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1"/>
  </p:sldMasterIdLst>
  <p:notesMasterIdLst>
    <p:notesMasterId r:id="rId59"/>
  </p:notesMasterIdLst>
  <p:handoutMasterIdLst>
    <p:handoutMasterId r:id="rId60"/>
  </p:handoutMasterIdLst>
  <p:sldIdLst>
    <p:sldId id="256" r:id="rId2"/>
    <p:sldId id="302" r:id="rId3"/>
    <p:sldId id="258" r:id="rId4"/>
    <p:sldId id="304" r:id="rId5"/>
    <p:sldId id="305" r:id="rId6"/>
    <p:sldId id="294" r:id="rId7"/>
    <p:sldId id="308" r:id="rId8"/>
    <p:sldId id="309" r:id="rId9"/>
    <p:sldId id="307" r:id="rId10"/>
    <p:sldId id="295" r:id="rId11"/>
    <p:sldId id="299" r:id="rId12"/>
    <p:sldId id="298" r:id="rId13"/>
    <p:sldId id="300" r:id="rId14"/>
    <p:sldId id="301" r:id="rId15"/>
    <p:sldId id="296" r:id="rId16"/>
    <p:sldId id="297" r:id="rId17"/>
    <p:sldId id="259" r:id="rId18"/>
    <p:sldId id="303" r:id="rId19"/>
    <p:sldId id="289" r:id="rId20"/>
    <p:sldId id="267" r:id="rId21"/>
    <p:sldId id="260" r:id="rId22"/>
    <p:sldId id="261" r:id="rId23"/>
    <p:sldId id="262" r:id="rId24"/>
    <p:sldId id="263" r:id="rId25"/>
    <p:sldId id="264" r:id="rId26"/>
    <p:sldId id="265" r:id="rId27"/>
    <p:sldId id="269" r:id="rId28"/>
    <p:sldId id="270" r:id="rId29"/>
    <p:sldId id="311" r:id="rId30"/>
    <p:sldId id="310" r:id="rId31"/>
    <p:sldId id="315" r:id="rId32"/>
    <p:sldId id="316" r:id="rId33"/>
    <p:sldId id="313" r:id="rId34"/>
    <p:sldId id="312" r:id="rId35"/>
    <p:sldId id="271" r:id="rId36"/>
    <p:sldId id="317" r:id="rId37"/>
    <p:sldId id="318" r:id="rId38"/>
    <p:sldId id="272" r:id="rId39"/>
    <p:sldId id="273" r:id="rId40"/>
    <p:sldId id="280" r:id="rId41"/>
    <p:sldId id="278" r:id="rId42"/>
    <p:sldId id="279" r:id="rId43"/>
    <p:sldId id="281" r:id="rId44"/>
    <p:sldId id="306" r:id="rId45"/>
    <p:sldId id="275" r:id="rId46"/>
    <p:sldId id="282" r:id="rId47"/>
    <p:sldId id="319" r:id="rId48"/>
    <p:sldId id="283" r:id="rId49"/>
    <p:sldId id="284" r:id="rId50"/>
    <p:sldId id="314" r:id="rId51"/>
    <p:sldId id="285" r:id="rId52"/>
    <p:sldId id="286" r:id="rId53"/>
    <p:sldId id="287" r:id="rId54"/>
    <p:sldId id="268" r:id="rId55"/>
    <p:sldId id="288" r:id="rId56"/>
    <p:sldId id="293" r:id="rId57"/>
    <p:sldId id="290" r:id="rId58"/>
  </p:sldIdLst>
  <p:sldSz cx="9144000" cy="6858000" type="screen4x3"/>
  <p:notesSz cx="6797675" cy="9926638"/>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321" userDrawn="1">
          <p15:clr>
            <a:srgbClr val="A4A3A4"/>
          </p15:clr>
        </p15:guide>
        <p15:guide id="7" pos="5418" userDrawn="1">
          <p15:clr>
            <a:srgbClr val="A4A3A4"/>
          </p15:clr>
        </p15:guide>
        <p15:guide id="8" pos="682" userDrawn="1">
          <p15:clr>
            <a:srgbClr val="A4A3A4"/>
          </p15:clr>
        </p15:guide>
        <p15:guide id="9" pos="2766" userDrawn="1">
          <p15:clr>
            <a:srgbClr val="A4A3A4"/>
          </p15:clr>
        </p15:guide>
        <p15:guide id="10" pos="29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C8AF"/>
    <a:srgbClr val="0000DC"/>
    <a:srgbClr val="F01928"/>
    <a:srgbClr val="9100DC"/>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9" autoAdjust="0"/>
    <p:restoredTop sz="94598" autoAdjust="0"/>
  </p:normalViewPr>
  <p:slideViewPr>
    <p:cSldViewPr snapToGrid="0">
      <p:cViewPr>
        <p:scale>
          <a:sx n="80" d="100"/>
          <a:sy n="80" d="100"/>
        </p:scale>
        <p:origin x="1430" y="-96"/>
      </p:cViewPr>
      <p:guideLst>
        <p:guide orient="horz" pos="1120"/>
        <p:guide orient="horz" pos="1272"/>
        <p:guide orient="horz" pos="715"/>
        <p:guide orient="horz" pos="3861"/>
        <p:guide orient="horz" pos="3944"/>
        <p:guide pos="321"/>
        <p:guide pos="5418"/>
        <p:guide pos="682"/>
        <p:guide pos="2766"/>
        <p:guide pos="2976"/>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52016"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9430306"/>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52016" y="9430306"/>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50443"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50443"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9</a:t>
            </a:fld>
            <a:endParaRPr lang="cs-CZ" altLang="cs-CZ"/>
          </a:p>
        </p:txBody>
      </p:sp>
    </p:spTree>
    <p:extLst>
      <p:ext uri="{BB962C8B-B14F-4D97-AF65-F5344CB8AC3E}">
        <p14:creationId xmlns:p14="http://schemas.microsoft.com/office/powerpoint/2010/main" val="2439588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29</a:t>
            </a:fld>
            <a:endParaRPr lang="cs-CZ" altLang="cs-CZ"/>
          </a:p>
        </p:txBody>
      </p:sp>
    </p:spTree>
    <p:extLst>
      <p:ext uri="{BB962C8B-B14F-4D97-AF65-F5344CB8AC3E}">
        <p14:creationId xmlns:p14="http://schemas.microsoft.com/office/powerpoint/2010/main" val="906478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36</a:t>
            </a:fld>
            <a:endParaRPr lang="cs-CZ" altLang="cs-CZ"/>
          </a:p>
        </p:txBody>
      </p:sp>
    </p:spTree>
    <p:extLst>
      <p:ext uri="{BB962C8B-B14F-4D97-AF65-F5344CB8AC3E}">
        <p14:creationId xmlns:p14="http://schemas.microsoft.com/office/powerpoint/2010/main" val="2199353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C3229-D6AE-F404-C14A-B0B80FC37704}"/>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75E6FDE8-558B-9175-AED8-8D80F3888301}"/>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49C283D6-23F7-7054-B079-081D0C3DE7B3}"/>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5A6282C1-60C9-BC2B-EEF5-60F3E5A7FCB1}"/>
              </a:ext>
            </a:extLst>
          </p:cNvPr>
          <p:cNvSpPr>
            <a:spLocks noGrp="1"/>
          </p:cNvSpPr>
          <p:nvPr>
            <p:ph type="sldNum" sz="quarter" idx="5"/>
          </p:nvPr>
        </p:nvSpPr>
        <p:spPr/>
        <p:txBody>
          <a:bodyPr/>
          <a:lstStyle/>
          <a:p>
            <a:fld id="{061A6D36-8CFB-40FE-8D60-D2050488125D}" type="slidenum">
              <a:rPr lang="cs-CZ" altLang="cs-CZ" smtClean="0"/>
              <a:pPr/>
              <a:t>37</a:t>
            </a:fld>
            <a:endParaRPr lang="cs-CZ" altLang="cs-CZ"/>
          </a:p>
        </p:txBody>
      </p:sp>
    </p:spTree>
    <p:extLst>
      <p:ext uri="{BB962C8B-B14F-4D97-AF65-F5344CB8AC3E}">
        <p14:creationId xmlns:p14="http://schemas.microsoft.com/office/powerpoint/2010/main" val="33854545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7" y="2900365"/>
            <a:ext cx="8521200" cy="1171580"/>
          </a:xfrm>
        </p:spPr>
        <p:txBody>
          <a:bodyPr anchor="t"/>
          <a:lstStyle>
            <a:lvl1pPr algn="l">
              <a:lnSpc>
                <a:spcPts val="3300"/>
              </a:lnSpc>
              <a:defRPr sz="33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298877" y="4116403"/>
            <a:ext cx="8521200" cy="698497"/>
          </a:xfrm>
        </p:spPr>
        <p:txBody>
          <a:bodyPr anchor="t"/>
          <a:lstStyle>
            <a:lvl1pPr marL="0" indent="0" algn="l">
              <a:buNone/>
              <a:defRPr lang="cs-CZ" sz="1800" b="0" dirty="0">
                <a:solidFill>
                  <a:schemeClr val="tx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pic>
        <p:nvPicPr>
          <p:cNvPr id="6" name="Grafický objekt 5">
            <a:extLst>
              <a:ext uri="{FF2B5EF4-FFF2-40B4-BE49-F238E27FC236}">
                <a16:creationId xmlns:a16="http://schemas.microsoft.com/office/drawing/2014/main" id="{601D3E6C-8A25-405E-A952-4F92A22C63D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1541" y="413999"/>
            <a:ext cx="1555861" cy="1070314"/>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17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539998" y="718713"/>
            <a:ext cx="3915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539999" y="4500000"/>
            <a:ext cx="3915000" cy="1331998"/>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540543" y="4068000"/>
            <a:ext cx="3915000" cy="360000"/>
          </a:xfrm>
        </p:spPr>
        <p:txBody>
          <a:bodyPr/>
          <a:lstStyle>
            <a:lvl1pPr algn="l">
              <a:lnSpc>
                <a:spcPts val="825"/>
              </a:lnSpc>
              <a:defRPr sz="825"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4688459" y="4500000"/>
            <a:ext cx="3915000" cy="1331998"/>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4689002" y="4068000"/>
            <a:ext cx="3915000" cy="360000"/>
          </a:xfrm>
        </p:spPr>
        <p:txBody>
          <a:bodyPr/>
          <a:lstStyle>
            <a:lvl1pPr algn="l">
              <a:lnSpc>
                <a:spcPts val="825"/>
              </a:lnSpc>
              <a:defRPr sz="825"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4688459" y="718713"/>
            <a:ext cx="3915001" cy="3204001"/>
          </a:xfrm>
        </p:spPr>
        <p:txBody>
          <a:bodyPr/>
          <a:lstStyle>
            <a:lvl1pPr algn="l">
              <a:defRPr/>
            </a:lvl1pPr>
          </a:lstStyle>
          <a:p>
            <a:pPr lvl="0"/>
            <a:r>
              <a:rPr lang="cs-CZ" noProof="0" dirty="0"/>
              <a:t>Kliknutím vložíte text</a:t>
            </a:r>
          </a:p>
        </p:txBody>
      </p:sp>
      <p:pic>
        <p:nvPicPr>
          <p:cNvPr id="6" name="Grafický objekt 5">
            <a:extLst>
              <a:ext uri="{FF2B5EF4-FFF2-40B4-BE49-F238E27FC236}">
                <a16:creationId xmlns:a16="http://schemas.microsoft.com/office/drawing/2014/main" id="{74DDF7C9-2EC9-479B-ABD7-99841A08285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3426" y="6049461"/>
            <a:ext cx="876596" cy="603031"/>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Grafický objekt 5">
            <a:extLst>
              <a:ext uri="{FF2B5EF4-FFF2-40B4-BE49-F238E27FC236}">
                <a16:creationId xmlns:a16="http://schemas.microsoft.com/office/drawing/2014/main" id="{55F562C7-770A-4DC7-96BB-3CD0DDDE67F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3426" y="6049461"/>
            <a:ext cx="876596" cy="603031"/>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298876" y="2900365"/>
            <a:ext cx="3934889" cy="1171580"/>
          </a:xfrm>
        </p:spPr>
        <p:txBody>
          <a:bodyPr anchor="t"/>
          <a:lstStyle>
            <a:lvl1pPr algn="l">
              <a:lnSpc>
                <a:spcPts val="3300"/>
              </a:lnSpc>
              <a:defRPr sz="33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298876" y="4116403"/>
            <a:ext cx="3934889" cy="698497"/>
          </a:xfrm>
        </p:spPr>
        <p:txBody>
          <a:bodyPr anchor="t"/>
          <a:lstStyle>
            <a:lvl1pPr marL="0" indent="0" algn="l">
              <a:buNone/>
              <a:defRPr lang="cs-CZ" sz="1800" b="0" dirty="0">
                <a:solidFill>
                  <a:srgbClr val="0000DC"/>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4572000" y="1"/>
            <a:ext cx="4572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540000" y="6228000"/>
            <a:ext cx="3693765" cy="252000"/>
          </a:xfrm>
        </p:spPr>
        <p:txBody>
          <a:bodyPr/>
          <a:lstStyle>
            <a:lvl1pPr>
              <a:defRPr/>
            </a:lvl1pPr>
          </a:lstStyle>
          <a:p>
            <a:r>
              <a:rPr lang="cs-CZ"/>
              <a:t>zápatí prezentace</a:t>
            </a:r>
            <a:endParaRPr lang="cs-CZ" dirty="0"/>
          </a:p>
        </p:txBody>
      </p:sp>
      <p:pic>
        <p:nvPicPr>
          <p:cNvPr id="3" name="Grafický objekt 2">
            <a:extLst>
              <a:ext uri="{FF2B5EF4-FFF2-40B4-BE49-F238E27FC236}">
                <a16:creationId xmlns:a16="http://schemas.microsoft.com/office/drawing/2014/main" id="{9B891A06-2362-48CB-B8C7-150561D278E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1541" y="413999"/>
            <a:ext cx="1555861" cy="1070314"/>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17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7" y="2900365"/>
            <a:ext cx="8521200" cy="1171580"/>
          </a:xfrm>
        </p:spPr>
        <p:txBody>
          <a:bodyPr anchor="t"/>
          <a:lstStyle>
            <a:lvl1pPr algn="l">
              <a:lnSpc>
                <a:spcPts val="3300"/>
              </a:lnSpc>
              <a:defRPr sz="33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298877" y="4116403"/>
            <a:ext cx="8521200" cy="698497"/>
          </a:xfrm>
        </p:spPr>
        <p:txBody>
          <a:bodyPr anchor="t"/>
          <a:lstStyle>
            <a:lvl1pPr marL="0" indent="0" algn="l">
              <a:buNone/>
              <a:defRPr lang="cs-CZ" sz="1800" b="0" dirty="0">
                <a:solidFill>
                  <a:schemeClr val="bg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pic>
        <p:nvPicPr>
          <p:cNvPr id="9" name="Grafický objekt 8">
            <a:extLst>
              <a:ext uri="{FF2B5EF4-FFF2-40B4-BE49-F238E27FC236}">
                <a16:creationId xmlns:a16="http://schemas.microsoft.com/office/drawing/2014/main" id="{A6D3041C-E8DB-394D-8CBD-A19CAB995B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1541" y="415968"/>
            <a:ext cx="1555861" cy="1066376"/>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176" userDrawn="1">
          <p15:clr>
            <a:srgbClr val="FBAE40"/>
          </p15:clr>
        </p15:guide>
        <p15:guide id="3" orient="horz" pos="255" userDrawn="1">
          <p15:clr>
            <a:srgbClr val="FBAE40"/>
          </p15:clr>
        </p15:guide>
        <p15:guide id="4" pos="115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6" y="2900365"/>
            <a:ext cx="3934889" cy="1171580"/>
          </a:xfrm>
        </p:spPr>
        <p:txBody>
          <a:bodyPr anchor="t"/>
          <a:lstStyle>
            <a:lvl1pPr algn="l">
              <a:lnSpc>
                <a:spcPts val="3300"/>
              </a:lnSpc>
              <a:defRPr sz="33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298876" y="4116403"/>
            <a:ext cx="3934889" cy="698497"/>
          </a:xfrm>
        </p:spPr>
        <p:txBody>
          <a:bodyPr anchor="t"/>
          <a:lstStyle>
            <a:lvl1pPr marL="0" indent="0" algn="l">
              <a:buNone/>
              <a:defRPr lang="cs-CZ" sz="1800" b="0" dirty="0">
                <a:solidFill>
                  <a:schemeClr val="bg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4572000" y="1"/>
            <a:ext cx="4572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540000" y="6228000"/>
            <a:ext cx="3693765" cy="252000"/>
          </a:xfrm>
        </p:spPr>
        <p:txBody>
          <a:bodyPr/>
          <a:lstStyle>
            <a:lvl1pPr>
              <a:defRPr>
                <a:solidFill>
                  <a:schemeClr val="bg1"/>
                </a:solidFill>
              </a:defRPr>
            </a:lvl1pPr>
          </a:lstStyle>
          <a:p>
            <a:r>
              <a:rPr lang="cs-CZ"/>
              <a:t>zápatí prezentace</a:t>
            </a:r>
            <a:endParaRPr lang="cs-CZ" dirty="0"/>
          </a:p>
        </p:txBody>
      </p:sp>
      <p:pic>
        <p:nvPicPr>
          <p:cNvPr id="9" name="Grafický objekt 8">
            <a:extLst>
              <a:ext uri="{FF2B5EF4-FFF2-40B4-BE49-F238E27FC236}">
                <a16:creationId xmlns:a16="http://schemas.microsoft.com/office/drawing/2014/main" id="{CF0A721D-0B43-7043-8933-AD2A68D4E2A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1541" y="415968"/>
            <a:ext cx="1555861" cy="1066376"/>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17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9144000" cy="5842000"/>
          </a:xfrm>
        </p:spPr>
        <p:txBody>
          <a:bodyPr anchor="ctr"/>
          <a:lstStyle>
            <a:lvl1pPr algn="ctr">
              <a:defRPr>
                <a:solidFill>
                  <a:schemeClr val="bg1"/>
                </a:solidFill>
              </a:defRPr>
            </a:lvl1pPr>
          </a:lstStyle>
          <a:p>
            <a:r>
              <a:rPr lang="cs-CZ" dirty="0"/>
              <a:t>Kliknutím na ikonu vložíte obrázek.</a:t>
            </a:r>
          </a:p>
        </p:txBody>
      </p:sp>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540000" y="6040796"/>
            <a:ext cx="6416982" cy="510831"/>
          </a:xfrm>
        </p:spPr>
        <p:txBody>
          <a:bodyPr lIns="0" tIns="0" rIns="0" bIns="0" numCol="1" spcCol="324000">
            <a:noAutofit/>
          </a:bodyPr>
          <a:lstStyle>
            <a:lvl1pPr algn="l">
              <a:lnSpc>
                <a:spcPts val="1350"/>
              </a:lnSpc>
              <a:defRPr sz="1125"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pic>
        <p:nvPicPr>
          <p:cNvPr id="5" name="Grafický objekt 4">
            <a:extLst>
              <a:ext uri="{FF2B5EF4-FFF2-40B4-BE49-F238E27FC236}">
                <a16:creationId xmlns:a16="http://schemas.microsoft.com/office/drawing/2014/main" id="{D218105D-7192-3A40-B34B-CBC5FC8396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6" y="6050570"/>
            <a:ext cx="876596" cy="600812"/>
          </a:xfrm>
          <a:prstGeom prst="rect">
            <a:avLst/>
          </a:prstGeom>
        </p:spPr>
      </p:pic>
    </p:spTree>
    <p:extLst>
      <p:ext uri="{BB962C8B-B14F-4D97-AF65-F5344CB8AC3E}">
        <p14:creationId xmlns:p14="http://schemas.microsoft.com/office/powerpoint/2010/main" val="1964211764"/>
      </p:ext>
    </p:extLst>
  </p:cSld>
  <p:clrMapOvr>
    <a:masterClrMapping/>
  </p:clrMapOvr>
  <p:extLst>
    <p:ext uri="{DCECCB84-F9BA-43D5-87BE-67443E8EF086}">
      <p15:sldGuideLst xmlns:p15="http://schemas.microsoft.com/office/powerpoint/2012/main">
        <p15:guide id="1" pos="5556" userDrawn="1">
          <p15:clr>
            <a:srgbClr val="FBAE40"/>
          </p15:clr>
        </p15:guide>
        <p15:guide id="2" orient="horz" pos="420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2" name="Grafický objekt 1">
            <a:extLst>
              <a:ext uri="{FF2B5EF4-FFF2-40B4-BE49-F238E27FC236}">
                <a16:creationId xmlns:a16="http://schemas.microsoft.com/office/drawing/2014/main" id="{99DDF373-DAF6-45FC-9BE7-AC33B6CEFD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05600" y="2012703"/>
            <a:ext cx="4132800" cy="2832593"/>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5ECF17BA-4CC0-425F-84EE-ED5FF94C78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1017" y="2731338"/>
            <a:ext cx="5381966" cy="1395324"/>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540000" y="6228000"/>
            <a:ext cx="5940000" cy="252000"/>
          </a:xfrm>
        </p:spPr>
        <p:txBody>
          <a:bodyPr/>
          <a:lstStyle>
            <a:lvl1pPr>
              <a:defRPr sz="9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540000" y="1692002"/>
            <a:ext cx="8064900"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3" name="Grafický objekt 2">
            <a:extLst>
              <a:ext uri="{FF2B5EF4-FFF2-40B4-BE49-F238E27FC236}">
                <a16:creationId xmlns:a16="http://schemas.microsoft.com/office/drawing/2014/main" id="{8303803E-85B6-4F0F-82F5-E307C79DBFB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3426" y="6049461"/>
            <a:ext cx="876596" cy="603031"/>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32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9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540000" y="1692002"/>
            <a:ext cx="8064900"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3" name="Grafický objekt 2">
            <a:extLst>
              <a:ext uri="{FF2B5EF4-FFF2-40B4-BE49-F238E27FC236}">
                <a16:creationId xmlns:a16="http://schemas.microsoft.com/office/drawing/2014/main" id="{25D6031E-ADF9-4848-9898-66224BC415F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3426" y="6049461"/>
            <a:ext cx="876596" cy="603031"/>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540000" y="1701505"/>
            <a:ext cx="3914999"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4688460" y="1701505"/>
            <a:ext cx="3914999"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6" name="Grafický objekt 5">
            <a:extLst>
              <a:ext uri="{FF2B5EF4-FFF2-40B4-BE49-F238E27FC236}">
                <a16:creationId xmlns:a16="http://schemas.microsoft.com/office/drawing/2014/main" id="{BF859A01-CA85-4196-A73B-391EAD035DF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3426" y="6049461"/>
            <a:ext cx="876596" cy="603031"/>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54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540544" y="1296001"/>
            <a:ext cx="3915000"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540000" y="720000"/>
            <a:ext cx="8064900" cy="451576"/>
          </a:xfrm>
        </p:spPr>
        <p:txBody>
          <a:bodyPr/>
          <a:lstStyle/>
          <a:p>
            <a:r>
              <a:rPr lang="cs-CZ" dirty="0"/>
              <a:t>Kliknutím vložíte nadpis</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4688459" y="1290515"/>
            <a:ext cx="3915000"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540000" y="1701505"/>
            <a:ext cx="3914999"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4688460" y="1701505"/>
            <a:ext cx="3914999"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5" name="Grafický objekt 4">
            <a:extLst>
              <a:ext uri="{FF2B5EF4-FFF2-40B4-BE49-F238E27FC236}">
                <a16:creationId xmlns:a16="http://schemas.microsoft.com/office/drawing/2014/main" id="{27B71FF1-6349-4B74-AD1A-A4728AEB154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3426" y="6049461"/>
            <a:ext cx="876596" cy="603031"/>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5510802" y="2596846"/>
            <a:ext cx="3094099" cy="3208441"/>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sz="1500"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547132" y="1665288"/>
            <a:ext cx="4655843"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pic>
        <p:nvPicPr>
          <p:cNvPr id="6" name="Grafický objekt 5">
            <a:extLst>
              <a:ext uri="{FF2B5EF4-FFF2-40B4-BE49-F238E27FC236}">
                <a16:creationId xmlns:a16="http://schemas.microsoft.com/office/drawing/2014/main" id="{CAD29719-5A68-4154-86D7-62577D74A53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3426" y="6049461"/>
            <a:ext cx="876596" cy="603031"/>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3330000" y="1692003"/>
            <a:ext cx="2483644"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539999" y="4414271"/>
            <a:ext cx="2484000" cy="1427730"/>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3330000" y="4414271"/>
            <a:ext cx="2484000" cy="1427730"/>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6120900" y="4414270"/>
            <a:ext cx="2484000" cy="1427730"/>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540544" y="4025136"/>
            <a:ext cx="2483644" cy="216000"/>
          </a:xfrm>
        </p:spPr>
        <p:txBody>
          <a:bodyPr anchor="ctr"/>
          <a:lstStyle>
            <a:lvl1pPr>
              <a:lnSpc>
                <a:spcPts val="825"/>
              </a:lnSpc>
              <a:defRPr sz="75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3330357" y="4025136"/>
            <a:ext cx="2483644" cy="216000"/>
          </a:xfrm>
        </p:spPr>
        <p:txBody>
          <a:bodyPr anchor="ctr"/>
          <a:lstStyle>
            <a:lvl1pPr>
              <a:lnSpc>
                <a:spcPts val="825"/>
              </a:lnSpc>
              <a:defRPr sz="75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6121077" y="4025136"/>
            <a:ext cx="2483644" cy="216000"/>
          </a:xfrm>
        </p:spPr>
        <p:txBody>
          <a:bodyPr anchor="ctr"/>
          <a:lstStyle>
            <a:lvl1pPr>
              <a:lnSpc>
                <a:spcPts val="825"/>
              </a:lnSpc>
              <a:defRPr sz="75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540000" y="1692003"/>
            <a:ext cx="2483644"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6120001" y="1692003"/>
            <a:ext cx="2483644"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540000" y="720000"/>
            <a:ext cx="8064900" cy="451576"/>
          </a:xfrm>
        </p:spPr>
        <p:txBody>
          <a:bodyPr/>
          <a:lstStyle/>
          <a:p>
            <a:r>
              <a:rPr lang="cs-CZ" dirty="0"/>
              <a:t>Kliknutím vložíte nadpis</a:t>
            </a:r>
          </a:p>
        </p:txBody>
      </p:sp>
      <p:pic>
        <p:nvPicPr>
          <p:cNvPr id="5" name="Grafický objekt 4">
            <a:extLst>
              <a:ext uri="{FF2B5EF4-FFF2-40B4-BE49-F238E27FC236}">
                <a16:creationId xmlns:a16="http://schemas.microsoft.com/office/drawing/2014/main" id="{35CD4C23-1EA7-4EF1-877D-56B71C80C58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3426" y="6049461"/>
            <a:ext cx="876596" cy="603031"/>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540000" y="692150"/>
            <a:ext cx="8064900" cy="5139850"/>
          </a:xfrm>
          <a:prstGeom prst="rect">
            <a:avLst/>
          </a:prstGeom>
        </p:spPr>
        <p:txBody>
          <a:bodyPr/>
          <a:lstStyle>
            <a:lvl1pPr marL="54000" indent="0">
              <a:lnSpc>
                <a:spcPts val="2700"/>
              </a:lnSpc>
              <a:buClr>
                <a:schemeClr val="tx2"/>
              </a:buClr>
              <a:buSzPct val="100000"/>
              <a:buFont typeface="Arial" panose="020B0604020202020204" pitchFamily="34" charset="0"/>
              <a:buNone/>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p:txBody>
      </p:sp>
      <p:pic>
        <p:nvPicPr>
          <p:cNvPr id="5" name="Grafický objekt 4">
            <a:extLst>
              <a:ext uri="{FF2B5EF4-FFF2-40B4-BE49-F238E27FC236}">
                <a16:creationId xmlns:a16="http://schemas.microsoft.com/office/drawing/2014/main" id="{F991E4F8-0689-45C0-8765-EEBAED7BFB9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3426" y="6049461"/>
            <a:ext cx="876596" cy="603031"/>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32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540000" y="720000"/>
            <a:ext cx="8064900" cy="451576"/>
          </a:xfrm>
        </p:spPr>
        <p:txBody>
          <a:bodyPr/>
          <a:lstStyle/>
          <a:p>
            <a:r>
              <a:rPr lang="cs-CZ" dirty="0"/>
              <a:t>Kliknutím vložíte nadpis</a:t>
            </a:r>
          </a:p>
        </p:txBody>
      </p:sp>
      <p:pic>
        <p:nvPicPr>
          <p:cNvPr id="5" name="Grafický objekt 4">
            <a:extLst>
              <a:ext uri="{FF2B5EF4-FFF2-40B4-BE49-F238E27FC236}">
                <a16:creationId xmlns:a16="http://schemas.microsoft.com/office/drawing/2014/main" id="{D7860261-4803-41A4-842D-282F78D888D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3426" y="6049461"/>
            <a:ext cx="876596" cy="603031"/>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540000" y="6228000"/>
            <a:ext cx="594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9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310500" y="6228000"/>
            <a:ext cx="189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9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540000" y="720000"/>
            <a:ext cx="80649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539100" y="1872000"/>
            <a:ext cx="80649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hdr="0" ftr="0" dt="0"/>
  <p:txStyles>
    <p:title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100" b="0">
          <a:solidFill>
            <a:schemeClr val="tx1"/>
          </a:solidFill>
          <a:latin typeface="+mn-lt"/>
          <a:ea typeface="+mn-ea"/>
          <a:cs typeface="+mn-cs"/>
        </a:defRPr>
      </a:lvl1pPr>
      <a:lvl2pPr marL="0" indent="0" algn="l" rtl="0" eaLnBrk="1" fontAlgn="base" hangingPunct="1">
        <a:lnSpc>
          <a:spcPts val="1350"/>
        </a:lnSpc>
        <a:spcBef>
          <a:spcPts val="0"/>
        </a:spcBef>
        <a:spcAft>
          <a:spcPct val="0"/>
        </a:spcAft>
        <a:buClr>
          <a:schemeClr val="tx2"/>
        </a:buClr>
        <a:buSzPct val="100000"/>
        <a:buFontTx/>
        <a:buNone/>
        <a:defRPr sz="1125" b="0">
          <a:solidFill>
            <a:schemeClr val="tx1"/>
          </a:solidFill>
          <a:latin typeface="+mn-lt"/>
        </a:defRPr>
      </a:lvl2pPr>
      <a:lvl3pPr marL="685800"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32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healthline.com/nutrition/cultural-competence-in-dietetics"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menzelphoto.com/gallery/What-I-Eat-Around-the-World-in-80-Diets/G0000.us7tw6HCdw/C0000zsQX1niZ0zw" TargetMode="External"/><Relationship Id="rId2" Type="http://schemas.openxmlformats.org/officeDocument/2006/relationships/hyperlink" Target="https://www.menzelphoto.com/portfolio/G0000bKlicjjOIpY"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healthline.com/nutrition/cultural-competence-in-dietetic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healthline.com/nutrition/cultural-competence-in-dietetic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healthline.com/nutrition/cultural-competence-in-dietetic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healthline.com/nutrition/cultural-competence-in-dietetic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healthline.com/nutrition/cultural-competence-in-dietetic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prolekare.cz/casopisy/casopis-lekaru-ceskych/archiv-cisel/2023-2-3-1" TargetMode="Externa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hyperlink" Target="https://www.prolekare.cz/casopisy/casopis-lekaru-ceskych/archiv-cisel/2023-2-3-1"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prolekare.cz/casopisy/casopis-lekaru-ceskych/archiv-cisel/2023-2-3-1"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lekariproukrajinu.cz/" TargetMode="External"/><Relationship Id="rId2" Type="http://schemas.openxmlformats.org/officeDocument/2006/relationships/hyperlink" Target="https://silapacientu.cz/pacienti-z-ukrajiny/"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gritsinc.org/" TargetMode="External"/><Relationship Id="rId3" Type="http://schemas.openxmlformats.org/officeDocument/2006/relationships/hyperlink" Target="https://www.eatrightlahidan.org/home" TargetMode="External"/><Relationship Id="rId7" Type="http://schemas.openxmlformats.org/officeDocument/2006/relationships/hyperlink" Target="https://www.instagram.com/dietitiansforfoodjustice/" TargetMode="External"/><Relationship Id="rId2" Type="http://schemas.openxmlformats.org/officeDocument/2006/relationships/hyperlink" Target="https://www.nobidan.org/home" TargetMode="External"/><Relationship Id="rId1" Type="http://schemas.openxmlformats.org/officeDocument/2006/relationships/slideLayout" Target="../slideLayouts/slideLayout2.xml"/><Relationship Id="rId6" Type="http://schemas.openxmlformats.org/officeDocument/2006/relationships/hyperlink" Target="https://www.diversifydietetics.org/about/#:~:text=The%20idea%20for%20Diversify%20Dietetics%20was%20borne%20out,the%20field%20of%20nutrition%20and%20dietetics.%20Our%20Mission." TargetMode="External"/><Relationship Id="rId5" Type="http://schemas.openxmlformats.org/officeDocument/2006/relationships/hyperlink" Target="https://ind.webauthor.com/" TargetMode="External"/><Relationship Id="rId4" Type="http://schemas.openxmlformats.org/officeDocument/2006/relationships/hyperlink" Target="https://www.aapimig.org/hom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higherlogicdownload.s3.amazonaws.com/THEACADEMY/de8f706f-a2d1-4ee8-8d52-404d56f75b77/UploadedImages/IND/Document/Resources/Indian_healthy_Plate_with_fruits__and_dairy.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higherlogicdownload.s3.amazonaws.com/THEACADEMY/de8f706f-a2d1-4ee8-8d52-404d56f75b77/UploadedImages/IND/Document/Resources/Indian_healthy_Plate_with_fruits__and_dairy.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interkulturniprace.cz/oplzz/potrebuji-interkulturniho-pracovnika" TargetMode="External"/><Relationship Id="rId2" Type="http://schemas.openxmlformats.org/officeDocument/2006/relationships/hyperlink" Target="https://www.migrace.com/cs/regularizace/integro/sluzby-interkulturnich-pracovniku" TargetMode="External"/><Relationship Id="rId1" Type="http://schemas.openxmlformats.org/officeDocument/2006/relationships/slideLayout" Target="../slideLayouts/slideLayout2.xml"/><Relationship Id="rId5" Type="http://schemas.openxmlformats.org/officeDocument/2006/relationships/hyperlink" Target="https://old.skillcentrum.cz/cs/" TargetMode="External"/><Relationship Id="rId4" Type="http://schemas.openxmlformats.org/officeDocument/2006/relationships/hyperlink" Target="https://metropolevsech.eu/cs/ikp"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mzd.gov.cz/komunikacni-karty-pro-pacienty-cizince-a-zdravotniky/"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A6C805-D43D-9246-8F45-F7D14F2D25C7}"/>
              </a:ext>
            </a:extLst>
          </p:cNvPr>
          <p:cNvSpPr>
            <a:spLocks noGrp="1"/>
          </p:cNvSpPr>
          <p:nvPr>
            <p:ph type="title"/>
          </p:nvPr>
        </p:nvSpPr>
        <p:spPr/>
        <p:txBody>
          <a:bodyPr/>
          <a:lstStyle/>
          <a:p>
            <a:pPr algn="ctr">
              <a:lnSpc>
                <a:spcPct val="107000"/>
              </a:lnSpc>
              <a:spcAft>
                <a:spcPts val="800"/>
              </a:spcAft>
            </a:pPr>
            <a:r>
              <a:rPr lang="cs-CZ" sz="4000" u="sng" kern="100" dirty="0">
                <a:effectLst/>
                <a:latin typeface="Calibri" panose="020F0502020204030204" pitchFamily="34" charset="0"/>
                <a:ea typeface="Calibri" panose="020F0502020204030204" pitchFamily="34" charset="0"/>
                <a:cs typeface="Calibri" panose="020F0502020204030204" pitchFamily="34" charset="0"/>
              </a:rPr>
              <a:t>Multikulturní a sociální aspekty výživy</a:t>
            </a:r>
            <a:endParaRPr lang="cs-CZ"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Podnadpis 2">
            <a:extLst>
              <a:ext uri="{FF2B5EF4-FFF2-40B4-BE49-F238E27FC236}">
                <a16:creationId xmlns:a16="http://schemas.microsoft.com/office/drawing/2014/main" id="{E41AC406-9E40-DE47-946B-D00D18C67F55}"/>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1158939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4709EDE-C4A1-6DDB-5B3D-AAD4F4D484B0}"/>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3" name="Nadpis 2">
            <a:extLst>
              <a:ext uri="{FF2B5EF4-FFF2-40B4-BE49-F238E27FC236}">
                <a16:creationId xmlns:a16="http://schemas.microsoft.com/office/drawing/2014/main" id="{E4F7B727-D91E-1A1A-376D-FA9DA9C54363}"/>
              </a:ext>
            </a:extLst>
          </p:cNvPr>
          <p:cNvSpPr>
            <a:spLocks noGrp="1"/>
          </p:cNvSpPr>
          <p:nvPr>
            <p:ph type="title"/>
          </p:nvPr>
        </p:nvSpPr>
        <p:spPr/>
        <p:txBody>
          <a:bodyPr/>
          <a:lstStyle/>
          <a:p>
            <a:r>
              <a:rPr lang="cs-CZ" dirty="0"/>
              <a:t>Národnostní menšiny</a:t>
            </a:r>
          </a:p>
        </p:txBody>
      </p:sp>
      <p:sp>
        <p:nvSpPr>
          <p:cNvPr id="4" name="Zástupný obsah 3">
            <a:extLst>
              <a:ext uri="{FF2B5EF4-FFF2-40B4-BE49-F238E27FC236}">
                <a16:creationId xmlns:a16="http://schemas.microsoft.com/office/drawing/2014/main" id="{928634BC-FDA7-D7C1-F3FD-9695F2505E86}"/>
              </a:ext>
            </a:extLst>
          </p:cNvPr>
          <p:cNvSpPr>
            <a:spLocks noGrp="1"/>
          </p:cNvSpPr>
          <p:nvPr>
            <p:ph idx="1"/>
          </p:nvPr>
        </p:nvSpPr>
        <p:spPr>
          <a:xfrm>
            <a:off x="539550" y="1524853"/>
            <a:ext cx="8064900" cy="822107"/>
          </a:xfrm>
        </p:spPr>
        <p:txBody>
          <a:bodyPr/>
          <a:lstStyle/>
          <a:p>
            <a:pPr marL="54000" indent="0">
              <a:buNone/>
            </a:pPr>
            <a:r>
              <a:rPr lang="cs-CZ" sz="2000" dirty="0"/>
              <a:t>Jak byste definovali národnostní menšinu?</a:t>
            </a:r>
          </a:p>
          <a:p>
            <a:pPr marL="54000" indent="0">
              <a:buNone/>
            </a:pPr>
            <a:r>
              <a:rPr lang="cs-CZ" sz="2000" dirty="0"/>
              <a:t>Co/kdo je podle vás národnostní menšina? </a:t>
            </a:r>
          </a:p>
          <a:p>
            <a:pPr marL="54000" indent="0">
              <a:buNone/>
            </a:pPr>
            <a:endParaRPr lang="cs-CZ" sz="2000" u="sng" dirty="0"/>
          </a:p>
        </p:txBody>
      </p:sp>
    </p:spTree>
    <p:extLst>
      <p:ext uri="{BB962C8B-B14F-4D97-AF65-F5344CB8AC3E}">
        <p14:creationId xmlns:p14="http://schemas.microsoft.com/office/powerpoint/2010/main" val="1985963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086D3-C460-CFBE-B07D-1C256EF31F68}"/>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E4521B1-A251-5DDF-9AB9-B1035D78F99A}"/>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3" name="Nadpis 2">
            <a:extLst>
              <a:ext uri="{FF2B5EF4-FFF2-40B4-BE49-F238E27FC236}">
                <a16:creationId xmlns:a16="http://schemas.microsoft.com/office/drawing/2014/main" id="{F1CAB527-3418-55F9-3F03-D62F3CBE87E4}"/>
              </a:ext>
            </a:extLst>
          </p:cNvPr>
          <p:cNvSpPr>
            <a:spLocks noGrp="1"/>
          </p:cNvSpPr>
          <p:nvPr>
            <p:ph type="title"/>
          </p:nvPr>
        </p:nvSpPr>
        <p:spPr/>
        <p:txBody>
          <a:bodyPr/>
          <a:lstStyle/>
          <a:p>
            <a:r>
              <a:rPr lang="cs-CZ" dirty="0"/>
              <a:t>Národnostní menšiny – legislativa ČR</a:t>
            </a:r>
          </a:p>
        </p:txBody>
      </p:sp>
      <p:sp>
        <p:nvSpPr>
          <p:cNvPr id="4" name="Zástupný obsah 3">
            <a:extLst>
              <a:ext uri="{FF2B5EF4-FFF2-40B4-BE49-F238E27FC236}">
                <a16:creationId xmlns:a16="http://schemas.microsoft.com/office/drawing/2014/main" id="{7D981B82-B772-E70F-D689-7A064E6349C4}"/>
              </a:ext>
            </a:extLst>
          </p:cNvPr>
          <p:cNvSpPr>
            <a:spLocks noGrp="1"/>
          </p:cNvSpPr>
          <p:nvPr>
            <p:ph idx="1"/>
          </p:nvPr>
        </p:nvSpPr>
        <p:spPr>
          <a:xfrm>
            <a:off x="539550" y="1426530"/>
            <a:ext cx="8259010" cy="4256514"/>
          </a:xfrm>
        </p:spPr>
        <p:txBody>
          <a:bodyPr/>
          <a:lstStyle/>
          <a:p>
            <a:pPr marL="54000" indent="0">
              <a:buNone/>
            </a:pPr>
            <a:r>
              <a:rPr lang="cs-CZ" sz="2000" dirty="0"/>
              <a:t>Jak byste definovali národnostní menšinu?</a:t>
            </a:r>
            <a:endParaRPr lang="cs-CZ" sz="1800" u="sng" dirty="0"/>
          </a:p>
          <a:p>
            <a:pPr marL="54000" indent="0">
              <a:lnSpc>
                <a:spcPts val="2300"/>
              </a:lnSpc>
              <a:buNone/>
            </a:pPr>
            <a:r>
              <a:rPr lang="cs-CZ" sz="1400" dirty="0"/>
              <a:t>V ČR zákon 273/2001 Sb., </a:t>
            </a:r>
            <a:r>
              <a:rPr lang="cs-CZ" sz="1400" b="1" dirty="0"/>
              <a:t>o právech příslušníků národnostních menšin</a:t>
            </a:r>
          </a:p>
          <a:p>
            <a:pPr marL="54000" indent="0">
              <a:lnSpc>
                <a:spcPts val="2300"/>
              </a:lnSpc>
              <a:buNone/>
            </a:pPr>
            <a:endParaRPr lang="cs-CZ" sz="1600" u="sng" dirty="0"/>
          </a:p>
          <a:p>
            <a:pPr marL="511200" indent="-457200">
              <a:buAutoNum type="arabicParenR"/>
            </a:pPr>
            <a:r>
              <a:rPr lang="cs-CZ" sz="2800" u="sng" dirty="0"/>
              <a:t>Národnostní menšina</a:t>
            </a:r>
          </a:p>
          <a:p>
            <a:pPr marL="243000" lvl="1" indent="0">
              <a:buNone/>
            </a:pPr>
            <a:r>
              <a:rPr lang="cs-CZ" sz="1800" dirty="0"/>
              <a:t>je společenství </a:t>
            </a:r>
            <a:r>
              <a:rPr lang="cs-CZ" sz="1800" dirty="0">
                <a:solidFill>
                  <a:schemeClr val="accent1"/>
                </a:solidFill>
              </a:rPr>
              <a:t>občanů </a:t>
            </a:r>
            <a:r>
              <a:rPr lang="cs-CZ" sz="1800" dirty="0">
                <a:solidFill>
                  <a:srgbClr val="0000DC"/>
                </a:solidFill>
              </a:rPr>
              <a:t>ČR žijících na území ČR</a:t>
            </a:r>
            <a:r>
              <a:rPr lang="cs-CZ" sz="1800" dirty="0"/>
              <a:t>, kteří </a:t>
            </a:r>
            <a:r>
              <a:rPr lang="cs-CZ" sz="1800" dirty="0">
                <a:solidFill>
                  <a:schemeClr val="accent1"/>
                </a:solidFill>
              </a:rPr>
              <a:t>se odlišují od ostatních občanů </a:t>
            </a:r>
            <a:r>
              <a:rPr lang="cs-CZ" sz="1800" dirty="0"/>
              <a:t>zpravidla společným etnickým původem, jazykem, kulturou a tradicemi, </a:t>
            </a:r>
            <a:r>
              <a:rPr lang="cs-CZ" sz="1800" dirty="0">
                <a:solidFill>
                  <a:schemeClr val="accent1"/>
                </a:solidFill>
              </a:rPr>
              <a:t>tvoří početní menšinu </a:t>
            </a:r>
            <a:r>
              <a:rPr lang="cs-CZ" sz="1800" dirty="0"/>
              <a:t>obyvatelstva a zároveň </a:t>
            </a:r>
            <a:r>
              <a:rPr lang="cs-CZ" sz="1800" dirty="0">
                <a:solidFill>
                  <a:schemeClr val="accent1"/>
                </a:solidFill>
              </a:rPr>
              <a:t>projevují vůli </a:t>
            </a:r>
            <a:r>
              <a:rPr lang="cs-CZ" sz="1800" dirty="0"/>
              <a:t>být považováni za národnostní menšinu za účelem společného úsilí o zachování a rozvoj vlastní svébytnosti, jazyka a kultury a zároveň </a:t>
            </a:r>
            <a:r>
              <a:rPr lang="cs-CZ" sz="1800" dirty="0">
                <a:solidFill>
                  <a:srgbClr val="0000DC"/>
                </a:solidFill>
              </a:rPr>
              <a:t>za účelem vyjádření a ochrany zájmu jejich společenství,</a:t>
            </a:r>
            <a:r>
              <a:rPr lang="cs-CZ" sz="1800" dirty="0"/>
              <a:t> které se historicky utvořilo.</a:t>
            </a:r>
          </a:p>
          <a:p>
            <a:pPr marL="243000" lvl="1" indent="0">
              <a:buNone/>
            </a:pPr>
            <a:endParaRPr lang="cs-CZ" sz="1800" dirty="0"/>
          </a:p>
          <a:p>
            <a:pPr marL="511200" indent="-457200">
              <a:buAutoNum type="arabicParenR"/>
            </a:pPr>
            <a:r>
              <a:rPr lang="cs-CZ" sz="2800" u="sng" dirty="0"/>
              <a:t>Příslušník národnostní menšiny</a:t>
            </a:r>
          </a:p>
          <a:p>
            <a:pPr marL="550800" lvl="2"/>
            <a:r>
              <a:rPr lang="cs-CZ" sz="1800" dirty="0"/>
              <a:t>Je občan ČR, který se hlásí k jiné než české národnosti a projevuje přání být považován za příslušníka národnostní menšiny spolu s dalšími, kteří se hlásí ke stejné národnosti.</a:t>
            </a:r>
          </a:p>
          <a:p>
            <a:pPr marL="550800" lvl="2"/>
            <a:endParaRPr lang="cs-CZ" sz="1400" dirty="0"/>
          </a:p>
          <a:p>
            <a:pPr marL="550800" lvl="2"/>
            <a:endParaRPr lang="cs-CZ" sz="1400" dirty="0"/>
          </a:p>
        </p:txBody>
      </p:sp>
    </p:spTree>
    <p:extLst>
      <p:ext uri="{BB962C8B-B14F-4D97-AF65-F5344CB8AC3E}">
        <p14:creationId xmlns:p14="http://schemas.microsoft.com/office/powerpoint/2010/main" val="3630412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C5C61-7DA3-A1A5-2943-5EFD8C79CBCA}"/>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9E83FB6-7541-3BA6-2EC0-EB06466DBD0B}"/>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3" name="Nadpis 2">
            <a:extLst>
              <a:ext uri="{FF2B5EF4-FFF2-40B4-BE49-F238E27FC236}">
                <a16:creationId xmlns:a16="http://schemas.microsoft.com/office/drawing/2014/main" id="{D298330F-9580-64AB-AD0E-E556DA358AD5}"/>
              </a:ext>
            </a:extLst>
          </p:cNvPr>
          <p:cNvSpPr>
            <a:spLocks noGrp="1"/>
          </p:cNvSpPr>
          <p:nvPr>
            <p:ph type="title"/>
          </p:nvPr>
        </p:nvSpPr>
        <p:spPr/>
        <p:txBody>
          <a:bodyPr/>
          <a:lstStyle/>
          <a:p>
            <a:r>
              <a:rPr lang="cs-CZ" dirty="0"/>
              <a:t>Národnostní menšiny –</a:t>
            </a:r>
            <a:r>
              <a:rPr lang="cs-CZ" sz="2400" dirty="0"/>
              <a:t> mezinárodní legislativa</a:t>
            </a:r>
            <a:endParaRPr lang="cs-CZ" dirty="0"/>
          </a:p>
        </p:txBody>
      </p:sp>
      <p:sp>
        <p:nvSpPr>
          <p:cNvPr id="4" name="Zástupný obsah 3">
            <a:extLst>
              <a:ext uri="{FF2B5EF4-FFF2-40B4-BE49-F238E27FC236}">
                <a16:creationId xmlns:a16="http://schemas.microsoft.com/office/drawing/2014/main" id="{0D071794-030C-07A3-FDD3-A5F89CE49DD2}"/>
              </a:ext>
            </a:extLst>
          </p:cNvPr>
          <p:cNvSpPr>
            <a:spLocks noGrp="1"/>
          </p:cNvSpPr>
          <p:nvPr>
            <p:ph idx="1"/>
          </p:nvPr>
        </p:nvSpPr>
        <p:spPr>
          <a:xfrm>
            <a:off x="539550" y="1524853"/>
            <a:ext cx="8064900" cy="4256514"/>
          </a:xfrm>
        </p:spPr>
        <p:txBody>
          <a:bodyPr/>
          <a:lstStyle/>
          <a:p>
            <a:pPr marL="54000" indent="0">
              <a:lnSpc>
                <a:spcPts val="3000"/>
              </a:lnSpc>
              <a:buNone/>
            </a:pPr>
            <a:r>
              <a:rPr lang="cs-CZ" sz="2400" b="1" dirty="0"/>
              <a:t>Rámcová úmluva o ochraně národnostních menšin </a:t>
            </a:r>
            <a:r>
              <a:rPr lang="cs-CZ" sz="2400" dirty="0"/>
              <a:t>je právně závazným nástrojem mezinárodního práva.</a:t>
            </a:r>
          </a:p>
          <a:p>
            <a:pPr marL="54000" indent="0">
              <a:lnSpc>
                <a:spcPts val="3000"/>
              </a:lnSpc>
              <a:buNone/>
            </a:pPr>
            <a:endParaRPr lang="cs-CZ" sz="2400" dirty="0"/>
          </a:p>
          <a:p>
            <a:pPr marL="541338" lvl="1" indent="-298450">
              <a:lnSpc>
                <a:spcPts val="2500"/>
              </a:lnSpc>
              <a:buFont typeface="Wingdings" panose="05000000000000000000" pitchFamily="2" charset="2"/>
              <a:buChar char="Ø"/>
            </a:pPr>
            <a:r>
              <a:rPr lang="cs-CZ" sz="2000" dirty="0">
                <a:solidFill>
                  <a:schemeClr val="tx2"/>
                </a:solidFill>
              </a:rPr>
              <a:t>stanovuje práva, která mají příslušníci národnostních menšin </a:t>
            </a:r>
          </a:p>
          <a:p>
            <a:pPr marL="849138" lvl="2" indent="-298450">
              <a:lnSpc>
                <a:spcPts val="2500"/>
              </a:lnSpc>
              <a:buFont typeface="Wingdings" panose="05000000000000000000" pitchFamily="2" charset="2"/>
              <a:buChar char="Ø"/>
            </a:pPr>
            <a:r>
              <a:rPr lang="cs-CZ" sz="1700" dirty="0"/>
              <a:t>Svobodné vyjadřování etnické, kulturní, jazykové a náboženské identity</a:t>
            </a:r>
          </a:p>
          <a:p>
            <a:pPr marL="849138" lvl="2" indent="-298450">
              <a:lnSpc>
                <a:spcPts val="2500"/>
              </a:lnSpc>
              <a:buFont typeface="Wingdings" panose="05000000000000000000" pitchFamily="2" charset="2"/>
              <a:buChar char="Ø"/>
            </a:pPr>
            <a:r>
              <a:rPr lang="cs-CZ" sz="1700" dirty="0"/>
              <a:t>Právo nebýt diskriminován</a:t>
            </a:r>
          </a:p>
          <a:p>
            <a:pPr marL="849138" lvl="2" indent="-298450">
              <a:lnSpc>
                <a:spcPts val="2500"/>
              </a:lnSpc>
              <a:buFont typeface="Wingdings" panose="05000000000000000000" pitchFamily="2" charset="2"/>
              <a:buChar char="Ø"/>
            </a:pPr>
            <a:r>
              <a:rPr lang="cs-CZ" sz="1700" dirty="0"/>
              <a:t>Právo na svobodu shromažďování, sdružování, projevu, myšlení, svědomí a náboženského vyznání</a:t>
            </a:r>
          </a:p>
          <a:p>
            <a:pPr marL="849138" lvl="2" indent="-298450">
              <a:lnSpc>
                <a:spcPts val="2500"/>
              </a:lnSpc>
              <a:buFont typeface="Wingdings" panose="05000000000000000000" pitchFamily="2" charset="2"/>
              <a:buChar char="Ø"/>
            </a:pPr>
            <a:r>
              <a:rPr lang="cs-CZ" sz="1700" dirty="0"/>
              <a:t>Používání menšinových jazyků ve styku s úřady v oblastech obývaných tradičně/ve zvýšeném počtu národnostními menšinami</a:t>
            </a:r>
          </a:p>
          <a:p>
            <a:pPr marL="849138" lvl="2" indent="-298450">
              <a:lnSpc>
                <a:spcPts val="2500"/>
              </a:lnSpc>
              <a:buFont typeface="Wingdings" panose="05000000000000000000" pitchFamily="2" charset="2"/>
              <a:buChar char="Ø"/>
            </a:pPr>
            <a:r>
              <a:rPr lang="cs-CZ" sz="1700" dirty="0"/>
              <a:t>Možnost ovlivňovat veřejné rozhodování o otázkách týkajících se osob patřících k národnostním menšinám</a:t>
            </a:r>
          </a:p>
          <a:p>
            <a:pPr marL="849138" lvl="2" indent="-298450">
              <a:lnSpc>
                <a:spcPts val="2500"/>
              </a:lnSpc>
              <a:buFont typeface="Wingdings" panose="05000000000000000000" pitchFamily="2" charset="2"/>
              <a:buChar char="Ø"/>
            </a:pPr>
            <a:r>
              <a:rPr lang="cs-CZ" sz="1700" dirty="0"/>
              <a:t>Účastnit se kulturního, společenského a hospodářského života</a:t>
            </a:r>
          </a:p>
        </p:txBody>
      </p:sp>
    </p:spTree>
    <p:extLst>
      <p:ext uri="{BB962C8B-B14F-4D97-AF65-F5344CB8AC3E}">
        <p14:creationId xmlns:p14="http://schemas.microsoft.com/office/powerpoint/2010/main" val="3307163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20920-B493-9FC0-A08B-22723FEC1903}"/>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816FE02-83BD-BDEE-8B75-228549415242}"/>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3" name="Nadpis 2">
            <a:extLst>
              <a:ext uri="{FF2B5EF4-FFF2-40B4-BE49-F238E27FC236}">
                <a16:creationId xmlns:a16="http://schemas.microsoft.com/office/drawing/2014/main" id="{B77DFE93-A069-D1E2-CCE6-5CF9961F1240}"/>
              </a:ext>
            </a:extLst>
          </p:cNvPr>
          <p:cNvSpPr>
            <a:spLocks noGrp="1"/>
          </p:cNvSpPr>
          <p:nvPr>
            <p:ph type="title"/>
          </p:nvPr>
        </p:nvSpPr>
        <p:spPr/>
        <p:txBody>
          <a:bodyPr/>
          <a:lstStyle/>
          <a:p>
            <a:r>
              <a:rPr lang="cs-CZ" dirty="0"/>
              <a:t>Národnostní menšiny –</a:t>
            </a:r>
            <a:r>
              <a:rPr lang="cs-CZ" sz="2400" dirty="0"/>
              <a:t> mezinárodní legislativa</a:t>
            </a:r>
            <a:endParaRPr lang="cs-CZ" dirty="0"/>
          </a:p>
        </p:txBody>
      </p:sp>
      <p:sp>
        <p:nvSpPr>
          <p:cNvPr id="4" name="Zástupný obsah 3">
            <a:extLst>
              <a:ext uri="{FF2B5EF4-FFF2-40B4-BE49-F238E27FC236}">
                <a16:creationId xmlns:a16="http://schemas.microsoft.com/office/drawing/2014/main" id="{845122E2-D1AF-0A21-0724-0736D2B1880C}"/>
              </a:ext>
            </a:extLst>
          </p:cNvPr>
          <p:cNvSpPr>
            <a:spLocks noGrp="1"/>
          </p:cNvSpPr>
          <p:nvPr>
            <p:ph idx="1"/>
          </p:nvPr>
        </p:nvSpPr>
        <p:spPr>
          <a:xfrm>
            <a:off x="539550" y="1524853"/>
            <a:ext cx="8064900" cy="4256514"/>
          </a:xfrm>
        </p:spPr>
        <p:txBody>
          <a:bodyPr/>
          <a:lstStyle/>
          <a:p>
            <a:pPr marL="54000" indent="0">
              <a:lnSpc>
                <a:spcPts val="3000"/>
              </a:lnSpc>
              <a:buNone/>
            </a:pPr>
            <a:r>
              <a:rPr lang="cs-CZ" sz="2400" b="1" dirty="0"/>
              <a:t>Rámcová úmluva o ochraně národnostních menšin </a:t>
            </a:r>
            <a:r>
              <a:rPr lang="cs-CZ" sz="2400" dirty="0"/>
              <a:t>je právně závazným nástrojem mezinárodního práva.</a:t>
            </a:r>
          </a:p>
          <a:p>
            <a:pPr marL="54000" indent="0">
              <a:lnSpc>
                <a:spcPts val="3000"/>
              </a:lnSpc>
              <a:buNone/>
            </a:pPr>
            <a:endParaRPr lang="cs-CZ" sz="2400" dirty="0"/>
          </a:p>
          <a:p>
            <a:pPr marL="541338" lvl="1" indent="-298450">
              <a:lnSpc>
                <a:spcPts val="2500"/>
              </a:lnSpc>
              <a:buFont typeface="Wingdings" panose="05000000000000000000" pitchFamily="2" charset="2"/>
              <a:buChar char="Ø"/>
            </a:pPr>
            <a:r>
              <a:rPr lang="cs-CZ" sz="2000" dirty="0">
                <a:solidFill>
                  <a:schemeClr val="tx2"/>
                </a:solidFill>
              </a:rPr>
              <a:t>Státy se dle této úmluvy dále zavazují k</a:t>
            </a:r>
            <a:r>
              <a:rPr lang="cs-CZ" sz="2000" dirty="0"/>
              <a:t>:</a:t>
            </a:r>
          </a:p>
          <a:p>
            <a:pPr marL="849138" lvl="2" indent="-298450">
              <a:lnSpc>
                <a:spcPts val="2500"/>
              </a:lnSpc>
              <a:buFont typeface="Wingdings" panose="05000000000000000000" pitchFamily="2" charset="2"/>
              <a:buChar char="Ø"/>
            </a:pPr>
            <a:r>
              <a:rPr lang="cs-CZ" sz="1700" dirty="0"/>
              <a:t>Podporování rovnosti</a:t>
            </a:r>
          </a:p>
          <a:p>
            <a:pPr marL="849138" lvl="2" indent="-298450">
              <a:lnSpc>
                <a:spcPts val="2500"/>
              </a:lnSpc>
              <a:buFont typeface="Wingdings" panose="05000000000000000000" pitchFamily="2" charset="2"/>
              <a:buChar char="Ø"/>
            </a:pPr>
            <a:r>
              <a:rPr lang="cs-CZ" sz="1700" dirty="0"/>
              <a:t>Zachování a rozvoji menšinových kultur, náboženství a jazyků</a:t>
            </a:r>
          </a:p>
          <a:p>
            <a:pPr marL="849138" lvl="2" indent="-298450">
              <a:lnSpc>
                <a:spcPts val="2500"/>
              </a:lnSpc>
              <a:buFont typeface="Wingdings" panose="05000000000000000000" pitchFamily="2" charset="2"/>
              <a:buChar char="Ø"/>
            </a:pPr>
            <a:r>
              <a:rPr lang="cs-CZ" sz="1700" dirty="0"/>
              <a:t>Podpoře mezikulturního dialogu a ochraně osob patřících k menšinám před nepřátelstvím nebo násilím</a:t>
            </a:r>
          </a:p>
          <a:p>
            <a:pPr marL="849138" lvl="2" indent="-298450">
              <a:lnSpc>
                <a:spcPts val="2500"/>
              </a:lnSpc>
              <a:buFont typeface="Wingdings" panose="05000000000000000000" pitchFamily="2" charset="2"/>
              <a:buChar char="Ø"/>
            </a:pPr>
            <a:r>
              <a:rPr lang="cs-CZ" sz="1700" dirty="0"/>
              <a:t>Zpřístupnění vzdělávání všem a podpora mezikulturních znalostí</a:t>
            </a:r>
          </a:p>
          <a:p>
            <a:pPr marL="849138" lvl="2" indent="-298450">
              <a:lnSpc>
                <a:spcPts val="2500"/>
              </a:lnSpc>
              <a:buFont typeface="Wingdings" panose="05000000000000000000" pitchFamily="2" charset="2"/>
              <a:buChar char="Ø"/>
            </a:pPr>
            <a:r>
              <a:rPr lang="cs-CZ" sz="1700" dirty="0"/>
              <a:t>Podpoře práv menšin prostřednictvím dvoustranné, mnohostranné a přeshraniční spolupráce.</a:t>
            </a:r>
          </a:p>
        </p:txBody>
      </p:sp>
    </p:spTree>
    <p:extLst>
      <p:ext uri="{BB962C8B-B14F-4D97-AF65-F5344CB8AC3E}">
        <p14:creationId xmlns:p14="http://schemas.microsoft.com/office/powerpoint/2010/main" val="4190764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2178E-C65B-A3A5-0A33-5100936D3BF4}"/>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85A367C-9A9A-4F94-F88C-8CEFD00237D0}"/>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3" name="Nadpis 2">
            <a:extLst>
              <a:ext uri="{FF2B5EF4-FFF2-40B4-BE49-F238E27FC236}">
                <a16:creationId xmlns:a16="http://schemas.microsoft.com/office/drawing/2014/main" id="{89B48BEB-5829-2843-98B4-C6B8FBAF5639}"/>
              </a:ext>
            </a:extLst>
          </p:cNvPr>
          <p:cNvSpPr>
            <a:spLocks noGrp="1"/>
          </p:cNvSpPr>
          <p:nvPr>
            <p:ph type="title"/>
          </p:nvPr>
        </p:nvSpPr>
        <p:spPr/>
        <p:txBody>
          <a:bodyPr/>
          <a:lstStyle/>
          <a:p>
            <a:r>
              <a:rPr lang="cs-CZ" dirty="0"/>
              <a:t>Národnostní menšiny –</a:t>
            </a:r>
            <a:r>
              <a:rPr lang="cs-CZ" sz="2400" dirty="0"/>
              <a:t> mezinárodní legislativa</a:t>
            </a:r>
            <a:endParaRPr lang="cs-CZ" dirty="0"/>
          </a:p>
        </p:txBody>
      </p:sp>
      <p:sp>
        <p:nvSpPr>
          <p:cNvPr id="4" name="Zástupný obsah 3">
            <a:extLst>
              <a:ext uri="{FF2B5EF4-FFF2-40B4-BE49-F238E27FC236}">
                <a16:creationId xmlns:a16="http://schemas.microsoft.com/office/drawing/2014/main" id="{2DD7A820-21D6-7CA1-254B-976B12BC04BD}"/>
              </a:ext>
            </a:extLst>
          </p:cNvPr>
          <p:cNvSpPr>
            <a:spLocks noGrp="1"/>
          </p:cNvSpPr>
          <p:nvPr>
            <p:ph idx="1"/>
          </p:nvPr>
        </p:nvSpPr>
        <p:spPr>
          <a:xfrm>
            <a:off x="539550" y="1524853"/>
            <a:ext cx="8064900" cy="4256514"/>
          </a:xfrm>
        </p:spPr>
        <p:txBody>
          <a:bodyPr/>
          <a:lstStyle/>
          <a:p>
            <a:pPr marL="54000" indent="0">
              <a:lnSpc>
                <a:spcPts val="3000"/>
              </a:lnSpc>
              <a:buNone/>
            </a:pPr>
            <a:r>
              <a:rPr lang="cs-CZ" sz="1700" dirty="0"/>
              <a:t> </a:t>
            </a:r>
            <a:r>
              <a:rPr lang="cs-CZ" sz="2400" dirty="0"/>
              <a:t>Na mezinárodní úrovni se ČR zavázala k dodržování </a:t>
            </a:r>
            <a:r>
              <a:rPr lang="cs-CZ" sz="2400" b="1" i="1" dirty="0"/>
              <a:t>Evropské charty regionálních a menšinových jazyků</a:t>
            </a:r>
            <a:r>
              <a:rPr lang="cs-CZ" sz="2400" dirty="0"/>
              <a:t>. </a:t>
            </a:r>
          </a:p>
          <a:p>
            <a:pPr marL="54000" indent="0">
              <a:lnSpc>
                <a:spcPts val="3000"/>
              </a:lnSpc>
              <a:buNone/>
            </a:pPr>
            <a:endParaRPr lang="cs-CZ" sz="2400" dirty="0"/>
          </a:p>
          <a:p>
            <a:pPr marL="54000" indent="0">
              <a:lnSpc>
                <a:spcPts val="3000"/>
              </a:lnSpc>
              <a:buNone/>
            </a:pPr>
            <a:r>
              <a:rPr lang="cs-CZ" sz="2400" dirty="0"/>
              <a:t>Pro ČR byly uznány jazyky, které jsou chráněny Chartou: němčina, polština, slovenština, romština a moravská chorvatština.</a:t>
            </a:r>
          </a:p>
          <a:p>
            <a:pPr marL="54000" indent="0">
              <a:lnSpc>
                <a:spcPts val="3000"/>
              </a:lnSpc>
              <a:buNone/>
            </a:pPr>
            <a:endParaRPr lang="cs-CZ" sz="2400" dirty="0"/>
          </a:p>
          <a:p>
            <a:pPr marL="54000" indent="0">
              <a:lnSpc>
                <a:spcPts val="3000"/>
              </a:lnSpc>
              <a:buNone/>
            </a:pPr>
            <a:r>
              <a:rPr lang="cs-CZ" sz="2400" dirty="0"/>
              <a:t>Na ČR se dále vztahují povinnosti plynoucí z Charty OSN, Evropské úmluvy o ochraně lidských práv a Úmluvy o odstranění všech forem rasové diskriminace.</a:t>
            </a:r>
            <a:endParaRPr lang="cs-CZ" sz="1700" dirty="0"/>
          </a:p>
        </p:txBody>
      </p:sp>
    </p:spTree>
    <p:extLst>
      <p:ext uri="{BB962C8B-B14F-4D97-AF65-F5344CB8AC3E}">
        <p14:creationId xmlns:p14="http://schemas.microsoft.com/office/powerpoint/2010/main" val="2430752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F80B026-1A1A-E58A-C9BB-0A2057DD17B9}"/>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3" name="Nadpis 2">
            <a:extLst>
              <a:ext uri="{FF2B5EF4-FFF2-40B4-BE49-F238E27FC236}">
                <a16:creationId xmlns:a16="http://schemas.microsoft.com/office/drawing/2014/main" id="{51688062-105C-23A4-6156-17D7B15525A8}"/>
              </a:ext>
            </a:extLst>
          </p:cNvPr>
          <p:cNvSpPr>
            <a:spLocks noGrp="1"/>
          </p:cNvSpPr>
          <p:nvPr>
            <p:ph type="title"/>
          </p:nvPr>
        </p:nvSpPr>
        <p:spPr/>
        <p:txBody>
          <a:bodyPr/>
          <a:lstStyle/>
          <a:p>
            <a:r>
              <a:rPr lang="cs-CZ" dirty="0"/>
              <a:t>Národnostní menšiny na území na ČR</a:t>
            </a:r>
          </a:p>
        </p:txBody>
      </p:sp>
      <p:sp>
        <p:nvSpPr>
          <p:cNvPr id="4" name="Zástupný obsah 3">
            <a:extLst>
              <a:ext uri="{FF2B5EF4-FFF2-40B4-BE49-F238E27FC236}">
                <a16:creationId xmlns:a16="http://schemas.microsoft.com/office/drawing/2014/main" id="{E553A6A8-242B-9B79-BB34-61A31F0FF3A4}"/>
              </a:ext>
            </a:extLst>
          </p:cNvPr>
          <p:cNvSpPr>
            <a:spLocks noGrp="1"/>
          </p:cNvSpPr>
          <p:nvPr>
            <p:ph idx="1"/>
          </p:nvPr>
        </p:nvSpPr>
        <p:spPr/>
        <p:txBody>
          <a:bodyPr/>
          <a:lstStyle/>
          <a:p>
            <a:pPr marL="54000" indent="0">
              <a:buNone/>
            </a:pPr>
            <a:r>
              <a:rPr lang="cs-CZ" dirty="0"/>
              <a:t>Vyjmenujte, jaké národnostní menšiny žijí na českém území?</a:t>
            </a:r>
          </a:p>
        </p:txBody>
      </p:sp>
    </p:spTree>
    <p:extLst>
      <p:ext uri="{BB962C8B-B14F-4D97-AF65-F5344CB8AC3E}">
        <p14:creationId xmlns:p14="http://schemas.microsoft.com/office/powerpoint/2010/main" val="270158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EC652-F2DD-F356-974A-A404638C953E}"/>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6CAE628-E19A-31CA-4CAC-467F310529C4}"/>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3" name="Nadpis 2">
            <a:extLst>
              <a:ext uri="{FF2B5EF4-FFF2-40B4-BE49-F238E27FC236}">
                <a16:creationId xmlns:a16="http://schemas.microsoft.com/office/drawing/2014/main" id="{375EE82D-E587-873A-D69E-021ECD949402}"/>
              </a:ext>
            </a:extLst>
          </p:cNvPr>
          <p:cNvSpPr>
            <a:spLocks noGrp="1"/>
          </p:cNvSpPr>
          <p:nvPr>
            <p:ph type="title"/>
          </p:nvPr>
        </p:nvSpPr>
        <p:spPr/>
        <p:txBody>
          <a:bodyPr/>
          <a:lstStyle/>
          <a:p>
            <a:r>
              <a:rPr lang="cs-CZ" dirty="0"/>
              <a:t>Národnostní menšiny na území na ČR</a:t>
            </a:r>
          </a:p>
        </p:txBody>
      </p:sp>
      <p:sp>
        <p:nvSpPr>
          <p:cNvPr id="4" name="Zástupný obsah 3">
            <a:extLst>
              <a:ext uri="{FF2B5EF4-FFF2-40B4-BE49-F238E27FC236}">
                <a16:creationId xmlns:a16="http://schemas.microsoft.com/office/drawing/2014/main" id="{1AD5F9CE-B76A-94F6-1278-1CED91902F7E}"/>
              </a:ext>
            </a:extLst>
          </p:cNvPr>
          <p:cNvSpPr>
            <a:spLocks noGrp="1"/>
          </p:cNvSpPr>
          <p:nvPr>
            <p:ph idx="1"/>
          </p:nvPr>
        </p:nvSpPr>
        <p:spPr>
          <a:xfrm>
            <a:off x="540000" y="1285076"/>
            <a:ext cx="8064900" cy="4546924"/>
          </a:xfrm>
        </p:spPr>
        <p:txBody>
          <a:bodyPr/>
          <a:lstStyle/>
          <a:p>
            <a:r>
              <a:rPr lang="cs-CZ" sz="2000" dirty="0"/>
              <a:t>V roce 2022 bylo v ČR zastoupeno 14 národnostních menšin</a:t>
            </a:r>
          </a:p>
          <a:p>
            <a:r>
              <a:rPr lang="cs-CZ" sz="2000" dirty="0"/>
              <a:t>V Radě vlády pro národnostní menšiny jsou uvedeny abecedně následující:</a:t>
            </a:r>
          </a:p>
          <a:p>
            <a:pPr marL="54000" indent="0">
              <a:lnSpc>
                <a:spcPts val="2000"/>
              </a:lnSpc>
              <a:buNone/>
            </a:pPr>
            <a:endParaRPr lang="cs-CZ" sz="2000" dirty="0"/>
          </a:p>
          <a:p>
            <a:pPr marL="585900" lvl="1" indent="-342900">
              <a:lnSpc>
                <a:spcPts val="2000"/>
              </a:lnSpc>
              <a:buFont typeface="+mj-lt"/>
              <a:buAutoNum type="arabicPeriod"/>
            </a:pPr>
            <a:r>
              <a:rPr lang="cs-CZ" dirty="0"/>
              <a:t>Běloruská</a:t>
            </a:r>
          </a:p>
          <a:p>
            <a:pPr marL="585900" lvl="1" indent="-342900">
              <a:lnSpc>
                <a:spcPts val="2000"/>
              </a:lnSpc>
              <a:buFont typeface="+mj-lt"/>
              <a:buAutoNum type="arabicPeriod"/>
            </a:pPr>
            <a:r>
              <a:rPr lang="cs-CZ" dirty="0"/>
              <a:t>Bulharská</a:t>
            </a:r>
          </a:p>
          <a:p>
            <a:pPr marL="585900" lvl="1" indent="-342900">
              <a:lnSpc>
                <a:spcPts val="2000"/>
              </a:lnSpc>
              <a:buFont typeface="+mj-lt"/>
              <a:buAutoNum type="arabicPeriod"/>
            </a:pPr>
            <a:r>
              <a:rPr lang="cs-CZ" dirty="0"/>
              <a:t>Chorvatská</a:t>
            </a:r>
          </a:p>
          <a:p>
            <a:pPr marL="585900" lvl="1" indent="-342900">
              <a:lnSpc>
                <a:spcPts val="2000"/>
              </a:lnSpc>
              <a:buFont typeface="+mj-lt"/>
              <a:buAutoNum type="arabicPeriod"/>
            </a:pPr>
            <a:r>
              <a:rPr lang="cs-CZ" dirty="0"/>
              <a:t>Maďarská</a:t>
            </a:r>
          </a:p>
          <a:p>
            <a:pPr marL="585900" lvl="1" indent="-342900">
              <a:lnSpc>
                <a:spcPts val="2000"/>
              </a:lnSpc>
              <a:buFont typeface="+mj-lt"/>
              <a:buAutoNum type="arabicPeriod"/>
            </a:pPr>
            <a:r>
              <a:rPr lang="cs-CZ" dirty="0"/>
              <a:t>Německá</a:t>
            </a:r>
          </a:p>
          <a:p>
            <a:pPr marL="585900" lvl="1" indent="-342900">
              <a:lnSpc>
                <a:spcPts val="2000"/>
              </a:lnSpc>
              <a:buFont typeface="+mj-lt"/>
              <a:buAutoNum type="arabicPeriod"/>
            </a:pPr>
            <a:r>
              <a:rPr lang="cs-CZ" dirty="0"/>
              <a:t>Polská</a:t>
            </a:r>
          </a:p>
          <a:p>
            <a:pPr marL="585900" lvl="1" indent="-342900">
              <a:lnSpc>
                <a:spcPts val="2000"/>
              </a:lnSpc>
              <a:buFont typeface="+mj-lt"/>
              <a:buAutoNum type="arabicPeriod"/>
            </a:pPr>
            <a:r>
              <a:rPr lang="cs-CZ" dirty="0"/>
              <a:t>Romská</a:t>
            </a:r>
          </a:p>
          <a:p>
            <a:pPr marL="585900" lvl="1" indent="-342900">
              <a:lnSpc>
                <a:spcPts val="2000"/>
              </a:lnSpc>
              <a:buFont typeface="+mj-lt"/>
              <a:buAutoNum type="arabicPeriod"/>
            </a:pPr>
            <a:r>
              <a:rPr lang="cs-CZ" dirty="0"/>
              <a:t>Rusínská</a:t>
            </a:r>
          </a:p>
          <a:p>
            <a:pPr marL="585900" lvl="1" indent="-342900">
              <a:lnSpc>
                <a:spcPts val="2000"/>
              </a:lnSpc>
              <a:buFont typeface="+mj-lt"/>
              <a:buAutoNum type="arabicPeriod"/>
            </a:pPr>
            <a:r>
              <a:rPr lang="cs-CZ" dirty="0"/>
              <a:t>Ruská</a:t>
            </a:r>
          </a:p>
          <a:p>
            <a:pPr marL="585900" lvl="1" indent="-342900">
              <a:lnSpc>
                <a:spcPts val="2000"/>
              </a:lnSpc>
              <a:buFont typeface="+mj-lt"/>
              <a:buAutoNum type="arabicPeriod"/>
            </a:pPr>
            <a:r>
              <a:rPr lang="cs-CZ" dirty="0"/>
              <a:t>Řecká</a:t>
            </a:r>
          </a:p>
          <a:p>
            <a:pPr marL="585900" lvl="1" indent="-342900">
              <a:lnSpc>
                <a:spcPts val="2000"/>
              </a:lnSpc>
              <a:buFont typeface="+mj-lt"/>
              <a:buAutoNum type="arabicPeriod"/>
            </a:pPr>
            <a:r>
              <a:rPr lang="cs-CZ" dirty="0"/>
              <a:t>Slovenská</a:t>
            </a:r>
          </a:p>
          <a:p>
            <a:pPr marL="585900" lvl="1" indent="-342900">
              <a:lnSpc>
                <a:spcPts val="2000"/>
              </a:lnSpc>
              <a:buFont typeface="+mj-lt"/>
              <a:buAutoNum type="arabicPeriod"/>
            </a:pPr>
            <a:r>
              <a:rPr lang="cs-CZ" dirty="0"/>
              <a:t>Srbská</a:t>
            </a:r>
          </a:p>
          <a:p>
            <a:pPr marL="585900" lvl="1" indent="-342900">
              <a:lnSpc>
                <a:spcPts val="2000"/>
              </a:lnSpc>
              <a:buFont typeface="+mj-lt"/>
              <a:buAutoNum type="arabicPeriod"/>
            </a:pPr>
            <a:r>
              <a:rPr lang="cs-CZ" dirty="0"/>
              <a:t>Ukrajinská</a:t>
            </a:r>
          </a:p>
          <a:p>
            <a:pPr marL="585900" lvl="1" indent="-342900">
              <a:lnSpc>
                <a:spcPts val="2000"/>
              </a:lnSpc>
              <a:buFont typeface="+mj-lt"/>
              <a:buAutoNum type="arabicPeriod"/>
            </a:pPr>
            <a:r>
              <a:rPr lang="cs-CZ" dirty="0"/>
              <a:t>Vietnamská</a:t>
            </a:r>
          </a:p>
        </p:txBody>
      </p:sp>
      <p:sp>
        <p:nvSpPr>
          <p:cNvPr id="6" name="TextovéPole 5">
            <a:extLst>
              <a:ext uri="{FF2B5EF4-FFF2-40B4-BE49-F238E27FC236}">
                <a16:creationId xmlns:a16="http://schemas.microsoft.com/office/drawing/2014/main" id="{8186B531-B500-1892-848C-1406545D0C19}"/>
              </a:ext>
            </a:extLst>
          </p:cNvPr>
          <p:cNvSpPr txBox="1"/>
          <p:nvPr/>
        </p:nvSpPr>
        <p:spPr>
          <a:xfrm>
            <a:off x="499500" y="6341500"/>
            <a:ext cx="7376160" cy="276999"/>
          </a:xfrm>
          <a:prstGeom prst="rect">
            <a:avLst/>
          </a:prstGeom>
          <a:noFill/>
        </p:spPr>
        <p:txBody>
          <a:bodyPr wrap="square">
            <a:spAutoFit/>
          </a:bodyPr>
          <a:lstStyle/>
          <a:p>
            <a:r>
              <a:rPr lang="cs-CZ" sz="1200" dirty="0"/>
              <a:t>https://vlada.gov.cz/cz/pracovni-a-poradni-organy-vlady/rnm/mensiny/narodnostni-mensiny-15935/</a:t>
            </a:r>
          </a:p>
        </p:txBody>
      </p:sp>
    </p:spTree>
    <p:extLst>
      <p:ext uri="{BB962C8B-B14F-4D97-AF65-F5344CB8AC3E}">
        <p14:creationId xmlns:p14="http://schemas.microsoft.com/office/powerpoint/2010/main" val="263325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5D6BDFE-B4A9-4426-BDD0-35335AE1A766}"/>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a:extLst>
              <a:ext uri="{FF2B5EF4-FFF2-40B4-BE49-F238E27FC236}">
                <a16:creationId xmlns:a16="http://schemas.microsoft.com/office/drawing/2014/main" id="{BD2F9E9B-F87F-4404-B36D-E034B041C35F}"/>
              </a:ext>
            </a:extLst>
          </p:cNvPr>
          <p:cNvSpPr>
            <a:spLocks noGrp="1"/>
          </p:cNvSpPr>
          <p:nvPr>
            <p:ph type="title"/>
          </p:nvPr>
        </p:nvSpPr>
        <p:spPr/>
        <p:txBody>
          <a:bodyPr/>
          <a:lstStyle/>
          <a:p>
            <a:r>
              <a:rPr lang="cs-CZ" dirty="0"/>
              <a:t>KULTURA</a:t>
            </a:r>
          </a:p>
        </p:txBody>
      </p:sp>
      <p:sp>
        <p:nvSpPr>
          <p:cNvPr id="5" name="Zástupný obsah 4">
            <a:extLst>
              <a:ext uri="{FF2B5EF4-FFF2-40B4-BE49-F238E27FC236}">
                <a16:creationId xmlns:a16="http://schemas.microsoft.com/office/drawing/2014/main" id="{E788D9DD-A4AF-48E5-BB00-0F9A5AEBB873}"/>
              </a:ext>
            </a:extLst>
          </p:cNvPr>
          <p:cNvSpPr>
            <a:spLocks noGrp="1"/>
          </p:cNvSpPr>
          <p:nvPr>
            <p:ph idx="1"/>
          </p:nvPr>
        </p:nvSpPr>
        <p:spPr>
          <a:xfrm>
            <a:off x="540000" y="1692002"/>
            <a:ext cx="8424246" cy="4138275"/>
          </a:xfrm>
        </p:spPr>
        <p:txBody>
          <a:bodyPr/>
          <a:lstStyle/>
          <a:p>
            <a:pPr marL="54000" indent="0">
              <a:spcAft>
                <a:spcPts val="600"/>
              </a:spcAft>
              <a:buNone/>
            </a:pPr>
            <a:r>
              <a:rPr lang="cs-CZ" sz="2000" b="1" dirty="0"/>
              <a:t>Kultura</a:t>
            </a:r>
            <a:r>
              <a:rPr lang="cs-CZ" sz="2000" dirty="0"/>
              <a:t> = je charakteristika určité skupiny, která zahrnuje jazyk, náboženství, kuchyni, společenské zvyky, hudbu a umění; lze též chápat jako sdílené vzorce chování a interakcí, kognitivní konstrukce a porozumění, které se člověk učí socializací.</a:t>
            </a:r>
          </a:p>
          <a:p>
            <a:pPr marL="54000" indent="0">
              <a:spcAft>
                <a:spcPts val="600"/>
              </a:spcAft>
              <a:buNone/>
            </a:pPr>
            <a:endParaRPr lang="cs-CZ" sz="2000" dirty="0"/>
          </a:p>
          <a:p>
            <a:r>
              <a:rPr lang="cs-CZ" sz="2000" dirty="0"/>
              <a:t>zásadní vliv téměř na vše, co konáme…                                                  např. na to, proč, kdy, jak a jaké potraviny                                            konzumujeme…nebo jak vnímáme zdraví,                                                 léčbu a zdravotní péči.</a:t>
            </a:r>
          </a:p>
          <a:p>
            <a:pPr marL="54000" indent="0">
              <a:buNone/>
            </a:pPr>
            <a:endParaRPr lang="cs-CZ" dirty="0"/>
          </a:p>
          <a:p>
            <a:pPr>
              <a:spcAft>
                <a:spcPts val="600"/>
              </a:spcAft>
              <a:buFont typeface="Wingdings" panose="05000000000000000000" pitchFamily="2" charset="2"/>
              <a:buChar char="Ø"/>
            </a:pPr>
            <a:endParaRPr lang="cs-CZ" dirty="0"/>
          </a:p>
        </p:txBody>
      </p:sp>
      <p:pic>
        <p:nvPicPr>
          <p:cNvPr id="2054" name="Picture 6" descr="Costumbres y etiquetas en las mesas del mundo">
            <a:extLst>
              <a:ext uri="{FF2B5EF4-FFF2-40B4-BE49-F238E27FC236}">
                <a16:creationId xmlns:a16="http://schemas.microsoft.com/office/drawing/2014/main" id="{3C634DCC-FB26-410C-9A91-079B9C3CBD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28" b="6231"/>
          <a:stretch/>
        </p:blipFill>
        <p:spPr bwMode="auto">
          <a:xfrm>
            <a:off x="5592538" y="3251768"/>
            <a:ext cx="3430914" cy="19885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D7995EE2-BF4C-4C61-A993-F520D177B442}"/>
              </a:ext>
            </a:extLst>
          </p:cNvPr>
          <p:cNvSpPr txBox="1"/>
          <p:nvPr/>
        </p:nvSpPr>
        <p:spPr>
          <a:xfrm>
            <a:off x="6011251" y="5661000"/>
            <a:ext cx="2952995" cy="169277"/>
          </a:xfrm>
          <a:prstGeom prst="rect">
            <a:avLst/>
          </a:prstGeom>
          <a:noFill/>
        </p:spPr>
        <p:txBody>
          <a:bodyPr wrap="square">
            <a:spAutoFit/>
          </a:bodyPr>
          <a:lstStyle/>
          <a:p>
            <a:r>
              <a:rPr lang="cs-CZ" sz="500" dirty="0"/>
              <a:t>https://th.bing.com/th/id/OIP.61zUYMdvsUg5t43c2_eAVAHaE8?pid=ImgDet&amp;w=474&amp;h=316&amp;rs=1</a:t>
            </a:r>
          </a:p>
        </p:txBody>
      </p:sp>
      <p:sp>
        <p:nvSpPr>
          <p:cNvPr id="12" name="TextovéPole 11">
            <a:extLst>
              <a:ext uri="{FF2B5EF4-FFF2-40B4-BE49-F238E27FC236}">
                <a16:creationId xmlns:a16="http://schemas.microsoft.com/office/drawing/2014/main" id="{3D6F931A-7893-4A3D-B4B0-3DDC9883AD20}"/>
              </a:ext>
            </a:extLst>
          </p:cNvPr>
          <p:cNvSpPr txBox="1"/>
          <p:nvPr/>
        </p:nvSpPr>
        <p:spPr>
          <a:xfrm>
            <a:off x="1567595" y="6401783"/>
            <a:ext cx="5740400" cy="261610"/>
          </a:xfrm>
          <a:prstGeom prst="rect">
            <a:avLst/>
          </a:prstGeom>
          <a:noFill/>
        </p:spPr>
        <p:txBody>
          <a:bodyPr wrap="square">
            <a:spAutoFit/>
          </a:bodyPr>
          <a:lstStyle/>
          <a:p>
            <a:r>
              <a:rPr lang="en-US" sz="1100" dirty="0">
                <a:hlinkClick r:id="rId3"/>
              </a:rPr>
              <a:t>Diversify Nutrition: The Need for Cultural Competence in Dietetics (healthline.com)</a:t>
            </a:r>
            <a:endParaRPr lang="cs-CZ" sz="1100" dirty="0"/>
          </a:p>
        </p:txBody>
      </p:sp>
    </p:spTree>
    <p:extLst>
      <p:ext uri="{BB962C8B-B14F-4D97-AF65-F5344CB8AC3E}">
        <p14:creationId xmlns:p14="http://schemas.microsoft.com/office/powerpoint/2010/main" val="2727682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F946E-EE32-1E7E-26CC-01C938F7F6DF}"/>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0BA3D5DF-5777-7933-CE88-B91E719910D7}"/>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3" name="Nadpis 2">
            <a:extLst>
              <a:ext uri="{FF2B5EF4-FFF2-40B4-BE49-F238E27FC236}">
                <a16:creationId xmlns:a16="http://schemas.microsoft.com/office/drawing/2014/main" id="{D7F77934-C274-36FB-BF28-E175A70BD6CA}"/>
              </a:ext>
            </a:extLst>
          </p:cNvPr>
          <p:cNvSpPr>
            <a:spLocks noGrp="1"/>
          </p:cNvSpPr>
          <p:nvPr>
            <p:ph type="title"/>
          </p:nvPr>
        </p:nvSpPr>
        <p:spPr/>
        <p:txBody>
          <a:bodyPr/>
          <a:lstStyle/>
          <a:p>
            <a:r>
              <a:rPr lang="cs-CZ" dirty="0"/>
              <a:t>Diskuze – Jak se stravují jinde ve světě</a:t>
            </a:r>
          </a:p>
        </p:txBody>
      </p:sp>
      <p:sp>
        <p:nvSpPr>
          <p:cNvPr id="4" name="Zástupný obsah 3">
            <a:extLst>
              <a:ext uri="{FF2B5EF4-FFF2-40B4-BE49-F238E27FC236}">
                <a16:creationId xmlns:a16="http://schemas.microsoft.com/office/drawing/2014/main" id="{1982A0CF-5A00-F5B2-606E-A1C723975727}"/>
              </a:ext>
            </a:extLst>
          </p:cNvPr>
          <p:cNvSpPr>
            <a:spLocks noGrp="1"/>
          </p:cNvSpPr>
          <p:nvPr>
            <p:ph idx="1"/>
          </p:nvPr>
        </p:nvSpPr>
        <p:spPr>
          <a:xfrm>
            <a:off x="540000" y="1602658"/>
            <a:ext cx="8064900" cy="4229342"/>
          </a:xfrm>
        </p:spPr>
        <p:txBody>
          <a:bodyPr/>
          <a:lstStyle/>
          <a:p>
            <a:pPr marL="54000" indent="0">
              <a:buNone/>
            </a:pPr>
            <a:r>
              <a:rPr lang="cs-CZ" dirty="0"/>
              <a:t>Prohlédněte si fotografie v následujícím odkazu – co vás na nich zaujalo ohledně stravy a výživy? </a:t>
            </a:r>
          </a:p>
          <a:p>
            <a:pPr marL="54000" indent="0">
              <a:buNone/>
            </a:pPr>
            <a:endParaRPr lang="cs-CZ" dirty="0"/>
          </a:p>
          <a:p>
            <a:r>
              <a:rPr lang="cs-CZ" dirty="0">
                <a:hlinkClick r:id="rId2"/>
              </a:rPr>
              <a:t>https://www.menzelphoto.com/portfolio/G0000bKlicjjOIpY</a:t>
            </a:r>
            <a:r>
              <a:rPr lang="cs-CZ" dirty="0"/>
              <a:t> </a:t>
            </a:r>
          </a:p>
          <a:p>
            <a:r>
              <a:rPr lang="cs-CZ" dirty="0">
                <a:hlinkClick r:id="rId3"/>
              </a:rPr>
              <a:t>https://www.menzelphoto.com/gallery/What-I-Eat-Around-the-World-in-80-Diets/G0000.us7tw6HCdw/C0000zsQX1niZ0zw</a:t>
            </a:r>
            <a:r>
              <a:rPr lang="cs-CZ" dirty="0"/>
              <a:t> </a:t>
            </a:r>
          </a:p>
          <a:p>
            <a:pPr marL="54000" indent="0">
              <a:buNone/>
            </a:pPr>
            <a:endParaRPr lang="cs-CZ" dirty="0"/>
          </a:p>
          <a:p>
            <a:pPr marL="54000" indent="0">
              <a:buNone/>
            </a:pPr>
            <a:endParaRPr lang="cs-CZ" dirty="0"/>
          </a:p>
          <a:p>
            <a:pPr marL="54000" indent="0">
              <a:buNone/>
            </a:pPr>
            <a:endParaRPr lang="cs-CZ" dirty="0"/>
          </a:p>
          <a:p>
            <a:pPr marL="54000" indent="0">
              <a:buNone/>
            </a:pPr>
            <a:endParaRPr lang="cs-CZ" dirty="0"/>
          </a:p>
          <a:p>
            <a:pPr marL="54000" indent="0">
              <a:buNone/>
            </a:pPr>
            <a:endParaRPr lang="cs-CZ" dirty="0"/>
          </a:p>
          <a:p>
            <a:pPr marL="54000" indent="0">
              <a:buNone/>
            </a:pPr>
            <a:endParaRPr lang="cs-CZ" dirty="0"/>
          </a:p>
          <a:p>
            <a:pPr marL="54000" indent="0">
              <a:buNone/>
            </a:pPr>
            <a:endParaRPr lang="cs-CZ" dirty="0"/>
          </a:p>
          <a:p>
            <a:pPr marL="54000" indent="0">
              <a:buNone/>
            </a:pPr>
            <a:endParaRPr lang="cs-CZ" dirty="0"/>
          </a:p>
          <a:p>
            <a:pPr marL="54000" indent="0">
              <a:buNone/>
            </a:pPr>
            <a:endParaRPr lang="cs-CZ" dirty="0"/>
          </a:p>
          <a:p>
            <a:pPr marL="54000" indent="0">
              <a:buNone/>
            </a:pPr>
            <a:endParaRPr lang="cs-CZ" dirty="0"/>
          </a:p>
        </p:txBody>
      </p:sp>
      <p:pic>
        <p:nvPicPr>
          <p:cNvPr id="8" name="Obrázek 7">
            <a:extLst>
              <a:ext uri="{FF2B5EF4-FFF2-40B4-BE49-F238E27FC236}">
                <a16:creationId xmlns:a16="http://schemas.microsoft.com/office/drawing/2014/main" id="{D48EA66E-F5DE-0B7C-A946-50E81F5CC9D5}"/>
              </a:ext>
            </a:extLst>
          </p:cNvPr>
          <p:cNvPicPr>
            <a:picLocks noChangeAspect="1"/>
          </p:cNvPicPr>
          <p:nvPr/>
        </p:nvPicPr>
        <p:blipFill rotWithShape="1">
          <a:blip r:embed="rId4"/>
          <a:srcRect l="18710" t="30550" r="1290" b="10000"/>
          <a:stretch/>
        </p:blipFill>
        <p:spPr>
          <a:xfrm>
            <a:off x="1022555" y="3854245"/>
            <a:ext cx="6703640" cy="2802193"/>
          </a:xfrm>
          <a:prstGeom prst="rect">
            <a:avLst/>
          </a:prstGeom>
        </p:spPr>
      </p:pic>
    </p:spTree>
    <p:extLst>
      <p:ext uri="{BB962C8B-B14F-4D97-AF65-F5344CB8AC3E}">
        <p14:creationId xmlns:p14="http://schemas.microsoft.com/office/powerpoint/2010/main" val="3924938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1815E-1AEC-E2CA-F7CC-DE9041F4EE28}"/>
            </a:ext>
          </a:extLst>
        </p:cNvPr>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D7FD48C2-F86B-F83E-B94D-DED08628AD1F}"/>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a:extLst>
              <a:ext uri="{FF2B5EF4-FFF2-40B4-BE49-F238E27FC236}">
                <a16:creationId xmlns:a16="http://schemas.microsoft.com/office/drawing/2014/main" id="{C05ED990-BBCE-AD17-2EED-360321EF6389}"/>
              </a:ext>
            </a:extLst>
          </p:cNvPr>
          <p:cNvSpPr>
            <a:spLocks noGrp="1"/>
          </p:cNvSpPr>
          <p:nvPr>
            <p:ph type="title"/>
          </p:nvPr>
        </p:nvSpPr>
        <p:spPr/>
        <p:txBody>
          <a:bodyPr/>
          <a:lstStyle/>
          <a:p>
            <a:r>
              <a:rPr lang="cs-CZ" dirty="0"/>
              <a:t>KULTURA a výživa</a:t>
            </a:r>
          </a:p>
        </p:txBody>
      </p:sp>
      <p:sp>
        <p:nvSpPr>
          <p:cNvPr id="5" name="Zástupný obsah 4">
            <a:extLst>
              <a:ext uri="{FF2B5EF4-FFF2-40B4-BE49-F238E27FC236}">
                <a16:creationId xmlns:a16="http://schemas.microsoft.com/office/drawing/2014/main" id="{EBE494E1-01B8-987E-F3FC-1742DF75984C}"/>
              </a:ext>
            </a:extLst>
          </p:cNvPr>
          <p:cNvSpPr>
            <a:spLocks noGrp="1"/>
          </p:cNvSpPr>
          <p:nvPr>
            <p:ph idx="1"/>
          </p:nvPr>
        </p:nvSpPr>
        <p:spPr>
          <a:xfrm>
            <a:off x="540000" y="1225578"/>
            <a:ext cx="8424246" cy="4810644"/>
          </a:xfrm>
        </p:spPr>
        <p:txBody>
          <a:bodyPr/>
          <a:lstStyle/>
          <a:p>
            <a:pPr marL="54000" indent="0">
              <a:spcAft>
                <a:spcPts val="600"/>
              </a:spcAft>
              <a:buNone/>
            </a:pPr>
            <a:r>
              <a:rPr lang="cs-CZ" b="1" dirty="0"/>
              <a:t>V oblasti nutriční terapie  je nezbytné formulovat výživová doporučení a doporučené postupy v souladu s danou kulturou.</a:t>
            </a:r>
          </a:p>
          <a:p>
            <a:pPr>
              <a:spcAft>
                <a:spcPts val="600"/>
              </a:spcAft>
              <a:buFont typeface="Wingdings" panose="05000000000000000000" pitchFamily="2" charset="2"/>
              <a:buChar char="Ø"/>
            </a:pPr>
            <a:endParaRPr lang="cs-CZ" sz="800" b="1" dirty="0"/>
          </a:p>
          <a:p>
            <a:pPr>
              <a:spcAft>
                <a:spcPts val="600"/>
              </a:spcAft>
              <a:buFont typeface="Wingdings" panose="05000000000000000000" pitchFamily="2" charset="2"/>
              <a:buChar char="Ø"/>
            </a:pPr>
            <a:endParaRPr lang="cs-CZ" sz="800" b="1" dirty="0"/>
          </a:p>
          <a:p>
            <a:pPr marL="54000" indent="0">
              <a:spcAft>
                <a:spcPts val="600"/>
              </a:spcAft>
              <a:buNone/>
            </a:pPr>
            <a:endParaRPr lang="cs-CZ" sz="800" b="1" dirty="0"/>
          </a:p>
          <a:p>
            <a:pPr marL="54000" indent="0">
              <a:spcAft>
                <a:spcPts val="600"/>
              </a:spcAft>
              <a:buNone/>
            </a:pPr>
            <a:endParaRPr lang="cs-CZ" sz="800" b="1" dirty="0"/>
          </a:p>
          <a:p>
            <a:pPr marL="54000" indent="0">
              <a:spcAft>
                <a:spcPts val="600"/>
              </a:spcAft>
              <a:buNone/>
            </a:pPr>
            <a:endParaRPr lang="cs-CZ" sz="800" b="1" dirty="0"/>
          </a:p>
          <a:p>
            <a:pPr marL="54000" indent="0">
              <a:spcAft>
                <a:spcPts val="600"/>
              </a:spcAft>
              <a:buNone/>
            </a:pPr>
            <a:endParaRPr lang="cs-CZ" sz="800" b="1" dirty="0"/>
          </a:p>
          <a:p>
            <a:pPr marL="54000" indent="0">
              <a:spcAft>
                <a:spcPts val="600"/>
              </a:spcAft>
              <a:buNone/>
            </a:pPr>
            <a:endParaRPr lang="cs-CZ" sz="800" b="1" dirty="0"/>
          </a:p>
          <a:p>
            <a:pPr marL="54000" indent="0">
              <a:spcAft>
                <a:spcPts val="600"/>
              </a:spcAft>
              <a:buNone/>
            </a:pPr>
            <a:endParaRPr lang="cs-CZ" sz="800" b="1" dirty="0"/>
          </a:p>
          <a:p>
            <a:pPr>
              <a:buFont typeface="Wingdings" panose="05000000000000000000" pitchFamily="2" charset="2"/>
              <a:buChar char="Ø"/>
            </a:pPr>
            <a:r>
              <a:rPr lang="cs-CZ" b="1" dirty="0"/>
              <a:t> Absence kulturní způsobilosti </a:t>
            </a:r>
            <a:r>
              <a:rPr lang="cs-CZ" dirty="0"/>
              <a:t>u zdravotníků/NT může vést                  k nerovné zdravotní/nutriční péči mezi různými kulturními skupinami.</a:t>
            </a:r>
          </a:p>
        </p:txBody>
      </p:sp>
      <p:pic>
        <p:nvPicPr>
          <p:cNvPr id="8" name="Obrázek 7">
            <a:extLst>
              <a:ext uri="{FF2B5EF4-FFF2-40B4-BE49-F238E27FC236}">
                <a16:creationId xmlns:a16="http://schemas.microsoft.com/office/drawing/2014/main" id="{C6312F72-D58A-66A5-2D83-260AF8909FC6}"/>
              </a:ext>
            </a:extLst>
          </p:cNvPr>
          <p:cNvPicPr>
            <a:picLocks noChangeAspect="1"/>
          </p:cNvPicPr>
          <p:nvPr/>
        </p:nvPicPr>
        <p:blipFill rotWithShape="1">
          <a:blip r:embed="rId2"/>
          <a:srcRect l="26452" t="23286" r="9677" b="13441"/>
          <a:stretch/>
        </p:blipFill>
        <p:spPr>
          <a:xfrm>
            <a:off x="1651819" y="2003661"/>
            <a:ext cx="5840362" cy="3254477"/>
          </a:xfrm>
          <a:prstGeom prst="rect">
            <a:avLst/>
          </a:prstGeom>
        </p:spPr>
      </p:pic>
    </p:spTree>
    <p:extLst>
      <p:ext uri="{BB962C8B-B14F-4D97-AF65-F5344CB8AC3E}">
        <p14:creationId xmlns:p14="http://schemas.microsoft.com/office/powerpoint/2010/main" val="272234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38523D6-4D26-2665-4C0C-4F91AE76F1D2}"/>
              </a:ext>
            </a:extLst>
          </p:cNvPr>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3" name="Nadpis 2">
            <a:extLst>
              <a:ext uri="{FF2B5EF4-FFF2-40B4-BE49-F238E27FC236}">
                <a16:creationId xmlns:a16="http://schemas.microsoft.com/office/drawing/2014/main" id="{85A52F71-EFA2-9FA4-A77E-4F83BF38256C}"/>
              </a:ext>
            </a:extLst>
          </p:cNvPr>
          <p:cNvSpPr>
            <a:spLocks noGrp="1"/>
          </p:cNvSpPr>
          <p:nvPr>
            <p:ph type="title"/>
          </p:nvPr>
        </p:nvSpPr>
        <p:spPr/>
        <p:txBody>
          <a:bodyPr/>
          <a:lstStyle/>
          <a:p>
            <a:endParaRPr lang="cs-CZ" dirty="0"/>
          </a:p>
        </p:txBody>
      </p:sp>
      <p:sp>
        <p:nvSpPr>
          <p:cNvPr id="4" name="Zástupný obsah 3">
            <a:extLst>
              <a:ext uri="{FF2B5EF4-FFF2-40B4-BE49-F238E27FC236}">
                <a16:creationId xmlns:a16="http://schemas.microsoft.com/office/drawing/2014/main" id="{77E3C260-BAFE-7C80-6CE2-F9E7EEDB93BD}"/>
              </a:ext>
            </a:extLst>
          </p:cNvPr>
          <p:cNvSpPr>
            <a:spLocks noGrp="1"/>
          </p:cNvSpPr>
          <p:nvPr>
            <p:ph idx="1"/>
          </p:nvPr>
        </p:nvSpPr>
        <p:spPr>
          <a:xfrm>
            <a:off x="540000" y="1602658"/>
            <a:ext cx="8064900" cy="3303640"/>
          </a:xfrm>
        </p:spPr>
        <p:txBody>
          <a:bodyPr/>
          <a:lstStyle/>
          <a:p>
            <a:pPr marL="54000" indent="0">
              <a:lnSpc>
                <a:spcPts val="3000"/>
              </a:lnSpc>
              <a:buNone/>
            </a:pPr>
            <a:r>
              <a:rPr lang="cs-CZ" dirty="0"/>
              <a:t>Vnímáte možný pozitivní vliv jiné kultury na způsoby stravování?</a:t>
            </a:r>
          </a:p>
          <a:p>
            <a:pPr marL="54000" indent="0">
              <a:lnSpc>
                <a:spcPts val="3000"/>
              </a:lnSpc>
              <a:buNone/>
            </a:pPr>
            <a:r>
              <a:rPr lang="cs-CZ" dirty="0"/>
              <a:t>Vnímáte nějaký negativní vliv jiné kultury na způsoby stravování?</a:t>
            </a:r>
          </a:p>
          <a:p>
            <a:pPr marL="54000" indent="0">
              <a:lnSpc>
                <a:spcPts val="3000"/>
              </a:lnSpc>
              <a:buNone/>
            </a:pPr>
            <a:r>
              <a:rPr lang="cs-CZ" dirty="0"/>
              <a:t>Jaké jsou vaše osobní zkušenosti se stravou mimo ČR?</a:t>
            </a:r>
          </a:p>
          <a:p>
            <a:pPr marL="54000" indent="0">
              <a:lnSpc>
                <a:spcPts val="3000"/>
              </a:lnSpc>
              <a:buNone/>
            </a:pPr>
            <a:r>
              <a:rPr lang="cs-CZ"/>
              <a:t>Jaké si vybavíte zvláštnosti, odlišnosti a vliv jiné kultury?</a:t>
            </a:r>
          </a:p>
          <a:p>
            <a:pPr marL="54000" indent="0">
              <a:buNone/>
            </a:pPr>
            <a:endParaRPr lang="cs-CZ" dirty="0"/>
          </a:p>
        </p:txBody>
      </p:sp>
      <p:pic>
        <p:nvPicPr>
          <p:cNvPr id="3078" name="Picture 6" descr="Bangkok in Thailand: Sehenswürdigkeiten, Aktivitäten &amp; Infos">
            <a:extLst>
              <a:ext uri="{FF2B5EF4-FFF2-40B4-BE49-F238E27FC236}">
                <a16:creationId xmlns:a16="http://schemas.microsoft.com/office/drawing/2014/main" id="{FF3E9671-31E7-8D7F-0995-68FDBA9A3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86" y="3254478"/>
            <a:ext cx="4719482" cy="314632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hai Dessert - YouTube">
            <a:extLst>
              <a:ext uri="{FF2B5EF4-FFF2-40B4-BE49-F238E27FC236}">
                <a16:creationId xmlns:a16="http://schemas.microsoft.com/office/drawing/2014/main" id="{20FE0A13-16D1-7501-E952-3D637D982C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51" t="13900" r="7312" b="9254"/>
          <a:stretch/>
        </p:blipFill>
        <p:spPr bwMode="auto">
          <a:xfrm>
            <a:off x="5397910" y="4135439"/>
            <a:ext cx="2648928" cy="2002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284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00976D28-DCC5-1BD2-92B0-6CF5025080F0}"/>
              </a:ext>
            </a:extLst>
          </p:cNvPr>
          <p:cNvSpPr>
            <a:spLocks noGrp="1"/>
          </p:cNvSpPr>
          <p:nvPr>
            <p:ph type="sldNum" sz="quarter" idx="11"/>
          </p:nvPr>
        </p:nvSpPr>
        <p:spPr/>
        <p:txBody>
          <a:bodyPr/>
          <a:lstStyle/>
          <a:p>
            <a:fld id="{D6D6C118-631F-4A80-9886-907009361577}" type="slidenum">
              <a:rPr lang="cs-CZ" altLang="cs-CZ" smtClean="0"/>
              <a:pPr/>
              <a:t>20</a:t>
            </a:fld>
            <a:endParaRPr lang="cs-CZ" altLang="cs-CZ" dirty="0"/>
          </a:p>
        </p:txBody>
      </p:sp>
      <p:sp>
        <p:nvSpPr>
          <p:cNvPr id="3" name="Zástupný text 2">
            <a:extLst>
              <a:ext uri="{FF2B5EF4-FFF2-40B4-BE49-F238E27FC236}">
                <a16:creationId xmlns:a16="http://schemas.microsoft.com/office/drawing/2014/main" id="{DB8BD5FA-373B-6B4B-2B87-76F051CDBFE1}"/>
              </a:ext>
            </a:extLst>
          </p:cNvPr>
          <p:cNvSpPr>
            <a:spLocks noGrp="1"/>
          </p:cNvSpPr>
          <p:nvPr>
            <p:ph type="body" sz="quarter" idx="26"/>
          </p:nvPr>
        </p:nvSpPr>
        <p:spPr/>
        <p:txBody>
          <a:bodyPr/>
          <a:lstStyle/>
          <a:p>
            <a:r>
              <a:rPr lang="cs-CZ" sz="1600" b="1" dirty="0"/>
              <a:t>Základní, obecné</a:t>
            </a:r>
          </a:p>
        </p:txBody>
      </p:sp>
      <p:sp>
        <p:nvSpPr>
          <p:cNvPr id="4" name="Nadpis 3">
            <a:extLst>
              <a:ext uri="{FF2B5EF4-FFF2-40B4-BE49-F238E27FC236}">
                <a16:creationId xmlns:a16="http://schemas.microsoft.com/office/drawing/2014/main" id="{9584C75A-59A9-8517-1062-F3E3F765D0FB}"/>
              </a:ext>
            </a:extLst>
          </p:cNvPr>
          <p:cNvSpPr>
            <a:spLocks noGrp="1"/>
          </p:cNvSpPr>
          <p:nvPr>
            <p:ph type="title"/>
          </p:nvPr>
        </p:nvSpPr>
        <p:spPr/>
        <p:txBody>
          <a:bodyPr/>
          <a:lstStyle/>
          <a:p>
            <a:r>
              <a:rPr lang="cs-CZ" dirty="0"/>
              <a:t>Faktory ovlivňující stravování</a:t>
            </a:r>
          </a:p>
        </p:txBody>
      </p:sp>
      <p:sp>
        <p:nvSpPr>
          <p:cNvPr id="5" name="Zástupný text 4">
            <a:extLst>
              <a:ext uri="{FF2B5EF4-FFF2-40B4-BE49-F238E27FC236}">
                <a16:creationId xmlns:a16="http://schemas.microsoft.com/office/drawing/2014/main" id="{0334B769-F9BA-A50E-9F8A-6C1B2119BDFB}"/>
              </a:ext>
            </a:extLst>
          </p:cNvPr>
          <p:cNvSpPr>
            <a:spLocks noGrp="1"/>
          </p:cNvSpPr>
          <p:nvPr>
            <p:ph type="body" sz="quarter" idx="27"/>
          </p:nvPr>
        </p:nvSpPr>
        <p:spPr>
          <a:xfrm>
            <a:off x="4688459" y="1290515"/>
            <a:ext cx="3915000" cy="271576"/>
          </a:xfrm>
        </p:spPr>
        <p:txBody>
          <a:bodyPr/>
          <a:lstStyle/>
          <a:p>
            <a:r>
              <a:rPr lang="cs-CZ" sz="1600" b="1" dirty="0"/>
              <a:t>Kulturně specifické</a:t>
            </a:r>
          </a:p>
        </p:txBody>
      </p:sp>
      <p:sp>
        <p:nvSpPr>
          <p:cNvPr id="6" name="Zástupný obsah 5">
            <a:extLst>
              <a:ext uri="{FF2B5EF4-FFF2-40B4-BE49-F238E27FC236}">
                <a16:creationId xmlns:a16="http://schemas.microsoft.com/office/drawing/2014/main" id="{2FB874D9-1126-24F5-E492-885A87F1A937}"/>
              </a:ext>
            </a:extLst>
          </p:cNvPr>
          <p:cNvSpPr>
            <a:spLocks noGrp="1"/>
          </p:cNvSpPr>
          <p:nvPr>
            <p:ph idx="29"/>
          </p:nvPr>
        </p:nvSpPr>
        <p:spPr/>
        <p:txBody>
          <a:bodyPr/>
          <a:lstStyle/>
          <a:p>
            <a:pPr marL="396875" indent="-342900">
              <a:lnSpc>
                <a:spcPct val="150000"/>
              </a:lnSpc>
              <a:buFont typeface="Wingdings" panose="05000000000000000000" pitchFamily="2" charset="2"/>
              <a:buChar char="Ø"/>
            </a:pPr>
            <a:r>
              <a:rPr lang="cs-CZ" sz="2400" dirty="0" err="1"/>
              <a:t>Availability</a:t>
            </a:r>
            <a:r>
              <a:rPr lang="cs-CZ" sz="2400" dirty="0"/>
              <a:t>-dostupnost </a:t>
            </a:r>
          </a:p>
          <a:p>
            <a:pPr marL="396875" indent="-342900">
              <a:lnSpc>
                <a:spcPct val="150000"/>
              </a:lnSpc>
              <a:buFont typeface="Wingdings" panose="05000000000000000000" pitchFamily="2" charset="2"/>
              <a:buChar char="Ø"/>
            </a:pPr>
            <a:r>
              <a:rPr lang="cs-CZ" sz="2400" dirty="0" err="1"/>
              <a:t>Accessibility</a:t>
            </a:r>
            <a:r>
              <a:rPr lang="cs-CZ" sz="2400" dirty="0"/>
              <a:t>-přístupnost </a:t>
            </a:r>
          </a:p>
          <a:p>
            <a:pPr marL="396875" indent="-342900">
              <a:lnSpc>
                <a:spcPct val="150000"/>
              </a:lnSpc>
              <a:buFont typeface="Wingdings" panose="05000000000000000000" pitchFamily="2" charset="2"/>
              <a:buChar char="Ø"/>
            </a:pPr>
            <a:r>
              <a:rPr lang="cs-CZ" sz="2400" dirty="0" err="1"/>
              <a:t>Familiarity</a:t>
            </a:r>
            <a:r>
              <a:rPr lang="cs-CZ" sz="2400" dirty="0"/>
              <a:t>-obeznámenost</a:t>
            </a:r>
          </a:p>
          <a:p>
            <a:pPr marL="396875" indent="-342900">
              <a:lnSpc>
                <a:spcPct val="150000"/>
              </a:lnSpc>
              <a:buFont typeface="Wingdings" panose="05000000000000000000" pitchFamily="2" charset="2"/>
              <a:buChar char="Ø"/>
            </a:pPr>
            <a:r>
              <a:rPr lang="cs-CZ" sz="2400" dirty="0" err="1"/>
              <a:t>Beliefs</a:t>
            </a:r>
            <a:r>
              <a:rPr lang="cs-CZ" sz="2400" dirty="0"/>
              <a:t> and </a:t>
            </a:r>
            <a:r>
              <a:rPr lang="cs-CZ" sz="2400" dirty="0" err="1"/>
              <a:t>Values</a:t>
            </a:r>
            <a:r>
              <a:rPr lang="cs-CZ" sz="2400" dirty="0"/>
              <a:t> </a:t>
            </a:r>
          </a:p>
          <a:p>
            <a:pPr marL="396875" indent="-342900">
              <a:lnSpc>
                <a:spcPct val="150000"/>
              </a:lnSpc>
              <a:buFont typeface="Wingdings" panose="05000000000000000000" pitchFamily="2" charset="2"/>
              <a:buChar char="Ø"/>
            </a:pPr>
            <a:r>
              <a:rPr lang="cs-CZ" sz="2400" dirty="0"/>
              <a:t>Food </a:t>
            </a:r>
            <a:r>
              <a:rPr lang="cs-CZ" sz="2400" dirty="0" err="1"/>
              <a:t>advertising</a:t>
            </a:r>
            <a:r>
              <a:rPr lang="cs-CZ" sz="2400" dirty="0"/>
              <a:t> </a:t>
            </a:r>
          </a:p>
          <a:p>
            <a:pPr marL="396875" indent="-342900">
              <a:lnSpc>
                <a:spcPct val="150000"/>
              </a:lnSpc>
              <a:buFont typeface="Wingdings" panose="05000000000000000000" pitchFamily="2" charset="2"/>
              <a:buChar char="Ø"/>
            </a:pPr>
            <a:r>
              <a:rPr lang="cs-CZ" sz="2400" dirty="0" err="1"/>
              <a:t>Cultural</a:t>
            </a:r>
            <a:r>
              <a:rPr lang="cs-CZ" sz="2400" dirty="0"/>
              <a:t> </a:t>
            </a:r>
            <a:r>
              <a:rPr lang="cs-CZ" sz="2400" dirty="0" err="1"/>
              <a:t>preferences</a:t>
            </a:r>
            <a:r>
              <a:rPr lang="cs-CZ" sz="2400" dirty="0"/>
              <a:t> </a:t>
            </a:r>
          </a:p>
          <a:p>
            <a:pPr marL="396875" indent="-342900">
              <a:lnSpc>
                <a:spcPct val="150000"/>
              </a:lnSpc>
              <a:buFont typeface="Wingdings" panose="05000000000000000000" pitchFamily="2" charset="2"/>
              <a:buChar char="Ø"/>
            </a:pPr>
            <a:r>
              <a:rPr lang="cs-CZ" sz="2400" dirty="0" err="1"/>
              <a:t>Therapeutic</a:t>
            </a:r>
            <a:r>
              <a:rPr lang="cs-CZ" sz="2400" dirty="0"/>
              <a:t> diet </a:t>
            </a:r>
            <a:r>
              <a:rPr lang="cs-CZ" sz="2400" dirty="0" err="1"/>
              <a:t>requirements</a:t>
            </a:r>
            <a:endParaRPr lang="cs-CZ" sz="2400" dirty="0"/>
          </a:p>
        </p:txBody>
      </p:sp>
      <p:sp>
        <p:nvSpPr>
          <p:cNvPr id="7" name="Zástupný obsah 6">
            <a:extLst>
              <a:ext uri="{FF2B5EF4-FFF2-40B4-BE49-F238E27FC236}">
                <a16:creationId xmlns:a16="http://schemas.microsoft.com/office/drawing/2014/main" id="{86BA44A2-1634-1BBE-053D-71F322AE92A5}"/>
              </a:ext>
            </a:extLst>
          </p:cNvPr>
          <p:cNvSpPr>
            <a:spLocks noGrp="1"/>
          </p:cNvSpPr>
          <p:nvPr>
            <p:ph idx="30"/>
          </p:nvPr>
        </p:nvSpPr>
        <p:spPr>
          <a:xfrm>
            <a:off x="4189445" y="1681030"/>
            <a:ext cx="4758611" cy="4546970"/>
          </a:xfrm>
        </p:spPr>
        <p:txBody>
          <a:bodyPr/>
          <a:lstStyle/>
          <a:p>
            <a:pPr marL="447675" indent="-269875">
              <a:lnSpc>
                <a:spcPts val="3500"/>
              </a:lnSpc>
              <a:buFont typeface="Wingdings" panose="05000000000000000000" pitchFamily="2" charset="2"/>
              <a:buChar char="ü"/>
            </a:pPr>
            <a:r>
              <a:rPr lang="en-US" sz="2400" dirty="0"/>
              <a:t>Special food traditions/customs</a:t>
            </a:r>
            <a:endParaRPr lang="cs-CZ" sz="2400" dirty="0"/>
          </a:p>
          <a:p>
            <a:pPr marL="447675" indent="-269875">
              <a:lnSpc>
                <a:spcPts val="3500"/>
              </a:lnSpc>
              <a:buFont typeface="Wingdings" panose="05000000000000000000" pitchFamily="2" charset="2"/>
              <a:buChar char="ü"/>
            </a:pPr>
            <a:r>
              <a:rPr lang="en-US" sz="2400" dirty="0"/>
              <a:t>Different religious needs </a:t>
            </a:r>
            <a:endParaRPr lang="cs-CZ" sz="2400" dirty="0"/>
          </a:p>
          <a:p>
            <a:pPr marL="447675" indent="-269875">
              <a:lnSpc>
                <a:spcPts val="3500"/>
              </a:lnSpc>
              <a:buFont typeface="Wingdings" panose="05000000000000000000" pitchFamily="2" charset="2"/>
              <a:buChar char="ü"/>
            </a:pPr>
            <a:r>
              <a:rPr lang="en-US" sz="2400" dirty="0"/>
              <a:t>Specific ways of preparing, cooking, serving and eating food </a:t>
            </a:r>
            <a:endParaRPr lang="cs-CZ" sz="2400" dirty="0"/>
          </a:p>
          <a:p>
            <a:pPr marL="447675" indent="-269875">
              <a:lnSpc>
                <a:spcPts val="3500"/>
              </a:lnSpc>
              <a:buFont typeface="Wingdings" panose="05000000000000000000" pitchFamily="2" charset="2"/>
              <a:buChar char="ü"/>
            </a:pPr>
            <a:r>
              <a:rPr lang="en-US" sz="2400" dirty="0"/>
              <a:t>Holy Days/Festivals/Special Occasions </a:t>
            </a:r>
            <a:r>
              <a:rPr lang="en-US" sz="1800" dirty="0"/>
              <a:t>which impact on food intake </a:t>
            </a:r>
            <a:endParaRPr lang="cs-CZ" sz="1800" dirty="0"/>
          </a:p>
          <a:p>
            <a:pPr marL="447675" indent="-269875">
              <a:lnSpc>
                <a:spcPts val="3500"/>
              </a:lnSpc>
              <a:buFont typeface="Wingdings" panose="05000000000000000000" pitchFamily="2" charset="2"/>
              <a:buChar char="ü"/>
            </a:pPr>
            <a:r>
              <a:rPr lang="en-US" sz="2400" dirty="0"/>
              <a:t>Fasting or avoidance of certain foods/drinks</a:t>
            </a:r>
            <a:endParaRPr lang="cs-CZ" sz="2400" dirty="0"/>
          </a:p>
        </p:txBody>
      </p:sp>
      <p:sp>
        <p:nvSpPr>
          <p:cNvPr id="9" name="TextovéPole 8">
            <a:extLst>
              <a:ext uri="{FF2B5EF4-FFF2-40B4-BE49-F238E27FC236}">
                <a16:creationId xmlns:a16="http://schemas.microsoft.com/office/drawing/2014/main" id="{737A8AF1-4ADB-3D4F-BB53-CB62CF597400}"/>
              </a:ext>
            </a:extLst>
          </p:cNvPr>
          <p:cNvSpPr txBox="1"/>
          <p:nvPr/>
        </p:nvSpPr>
        <p:spPr>
          <a:xfrm>
            <a:off x="867748" y="6385244"/>
            <a:ext cx="6606072" cy="261610"/>
          </a:xfrm>
          <a:prstGeom prst="rect">
            <a:avLst/>
          </a:prstGeom>
          <a:noFill/>
        </p:spPr>
        <p:txBody>
          <a:bodyPr wrap="square">
            <a:spAutoFit/>
          </a:bodyPr>
          <a:lstStyle/>
          <a:p>
            <a:r>
              <a:rPr lang="cs-CZ" sz="1100" dirty="0"/>
              <a:t>https://www.health.qld.gov.au/__data/assets/pdf_file/0026/650618/LG-nutrition-dietetics-pt2.pdf</a:t>
            </a:r>
          </a:p>
        </p:txBody>
      </p:sp>
    </p:spTree>
    <p:extLst>
      <p:ext uri="{BB962C8B-B14F-4D97-AF65-F5344CB8AC3E}">
        <p14:creationId xmlns:p14="http://schemas.microsoft.com/office/powerpoint/2010/main" val="753941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17DA9AB-CA51-4790-B7A2-148A6FECB076}"/>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a:extLst>
              <a:ext uri="{FF2B5EF4-FFF2-40B4-BE49-F238E27FC236}">
                <a16:creationId xmlns:a16="http://schemas.microsoft.com/office/drawing/2014/main" id="{28960F66-D1CA-4799-AB33-BE9FA31CBDF9}"/>
              </a:ext>
            </a:extLst>
          </p:cNvPr>
          <p:cNvSpPr>
            <a:spLocks noGrp="1"/>
          </p:cNvSpPr>
          <p:nvPr>
            <p:ph type="title"/>
          </p:nvPr>
        </p:nvSpPr>
        <p:spPr/>
        <p:txBody>
          <a:bodyPr/>
          <a:lstStyle/>
          <a:p>
            <a:br>
              <a:rPr lang="cs-CZ" dirty="0"/>
            </a:br>
            <a:r>
              <a:rPr lang="cs-CZ" dirty="0"/>
              <a:t>KULTURNÍ ZPŮSOBILOST</a:t>
            </a:r>
          </a:p>
        </p:txBody>
      </p:sp>
      <p:sp>
        <p:nvSpPr>
          <p:cNvPr id="5" name="Zástupný obsah 4">
            <a:extLst>
              <a:ext uri="{FF2B5EF4-FFF2-40B4-BE49-F238E27FC236}">
                <a16:creationId xmlns:a16="http://schemas.microsoft.com/office/drawing/2014/main" id="{513359CC-17E0-40A0-A1DA-03B0C8B918BD}"/>
              </a:ext>
            </a:extLst>
          </p:cNvPr>
          <p:cNvSpPr>
            <a:spLocks noGrp="1"/>
          </p:cNvSpPr>
          <p:nvPr>
            <p:ph idx="1"/>
          </p:nvPr>
        </p:nvSpPr>
        <p:spPr>
          <a:xfrm>
            <a:off x="405000" y="1906091"/>
            <a:ext cx="8064900" cy="4139998"/>
          </a:xfrm>
        </p:spPr>
        <p:txBody>
          <a:bodyPr/>
          <a:lstStyle/>
          <a:p>
            <a:pPr marL="54000" indent="0">
              <a:buNone/>
            </a:pPr>
            <a:r>
              <a:rPr lang="cs-CZ" sz="2000" dirty="0"/>
              <a:t>Pojem </a:t>
            </a:r>
            <a:r>
              <a:rPr lang="cs-CZ" sz="2000" b="1" dirty="0"/>
              <a:t>KULTURNÍ ZPŮSOBILOST </a:t>
            </a:r>
            <a:r>
              <a:rPr lang="cs-CZ" sz="1400" b="1" dirty="0"/>
              <a:t>(CULTURAL COMPETENCE)</a:t>
            </a:r>
          </a:p>
          <a:p>
            <a:pPr marL="54000" indent="0">
              <a:buNone/>
            </a:pPr>
            <a:r>
              <a:rPr lang="cs-CZ" sz="2000" dirty="0"/>
              <a:t>Různé definice:</a:t>
            </a:r>
          </a:p>
          <a:p>
            <a:r>
              <a:rPr lang="cs-CZ" sz="2000" dirty="0"/>
              <a:t>…je ochota a schopnost účinně a vhodně léčit (poskytovat nutriční péči) pacientům bez vlivu předsudků, předpojatosti nebo stereotypů.</a:t>
            </a:r>
          </a:p>
          <a:p>
            <a:r>
              <a:rPr lang="cs-CZ" sz="2000" dirty="0"/>
              <a:t>…je dovednost poskytovat péči, která je vnímavá k problémům vyplývajícím z rozdílů na základě kultury, rasy, pohlaví a sexuální orientace.</a:t>
            </a:r>
          </a:p>
          <a:p>
            <a:pPr marL="54000" indent="0">
              <a:buNone/>
            </a:pPr>
            <a:endParaRPr lang="cs-CZ" sz="2000" dirty="0"/>
          </a:p>
          <a:p>
            <a:pPr marL="54000" indent="0">
              <a:buNone/>
            </a:pPr>
            <a:r>
              <a:rPr lang="cs-CZ" sz="2000" dirty="0"/>
              <a:t>=&gt;&gt; je dynamický a pružný proces</a:t>
            </a:r>
          </a:p>
          <a:p>
            <a:pPr marL="54000" indent="0">
              <a:buNone/>
            </a:pPr>
            <a:r>
              <a:rPr lang="cs-CZ" sz="2000" dirty="0"/>
              <a:t>=&gt;&gt; umožňuje jednotlivcům, institucím nebo celým systémům poskytovat kulturně uzpůsobenou péči, která vychází z postojů, přesvědčení, chování a kulturního dědictví těch, k nimž je směřována</a:t>
            </a:r>
          </a:p>
        </p:txBody>
      </p:sp>
      <p:pic>
        <p:nvPicPr>
          <p:cNvPr id="1028" name="Picture 4" descr="How to Improve Cultural Competence in Health Care">
            <a:extLst>
              <a:ext uri="{FF2B5EF4-FFF2-40B4-BE49-F238E27FC236}">
                <a16:creationId xmlns:a16="http://schemas.microsoft.com/office/drawing/2014/main" id="{6F4B8C7B-7A09-1A9D-8A68-E0DCDD2B8C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3228" y="68249"/>
            <a:ext cx="2864762" cy="190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716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1B818-96F4-E34D-C3CE-EF0949E14E24}"/>
            </a:ext>
          </a:extLst>
        </p:cNvPr>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109F5CC-D1E5-8EA1-5FDA-567EE0EABD9D}"/>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a:extLst>
              <a:ext uri="{FF2B5EF4-FFF2-40B4-BE49-F238E27FC236}">
                <a16:creationId xmlns:a16="http://schemas.microsoft.com/office/drawing/2014/main" id="{54CC0A84-C150-D46D-0792-4FE86122C902}"/>
              </a:ext>
            </a:extLst>
          </p:cNvPr>
          <p:cNvSpPr>
            <a:spLocks noGrp="1"/>
          </p:cNvSpPr>
          <p:nvPr>
            <p:ph type="title"/>
          </p:nvPr>
        </p:nvSpPr>
        <p:spPr/>
        <p:txBody>
          <a:bodyPr/>
          <a:lstStyle/>
          <a:p>
            <a:r>
              <a:rPr lang="cs-CZ" dirty="0"/>
              <a:t>KULTURNÍ ZPŮSOBILOST</a:t>
            </a:r>
            <a:br>
              <a:rPr lang="cs-CZ" dirty="0"/>
            </a:br>
            <a:r>
              <a:rPr lang="cs-CZ" dirty="0"/>
              <a:t>v nutriční péči</a:t>
            </a:r>
          </a:p>
        </p:txBody>
      </p:sp>
      <p:sp>
        <p:nvSpPr>
          <p:cNvPr id="5" name="Zástupný obsah 4">
            <a:extLst>
              <a:ext uri="{FF2B5EF4-FFF2-40B4-BE49-F238E27FC236}">
                <a16:creationId xmlns:a16="http://schemas.microsoft.com/office/drawing/2014/main" id="{148BE338-3C19-FC30-2263-3484A12DF895}"/>
              </a:ext>
            </a:extLst>
          </p:cNvPr>
          <p:cNvSpPr>
            <a:spLocks noGrp="1"/>
          </p:cNvSpPr>
          <p:nvPr>
            <p:ph idx="1"/>
          </p:nvPr>
        </p:nvSpPr>
        <p:spPr>
          <a:xfrm>
            <a:off x="499500" y="2321990"/>
            <a:ext cx="8105400" cy="4030435"/>
          </a:xfrm>
        </p:spPr>
        <p:txBody>
          <a:bodyPr/>
          <a:lstStyle/>
          <a:p>
            <a:pPr>
              <a:spcAft>
                <a:spcPts val="600"/>
              </a:spcAft>
            </a:pPr>
            <a:r>
              <a:rPr lang="cs-CZ" sz="2000" dirty="0"/>
              <a:t>…V oblasti výživy se jedná o skupinu strategií, které berou v potaz kulturní rozmanitost a snaží se vyhnout uniformnímu „šablonovitému“ přístupu při poskytování nutričních intervencí a rovněž stereotypizaci   u </a:t>
            </a:r>
            <a:r>
              <a:rPr lang="cs-CZ" sz="2000" dirty="0" err="1"/>
              <a:t>etnokulturních</a:t>
            </a:r>
            <a:r>
              <a:rPr lang="cs-CZ" sz="2000" dirty="0"/>
              <a:t> komunit.</a:t>
            </a:r>
          </a:p>
          <a:p>
            <a:pPr>
              <a:spcAft>
                <a:spcPts val="600"/>
              </a:spcAft>
            </a:pPr>
            <a:r>
              <a:rPr lang="cs-CZ" sz="2000" dirty="0"/>
              <a:t>…Zahrnuje výživová doporučení, grafiky a ilustrace zohledňující různé kultury stravování při uplatňování zásad „správné výživy".</a:t>
            </a:r>
          </a:p>
          <a:p>
            <a:pPr>
              <a:spcAft>
                <a:spcPts val="600"/>
              </a:spcAft>
            </a:pPr>
            <a:r>
              <a:rPr lang="cs-CZ" sz="2000" dirty="0"/>
              <a:t>…Zapojuje kulturně způsobilé odborníky na výživu a nutriční terapeuty se zkušenostmi v technikách poradenství u kulturně odlišných menšin, kteří umí uzpůsobit nutriční doporučení této skupině.</a:t>
            </a:r>
          </a:p>
          <a:p>
            <a:pPr marL="54000" indent="0">
              <a:buNone/>
            </a:pPr>
            <a:endParaRPr lang="cs-CZ" dirty="0"/>
          </a:p>
        </p:txBody>
      </p:sp>
      <p:sp>
        <p:nvSpPr>
          <p:cNvPr id="7" name="TextovéPole 6">
            <a:extLst>
              <a:ext uri="{FF2B5EF4-FFF2-40B4-BE49-F238E27FC236}">
                <a16:creationId xmlns:a16="http://schemas.microsoft.com/office/drawing/2014/main" id="{51E686EA-E693-24B7-2103-8BAEAE7317AA}"/>
              </a:ext>
            </a:extLst>
          </p:cNvPr>
          <p:cNvSpPr txBox="1"/>
          <p:nvPr/>
        </p:nvSpPr>
        <p:spPr>
          <a:xfrm>
            <a:off x="1768150" y="6352426"/>
            <a:ext cx="5607699" cy="261610"/>
          </a:xfrm>
          <a:prstGeom prst="rect">
            <a:avLst/>
          </a:prstGeom>
          <a:noFill/>
        </p:spPr>
        <p:txBody>
          <a:bodyPr wrap="square">
            <a:spAutoFit/>
          </a:bodyPr>
          <a:lstStyle/>
          <a:p>
            <a:r>
              <a:rPr lang="en-US" sz="1100" dirty="0">
                <a:hlinkClick r:id="rId2"/>
              </a:rPr>
              <a:t>Diversify Nutrition: The Need for Cultural Competence in Dietetics (healthline.com)</a:t>
            </a:r>
            <a:endParaRPr lang="cs-CZ" sz="1100" dirty="0"/>
          </a:p>
        </p:txBody>
      </p:sp>
      <p:pic>
        <p:nvPicPr>
          <p:cNvPr id="2050" name="Picture 2" descr="Human nutrition - Cultural Adaptation, Dietary Habits, Nutrition Education  | Britannica">
            <a:extLst>
              <a:ext uri="{FF2B5EF4-FFF2-40B4-BE49-F238E27FC236}">
                <a16:creationId xmlns:a16="http://schemas.microsoft.com/office/drawing/2014/main" id="{5CF8C79E-9BA2-7B50-8D16-74BE23FA5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318" y="0"/>
            <a:ext cx="2240906" cy="2321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862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8E572-F5D3-6C86-3612-70AA53DD4F2E}"/>
            </a:ext>
          </a:extLst>
        </p:cNvPr>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8493B8A1-9A53-1E64-DDC6-F1049017A2E0}"/>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a:extLst>
              <a:ext uri="{FF2B5EF4-FFF2-40B4-BE49-F238E27FC236}">
                <a16:creationId xmlns:a16="http://schemas.microsoft.com/office/drawing/2014/main" id="{51875B0D-F75D-3302-6B5B-4EB202165E80}"/>
              </a:ext>
            </a:extLst>
          </p:cNvPr>
          <p:cNvSpPr>
            <a:spLocks noGrp="1"/>
          </p:cNvSpPr>
          <p:nvPr>
            <p:ph type="title"/>
          </p:nvPr>
        </p:nvSpPr>
        <p:spPr/>
        <p:txBody>
          <a:bodyPr/>
          <a:lstStyle/>
          <a:p>
            <a:r>
              <a:rPr lang="cs-CZ" dirty="0"/>
              <a:t>KULTURNÍ ZPŮSOBILOST</a:t>
            </a:r>
            <a:br>
              <a:rPr lang="cs-CZ" dirty="0"/>
            </a:br>
            <a:r>
              <a:rPr lang="cs-CZ" dirty="0"/>
              <a:t>v nutriční péči</a:t>
            </a:r>
          </a:p>
        </p:txBody>
      </p:sp>
      <p:sp>
        <p:nvSpPr>
          <p:cNvPr id="5" name="Zástupný obsah 4">
            <a:extLst>
              <a:ext uri="{FF2B5EF4-FFF2-40B4-BE49-F238E27FC236}">
                <a16:creationId xmlns:a16="http://schemas.microsoft.com/office/drawing/2014/main" id="{0801F362-17E4-4D4A-BE31-911954DBB54D}"/>
              </a:ext>
            </a:extLst>
          </p:cNvPr>
          <p:cNvSpPr>
            <a:spLocks noGrp="1"/>
          </p:cNvSpPr>
          <p:nvPr>
            <p:ph idx="1"/>
          </p:nvPr>
        </p:nvSpPr>
        <p:spPr>
          <a:xfrm>
            <a:off x="499500" y="2456976"/>
            <a:ext cx="8105400" cy="4139998"/>
          </a:xfrm>
        </p:spPr>
        <p:txBody>
          <a:bodyPr/>
          <a:lstStyle/>
          <a:p>
            <a:pPr>
              <a:spcAft>
                <a:spcPts val="600"/>
              </a:spcAft>
            </a:pPr>
            <a:r>
              <a:rPr lang="cs-CZ" sz="2000" dirty="0"/>
              <a:t>…Nutriční terapeuti a odborníci na výživu by si měli býti vědomi kulturní diverzity, aby byli schopni vytvořit atmosféru důvěry a navázali s pacienty důvěrný vztah, což jim umožní navrhnout účinný nutriční plán a dosáhnout lepších zdravotních výsledků.</a:t>
            </a:r>
          </a:p>
          <a:p>
            <a:pPr>
              <a:spcAft>
                <a:spcPts val="600"/>
              </a:spcAft>
            </a:pPr>
            <a:r>
              <a:rPr lang="cs-CZ" sz="2000" dirty="0"/>
              <a:t>…Vhodná terminologie je zásadní při komunikaci s klienty různých kultur, je nezbytné být politicky korektní a nediskriminační a snížit riziko znevážení klientů a jejich rodin, efektivní komunikace probíhá mají-li klienti a zdravotníci společné pojmy, což zahrnuje i terminologii týkající se potravin a stravování.</a:t>
            </a:r>
            <a:endParaRPr lang="cs-CZ" dirty="0"/>
          </a:p>
        </p:txBody>
      </p:sp>
      <p:sp>
        <p:nvSpPr>
          <p:cNvPr id="7" name="TextovéPole 6">
            <a:extLst>
              <a:ext uri="{FF2B5EF4-FFF2-40B4-BE49-F238E27FC236}">
                <a16:creationId xmlns:a16="http://schemas.microsoft.com/office/drawing/2014/main" id="{0E95CCD5-3990-DDFA-88D3-9EE861319D52}"/>
              </a:ext>
            </a:extLst>
          </p:cNvPr>
          <p:cNvSpPr txBox="1"/>
          <p:nvPr/>
        </p:nvSpPr>
        <p:spPr>
          <a:xfrm>
            <a:off x="1768150" y="6352426"/>
            <a:ext cx="5607699" cy="261610"/>
          </a:xfrm>
          <a:prstGeom prst="rect">
            <a:avLst/>
          </a:prstGeom>
          <a:noFill/>
        </p:spPr>
        <p:txBody>
          <a:bodyPr wrap="square">
            <a:spAutoFit/>
          </a:bodyPr>
          <a:lstStyle/>
          <a:p>
            <a:r>
              <a:rPr lang="en-US" sz="1100" dirty="0">
                <a:hlinkClick r:id="rId2"/>
              </a:rPr>
              <a:t>Diversify Nutrition: The Need for Cultural Competence in Dietetics (healthline.com)</a:t>
            </a:r>
            <a:endParaRPr lang="cs-CZ" sz="1100" dirty="0"/>
          </a:p>
        </p:txBody>
      </p:sp>
      <p:pic>
        <p:nvPicPr>
          <p:cNvPr id="3076" name="Picture 4" descr="Ryan Andrews, MS, MA, RD, RYT, CSCS, Author at Precision Nutrition">
            <a:extLst>
              <a:ext uri="{FF2B5EF4-FFF2-40B4-BE49-F238E27FC236}">
                <a16:creationId xmlns:a16="http://schemas.microsoft.com/office/drawing/2014/main" id="{9BDA1361-35B9-174B-6D10-81164E0BC3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45"/>
          <a:stretch/>
        </p:blipFill>
        <p:spPr bwMode="auto">
          <a:xfrm>
            <a:off x="6435494" y="505574"/>
            <a:ext cx="2643191" cy="1736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219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19A59-2BA1-55D2-1973-96C5C38E3725}"/>
            </a:ext>
          </a:extLst>
        </p:cNvPr>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FB24CE6-4395-15C9-5AA4-A5EDBE60C55F}"/>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a:extLst>
              <a:ext uri="{FF2B5EF4-FFF2-40B4-BE49-F238E27FC236}">
                <a16:creationId xmlns:a16="http://schemas.microsoft.com/office/drawing/2014/main" id="{43CC5A72-C01D-2D9B-484D-83FBE2B16CA2}"/>
              </a:ext>
            </a:extLst>
          </p:cNvPr>
          <p:cNvSpPr>
            <a:spLocks noGrp="1"/>
          </p:cNvSpPr>
          <p:nvPr>
            <p:ph type="title"/>
          </p:nvPr>
        </p:nvSpPr>
        <p:spPr/>
        <p:txBody>
          <a:bodyPr/>
          <a:lstStyle/>
          <a:p>
            <a:r>
              <a:rPr lang="cs-CZ" sz="3200" b="1" dirty="0"/>
              <a:t>KULTURNÍ ZPŮSOBILOST </a:t>
            </a:r>
            <a:br>
              <a:rPr lang="cs-CZ" sz="3200" b="1" dirty="0"/>
            </a:br>
            <a:r>
              <a:rPr lang="cs-CZ" sz="3200" b="1" dirty="0"/>
              <a:t>v nutriční péči</a:t>
            </a:r>
            <a:br>
              <a:rPr lang="cs-CZ" sz="3200" b="1" dirty="0"/>
            </a:br>
            <a:r>
              <a:rPr lang="cs-CZ" sz="2400" b="1" dirty="0"/>
              <a:t>- Co se stane, chybí-li kult. způsobilost?</a:t>
            </a:r>
            <a:endParaRPr lang="cs-CZ" dirty="0"/>
          </a:p>
        </p:txBody>
      </p:sp>
      <p:sp>
        <p:nvSpPr>
          <p:cNvPr id="5" name="Zástupný obsah 4">
            <a:extLst>
              <a:ext uri="{FF2B5EF4-FFF2-40B4-BE49-F238E27FC236}">
                <a16:creationId xmlns:a16="http://schemas.microsoft.com/office/drawing/2014/main" id="{4580B28C-B14D-E5FF-5981-FB6E7B1CF62D}"/>
              </a:ext>
            </a:extLst>
          </p:cNvPr>
          <p:cNvSpPr>
            <a:spLocks noGrp="1"/>
          </p:cNvSpPr>
          <p:nvPr>
            <p:ph idx="1"/>
          </p:nvPr>
        </p:nvSpPr>
        <p:spPr>
          <a:xfrm>
            <a:off x="499500" y="2212428"/>
            <a:ext cx="8105400" cy="4139998"/>
          </a:xfrm>
        </p:spPr>
        <p:txBody>
          <a:bodyPr/>
          <a:lstStyle/>
          <a:p>
            <a:pPr marL="54000" indent="0">
              <a:spcAft>
                <a:spcPts val="600"/>
              </a:spcAft>
              <a:buNone/>
            </a:pPr>
            <a:r>
              <a:rPr lang="cs-CZ" b="1" dirty="0"/>
              <a:t>1. Indická pacientka a </a:t>
            </a:r>
            <a:r>
              <a:rPr lang="cs-CZ" b="1" dirty="0" err="1"/>
              <a:t>dhal</a:t>
            </a:r>
            <a:endParaRPr lang="cs-CZ" b="1" dirty="0"/>
          </a:p>
          <a:p>
            <a:pPr marL="54000" indent="0">
              <a:spcAft>
                <a:spcPts val="600"/>
              </a:spcAft>
              <a:buNone/>
            </a:pPr>
            <a:endParaRPr lang="cs-CZ" dirty="0"/>
          </a:p>
          <a:p>
            <a:pPr marL="54000" indent="0">
              <a:spcAft>
                <a:spcPts val="800"/>
              </a:spcAft>
              <a:buNone/>
            </a:pPr>
            <a:r>
              <a:rPr lang="cs-CZ" dirty="0"/>
              <a:t>Indická pacientka s rizikovým těhotenstvím a prediabetem se snaží provést vhodné změny v jídelníčku, které by podpořily regulaci hladiny cukru v krvi.</a:t>
            </a:r>
          </a:p>
          <a:p>
            <a:pPr marL="54000" indent="0">
              <a:spcAft>
                <a:spcPts val="800"/>
              </a:spcAft>
              <a:buNone/>
            </a:pPr>
            <a:r>
              <a:rPr lang="cs-CZ" dirty="0"/>
              <a:t>Jejím oblíbeným pokrmem je </a:t>
            </a:r>
            <a:r>
              <a:rPr lang="cs-CZ" dirty="0" err="1"/>
              <a:t>dhal</a:t>
            </a:r>
            <a:r>
              <a:rPr lang="cs-CZ" dirty="0"/>
              <a:t> (hustá kaše z čočky/hrachu/</a:t>
            </a:r>
          </a:p>
          <a:p>
            <a:pPr marL="54000" indent="0">
              <a:spcAft>
                <a:spcPts val="800"/>
              </a:spcAft>
              <a:buNone/>
            </a:pPr>
            <a:r>
              <a:rPr lang="cs-CZ" dirty="0"/>
              <a:t>cizrny), které jí pravidelně připravuje její matka.</a:t>
            </a:r>
          </a:p>
          <a:p>
            <a:pPr marL="54000" indent="0">
              <a:spcAft>
                <a:spcPts val="800"/>
              </a:spcAft>
              <a:buNone/>
            </a:pPr>
            <a:r>
              <a:rPr lang="cs-CZ" dirty="0"/>
              <a:t>Při třetí návštěvě v nutriční ambulanci jí viditelně podrážděný nutriční terapeut zopakuje, že pacientka prostě musí přestat jíst příliš mnoho potravin bohatých na sacharidy, a konzultaci ukončí.</a:t>
            </a:r>
          </a:p>
        </p:txBody>
      </p:sp>
      <p:sp>
        <p:nvSpPr>
          <p:cNvPr id="7" name="TextovéPole 6">
            <a:extLst>
              <a:ext uri="{FF2B5EF4-FFF2-40B4-BE49-F238E27FC236}">
                <a16:creationId xmlns:a16="http://schemas.microsoft.com/office/drawing/2014/main" id="{A33E660F-CE4D-5741-31E2-A9CCA8CADFB4}"/>
              </a:ext>
            </a:extLst>
          </p:cNvPr>
          <p:cNvSpPr txBox="1"/>
          <p:nvPr/>
        </p:nvSpPr>
        <p:spPr>
          <a:xfrm>
            <a:off x="1768150" y="6352426"/>
            <a:ext cx="5607699" cy="261610"/>
          </a:xfrm>
          <a:prstGeom prst="rect">
            <a:avLst/>
          </a:prstGeom>
          <a:noFill/>
        </p:spPr>
        <p:txBody>
          <a:bodyPr wrap="square">
            <a:spAutoFit/>
          </a:bodyPr>
          <a:lstStyle/>
          <a:p>
            <a:r>
              <a:rPr lang="en-US" sz="1100" dirty="0">
                <a:hlinkClick r:id="rId2"/>
              </a:rPr>
              <a:t>Diversify Nutrition: The Need for Cultural Competence in Dietetics (healthline.com)</a:t>
            </a:r>
            <a:endParaRPr lang="cs-CZ" sz="1100" dirty="0"/>
          </a:p>
        </p:txBody>
      </p:sp>
      <p:pic>
        <p:nvPicPr>
          <p:cNvPr id="6148" name="Picture 4" descr="India wants to be TB-free by 2025, but patients suffer due to stigma, lack  of counselling">
            <a:extLst>
              <a:ext uri="{FF2B5EF4-FFF2-40B4-BE49-F238E27FC236}">
                <a16:creationId xmlns:a16="http://schemas.microsoft.com/office/drawing/2014/main" id="{24805D17-453F-E9D6-F5DF-2E40D094DBC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66" t="20539" r="8126"/>
          <a:stretch/>
        </p:blipFill>
        <p:spPr bwMode="auto">
          <a:xfrm>
            <a:off x="6428951" y="720000"/>
            <a:ext cx="2715049" cy="1706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008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B48BB-4117-33D6-FD75-7D36F3598292}"/>
            </a:ext>
          </a:extLst>
        </p:cNvPr>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1064F42-C925-A9FF-594C-56E3634B8BB5}"/>
              </a:ext>
            </a:extLst>
          </p:cNvPr>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a:extLst>
              <a:ext uri="{FF2B5EF4-FFF2-40B4-BE49-F238E27FC236}">
                <a16:creationId xmlns:a16="http://schemas.microsoft.com/office/drawing/2014/main" id="{8E9F0524-FBF5-2C80-6B81-FAE8103A6662}"/>
              </a:ext>
            </a:extLst>
          </p:cNvPr>
          <p:cNvSpPr>
            <a:spLocks noGrp="1"/>
          </p:cNvSpPr>
          <p:nvPr>
            <p:ph type="title"/>
          </p:nvPr>
        </p:nvSpPr>
        <p:spPr/>
        <p:txBody>
          <a:bodyPr/>
          <a:lstStyle/>
          <a:p>
            <a:r>
              <a:rPr lang="cs-CZ" sz="3200" b="1" dirty="0"/>
              <a:t>KULTURNÍ ZPŮSOBILOST </a:t>
            </a:r>
            <a:br>
              <a:rPr lang="cs-CZ" sz="3200" b="1" dirty="0"/>
            </a:br>
            <a:r>
              <a:rPr lang="cs-CZ" sz="3200" b="1" dirty="0"/>
              <a:t>v nutriční péči</a:t>
            </a:r>
            <a:br>
              <a:rPr lang="cs-CZ" sz="3200" b="1" dirty="0"/>
            </a:br>
            <a:r>
              <a:rPr lang="cs-CZ" sz="2400" b="1" dirty="0"/>
              <a:t>- Co se stane, chybí-li kult. způsobilost?</a:t>
            </a:r>
            <a:endParaRPr lang="cs-CZ" dirty="0"/>
          </a:p>
        </p:txBody>
      </p:sp>
      <p:sp>
        <p:nvSpPr>
          <p:cNvPr id="5" name="Zástupný obsah 4">
            <a:extLst>
              <a:ext uri="{FF2B5EF4-FFF2-40B4-BE49-F238E27FC236}">
                <a16:creationId xmlns:a16="http://schemas.microsoft.com/office/drawing/2014/main" id="{D9026158-5606-7EC8-1868-812B2CF6F44F}"/>
              </a:ext>
            </a:extLst>
          </p:cNvPr>
          <p:cNvSpPr>
            <a:spLocks noGrp="1"/>
          </p:cNvSpPr>
          <p:nvPr>
            <p:ph idx="1"/>
          </p:nvPr>
        </p:nvSpPr>
        <p:spPr>
          <a:xfrm>
            <a:off x="499500" y="2212428"/>
            <a:ext cx="8105400" cy="4139998"/>
          </a:xfrm>
        </p:spPr>
        <p:txBody>
          <a:bodyPr/>
          <a:lstStyle/>
          <a:p>
            <a:pPr marL="54000" indent="0">
              <a:spcAft>
                <a:spcPts val="600"/>
              </a:spcAft>
              <a:buNone/>
            </a:pPr>
            <a:r>
              <a:rPr lang="cs-CZ" b="1" dirty="0"/>
              <a:t>2.Pacient-muslim a výpočet denního příjmu energie</a:t>
            </a:r>
          </a:p>
          <a:p>
            <a:pPr marL="54000" indent="0">
              <a:spcAft>
                <a:spcPts val="600"/>
              </a:spcAft>
              <a:buNone/>
            </a:pPr>
            <a:r>
              <a:rPr lang="cs-CZ" dirty="0"/>
              <a:t>Pacient, který se zotavuje po CMP není schopen komunikovat se zdravotnickým týmem. </a:t>
            </a:r>
          </a:p>
          <a:p>
            <a:pPr marL="54000" indent="0">
              <a:spcAft>
                <a:spcPts val="600"/>
              </a:spcAft>
              <a:buNone/>
            </a:pPr>
            <a:r>
              <a:rPr lang="cs-CZ" dirty="0"/>
              <a:t>Nemocniční jídelníček obsahoval položky, které pacient neznal, proto mu jeho příbuzný připravoval a donášel tradiční pokrmy, které konzumoval.</a:t>
            </a:r>
          </a:p>
          <a:p>
            <a:pPr marL="54000" indent="0">
              <a:spcAft>
                <a:spcPts val="600"/>
              </a:spcAft>
              <a:buNone/>
            </a:pPr>
            <a:r>
              <a:rPr lang="cs-CZ" dirty="0"/>
              <a:t>Nutriční terapeut nemohl v ústavním softwaru pro nutriční analýzu najít srovnatelné položky a výpočet příjmu energie z domácího jídla tak nebyl uveden. Namísto toho bylo pro odhad celkového E příjmu používán ekvivalent - </a:t>
            </a:r>
            <a:r>
              <a:rPr lang="cs-CZ" dirty="0" err="1"/>
              <a:t>doplňěk</a:t>
            </a:r>
            <a:r>
              <a:rPr lang="cs-CZ" dirty="0"/>
              <a:t> stravy ONS </a:t>
            </a:r>
            <a:r>
              <a:rPr lang="cs-CZ" dirty="0" err="1"/>
              <a:t>Ensure</a:t>
            </a:r>
            <a:r>
              <a:rPr lang="cs-CZ" dirty="0"/>
              <a:t> jako náhrada 1 denního jídla.</a:t>
            </a:r>
          </a:p>
          <a:p>
            <a:pPr marL="54000" indent="0">
              <a:spcAft>
                <a:spcPts val="600"/>
              </a:spcAft>
              <a:buNone/>
            </a:pPr>
            <a:endParaRPr lang="cs-CZ" dirty="0"/>
          </a:p>
        </p:txBody>
      </p:sp>
      <p:sp>
        <p:nvSpPr>
          <p:cNvPr id="7" name="TextovéPole 6">
            <a:extLst>
              <a:ext uri="{FF2B5EF4-FFF2-40B4-BE49-F238E27FC236}">
                <a16:creationId xmlns:a16="http://schemas.microsoft.com/office/drawing/2014/main" id="{A56C1274-8E16-59FA-86AE-3D1ECE10ADA2}"/>
              </a:ext>
            </a:extLst>
          </p:cNvPr>
          <p:cNvSpPr txBox="1"/>
          <p:nvPr/>
        </p:nvSpPr>
        <p:spPr>
          <a:xfrm>
            <a:off x="1768150" y="6352426"/>
            <a:ext cx="5607699" cy="261610"/>
          </a:xfrm>
          <a:prstGeom prst="rect">
            <a:avLst/>
          </a:prstGeom>
          <a:noFill/>
        </p:spPr>
        <p:txBody>
          <a:bodyPr wrap="square">
            <a:spAutoFit/>
          </a:bodyPr>
          <a:lstStyle/>
          <a:p>
            <a:r>
              <a:rPr lang="en-US" sz="1100" dirty="0">
                <a:hlinkClick r:id="rId2"/>
              </a:rPr>
              <a:t>Diversify Nutrition: The Need for Cultural Competence in Dietetics (healthline.com)</a:t>
            </a:r>
            <a:endParaRPr lang="cs-CZ" sz="1100" dirty="0"/>
          </a:p>
        </p:txBody>
      </p:sp>
      <p:pic>
        <p:nvPicPr>
          <p:cNvPr id="5126" name="Picture 6" descr="Trauma Care at Home in Jamia Millia Islamia, Trauma Care Doctors in Jamia  Millia Islamia">
            <a:extLst>
              <a:ext uri="{FF2B5EF4-FFF2-40B4-BE49-F238E27FC236}">
                <a16:creationId xmlns:a16="http://schemas.microsoft.com/office/drawing/2014/main" id="{2D8A4074-9E7A-6AC3-A33B-7050058E4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94" b="8139"/>
          <a:stretch/>
        </p:blipFill>
        <p:spPr bwMode="auto">
          <a:xfrm>
            <a:off x="6713375" y="124650"/>
            <a:ext cx="2290666" cy="209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705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BEE3A-D428-3A6E-C688-4B95ACE5A702}"/>
            </a:ext>
          </a:extLst>
        </p:cNvPr>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E29584F-60C4-83C9-E2D7-D5CF23095FA5}"/>
              </a:ext>
            </a:extLst>
          </p:cNvPr>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a:extLst>
              <a:ext uri="{FF2B5EF4-FFF2-40B4-BE49-F238E27FC236}">
                <a16:creationId xmlns:a16="http://schemas.microsoft.com/office/drawing/2014/main" id="{FAA191D2-6781-0848-91C1-A76E344D173A}"/>
              </a:ext>
            </a:extLst>
          </p:cNvPr>
          <p:cNvSpPr>
            <a:spLocks noGrp="1"/>
          </p:cNvSpPr>
          <p:nvPr>
            <p:ph type="title"/>
          </p:nvPr>
        </p:nvSpPr>
        <p:spPr/>
        <p:txBody>
          <a:bodyPr/>
          <a:lstStyle/>
          <a:p>
            <a:r>
              <a:rPr lang="cs-CZ" sz="3200" b="1" dirty="0"/>
              <a:t>KULTURNÍ ZPŮSOBILOST </a:t>
            </a:r>
            <a:br>
              <a:rPr lang="cs-CZ" sz="3200" b="1" dirty="0"/>
            </a:br>
            <a:r>
              <a:rPr lang="cs-CZ" sz="3200" b="1" dirty="0"/>
              <a:t>v nutriční péči</a:t>
            </a:r>
            <a:br>
              <a:rPr lang="cs-CZ" sz="3200" b="1" dirty="0"/>
            </a:br>
            <a:r>
              <a:rPr lang="cs-CZ" sz="2400" b="1" dirty="0"/>
              <a:t>- Co se stane, chybí-li kult. způsobilost?</a:t>
            </a:r>
            <a:endParaRPr lang="cs-CZ" dirty="0"/>
          </a:p>
        </p:txBody>
      </p:sp>
      <p:sp>
        <p:nvSpPr>
          <p:cNvPr id="5" name="Zástupný obsah 4">
            <a:extLst>
              <a:ext uri="{FF2B5EF4-FFF2-40B4-BE49-F238E27FC236}">
                <a16:creationId xmlns:a16="http://schemas.microsoft.com/office/drawing/2014/main" id="{BBA11E46-58E3-1AA7-328B-BCAB844029D5}"/>
              </a:ext>
            </a:extLst>
          </p:cNvPr>
          <p:cNvSpPr>
            <a:spLocks noGrp="1"/>
          </p:cNvSpPr>
          <p:nvPr>
            <p:ph idx="1"/>
          </p:nvPr>
        </p:nvSpPr>
        <p:spPr>
          <a:xfrm>
            <a:off x="499500" y="2212428"/>
            <a:ext cx="8252614" cy="4139998"/>
          </a:xfrm>
        </p:spPr>
        <p:txBody>
          <a:bodyPr/>
          <a:lstStyle/>
          <a:p>
            <a:pPr marL="54000" indent="0">
              <a:spcAft>
                <a:spcPts val="600"/>
              </a:spcAft>
              <a:buNone/>
            </a:pPr>
            <a:r>
              <a:rPr lang="cs-CZ" b="1" dirty="0"/>
              <a:t>3. Nigerijský pacient a kukuřičná mouka</a:t>
            </a:r>
          </a:p>
          <a:p>
            <a:pPr marL="54000" indent="0">
              <a:spcAft>
                <a:spcPts val="600"/>
              </a:spcAft>
              <a:buNone/>
            </a:pPr>
            <a:endParaRPr lang="cs-CZ" b="1" dirty="0"/>
          </a:p>
          <a:p>
            <a:pPr marL="54000" indent="0">
              <a:spcAft>
                <a:spcPts val="600"/>
              </a:spcAft>
              <a:buNone/>
            </a:pPr>
            <a:r>
              <a:rPr lang="cs-CZ" dirty="0"/>
              <a:t>Nutriční terapeut neznalý kukuřičné mouky (maizeny) nerozumí složení pokrmů, které klient konzumuje a neví si rady, jak poskytnout kulturně vhodné doporučení týkající se postupu pro přípravy jídla.</a:t>
            </a:r>
          </a:p>
          <a:p>
            <a:pPr marL="54000" indent="0">
              <a:spcAft>
                <a:spcPts val="600"/>
              </a:spcAft>
              <a:buNone/>
            </a:pPr>
            <a:endParaRPr lang="cs-CZ" dirty="0"/>
          </a:p>
          <a:p>
            <a:pPr marL="54000" indent="0">
              <a:spcAft>
                <a:spcPts val="600"/>
              </a:spcAft>
              <a:buNone/>
            </a:pPr>
            <a:r>
              <a:rPr lang="cs-CZ" dirty="0"/>
              <a:t>Klient měl rovněž potíže s popisem svých tradičních pokrmů, v nichž se používaly hojně škroby, které se v americké/evropské stravě běžně nevyskytují.</a:t>
            </a:r>
          </a:p>
        </p:txBody>
      </p:sp>
      <p:sp>
        <p:nvSpPr>
          <p:cNvPr id="7" name="TextovéPole 6">
            <a:extLst>
              <a:ext uri="{FF2B5EF4-FFF2-40B4-BE49-F238E27FC236}">
                <a16:creationId xmlns:a16="http://schemas.microsoft.com/office/drawing/2014/main" id="{2A4F61C3-3C0A-0224-0701-B634781278B6}"/>
              </a:ext>
            </a:extLst>
          </p:cNvPr>
          <p:cNvSpPr txBox="1"/>
          <p:nvPr/>
        </p:nvSpPr>
        <p:spPr>
          <a:xfrm>
            <a:off x="1768150" y="6352426"/>
            <a:ext cx="5607699" cy="261610"/>
          </a:xfrm>
          <a:prstGeom prst="rect">
            <a:avLst/>
          </a:prstGeom>
          <a:noFill/>
        </p:spPr>
        <p:txBody>
          <a:bodyPr wrap="square">
            <a:spAutoFit/>
          </a:bodyPr>
          <a:lstStyle/>
          <a:p>
            <a:r>
              <a:rPr lang="en-US" sz="1100" dirty="0">
                <a:hlinkClick r:id="rId2"/>
              </a:rPr>
              <a:t>Diversify Nutrition: The Need for Cultural Competence in Dietetics (healthline.com)</a:t>
            </a:r>
            <a:endParaRPr lang="cs-CZ" sz="1100" dirty="0"/>
          </a:p>
        </p:txBody>
      </p:sp>
      <p:pic>
        <p:nvPicPr>
          <p:cNvPr id="4100" name="Picture 4" descr="133,031 Counseling Royalty-Free Photos and Stock Images | Shutterstock">
            <a:extLst>
              <a:ext uri="{FF2B5EF4-FFF2-40B4-BE49-F238E27FC236}">
                <a16:creationId xmlns:a16="http://schemas.microsoft.com/office/drawing/2014/main" id="{E832BA6A-227E-D2C5-5BDD-D7068F2EDF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12384" b="-3059"/>
          <a:stretch/>
        </p:blipFill>
        <p:spPr bwMode="auto">
          <a:xfrm>
            <a:off x="6559420" y="904886"/>
            <a:ext cx="2477076" cy="2091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211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1095C8-3CD2-F4D1-61A7-74C31336E494}"/>
              </a:ext>
            </a:extLst>
          </p:cNvPr>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3" name="Nadpis 2">
            <a:extLst>
              <a:ext uri="{FF2B5EF4-FFF2-40B4-BE49-F238E27FC236}">
                <a16:creationId xmlns:a16="http://schemas.microsoft.com/office/drawing/2014/main" id="{78E0D6A8-CFFD-5219-2616-FDDE394FE690}"/>
              </a:ext>
            </a:extLst>
          </p:cNvPr>
          <p:cNvSpPr>
            <a:spLocks noGrp="1"/>
          </p:cNvSpPr>
          <p:nvPr>
            <p:ph type="title"/>
          </p:nvPr>
        </p:nvSpPr>
        <p:spPr/>
        <p:txBody>
          <a:bodyPr/>
          <a:lstStyle/>
          <a:p>
            <a:r>
              <a:rPr lang="cs-CZ" dirty="0"/>
              <a:t>Kroky ke zlepšení kulturní kompetence</a:t>
            </a:r>
            <a:br>
              <a:rPr lang="cs-CZ" dirty="0"/>
            </a:br>
            <a:r>
              <a:rPr lang="cs-CZ" b="1" i="0" dirty="0">
                <a:solidFill>
                  <a:srgbClr val="231F20"/>
                </a:solidFill>
                <a:effectLst/>
                <a:latin typeface="Proxima Nova"/>
              </a:rPr>
              <a:t>Na individuální úrovni = zdravotník</a:t>
            </a:r>
            <a:br>
              <a:rPr lang="cs-CZ" b="1" i="0" dirty="0">
                <a:solidFill>
                  <a:srgbClr val="231F20"/>
                </a:solidFill>
                <a:effectLst/>
                <a:latin typeface="Proxima Nova"/>
              </a:rPr>
            </a:br>
            <a:endParaRPr lang="cs-CZ" dirty="0"/>
          </a:p>
        </p:txBody>
      </p:sp>
      <p:sp>
        <p:nvSpPr>
          <p:cNvPr id="4" name="Zástupný obsah 3">
            <a:extLst>
              <a:ext uri="{FF2B5EF4-FFF2-40B4-BE49-F238E27FC236}">
                <a16:creationId xmlns:a16="http://schemas.microsoft.com/office/drawing/2014/main" id="{9FCEAA63-316B-B64D-B1F8-746EBFF68847}"/>
              </a:ext>
            </a:extLst>
          </p:cNvPr>
          <p:cNvSpPr>
            <a:spLocks noGrp="1"/>
          </p:cNvSpPr>
          <p:nvPr>
            <p:ph idx="1"/>
          </p:nvPr>
        </p:nvSpPr>
        <p:spPr>
          <a:xfrm>
            <a:off x="539999" y="1692001"/>
            <a:ext cx="7892801" cy="4354235"/>
          </a:xfrm>
        </p:spPr>
        <p:txBody>
          <a:bodyPr/>
          <a:lstStyle/>
          <a:p>
            <a:pPr marL="54000" indent="0" algn="l">
              <a:lnSpc>
                <a:spcPts val="2500"/>
              </a:lnSpc>
              <a:spcAft>
                <a:spcPts val="0"/>
              </a:spcAft>
              <a:buNone/>
            </a:pPr>
            <a:r>
              <a:rPr lang="cs-CZ" sz="1600" b="1" i="0" u="sng" dirty="0">
                <a:solidFill>
                  <a:srgbClr val="231F20"/>
                </a:solidFill>
                <a:effectLst/>
                <a:latin typeface="+mj-lt"/>
              </a:rPr>
              <a:t>1. Uvědomění</a:t>
            </a:r>
          </a:p>
          <a:p>
            <a:pPr marL="144000" algn="l">
              <a:lnSpc>
                <a:spcPts val="2500"/>
              </a:lnSpc>
              <a:spcAft>
                <a:spcPts val="0"/>
              </a:spcAft>
            </a:pPr>
            <a:r>
              <a:rPr lang="cs-CZ" sz="1600" b="0" i="0" dirty="0">
                <a:solidFill>
                  <a:srgbClr val="231F20"/>
                </a:solidFill>
                <a:effectLst/>
                <a:latin typeface="+mj-lt"/>
              </a:rPr>
              <a:t>Prvním krokem je sebehodnocení (</a:t>
            </a:r>
            <a:r>
              <a:rPr lang="cs-CZ" sz="1600" b="0" i="0" dirty="0" err="1">
                <a:solidFill>
                  <a:srgbClr val="231F20"/>
                </a:solidFill>
                <a:effectLst/>
                <a:latin typeface="+mj-lt"/>
              </a:rPr>
              <a:t>self-assessment</a:t>
            </a:r>
            <a:r>
              <a:rPr lang="cs-CZ" sz="1600" b="0" i="0" dirty="0">
                <a:solidFill>
                  <a:srgbClr val="231F20"/>
                </a:solidFill>
                <a:effectLst/>
                <a:latin typeface="+mj-lt"/>
              </a:rPr>
              <a:t>) vlastních názorů, předsudků, postojů a stereotypů.</a:t>
            </a:r>
          </a:p>
          <a:p>
            <a:pPr marL="144000" algn="l">
              <a:lnSpc>
                <a:spcPts val="2500"/>
              </a:lnSpc>
              <a:spcAft>
                <a:spcPts val="0"/>
              </a:spcAft>
            </a:pPr>
            <a:r>
              <a:rPr lang="cs-CZ" sz="1600" b="0" i="0" dirty="0">
                <a:solidFill>
                  <a:srgbClr val="231F20"/>
                </a:solidFill>
                <a:effectLst/>
                <a:latin typeface="+mj-lt"/>
              </a:rPr>
              <a:t>Uvědomění si, jaké má</a:t>
            </a:r>
            <a:r>
              <a:rPr lang="cs-CZ" sz="1600" dirty="0">
                <a:solidFill>
                  <a:srgbClr val="231F20"/>
                </a:solidFill>
                <a:latin typeface="+mj-lt"/>
              </a:rPr>
              <a:t>me</a:t>
            </a:r>
            <a:r>
              <a:rPr lang="cs-CZ" sz="1600" b="0" i="0" dirty="0">
                <a:solidFill>
                  <a:srgbClr val="231F20"/>
                </a:solidFill>
                <a:effectLst/>
                <a:latin typeface="+mj-lt"/>
              </a:rPr>
              <a:t> pozitivní i negativní předsudky, přijmout rozdíly, které mohou vyplynout mezi </a:t>
            </a:r>
            <a:r>
              <a:rPr lang="cs-CZ" sz="1600" dirty="0">
                <a:solidFill>
                  <a:srgbClr val="231F20"/>
                </a:solidFill>
                <a:latin typeface="+mj-lt"/>
              </a:rPr>
              <a:t>n</a:t>
            </a:r>
            <a:r>
              <a:rPr lang="cs-CZ" sz="1600" b="0" i="0" dirty="0">
                <a:solidFill>
                  <a:srgbClr val="231F20"/>
                </a:solidFill>
                <a:effectLst/>
                <a:latin typeface="+mj-lt"/>
              </a:rPr>
              <a:t>ámi a někým z jiného </a:t>
            </a:r>
            <a:r>
              <a:rPr lang="cs-CZ" sz="1600" b="0" i="0" dirty="0" err="1">
                <a:solidFill>
                  <a:srgbClr val="231F20"/>
                </a:solidFill>
                <a:effectLst/>
                <a:latin typeface="+mj-lt"/>
              </a:rPr>
              <a:t>etnokulturního</a:t>
            </a:r>
            <a:r>
              <a:rPr lang="cs-CZ" sz="1600" b="0" i="0" dirty="0">
                <a:solidFill>
                  <a:srgbClr val="231F20"/>
                </a:solidFill>
                <a:effectLst/>
                <a:latin typeface="+mj-lt"/>
              </a:rPr>
              <a:t> prostředí.</a:t>
            </a:r>
          </a:p>
          <a:p>
            <a:pPr marL="144000" algn="l">
              <a:lnSpc>
                <a:spcPts val="2100"/>
              </a:lnSpc>
              <a:spcAft>
                <a:spcPts val="0"/>
              </a:spcAft>
            </a:pPr>
            <a:r>
              <a:rPr lang="cs-CZ" sz="1600" dirty="0">
                <a:solidFill>
                  <a:srgbClr val="231F20"/>
                </a:solidFill>
                <a:latin typeface="+mj-lt"/>
              </a:rPr>
              <a:t>Naučit se vnímat rozdílnosti u klientů</a:t>
            </a:r>
            <a:r>
              <a:rPr lang="cs-CZ" sz="1600" b="0" i="0" dirty="0">
                <a:solidFill>
                  <a:srgbClr val="231F20"/>
                </a:solidFill>
                <a:effectLst/>
                <a:latin typeface="+mj-lt"/>
              </a:rPr>
              <a:t>, přijmout rozdílnosti, nesoudit, neodsuzovat a zůstat neutrální.</a:t>
            </a:r>
            <a:endParaRPr lang="cs-CZ" sz="1600" b="0" i="0" u="sng" dirty="0">
              <a:solidFill>
                <a:srgbClr val="231F20"/>
              </a:solidFill>
              <a:effectLst/>
              <a:latin typeface="+mj-lt"/>
            </a:endParaRPr>
          </a:p>
          <a:p>
            <a:pPr marL="54000" indent="0" algn="l">
              <a:lnSpc>
                <a:spcPts val="2500"/>
              </a:lnSpc>
              <a:spcAft>
                <a:spcPts val="0"/>
              </a:spcAft>
              <a:buNone/>
            </a:pPr>
            <a:r>
              <a:rPr lang="cs-CZ" sz="1600" b="1" i="0" u="sng" dirty="0">
                <a:solidFill>
                  <a:srgbClr val="231F20"/>
                </a:solidFill>
                <a:effectLst/>
                <a:latin typeface="+mj-lt"/>
              </a:rPr>
              <a:t>2. Komunikace</a:t>
            </a:r>
          </a:p>
          <a:p>
            <a:pPr algn="l">
              <a:lnSpc>
                <a:spcPts val="2500"/>
              </a:lnSpc>
              <a:spcAft>
                <a:spcPts val="600"/>
              </a:spcAft>
            </a:pPr>
            <a:r>
              <a:rPr lang="cs-CZ" sz="1600" b="0" i="0" dirty="0">
                <a:solidFill>
                  <a:srgbClr val="231F20"/>
                </a:solidFill>
                <a:effectLst/>
                <a:latin typeface="+mj-lt"/>
              </a:rPr>
              <a:t>Místo poučování pacienta požádat o svolení: "Nevadilo by vám, kdybychom si promluvili o.. [kulturní téma/chování] ?" Vyjadřujeme tím respekt k pacientovi a je pravděpodobnější, že bude spolupracovat.</a:t>
            </a:r>
            <a:endParaRPr lang="cs-CZ" sz="1600" u="sng" dirty="0">
              <a:solidFill>
                <a:srgbClr val="231F20"/>
              </a:solidFill>
              <a:latin typeface="+mj-lt"/>
            </a:endParaRPr>
          </a:p>
          <a:p>
            <a:pPr marL="54000" indent="0" algn="l">
              <a:lnSpc>
                <a:spcPts val="2500"/>
              </a:lnSpc>
              <a:spcAft>
                <a:spcPts val="600"/>
              </a:spcAft>
              <a:buNone/>
            </a:pPr>
            <a:r>
              <a:rPr lang="cs-CZ" sz="1600" b="1" u="sng" dirty="0">
                <a:solidFill>
                  <a:srgbClr val="231F20"/>
                </a:solidFill>
                <a:latin typeface="+mj-lt"/>
              </a:rPr>
              <a:t>3. Intervence</a:t>
            </a:r>
            <a:endParaRPr lang="cs-CZ" sz="1600" b="1" i="0" u="sng" dirty="0">
              <a:solidFill>
                <a:srgbClr val="231F20"/>
              </a:solidFill>
              <a:effectLst/>
              <a:latin typeface="+mj-lt"/>
            </a:endParaRPr>
          </a:p>
          <a:p>
            <a:pPr algn="l">
              <a:lnSpc>
                <a:spcPts val="2500"/>
              </a:lnSpc>
              <a:spcAft>
                <a:spcPts val="600"/>
              </a:spcAft>
            </a:pPr>
            <a:r>
              <a:rPr lang="cs-CZ" sz="1600" dirty="0">
                <a:solidFill>
                  <a:srgbClr val="231F20"/>
                </a:solidFill>
                <a:latin typeface="+mj-lt"/>
              </a:rPr>
              <a:t>Navrhovat kulturně vhodné intervence, které jsou specifické pro pacienta, a nikoli stereotypní pro jeho etnickou příslušnost.</a:t>
            </a:r>
            <a:endParaRPr lang="cs-CZ" sz="2400" dirty="0">
              <a:latin typeface="+mj-lt"/>
            </a:endParaRPr>
          </a:p>
        </p:txBody>
      </p:sp>
    </p:spTree>
    <p:extLst>
      <p:ext uri="{BB962C8B-B14F-4D97-AF65-F5344CB8AC3E}">
        <p14:creationId xmlns:p14="http://schemas.microsoft.com/office/powerpoint/2010/main" val="2764935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090AA-CF55-67E8-2FAF-67DB344F6D68}"/>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1A549FE-FEDB-F7E0-07FA-A362685A232B}"/>
              </a:ext>
            </a:extLst>
          </p:cNvPr>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3" name="Nadpis 2">
            <a:extLst>
              <a:ext uri="{FF2B5EF4-FFF2-40B4-BE49-F238E27FC236}">
                <a16:creationId xmlns:a16="http://schemas.microsoft.com/office/drawing/2014/main" id="{A3E30751-0437-D714-8210-491D754BA827}"/>
              </a:ext>
            </a:extLst>
          </p:cNvPr>
          <p:cNvSpPr>
            <a:spLocks noGrp="1"/>
          </p:cNvSpPr>
          <p:nvPr>
            <p:ph type="title"/>
          </p:nvPr>
        </p:nvSpPr>
        <p:spPr/>
        <p:txBody>
          <a:bodyPr/>
          <a:lstStyle/>
          <a:p>
            <a:r>
              <a:rPr lang="cs-CZ" dirty="0"/>
              <a:t>Kroky ke zlepšení kulturní kompetence</a:t>
            </a:r>
            <a:br>
              <a:rPr lang="cs-CZ" dirty="0"/>
            </a:br>
            <a:r>
              <a:rPr lang="cs-CZ" b="1" i="0" dirty="0">
                <a:solidFill>
                  <a:srgbClr val="231F20"/>
                </a:solidFill>
                <a:effectLst/>
                <a:latin typeface="Proxima Nova"/>
              </a:rPr>
              <a:t>Na institucionální úrovní</a:t>
            </a:r>
            <a:br>
              <a:rPr lang="cs-CZ" b="1" i="0" dirty="0">
                <a:solidFill>
                  <a:srgbClr val="231F20"/>
                </a:solidFill>
                <a:effectLst/>
                <a:latin typeface="Proxima Nova"/>
              </a:rPr>
            </a:br>
            <a:br>
              <a:rPr lang="cs-CZ" b="1" i="0" dirty="0">
                <a:solidFill>
                  <a:srgbClr val="231F20"/>
                </a:solidFill>
                <a:effectLst/>
                <a:latin typeface="Proxima Nova"/>
              </a:rPr>
            </a:br>
            <a:endParaRPr lang="cs-CZ" dirty="0"/>
          </a:p>
        </p:txBody>
      </p:sp>
      <p:sp>
        <p:nvSpPr>
          <p:cNvPr id="4" name="Zástupný obsah 3">
            <a:extLst>
              <a:ext uri="{FF2B5EF4-FFF2-40B4-BE49-F238E27FC236}">
                <a16:creationId xmlns:a16="http://schemas.microsoft.com/office/drawing/2014/main" id="{59847D0C-63E5-1F06-27C7-F521C24C03B4}"/>
              </a:ext>
            </a:extLst>
          </p:cNvPr>
          <p:cNvSpPr>
            <a:spLocks noGrp="1"/>
          </p:cNvSpPr>
          <p:nvPr>
            <p:ph idx="1"/>
          </p:nvPr>
        </p:nvSpPr>
        <p:spPr/>
        <p:txBody>
          <a:bodyPr/>
          <a:lstStyle/>
          <a:p>
            <a:pPr marL="377825" indent="-200025" algn="l">
              <a:lnSpc>
                <a:spcPts val="2200"/>
              </a:lnSpc>
            </a:pPr>
            <a:r>
              <a:rPr lang="cs-CZ" sz="1600" b="0" i="0" dirty="0">
                <a:solidFill>
                  <a:srgbClr val="231F20"/>
                </a:solidFill>
                <a:effectLst/>
              </a:rPr>
              <a:t>Formy pomoci, které jsou v systému zdravotní péče k dispozic odrážejí hodnotu, kterou systém přikládá kulturním znalostem a zvyklostem svých klientů/pacientů.</a:t>
            </a:r>
          </a:p>
          <a:p>
            <a:pPr marL="177800" indent="0" algn="l">
              <a:lnSpc>
                <a:spcPts val="2200"/>
              </a:lnSpc>
              <a:buNone/>
            </a:pPr>
            <a:endParaRPr lang="cs-CZ" sz="1600" b="0" i="0" dirty="0">
              <a:solidFill>
                <a:srgbClr val="231F20"/>
              </a:solidFill>
              <a:effectLst/>
            </a:endParaRPr>
          </a:p>
          <a:p>
            <a:pPr marL="377825" indent="-200025" algn="l">
              <a:lnSpc>
                <a:spcPts val="2200"/>
              </a:lnSpc>
            </a:pPr>
            <a:r>
              <a:rPr lang="cs-CZ" sz="1600" b="0" i="0" dirty="0">
                <a:solidFill>
                  <a:srgbClr val="231F20"/>
                </a:solidFill>
                <a:effectLst/>
              </a:rPr>
              <a:t>Nemožnost přístupu ke kulturně vhodným službám v oblasti výživy a stravování je formou sociální nerovnosti a zdravotních rozdílů.</a:t>
            </a:r>
          </a:p>
          <a:p>
            <a:pPr marL="177800" indent="0" algn="l">
              <a:lnSpc>
                <a:spcPts val="2200"/>
              </a:lnSpc>
              <a:buNone/>
            </a:pPr>
            <a:endParaRPr lang="cs-CZ" sz="1400" b="0" i="0" dirty="0">
              <a:solidFill>
                <a:srgbClr val="231F20"/>
              </a:solidFill>
              <a:effectLst/>
            </a:endParaRPr>
          </a:p>
          <a:p>
            <a:pPr marL="377825" indent="-200025" algn="l">
              <a:lnSpc>
                <a:spcPts val="2200"/>
              </a:lnSpc>
            </a:pPr>
            <a:r>
              <a:rPr lang="cs-CZ" sz="1600" b="0" i="0" dirty="0">
                <a:solidFill>
                  <a:srgbClr val="231F20"/>
                </a:solidFill>
                <a:effectLst/>
              </a:rPr>
              <a:t>Tipy na zlepšení kulturní kompetence na institucionální úrovni:</a:t>
            </a:r>
          </a:p>
          <a:p>
            <a:pPr marL="771350" lvl="2" indent="-285750">
              <a:lnSpc>
                <a:spcPts val="2200"/>
              </a:lnSpc>
              <a:buFont typeface="Wingdings" panose="05000000000000000000" pitchFamily="2" charset="2"/>
              <a:buChar char="Ø"/>
            </a:pPr>
            <a:r>
              <a:rPr lang="cs-CZ" sz="1600" b="1" dirty="0">
                <a:solidFill>
                  <a:srgbClr val="231F20"/>
                </a:solidFill>
              </a:rPr>
              <a:t>P</a:t>
            </a:r>
            <a:r>
              <a:rPr lang="cs-CZ" sz="1600" b="1" i="0" dirty="0">
                <a:solidFill>
                  <a:srgbClr val="231F20"/>
                </a:solidFill>
                <a:effectLst/>
              </a:rPr>
              <a:t>ersonál</a:t>
            </a:r>
            <a:r>
              <a:rPr lang="cs-CZ" sz="1600" b="0" i="0" dirty="0">
                <a:solidFill>
                  <a:srgbClr val="231F20"/>
                </a:solidFill>
                <a:effectLst/>
              </a:rPr>
              <a:t> - reprezentující </a:t>
            </a:r>
            <a:r>
              <a:rPr lang="cs-CZ" sz="1600" b="0" i="0" dirty="0" err="1">
                <a:solidFill>
                  <a:srgbClr val="231F20"/>
                </a:solidFill>
                <a:effectLst/>
              </a:rPr>
              <a:t>etnokulturní</a:t>
            </a:r>
            <a:r>
              <a:rPr lang="cs-CZ" sz="1600" b="0" i="0" dirty="0">
                <a:solidFill>
                  <a:srgbClr val="231F20"/>
                </a:solidFill>
                <a:effectLst/>
              </a:rPr>
              <a:t> rozmanitost populace pacientů</a:t>
            </a:r>
          </a:p>
          <a:p>
            <a:pPr marL="771350" lvl="2" indent="-285750">
              <a:lnSpc>
                <a:spcPts val="2200"/>
              </a:lnSpc>
              <a:buFont typeface="Wingdings" panose="05000000000000000000" pitchFamily="2" charset="2"/>
              <a:buChar char="Ø"/>
            </a:pPr>
            <a:r>
              <a:rPr lang="cs-CZ" sz="1600" b="1" i="0" dirty="0">
                <a:solidFill>
                  <a:srgbClr val="231F20"/>
                </a:solidFill>
                <a:effectLst/>
              </a:rPr>
              <a:t>Etnické spárování NT a pacienta </a:t>
            </a:r>
            <a:r>
              <a:rPr lang="cs-CZ" sz="1600" b="0" i="0" dirty="0">
                <a:solidFill>
                  <a:srgbClr val="231F20"/>
                </a:solidFill>
                <a:effectLst/>
              </a:rPr>
              <a:t>– posílení důvěry a pochopení na str. pacienta</a:t>
            </a:r>
          </a:p>
          <a:p>
            <a:pPr marL="771350" lvl="2" indent="-285750">
              <a:lnSpc>
                <a:spcPts val="2200"/>
              </a:lnSpc>
              <a:buFont typeface="Wingdings" panose="05000000000000000000" pitchFamily="2" charset="2"/>
              <a:buChar char="Ø"/>
            </a:pPr>
            <a:r>
              <a:rPr lang="cs-CZ" sz="1600" b="1" dirty="0">
                <a:solidFill>
                  <a:srgbClr val="231F20"/>
                </a:solidFill>
              </a:rPr>
              <a:t>S</a:t>
            </a:r>
            <a:r>
              <a:rPr lang="cs-CZ" sz="1600" b="1" i="0" dirty="0">
                <a:solidFill>
                  <a:srgbClr val="231F20"/>
                </a:solidFill>
                <a:effectLst/>
              </a:rPr>
              <a:t>tandardy praxe </a:t>
            </a:r>
            <a:r>
              <a:rPr lang="cs-CZ" sz="1600" b="0" i="0" dirty="0">
                <a:solidFill>
                  <a:srgbClr val="231F20"/>
                </a:solidFill>
                <a:effectLst/>
              </a:rPr>
              <a:t>- v rámci plánu nutriční péče vedou k aplikaci kulturně přizpůsobené intervence nebo intervence čerpající z kulturní tradice pacienta</a:t>
            </a:r>
          </a:p>
          <a:p>
            <a:pPr marL="771350" lvl="2" indent="-285750">
              <a:lnSpc>
                <a:spcPts val="2200"/>
              </a:lnSpc>
              <a:buFont typeface="Wingdings" panose="05000000000000000000" pitchFamily="2" charset="2"/>
              <a:buChar char="Ø"/>
            </a:pPr>
            <a:r>
              <a:rPr lang="cs-CZ" sz="1600" b="1" dirty="0">
                <a:solidFill>
                  <a:srgbClr val="231F20"/>
                </a:solidFill>
              </a:rPr>
              <a:t>Doporučení</a:t>
            </a:r>
            <a:r>
              <a:rPr lang="cs-CZ" sz="1600" b="1" i="0" dirty="0">
                <a:solidFill>
                  <a:srgbClr val="231F20"/>
                </a:solidFill>
                <a:effectLst/>
              </a:rPr>
              <a:t> na jiné zdroje </a:t>
            </a:r>
            <a:r>
              <a:rPr lang="cs-CZ" sz="1600" b="0" i="0" dirty="0">
                <a:solidFill>
                  <a:srgbClr val="231F20"/>
                </a:solidFill>
                <a:effectLst/>
              </a:rPr>
              <a:t>informací/léčby, které jsou bezpečné a odpovídají kulturním zvyklostem pacienta.</a:t>
            </a:r>
          </a:p>
          <a:p>
            <a:pPr marL="771350" lvl="2" indent="-285750">
              <a:lnSpc>
                <a:spcPts val="2200"/>
              </a:lnSpc>
              <a:buFont typeface="Wingdings" panose="05000000000000000000" pitchFamily="2" charset="2"/>
              <a:buChar char="Ø"/>
            </a:pPr>
            <a:r>
              <a:rPr lang="cs-CZ" sz="1600" b="0" i="0" dirty="0">
                <a:solidFill>
                  <a:srgbClr val="231F20"/>
                </a:solidFill>
                <a:effectLst/>
              </a:rPr>
              <a:t>Využívat odborná výživová dop</a:t>
            </a:r>
            <a:r>
              <a:rPr lang="cs-CZ" sz="1600" dirty="0">
                <a:solidFill>
                  <a:srgbClr val="231F20"/>
                </a:solidFill>
              </a:rPr>
              <a:t>oručení/stanoviska</a:t>
            </a:r>
            <a:r>
              <a:rPr lang="cs-CZ" sz="1600" b="0" i="0" dirty="0">
                <a:solidFill>
                  <a:srgbClr val="231F20"/>
                </a:solidFill>
                <a:effectLst/>
              </a:rPr>
              <a:t>, která zohledňují rozdílné kultury stravování, vč. pokrmů z jednoho hrnce, protože ta jsou součástí stravovacích vzorců mnoha přistěhovalců a </a:t>
            </a:r>
            <a:r>
              <a:rPr lang="cs-CZ" sz="1600" b="0" i="0" dirty="0" err="1">
                <a:solidFill>
                  <a:srgbClr val="231F20"/>
                </a:solidFill>
                <a:effectLst/>
              </a:rPr>
              <a:t>etnokultur</a:t>
            </a:r>
            <a:r>
              <a:rPr lang="cs-CZ" sz="1600" b="0" i="0" dirty="0">
                <a:solidFill>
                  <a:srgbClr val="231F20"/>
                </a:solidFill>
                <a:effectLst/>
              </a:rPr>
              <a:t>.</a:t>
            </a:r>
          </a:p>
        </p:txBody>
      </p:sp>
    </p:spTree>
    <p:extLst>
      <p:ext uri="{BB962C8B-B14F-4D97-AF65-F5344CB8AC3E}">
        <p14:creationId xmlns:p14="http://schemas.microsoft.com/office/powerpoint/2010/main" val="3540244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EF5D564-027D-8651-7967-5916CC62AC20}"/>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3" name="Nadpis 2">
            <a:extLst>
              <a:ext uri="{FF2B5EF4-FFF2-40B4-BE49-F238E27FC236}">
                <a16:creationId xmlns:a16="http://schemas.microsoft.com/office/drawing/2014/main" id="{B04D4A1C-98B3-7A2C-AF3E-9391C58EC5A5}"/>
              </a:ext>
            </a:extLst>
          </p:cNvPr>
          <p:cNvSpPr>
            <a:spLocks noGrp="1"/>
          </p:cNvSpPr>
          <p:nvPr>
            <p:ph type="title"/>
          </p:nvPr>
        </p:nvSpPr>
        <p:spPr>
          <a:xfrm>
            <a:off x="540000" y="335280"/>
            <a:ext cx="8410960" cy="836296"/>
          </a:xfrm>
        </p:spPr>
        <p:txBody>
          <a:bodyPr/>
          <a:lstStyle/>
          <a:p>
            <a:r>
              <a:rPr lang="cs-CZ" dirty="0"/>
              <a:t>Zkušenosti českých lékařů s interkulturními rozdíly v komunikaci s ukrajinskými uprchlíky</a:t>
            </a:r>
          </a:p>
        </p:txBody>
      </p:sp>
      <p:sp>
        <p:nvSpPr>
          <p:cNvPr id="4" name="Zástupný obsah 3">
            <a:extLst>
              <a:ext uri="{FF2B5EF4-FFF2-40B4-BE49-F238E27FC236}">
                <a16:creationId xmlns:a16="http://schemas.microsoft.com/office/drawing/2014/main" id="{F8FBD06B-5206-B3DB-31F8-1D76C2E5360C}"/>
              </a:ext>
            </a:extLst>
          </p:cNvPr>
          <p:cNvSpPr>
            <a:spLocks noGrp="1"/>
          </p:cNvSpPr>
          <p:nvPr>
            <p:ph idx="1"/>
          </p:nvPr>
        </p:nvSpPr>
        <p:spPr/>
        <p:txBody>
          <a:bodyPr/>
          <a:lstStyle/>
          <a:p>
            <a:endParaRPr lang="cs-CZ" dirty="0"/>
          </a:p>
        </p:txBody>
      </p:sp>
      <p:pic>
        <p:nvPicPr>
          <p:cNvPr id="3074" name="Picture 2" descr="Lékaři si mohou naúčtovat, co chtějí. Kontroly jsou na ně krátké - Novinky">
            <a:extLst>
              <a:ext uri="{FF2B5EF4-FFF2-40B4-BE49-F238E27FC236}">
                <a16:creationId xmlns:a16="http://schemas.microsoft.com/office/drawing/2014/main" id="{2E95A46A-A7AD-AEA5-E595-4B294FA7E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31602"/>
            <a:ext cx="6111603" cy="34224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kraine crisis: Resources for health professionals - The Cancer Letter">
            <a:extLst>
              <a:ext uri="{FF2B5EF4-FFF2-40B4-BE49-F238E27FC236}">
                <a16:creationId xmlns:a16="http://schemas.microsoft.com/office/drawing/2014/main" id="{3F02FDF8-76E0-BCD9-21F5-04FDA56685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241" y="1462073"/>
            <a:ext cx="3623963" cy="202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1F5F508-A848-EFDA-779A-E21A2C7A55A6}"/>
              </a:ext>
            </a:extLst>
          </p:cNvPr>
          <p:cNvSpPr txBox="1"/>
          <p:nvPr/>
        </p:nvSpPr>
        <p:spPr>
          <a:xfrm>
            <a:off x="337942" y="6439100"/>
            <a:ext cx="6939280" cy="307777"/>
          </a:xfrm>
          <a:prstGeom prst="rect">
            <a:avLst/>
          </a:prstGeom>
          <a:noFill/>
        </p:spPr>
        <p:txBody>
          <a:bodyPr wrap="square">
            <a:spAutoFit/>
          </a:bodyPr>
          <a:lstStyle/>
          <a:p>
            <a:r>
              <a:rPr lang="cs-CZ" sz="1400" b="0" i="0" dirty="0">
                <a:effectLst/>
                <a:latin typeface="Roboto" panose="02000000000000000000" pitchFamily="2" charset="0"/>
              </a:rPr>
              <a:t>Jelínková M et al.: </a:t>
            </a:r>
            <a:r>
              <a:rPr lang="cs-CZ" sz="1400" b="0" i="0" dirty="0">
                <a:solidFill>
                  <a:srgbClr val="777777"/>
                </a:solidFill>
                <a:effectLst/>
                <a:latin typeface="Roboto" panose="02000000000000000000" pitchFamily="2" charset="0"/>
                <a:hlinkClick r:id="rId5" tooltip="Časopis lékařů českých 2-3/2023"/>
              </a:rPr>
              <a:t>Čas. Lék. čes. 2023; 162: 76-83</a:t>
            </a:r>
            <a:endParaRPr lang="cs-CZ" sz="1400" dirty="0"/>
          </a:p>
        </p:txBody>
      </p:sp>
    </p:spTree>
    <p:extLst>
      <p:ext uri="{BB962C8B-B14F-4D97-AF65-F5344CB8AC3E}">
        <p14:creationId xmlns:p14="http://schemas.microsoft.com/office/powerpoint/2010/main" val="4126754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886EE40-1304-439C-9C1F-E4BC036052FC}"/>
              </a:ext>
            </a:extLst>
          </p:cNvPr>
          <p:cNvSpPr>
            <a:spLocks noGrp="1"/>
          </p:cNvSpPr>
          <p:nvPr>
            <p:ph type="sldNum" sz="quarter" idx="11"/>
          </p:nvPr>
        </p:nvSpPr>
        <p:spPr/>
        <p:txBody>
          <a:bodyPr/>
          <a:lstStyle/>
          <a:p>
            <a:fld id="{D6D6C118-631F-4A80-9886-907009361577}" type="slidenum">
              <a:rPr lang="cs-CZ" altLang="cs-CZ" smtClean="0"/>
              <a:pPr/>
              <a:t>3</a:t>
            </a:fld>
            <a:endParaRPr lang="cs-CZ" altLang="cs-CZ" dirty="0"/>
          </a:p>
        </p:txBody>
      </p:sp>
      <p:sp>
        <p:nvSpPr>
          <p:cNvPr id="4" name="Zástupný obsah 3">
            <a:extLst>
              <a:ext uri="{FF2B5EF4-FFF2-40B4-BE49-F238E27FC236}">
                <a16:creationId xmlns:a16="http://schemas.microsoft.com/office/drawing/2014/main" id="{68A72E91-D90A-4A18-98E7-69F9CDA6B4E0}"/>
              </a:ext>
            </a:extLst>
          </p:cNvPr>
          <p:cNvSpPr>
            <a:spLocks noGrp="1"/>
          </p:cNvSpPr>
          <p:nvPr>
            <p:ph idx="12"/>
          </p:nvPr>
        </p:nvSpPr>
        <p:spPr>
          <a:xfrm>
            <a:off x="875322" y="692150"/>
            <a:ext cx="7197969" cy="5139850"/>
          </a:xfrm>
        </p:spPr>
        <p:txBody>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algn="ctr"/>
            <a:r>
              <a:rPr lang="cs-CZ" i="1" dirty="0"/>
              <a:t>Chceme-li lépe rozumět zdraví a nemoci v kontextu kultury, je nezbytné hlubší pochopení života lidí                                v odlišných kulturách a sociálních situacích.</a:t>
            </a:r>
          </a:p>
        </p:txBody>
      </p:sp>
      <p:pic>
        <p:nvPicPr>
          <p:cNvPr id="1026" name="Picture 2" descr="Mãos Humanas Com Tolerância Diferente Da Cor Da Pele E Anti Conceito Do ...">
            <a:extLst>
              <a:ext uri="{FF2B5EF4-FFF2-40B4-BE49-F238E27FC236}">
                <a16:creationId xmlns:a16="http://schemas.microsoft.com/office/drawing/2014/main" id="{379CE38D-3AC4-451E-A6C5-9C9641EB0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401" y="547583"/>
            <a:ext cx="3501292" cy="3501292"/>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2E314046-6DAC-4BB2-82A4-212987F241A9}"/>
              </a:ext>
            </a:extLst>
          </p:cNvPr>
          <p:cNvSpPr txBox="1"/>
          <p:nvPr/>
        </p:nvSpPr>
        <p:spPr>
          <a:xfrm rot="16200000">
            <a:off x="7156650" y="2518064"/>
            <a:ext cx="3583354" cy="276999"/>
          </a:xfrm>
          <a:prstGeom prst="rect">
            <a:avLst/>
          </a:prstGeom>
          <a:noFill/>
        </p:spPr>
        <p:txBody>
          <a:bodyPr wrap="square">
            <a:spAutoFit/>
          </a:bodyPr>
          <a:lstStyle/>
          <a:p>
            <a:r>
              <a:rPr lang="cs-CZ" sz="600" dirty="0"/>
              <a:t>https://thumbs.dreamstime.com/b/terra-do-planeta-no-meio-das-m%C3%A3os-humanas-com-cores-da-pele-diferentes-ilustra%C3%A7%C3%A3o-diferente-eps-vetor-144381302.jpg</a:t>
            </a:r>
          </a:p>
        </p:txBody>
      </p:sp>
      <p:sp>
        <p:nvSpPr>
          <p:cNvPr id="6" name="TextovéPole 5">
            <a:extLst>
              <a:ext uri="{FF2B5EF4-FFF2-40B4-BE49-F238E27FC236}">
                <a16:creationId xmlns:a16="http://schemas.microsoft.com/office/drawing/2014/main" id="{58EB3571-D1C2-4147-A4B1-9947508553E8}"/>
              </a:ext>
            </a:extLst>
          </p:cNvPr>
          <p:cNvSpPr txBox="1"/>
          <p:nvPr/>
        </p:nvSpPr>
        <p:spPr>
          <a:xfrm>
            <a:off x="1686170" y="6371668"/>
            <a:ext cx="5259754" cy="246221"/>
          </a:xfrm>
          <a:prstGeom prst="rect">
            <a:avLst/>
          </a:prstGeom>
          <a:noFill/>
        </p:spPr>
        <p:txBody>
          <a:bodyPr wrap="square" rtlCol="0">
            <a:spAutoFit/>
          </a:bodyPr>
          <a:lstStyle/>
          <a:p>
            <a:pPr algn="l"/>
            <a:r>
              <a:rPr lang="cs-CZ" sz="900" dirty="0" err="1">
                <a:latin typeface="+mn-lt"/>
              </a:rPr>
              <a:t>Špirudová</a:t>
            </a:r>
            <a:r>
              <a:rPr lang="cs-CZ" sz="900" dirty="0">
                <a:latin typeface="+mn-lt"/>
              </a:rPr>
              <a:t> L., Tomanová D., Kudlová P., Halmo R. Multikulturní ošetřovatelství II, Grada; 2006</a:t>
            </a:r>
            <a:r>
              <a:rPr lang="cs-CZ" sz="1000" dirty="0">
                <a:latin typeface="+mn-lt"/>
              </a:rPr>
              <a:t>.</a:t>
            </a:r>
          </a:p>
        </p:txBody>
      </p:sp>
    </p:spTree>
    <p:extLst>
      <p:ext uri="{BB962C8B-B14F-4D97-AF65-F5344CB8AC3E}">
        <p14:creationId xmlns:p14="http://schemas.microsoft.com/office/powerpoint/2010/main" val="2637968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9E1D0D5-06D7-5457-1079-DB99FBA3649A}"/>
              </a:ext>
            </a:extLst>
          </p:cNvPr>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3" name="Nadpis 2">
            <a:extLst>
              <a:ext uri="{FF2B5EF4-FFF2-40B4-BE49-F238E27FC236}">
                <a16:creationId xmlns:a16="http://schemas.microsoft.com/office/drawing/2014/main" id="{B021F5B2-3FD2-066D-82DC-CA256C09BDE0}"/>
              </a:ext>
            </a:extLst>
          </p:cNvPr>
          <p:cNvSpPr>
            <a:spLocks noGrp="1"/>
          </p:cNvSpPr>
          <p:nvPr>
            <p:ph type="title"/>
          </p:nvPr>
        </p:nvSpPr>
        <p:spPr>
          <a:xfrm>
            <a:off x="405000" y="628560"/>
            <a:ext cx="8522720" cy="1169760"/>
          </a:xfrm>
        </p:spPr>
        <p:txBody>
          <a:bodyPr/>
          <a:lstStyle/>
          <a:p>
            <a:r>
              <a:rPr lang="cs-CZ" dirty="0"/>
              <a:t>Zkušenosti českých lékařů s interkulturními rozdíly v komunikaci s ukrajinskými uprchlíky</a:t>
            </a:r>
          </a:p>
        </p:txBody>
      </p:sp>
      <p:sp>
        <p:nvSpPr>
          <p:cNvPr id="4" name="Zástupný obsah 3">
            <a:extLst>
              <a:ext uri="{FF2B5EF4-FFF2-40B4-BE49-F238E27FC236}">
                <a16:creationId xmlns:a16="http://schemas.microsoft.com/office/drawing/2014/main" id="{AE13EF45-C7C8-D73E-600B-72A77F7DF31D}"/>
              </a:ext>
            </a:extLst>
          </p:cNvPr>
          <p:cNvSpPr>
            <a:spLocks noGrp="1"/>
          </p:cNvSpPr>
          <p:nvPr>
            <p:ph idx="1"/>
          </p:nvPr>
        </p:nvSpPr>
        <p:spPr>
          <a:xfrm>
            <a:off x="499500" y="1559922"/>
            <a:ext cx="8064900" cy="4139998"/>
          </a:xfrm>
        </p:spPr>
        <p:txBody>
          <a:bodyPr/>
          <a:lstStyle/>
          <a:p>
            <a:pPr marL="54000" indent="0">
              <a:buNone/>
            </a:pPr>
            <a:r>
              <a:rPr lang="cs-CZ" b="0" i="0" dirty="0">
                <a:solidFill>
                  <a:srgbClr val="333333"/>
                </a:solidFill>
                <a:effectLst/>
                <a:latin typeface="PT Serif" panose="020F0502020204030204" pitchFamily="18" charset="-18"/>
              </a:rPr>
              <a:t>Počátkem roku 2022 tvořila migrantská populace více než 6 % společnosti. </a:t>
            </a:r>
            <a:r>
              <a:rPr lang="cs-CZ" b="1" i="0" dirty="0">
                <a:solidFill>
                  <a:srgbClr val="333333"/>
                </a:solidFill>
                <a:effectLst/>
                <a:latin typeface="PT Serif" panose="020F0502020204030204" pitchFamily="18" charset="-18"/>
              </a:rPr>
              <a:t>Příchod zhruba 480 000 ukrajinských uprchlíků zvýšil počet migrantů na téměř 1,1 milionu osob, a přesáhl tak 10 % populace v Česku. </a:t>
            </a:r>
          </a:p>
          <a:p>
            <a:pPr marL="54000" indent="0">
              <a:buNone/>
            </a:pPr>
            <a:r>
              <a:rPr lang="cs-CZ" b="0" i="0" dirty="0">
                <a:solidFill>
                  <a:srgbClr val="333333"/>
                </a:solidFill>
                <a:effectLst/>
                <a:latin typeface="PT Serif" panose="020F0502020204030204" pitchFamily="18" charset="-18"/>
              </a:rPr>
              <a:t>Uprchlická vlna z Ukrajiny také změnila demografické složení populace migrantů v Česku, protože </a:t>
            </a:r>
            <a:r>
              <a:rPr lang="cs-CZ" b="1" i="0" dirty="0">
                <a:solidFill>
                  <a:srgbClr val="333333"/>
                </a:solidFill>
                <a:effectLst/>
                <a:latin typeface="PT Serif" panose="020F0502020204030204" pitchFamily="18" charset="-18"/>
              </a:rPr>
              <a:t>mezi uprchlíky převažují ženy, děti a starší lidé. </a:t>
            </a:r>
          </a:p>
          <a:p>
            <a:pPr marL="54000" indent="0">
              <a:buNone/>
            </a:pPr>
            <a:r>
              <a:rPr lang="cs-CZ" b="0" i="0" dirty="0">
                <a:solidFill>
                  <a:srgbClr val="333333"/>
                </a:solidFill>
                <a:effectLst/>
                <a:latin typeface="PT Serif" panose="020F0502020204030204" pitchFamily="18" charset="-18"/>
              </a:rPr>
              <a:t>Vysoký počet ukrajinských uprchlíků i skutečnost, že jejich pobytový status dočasné ochrany umožňuje přístup do veřejného zdravotního pojištění, vedly ke zvýšenému tlaku na poskytovatele zdravotní péče. </a:t>
            </a:r>
          </a:p>
          <a:p>
            <a:pPr marL="54000" indent="0">
              <a:buNone/>
            </a:pPr>
            <a:r>
              <a:rPr lang="cs-CZ" b="0" i="0" dirty="0">
                <a:solidFill>
                  <a:srgbClr val="333333"/>
                </a:solidFill>
                <a:effectLst/>
                <a:latin typeface="PT Serif" panose="020F0502020204030204" pitchFamily="18" charset="-18"/>
              </a:rPr>
              <a:t>Náročnost zdravotní péče umocnil nejen velice rychlý nárůst počtu pacientů, ale také </a:t>
            </a:r>
            <a:r>
              <a:rPr lang="cs-CZ" b="1" i="0" dirty="0">
                <a:solidFill>
                  <a:srgbClr val="333333"/>
                </a:solidFill>
                <a:effectLst/>
                <a:latin typeface="PT Serif" panose="020F0502020204030204" pitchFamily="18" charset="-18"/>
              </a:rPr>
              <a:t>přítomnost interkulturních bariér</a:t>
            </a:r>
            <a:r>
              <a:rPr lang="cs-CZ" b="0" i="0" dirty="0">
                <a:solidFill>
                  <a:srgbClr val="333333"/>
                </a:solidFill>
                <a:effectLst/>
                <a:latin typeface="PT Serif" panose="020F0502020204030204" pitchFamily="18" charset="-18"/>
              </a:rPr>
              <a:t>, které s sebou poskytování zdravotní péče uprchlíkům, respektive migrantům celkově, přináší.</a:t>
            </a:r>
            <a:endParaRPr lang="cs-CZ" dirty="0"/>
          </a:p>
        </p:txBody>
      </p:sp>
      <p:sp>
        <p:nvSpPr>
          <p:cNvPr id="6" name="TextovéPole 5">
            <a:extLst>
              <a:ext uri="{FF2B5EF4-FFF2-40B4-BE49-F238E27FC236}">
                <a16:creationId xmlns:a16="http://schemas.microsoft.com/office/drawing/2014/main" id="{BCAA2E86-B7D9-54AF-A83B-D35D5E148C93}"/>
              </a:ext>
            </a:extLst>
          </p:cNvPr>
          <p:cNvSpPr txBox="1"/>
          <p:nvPr/>
        </p:nvSpPr>
        <p:spPr>
          <a:xfrm>
            <a:off x="4165600" y="6581001"/>
            <a:ext cx="6217920" cy="276999"/>
          </a:xfrm>
          <a:prstGeom prst="rect">
            <a:avLst/>
          </a:prstGeom>
          <a:noFill/>
        </p:spPr>
        <p:txBody>
          <a:bodyPr wrap="square">
            <a:spAutoFit/>
          </a:bodyPr>
          <a:lstStyle/>
          <a:p>
            <a:r>
              <a:rPr lang="cs-CZ" sz="1200" b="0" i="0" dirty="0">
                <a:effectLst/>
                <a:latin typeface="Roboto" panose="02000000000000000000" pitchFamily="2" charset="0"/>
                <a:hlinkClick r:id="rId2" tooltip="Časopis lékařů českých 2-3/2023">
                  <a:extLst>
                    <a:ext uri="{A12FA001-AC4F-418D-AE19-62706E023703}">
                      <ahyp:hlinkClr xmlns:ahyp="http://schemas.microsoft.com/office/drawing/2018/hyperlinkcolor" val="tx"/>
                    </a:ext>
                  </a:extLst>
                </a:hlinkClick>
              </a:rPr>
              <a:t>Jelínková M. </a:t>
            </a:r>
            <a:r>
              <a:rPr lang="fr-FR" sz="1200" b="0" i="0" dirty="0">
                <a:effectLst/>
                <a:latin typeface="Roboto" panose="02000000000000000000" pitchFamily="2" charset="0"/>
                <a:hlinkClick r:id="rId2" tooltip="Časopis lékařů českých 2-3/2023">
                  <a:extLst>
                    <a:ext uri="{A12FA001-AC4F-418D-AE19-62706E023703}">
                      <ahyp:hlinkClr xmlns:ahyp="http://schemas.microsoft.com/office/drawing/2018/hyperlinkcolor" val="tx"/>
                    </a:ext>
                  </a:extLst>
                </a:hlinkClick>
              </a:rPr>
              <a:t>Čas. Lék. čes. 2023; 162: 76-83</a:t>
            </a:r>
            <a:endParaRPr lang="cs-CZ" sz="1200" dirty="0"/>
          </a:p>
        </p:txBody>
      </p:sp>
    </p:spTree>
    <p:extLst>
      <p:ext uri="{BB962C8B-B14F-4D97-AF65-F5344CB8AC3E}">
        <p14:creationId xmlns:p14="http://schemas.microsoft.com/office/powerpoint/2010/main" val="628470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9E1D0D5-06D7-5457-1079-DB99FBA3649A}"/>
              </a:ext>
            </a:extLst>
          </p:cNvPr>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3" name="Nadpis 2">
            <a:extLst>
              <a:ext uri="{FF2B5EF4-FFF2-40B4-BE49-F238E27FC236}">
                <a16:creationId xmlns:a16="http://schemas.microsoft.com/office/drawing/2014/main" id="{B021F5B2-3FD2-066D-82DC-CA256C09BDE0}"/>
              </a:ext>
            </a:extLst>
          </p:cNvPr>
          <p:cNvSpPr>
            <a:spLocks noGrp="1"/>
          </p:cNvSpPr>
          <p:nvPr>
            <p:ph type="title"/>
          </p:nvPr>
        </p:nvSpPr>
        <p:spPr>
          <a:xfrm>
            <a:off x="405000" y="628560"/>
            <a:ext cx="8522720" cy="1169760"/>
          </a:xfrm>
        </p:spPr>
        <p:txBody>
          <a:bodyPr/>
          <a:lstStyle/>
          <a:p>
            <a:r>
              <a:rPr lang="cs-CZ" dirty="0"/>
              <a:t>Zkušenosti českých lékařů s interkulturními rozdíly v komunikaci s ukrajinskými uprchlíky</a:t>
            </a:r>
          </a:p>
        </p:txBody>
      </p:sp>
      <p:sp>
        <p:nvSpPr>
          <p:cNvPr id="4" name="Zástupný obsah 3">
            <a:extLst>
              <a:ext uri="{FF2B5EF4-FFF2-40B4-BE49-F238E27FC236}">
                <a16:creationId xmlns:a16="http://schemas.microsoft.com/office/drawing/2014/main" id="{AE13EF45-C7C8-D73E-600B-72A77F7DF31D}"/>
              </a:ext>
            </a:extLst>
          </p:cNvPr>
          <p:cNvSpPr>
            <a:spLocks noGrp="1"/>
          </p:cNvSpPr>
          <p:nvPr>
            <p:ph idx="1"/>
          </p:nvPr>
        </p:nvSpPr>
        <p:spPr>
          <a:xfrm>
            <a:off x="499500" y="1559922"/>
            <a:ext cx="8064900" cy="4139998"/>
          </a:xfrm>
        </p:spPr>
        <p:txBody>
          <a:bodyPr/>
          <a:lstStyle/>
          <a:p>
            <a:pPr marL="54000" indent="0">
              <a:buNone/>
            </a:pPr>
            <a:r>
              <a:rPr lang="cs-CZ" sz="1800" b="0" i="0" dirty="0">
                <a:solidFill>
                  <a:srgbClr val="333333"/>
                </a:solidFill>
                <a:effectLst/>
                <a:latin typeface="PT Serif" panose="020A0603040505020204" pitchFamily="18" charset="-18"/>
              </a:rPr>
              <a:t> Metodika: </a:t>
            </a:r>
            <a:r>
              <a:rPr lang="cs-CZ" sz="1200" b="0" i="0" dirty="0">
                <a:solidFill>
                  <a:srgbClr val="333333"/>
                </a:solidFill>
                <a:effectLst/>
                <a:latin typeface="PT Serif" panose="020A0603040505020204" pitchFamily="18" charset="-18"/>
              </a:rPr>
              <a:t>Kvalitativní výzkum formou explorativní případové studie; realizováno 16 rozhovorů s praktickými lékaři pro dospělé a pro děti a dorost (dále PL a PLDD), s lékaři pracujícími na UK pointech a lékaři pracujícími na urgentních příjmech nemocnic mající zkušenosti s poskytováním péče ukrajinským uprchlíkům.</a:t>
            </a:r>
          </a:p>
          <a:p>
            <a:pPr marL="54000" indent="0">
              <a:buNone/>
            </a:pPr>
            <a:endParaRPr lang="cs-CZ" b="0" i="0" dirty="0">
              <a:solidFill>
                <a:srgbClr val="333333"/>
              </a:solidFill>
              <a:effectLst/>
              <a:latin typeface="PT Serif" panose="020A0603040505020204" pitchFamily="18" charset="-18"/>
            </a:endParaRPr>
          </a:p>
          <a:p>
            <a:pPr marL="54000" indent="0">
              <a:buNone/>
            </a:pPr>
            <a:r>
              <a:rPr lang="cs-CZ" b="0" i="0" dirty="0">
                <a:solidFill>
                  <a:srgbClr val="333333"/>
                </a:solidFill>
                <a:effectLst/>
                <a:latin typeface="PT Serif" panose="020A0603040505020204" pitchFamily="18" charset="-18"/>
              </a:rPr>
              <a:t>V rámci šetření byly identifikovány 4 okruhy bariér v komunikaci: </a:t>
            </a:r>
          </a:p>
          <a:p>
            <a:pPr marL="54000" indent="0">
              <a:lnSpc>
                <a:spcPct val="150000"/>
              </a:lnSpc>
              <a:buNone/>
            </a:pPr>
            <a:endParaRPr lang="cs-CZ" b="0" i="0" dirty="0">
              <a:solidFill>
                <a:srgbClr val="333333"/>
              </a:solidFill>
              <a:effectLst/>
              <a:latin typeface="PT Serif" panose="020A0603040505020204" pitchFamily="18" charset="-18"/>
            </a:endParaRPr>
          </a:p>
          <a:p>
            <a:pPr marL="511200" indent="-457200">
              <a:lnSpc>
                <a:spcPct val="150000"/>
              </a:lnSpc>
              <a:buAutoNum type="arabicParenBoth"/>
            </a:pPr>
            <a:r>
              <a:rPr lang="cs-CZ" b="1" i="0" dirty="0">
                <a:solidFill>
                  <a:srgbClr val="333333"/>
                </a:solidFill>
                <a:effectLst/>
                <a:latin typeface="PT Serif" panose="020A0603040505020204" pitchFamily="18" charset="-18"/>
              </a:rPr>
              <a:t>Jazyková bariéra</a:t>
            </a:r>
          </a:p>
          <a:p>
            <a:pPr marL="511200" indent="-457200">
              <a:lnSpc>
                <a:spcPct val="150000"/>
              </a:lnSpc>
              <a:buAutoNum type="arabicParenBoth"/>
            </a:pPr>
            <a:r>
              <a:rPr lang="cs-CZ" b="1" i="0" dirty="0">
                <a:solidFill>
                  <a:srgbClr val="333333"/>
                </a:solidFill>
                <a:effectLst/>
                <a:latin typeface="PT Serif" panose="020A0603040505020204" pitchFamily="18" charset="-18"/>
              </a:rPr>
              <a:t>odlišný zdravotnický systém v Česku a na Ukrajině </a:t>
            </a:r>
          </a:p>
          <a:p>
            <a:pPr marL="511200" indent="-457200">
              <a:lnSpc>
                <a:spcPct val="150000"/>
              </a:lnSpc>
              <a:buAutoNum type="arabicParenBoth"/>
            </a:pPr>
            <a:r>
              <a:rPr lang="cs-CZ" b="1" i="0" dirty="0">
                <a:solidFill>
                  <a:srgbClr val="333333"/>
                </a:solidFill>
                <a:effectLst/>
                <a:latin typeface="PT Serif" panose="020A0603040505020204" pitchFamily="18" charset="-18"/>
              </a:rPr>
              <a:t>přístup ke zdraví a nemoci</a:t>
            </a:r>
          </a:p>
          <a:p>
            <a:pPr marL="511200" indent="-457200">
              <a:lnSpc>
                <a:spcPct val="150000"/>
              </a:lnSpc>
              <a:buAutoNum type="arabicParenBoth"/>
            </a:pPr>
            <a:r>
              <a:rPr lang="cs-CZ" b="1" i="0" dirty="0">
                <a:solidFill>
                  <a:srgbClr val="333333"/>
                </a:solidFill>
                <a:effectLst/>
                <a:latin typeface="PT Serif" panose="020A0603040505020204" pitchFamily="18" charset="-18"/>
              </a:rPr>
              <a:t>předsudky</a:t>
            </a:r>
            <a:endParaRPr lang="cs-CZ" b="1" dirty="0"/>
          </a:p>
        </p:txBody>
      </p:sp>
      <p:sp>
        <p:nvSpPr>
          <p:cNvPr id="6" name="TextovéPole 5">
            <a:extLst>
              <a:ext uri="{FF2B5EF4-FFF2-40B4-BE49-F238E27FC236}">
                <a16:creationId xmlns:a16="http://schemas.microsoft.com/office/drawing/2014/main" id="{BCAA2E86-B7D9-54AF-A83B-D35D5E148C93}"/>
              </a:ext>
            </a:extLst>
          </p:cNvPr>
          <p:cNvSpPr txBox="1"/>
          <p:nvPr/>
        </p:nvSpPr>
        <p:spPr>
          <a:xfrm>
            <a:off x="4165600" y="6581001"/>
            <a:ext cx="6217920" cy="276999"/>
          </a:xfrm>
          <a:prstGeom prst="rect">
            <a:avLst/>
          </a:prstGeom>
          <a:noFill/>
        </p:spPr>
        <p:txBody>
          <a:bodyPr wrap="square">
            <a:spAutoFit/>
          </a:bodyPr>
          <a:lstStyle/>
          <a:p>
            <a:r>
              <a:rPr lang="cs-CZ" sz="1200" b="0" i="0" dirty="0">
                <a:effectLst/>
                <a:latin typeface="Roboto" panose="02000000000000000000" pitchFamily="2" charset="0"/>
                <a:hlinkClick r:id="rId2" tooltip="Časopis lékařů českých 2-3/2023">
                  <a:extLst>
                    <a:ext uri="{A12FA001-AC4F-418D-AE19-62706E023703}">
                      <ahyp:hlinkClr xmlns:ahyp="http://schemas.microsoft.com/office/drawing/2018/hyperlinkcolor" val="tx"/>
                    </a:ext>
                  </a:extLst>
                </a:hlinkClick>
              </a:rPr>
              <a:t>Jelínková M. </a:t>
            </a:r>
            <a:r>
              <a:rPr lang="fr-FR" sz="1200" b="0" i="0" dirty="0">
                <a:effectLst/>
                <a:latin typeface="Roboto" panose="02000000000000000000" pitchFamily="2" charset="0"/>
                <a:hlinkClick r:id="rId2" tooltip="Časopis lékařů českých 2-3/2023">
                  <a:extLst>
                    <a:ext uri="{A12FA001-AC4F-418D-AE19-62706E023703}">
                      <ahyp:hlinkClr xmlns:ahyp="http://schemas.microsoft.com/office/drawing/2018/hyperlinkcolor" val="tx"/>
                    </a:ext>
                  </a:extLst>
                </a:hlinkClick>
              </a:rPr>
              <a:t>Čas. Lék. čes. 2023; 162: 76-83</a:t>
            </a:r>
            <a:endParaRPr lang="cs-CZ" sz="1200" dirty="0"/>
          </a:p>
        </p:txBody>
      </p:sp>
    </p:spTree>
    <p:extLst>
      <p:ext uri="{BB962C8B-B14F-4D97-AF65-F5344CB8AC3E}">
        <p14:creationId xmlns:p14="http://schemas.microsoft.com/office/powerpoint/2010/main" val="4274574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283771C-F137-4BBD-8AC6-7E0E488BCFB9}"/>
              </a:ext>
            </a:extLst>
          </p:cNvPr>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3" name="Nadpis 2">
            <a:extLst>
              <a:ext uri="{FF2B5EF4-FFF2-40B4-BE49-F238E27FC236}">
                <a16:creationId xmlns:a16="http://schemas.microsoft.com/office/drawing/2014/main" id="{5459281D-7686-49E9-B243-C5A8584C6F80}"/>
              </a:ext>
            </a:extLst>
          </p:cNvPr>
          <p:cNvSpPr>
            <a:spLocks noGrp="1"/>
          </p:cNvSpPr>
          <p:nvPr>
            <p:ph type="title"/>
          </p:nvPr>
        </p:nvSpPr>
        <p:spPr/>
        <p:txBody>
          <a:bodyPr/>
          <a:lstStyle/>
          <a:p>
            <a:endParaRPr lang="cs-CZ"/>
          </a:p>
        </p:txBody>
      </p:sp>
      <p:sp>
        <p:nvSpPr>
          <p:cNvPr id="4" name="Zástupný obsah 3">
            <a:extLst>
              <a:ext uri="{FF2B5EF4-FFF2-40B4-BE49-F238E27FC236}">
                <a16:creationId xmlns:a16="http://schemas.microsoft.com/office/drawing/2014/main" id="{970D86A9-011B-4759-9A83-5C83F08C327B}"/>
              </a:ext>
            </a:extLst>
          </p:cNvPr>
          <p:cNvSpPr>
            <a:spLocks noGrp="1"/>
          </p:cNvSpPr>
          <p:nvPr>
            <p:ph idx="1"/>
          </p:nvPr>
        </p:nvSpPr>
        <p:spPr/>
        <p:txBody>
          <a:bodyPr/>
          <a:lstStyle/>
          <a:p>
            <a:endParaRPr lang="cs-CZ" dirty="0"/>
          </a:p>
        </p:txBody>
      </p:sp>
      <p:pic>
        <p:nvPicPr>
          <p:cNvPr id="6" name="Obrázek 5">
            <a:extLst>
              <a:ext uri="{FF2B5EF4-FFF2-40B4-BE49-F238E27FC236}">
                <a16:creationId xmlns:a16="http://schemas.microsoft.com/office/drawing/2014/main" id="{5E3948B6-A55F-49A1-AC5F-5B61165BAD99}"/>
              </a:ext>
            </a:extLst>
          </p:cNvPr>
          <p:cNvPicPr>
            <a:picLocks noChangeAspect="1"/>
          </p:cNvPicPr>
          <p:nvPr/>
        </p:nvPicPr>
        <p:blipFill>
          <a:blip r:embed="rId2"/>
          <a:stretch>
            <a:fillRect/>
          </a:stretch>
        </p:blipFill>
        <p:spPr>
          <a:xfrm>
            <a:off x="499500" y="559837"/>
            <a:ext cx="6059920" cy="4403180"/>
          </a:xfrm>
          <a:prstGeom prst="rect">
            <a:avLst/>
          </a:prstGeom>
        </p:spPr>
      </p:pic>
    </p:spTree>
    <p:extLst>
      <p:ext uri="{BB962C8B-B14F-4D97-AF65-F5344CB8AC3E}">
        <p14:creationId xmlns:p14="http://schemas.microsoft.com/office/powerpoint/2010/main" val="40867550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636FF45-F221-F02A-2CBE-41028EE466B2}"/>
              </a:ext>
            </a:extLst>
          </p:cNvPr>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3" name="Nadpis 2">
            <a:extLst>
              <a:ext uri="{FF2B5EF4-FFF2-40B4-BE49-F238E27FC236}">
                <a16:creationId xmlns:a16="http://schemas.microsoft.com/office/drawing/2014/main" id="{59AFD2A6-AB7F-0092-E976-F7AF8468F7C2}"/>
              </a:ext>
            </a:extLst>
          </p:cNvPr>
          <p:cNvSpPr>
            <a:spLocks noGrp="1"/>
          </p:cNvSpPr>
          <p:nvPr>
            <p:ph type="title"/>
          </p:nvPr>
        </p:nvSpPr>
        <p:spPr/>
        <p:txBody>
          <a:bodyPr/>
          <a:lstStyle/>
          <a:p>
            <a:r>
              <a:rPr lang="cs-CZ" dirty="0"/>
              <a:t>Zdroje informací pro pacienty a pro lékaře</a:t>
            </a:r>
          </a:p>
        </p:txBody>
      </p:sp>
      <p:sp>
        <p:nvSpPr>
          <p:cNvPr id="4" name="Zástupný obsah 3">
            <a:extLst>
              <a:ext uri="{FF2B5EF4-FFF2-40B4-BE49-F238E27FC236}">
                <a16:creationId xmlns:a16="http://schemas.microsoft.com/office/drawing/2014/main" id="{1D2DFD89-4C71-CA7D-9805-6B003E9D45DD}"/>
              </a:ext>
            </a:extLst>
          </p:cNvPr>
          <p:cNvSpPr>
            <a:spLocks noGrp="1"/>
          </p:cNvSpPr>
          <p:nvPr>
            <p:ph idx="1"/>
          </p:nvPr>
        </p:nvSpPr>
        <p:spPr>
          <a:xfrm>
            <a:off x="540000" y="1371600"/>
            <a:ext cx="8064900" cy="4460400"/>
          </a:xfrm>
        </p:spPr>
        <p:txBody>
          <a:bodyPr/>
          <a:lstStyle/>
          <a:p>
            <a:r>
              <a:rPr lang="cs-CZ" dirty="0">
                <a:hlinkClick r:id="rId2"/>
              </a:rPr>
              <a:t>Pacienti z Ukrajiny a systém českého zdravotnictví</a:t>
            </a:r>
            <a:endParaRPr lang="cs-CZ" dirty="0"/>
          </a:p>
          <a:p>
            <a:endParaRPr lang="cs-CZ" dirty="0"/>
          </a:p>
          <a:p>
            <a:endParaRPr lang="cs-CZ" dirty="0"/>
          </a:p>
          <a:p>
            <a:endParaRPr lang="cs-CZ" dirty="0"/>
          </a:p>
          <a:p>
            <a:pPr marL="54000" indent="0">
              <a:buNone/>
            </a:pPr>
            <a:endParaRPr lang="cs-CZ" dirty="0"/>
          </a:p>
          <a:p>
            <a:pPr marL="54000" indent="0">
              <a:buNone/>
            </a:pPr>
            <a:endParaRPr lang="cs-CZ" dirty="0"/>
          </a:p>
          <a:p>
            <a:pPr marL="54000" indent="0">
              <a:buNone/>
            </a:pPr>
            <a:endParaRPr lang="cs-CZ" dirty="0"/>
          </a:p>
          <a:p>
            <a:pPr marL="54000" indent="0">
              <a:buNone/>
            </a:pPr>
            <a:endParaRPr lang="cs-CZ" dirty="0"/>
          </a:p>
          <a:p>
            <a:r>
              <a:rPr lang="cs-CZ" dirty="0">
                <a:hlinkClick r:id="rId3"/>
              </a:rPr>
              <a:t>Lékaři pro Ukrajinu</a:t>
            </a:r>
            <a:endParaRPr lang="cs-CZ" dirty="0"/>
          </a:p>
        </p:txBody>
      </p:sp>
      <p:pic>
        <p:nvPicPr>
          <p:cNvPr id="6" name="Obrázek 5">
            <a:extLst>
              <a:ext uri="{FF2B5EF4-FFF2-40B4-BE49-F238E27FC236}">
                <a16:creationId xmlns:a16="http://schemas.microsoft.com/office/drawing/2014/main" id="{041E1BB7-9855-053C-67FB-8E2B39C8C855}"/>
              </a:ext>
            </a:extLst>
          </p:cNvPr>
          <p:cNvPicPr>
            <a:picLocks noChangeAspect="1"/>
          </p:cNvPicPr>
          <p:nvPr/>
        </p:nvPicPr>
        <p:blipFill>
          <a:blip r:embed="rId4"/>
          <a:srcRect t="8754"/>
          <a:stretch/>
        </p:blipFill>
        <p:spPr>
          <a:xfrm>
            <a:off x="863600" y="1859280"/>
            <a:ext cx="5577219" cy="1918126"/>
          </a:xfrm>
          <a:prstGeom prst="rect">
            <a:avLst/>
          </a:prstGeom>
        </p:spPr>
      </p:pic>
      <p:pic>
        <p:nvPicPr>
          <p:cNvPr id="8" name="Obrázek 7">
            <a:extLst>
              <a:ext uri="{FF2B5EF4-FFF2-40B4-BE49-F238E27FC236}">
                <a16:creationId xmlns:a16="http://schemas.microsoft.com/office/drawing/2014/main" id="{A2B76294-5CA1-D278-6D1E-4D17D3CD4853}"/>
              </a:ext>
            </a:extLst>
          </p:cNvPr>
          <p:cNvPicPr>
            <a:picLocks noChangeAspect="1"/>
          </p:cNvPicPr>
          <p:nvPr/>
        </p:nvPicPr>
        <p:blipFill>
          <a:blip r:embed="rId5"/>
          <a:stretch>
            <a:fillRect/>
          </a:stretch>
        </p:blipFill>
        <p:spPr>
          <a:xfrm>
            <a:off x="863600" y="4580099"/>
            <a:ext cx="6270230" cy="2196621"/>
          </a:xfrm>
          <a:prstGeom prst="rect">
            <a:avLst/>
          </a:prstGeom>
        </p:spPr>
      </p:pic>
    </p:spTree>
    <p:extLst>
      <p:ext uri="{BB962C8B-B14F-4D97-AF65-F5344CB8AC3E}">
        <p14:creationId xmlns:p14="http://schemas.microsoft.com/office/powerpoint/2010/main" val="840776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CDE9008-518D-8430-B291-28AD30D4C5C2}"/>
              </a:ext>
            </a:extLst>
          </p:cNvPr>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3" name="Nadpis 2">
            <a:extLst>
              <a:ext uri="{FF2B5EF4-FFF2-40B4-BE49-F238E27FC236}">
                <a16:creationId xmlns:a16="http://schemas.microsoft.com/office/drawing/2014/main" id="{A270AD2C-E47D-0CA2-0343-62F97B813B21}"/>
              </a:ext>
            </a:extLst>
          </p:cNvPr>
          <p:cNvSpPr>
            <a:spLocks noGrp="1"/>
          </p:cNvSpPr>
          <p:nvPr>
            <p:ph type="title"/>
          </p:nvPr>
        </p:nvSpPr>
        <p:spPr/>
        <p:txBody>
          <a:bodyPr/>
          <a:lstStyle/>
          <a:p>
            <a:endParaRPr lang="cs-CZ"/>
          </a:p>
        </p:txBody>
      </p:sp>
      <p:sp>
        <p:nvSpPr>
          <p:cNvPr id="4" name="Zástupný obsah 3">
            <a:extLst>
              <a:ext uri="{FF2B5EF4-FFF2-40B4-BE49-F238E27FC236}">
                <a16:creationId xmlns:a16="http://schemas.microsoft.com/office/drawing/2014/main" id="{31D9393F-AAF3-D218-BBE0-0637466D5417}"/>
              </a:ext>
            </a:extLst>
          </p:cNvPr>
          <p:cNvSpPr>
            <a:spLocks noGrp="1"/>
          </p:cNvSpPr>
          <p:nvPr>
            <p:ph idx="1"/>
          </p:nvPr>
        </p:nvSpPr>
        <p:spPr/>
        <p:txBody>
          <a:bodyPr/>
          <a:lstStyle/>
          <a:p>
            <a:endParaRPr lang="cs-CZ"/>
          </a:p>
        </p:txBody>
      </p:sp>
      <p:pic>
        <p:nvPicPr>
          <p:cNvPr id="6" name="Obrázek 5">
            <a:extLst>
              <a:ext uri="{FF2B5EF4-FFF2-40B4-BE49-F238E27FC236}">
                <a16:creationId xmlns:a16="http://schemas.microsoft.com/office/drawing/2014/main" id="{276F63A3-B715-FC5F-BA39-AF91BE31970A}"/>
              </a:ext>
            </a:extLst>
          </p:cNvPr>
          <p:cNvPicPr>
            <a:picLocks noChangeAspect="1"/>
          </p:cNvPicPr>
          <p:nvPr/>
        </p:nvPicPr>
        <p:blipFill>
          <a:blip r:embed="rId2"/>
          <a:srcRect t="4246" r="-257"/>
          <a:stretch/>
        </p:blipFill>
        <p:spPr>
          <a:xfrm>
            <a:off x="1231970" y="162560"/>
            <a:ext cx="6367709" cy="6187139"/>
          </a:xfrm>
          <a:prstGeom prst="rect">
            <a:avLst/>
          </a:prstGeom>
        </p:spPr>
      </p:pic>
      <p:sp>
        <p:nvSpPr>
          <p:cNvPr id="8" name="TextovéPole 7">
            <a:extLst>
              <a:ext uri="{FF2B5EF4-FFF2-40B4-BE49-F238E27FC236}">
                <a16:creationId xmlns:a16="http://schemas.microsoft.com/office/drawing/2014/main" id="{BD03C72D-B5AE-315D-57C0-BA1CD3B3D31F}"/>
              </a:ext>
            </a:extLst>
          </p:cNvPr>
          <p:cNvSpPr txBox="1"/>
          <p:nvPr/>
        </p:nvSpPr>
        <p:spPr>
          <a:xfrm>
            <a:off x="499500" y="6634056"/>
            <a:ext cx="8168021" cy="261610"/>
          </a:xfrm>
          <a:prstGeom prst="rect">
            <a:avLst/>
          </a:prstGeom>
          <a:noFill/>
        </p:spPr>
        <p:txBody>
          <a:bodyPr wrap="square">
            <a:spAutoFit/>
          </a:bodyPr>
          <a:lstStyle/>
          <a:p>
            <a:r>
              <a:rPr lang="cs-CZ" sz="1100" dirty="0"/>
              <a:t>https://www.syri.cz/data/uploadHTML/files/PUBLIKACE/Desatero-pece-za-pomoci-tlumoceni-pro-lekare_final-uprava.pdf</a:t>
            </a:r>
          </a:p>
        </p:txBody>
      </p:sp>
    </p:spTree>
    <p:extLst>
      <p:ext uri="{BB962C8B-B14F-4D97-AF65-F5344CB8AC3E}">
        <p14:creationId xmlns:p14="http://schemas.microsoft.com/office/powerpoint/2010/main" val="2460273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088DF039-FB9F-8358-27E3-9AD1F3B8AB45}"/>
              </a:ext>
            </a:extLst>
          </p:cNvPr>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sp>
        <p:nvSpPr>
          <p:cNvPr id="3" name="Nadpis 2">
            <a:extLst>
              <a:ext uri="{FF2B5EF4-FFF2-40B4-BE49-F238E27FC236}">
                <a16:creationId xmlns:a16="http://schemas.microsoft.com/office/drawing/2014/main" id="{34842270-280F-61EE-7487-A46F95B053CD}"/>
              </a:ext>
            </a:extLst>
          </p:cNvPr>
          <p:cNvSpPr>
            <a:spLocks noGrp="1"/>
          </p:cNvSpPr>
          <p:nvPr>
            <p:ph type="title"/>
          </p:nvPr>
        </p:nvSpPr>
        <p:spPr>
          <a:xfrm>
            <a:off x="540000" y="702882"/>
            <a:ext cx="8064900" cy="451576"/>
          </a:xfrm>
        </p:spPr>
        <p:txBody>
          <a:bodyPr/>
          <a:lstStyle/>
          <a:p>
            <a:r>
              <a:rPr lang="en-US" b="1" i="0" dirty="0" err="1">
                <a:effectLst/>
                <a:latin typeface="Proxima Nova"/>
              </a:rPr>
              <a:t>Organizace</a:t>
            </a:r>
            <a:r>
              <a:rPr lang="en-US" b="1" i="0" dirty="0">
                <a:effectLst/>
                <a:latin typeface="Proxima Nova"/>
              </a:rPr>
              <a:t> </a:t>
            </a:r>
            <a:r>
              <a:rPr lang="en-US" b="1" i="0" dirty="0" err="1">
                <a:effectLst/>
                <a:latin typeface="Proxima Nova"/>
              </a:rPr>
              <a:t>prosazující</a:t>
            </a:r>
            <a:r>
              <a:rPr lang="en-US" b="1" i="0" dirty="0">
                <a:effectLst/>
                <a:latin typeface="Proxima Nova"/>
              </a:rPr>
              <a:t> </a:t>
            </a:r>
            <a:r>
              <a:rPr lang="en-US" b="1" i="0" dirty="0" err="1">
                <a:effectLst/>
                <a:latin typeface="Proxima Nova"/>
              </a:rPr>
              <a:t>kulturní</a:t>
            </a:r>
            <a:r>
              <a:rPr lang="en-US" b="1" i="0" dirty="0">
                <a:effectLst/>
                <a:latin typeface="Proxima Nova"/>
              </a:rPr>
              <a:t> </a:t>
            </a:r>
            <a:r>
              <a:rPr lang="en-US" b="1" i="0" dirty="0" err="1">
                <a:effectLst/>
                <a:latin typeface="Proxima Nova"/>
              </a:rPr>
              <a:t>kompetence</a:t>
            </a:r>
            <a:r>
              <a:rPr lang="en-US" b="1" i="0" dirty="0">
                <a:effectLst/>
                <a:latin typeface="Proxima Nova"/>
              </a:rPr>
              <a:t> v</a:t>
            </a:r>
            <a:r>
              <a:rPr lang="cs-CZ" b="1" i="0" dirty="0">
                <a:effectLst/>
                <a:latin typeface="Proxima Nova"/>
              </a:rPr>
              <a:t> </a:t>
            </a:r>
            <a:r>
              <a:rPr lang="cs-CZ" b="1" i="0" dirty="0" err="1">
                <a:effectLst/>
                <a:latin typeface="Proxima Nova"/>
              </a:rPr>
              <a:t>oblastni</a:t>
            </a:r>
            <a:r>
              <a:rPr lang="cs-CZ" b="1" i="0" dirty="0">
                <a:effectLst/>
                <a:latin typeface="Proxima Nova"/>
              </a:rPr>
              <a:t> nutriční péče</a:t>
            </a:r>
            <a:endParaRPr lang="cs-CZ" dirty="0"/>
          </a:p>
        </p:txBody>
      </p:sp>
      <p:sp>
        <p:nvSpPr>
          <p:cNvPr id="4" name="Zástupný obsah 3">
            <a:extLst>
              <a:ext uri="{FF2B5EF4-FFF2-40B4-BE49-F238E27FC236}">
                <a16:creationId xmlns:a16="http://schemas.microsoft.com/office/drawing/2014/main" id="{D14E4FAF-552C-3A19-7F31-2FCB8F7A03AC}"/>
              </a:ext>
            </a:extLst>
          </p:cNvPr>
          <p:cNvSpPr>
            <a:spLocks noGrp="1"/>
          </p:cNvSpPr>
          <p:nvPr>
            <p:ph idx="1"/>
          </p:nvPr>
        </p:nvSpPr>
        <p:spPr>
          <a:xfrm>
            <a:off x="405000" y="2088002"/>
            <a:ext cx="8064900" cy="4139998"/>
          </a:xfrm>
        </p:spPr>
        <p:txBody>
          <a:bodyPr/>
          <a:lstStyle/>
          <a:p>
            <a:pPr algn="l">
              <a:lnSpc>
                <a:spcPts val="2100"/>
              </a:lnSpc>
              <a:spcAft>
                <a:spcPts val="1200"/>
              </a:spcAft>
              <a:buFont typeface="Arial" panose="020B0604020202020204" pitchFamily="34" charset="0"/>
              <a:buChar char="•"/>
            </a:pPr>
            <a:r>
              <a:rPr lang="cs-CZ" sz="1200" b="1" i="0" dirty="0">
                <a:solidFill>
                  <a:srgbClr val="231F20"/>
                </a:solidFill>
                <a:effectLst/>
                <a:latin typeface="Proxima Nova"/>
              </a:rPr>
              <a:t>T</a:t>
            </a:r>
            <a:r>
              <a:rPr lang="en-US" sz="1200" b="1" i="0" dirty="0">
                <a:solidFill>
                  <a:srgbClr val="231F20"/>
                </a:solidFill>
                <a:effectLst/>
                <a:latin typeface="Proxima Nova"/>
              </a:rPr>
              <a:t>he National Organization of Blacks in Dietetics (</a:t>
            </a:r>
            <a:r>
              <a:rPr lang="en-US" sz="1200" b="1" i="0" u="none" strike="noStrike" dirty="0">
                <a:solidFill>
                  <a:srgbClr val="02838D"/>
                </a:solidFill>
                <a:effectLst/>
                <a:latin typeface="Proxima Nova"/>
                <a:hlinkClick r:id="rId2"/>
              </a:rPr>
              <a:t>NOBIDAN</a:t>
            </a:r>
            <a:r>
              <a:rPr lang="en-US" sz="1200" b="1" i="0" dirty="0">
                <a:solidFill>
                  <a:srgbClr val="231F20"/>
                </a:solidFill>
                <a:effectLst/>
                <a:latin typeface="Proxima Nova"/>
              </a:rPr>
              <a:t>).</a:t>
            </a:r>
            <a:r>
              <a:rPr lang="en-US" sz="1200" b="0" i="0" dirty="0">
                <a:solidFill>
                  <a:srgbClr val="231F20"/>
                </a:solidFill>
                <a:effectLst/>
                <a:latin typeface="Proxima Nova"/>
              </a:rPr>
              <a:t> This professional association provides a forum for the professional development and support of dietetics, optimal nutrition, and well-being for the general public, especially those of African descent.</a:t>
            </a:r>
          </a:p>
          <a:p>
            <a:pPr algn="l">
              <a:lnSpc>
                <a:spcPts val="2100"/>
              </a:lnSpc>
              <a:spcAft>
                <a:spcPts val="1200"/>
              </a:spcAft>
              <a:buFont typeface="Arial" panose="020B0604020202020204" pitchFamily="34" charset="0"/>
              <a:buChar char="•"/>
            </a:pPr>
            <a:r>
              <a:rPr lang="en-US" sz="1200" b="1" i="0" dirty="0">
                <a:solidFill>
                  <a:srgbClr val="231F20"/>
                </a:solidFill>
                <a:effectLst/>
                <a:latin typeface="Proxima Nova"/>
              </a:rPr>
              <a:t>Latinos and Hispanics in Dietetics and Nutrition (</a:t>
            </a:r>
            <a:r>
              <a:rPr lang="en-US" sz="1200" b="1" i="0" u="none" strike="noStrike" dirty="0">
                <a:solidFill>
                  <a:srgbClr val="02838D"/>
                </a:solidFill>
                <a:effectLst/>
                <a:latin typeface="Proxima Nova"/>
                <a:hlinkClick r:id="rId3"/>
              </a:rPr>
              <a:t>LAHIDAN</a:t>
            </a:r>
            <a:r>
              <a:rPr lang="en-US" sz="1200" b="1" i="0" dirty="0">
                <a:solidFill>
                  <a:srgbClr val="231F20"/>
                </a:solidFill>
                <a:effectLst/>
                <a:latin typeface="Proxima Nova"/>
              </a:rPr>
              <a:t>).</a:t>
            </a:r>
            <a:r>
              <a:rPr lang="en-US" sz="1200" b="0" i="0" dirty="0">
                <a:solidFill>
                  <a:srgbClr val="231F20"/>
                </a:solidFill>
                <a:effectLst/>
                <a:latin typeface="Proxima Nova"/>
              </a:rPr>
              <a:t> Their mission is to empower members to be food and nutrition leaders for Latinos and Hispanics.</a:t>
            </a:r>
          </a:p>
          <a:p>
            <a:pPr algn="l">
              <a:lnSpc>
                <a:spcPts val="2100"/>
              </a:lnSpc>
              <a:spcAft>
                <a:spcPts val="1200"/>
              </a:spcAft>
              <a:buFont typeface="Arial" panose="020B0604020202020204" pitchFamily="34" charset="0"/>
              <a:buChar char="•"/>
            </a:pPr>
            <a:r>
              <a:rPr lang="en-US" sz="1200" b="1" i="0" dirty="0">
                <a:solidFill>
                  <a:srgbClr val="231F20"/>
                </a:solidFill>
                <a:effectLst/>
                <a:latin typeface="Proxima Nova"/>
              </a:rPr>
              <a:t>The Asian American and Pacific Islanders (</a:t>
            </a:r>
            <a:r>
              <a:rPr lang="en-US" sz="1200" b="1" i="0" u="none" strike="noStrike" dirty="0">
                <a:solidFill>
                  <a:srgbClr val="02838D"/>
                </a:solidFill>
                <a:effectLst/>
                <a:latin typeface="Proxima Nova"/>
                <a:hlinkClick r:id="rId4"/>
              </a:rPr>
              <a:t>AAPI</a:t>
            </a:r>
            <a:r>
              <a:rPr lang="en-US" sz="1200" b="1" i="0" dirty="0">
                <a:solidFill>
                  <a:srgbClr val="231F20"/>
                </a:solidFill>
                <a:effectLst/>
                <a:latin typeface="Proxima Nova"/>
              </a:rPr>
              <a:t>) and </a:t>
            </a:r>
            <a:r>
              <a:rPr lang="en-US" sz="1200" b="1" i="0" dirty="0">
                <a:solidFill>
                  <a:srgbClr val="231F20"/>
                </a:solidFill>
                <a:effectLst/>
                <a:highlight>
                  <a:srgbClr val="5AC8AF"/>
                </a:highlight>
                <a:latin typeface="Proxima Nova"/>
              </a:rPr>
              <a:t>Indians in Nutrition and Dietetics </a:t>
            </a:r>
            <a:r>
              <a:rPr lang="en-US" sz="1200" b="1" i="0" dirty="0">
                <a:effectLst/>
                <a:highlight>
                  <a:srgbClr val="5AC8AF"/>
                </a:highlight>
                <a:latin typeface="Proxima Nova"/>
              </a:rPr>
              <a:t>(</a:t>
            </a:r>
            <a:r>
              <a:rPr lang="en-US" sz="1200" b="1" i="0" u="none" strike="noStrike" dirty="0">
                <a:effectLst/>
                <a:highlight>
                  <a:srgbClr val="5AC8AF"/>
                </a:highlight>
                <a:latin typeface="Proxima Nova"/>
                <a:hlinkClick r:id="rId5">
                  <a:extLst>
                    <a:ext uri="{A12FA001-AC4F-418D-AE19-62706E023703}">
                      <ahyp:hlinkClr xmlns:ahyp="http://schemas.microsoft.com/office/drawing/2018/hyperlinkcolor" val="tx"/>
                    </a:ext>
                  </a:extLst>
                </a:hlinkClick>
              </a:rPr>
              <a:t>IND</a:t>
            </a:r>
            <a:r>
              <a:rPr lang="en-US" sz="1200" b="1" i="0" dirty="0">
                <a:solidFill>
                  <a:srgbClr val="231F20"/>
                </a:solidFill>
                <a:effectLst/>
                <a:highlight>
                  <a:srgbClr val="5AC8AF"/>
                </a:highlight>
                <a:latin typeface="Proxima Nova"/>
              </a:rPr>
              <a:t>).</a:t>
            </a:r>
            <a:r>
              <a:rPr lang="en-US" sz="1200" b="0" i="0" dirty="0">
                <a:solidFill>
                  <a:srgbClr val="231F20"/>
                </a:solidFill>
                <a:effectLst/>
                <a:highlight>
                  <a:srgbClr val="5AC8AF"/>
                </a:highlight>
                <a:latin typeface="Proxima Nova"/>
              </a:rPr>
              <a:t> </a:t>
            </a:r>
            <a:r>
              <a:rPr lang="en-US" sz="1200" b="0" i="0" dirty="0">
                <a:solidFill>
                  <a:srgbClr val="231F20"/>
                </a:solidFill>
                <a:effectLst/>
                <a:latin typeface="Proxima Nova"/>
              </a:rPr>
              <a:t>Their main values are advocating for cultural topics and cultural approaches in nutrition and dietetics.</a:t>
            </a:r>
          </a:p>
          <a:p>
            <a:pPr algn="l">
              <a:lnSpc>
                <a:spcPts val="2100"/>
              </a:lnSpc>
              <a:spcAft>
                <a:spcPts val="1200"/>
              </a:spcAft>
              <a:buFont typeface="Arial" panose="020B0604020202020204" pitchFamily="34" charset="0"/>
              <a:buChar char="•"/>
            </a:pPr>
            <a:r>
              <a:rPr lang="en-US" sz="1200" b="1" i="0" dirty="0">
                <a:solidFill>
                  <a:srgbClr val="231F20"/>
                </a:solidFill>
                <a:effectLst/>
                <a:latin typeface="Proxima Nova"/>
              </a:rPr>
              <a:t>Diversify Dietetics (</a:t>
            </a:r>
            <a:r>
              <a:rPr lang="en-US" sz="1200" b="1" i="0" u="none" strike="noStrike" dirty="0">
                <a:solidFill>
                  <a:srgbClr val="02838D"/>
                </a:solidFill>
                <a:effectLst/>
                <a:latin typeface="Proxima Nova"/>
                <a:hlinkClick r:id="rId6"/>
              </a:rPr>
              <a:t>DD</a:t>
            </a:r>
            <a:r>
              <a:rPr lang="en-US" sz="1200" b="1" i="0" dirty="0">
                <a:solidFill>
                  <a:srgbClr val="231F20"/>
                </a:solidFill>
                <a:effectLst/>
                <a:latin typeface="Proxima Nova"/>
              </a:rPr>
              <a:t>).</a:t>
            </a:r>
            <a:r>
              <a:rPr lang="en-US" sz="1200" b="0" i="0" dirty="0">
                <a:solidFill>
                  <a:srgbClr val="231F20"/>
                </a:solidFill>
                <a:effectLst/>
                <a:latin typeface="Proxima Nova"/>
              </a:rPr>
              <a:t> They aim to increase racial and ethnic diversity in nutrition by empowering nutrition leaders of color and assisting aspiring dietitians of color with financial aid and internship applications.</a:t>
            </a:r>
          </a:p>
          <a:p>
            <a:pPr algn="l">
              <a:lnSpc>
                <a:spcPts val="2100"/>
              </a:lnSpc>
              <a:spcAft>
                <a:spcPts val="1200"/>
              </a:spcAft>
              <a:buFont typeface="Arial" panose="020B0604020202020204" pitchFamily="34" charset="0"/>
              <a:buChar char="•"/>
            </a:pPr>
            <a:r>
              <a:rPr lang="en-US" sz="1200" b="1" i="0" u="none" strike="noStrike" dirty="0">
                <a:solidFill>
                  <a:srgbClr val="02838D"/>
                </a:solidFill>
                <a:effectLst/>
                <a:latin typeface="Proxima Nova"/>
                <a:hlinkClick r:id="rId7"/>
              </a:rPr>
              <a:t>Dietitians for food justice</a:t>
            </a:r>
            <a:r>
              <a:rPr lang="en-US" sz="1200" b="1" i="0" dirty="0">
                <a:solidFill>
                  <a:srgbClr val="231F20"/>
                </a:solidFill>
                <a:effectLst/>
                <a:latin typeface="Proxima Nova"/>
              </a:rPr>
              <a:t>. </a:t>
            </a:r>
            <a:r>
              <a:rPr lang="en-US" sz="1200" b="0" i="0" dirty="0">
                <a:solidFill>
                  <a:srgbClr val="231F20"/>
                </a:solidFill>
                <a:effectLst/>
                <a:latin typeface="Proxima Nova"/>
              </a:rPr>
              <a:t>This Canadian network of dietitians, dietetic interns, and students addresses food injustices. Members work to create an anti-racist and health equity approach to food access in Toronto and beyond.</a:t>
            </a:r>
          </a:p>
          <a:p>
            <a:pPr algn="l">
              <a:lnSpc>
                <a:spcPts val="2100"/>
              </a:lnSpc>
              <a:spcAft>
                <a:spcPts val="1200"/>
              </a:spcAft>
              <a:buFont typeface="Arial" panose="020B0604020202020204" pitchFamily="34" charset="0"/>
              <a:buChar char="•"/>
            </a:pPr>
            <a:r>
              <a:rPr lang="en-US" sz="1200" b="1" i="0" dirty="0">
                <a:solidFill>
                  <a:srgbClr val="231F20"/>
                </a:solidFill>
                <a:effectLst/>
                <a:latin typeface="Proxima Nova"/>
              </a:rPr>
              <a:t>Growing Resilience in the South (</a:t>
            </a:r>
            <a:r>
              <a:rPr lang="en-US" sz="1200" b="1" i="0" u="none" strike="noStrike" dirty="0">
                <a:solidFill>
                  <a:srgbClr val="02838D"/>
                </a:solidFill>
                <a:effectLst/>
                <a:latin typeface="Proxima Nova"/>
                <a:hlinkClick r:id="rId8"/>
              </a:rPr>
              <a:t>GRITS</a:t>
            </a:r>
            <a:r>
              <a:rPr lang="en-US" sz="1200" b="1" i="0" dirty="0">
                <a:solidFill>
                  <a:srgbClr val="231F20"/>
                </a:solidFill>
                <a:effectLst/>
                <a:latin typeface="Proxima Nova"/>
              </a:rPr>
              <a:t>). </a:t>
            </a:r>
            <a:r>
              <a:rPr lang="en-US" sz="1200" b="0" i="0" dirty="0">
                <a:solidFill>
                  <a:srgbClr val="231F20"/>
                </a:solidFill>
                <a:effectLst/>
                <a:latin typeface="Proxima Nova"/>
              </a:rPr>
              <a:t>A nonprofit bridging the gap between nutrition and culture by providing free nutrition counseling to vulnerable populations and programs for dietitians and students to improve their understanding of African American cultural foods.</a:t>
            </a:r>
          </a:p>
          <a:p>
            <a:endParaRPr lang="cs-CZ" dirty="0"/>
          </a:p>
        </p:txBody>
      </p:sp>
      <p:sp>
        <p:nvSpPr>
          <p:cNvPr id="6" name="TextovéPole 5">
            <a:extLst>
              <a:ext uri="{FF2B5EF4-FFF2-40B4-BE49-F238E27FC236}">
                <a16:creationId xmlns:a16="http://schemas.microsoft.com/office/drawing/2014/main" id="{8C4A2F55-6BD2-C94A-01FE-AD039E2DCA3D}"/>
              </a:ext>
            </a:extLst>
          </p:cNvPr>
          <p:cNvSpPr txBox="1"/>
          <p:nvPr/>
        </p:nvSpPr>
        <p:spPr>
          <a:xfrm>
            <a:off x="540000" y="1474782"/>
            <a:ext cx="7884367" cy="523220"/>
          </a:xfrm>
          <a:prstGeom prst="rect">
            <a:avLst/>
          </a:prstGeom>
          <a:noFill/>
        </p:spPr>
        <p:txBody>
          <a:bodyPr wrap="square">
            <a:spAutoFit/>
          </a:bodyPr>
          <a:lstStyle/>
          <a:p>
            <a:r>
              <a:rPr lang="cs-CZ" sz="1400" dirty="0"/>
              <a:t>V rámci Akademie výživy a dietetiky (AND) a nezávislých organizací se několik členských zájmových skupin zasazuje o diverzifikaci výživy, aby byla inkluzivní. Patří mezi ně např:</a:t>
            </a:r>
          </a:p>
        </p:txBody>
      </p:sp>
      <p:sp>
        <p:nvSpPr>
          <p:cNvPr id="5" name="Šipka: zahnutá nahoru 4">
            <a:extLst>
              <a:ext uri="{FF2B5EF4-FFF2-40B4-BE49-F238E27FC236}">
                <a16:creationId xmlns:a16="http://schemas.microsoft.com/office/drawing/2014/main" id="{B0F1B4DC-91C3-AFD7-AAFF-E59276363B9D}"/>
              </a:ext>
            </a:extLst>
          </p:cNvPr>
          <p:cNvSpPr/>
          <p:nvPr/>
        </p:nvSpPr>
        <p:spPr bwMode="auto">
          <a:xfrm>
            <a:off x="7478549" y="3952875"/>
            <a:ext cx="1446375" cy="371813"/>
          </a:xfrm>
          <a:prstGeom prst="curved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401674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99E592A8-8FF1-ECE1-EF02-0DB59783525E}"/>
              </a:ext>
            </a:extLst>
          </p:cNvPr>
          <p:cNvSpPr>
            <a:spLocks noGrp="1"/>
          </p:cNvSpPr>
          <p:nvPr>
            <p:ph type="sldNum" sz="quarter" idx="11"/>
          </p:nvPr>
        </p:nvSpPr>
        <p:spPr/>
        <p:txBody>
          <a:bodyPr/>
          <a:lstStyle/>
          <a:p>
            <a:fld id="{0970407D-EE58-4A0B-824B-1D3AE42DD9CF}" type="slidenum">
              <a:rPr lang="cs-CZ" altLang="cs-CZ" smtClean="0"/>
              <a:pPr/>
              <a:t>36</a:t>
            </a:fld>
            <a:endParaRPr lang="cs-CZ" altLang="cs-CZ" dirty="0"/>
          </a:p>
        </p:txBody>
      </p:sp>
      <p:pic>
        <p:nvPicPr>
          <p:cNvPr id="6" name="Obrázek 5">
            <a:extLst>
              <a:ext uri="{FF2B5EF4-FFF2-40B4-BE49-F238E27FC236}">
                <a16:creationId xmlns:a16="http://schemas.microsoft.com/office/drawing/2014/main" id="{7AE908D8-741A-34D9-B8B5-838DDB397408}"/>
              </a:ext>
            </a:extLst>
          </p:cNvPr>
          <p:cNvPicPr>
            <a:picLocks noChangeAspect="1"/>
          </p:cNvPicPr>
          <p:nvPr/>
        </p:nvPicPr>
        <p:blipFill>
          <a:blip r:embed="rId3"/>
          <a:stretch>
            <a:fillRect/>
          </a:stretch>
        </p:blipFill>
        <p:spPr>
          <a:xfrm>
            <a:off x="1077720" y="202397"/>
            <a:ext cx="7407659" cy="6462000"/>
          </a:xfrm>
          <a:prstGeom prst="rect">
            <a:avLst/>
          </a:prstGeom>
        </p:spPr>
      </p:pic>
      <p:sp>
        <p:nvSpPr>
          <p:cNvPr id="8" name="TextovéPole 7">
            <a:extLst>
              <a:ext uri="{FF2B5EF4-FFF2-40B4-BE49-F238E27FC236}">
                <a16:creationId xmlns:a16="http://schemas.microsoft.com/office/drawing/2014/main" id="{6E09C861-5073-1CC7-DD5E-F94E84F3A0CE}"/>
              </a:ext>
            </a:extLst>
          </p:cNvPr>
          <p:cNvSpPr txBox="1"/>
          <p:nvPr/>
        </p:nvSpPr>
        <p:spPr>
          <a:xfrm>
            <a:off x="-1" y="6525898"/>
            <a:ext cx="3486151" cy="276999"/>
          </a:xfrm>
          <a:prstGeom prst="rect">
            <a:avLst/>
          </a:prstGeom>
          <a:noFill/>
        </p:spPr>
        <p:txBody>
          <a:bodyPr wrap="square">
            <a:spAutoFit/>
          </a:bodyPr>
          <a:lstStyle/>
          <a:p>
            <a:r>
              <a:rPr lang="en-US" sz="1200" dirty="0">
                <a:hlinkClick r:id="rId4"/>
              </a:rPr>
              <a:t>Indian_healthy_Plate_with_fruits__and_dairy.pdf</a:t>
            </a:r>
            <a:endParaRPr lang="cs-CZ" sz="1200" dirty="0"/>
          </a:p>
        </p:txBody>
      </p:sp>
    </p:spTree>
    <p:extLst>
      <p:ext uri="{BB962C8B-B14F-4D97-AF65-F5344CB8AC3E}">
        <p14:creationId xmlns:p14="http://schemas.microsoft.com/office/powerpoint/2010/main" val="3644925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5DB40-F3A5-8C61-120C-DC367C00B208}"/>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964339D3-8FB3-7C21-1D90-5FE9F4E38289}"/>
              </a:ext>
            </a:extLst>
          </p:cNvPr>
          <p:cNvSpPr>
            <a:spLocks noGrp="1"/>
          </p:cNvSpPr>
          <p:nvPr>
            <p:ph type="sldNum" sz="quarter" idx="11"/>
          </p:nvPr>
        </p:nvSpPr>
        <p:spPr/>
        <p:txBody>
          <a:bodyPr/>
          <a:lstStyle/>
          <a:p>
            <a:fld id="{0970407D-EE58-4A0B-824B-1D3AE42DD9CF}" type="slidenum">
              <a:rPr lang="cs-CZ" altLang="cs-CZ" smtClean="0"/>
              <a:pPr/>
              <a:t>37</a:t>
            </a:fld>
            <a:endParaRPr lang="cs-CZ" altLang="cs-CZ" dirty="0"/>
          </a:p>
        </p:txBody>
      </p:sp>
      <p:sp>
        <p:nvSpPr>
          <p:cNvPr id="8" name="TextovéPole 7">
            <a:extLst>
              <a:ext uri="{FF2B5EF4-FFF2-40B4-BE49-F238E27FC236}">
                <a16:creationId xmlns:a16="http://schemas.microsoft.com/office/drawing/2014/main" id="{3BB64754-0E69-7A41-7C0E-9E36B77661AE}"/>
              </a:ext>
            </a:extLst>
          </p:cNvPr>
          <p:cNvSpPr txBox="1"/>
          <p:nvPr/>
        </p:nvSpPr>
        <p:spPr>
          <a:xfrm>
            <a:off x="-1" y="6525898"/>
            <a:ext cx="3486151" cy="276999"/>
          </a:xfrm>
          <a:prstGeom prst="rect">
            <a:avLst/>
          </a:prstGeom>
          <a:noFill/>
        </p:spPr>
        <p:txBody>
          <a:bodyPr wrap="square">
            <a:spAutoFit/>
          </a:bodyPr>
          <a:lstStyle/>
          <a:p>
            <a:r>
              <a:rPr lang="en-US" sz="1200" dirty="0">
                <a:hlinkClick r:id="rId3"/>
              </a:rPr>
              <a:t>Indian_healthy_Plate_with_fruits__and_dairy.pdf</a:t>
            </a:r>
            <a:endParaRPr lang="cs-CZ" sz="1200" dirty="0"/>
          </a:p>
        </p:txBody>
      </p:sp>
      <p:pic>
        <p:nvPicPr>
          <p:cNvPr id="4" name="Obrázek 3">
            <a:extLst>
              <a:ext uri="{FF2B5EF4-FFF2-40B4-BE49-F238E27FC236}">
                <a16:creationId xmlns:a16="http://schemas.microsoft.com/office/drawing/2014/main" id="{88948AB0-BBB3-60DC-16A8-0904DE21A2AE}"/>
              </a:ext>
            </a:extLst>
          </p:cNvPr>
          <p:cNvPicPr>
            <a:picLocks noChangeAspect="1"/>
          </p:cNvPicPr>
          <p:nvPr/>
        </p:nvPicPr>
        <p:blipFill>
          <a:blip r:embed="rId4"/>
          <a:stretch>
            <a:fillRect/>
          </a:stretch>
        </p:blipFill>
        <p:spPr>
          <a:xfrm>
            <a:off x="2107478" y="262043"/>
            <a:ext cx="6417355" cy="6333914"/>
          </a:xfrm>
          <a:prstGeom prst="rect">
            <a:avLst/>
          </a:prstGeom>
        </p:spPr>
      </p:pic>
    </p:spTree>
    <p:extLst>
      <p:ext uri="{BB962C8B-B14F-4D97-AF65-F5344CB8AC3E}">
        <p14:creationId xmlns:p14="http://schemas.microsoft.com/office/powerpoint/2010/main" val="2625683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B40FB16-D85C-936C-1CDB-01D77B71DC00}"/>
              </a:ext>
            </a:extLst>
          </p:cNvPr>
          <p:cNvSpPr>
            <a:spLocks noGrp="1"/>
          </p:cNvSpPr>
          <p:nvPr>
            <p:ph type="sldNum" sz="quarter" idx="11"/>
          </p:nvPr>
        </p:nvSpPr>
        <p:spPr/>
        <p:txBody>
          <a:bodyPr/>
          <a:lstStyle/>
          <a:p>
            <a:fld id="{0970407D-EE58-4A0B-824B-1D3AE42DD9CF}" type="slidenum">
              <a:rPr lang="cs-CZ" altLang="cs-CZ" smtClean="0"/>
              <a:pPr/>
              <a:t>38</a:t>
            </a:fld>
            <a:endParaRPr lang="cs-CZ" altLang="cs-CZ" dirty="0"/>
          </a:p>
        </p:txBody>
      </p:sp>
      <p:sp>
        <p:nvSpPr>
          <p:cNvPr id="3" name="Nadpis 2">
            <a:extLst>
              <a:ext uri="{FF2B5EF4-FFF2-40B4-BE49-F238E27FC236}">
                <a16:creationId xmlns:a16="http://schemas.microsoft.com/office/drawing/2014/main" id="{F56B1E02-5B8F-065D-AABA-E4FFC0270AC9}"/>
              </a:ext>
            </a:extLst>
          </p:cNvPr>
          <p:cNvSpPr>
            <a:spLocks noGrp="1"/>
          </p:cNvSpPr>
          <p:nvPr>
            <p:ph type="title"/>
          </p:nvPr>
        </p:nvSpPr>
        <p:spPr/>
        <p:txBody>
          <a:bodyPr/>
          <a:lstStyle/>
          <a:p>
            <a:r>
              <a:rPr lang="cs-CZ" dirty="0"/>
              <a:t>Praxe NT – Nutriční zhodnocení – nutriční anamnéza</a:t>
            </a:r>
          </a:p>
        </p:txBody>
      </p:sp>
      <p:sp>
        <p:nvSpPr>
          <p:cNvPr id="4" name="Zástupný obsah 3">
            <a:extLst>
              <a:ext uri="{FF2B5EF4-FFF2-40B4-BE49-F238E27FC236}">
                <a16:creationId xmlns:a16="http://schemas.microsoft.com/office/drawing/2014/main" id="{48EF034C-27AC-B0F7-636E-939A80F29B0B}"/>
              </a:ext>
            </a:extLst>
          </p:cNvPr>
          <p:cNvSpPr>
            <a:spLocks noGrp="1"/>
          </p:cNvSpPr>
          <p:nvPr>
            <p:ph idx="1"/>
          </p:nvPr>
        </p:nvSpPr>
        <p:spPr/>
        <p:txBody>
          <a:bodyPr/>
          <a:lstStyle/>
          <a:p>
            <a:r>
              <a:rPr lang="cs-CZ" dirty="0"/>
              <a:t>Co by se podle vás měl NT v rámci nutriční anamnézy zohlednit? Na co by se měl zeptat?</a:t>
            </a:r>
          </a:p>
        </p:txBody>
      </p:sp>
      <p:pic>
        <p:nvPicPr>
          <p:cNvPr id="2050" name="Picture 2" descr="10 Reasons to Consider Seeing a Dietitian | YouAligned.com">
            <a:extLst>
              <a:ext uri="{FF2B5EF4-FFF2-40B4-BE49-F238E27FC236}">
                <a16:creationId xmlns:a16="http://schemas.microsoft.com/office/drawing/2014/main" id="{5DACD158-2F9A-3005-0E74-F11A06751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7878" y="3012283"/>
            <a:ext cx="4656561" cy="2819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772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DEF18-2B1D-9E76-94F4-AE21FFCDE82A}"/>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46736A1-AEB1-DD9D-030E-8FFFE88D57D8}"/>
              </a:ext>
            </a:extLst>
          </p:cNvPr>
          <p:cNvSpPr>
            <a:spLocks noGrp="1"/>
          </p:cNvSpPr>
          <p:nvPr>
            <p:ph type="sldNum" sz="quarter" idx="11"/>
          </p:nvPr>
        </p:nvSpPr>
        <p:spPr/>
        <p:txBody>
          <a:bodyPr/>
          <a:lstStyle/>
          <a:p>
            <a:fld id="{0970407D-EE58-4A0B-824B-1D3AE42DD9CF}" type="slidenum">
              <a:rPr lang="cs-CZ" altLang="cs-CZ" smtClean="0"/>
              <a:pPr/>
              <a:t>39</a:t>
            </a:fld>
            <a:endParaRPr lang="cs-CZ" altLang="cs-CZ" dirty="0"/>
          </a:p>
        </p:txBody>
      </p:sp>
      <p:sp>
        <p:nvSpPr>
          <p:cNvPr id="3" name="Nadpis 2">
            <a:extLst>
              <a:ext uri="{FF2B5EF4-FFF2-40B4-BE49-F238E27FC236}">
                <a16:creationId xmlns:a16="http://schemas.microsoft.com/office/drawing/2014/main" id="{C43CA24C-96EE-CCE2-87C1-465F9D180647}"/>
              </a:ext>
            </a:extLst>
          </p:cNvPr>
          <p:cNvSpPr>
            <a:spLocks noGrp="1"/>
          </p:cNvSpPr>
          <p:nvPr>
            <p:ph type="title"/>
          </p:nvPr>
        </p:nvSpPr>
        <p:spPr/>
        <p:txBody>
          <a:bodyPr/>
          <a:lstStyle/>
          <a:p>
            <a:r>
              <a:rPr lang="cs-CZ" dirty="0"/>
              <a:t>Praxe NT – Nutriční zhodnocení – nutriční anamnéza</a:t>
            </a:r>
          </a:p>
        </p:txBody>
      </p:sp>
      <p:sp>
        <p:nvSpPr>
          <p:cNvPr id="4" name="Zástupný obsah 3">
            <a:extLst>
              <a:ext uri="{FF2B5EF4-FFF2-40B4-BE49-F238E27FC236}">
                <a16:creationId xmlns:a16="http://schemas.microsoft.com/office/drawing/2014/main" id="{2810D674-E7A4-9978-DDC0-0341CED55EE5}"/>
              </a:ext>
            </a:extLst>
          </p:cNvPr>
          <p:cNvSpPr>
            <a:spLocks noGrp="1"/>
          </p:cNvSpPr>
          <p:nvPr>
            <p:ph idx="1"/>
          </p:nvPr>
        </p:nvSpPr>
        <p:spPr/>
        <p:txBody>
          <a:bodyPr/>
          <a:lstStyle/>
          <a:p>
            <a:r>
              <a:rPr lang="cs-CZ" dirty="0"/>
              <a:t>Obecné-kulturně specifické dotazy</a:t>
            </a:r>
          </a:p>
          <a:p>
            <a:r>
              <a:rPr lang="cs-CZ" dirty="0"/>
              <a:t>Zdraví, výživa</a:t>
            </a:r>
          </a:p>
          <a:p>
            <a:r>
              <a:rPr lang="cs-CZ" dirty="0"/>
              <a:t>Sociologická oblast </a:t>
            </a:r>
          </a:p>
          <a:p>
            <a:r>
              <a:rPr lang="cs-CZ" dirty="0"/>
              <a:t>Psychologická oblast</a:t>
            </a:r>
          </a:p>
          <a:p>
            <a:r>
              <a:rPr lang="cs-CZ" dirty="0"/>
              <a:t>Biologické a fyziologické aspekty</a:t>
            </a:r>
          </a:p>
          <a:p>
            <a:pPr marL="54000" indent="0">
              <a:buNone/>
            </a:pPr>
            <a:endParaRPr lang="cs-CZ" dirty="0"/>
          </a:p>
          <a:p>
            <a:endParaRPr lang="cs-CZ" dirty="0"/>
          </a:p>
        </p:txBody>
      </p:sp>
    </p:spTree>
    <p:extLst>
      <p:ext uri="{BB962C8B-B14F-4D97-AF65-F5344CB8AC3E}">
        <p14:creationId xmlns:p14="http://schemas.microsoft.com/office/powerpoint/2010/main" val="585169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CFD360E-36B2-4A05-BF95-829C186C9F86}"/>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3" name="Nadpis 2">
            <a:extLst>
              <a:ext uri="{FF2B5EF4-FFF2-40B4-BE49-F238E27FC236}">
                <a16:creationId xmlns:a16="http://schemas.microsoft.com/office/drawing/2014/main" id="{448D73D4-BEC8-4C01-A588-D07FFE15CFC4}"/>
              </a:ext>
            </a:extLst>
          </p:cNvPr>
          <p:cNvSpPr>
            <a:spLocks noGrp="1"/>
          </p:cNvSpPr>
          <p:nvPr>
            <p:ph type="title"/>
          </p:nvPr>
        </p:nvSpPr>
        <p:spPr/>
        <p:txBody>
          <a:bodyPr/>
          <a:lstStyle/>
          <a:p>
            <a:r>
              <a:rPr lang="cs-CZ" dirty="0"/>
              <a:t>DEFINICE</a:t>
            </a:r>
          </a:p>
        </p:txBody>
      </p:sp>
      <p:sp>
        <p:nvSpPr>
          <p:cNvPr id="4" name="Zástupný obsah 3">
            <a:extLst>
              <a:ext uri="{FF2B5EF4-FFF2-40B4-BE49-F238E27FC236}">
                <a16:creationId xmlns:a16="http://schemas.microsoft.com/office/drawing/2014/main" id="{3998FA27-A002-4F0E-94C5-8153C0030722}"/>
              </a:ext>
            </a:extLst>
          </p:cNvPr>
          <p:cNvSpPr>
            <a:spLocks noGrp="1"/>
          </p:cNvSpPr>
          <p:nvPr>
            <p:ph idx="1"/>
          </p:nvPr>
        </p:nvSpPr>
        <p:spPr/>
        <p:txBody>
          <a:bodyPr/>
          <a:lstStyle/>
          <a:p>
            <a:r>
              <a:rPr lang="cs-CZ" b="1" dirty="0"/>
              <a:t>MULTIKULTURALISMUS - </a:t>
            </a:r>
            <a:r>
              <a:rPr lang="cs-CZ" dirty="0"/>
              <a:t>je požadavek </a:t>
            </a:r>
            <a:r>
              <a:rPr lang="cs-CZ" u="sng" dirty="0"/>
              <a:t>rovného uznání všech lidí a jejich kultur</a:t>
            </a:r>
            <a:r>
              <a:rPr lang="cs-CZ" dirty="0"/>
              <a:t>, uznává rovné hodnoty rozdílných kultur, je výrazem základní  univerzální lidské potřeby bezpodmínečného přijetí, tvoří podstatnou část silného pocitu identity</a:t>
            </a:r>
          </a:p>
          <a:p>
            <a:pPr marL="54000" indent="0">
              <a:buNone/>
            </a:pPr>
            <a:endParaRPr lang="cs-CZ" dirty="0"/>
          </a:p>
          <a:p>
            <a:pPr marL="54000" indent="0">
              <a:buNone/>
            </a:pPr>
            <a:endParaRPr lang="cs-CZ" b="1" dirty="0"/>
          </a:p>
          <a:p>
            <a:r>
              <a:rPr lang="cs-CZ" b="1" dirty="0"/>
              <a:t>TRASKULTURALISMUS – </a:t>
            </a:r>
            <a:r>
              <a:rPr lang="cs-CZ" dirty="0"/>
              <a:t>do centra pozornosti staví nikoliv kulturu, ale </a:t>
            </a:r>
            <a:r>
              <a:rPr lang="cs-CZ" u="sng" dirty="0"/>
              <a:t>obousměrnou interakci a komunikaci </a:t>
            </a:r>
            <a:r>
              <a:rPr lang="cs-CZ" dirty="0"/>
              <a:t>mezi majoritní společností a cizími minoritními skupinami </a:t>
            </a:r>
          </a:p>
        </p:txBody>
      </p:sp>
    </p:spTree>
    <p:extLst>
      <p:ext uri="{BB962C8B-B14F-4D97-AF65-F5344CB8AC3E}">
        <p14:creationId xmlns:p14="http://schemas.microsoft.com/office/powerpoint/2010/main" val="4131295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9BA04-2FC5-FD55-826B-9627DEC6BAB4}"/>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F336E31-B28B-C364-0C84-103FA011298C}"/>
              </a:ext>
            </a:extLst>
          </p:cNvPr>
          <p:cNvSpPr>
            <a:spLocks noGrp="1"/>
          </p:cNvSpPr>
          <p:nvPr>
            <p:ph type="sldNum" sz="quarter" idx="11"/>
          </p:nvPr>
        </p:nvSpPr>
        <p:spPr/>
        <p:txBody>
          <a:bodyPr/>
          <a:lstStyle/>
          <a:p>
            <a:fld id="{0970407D-EE58-4A0B-824B-1D3AE42DD9CF}" type="slidenum">
              <a:rPr lang="cs-CZ" altLang="cs-CZ" smtClean="0"/>
              <a:pPr/>
              <a:t>40</a:t>
            </a:fld>
            <a:endParaRPr lang="cs-CZ" altLang="cs-CZ" dirty="0"/>
          </a:p>
        </p:txBody>
      </p:sp>
      <p:sp>
        <p:nvSpPr>
          <p:cNvPr id="3" name="Nadpis 2">
            <a:extLst>
              <a:ext uri="{FF2B5EF4-FFF2-40B4-BE49-F238E27FC236}">
                <a16:creationId xmlns:a16="http://schemas.microsoft.com/office/drawing/2014/main" id="{A4A4658C-FA2B-A21E-CBAE-61FE97D28E94}"/>
              </a:ext>
            </a:extLst>
          </p:cNvPr>
          <p:cNvSpPr>
            <a:spLocks noGrp="1"/>
          </p:cNvSpPr>
          <p:nvPr>
            <p:ph type="title"/>
          </p:nvPr>
        </p:nvSpPr>
        <p:spPr/>
        <p:txBody>
          <a:bodyPr/>
          <a:lstStyle/>
          <a:p>
            <a:r>
              <a:rPr lang="cs-CZ" dirty="0"/>
              <a:t>Praxe NT – Nutriční zhodnocení – nutriční </a:t>
            </a:r>
            <a:r>
              <a:rPr lang="cs-CZ" dirty="0" err="1"/>
              <a:t>anamanéza</a:t>
            </a:r>
            <a:endParaRPr lang="cs-CZ" dirty="0"/>
          </a:p>
        </p:txBody>
      </p:sp>
      <p:sp>
        <p:nvSpPr>
          <p:cNvPr id="4" name="Zástupný obsah 3">
            <a:extLst>
              <a:ext uri="{FF2B5EF4-FFF2-40B4-BE49-F238E27FC236}">
                <a16:creationId xmlns:a16="http://schemas.microsoft.com/office/drawing/2014/main" id="{8107C338-9923-9BC9-CA01-36508C3FCD88}"/>
              </a:ext>
            </a:extLst>
          </p:cNvPr>
          <p:cNvSpPr>
            <a:spLocks noGrp="1"/>
          </p:cNvSpPr>
          <p:nvPr>
            <p:ph idx="1"/>
          </p:nvPr>
        </p:nvSpPr>
        <p:spPr>
          <a:xfrm>
            <a:off x="540000" y="1626688"/>
            <a:ext cx="8064900" cy="4139998"/>
          </a:xfrm>
        </p:spPr>
        <p:txBody>
          <a:bodyPr/>
          <a:lstStyle/>
          <a:p>
            <a:r>
              <a:rPr lang="cs-CZ" dirty="0"/>
              <a:t>Obecné kulturně specifické dotazy</a:t>
            </a:r>
          </a:p>
          <a:p>
            <a:pPr lvl="1"/>
            <a:r>
              <a:rPr lang="cs-CZ" dirty="0"/>
              <a:t>Identifikace s etnickou skupinou, rasou; místo narození, historie stěhování(migrace), míra adaptace v systému dané země (škola, zdravotnictví, zaměstnání..), jazykové dovednosti a bariéry</a:t>
            </a:r>
          </a:p>
          <a:p>
            <a:r>
              <a:rPr lang="cs-CZ" dirty="0"/>
              <a:t>Zdraví, výživa</a:t>
            </a:r>
          </a:p>
          <a:p>
            <a:r>
              <a:rPr lang="cs-CZ" dirty="0"/>
              <a:t>Sociologicky orientované dotazy</a:t>
            </a:r>
          </a:p>
          <a:p>
            <a:r>
              <a:rPr lang="cs-CZ" dirty="0"/>
              <a:t>Psychologické</a:t>
            </a:r>
          </a:p>
          <a:p>
            <a:r>
              <a:rPr lang="cs-CZ" dirty="0"/>
              <a:t>Biologické a fyziologické aspekty</a:t>
            </a:r>
          </a:p>
          <a:p>
            <a:pPr lvl="1"/>
            <a:endParaRPr lang="cs-CZ" dirty="0"/>
          </a:p>
          <a:p>
            <a:endParaRPr lang="cs-CZ" dirty="0"/>
          </a:p>
        </p:txBody>
      </p:sp>
    </p:spTree>
    <p:extLst>
      <p:ext uri="{BB962C8B-B14F-4D97-AF65-F5344CB8AC3E}">
        <p14:creationId xmlns:p14="http://schemas.microsoft.com/office/powerpoint/2010/main" val="3006642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89E02-4843-2C0E-6DE9-590BFEA74144}"/>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9E19B0D-240C-6E14-F670-AAAE7D7DCDC5}"/>
              </a:ext>
            </a:extLst>
          </p:cNvPr>
          <p:cNvSpPr>
            <a:spLocks noGrp="1"/>
          </p:cNvSpPr>
          <p:nvPr>
            <p:ph type="sldNum" sz="quarter" idx="11"/>
          </p:nvPr>
        </p:nvSpPr>
        <p:spPr/>
        <p:txBody>
          <a:bodyPr/>
          <a:lstStyle/>
          <a:p>
            <a:fld id="{0970407D-EE58-4A0B-824B-1D3AE42DD9CF}" type="slidenum">
              <a:rPr lang="cs-CZ" altLang="cs-CZ" smtClean="0"/>
              <a:pPr/>
              <a:t>41</a:t>
            </a:fld>
            <a:endParaRPr lang="cs-CZ" altLang="cs-CZ" dirty="0"/>
          </a:p>
        </p:txBody>
      </p:sp>
      <p:sp>
        <p:nvSpPr>
          <p:cNvPr id="3" name="Nadpis 2">
            <a:extLst>
              <a:ext uri="{FF2B5EF4-FFF2-40B4-BE49-F238E27FC236}">
                <a16:creationId xmlns:a16="http://schemas.microsoft.com/office/drawing/2014/main" id="{EB511D3D-8279-39CE-15E3-4E2A1646F80C}"/>
              </a:ext>
            </a:extLst>
          </p:cNvPr>
          <p:cNvSpPr>
            <a:spLocks noGrp="1"/>
          </p:cNvSpPr>
          <p:nvPr>
            <p:ph type="title"/>
          </p:nvPr>
        </p:nvSpPr>
        <p:spPr/>
        <p:txBody>
          <a:bodyPr/>
          <a:lstStyle/>
          <a:p>
            <a:r>
              <a:rPr lang="cs-CZ" dirty="0"/>
              <a:t>Praxe NT – Nutriční zhodnocení – nutriční </a:t>
            </a:r>
            <a:r>
              <a:rPr lang="cs-CZ" dirty="0" err="1"/>
              <a:t>anamanéza</a:t>
            </a:r>
            <a:endParaRPr lang="cs-CZ" dirty="0"/>
          </a:p>
        </p:txBody>
      </p:sp>
      <p:sp>
        <p:nvSpPr>
          <p:cNvPr id="4" name="Zástupný obsah 3">
            <a:extLst>
              <a:ext uri="{FF2B5EF4-FFF2-40B4-BE49-F238E27FC236}">
                <a16:creationId xmlns:a16="http://schemas.microsoft.com/office/drawing/2014/main" id="{646B05D0-A5DF-E3CF-1BA8-F3EB9D7A9C9B}"/>
              </a:ext>
            </a:extLst>
          </p:cNvPr>
          <p:cNvSpPr>
            <a:spLocks noGrp="1"/>
          </p:cNvSpPr>
          <p:nvPr>
            <p:ph idx="1"/>
          </p:nvPr>
        </p:nvSpPr>
        <p:spPr>
          <a:xfrm>
            <a:off x="540000" y="1626688"/>
            <a:ext cx="8064900" cy="4139998"/>
          </a:xfrm>
        </p:spPr>
        <p:txBody>
          <a:bodyPr/>
          <a:lstStyle/>
          <a:p>
            <a:r>
              <a:rPr lang="cs-CZ" dirty="0"/>
              <a:t>Obecné kulturně specifické dotazy</a:t>
            </a:r>
          </a:p>
          <a:p>
            <a:pPr lvl="1"/>
            <a:r>
              <a:rPr lang="cs-CZ" dirty="0"/>
              <a:t>Identifikace s etnickou skupinou, rasou; místo narození, historie stěhování(migrace), míra adaptace v systému dané země (škola, zdravotnictví, zaměstnání..), jazykové dovednosti a bariéry</a:t>
            </a:r>
          </a:p>
          <a:p>
            <a:r>
              <a:rPr lang="cs-CZ" dirty="0"/>
              <a:t>Zdraví, výživa</a:t>
            </a:r>
          </a:p>
          <a:p>
            <a:pPr lvl="1"/>
            <a:r>
              <a:rPr lang="cs-CZ" dirty="0"/>
              <a:t>Jaký způsob léčby/praktiky vyznává (západní </a:t>
            </a:r>
            <a:r>
              <a:rPr lang="cs-CZ" dirty="0" err="1"/>
              <a:t>zp</a:t>
            </a:r>
            <a:r>
              <a:rPr lang="cs-CZ" dirty="0"/>
              <a:t>., léčitelství, čínská medicína…), kdo je pro něj autorita (lékař, léčitel, bylinkář, duchovní…); názory na výživu (vliv kultury na stav výživy a způsob stravování), jaký přikládá význam stravě/výživě/pokrmu a přípravě, preference, způsob stravování a návyky (doba, frekvence konzumace, způsob konzumace – příbory, servírování.., rituály)</a:t>
            </a:r>
          </a:p>
          <a:p>
            <a:r>
              <a:rPr lang="cs-CZ" dirty="0"/>
              <a:t>Sociologicky orientované dotazy</a:t>
            </a:r>
          </a:p>
          <a:p>
            <a:r>
              <a:rPr lang="cs-CZ" dirty="0"/>
              <a:t>Psychologické</a:t>
            </a:r>
          </a:p>
          <a:p>
            <a:r>
              <a:rPr lang="cs-CZ" dirty="0"/>
              <a:t>Biologická a fyziologická hlediska</a:t>
            </a:r>
          </a:p>
          <a:p>
            <a:pPr lvl="1"/>
            <a:endParaRPr lang="cs-CZ" dirty="0"/>
          </a:p>
          <a:p>
            <a:endParaRPr lang="cs-CZ" dirty="0"/>
          </a:p>
        </p:txBody>
      </p:sp>
    </p:spTree>
    <p:extLst>
      <p:ext uri="{BB962C8B-B14F-4D97-AF65-F5344CB8AC3E}">
        <p14:creationId xmlns:p14="http://schemas.microsoft.com/office/powerpoint/2010/main" val="8427092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81B91-1A8E-9400-7F15-F5028160C1BA}"/>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9BD43D5A-E245-9C21-2153-AA0983CE7B83}"/>
              </a:ext>
            </a:extLst>
          </p:cNvPr>
          <p:cNvSpPr>
            <a:spLocks noGrp="1"/>
          </p:cNvSpPr>
          <p:nvPr>
            <p:ph type="sldNum" sz="quarter" idx="11"/>
          </p:nvPr>
        </p:nvSpPr>
        <p:spPr/>
        <p:txBody>
          <a:bodyPr/>
          <a:lstStyle/>
          <a:p>
            <a:fld id="{0970407D-EE58-4A0B-824B-1D3AE42DD9CF}" type="slidenum">
              <a:rPr lang="cs-CZ" altLang="cs-CZ" smtClean="0"/>
              <a:pPr/>
              <a:t>42</a:t>
            </a:fld>
            <a:endParaRPr lang="cs-CZ" altLang="cs-CZ" dirty="0"/>
          </a:p>
        </p:txBody>
      </p:sp>
      <p:sp>
        <p:nvSpPr>
          <p:cNvPr id="3" name="Nadpis 2">
            <a:extLst>
              <a:ext uri="{FF2B5EF4-FFF2-40B4-BE49-F238E27FC236}">
                <a16:creationId xmlns:a16="http://schemas.microsoft.com/office/drawing/2014/main" id="{1CDC7A18-F985-E731-DFDB-FA415A568D7D}"/>
              </a:ext>
            </a:extLst>
          </p:cNvPr>
          <p:cNvSpPr>
            <a:spLocks noGrp="1"/>
          </p:cNvSpPr>
          <p:nvPr>
            <p:ph type="title"/>
          </p:nvPr>
        </p:nvSpPr>
        <p:spPr/>
        <p:txBody>
          <a:bodyPr/>
          <a:lstStyle/>
          <a:p>
            <a:r>
              <a:rPr lang="cs-CZ" dirty="0"/>
              <a:t>Praxe NT – Nutriční zhodnocení – nutriční </a:t>
            </a:r>
            <a:r>
              <a:rPr lang="cs-CZ" dirty="0" err="1"/>
              <a:t>anamanéza</a:t>
            </a:r>
            <a:endParaRPr lang="cs-CZ" dirty="0"/>
          </a:p>
        </p:txBody>
      </p:sp>
      <p:sp>
        <p:nvSpPr>
          <p:cNvPr id="4" name="Zástupný obsah 3">
            <a:extLst>
              <a:ext uri="{FF2B5EF4-FFF2-40B4-BE49-F238E27FC236}">
                <a16:creationId xmlns:a16="http://schemas.microsoft.com/office/drawing/2014/main" id="{6DF8BC5D-B6E8-BF10-EBB6-B76F7983D735}"/>
              </a:ext>
            </a:extLst>
          </p:cNvPr>
          <p:cNvSpPr>
            <a:spLocks noGrp="1"/>
          </p:cNvSpPr>
          <p:nvPr>
            <p:ph idx="1"/>
          </p:nvPr>
        </p:nvSpPr>
        <p:spPr>
          <a:xfrm>
            <a:off x="540000" y="1626688"/>
            <a:ext cx="8064900" cy="4139998"/>
          </a:xfrm>
        </p:spPr>
        <p:txBody>
          <a:bodyPr/>
          <a:lstStyle/>
          <a:p>
            <a:r>
              <a:rPr lang="cs-CZ" dirty="0"/>
              <a:t>Obecné kulturně specifické dotazy</a:t>
            </a:r>
          </a:p>
          <a:p>
            <a:pPr lvl="1"/>
            <a:r>
              <a:rPr lang="cs-CZ" dirty="0"/>
              <a:t>Identifikace s etnickou skupinou, rasou; místo narození, historie stěhování (migrace), míra adaptace v systému dané země (škola, zdravotnictví, zaměstnání..), jazykové dovednosti a bariéry</a:t>
            </a:r>
          </a:p>
          <a:p>
            <a:r>
              <a:rPr lang="cs-CZ" dirty="0"/>
              <a:t>Zdraví, výživa</a:t>
            </a:r>
          </a:p>
          <a:p>
            <a:pPr lvl="1"/>
            <a:r>
              <a:rPr lang="cs-CZ" dirty="0"/>
              <a:t>Jaký způsob léčby/praktiky vyznává (západní </a:t>
            </a:r>
            <a:r>
              <a:rPr lang="cs-CZ" dirty="0" err="1"/>
              <a:t>zp</a:t>
            </a:r>
            <a:r>
              <a:rPr lang="cs-CZ" dirty="0"/>
              <a:t>., léčitelství, čínská medicína…), kdo je pro něj autorita (lékař, léčitel, bylinkář, duchovní…); názory na výživu (vliv kultury na stav výživy a způsob stravování), jaký přikládá význam stravě/výživě/pokrmu a přípravě, preference, způsob stravování a návyky (doba, frekvence konzumace, způsob konzumace – příbory, servírování.., rituály)</a:t>
            </a:r>
          </a:p>
          <a:p>
            <a:r>
              <a:rPr lang="cs-CZ" dirty="0"/>
              <a:t>Sociologicky orientované dotazy</a:t>
            </a:r>
          </a:p>
          <a:p>
            <a:pPr lvl="1"/>
            <a:r>
              <a:rPr lang="cs-CZ" dirty="0"/>
              <a:t>Ekonomické postavení, vzdělání, rodinné zázemí a hierarchie, příbuzní; izolace vs sociální kontakty, vztah k institucím (např. důvěra ve zdravotnický systém)</a:t>
            </a:r>
          </a:p>
          <a:p>
            <a:r>
              <a:rPr lang="cs-CZ" dirty="0"/>
              <a:t>Psychologické</a:t>
            </a:r>
          </a:p>
          <a:p>
            <a:r>
              <a:rPr lang="cs-CZ" dirty="0"/>
              <a:t>Biologická a fyziologická hlediska</a:t>
            </a:r>
          </a:p>
          <a:p>
            <a:pPr lvl="1"/>
            <a:endParaRPr lang="cs-CZ" dirty="0"/>
          </a:p>
          <a:p>
            <a:pPr marL="54000" indent="0">
              <a:buNone/>
            </a:pPr>
            <a:endParaRPr lang="cs-CZ" dirty="0"/>
          </a:p>
        </p:txBody>
      </p:sp>
    </p:spTree>
    <p:extLst>
      <p:ext uri="{BB962C8B-B14F-4D97-AF65-F5344CB8AC3E}">
        <p14:creationId xmlns:p14="http://schemas.microsoft.com/office/powerpoint/2010/main" val="325695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D6493-30BF-9A40-121E-8AC96DD7B1AA}"/>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6B45531-5623-410F-3F8E-786BA53EB9F3}"/>
              </a:ext>
            </a:extLst>
          </p:cNvPr>
          <p:cNvSpPr>
            <a:spLocks noGrp="1"/>
          </p:cNvSpPr>
          <p:nvPr>
            <p:ph type="sldNum" sz="quarter" idx="11"/>
          </p:nvPr>
        </p:nvSpPr>
        <p:spPr/>
        <p:txBody>
          <a:bodyPr/>
          <a:lstStyle/>
          <a:p>
            <a:fld id="{0970407D-EE58-4A0B-824B-1D3AE42DD9CF}" type="slidenum">
              <a:rPr lang="cs-CZ" altLang="cs-CZ" smtClean="0"/>
              <a:pPr/>
              <a:t>43</a:t>
            </a:fld>
            <a:endParaRPr lang="cs-CZ" altLang="cs-CZ" dirty="0"/>
          </a:p>
        </p:txBody>
      </p:sp>
      <p:sp>
        <p:nvSpPr>
          <p:cNvPr id="3" name="Nadpis 2">
            <a:extLst>
              <a:ext uri="{FF2B5EF4-FFF2-40B4-BE49-F238E27FC236}">
                <a16:creationId xmlns:a16="http://schemas.microsoft.com/office/drawing/2014/main" id="{4DB0F297-1412-E22C-A14D-872FA7FF7B59}"/>
              </a:ext>
            </a:extLst>
          </p:cNvPr>
          <p:cNvSpPr>
            <a:spLocks noGrp="1"/>
          </p:cNvSpPr>
          <p:nvPr>
            <p:ph type="title"/>
          </p:nvPr>
        </p:nvSpPr>
        <p:spPr/>
        <p:txBody>
          <a:bodyPr/>
          <a:lstStyle/>
          <a:p>
            <a:r>
              <a:rPr lang="cs-CZ" dirty="0"/>
              <a:t>Praxe NT – Nutriční zhodnocení – nutriční </a:t>
            </a:r>
            <a:r>
              <a:rPr lang="cs-CZ" dirty="0" err="1"/>
              <a:t>anamanéza</a:t>
            </a:r>
            <a:endParaRPr lang="cs-CZ" dirty="0"/>
          </a:p>
        </p:txBody>
      </p:sp>
      <p:sp>
        <p:nvSpPr>
          <p:cNvPr id="4" name="Zástupný obsah 3">
            <a:extLst>
              <a:ext uri="{FF2B5EF4-FFF2-40B4-BE49-F238E27FC236}">
                <a16:creationId xmlns:a16="http://schemas.microsoft.com/office/drawing/2014/main" id="{4DD77087-222C-A6F6-9C9B-F507712953DF}"/>
              </a:ext>
            </a:extLst>
          </p:cNvPr>
          <p:cNvSpPr>
            <a:spLocks noGrp="1"/>
          </p:cNvSpPr>
          <p:nvPr>
            <p:ph idx="1"/>
          </p:nvPr>
        </p:nvSpPr>
        <p:spPr>
          <a:xfrm>
            <a:off x="540000" y="1626688"/>
            <a:ext cx="8064900" cy="4139998"/>
          </a:xfrm>
        </p:spPr>
        <p:txBody>
          <a:bodyPr/>
          <a:lstStyle/>
          <a:p>
            <a:r>
              <a:rPr lang="cs-CZ" dirty="0"/>
              <a:t>Obecné kulturně specifické dotazy</a:t>
            </a:r>
          </a:p>
          <a:p>
            <a:pPr lvl="1"/>
            <a:r>
              <a:rPr lang="cs-CZ" dirty="0"/>
              <a:t>Identifikace s etnickou skupinou, rasou; místo narození, historie stěhování(migrace), míra adaptace v systému dané země (škola, zdravotnictví, zaměstnání..), jazykové dovednosti a bariéry</a:t>
            </a:r>
          </a:p>
          <a:p>
            <a:r>
              <a:rPr lang="cs-CZ" dirty="0"/>
              <a:t>Zdraví, výživa</a:t>
            </a:r>
          </a:p>
          <a:p>
            <a:pPr lvl="1"/>
            <a:r>
              <a:rPr lang="cs-CZ" dirty="0"/>
              <a:t>Jaký způsob léčby/praktiky vyznává (západní </a:t>
            </a:r>
            <a:r>
              <a:rPr lang="cs-CZ" dirty="0" err="1"/>
              <a:t>zp</a:t>
            </a:r>
            <a:r>
              <a:rPr lang="cs-CZ" dirty="0"/>
              <a:t>., léčitelství, čínská medicína…), kdo je pro něj autorita (lékař, léčitel, bylinkář, duchovní…); názory na výživu (vliv kultury na stav výživy a způsob stravování), jaký přikládá význam stravě/výživě/pokrmu a přípravě, preference, způsob stravování a návyky (doba, frekvence konzumace, způsob konzumace – příbory, servírování.., rituály)</a:t>
            </a:r>
          </a:p>
          <a:p>
            <a:r>
              <a:rPr lang="cs-CZ" dirty="0"/>
              <a:t>Sociologicky orientované dotazy</a:t>
            </a:r>
          </a:p>
          <a:p>
            <a:pPr lvl="1"/>
            <a:r>
              <a:rPr lang="cs-CZ" dirty="0"/>
              <a:t>Ekonomické postavení, vzdělání, rodinné zázemí a hierarchie, příbuzní; izolace vs sociální kontakty, vztah k institucím (např. důvěra ve zdravotnický systém)</a:t>
            </a:r>
          </a:p>
          <a:p>
            <a:r>
              <a:rPr lang="cs-CZ" dirty="0"/>
              <a:t>Psychologické</a:t>
            </a:r>
          </a:p>
          <a:p>
            <a:pPr lvl="1"/>
            <a:r>
              <a:rPr lang="cs-CZ" dirty="0"/>
              <a:t>Rasová a kulturní identita, vnímání sebe vs společnost, mentalita a chování, religiózní vlivy na výživu/zdraví/nemoci, psychologické reakce na stres </a:t>
            </a:r>
          </a:p>
          <a:p>
            <a:r>
              <a:rPr lang="cs-CZ" dirty="0"/>
              <a:t>Biologická a fyziologická hlediska</a:t>
            </a:r>
          </a:p>
          <a:p>
            <a:pPr lvl="1"/>
            <a:r>
              <a:rPr lang="cs-CZ" dirty="0"/>
              <a:t>Přítomné typicky znaky dané rasy/etnika doprovázené anatomickými/fyziologickými odlišnostmi </a:t>
            </a:r>
          </a:p>
          <a:p>
            <a:pPr lvl="1"/>
            <a:endParaRPr lang="cs-CZ" dirty="0"/>
          </a:p>
          <a:p>
            <a:endParaRPr lang="cs-CZ" dirty="0"/>
          </a:p>
        </p:txBody>
      </p:sp>
    </p:spTree>
    <p:extLst>
      <p:ext uri="{BB962C8B-B14F-4D97-AF65-F5344CB8AC3E}">
        <p14:creationId xmlns:p14="http://schemas.microsoft.com/office/powerpoint/2010/main" val="2935148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A868320-0B0C-4B89-8A83-584EA2D56E56}"/>
              </a:ext>
            </a:extLst>
          </p:cNvPr>
          <p:cNvSpPr>
            <a:spLocks noGrp="1"/>
          </p:cNvSpPr>
          <p:nvPr>
            <p:ph type="sldNum" sz="quarter" idx="11"/>
          </p:nvPr>
        </p:nvSpPr>
        <p:spPr/>
        <p:txBody>
          <a:bodyPr/>
          <a:lstStyle/>
          <a:p>
            <a:fld id="{0970407D-EE58-4A0B-824B-1D3AE42DD9CF}" type="slidenum">
              <a:rPr lang="cs-CZ" altLang="cs-CZ" smtClean="0"/>
              <a:pPr/>
              <a:t>44</a:t>
            </a:fld>
            <a:endParaRPr lang="cs-CZ" altLang="cs-CZ" dirty="0"/>
          </a:p>
        </p:txBody>
      </p:sp>
      <p:sp>
        <p:nvSpPr>
          <p:cNvPr id="3" name="Nadpis 2">
            <a:extLst>
              <a:ext uri="{FF2B5EF4-FFF2-40B4-BE49-F238E27FC236}">
                <a16:creationId xmlns:a16="http://schemas.microsoft.com/office/drawing/2014/main" id="{DD808EB3-3F93-458D-8E91-9C01903B5D49}"/>
              </a:ext>
            </a:extLst>
          </p:cNvPr>
          <p:cNvSpPr>
            <a:spLocks noGrp="1"/>
          </p:cNvSpPr>
          <p:nvPr>
            <p:ph type="title"/>
          </p:nvPr>
        </p:nvSpPr>
        <p:spPr/>
        <p:txBody>
          <a:bodyPr/>
          <a:lstStyle/>
          <a:p>
            <a:r>
              <a:rPr lang="cs-CZ" dirty="0"/>
              <a:t>Biologická a fyziologická hlediska</a:t>
            </a:r>
            <a:br>
              <a:rPr lang="cs-CZ" dirty="0"/>
            </a:br>
            <a:endParaRPr lang="cs-CZ" dirty="0"/>
          </a:p>
        </p:txBody>
      </p:sp>
      <p:sp>
        <p:nvSpPr>
          <p:cNvPr id="4" name="Zástupný obsah 3">
            <a:extLst>
              <a:ext uri="{FF2B5EF4-FFF2-40B4-BE49-F238E27FC236}">
                <a16:creationId xmlns:a16="http://schemas.microsoft.com/office/drawing/2014/main" id="{9F1EC171-FC18-41BB-9157-A5D9C4C2995B}"/>
              </a:ext>
            </a:extLst>
          </p:cNvPr>
          <p:cNvSpPr>
            <a:spLocks noGrp="1"/>
          </p:cNvSpPr>
          <p:nvPr>
            <p:ph idx="1"/>
          </p:nvPr>
        </p:nvSpPr>
        <p:spPr/>
        <p:txBody>
          <a:bodyPr/>
          <a:lstStyle/>
          <a:p>
            <a:r>
              <a:rPr lang="cs-CZ" dirty="0"/>
              <a:t>Můžete posoudit biologická a fyziologická hlediska pro různé etnické a kulturní skupiny?</a:t>
            </a:r>
          </a:p>
        </p:txBody>
      </p:sp>
    </p:spTree>
    <p:extLst>
      <p:ext uri="{BB962C8B-B14F-4D97-AF65-F5344CB8AC3E}">
        <p14:creationId xmlns:p14="http://schemas.microsoft.com/office/powerpoint/2010/main" val="30561121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5D01B6B-1333-B9BA-2715-955AFAB67B3B}"/>
              </a:ext>
            </a:extLst>
          </p:cNvPr>
          <p:cNvSpPr>
            <a:spLocks noGrp="1"/>
          </p:cNvSpPr>
          <p:nvPr>
            <p:ph type="sldNum" sz="quarter" idx="11"/>
          </p:nvPr>
        </p:nvSpPr>
        <p:spPr/>
        <p:txBody>
          <a:bodyPr/>
          <a:lstStyle/>
          <a:p>
            <a:fld id="{0970407D-EE58-4A0B-824B-1D3AE42DD9CF}" type="slidenum">
              <a:rPr lang="cs-CZ" altLang="cs-CZ" smtClean="0"/>
              <a:pPr/>
              <a:t>45</a:t>
            </a:fld>
            <a:endParaRPr lang="cs-CZ" altLang="cs-CZ" dirty="0"/>
          </a:p>
        </p:txBody>
      </p:sp>
      <p:sp>
        <p:nvSpPr>
          <p:cNvPr id="3" name="Nadpis 2">
            <a:extLst>
              <a:ext uri="{FF2B5EF4-FFF2-40B4-BE49-F238E27FC236}">
                <a16:creationId xmlns:a16="http://schemas.microsoft.com/office/drawing/2014/main" id="{E3210E9A-4B9C-D229-C8C9-F522E2CF8FF6}"/>
              </a:ext>
            </a:extLst>
          </p:cNvPr>
          <p:cNvSpPr>
            <a:spLocks noGrp="1"/>
          </p:cNvSpPr>
          <p:nvPr>
            <p:ph type="title"/>
          </p:nvPr>
        </p:nvSpPr>
        <p:spPr/>
        <p:txBody>
          <a:bodyPr/>
          <a:lstStyle/>
          <a:p>
            <a:r>
              <a:rPr lang="cs-CZ" dirty="0"/>
              <a:t>Praxe NT – Zásady komunikace</a:t>
            </a:r>
          </a:p>
        </p:txBody>
      </p:sp>
      <p:sp>
        <p:nvSpPr>
          <p:cNvPr id="4" name="Zástupný obsah 3">
            <a:extLst>
              <a:ext uri="{FF2B5EF4-FFF2-40B4-BE49-F238E27FC236}">
                <a16:creationId xmlns:a16="http://schemas.microsoft.com/office/drawing/2014/main" id="{6B8A396E-9982-52EC-A8EB-02B71ACBF66A}"/>
              </a:ext>
            </a:extLst>
          </p:cNvPr>
          <p:cNvSpPr>
            <a:spLocks noGrp="1"/>
          </p:cNvSpPr>
          <p:nvPr>
            <p:ph idx="1"/>
          </p:nvPr>
        </p:nvSpPr>
        <p:spPr/>
        <p:txBody>
          <a:bodyPr/>
          <a:lstStyle/>
          <a:p>
            <a:r>
              <a:rPr lang="cs-CZ" dirty="0"/>
              <a:t>Jak by podle vás měla probíhat komunikace s osobou jiné kultury, národnosti, etnika?</a:t>
            </a:r>
          </a:p>
          <a:p>
            <a:endParaRPr lang="cs-CZ" dirty="0"/>
          </a:p>
          <a:p>
            <a:pPr marL="54000" indent="0">
              <a:buNone/>
            </a:pPr>
            <a:endParaRPr lang="cs-CZ" dirty="0"/>
          </a:p>
          <a:p>
            <a:endParaRPr lang="cs-CZ" dirty="0"/>
          </a:p>
        </p:txBody>
      </p:sp>
    </p:spTree>
    <p:extLst>
      <p:ext uri="{BB962C8B-B14F-4D97-AF65-F5344CB8AC3E}">
        <p14:creationId xmlns:p14="http://schemas.microsoft.com/office/powerpoint/2010/main" val="2712270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797A6-8887-1CD7-BD69-943B004F202F}"/>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3518E10-F4F5-D0D2-6D69-BB3A8C858991}"/>
              </a:ext>
            </a:extLst>
          </p:cNvPr>
          <p:cNvSpPr>
            <a:spLocks noGrp="1"/>
          </p:cNvSpPr>
          <p:nvPr>
            <p:ph type="sldNum" sz="quarter" idx="11"/>
          </p:nvPr>
        </p:nvSpPr>
        <p:spPr/>
        <p:txBody>
          <a:bodyPr/>
          <a:lstStyle/>
          <a:p>
            <a:fld id="{0970407D-EE58-4A0B-824B-1D3AE42DD9CF}" type="slidenum">
              <a:rPr lang="cs-CZ" altLang="cs-CZ" smtClean="0"/>
              <a:pPr/>
              <a:t>46</a:t>
            </a:fld>
            <a:endParaRPr lang="cs-CZ" altLang="cs-CZ" dirty="0"/>
          </a:p>
        </p:txBody>
      </p:sp>
      <p:sp>
        <p:nvSpPr>
          <p:cNvPr id="3" name="Nadpis 2">
            <a:extLst>
              <a:ext uri="{FF2B5EF4-FFF2-40B4-BE49-F238E27FC236}">
                <a16:creationId xmlns:a16="http://schemas.microsoft.com/office/drawing/2014/main" id="{59D90795-5247-A291-546E-C466E2C04016}"/>
              </a:ext>
            </a:extLst>
          </p:cNvPr>
          <p:cNvSpPr>
            <a:spLocks noGrp="1"/>
          </p:cNvSpPr>
          <p:nvPr>
            <p:ph type="title"/>
          </p:nvPr>
        </p:nvSpPr>
        <p:spPr/>
        <p:txBody>
          <a:bodyPr/>
          <a:lstStyle/>
          <a:p>
            <a:r>
              <a:rPr lang="cs-CZ" dirty="0"/>
              <a:t>Praxe NT – Zásady komunikace</a:t>
            </a:r>
          </a:p>
        </p:txBody>
      </p:sp>
      <p:sp>
        <p:nvSpPr>
          <p:cNvPr id="4" name="Zástupný obsah 3">
            <a:extLst>
              <a:ext uri="{FF2B5EF4-FFF2-40B4-BE49-F238E27FC236}">
                <a16:creationId xmlns:a16="http://schemas.microsoft.com/office/drawing/2014/main" id="{7CF3F04C-16D4-287B-07AD-0E33BEBD2BE6}"/>
              </a:ext>
            </a:extLst>
          </p:cNvPr>
          <p:cNvSpPr>
            <a:spLocks noGrp="1"/>
          </p:cNvSpPr>
          <p:nvPr>
            <p:ph idx="1"/>
          </p:nvPr>
        </p:nvSpPr>
        <p:spPr/>
        <p:txBody>
          <a:bodyPr/>
          <a:lstStyle/>
          <a:p>
            <a:pPr marL="54000" indent="0">
              <a:buNone/>
            </a:pPr>
            <a:r>
              <a:rPr lang="cs-CZ" dirty="0"/>
              <a:t>1. pravidlo</a:t>
            </a:r>
          </a:p>
          <a:p>
            <a:pPr marL="54000" indent="0">
              <a:buNone/>
            </a:pPr>
            <a:endParaRPr lang="cs-CZ" dirty="0"/>
          </a:p>
          <a:p>
            <a:pPr marL="54000" indent="0">
              <a:buNone/>
            </a:pPr>
            <a:endParaRPr lang="cs-CZ" dirty="0"/>
          </a:p>
          <a:p>
            <a:pPr marL="54000" indent="0">
              <a:buNone/>
            </a:pPr>
            <a:endParaRPr lang="cs-CZ" dirty="0"/>
          </a:p>
          <a:p>
            <a:pPr marL="54000" indent="0">
              <a:buNone/>
            </a:pPr>
            <a:endParaRPr lang="cs-CZ" dirty="0"/>
          </a:p>
          <a:p>
            <a:pPr marL="54000" indent="0">
              <a:buNone/>
            </a:pPr>
            <a:endParaRPr lang="cs-CZ" dirty="0"/>
          </a:p>
          <a:p>
            <a:pPr marL="54000" indent="0">
              <a:buNone/>
            </a:pPr>
            <a:endParaRPr lang="cs-CZ" dirty="0"/>
          </a:p>
          <a:p>
            <a:pPr marL="54000" indent="0">
              <a:buNone/>
            </a:pPr>
            <a:endParaRPr lang="cs-CZ" dirty="0"/>
          </a:p>
          <a:p>
            <a:pPr marL="54000" indent="0">
              <a:buNone/>
            </a:pPr>
            <a:r>
              <a:rPr lang="cs-CZ" dirty="0"/>
              <a:t>Pro navázání kontaktu s pacientem je vhodné vždy použít základní pozdravení a jednoduchou společenskou frázi nejlépe v jazyku, kterému pacient rozumí!</a:t>
            </a:r>
          </a:p>
        </p:txBody>
      </p:sp>
      <p:pic>
        <p:nvPicPr>
          <p:cNvPr id="1026" name="Picture 2" descr="Hello Languages Photos and Images | Shutterstock">
            <a:extLst>
              <a:ext uri="{FF2B5EF4-FFF2-40B4-BE49-F238E27FC236}">
                <a16:creationId xmlns:a16="http://schemas.microsoft.com/office/drawing/2014/main" id="{CD86B6BA-87E6-9AEC-67D3-0F0436D0C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4497" y="1305604"/>
            <a:ext cx="5178491" cy="2935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178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2ECD9-6C0B-AD50-5F50-4BBB8B7B0040}"/>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9816CA41-ACED-A2D3-6BC3-B7630A7AE81D}"/>
              </a:ext>
            </a:extLst>
          </p:cNvPr>
          <p:cNvSpPr>
            <a:spLocks noGrp="1"/>
          </p:cNvSpPr>
          <p:nvPr>
            <p:ph type="sldNum" sz="quarter" idx="11"/>
          </p:nvPr>
        </p:nvSpPr>
        <p:spPr/>
        <p:txBody>
          <a:bodyPr/>
          <a:lstStyle/>
          <a:p>
            <a:fld id="{0970407D-EE58-4A0B-824B-1D3AE42DD9CF}" type="slidenum">
              <a:rPr lang="cs-CZ" altLang="cs-CZ" smtClean="0"/>
              <a:pPr/>
              <a:t>47</a:t>
            </a:fld>
            <a:endParaRPr lang="cs-CZ" altLang="cs-CZ" dirty="0"/>
          </a:p>
        </p:txBody>
      </p:sp>
      <p:sp>
        <p:nvSpPr>
          <p:cNvPr id="3" name="Nadpis 2">
            <a:extLst>
              <a:ext uri="{FF2B5EF4-FFF2-40B4-BE49-F238E27FC236}">
                <a16:creationId xmlns:a16="http://schemas.microsoft.com/office/drawing/2014/main" id="{936DEA09-0D08-CF1C-CB56-17D36F09EDE7}"/>
              </a:ext>
            </a:extLst>
          </p:cNvPr>
          <p:cNvSpPr>
            <a:spLocks noGrp="1"/>
          </p:cNvSpPr>
          <p:nvPr>
            <p:ph type="title"/>
          </p:nvPr>
        </p:nvSpPr>
        <p:spPr/>
        <p:txBody>
          <a:bodyPr/>
          <a:lstStyle/>
          <a:p>
            <a:r>
              <a:rPr lang="cs-CZ" dirty="0"/>
              <a:t>Praxe NT – Zásady komunikace</a:t>
            </a:r>
          </a:p>
        </p:txBody>
      </p:sp>
      <p:sp>
        <p:nvSpPr>
          <p:cNvPr id="4" name="Zástupný obsah 3">
            <a:extLst>
              <a:ext uri="{FF2B5EF4-FFF2-40B4-BE49-F238E27FC236}">
                <a16:creationId xmlns:a16="http://schemas.microsoft.com/office/drawing/2014/main" id="{542FC2F9-11B7-8210-0945-2DB833812E85}"/>
              </a:ext>
            </a:extLst>
          </p:cNvPr>
          <p:cNvSpPr>
            <a:spLocks noGrp="1"/>
          </p:cNvSpPr>
          <p:nvPr>
            <p:ph idx="1"/>
          </p:nvPr>
        </p:nvSpPr>
        <p:spPr/>
        <p:txBody>
          <a:bodyPr/>
          <a:lstStyle/>
          <a:p>
            <a:pPr marL="54000" indent="0">
              <a:buNone/>
            </a:pPr>
            <a:r>
              <a:rPr lang="cs-CZ" dirty="0"/>
              <a:t>2. Pravidlo</a:t>
            </a:r>
          </a:p>
          <a:p>
            <a:pPr marL="54000" indent="0">
              <a:buNone/>
            </a:pPr>
            <a:endParaRPr lang="cs-CZ" dirty="0"/>
          </a:p>
          <a:p>
            <a:pPr marL="54000" indent="0">
              <a:buNone/>
            </a:pPr>
            <a:r>
              <a:rPr lang="cs-CZ" dirty="0"/>
              <a:t>Je-li to možné, využijte tlumočníka (personál, rodinný příslušník)</a:t>
            </a:r>
          </a:p>
          <a:p>
            <a:pPr marL="54000" indent="0">
              <a:buNone/>
            </a:pPr>
            <a:endParaRPr lang="cs-CZ" dirty="0"/>
          </a:p>
          <a:p>
            <a:pPr marL="54000" indent="0">
              <a:buNone/>
            </a:pPr>
            <a:endParaRPr lang="cs-CZ" dirty="0"/>
          </a:p>
        </p:txBody>
      </p:sp>
    </p:spTree>
    <p:extLst>
      <p:ext uri="{BB962C8B-B14F-4D97-AF65-F5344CB8AC3E}">
        <p14:creationId xmlns:p14="http://schemas.microsoft.com/office/powerpoint/2010/main" val="105058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41FF8-2391-D312-79EE-8704BFFFDC81}"/>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2761E23-0590-629E-E85B-F75109F2C0BD}"/>
              </a:ext>
            </a:extLst>
          </p:cNvPr>
          <p:cNvSpPr>
            <a:spLocks noGrp="1"/>
          </p:cNvSpPr>
          <p:nvPr>
            <p:ph type="sldNum" sz="quarter" idx="11"/>
          </p:nvPr>
        </p:nvSpPr>
        <p:spPr/>
        <p:txBody>
          <a:bodyPr/>
          <a:lstStyle/>
          <a:p>
            <a:fld id="{0970407D-EE58-4A0B-824B-1D3AE42DD9CF}" type="slidenum">
              <a:rPr lang="cs-CZ" altLang="cs-CZ" smtClean="0"/>
              <a:pPr/>
              <a:t>48</a:t>
            </a:fld>
            <a:endParaRPr lang="cs-CZ" altLang="cs-CZ" dirty="0"/>
          </a:p>
        </p:txBody>
      </p:sp>
      <p:sp>
        <p:nvSpPr>
          <p:cNvPr id="3" name="Nadpis 2">
            <a:extLst>
              <a:ext uri="{FF2B5EF4-FFF2-40B4-BE49-F238E27FC236}">
                <a16:creationId xmlns:a16="http://schemas.microsoft.com/office/drawing/2014/main" id="{78B82B0B-F7DF-3C63-DFDD-88D000A17E91}"/>
              </a:ext>
            </a:extLst>
          </p:cNvPr>
          <p:cNvSpPr>
            <a:spLocks noGrp="1"/>
          </p:cNvSpPr>
          <p:nvPr>
            <p:ph type="title"/>
          </p:nvPr>
        </p:nvSpPr>
        <p:spPr/>
        <p:txBody>
          <a:bodyPr/>
          <a:lstStyle/>
          <a:p>
            <a:r>
              <a:rPr lang="cs-CZ" dirty="0"/>
              <a:t>Praxe NT – Zásady komunikace</a:t>
            </a:r>
          </a:p>
        </p:txBody>
      </p:sp>
      <p:sp>
        <p:nvSpPr>
          <p:cNvPr id="4" name="Zástupný obsah 3">
            <a:extLst>
              <a:ext uri="{FF2B5EF4-FFF2-40B4-BE49-F238E27FC236}">
                <a16:creationId xmlns:a16="http://schemas.microsoft.com/office/drawing/2014/main" id="{66EA754A-D09E-01A5-04BF-19DB6768320A}"/>
              </a:ext>
            </a:extLst>
          </p:cNvPr>
          <p:cNvSpPr>
            <a:spLocks noGrp="1"/>
          </p:cNvSpPr>
          <p:nvPr>
            <p:ph idx="1"/>
          </p:nvPr>
        </p:nvSpPr>
        <p:spPr/>
        <p:txBody>
          <a:bodyPr/>
          <a:lstStyle/>
          <a:p>
            <a:pPr marL="54000" indent="0">
              <a:buNone/>
            </a:pPr>
            <a:r>
              <a:rPr lang="cs-CZ" dirty="0"/>
              <a:t>2. Pravidlo</a:t>
            </a:r>
          </a:p>
          <a:p>
            <a:pPr marL="54000" indent="0">
              <a:buNone/>
            </a:pPr>
            <a:endParaRPr lang="cs-CZ" dirty="0"/>
          </a:p>
          <a:p>
            <a:pPr marL="54000" indent="0">
              <a:buNone/>
            </a:pPr>
            <a:r>
              <a:rPr lang="cs-CZ" dirty="0"/>
              <a:t>Je-li to možné, využijte tlumočníka (personál, rodinný příslušník)</a:t>
            </a:r>
          </a:p>
          <a:p>
            <a:pPr marL="54000" indent="0">
              <a:buNone/>
            </a:pPr>
            <a:endParaRPr lang="cs-CZ" dirty="0"/>
          </a:p>
          <a:p>
            <a:pPr marL="54000" indent="0">
              <a:buNone/>
            </a:pPr>
            <a:r>
              <a:rPr lang="cs-CZ" sz="2000" dirty="0"/>
              <a:t>Disponuje-li ZZ tlumočníkem (tzv. vnitřní tlumočnická služba nemocnice) je třeba k této službě vést dokumentaci…</a:t>
            </a:r>
            <a:endParaRPr lang="cs-CZ" dirty="0"/>
          </a:p>
          <a:p>
            <a:pPr marL="54000" indent="0" algn="l">
              <a:buNone/>
            </a:pPr>
            <a:r>
              <a:rPr lang="cs-CZ" sz="2000" b="1" i="0" dirty="0">
                <a:solidFill>
                  <a:srgbClr val="015072"/>
                </a:solidFill>
                <a:effectLst/>
                <a:latin typeface="Quicksand"/>
              </a:rPr>
              <a:t>Interkulturní pracovníci</a:t>
            </a:r>
          </a:p>
          <a:p>
            <a:pPr algn="l"/>
            <a:r>
              <a:rPr lang="cs-CZ" sz="2000" b="0" i="0" dirty="0">
                <a:solidFill>
                  <a:srgbClr val="43616D"/>
                </a:solidFill>
                <a:effectLst/>
                <a:latin typeface="Quicksand"/>
              </a:rPr>
              <a:t>Interkulturní pracovníky nabízí více organizací nebo měst, mohou pomoci s překladem nejen u lékaře, např. na </a:t>
            </a:r>
            <a:r>
              <a:rPr lang="cs-CZ" sz="2000" b="0" i="0" u="sng" dirty="0">
                <a:solidFill>
                  <a:srgbClr val="0484BC"/>
                </a:solidFill>
                <a:effectLst/>
                <a:latin typeface="Quicksand"/>
                <a:hlinkClick r:id="rId2"/>
              </a:rPr>
              <a:t>Migrace.com</a:t>
            </a:r>
            <a:r>
              <a:rPr lang="cs-CZ" sz="2000" b="0" i="0" dirty="0">
                <a:solidFill>
                  <a:srgbClr val="43616D"/>
                </a:solidFill>
                <a:effectLst/>
                <a:latin typeface="Quicksand"/>
              </a:rPr>
              <a:t> </a:t>
            </a:r>
            <a:br>
              <a:rPr lang="cs-CZ" sz="2000" b="0" i="0" dirty="0">
                <a:solidFill>
                  <a:srgbClr val="43616D"/>
                </a:solidFill>
                <a:effectLst/>
                <a:latin typeface="Quicksand"/>
              </a:rPr>
            </a:br>
            <a:r>
              <a:rPr lang="cs-CZ" sz="2000" b="0" i="0" dirty="0">
                <a:solidFill>
                  <a:srgbClr val="43616D"/>
                </a:solidFill>
                <a:effectLst/>
                <a:latin typeface="Quicksand"/>
              </a:rPr>
              <a:t>Nebo seznam interkulturních pracovníků po celé ČR – </a:t>
            </a:r>
            <a:r>
              <a:rPr lang="cs-CZ" sz="2000" b="0" i="0" u="sng" dirty="0">
                <a:solidFill>
                  <a:srgbClr val="0484BC"/>
                </a:solidFill>
                <a:effectLst/>
                <a:latin typeface="Quicksand"/>
                <a:hlinkClick r:id="rId3"/>
              </a:rPr>
              <a:t>Interkulturniprace.cz</a:t>
            </a:r>
            <a:br>
              <a:rPr lang="cs-CZ" sz="2000" b="0" i="0" dirty="0">
                <a:solidFill>
                  <a:srgbClr val="43616D"/>
                </a:solidFill>
                <a:effectLst/>
                <a:latin typeface="Quicksand"/>
              </a:rPr>
            </a:br>
            <a:r>
              <a:rPr lang="cs-CZ" sz="2000" b="0" i="0" dirty="0">
                <a:solidFill>
                  <a:srgbClr val="43616D"/>
                </a:solidFill>
                <a:effectLst/>
                <a:latin typeface="Quicksand"/>
              </a:rPr>
              <a:t>Nebo seznam interkulturních pracovníků v Praze – </a:t>
            </a:r>
            <a:r>
              <a:rPr lang="cs-CZ" sz="2000" b="0" i="0" u="sng" dirty="0">
                <a:solidFill>
                  <a:srgbClr val="0484BC"/>
                </a:solidFill>
                <a:effectLst/>
                <a:latin typeface="Quicksand"/>
                <a:hlinkClick r:id="rId4"/>
              </a:rPr>
              <a:t>Metropolevsech.eu</a:t>
            </a:r>
            <a:br>
              <a:rPr lang="cs-CZ" sz="2000" b="0" i="0" dirty="0">
                <a:solidFill>
                  <a:srgbClr val="43616D"/>
                </a:solidFill>
                <a:effectLst/>
                <a:latin typeface="Quicksand"/>
              </a:rPr>
            </a:br>
            <a:r>
              <a:rPr lang="cs-CZ" sz="2000" b="0" i="0" dirty="0">
                <a:solidFill>
                  <a:srgbClr val="43616D"/>
                </a:solidFill>
                <a:effectLst/>
                <a:latin typeface="Quicksand"/>
              </a:rPr>
              <a:t>Nebo kontakt na interkulturní pracovníky v Brně – </a:t>
            </a:r>
            <a:r>
              <a:rPr lang="en-US" sz="1600" dirty="0">
                <a:hlinkClick r:id="rId5"/>
              </a:rPr>
              <a:t>Centrum pro </a:t>
            </a:r>
            <a:r>
              <a:rPr lang="en-US" sz="1600" dirty="0" err="1">
                <a:hlinkClick r:id="rId5"/>
              </a:rPr>
              <a:t>cizince</a:t>
            </a:r>
            <a:r>
              <a:rPr lang="en-US" sz="1600" dirty="0">
                <a:hlinkClick r:id="rId5"/>
              </a:rPr>
              <a:t> - Skill Centrum</a:t>
            </a:r>
            <a:endParaRPr lang="cs-CZ" dirty="0"/>
          </a:p>
        </p:txBody>
      </p:sp>
    </p:spTree>
    <p:extLst>
      <p:ext uri="{BB962C8B-B14F-4D97-AF65-F5344CB8AC3E}">
        <p14:creationId xmlns:p14="http://schemas.microsoft.com/office/powerpoint/2010/main" val="33363449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BAA95-ADF6-0C64-FF9D-C89BE69BFEB4}"/>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AF02235-9313-8D27-6663-11E7F7519CFA}"/>
              </a:ext>
            </a:extLst>
          </p:cNvPr>
          <p:cNvSpPr>
            <a:spLocks noGrp="1"/>
          </p:cNvSpPr>
          <p:nvPr>
            <p:ph type="sldNum" sz="quarter" idx="11"/>
          </p:nvPr>
        </p:nvSpPr>
        <p:spPr/>
        <p:txBody>
          <a:bodyPr/>
          <a:lstStyle/>
          <a:p>
            <a:fld id="{0970407D-EE58-4A0B-824B-1D3AE42DD9CF}" type="slidenum">
              <a:rPr lang="cs-CZ" altLang="cs-CZ" smtClean="0"/>
              <a:pPr/>
              <a:t>49</a:t>
            </a:fld>
            <a:endParaRPr lang="cs-CZ" altLang="cs-CZ" dirty="0"/>
          </a:p>
        </p:txBody>
      </p:sp>
      <p:sp>
        <p:nvSpPr>
          <p:cNvPr id="3" name="Nadpis 2">
            <a:extLst>
              <a:ext uri="{FF2B5EF4-FFF2-40B4-BE49-F238E27FC236}">
                <a16:creationId xmlns:a16="http://schemas.microsoft.com/office/drawing/2014/main" id="{BFAB9A89-303B-58C0-4992-6EC2689DEFB6}"/>
              </a:ext>
            </a:extLst>
          </p:cNvPr>
          <p:cNvSpPr>
            <a:spLocks noGrp="1"/>
          </p:cNvSpPr>
          <p:nvPr>
            <p:ph type="title"/>
          </p:nvPr>
        </p:nvSpPr>
        <p:spPr/>
        <p:txBody>
          <a:bodyPr/>
          <a:lstStyle/>
          <a:p>
            <a:r>
              <a:rPr lang="cs-CZ" dirty="0"/>
              <a:t>Praxe NT – Zásady komunikace</a:t>
            </a:r>
          </a:p>
        </p:txBody>
      </p:sp>
      <p:sp>
        <p:nvSpPr>
          <p:cNvPr id="4" name="Zástupný obsah 3">
            <a:extLst>
              <a:ext uri="{FF2B5EF4-FFF2-40B4-BE49-F238E27FC236}">
                <a16:creationId xmlns:a16="http://schemas.microsoft.com/office/drawing/2014/main" id="{0B8ED044-C4F1-8CFF-7FE7-107369B2CA50}"/>
              </a:ext>
            </a:extLst>
          </p:cNvPr>
          <p:cNvSpPr>
            <a:spLocks noGrp="1"/>
          </p:cNvSpPr>
          <p:nvPr>
            <p:ph idx="1"/>
          </p:nvPr>
        </p:nvSpPr>
        <p:spPr/>
        <p:txBody>
          <a:bodyPr/>
          <a:lstStyle/>
          <a:p>
            <a:pPr marL="54000" indent="0">
              <a:buNone/>
            </a:pPr>
            <a:r>
              <a:rPr lang="cs-CZ" dirty="0"/>
              <a:t>Komunikovat lze v češtině, pakliže částečně rozumí –&gt; holé, jednoduché věty + písemně</a:t>
            </a:r>
          </a:p>
          <a:p>
            <a:pPr marL="54000" indent="0">
              <a:buNone/>
            </a:pPr>
            <a:r>
              <a:rPr lang="cs-CZ" dirty="0"/>
              <a:t>-mimika – vstřícnost, ochota, pochopení, zájem, úsměv</a:t>
            </a:r>
          </a:p>
          <a:p>
            <a:pPr marL="54000" indent="0">
              <a:buNone/>
            </a:pPr>
            <a:r>
              <a:rPr lang="cs-CZ" dirty="0"/>
              <a:t>-gestikulace – pomalá, přiměřená situaci, nevyjadřující nadřazenost</a:t>
            </a:r>
          </a:p>
          <a:p>
            <a:pPr marL="54000" indent="0">
              <a:buNone/>
            </a:pPr>
            <a:r>
              <a:rPr lang="cs-CZ" dirty="0"/>
              <a:t>-zbarvení a tón hlasu – klidný, rozhodný, přiměřeně hlasitý</a:t>
            </a:r>
          </a:p>
          <a:p>
            <a:pPr marL="54000" indent="0">
              <a:buNone/>
            </a:pPr>
            <a:r>
              <a:rPr lang="cs-CZ" dirty="0"/>
              <a:t>-</a:t>
            </a:r>
            <a:r>
              <a:rPr lang="cs-CZ" dirty="0" err="1"/>
              <a:t>haptika</a:t>
            </a:r>
            <a:r>
              <a:rPr lang="cs-CZ" dirty="0"/>
              <a:t> – doteky </a:t>
            </a:r>
          </a:p>
          <a:p>
            <a:pPr marL="54000" indent="0">
              <a:buNone/>
            </a:pPr>
            <a:endParaRPr lang="cs-CZ" dirty="0"/>
          </a:p>
          <a:p>
            <a:pPr marL="54000" indent="0">
              <a:buNone/>
            </a:pPr>
            <a:r>
              <a:rPr lang="cs-CZ" u="sng" dirty="0"/>
              <a:t>Velmi vhodné doplňující prostředky!:</a:t>
            </a:r>
          </a:p>
          <a:p>
            <a:pPr marL="54000" indent="0">
              <a:buNone/>
            </a:pPr>
            <a:r>
              <a:rPr lang="cs-CZ" dirty="0"/>
              <a:t>-překladové informační a edukační materiály</a:t>
            </a:r>
          </a:p>
          <a:p>
            <a:pPr marL="54000" indent="0">
              <a:buNone/>
            </a:pPr>
            <a:r>
              <a:rPr lang="cs-CZ" dirty="0"/>
              <a:t>-demonstrace, videoprojekce, </a:t>
            </a:r>
            <a:r>
              <a:rPr lang="cs-CZ" dirty="0" err="1"/>
              <a:t>fotoseriály</a:t>
            </a:r>
            <a:endParaRPr lang="cs-CZ" dirty="0"/>
          </a:p>
          <a:p>
            <a:pPr marL="54000" indent="0">
              <a:buNone/>
            </a:pPr>
            <a:r>
              <a:rPr lang="cs-CZ" dirty="0"/>
              <a:t>-obrázky, piktogramy, komunikační karty</a:t>
            </a:r>
          </a:p>
          <a:p>
            <a:pPr marL="54000" indent="0">
              <a:buNone/>
            </a:pPr>
            <a:endParaRPr lang="cs-CZ" dirty="0"/>
          </a:p>
          <a:p>
            <a:pPr marL="54000" indent="0">
              <a:buNone/>
            </a:pPr>
            <a:endParaRPr lang="cs-CZ" dirty="0"/>
          </a:p>
          <a:p>
            <a:pPr marL="54000" indent="0">
              <a:buNone/>
            </a:pPr>
            <a:endParaRPr lang="cs-CZ" dirty="0"/>
          </a:p>
        </p:txBody>
      </p:sp>
    </p:spTree>
    <p:extLst>
      <p:ext uri="{BB962C8B-B14F-4D97-AF65-F5344CB8AC3E}">
        <p14:creationId xmlns:p14="http://schemas.microsoft.com/office/powerpoint/2010/main" val="2352004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66A72-A232-CAB8-EAC5-865298B9BB2F}"/>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8A13416-1A1C-78A6-4CF6-956B378106D1}"/>
              </a:ext>
            </a:extLst>
          </p:cNvPr>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3" name="Nadpis 2">
            <a:extLst>
              <a:ext uri="{FF2B5EF4-FFF2-40B4-BE49-F238E27FC236}">
                <a16:creationId xmlns:a16="http://schemas.microsoft.com/office/drawing/2014/main" id="{743A4FFB-2B7D-C425-EC2D-014CB4E8D20C}"/>
              </a:ext>
            </a:extLst>
          </p:cNvPr>
          <p:cNvSpPr>
            <a:spLocks noGrp="1"/>
          </p:cNvSpPr>
          <p:nvPr>
            <p:ph type="title"/>
          </p:nvPr>
        </p:nvSpPr>
        <p:spPr/>
        <p:txBody>
          <a:bodyPr/>
          <a:lstStyle/>
          <a:p>
            <a:r>
              <a:rPr lang="cs-CZ" dirty="0"/>
              <a:t>Teoretický úvod – MULTIKULTURALITA</a:t>
            </a:r>
          </a:p>
        </p:txBody>
      </p:sp>
      <p:sp>
        <p:nvSpPr>
          <p:cNvPr id="4" name="Zástupný obsah 3">
            <a:extLst>
              <a:ext uri="{FF2B5EF4-FFF2-40B4-BE49-F238E27FC236}">
                <a16:creationId xmlns:a16="http://schemas.microsoft.com/office/drawing/2014/main" id="{12A0FB7C-D80D-ADCC-F74E-7B0ACFEAFDFE}"/>
              </a:ext>
            </a:extLst>
          </p:cNvPr>
          <p:cNvSpPr>
            <a:spLocks noGrp="1"/>
          </p:cNvSpPr>
          <p:nvPr>
            <p:ph idx="1"/>
          </p:nvPr>
        </p:nvSpPr>
        <p:spPr>
          <a:xfrm>
            <a:off x="499500" y="1597926"/>
            <a:ext cx="8064900" cy="4139998"/>
          </a:xfrm>
        </p:spPr>
        <p:txBody>
          <a:bodyPr/>
          <a:lstStyle/>
          <a:p>
            <a:pPr marL="54000" indent="0">
              <a:buNone/>
            </a:pPr>
            <a:r>
              <a:rPr lang="cs-CZ" sz="2000" dirty="0"/>
              <a:t>Multikulturalita jako fenoménem dnešního světa… </a:t>
            </a:r>
          </a:p>
          <a:p>
            <a:pPr marL="54000" indent="0">
              <a:buNone/>
            </a:pPr>
            <a:endParaRPr lang="cs-CZ" sz="2000" dirty="0"/>
          </a:p>
          <a:p>
            <a:pPr marL="54000" indent="0" algn="just">
              <a:spcAft>
                <a:spcPts val="1200"/>
              </a:spcAft>
              <a:buNone/>
            </a:pPr>
            <a:r>
              <a:rPr lang="cs-CZ" sz="2000" b="1" dirty="0">
                <a:solidFill>
                  <a:srgbClr val="000000"/>
                </a:solidFill>
              </a:rPr>
              <a:t>Z</a:t>
            </a:r>
            <a:r>
              <a:rPr lang="cs-CZ" sz="2000" b="1" dirty="0">
                <a:solidFill>
                  <a:srgbClr val="000000"/>
                </a:solidFill>
                <a:effectLst/>
              </a:rPr>
              <a:t>namená soužití odlišných etnických, jazykových, náboženských či národních (eventuálně i jiných) minorit s majoritní společností, tedy koexistenci, kooperaci a vzájemnou interakci mezi odlišnými „kulturními identitami“ v rámci většího společenství a v rámci jednoho národního státu. </a:t>
            </a:r>
          </a:p>
          <a:p>
            <a:pPr marL="54000" indent="0" algn="just">
              <a:spcAft>
                <a:spcPts val="1200"/>
              </a:spcAft>
              <a:buNone/>
            </a:pPr>
            <a:r>
              <a:rPr lang="cs-CZ" sz="2000" dirty="0"/>
              <a:t>…Většina dnešních společností je multikulturní, neboť v sobě zahrnuje více kultur.</a:t>
            </a:r>
          </a:p>
          <a:p>
            <a:pPr marL="54000" indent="0" algn="just">
              <a:spcAft>
                <a:spcPts val="0"/>
              </a:spcAft>
              <a:buNone/>
            </a:pPr>
            <a:r>
              <a:rPr lang="cs-CZ" sz="1800" dirty="0"/>
              <a:t>Historie vývoje..</a:t>
            </a:r>
          </a:p>
          <a:p>
            <a:pPr>
              <a:lnSpc>
                <a:spcPts val="1900"/>
              </a:lnSpc>
              <a:spcAft>
                <a:spcPts val="0"/>
              </a:spcAft>
              <a:buFont typeface="Arial" panose="020B0604020202020204" pitchFamily="34" charset="0"/>
              <a:buChar char="•"/>
            </a:pPr>
            <a:r>
              <a:rPr lang="cs-CZ" sz="1400" dirty="0"/>
              <a:t>Jako první se za multikulturní považovaly ty státy/společnosti, které vznikly na základě emigrace, např. USA, Kanada, Austrálie, Argentina, Brazílie.</a:t>
            </a:r>
          </a:p>
          <a:p>
            <a:pPr>
              <a:lnSpc>
                <a:spcPts val="1900"/>
              </a:lnSpc>
              <a:spcAft>
                <a:spcPts val="0"/>
              </a:spcAft>
              <a:buFont typeface="Arial" panose="020B0604020202020204" pitchFamily="34" charset="0"/>
              <a:buChar char="•"/>
            </a:pPr>
            <a:r>
              <a:rPr lang="cs-CZ" sz="1400" dirty="0"/>
              <a:t>Kanada byla 1.státem, který zavedl oficiální multikulturní státní politiku - multikulturalismus zakotven v kanadské ústavě od. r. 1982.</a:t>
            </a:r>
          </a:p>
        </p:txBody>
      </p:sp>
      <p:sp>
        <p:nvSpPr>
          <p:cNvPr id="6" name="TextovéPole 5">
            <a:extLst>
              <a:ext uri="{FF2B5EF4-FFF2-40B4-BE49-F238E27FC236}">
                <a16:creationId xmlns:a16="http://schemas.microsoft.com/office/drawing/2014/main" id="{EFC2CF94-C282-F3AA-6F0D-B42DEB34BEB6}"/>
              </a:ext>
            </a:extLst>
          </p:cNvPr>
          <p:cNvSpPr txBox="1"/>
          <p:nvPr/>
        </p:nvSpPr>
        <p:spPr>
          <a:xfrm>
            <a:off x="2649792" y="6273225"/>
            <a:ext cx="5520813" cy="584775"/>
          </a:xfrm>
          <a:prstGeom prst="rect">
            <a:avLst/>
          </a:prstGeom>
          <a:noFill/>
        </p:spPr>
        <p:txBody>
          <a:bodyPr wrap="square">
            <a:spAutoFit/>
          </a:bodyPr>
          <a:lstStyle/>
          <a:p>
            <a:pPr algn="just">
              <a:spcAft>
                <a:spcPts val="1200"/>
              </a:spcAft>
            </a:pPr>
            <a:r>
              <a:rPr lang="cs-CZ" sz="3200" b="0" i="0" dirty="0">
                <a:solidFill>
                  <a:srgbClr val="000000"/>
                </a:solidFill>
                <a:effectLst/>
              </a:rPr>
              <a:t> </a:t>
            </a:r>
            <a:r>
              <a:rPr lang="cs-CZ" sz="1050" b="0" i="0" dirty="0">
                <a:solidFill>
                  <a:srgbClr val="000000"/>
                </a:solidFill>
                <a:effectLst/>
              </a:rPr>
              <a:t>https://encyklopedie.soc.cas.cz/w/Spole%C4%8Dnost_multikulturn%C3%AD_(</a:t>
            </a:r>
            <a:r>
              <a:rPr lang="cs-CZ" sz="1050" b="0" i="0" dirty="0" err="1">
                <a:solidFill>
                  <a:srgbClr val="000000"/>
                </a:solidFill>
                <a:effectLst/>
              </a:rPr>
              <a:t>PSpol</a:t>
            </a:r>
            <a:r>
              <a:rPr lang="cs-CZ" sz="1050" b="0" i="0" dirty="0">
                <a:solidFill>
                  <a:srgbClr val="000000"/>
                </a:solidFill>
                <a:effectLst/>
              </a:rPr>
              <a:t>)</a:t>
            </a:r>
          </a:p>
        </p:txBody>
      </p:sp>
    </p:spTree>
    <p:extLst>
      <p:ext uri="{BB962C8B-B14F-4D97-AF65-F5344CB8AC3E}">
        <p14:creationId xmlns:p14="http://schemas.microsoft.com/office/powerpoint/2010/main" val="3913829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9456EB0-BB70-83F4-5395-033511307089}"/>
              </a:ext>
            </a:extLst>
          </p:cNvPr>
          <p:cNvSpPr>
            <a:spLocks noGrp="1"/>
          </p:cNvSpPr>
          <p:nvPr>
            <p:ph type="sldNum" sz="quarter" idx="11"/>
          </p:nvPr>
        </p:nvSpPr>
        <p:spPr/>
        <p:txBody>
          <a:bodyPr/>
          <a:lstStyle/>
          <a:p>
            <a:fld id="{0970407D-EE58-4A0B-824B-1D3AE42DD9CF}" type="slidenum">
              <a:rPr lang="cs-CZ" altLang="cs-CZ" smtClean="0"/>
              <a:pPr/>
              <a:t>50</a:t>
            </a:fld>
            <a:endParaRPr lang="cs-CZ" altLang="cs-CZ" dirty="0"/>
          </a:p>
        </p:txBody>
      </p:sp>
      <p:sp>
        <p:nvSpPr>
          <p:cNvPr id="3" name="Nadpis 2">
            <a:extLst>
              <a:ext uri="{FF2B5EF4-FFF2-40B4-BE49-F238E27FC236}">
                <a16:creationId xmlns:a16="http://schemas.microsoft.com/office/drawing/2014/main" id="{3FAEB99E-A1B3-93D9-D2C1-C03F71B50344}"/>
              </a:ext>
            </a:extLst>
          </p:cNvPr>
          <p:cNvSpPr>
            <a:spLocks noGrp="1"/>
          </p:cNvSpPr>
          <p:nvPr>
            <p:ph type="title"/>
          </p:nvPr>
        </p:nvSpPr>
        <p:spPr/>
        <p:txBody>
          <a:bodyPr/>
          <a:lstStyle/>
          <a:p>
            <a:r>
              <a:rPr lang="cs-CZ" dirty="0"/>
              <a:t>Komunikační karty…MZČR</a:t>
            </a:r>
          </a:p>
        </p:txBody>
      </p:sp>
      <p:sp>
        <p:nvSpPr>
          <p:cNvPr id="4" name="Zástupný obsah 3">
            <a:extLst>
              <a:ext uri="{FF2B5EF4-FFF2-40B4-BE49-F238E27FC236}">
                <a16:creationId xmlns:a16="http://schemas.microsoft.com/office/drawing/2014/main" id="{D4C5BE95-0679-489A-498F-8BD97FBF343E}"/>
              </a:ext>
            </a:extLst>
          </p:cNvPr>
          <p:cNvSpPr>
            <a:spLocks noGrp="1"/>
          </p:cNvSpPr>
          <p:nvPr>
            <p:ph idx="1"/>
          </p:nvPr>
        </p:nvSpPr>
        <p:spPr/>
        <p:txBody>
          <a:bodyPr/>
          <a:lstStyle/>
          <a:p>
            <a:r>
              <a:rPr lang="cs-CZ" dirty="0">
                <a:hlinkClick r:id="rId2"/>
              </a:rPr>
              <a:t>Komunikační karty pro zdravotníky a cizojazyčné pacienty</a:t>
            </a:r>
            <a:endParaRPr lang="cs-CZ" dirty="0"/>
          </a:p>
        </p:txBody>
      </p:sp>
      <p:pic>
        <p:nvPicPr>
          <p:cNvPr id="6" name="Obrázek 5">
            <a:extLst>
              <a:ext uri="{FF2B5EF4-FFF2-40B4-BE49-F238E27FC236}">
                <a16:creationId xmlns:a16="http://schemas.microsoft.com/office/drawing/2014/main" id="{EF55AFC1-9E29-DF38-369E-E5E867C77EC2}"/>
              </a:ext>
            </a:extLst>
          </p:cNvPr>
          <p:cNvPicPr>
            <a:picLocks noChangeAspect="1"/>
          </p:cNvPicPr>
          <p:nvPr/>
        </p:nvPicPr>
        <p:blipFill>
          <a:blip r:embed="rId3"/>
          <a:stretch>
            <a:fillRect/>
          </a:stretch>
        </p:blipFill>
        <p:spPr>
          <a:xfrm>
            <a:off x="405000" y="2385540"/>
            <a:ext cx="7213600" cy="4094460"/>
          </a:xfrm>
          <a:prstGeom prst="rect">
            <a:avLst/>
          </a:prstGeom>
        </p:spPr>
      </p:pic>
    </p:spTree>
    <p:extLst>
      <p:ext uri="{BB962C8B-B14F-4D97-AF65-F5344CB8AC3E}">
        <p14:creationId xmlns:p14="http://schemas.microsoft.com/office/powerpoint/2010/main" val="31168229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D73BB9A-68B0-A4CA-3BAC-D4E05DED385F}"/>
              </a:ext>
            </a:extLst>
          </p:cNvPr>
          <p:cNvSpPr>
            <a:spLocks noGrp="1"/>
          </p:cNvSpPr>
          <p:nvPr>
            <p:ph type="sldNum" sz="quarter" idx="11"/>
          </p:nvPr>
        </p:nvSpPr>
        <p:spPr/>
        <p:txBody>
          <a:bodyPr/>
          <a:lstStyle/>
          <a:p>
            <a:fld id="{0970407D-EE58-4A0B-824B-1D3AE42DD9CF}" type="slidenum">
              <a:rPr lang="cs-CZ" altLang="cs-CZ" smtClean="0"/>
              <a:pPr/>
              <a:t>51</a:t>
            </a:fld>
            <a:endParaRPr lang="cs-CZ" altLang="cs-CZ" dirty="0"/>
          </a:p>
        </p:txBody>
      </p:sp>
      <p:sp>
        <p:nvSpPr>
          <p:cNvPr id="3" name="Nadpis 2">
            <a:extLst>
              <a:ext uri="{FF2B5EF4-FFF2-40B4-BE49-F238E27FC236}">
                <a16:creationId xmlns:a16="http://schemas.microsoft.com/office/drawing/2014/main" id="{38E60419-97F5-7BD4-DA6E-11D72F038A1C}"/>
              </a:ext>
            </a:extLst>
          </p:cNvPr>
          <p:cNvSpPr>
            <a:spLocks noGrp="1"/>
          </p:cNvSpPr>
          <p:nvPr>
            <p:ph type="title"/>
          </p:nvPr>
        </p:nvSpPr>
        <p:spPr/>
        <p:txBody>
          <a:bodyPr/>
          <a:lstStyle/>
          <a:p>
            <a:r>
              <a:rPr lang="cs-CZ" dirty="0"/>
              <a:t>Komunikační karty - příklady</a:t>
            </a:r>
          </a:p>
        </p:txBody>
      </p:sp>
      <p:pic>
        <p:nvPicPr>
          <p:cNvPr id="6" name="Zástupný obsah 5" descr="Obsah obrázku text, kniha, Tisk&#10;&#10;Popis byl vytvořen automaticky">
            <a:extLst>
              <a:ext uri="{FF2B5EF4-FFF2-40B4-BE49-F238E27FC236}">
                <a16:creationId xmlns:a16="http://schemas.microsoft.com/office/drawing/2014/main" id="{E0C98E3C-F791-7991-50A4-D647F77EAC1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170" t="4948" r="3518" b="2929"/>
          <a:stretch/>
        </p:blipFill>
        <p:spPr>
          <a:xfrm>
            <a:off x="895738" y="1352938"/>
            <a:ext cx="6755363" cy="5225916"/>
          </a:xfrm>
        </p:spPr>
      </p:pic>
    </p:spTree>
    <p:extLst>
      <p:ext uri="{BB962C8B-B14F-4D97-AF65-F5344CB8AC3E}">
        <p14:creationId xmlns:p14="http://schemas.microsoft.com/office/powerpoint/2010/main" val="38980433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EB438-42ED-D171-D5CA-AC79050D5C57}"/>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BCA377-0912-BFED-A5A0-D1AF4DA94421}"/>
              </a:ext>
            </a:extLst>
          </p:cNvPr>
          <p:cNvSpPr>
            <a:spLocks noGrp="1"/>
          </p:cNvSpPr>
          <p:nvPr>
            <p:ph type="sldNum" sz="quarter" idx="11"/>
          </p:nvPr>
        </p:nvSpPr>
        <p:spPr/>
        <p:txBody>
          <a:bodyPr/>
          <a:lstStyle/>
          <a:p>
            <a:fld id="{0970407D-EE58-4A0B-824B-1D3AE42DD9CF}" type="slidenum">
              <a:rPr lang="cs-CZ" altLang="cs-CZ" smtClean="0"/>
              <a:pPr/>
              <a:t>52</a:t>
            </a:fld>
            <a:endParaRPr lang="cs-CZ" altLang="cs-CZ" dirty="0"/>
          </a:p>
        </p:txBody>
      </p:sp>
      <p:sp>
        <p:nvSpPr>
          <p:cNvPr id="3" name="Nadpis 2">
            <a:extLst>
              <a:ext uri="{FF2B5EF4-FFF2-40B4-BE49-F238E27FC236}">
                <a16:creationId xmlns:a16="http://schemas.microsoft.com/office/drawing/2014/main" id="{241A5F10-8735-1377-1927-4D7E23512B0C}"/>
              </a:ext>
            </a:extLst>
          </p:cNvPr>
          <p:cNvSpPr>
            <a:spLocks noGrp="1"/>
          </p:cNvSpPr>
          <p:nvPr>
            <p:ph type="title"/>
          </p:nvPr>
        </p:nvSpPr>
        <p:spPr/>
        <p:txBody>
          <a:bodyPr/>
          <a:lstStyle/>
          <a:p>
            <a:r>
              <a:rPr lang="cs-CZ" dirty="0"/>
              <a:t>Komunikační karty - příklady</a:t>
            </a:r>
          </a:p>
        </p:txBody>
      </p:sp>
      <p:pic>
        <p:nvPicPr>
          <p:cNvPr id="8" name="Zástupný obsah 7" descr="Obsah obrázku text, Dětské kresby, kreslené, interiér&#10;&#10;Popis byl vytvořen automaticky">
            <a:extLst>
              <a:ext uri="{FF2B5EF4-FFF2-40B4-BE49-F238E27FC236}">
                <a16:creationId xmlns:a16="http://schemas.microsoft.com/office/drawing/2014/main" id="{CAFE182C-403F-7813-A4E2-00133E5A1D2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287" t="8834" r="49129" b="12536"/>
          <a:stretch/>
        </p:blipFill>
        <p:spPr>
          <a:xfrm rot="5400000">
            <a:off x="1355725" y="421010"/>
            <a:ext cx="5554296" cy="7185747"/>
          </a:xfrm>
        </p:spPr>
      </p:pic>
    </p:spTree>
    <p:extLst>
      <p:ext uri="{BB962C8B-B14F-4D97-AF65-F5344CB8AC3E}">
        <p14:creationId xmlns:p14="http://schemas.microsoft.com/office/powerpoint/2010/main" val="34222733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085C2-38DF-2F52-E94C-5EBEE5614D54}"/>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ED4F76B-60EA-51C7-B7F7-87CF24ECC2AE}"/>
              </a:ext>
            </a:extLst>
          </p:cNvPr>
          <p:cNvSpPr>
            <a:spLocks noGrp="1"/>
          </p:cNvSpPr>
          <p:nvPr>
            <p:ph type="sldNum" sz="quarter" idx="11"/>
          </p:nvPr>
        </p:nvSpPr>
        <p:spPr/>
        <p:txBody>
          <a:bodyPr/>
          <a:lstStyle/>
          <a:p>
            <a:fld id="{0970407D-EE58-4A0B-824B-1D3AE42DD9CF}" type="slidenum">
              <a:rPr lang="cs-CZ" altLang="cs-CZ" smtClean="0"/>
              <a:pPr/>
              <a:t>53</a:t>
            </a:fld>
            <a:endParaRPr lang="cs-CZ" altLang="cs-CZ" dirty="0"/>
          </a:p>
        </p:txBody>
      </p:sp>
      <p:sp>
        <p:nvSpPr>
          <p:cNvPr id="3" name="Nadpis 2">
            <a:extLst>
              <a:ext uri="{FF2B5EF4-FFF2-40B4-BE49-F238E27FC236}">
                <a16:creationId xmlns:a16="http://schemas.microsoft.com/office/drawing/2014/main" id="{0884CD8D-3581-313D-6180-42AB352099D6}"/>
              </a:ext>
            </a:extLst>
          </p:cNvPr>
          <p:cNvSpPr>
            <a:spLocks noGrp="1"/>
          </p:cNvSpPr>
          <p:nvPr>
            <p:ph type="title"/>
          </p:nvPr>
        </p:nvSpPr>
        <p:spPr/>
        <p:txBody>
          <a:bodyPr/>
          <a:lstStyle/>
          <a:p>
            <a:r>
              <a:rPr lang="cs-CZ" dirty="0"/>
              <a:t>Komunikační karty - příklady</a:t>
            </a:r>
          </a:p>
        </p:txBody>
      </p:sp>
      <p:pic>
        <p:nvPicPr>
          <p:cNvPr id="9" name="Zástupný obsah 7" descr="Obsah obrázku text, Dětské kresby, kreslené, interiér&#10;&#10;Popis byl vytvořen automaticky">
            <a:extLst>
              <a:ext uri="{FF2B5EF4-FFF2-40B4-BE49-F238E27FC236}">
                <a16:creationId xmlns:a16="http://schemas.microsoft.com/office/drawing/2014/main" id="{183F3625-E8A7-70AE-1BB7-35D1845AC6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516" t="7374" r="15208" b="20415"/>
          <a:stretch/>
        </p:blipFill>
        <p:spPr>
          <a:xfrm rot="5400000">
            <a:off x="2077765" y="-33577"/>
            <a:ext cx="4939591" cy="7583563"/>
          </a:xfrm>
          <a:prstGeom prst="rect">
            <a:avLst/>
          </a:prstGeom>
        </p:spPr>
      </p:pic>
    </p:spTree>
    <p:extLst>
      <p:ext uri="{BB962C8B-B14F-4D97-AF65-F5344CB8AC3E}">
        <p14:creationId xmlns:p14="http://schemas.microsoft.com/office/powerpoint/2010/main" val="39290074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8E74837-F3A5-1B06-8D5F-F4D6A6199252}"/>
              </a:ext>
            </a:extLst>
          </p:cNvPr>
          <p:cNvSpPr>
            <a:spLocks noGrp="1"/>
          </p:cNvSpPr>
          <p:nvPr>
            <p:ph type="sldNum" sz="quarter" idx="11"/>
          </p:nvPr>
        </p:nvSpPr>
        <p:spPr/>
        <p:txBody>
          <a:bodyPr/>
          <a:lstStyle/>
          <a:p>
            <a:fld id="{D6D6C118-631F-4A80-9886-907009361577}" type="slidenum">
              <a:rPr lang="cs-CZ" altLang="cs-CZ" smtClean="0"/>
              <a:pPr/>
              <a:t>54</a:t>
            </a:fld>
            <a:endParaRPr lang="cs-CZ" altLang="cs-CZ" dirty="0"/>
          </a:p>
        </p:txBody>
      </p:sp>
      <p:sp>
        <p:nvSpPr>
          <p:cNvPr id="3" name="Nadpis 2">
            <a:extLst>
              <a:ext uri="{FF2B5EF4-FFF2-40B4-BE49-F238E27FC236}">
                <a16:creationId xmlns:a16="http://schemas.microsoft.com/office/drawing/2014/main" id="{8DDBCF08-8AD3-8426-03C1-46F7DD1C8A09}"/>
              </a:ext>
            </a:extLst>
          </p:cNvPr>
          <p:cNvSpPr>
            <a:spLocks noGrp="1"/>
          </p:cNvSpPr>
          <p:nvPr>
            <p:ph type="title"/>
          </p:nvPr>
        </p:nvSpPr>
        <p:spPr/>
        <p:txBody>
          <a:bodyPr/>
          <a:lstStyle/>
          <a:p>
            <a:r>
              <a:rPr lang="en-US" dirty="0"/>
              <a:t>Dietary preference communication tool (West African)</a:t>
            </a:r>
            <a:endParaRPr lang="cs-CZ" dirty="0"/>
          </a:p>
        </p:txBody>
      </p:sp>
      <p:pic>
        <p:nvPicPr>
          <p:cNvPr id="5" name="Obrázek 4">
            <a:extLst>
              <a:ext uri="{FF2B5EF4-FFF2-40B4-BE49-F238E27FC236}">
                <a16:creationId xmlns:a16="http://schemas.microsoft.com/office/drawing/2014/main" id="{125C25DB-0E1C-74B0-AD0A-D2EDE7A6004F}"/>
              </a:ext>
            </a:extLst>
          </p:cNvPr>
          <p:cNvPicPr>
            <a:picLocks noChangeAspect="1"/>
          </p:cNvPicPr>
          <p:nvPr/>
        </p:nvPicPr>
        <p:blipFill rotWithShape="1">
          <a:blip r:embed="rId2"/>
          <a:srcRect l="35525" t="21806" r="32570" b="9455"/>
          <a:stretch/>
        </p:blipFill>
        <p:spPr>
          <a:xfrm>
            <a:off x="1784182" y="1586205"/>
            <a:ext cx="4252824" cy="5153762"/>
          </a:xfrm>
          <a:prstGeom prst="rect">
            <a:avLst/>
          </a:prstGeom>
        </p:spPr>
      </p:pic>
      <p:sp>
        <p:nvSpPr>
          <p:cNvPr id="6" name="TextovéPole 5">
            <a:extLst>
              <a:ext uri="{FF2B5EF4-FFF2-40B4-BE49-F238E27FC236}">
                <a16:creationId xmlns:a16="http://schemas.microsoft.com/office/drawing/2014/main" id="{1D2F34A5-F7A4-BA24-AE54-C45DB65F6C51}"/>
              </a:ext>
            </a:extLst>
          </p:cNvPr>
          <p:cNvSpPr txBox="1"/>
          <p:nvPr/>
        </p:nvSpPr>
        <p:spPr>
          <a:xfrm rot="16200000">
            <a:off x="5710159" y="3172231"/>
            <a:ext cx="6606072" cy="261610"/>
          </a:xfrm>
          <a:prstGeom prst="rect">
            <a:avLst/>
          </a:prstGeom>
          <a:noFill/>
        </p:spPr>
        <p:txBody>
          <a:bodyPr wrap="square">
            <a:spAutoFit/>
          </a:bodyPr>
          <a:lstStyle/>
          <a:p>
            <a:r>
              <a:rPr lang="cs-CZ" sz="1100" dirty="0"/>
              <a:t>https://www.health.qld.gov.au/__data/assets/pdf_file/0026/650618/LG-nutrition-dietetics-pt2.pdf</a:t>
            </a:r>
          </a:p>
        </p:txBody>
      </p:sp>
    </p:spTree>
    <p:extLst>
      <p:ext uri="{BB962C8B-B14F-4D97-AF65-F5344CB8AC3E}">
        <p14:creationId xmlns:p14="http://schemas.microsoft.com/office/powerpoint/2010/main" val="40456305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EB317-69EC-8B7F-90CD-7A399054E5B9}"/>
            </a:ext>
          </a:extLst>
        </p:cNvPr>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8F162F6-FAF3-CAF4-6412-A426D8A7F433}"/>
              </a:ext>
            </a:extLst>
          </p:cNvPr>
          <p:cNvSpPr>
            <a:spLocks noGrp="1"/>
          </p:cNvSpPr>
          <p:nvPr>
            <p:ph type="sldNum" sz="quarter" idx="11"/>
          </p:nvPr>
        </p:nvSpPr>
        <p:spPr/>
        <p:txBody>
          <a:bodyPr/>
          <a:lstStyle/>
          <a:p>
            <a:fld id="{D6D6C118-631F-4A80-9886-907009361577}" type="slidenum">
              <a:rPr lang="cs-CZ" altLang="cs-CZ" smtClean="0"/>
              <a:pPr/>
              <a:t>55</a:t>
            </a:fld>
            <a:endParaRPr lang="cs-CZ" altLang="cs-CZ" dirty="0"/>
          </a:p>
        </p:txBody>
      </p:sp>
      <p:sp>
        <p:nvSpPr>
          <p:cNvPr id="3" name="Nadpis 2">
            <a:extLst>
              <a:ext uri="{FF2B5EF4-FFF2-40B4-BE49-F238E27FC236}">
                <a16:creationId xmlns:a16="http://schemas.microsoft.com/office/drawing/2014/main" id="{C6F5A97C-71AC-330A-FBDF-8B79330AF48F}"/>
              </a:ext>
            </a:extLst>
          </p:cNvPr>
          <p:cNvSpPr>
            <a:spLocks noGrp="1"/>
          </p:cNvSpPr>
          <p:nvPr>
            <p:ph type="title"/>
          </p:nvPr>
        </p:nvSpPr>
        <p:spPr/>
        <p:txBody>
          <a:bodyPr/>
          <a:lstStyle/>
          <a:p>
            <a:r>
              <a:rPr lang="en-US" dirty="0"/>
              <a:t>Dietary preference communication tool (West African)</a:t>
            </a:r>
            <a:endParaRPr lang="cs-CZ" dirty="0"/>
          </a:p>
        </p:txBody>
      </p:sp>
      <p:sp>
        <p:nvSpPr>
          <p:cNvPr id="6" name="TextovéPole 5">
            <a:extLst>
              <a:ext uri="{FF2B5EF4-FFF2-40B4-BE49-F238E27FC236}">
                <a16:creationId xmlns:a16="http://schemas.microsoft.com/office/drawing/2014/main" id="{BB1DD37F-8BF7-C3D1-BAE5-DCEF884C3352}"/>
              </a:ext>
            </a:extLst>
          </p:cNvPr>
          <p:cNvSpPr txBox="1"/>
          <p:nvPr/>
        </p:nvSpPr>
        <p:spPr>
          <a:xfrm rot="16200000">
            <a:off x="5710159" y="3172231"/>
            <a:ext cx="6606072" cy="261610"/>
          </a:xfrm>
          <a:prstGeom prst="rect">
            <a:avLst/>
          </a:prstGeom>
          <a:noFill/>
        </p:spPr>
        <p:txBody>
          <a:bodyPr wrap="square">
            <a:spAutoFit/>
          </a:bodyPr>
          <a:lstStyle/>
          <a:p>
            <a:r>
              <a:rPr lang="cs-CZ" sz="1100" dirty="0"/>
              <a:t>https://www.health.qld.gov.au/__data/assets/pdf_file/0026/650618/LG-nutrition-dietetics-pt2.pdf</a:t>
            </a:r>
          </a:p>
        </p:txBody>
      </p:sp>
      <p:pic>
        <p:nvPicPr>
          <p:cNvPr id="8" name="Obrázek 7">
            <a:extLst>
              <a:ext uri="{FF2B5EF4-FFF2-40B4-BE49-F238E27FC236}">
                <a16:creationId xmlns:a16="http://schemas.microsoft.com/office/drawing/2014/main" id="{A51900B0-956C-7DD9-FA8F-3ADA99D3162D}"/>
              </a:ext>
            </a:extLst>
          </p:cNvPr>
          <p:cNvPicPr>
            <a:picLocks noChangeAspect="1"/>
          </p:cNvPicPr>
          <p:nvPr/>
        </p:nvPicPr>
        <p:blipFill rotWithShape="1">
          <a:blip r:embed="rId2"/>
          <a:srcRect l="35510" t="23606" r="30714" b="40113"/>
          <a:stretch/>
        </p:blipFill>
        <p:spPr>
          <a:xfrm>
            <a:off x="1235372" y="1925927"/>
            <a:ext cx="6294080" cy="3803067"/>
          </a:xfrm>
          <a:prstGeom prst="rect">
            <a:avLst/>
          </a:prstGeom>
        </p:spPr>
      </p:pic>
    </p:spTree>
    <p:extLst>
      <p:ext uri="{BB962C8B-B14F-4D97-AF65-F5344CB8AC3E}">
        <p14:creationId xmlns:p14="http://schemas.microsoft.com/office/powerpoint/2010/main" val="23095545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A02D522-B632-9593-7055-29E9CFCCD34C}"/>
              </a:ext>
            </a:extLst>
          </p:cNvPr>
          <p:cNvSpPr>
            <a:spLocks noGrp="1"/>
          </p:cNvSpPr>
          <p:nvPr>
            <p:ph type="sldNum" sz="quarter" idx="11"/>
          </p:nvPr>
        </p:nvSpPr>
        <p:spPr/>
        <p:txBody>
          <a:bodyPr/>
          <a:lstStyle/>
          <a:p>
            <a:fld id="{0970407D-EE58-4A0B-824B-1D3AE42DD9CF}" type="slidenum">
              <a:rPr lang="cs-CZ" altLang="cs-CZ" smtClean="0"/>
              <a:pPr/>
              <a:t>56</a:t>
            </a:fld>
            <a:endParaRPr lang="cs-CZ" altLang="cs-CZ" dirty="0"/>
          </a:p>
        </p:txBody>
      </p:sp>
      <p:sp>
        <p:nvSpPr>
          <p:cNvPr id="3" name="Nadpis 2">
            <a:extLst>
              <a:ext uri="{FF2B5EF4-FFF2-40B4-BE49-F238E27FC236}">
                <a16:creationId xmlns:a16="http://schemas.microsoft.com/office/drawing/2014/main" id="{9B2194C0-324B-EFB9-3B84-48CFF30FA9A5}"/>
              </a:ext>
            </a:extLst>
          </p:cNvPr>
          <p:cNvSpPr>
            <a:spLocks noGrp="1"/>
          </p:cNvSpPr>
          <p:nvPr>
            <p:ph type="title"/>
          </p:nvPr>
        </p:nvSpPr>
        <p:spPr/>
        <p:txBody>
          <a:bodyPr/>
          <a:lstStyle/>
          <a:p>
            <a:r>
              <a:rPr lang="cs-CZ" dirty="0"/>
              <a:t>Doporučená literatura</a:t>
            </a:r>
          </a:p>
        </p:txBody>
      </p:sp>
      <p:sp>
        <p:nvSpPr>
          <p:cNvPr id="4" name="Zástupný obsah 3">
            <a:extLst>
              <a:ext uri="{FF2B5EF4-FFF2-40B4-BE49-F238E27FC236}">
                <a16:creationId xmlns:a16="http://schemas.microsoft.com/office/drawing/2014/main" id="{DB12AFA6-BBB5-97B9-1C31-3B8ADD20E46A}"/>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4856463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CFA03B1-10B2-9398-5CAC-C145E3465BA0}"/>
              </a:ext>
            </a:extLst>
          </p:cNvPr>
          <p:cNvSpPr>
            <a:spLocks noGrp="1"/>
          </p:cNvSpPr>
          <p:nvPr>
            <p:ph type="sldNum" sz="quarter" idx="11"/>
          </p:nvPr>
        </p:nvSpPr>
        <p:spPr/>
        <p:txBody>
          <a:bodyPr/>
          <a:lstStyle/>
          <a:p>
            <a:fld id="{0970407D-EE58-4A0B-824B-1D3AE42DD9CF}" type="slidenum">
              <a:rPr lang="cs-CZ" altLang="cs-CZ" smtClean="0"/>
              <a:pPr/>
              <a:t>57</a:t>
            </a:fld>
            <a:endParaRPr lang="cs-CZ" altLang="cs-CZ" dirty="0"/>
          </a:p>
        </p:txBody>
      </p:sp>
      <p:sp>
        <p:nvSpPr>
          <p:cNvPr id="3" name="Nadpis 2">
            <a:extLst>
              <a:ext uri="{FF2B5EF4-FFF2-40B4-BE49-F238E27FC236}">
                <a16:creationId xmlns:a16="http://schemas.microsoft.com/office/drawing/2014/main" id="{951F8511-D270-B86C-15F9-02109513EEF8}"/>
              </a:ext>
            </a:extLst>
          </p:cNvPr>
          <p:cNvSpPr>
            <a:spLocks noGrp="1"/>
          </p:cNvSpPr>
          <p:nvPr>
            <p:ph type="title"/>
          </p:nvPr>
        </p:nvSpPr>
        <p:spPr/>
        <p:txBody>
          <a:bodyPr/>
          <a:lstStyle/>
          <a:p>
            <a:r>
              <a:rPr lang="cs-CZ" dirty="0"/>
              <a:t>Studentský projekt</a:t>
            </a:r>
          </a:p>
        </p:txBody>
      </p:sp>
      <p:sp>
        <p:nvSpPr>
          <p:cNvPr id="4" name="Zástupný obsah 3">
            <a:extLst>
              <a:ext uri="{FF2B5EF4-FFF2-40B4-BE49-F238E27FC236}">
                <a16:creationId xmlns:a16="http://schemas.microsoft.com/office/drawing/2014/main" id="{0FC9068A-BACA-3204-7D88-BBFADDFC6A2D}"/>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1257601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98F29733-65E1-7966-A720-F5F838D4E43C}"/>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3" name="Nadpis 2">
            <a:extLst>
              <a:ext uri="{FF2B5EF4-FFF2-40B4-BE49-F238E27FC236}">
                <a16:creationId xmlns:a16="http://schemas.microsoft.com/office/drawing/2014/main" id="{E95DD012-F5D3-30D9-2A2F-2997CDD27261}"/>
              </a:ext>
            </a:extLst>
          </p:cNvPr>
          <p:cNvSpPr>
            <a:spLocks noGrp="1"/>
          </p:cNvSpPr>
          <p:nvPr>
            <p:ph type="title"/>
          </p:nvPr>
        </p:nvSpPr>
        <p:spPr/>
        <p:txBody>
          <a:bodyPr/>
          <a:lstStyle/>
          <a:p>
            <a:r>
              <a:rPr lang="cs-CZ" dirty="0"/>
              <a:t>Příčiny a důsledky multikulturního prostředí</a:t>
            </a:r>
          </a:p>
        </p:txBody>
      </p:sp>
      <p:sp>
        <p:nvSpPr>
          <p:cNvPr id="4" name="Zástupný obsah 3">
            <a:extLst>
              <a:ext uri="{FF2B5EF4-FFF2-40B4-BE49-F238E27FC236}">
                <a16:creationId xmlns:a16="http://schemas.microsoft.com/office/drawing/2014/main" id="{10747287-7E47-AA21-2328-8B57D091533C}"/>
              </a:ext>
            </a:extLst>
          </p:cNvPr>
          <p:cNvSpPr>
            <a:spLocks noGrp="1"/>
          </p:cNvSpPr>
          <p:nvPr>
            <p:ph idx="1"/>
          </p:nvPr>
        </p:nvSpPr>
        <p:spPr/>
        <p:txBody>
          <a:bodyPr/>
          <a:lstStyle/>
          <a:p>
            <a:r>
              <a:rPr lang="cs-CZ" b="1" dirty="0"/>
              <a:t>Migrace </a:t>
            </a:r>
            <a:r>
              <a:rPr lang="cs-CZ" dirty="0"/>
              <a:t>–dynamický proces, aktuálnost, dobrovolná X nucená, legální X nelegální, důvody, ČR-střed Ev -&gt; počet cizinců na území ČR setrvale stoupá</a:t>
            </a:r>
          </a:p>
          <a:p>
            <a:r>
              <a:rPr lang="cs-CZ" b="1" dirty="0"/>
              <a:t>Globalizace</a:t>
            </a:r>
            <a:r>
              <a:rPr lang="cs-CZ" dirty="0"/>
              <a:t> – definice: rostoucí vzájemná závislost světových ekonomik, kultur a obyvatelstva, způsobené přeshraničním pohybem zboží a služeb, technologií, investic, lidí a informací. Má své limity: plýtvání neobnovitelnými zdroji, globální oteplování, různé ekonomické výzvy a konflikty; příklad „</a:t>
            </a:r>
            <a:r>
              <a:rPr lang="cs-CZ" dirty="0" err="1"/>
              <a:t>McDonaldisation</a:t>
            </a:r>
            <a:r>
              <a:rPr lang="cs-CZ" dirty="0"/>
              <a:t> </a:t>
            </a:r>
            <a:r>
              <a:rPr lang="cs-CZ" dirty="0" err="1"/>
              <a:t>of</a:t>
            </a:r>
            <a:r>
              <a:rPr lang="cs-CZ" dirty="0"/>
              <a:t> </a:t>
            </a:r>
            <a:r>
              <a:rPr lang="cs-CZ" dirty="0" err="1"/>
              <a:t>the</a:t>
            </a:r>
            <a:r>
              <a:rPr lang="cs-CZ" dirty="0"/>
              <a:t> </a:t>
            </a:r>
            <a:r>
              <a:rPr lang="cs-CZ" dirty="0" err="1"/>
              <a:t>world</a:t>
            </a:r>
            <a:r>
              <a:rPr lang="cs-CZ" dirty="0"/>
              <a:t>“…</a:t>
            </a:r>
            <a:r>
              <a:rPr lang="cs-CZ" b="1" dirty="0"/>
              <a:t>nutriční tranzice </a:t>
            </a:r>
            <a:r>
              <a:rPr lang="cs-CZ" dirty="0"/>
              <a:t>– „westernizace“ stravování, sedavý způsob života – nepříznivé změny, sice dostatek potravin, ale nárůst obezity a nepřenosných chronických onemocnění</a:t>
            </a:r>
          </a:p>
          <a:p>
            <a:pPr marL="54000" indent="0">
              <a:buNone/>
            </a:pPr>
            <a:endParaRPr lang="cs-CZ" dirty="0"/>
          </a:p>
          <a:p>
            <a:pPr marL="54000" indent="0">
              <a:buNone/>
            </a:pPr>
            <a:r>
              <a:rPr lang="cs-CZ" dirty="0"/>
              <a:t>X </a:t>
            </a:r>
            <a:r>
              <a:rPr lang="cs-CZ" b="1" dirty="0"/>
              <a:t>Rasismus, Xenofobie</a:t>
            </a:r>
          </a:p>
        </p:txBody>
      </p:sp>
    </p:spTree>
    <p:extLst>
      <p:ext uri="{BB962C8B-B14F-4D97-AF65-F5344CB8AC3E}">
        <p14:creationId xmlns:p14="http://schemas.microsoft.com/office/powerpoint/2010/main" val="2300935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C1E7A7F-057D-0073-B997-3F4B49A8D2E5}"/>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3" name="Nadpis 2">
            <a:extLst>
              <a:ext uri="{FF2B5EF4-FFF2-40B4-BE49-F238E27FC236}">
                <a16:creationId xmlns:a16="http://schemas.microsoft.com/office/drawing/2014/main" id="{6F1E1F4C-91A4-6841-C0B1-7C44EAC6E2EC}"/>
              </a:ext>
            </a:extLst>
          </p:cNvPr>
          <p:cNvSpPr>
            <a:spLocks noGrp="1"/>
          </p:cNvSpPr>
          <p:nvPr>
            <p:ph type="title"/>
          </p:nvPr>
        </p:nvSpPr>
        <p:spPr/>
        <p:txBody>
          <a:bodyPr/>
          <a:lstStyle/>
          <a:p>
            <a:r>
              <a:rPr lang="cs-CZ" dirty="0" err="1"/>
              <a:t>Nutrition</a:t>
            </a:r>
            <a:r>
              <a:rPr lang="cs-CZ" dirty="0"/>
              <a:t> </a:t>
            </a:r>
            <a:r>
              <a:rPr lang="cs-CZ" dirty="0" err="1"/>
              <a:t>transition</a:t>
            </a:r>
            <a:r>
              <a:rPr lang="cs-CZ" dirty="0"/>
              <a:t> </a:t>
            </a:r>
          </a:p>
        </p:txBody>
      </p:sp>
      <p:sp>
        <p:nvSpPr>
          <p:cNvPr id="4" name="Zástupný obsah 3">
            <a:extLst>
              <a:ext uri="{FF2B5EF4-FFF2-40B4-BE49-F238E27FC236}">
                <a16:creationId xmlns:a16="http://schemas.microsoft.com/office/drawing/2014/main" id="{354D4253-21CB-713B-D47B-C5116F70AA66}"/>
              </a:ext>
            </a:extLst>
          </p:cNvPr>
          <p:cNvSpPr>
            <a:spLocks noGrp="1"/>
          </p:cNvSpPr>
          <p:nvPr>
            <p:ph idx="1"/>
          </p:nvPr>
        </p:nvSpPr>
        <p:spPr>
          <a:xfrm>
            <a:off x="499500" y="1275442"/>
            <a:ext cx="8908660" cy="4139998"/>
          </a:xfrm>
        </p:spPr>
        <p:txBody>
          <a:bodyPr/>
          <a:lstStyle/>
          <a:p>
            <a:r>
              <a:rPr lang="cs-CZ" sz="2000" dirty="0">
                <a:solidFill>
                  <a:srgbClr val="1F1F1F"/>
                </a:solidFill>
                <a:latin typeface="Google Sans"/>
              </a:rPr>
              <a:t>J</a:t>
            </a:r>
            <a:r>
              <a:rPr lang="cs-CZ" sz="2000" b="0" i="0" dirty="0">
                <a:solidFill>
                  <a:srgbClr val="1F1F1F"/>
                </a:solidFill>
                <a:effectLst/>
                <a:latin typeface="Google Sans"/>
              </a:rPr>
              <a:t>e změna ve výživovém chování a pohybové aktivitě, která je úzce provázaná             s ekonomickými, demografickými a epidemiologickými změnami.</a:t>
            </a:r>
          </a:p>
          <a:p>
            <a:r>
              <a:rPr lang="cs-CZ" sz="2000" dirty="0">
                <a:solidFill>
                  <a:srgbClr val="1F1F1F"/>
                </a:solidFill>
                <a:latin typeface="Google Sans"/>
              </a:rPr>
              <a:t>Historický kontext nutriční tranzice –5stupňový model nutriční tranzice </a:t>
            </a:r>
            <a:r>
              <a:rPr lang="cs-CZ" sz="1200" dirty="0">
                <a:solidFill>
                  <a:srgbClr val="1F1F1F"/>
                </a:solidFill>
                <a:latin typeface="Google Sans"/>
              </a:rPr>
              <a:t>(</a:t>
            </a:r>
            <a:r>
              <a:rPr lang="cs-CZ" sz="1200" dirty="0" err="1">
                <a:solidFill>
                  <a:srgbClr val="1F1F1F"/>
                </a:solidFill>
                <a:latin typeface="Google Sans"/>
              </a:rPr>
              <a:t>Popkin</a:t>
            </a:r>
            <a:r>
              <a:rPr lang="cs-CZ" sz="1200" dirty="0">
                <a:solidFill>
                  <a:srgbClr val="1F1F1F"/>
                </a:solidFill>
                <a:latin typeface="Google Sans"/>
              </a:rPr>
              <a:t>, 2021): </a:t>
            </a:r>
            <a:endParaRPr lang="cs-CZ" sz="2000" dirty="0"/>
          </a:p>
        </p:txBody>
      </p:sp>
      <p:pic>
        <p:nvPicPr>
          <p:cNvPr id="6" name="Obrázek 5">
            <a:extLst>
              <a:ext uri="{FF2B5EF4-FFF2-40B4-BE49-F238E27FC236}">
                <a16:creationId xmlns:a16="http://schemas.microsoft.com/office/drawing/2014/main" id="{93BD44E4-AFFB-322E-95D9-ACF53372A987}"/>
              </a:ext>
            </a:extLst>
          </p:cNvPr>
          <p:cNvPicPr>
            <a:picLocks noChangeAspect="1"/>
          </p:cNvPicPr>
          <p:nvPr/>
        </p:nvPicPr>
        <p:blipFill>
          <a:blip r:embed="rId2"/>
          <a:srcRect t="4412" r="1888"/>
          <a:stretch/>
        </p:blipFill>
        <p:spPr>
          <a:xfrm>
            <a:off x="767700" y="2419039"/>
            <a:ext cx="7096140" cy="4158073"/>
          </a:xfrm>
          <a:prstGeom prst="rect">
            <a:avLst/>
          </a:prstGeom>
        </p:spPr>
      </p:pic>
      <p:sp>
        <p:nvSpPr>
          <p:cNvPr id="8" name="TextovéPole 7">
            <a:extLst>
              <a:ext uri="{FF2B5EF4-FFF2-40B4-BE49-F238E27FC236}">
                <a16:creationId xmlns:a16="http://schemas.microsoft.com/office/drawing/2014/main" id="{09BC13E7-7A26-EA33-36B0-EE8CB25C8DC5}"/>
              </a:ext>
            </a:extLst>
          </p:cNvPr>
          <p:cNvSpPr txBox="1"/>
          <p:nvPr/>
        </p:nvSpPr>
        <p:spPr>
          <a:xfrm>
            <a:off x="499500" y="6674224"/>
            <a:ext cx="5394960" cy="276999"/>
          </a:xfrm>
          <a:prstGeom prst="rect">
            <a:avLst/>
          </a:prstGeom>
          <a:noFill/>
        </p:spPr>
        <p:txBody>
          <a:bodyPr wrap="square">
            <a:spAutoFit/>
          </a:bodyPr>
          <a:lstStyle/>
          <a:p>
            <a:r>
              <a:rPr lang="cs-CZ" sz="1200" dirty="0"/>
              <a:t>https://pmc.ncbi.nlm.nih.gov/articles/PMC8639733/pdf/OBR-23-e13366.pdf</a:t>
            </a:r>
          </a:p>
        </p:txBody>
      </p:sp>
    </p:spTree>
    <p:extLst>
      <p:ext uri="{BB962C8B-B14F-4D97-AF65-F5344CB8AC3E}">
        <p14:creationId xmlns:p14="http://schemas.microsoft.com/office/powerpoint/2010/main" val="653818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F2BD934-BBDD-ACF9-9607-21B7BA2AFB6E}"/>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3" name="Nadpis 2">
            <a:extLst>
              <a:ext uri="{FF2B5EF4-FFF2-40B4-BE49-F238E27FC236}">
                <a16:creationId xmlns:a16="http://schemas.microsoft.com/office/drawing/2014/main" id="{CDF5F99F-FD22-6303-05FF-92D7B85E283F}"/>
              </a:ext>
            </a:extLst>
          </p:cNvPr>
          <p:cNvSpPr>
            <a:spLocks noGrp="1"/>
          </p:cNvSpPr>
          <p:nvPr>
            <p:ph type="title"/>
          </p:nvPr>
        </p:nvSpPr>
        <p:spPr/>
        <p:txBody>
          <a:bodyPr/>
          <a:lstStyle/>
          <a:p>
            <a:r>
              <a:rPr lang="cs-CZ" dirty="0"/>
              <a:t>Jaká je situace v ČR?</a:t>
            </a:r>
          </a:p>
        </p:txBody>
      </p:sp>
      <p:sp>
        <p:nvSpPr>
          <p:cNvPr id="4" name="Zástupný obsah 3">
            <a:extLst>
              <a:ext uri="{FF2B5EF4-FFF2-40B4-BE49-F238E27FC236}">
                <a16:creationId xmlns:a16="http://schemas.microsoft.com/office/drawing/2014/main" id="{237A186F-A4BC-242A-1096-4618D0234171}"/>
              </a:ext>
            </a:extLst>
          </p:cNvPr>
          <p:cNvSpPr>
            <a:spLocks noGrp="1"/>
          </p:cNvSpPr>
          <p:nvPr>
            <p:ph idx="1"/>
          </p:nvPr>
        </p:nvSpPr>
        <p:spPr/>
        <p:txBody>
          <a:bodyPr/>
          <a:lstStyle/>
          <a:p>
            <a:endParaRPr lang="cs-CZ"/>
          </a:p>
        </p:txBody>
      </p:sp>
      <p:pic>
        <p:nvPicPr>
          <p:cNvPr id="1026" name="Picture 2" descr="Česká republika - CZeCOT - dovolená a ubytování v ČR">
            <a:extLst>
              <a:ext uri="{FF2B5EF4-FFF2-40B4-BE49-F238E27FC236}">
                <a16:creationId xmlns:a16="http://schemas.microsoft.com/office/drawing/2014/main" id="{DC618987-27B7-AB50-D53D-F08785ECB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000" y="1524908"/>
            <a:ext cx="8064899" cy="5190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162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18EBCCF-B72F-7902-04B4-DA3C54B5F0C1}"/>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5" name="Zástupný text 4">
            <a:extLst>
              <a:ext uri="{FF2B5EF4-FFF2-40B4-BE49-F238E27FC236}">
                <a16:creationId xmlns:a16="http://schemas.microsoft.com/office/drawing/2014/main" id="{AD9F8B7F-37AC-6FD2-9669-6CABB7447530}"/>
              </a:ext>
            </a:extLst>
          </p:cNvPr>
          <p:cNvSpPr>
            <a:spLocks noGrp="1"/>
          </p:cNvSpPr>
          <p:nvPr>
            <p:ph type="body" sz="quarter" idx="26"/>
          </p:nvPr>
        </p:nvSpPr>
        <p:spPr>
          <a:xfrm>
            <a:off x="539999" y="2747984"/>
            <a:ext cx="3915000" cy="451576"/>
          </a:xfrm>
        </p:spPr>
        <p:txBody>
          <a:bodyPr/>
          <a:lstStyle/>
          <a:p>
            <a:pPr>
              <a:spcBef>
                <a:spcPts val="600"/>
              </a:spcBef>
            </a:pPr>
            <a:r>
              <a:rPr lang="cs-CZ" dirty="0"/>
              <a:t>Cizinci v ČR s povoleným pobytem</a:t>
            </a:r>
          </a:p>
          <a:p>
            <a:pPr>
              <a:spcBef>
                <a:spcPts val="600"/>
              </a:spcBef>
            </a:pPr>
            <a:r>
              <a:rPr lang="cs-CZ" dirty="0"/>
              <a:t>- </a:t>
            </a:r>
            <a:r>
              <a:rPr lang="cs-CZ" b="1" dirty="0"/>
              <a:t>DOČASNÁ OCHRANA</a:t>
            </a:r>
          </a:p>
          <a:p>
            <a:endParaRPr lang="cs-CZ" dirty="0"/>
          </a:p>
        </p:txBody>
      </p:sp>
      <p:sp>
        <p:nvSpPr>
          <p:cNvPr id="3" name="Nadpis 2">
            <a:extLst>
              <a:ext uri="{FF2B5EF4-FFF2-40B4-BE49-F238E27FC236}">
                <a16:creationId xmlns:a16="http://schemas.microsoft.com/office/drawing/2014/main" id="{A94B82B8-7D47-19FE-A91E-7C59831F9874}"/>
              </a:ext>
            </a:extLst>
          </p:cNvPr>
          <p:cNvSpPr>
            <a:spLocks noGrp="1"/>
          </p:cNvSpPr>
          <p:nvPr>
            <p:ph type="title"/>
          </p:nvPr>
        </p:nvSpPr>
        <p:spPr/>
        <p:txBody>
          <a:bodyPr/>
          <a:lstStyle/>
          <a:p>
            <a:r>
              <a:rPr lang="cs-CZ" dirty="0"/>
              <a:t>Jaká je situace v ČR?</a:t>
            </a:r>
          </a:p>
        </p:txBody>
      </p:sp>
      <p:sp>
        <p:nvSpPr>
          <p:cNvPr id="6" name="Zástupný text 5">
            <a:extLst>
              <a:ext uri="{FF2B5EF4-FFF2-40B4-BE49-F238E27FC236}">
                <a16:creationId xmlns:a16="http://schemas.microsoft.com/office/drawing/2014/main" id="{5E861B8A-C06E-DF2A-0B93-A3CA232DFD6A}"/>
              </a:ext>
            </a:extLst>
          </p:cNvPr>
          <p:cNvSpPr>
            <a:spLocks noGrp="1"/>
          </p:cNvSpPr>
          <p:nvPr>
            <p:ph type="body" sz="quarter" idx="27"/>
          </p:nvPr>
        </p:nvSpPr>
        <p:spPr>
          <a:xfrm>
            <a:off x="4688459" y="2700237"/>
            <a:ext cx="3915000" cy="568766"/>
          </a:xfrm>
        </p:spPr>
        <p:txBody>
          <a:bodyPr/>
          <a:lstStyle/>
          <a:p>
            <a:pPr>
              <a:spcBef>
                <a:spcPts val="600"/>
              </a:spcBef>
            </a:pPr>
            <a:r>
              <a:rPr lang="cs-CZ" dirty="0"/>
              <a:t>Cizinci v ČR s povoleným pobytem</a:t>
            </a:r>
          </a:p>
          <a:p>
            <a:pPr>
              <a:spcBef>
                <a:spcPts val="600"/>
              </a:spcBef>
            </a:pPr>
            <a:r>
              <a:rPr lang="cs-CZ" b="1" dirty="0"/>
              <a:t>- PŘECHODNÝ/TRVALÝ POBYT</a:t>
            </a:r>
          </a:p>
          <a:p>
            <a:endParaRPr lang="cs-CZ" dirty="0"/>
          </a:p>
        </p:txBody>
      </p:sp>
      <p:sp>
        <p:nvSpPr>
          <p:cNvPr id="7" name="Zástupný obsah 6">
            <a:extLst>
              <a:ext uri="{FF2B5EF4-FFF2-40B4-BE49-F238E27FC236}">
                <a16:creationId xmlns:a16="http://schemas.microsoft.com/office/drawing/2014/main" id="{1320DF17-AA8F-9148-27C0-E3ECB53E7C30}"/>
              </a:ext>
            </a:extLst>
          </p:cNvPr>
          <p:cNvSpPr>
            <a:spLocks noGrp="1"/>
          </p:cNvSpPr>
          <p:nvPr>
            <p:ph idx="29"/>
          </p:nvPr>
        </p:nvSpPr>
        <p:spPr>
          <a:xfrm>
            <a:off x="540000" y="3428999"/>
            <a:ext cx="3914999" cy="2549662"/>
          </a:xfrm>
        </p:spPr>
        <p:txBody>
          <a:bodyPr/>
          <a:lstStyle/>
          <a:p>
            <a:r>
              <a:rPr lang="cs-CZ" dirty="0"/>
              <a:t>Ukrajinci</a:t>
            </a:r>
          </a:p>
          <a:p>
            <a:r>
              <a:rPr lang="cs-CZ" dirty="0"/>
              <a:t>Turci</a:t>
            </a:r>
          </a:p>
          <a:p>
            <a:r>
              <a:rPr lang="cs-CZ" dirty="0"/>
              <a:t>Rusové</a:t>
            </a:r>
          </a:p>
          <a:p>
            <a:r>
              <a:rPr lang="cs-CZ" dirty="0"/>
              <a:t>Bělorusové</a:t>
            </a:r>
          </a:p>
          <a:p>
            <a:r>
              <a:rPr lang="cs-CZ" dirty="0"/>
              <a:t>Thajsko, Vietnam</a:t>
            </a:r>
          </a:p>
          <a:p>
            <a:r>
              <a:rPr lang="cs-CZ" dirty="0"/>
              <a:t>UK, USA</a:t>
            </a:r>
          </a:p>
        </p:txBody>
      </p:sp>
      <p:sp>
        <p:nvSpPr>
          <p:cNvPr id="8" name="Zástupný obsah 7">
            <a:extLst>
              <a:ext uri="{FF2B5EF4-FFF2-40B4-BE49-F238E27FC236}">
                <a16:creationId xmlns:a16="http://schemas.microsoft.com/office/drawing/2014/main" id="{83ECD5AE-FA9F-2ACE-A858-61BA602F19E8}"/>
              </a:ext>
            </a:extLst>
          </p:cNvPr>
          <p:cNvSpPr>
            <a:spLocks noGrp="1"/>
          </p:cNvSpPr>
          <p:nvPr>
            <p:ph idx="30"/>
          </p:nvPr>
        </p:nvSpPr>
        <p:spPr>
          <a:xfrm>
            <a:off x="4688460" y="3406161"/>
            <a:ext cx="3914999" cy="2821839"/>
          </a:xfrm>
        </p:spPr>
        <p:txBody>
          <a:bodyPr/>
          <a:lstStyle/>
          <a:p>
            <a:r>
              <a:rPr lang="cs-CZ" dirty="0"/>
              <a:t>Slováci</a:t>
            </a:r>
          </a:p>
          <a:p>
            <a:r>
              <a:rPr lang="cs-CZ" dirty="0"/>
              <a:t>Vietnamci</a:t>
            </a:r>
          </a:p>
          <a:p>
            <a:r>
              <a:rPr lang="cs-CZ" dirty="0"/>
              <a:t>Rusové</a:t>
            </a:r>
          </a:p>
          <a:p>
            <a:r>
              <a:rPr lang="cs-CZ" dirty="0"/>
              <a:t>Rumuni</a:t>
            </a:r>
          </a:p>
          <a:p>
            <a:r>
              <a:rPr lang="cs-CZ" dirty="0"/>
              <a:t>Poláci</a:t>
            </a:r>
          </a:p>
          <a:p>
            <a:pPr marL="54000" indent="0">
              <a:buNone/>
            </a:pPr>
            <a:endParaRPr lang="cs-CZ" dirty="0"/>
          </a:p>
          <a:p>
            <a:pPr>
              <a:lnSpc>
                <a:spcPts val="2100"/>
              </a:lnSpc>
              <a:buFont typeface="Wingdings" panose="05000000000000000000" pitchFamily="2" charset="2"/>
              <a:buChar char="Ø"/>
            </a:pPr>
            <a:r>
              <a:rPr lang="cs-CZ" sz="1200" dirty="0"/>
              <a:t> Praha, Brno</a:t>
            </a:r>
          </a:p>
          <a:p>
            <a:pPr>
              <a:lnSpc>
                <a:spcPts val="2100"/>
              </a:lnSpc>
              <a:buFont typeface="Wingdings" panose="05000000000000000000" pitchFamily="2" charset="2"/>
              <a:buChar char="Ø"/>
            </a:pPr>
            <a:r>
              <a:rPr lang="cs-CZ" sz="1200" dirty="0"/>
              <a:t> Plzeň, Liberec</a:t>
            </a:r>
          </a:p>
          <a:p>
            <a:pPr>
              <a:lnSpc>
                <a:spcPts val="2100"/>
              </a:lnSpc>
              <a:buFont typeface="Wingdings" panose="05000000000000000000" pitchFamily="2" charset="2"/>
              <a:buChar char="Ø"/>
            </a:pPr>
            <a:r>
              <a:rPr lang="cs-CZ" sz="1200" dirty="0"/>
              <a:t> Mladá Boleslav, Ostrava</a:t>
            </a:r>
            <a:endParaRPr lang="cs-CZ" sz="1600" dirty="0"/>
          </a:p>
        </p:txBody>
      </p:sp>
      <p:sp>
        <p:nvSpPr>
          <p:cNvPr id="11" name="TextovéPole 10">
            <a:extLst>
              <a:ext uri="{FF2B5EF4-FFF2-40B4-BE49-F238E27FC236}">
                <a16:creationId xmlns:a16="http://schemas.microsoft.com/office/drawing/2014/main" id="{F9C1448E-183E-938C-B0F9-6E9490F87B9E}"/>
              </a:ext>
            </a:extLst>
          </p:cNvPr>
          <p:cNvSpPr txBox="1"/>
          <p:nvPr/>
        </p:nvSpPr>
        <p:spPr>
          <a:xfrm>
            <a:off x="499499" y="1282514"/>
            <a:ext cx="8103959" cy="1092607"/>
          </a:xfrm>
          <a:prstGeom prst="rect">
            <a:avLst/>
          </a:prstGeom>
          <a:noFill/>
        </p:spPr>
        <p:txBody>
          <a:bodyPr wrap="square">
            <a:spAutoFit/>
          </a:bodyPr>
          <a:lstStyle/>
          <a:p>
            <a:pPr marL="54000">
              <a:spcBef>
                <a:spcPts val="600"/>
              </a:spcBef>
            </a:pPr>
            <a:r>
              <a:rPr lang="cs-CZ" sz="2000" kern="0" dirty="0"/>
              <a:t>Počet cizinců s povoleným pobytem se za posledních 10 let ↑ o 142 % </a:t>
            </a:r>
            <a:r>
              <a:rPr lang="cs-CZ" sz="1800" kern="0" dirty="0"/>
              <a:t>(r. 2024 – 1,1 mil. cizinců).</a:t>
            </a:r>
          </a:p>
          <a:p>
            <a:pPr marL="54000">
              <a:spcBef>
                <a:spcPts val="600"/>
              </a:spcBef>
            </a:pPr>
            <a:r>
              <a:rPr lang="cs-CZ" sz="2000" kern="0" dirty="0"/>
              <a:t>Aktuálně cizinci tvoří </a:t>
            </a:r>
            <a:r>
              <a:rPr lang="cs-CZ" sz="2000" b="1" kern="0" dirty="0"/>
              <a:t>10 % obyvatelstva ČR </a:t>
            </a:r>
            <a:r>
              <a:rPr lang="cs-CZ" sz="2000" kern="0" dirty="0"/>
              <a:t>(vs 2014: 4 %)</a:t>
            </a:r>
          </a:p>
        </p:txBody>
      </p:sp>
    </p:spTree>
    <p:extLst>
      <p:ext uri="{BB962C8B-B14F-4D97-AF65-F5344CB8AC3E}">
        <p14:creationId xmlns:p14="http://schemas.microsoft.com/office/powerpoint/2010/main" val="89523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 calcmode="lin" valueType="num">
                                      <p:cBhvr additive="base">
                                        <p:cTn id="3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 calcmode="lin" valueType="num">
                                      <p:cBhvr additive="base">
                                        <p:cTn id="3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anim calcmode="lin" valueType="num">
                                      <p:cBhvr additive="base">
                                        <p:cTn id="4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anim calcmode="lin" valueType="num">
                                      <p:cBhvr additive="base">
                                        <p:cTn id="4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anim calcmode="lin" valueType="num">
                                      <p:cBhvr additive="base">
                                        <p:cTn id="4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4" end="4"/>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8">
                                            <p:txEl>
                                              <p:pRg st="6" end="6"/>
                                            </p:txEl>
                                          </p:spTgt>
                                        </p:tgtEl>
                                        <p:attrNameLst>
                                          <p:attrName>style.visibility</p:attrName>
                                        </p:attrNameLst>
                                      </p:cBhvr>
                                      <p:to>
                                        <p:strVal val="visible"/>
                                      </p:to>
                                    </p:set>
                                    <p:anim calcmode="lin" valueType="num">
                                      <p:cBhvr additive="base">
                                        <p:cTn id="5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6" end="6"/>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8">
                                            <p:txEl>
                                              <p:pRg st="7" end="7"/>
                                            </p:txEl>
                                          </p:spTgt>
                                        </p:tgtEl>
                                        <p:attrNameLst>
                                          <p:attrName>style.visibility</p:attrName>
                                        </p:attrNameLst>
                                      </p:cBhvr>
                                      <p:to>
                                        <p:strVal val="visible"/>
                                      </p:to>
                                    </p:set>
                                    <p:anim calcmode="lin" valueType="num">
                                      <p:cBhvr additive="base">
                                        <p:cTn id="57"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
                                            <p:txEl>
                                              <p:pRg st="7" end="7"/>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8">
                                            <p:txEl>
                                              <p:pRg st="8" end="8"/>
                                            </p:txEl>
                                          </p:spTgt>
                                        </p:tgtEl>
                                        <p:attrNameLst>
                                          <p:attrName>style.visibility</p:attrName>
                                        </p:attrNameLst>
                                      </p:cBhvr>
                                      <p:to>
                                        <p:strVal val="visible"/>
                                      </p:to>
                                    </p:set>
                                    <p:anim calcmode="lin" valueType="num">
                                      <p:cBhvr additive="base">
                                        <p:cTn id="61"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4-3-cz.potx" id="{C72545DF-B7E5-4E52-83DA-C125E0A0B8FD}" vid="{FF117BE7-DD54-4E19-84D2-24AC03D96F6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muni_šablona</Template>
  <TotalTime>2652</TotalTime>
  <Words>3887</Words>
  <Application>Microsoft Office PowerPoint</Application>
  <PresentationFormat>Předvádění na obrazovce (4:3)</PresentationFormat>
  <Paragraphs>419</Paragraphs>
  <Slides>57</Slides>
  <Notes>4</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57</vt:i4>
      </vt:variant>
    </vt:vector>
  </HeadingPairs>
  <TitlesOfParts>
    <vt:vector size="67" baseType="lpstr">
      <vt:lpstr>Arial</vt:lpstr>
      <vt:lpstr>Calibri</vt:lpstr>
      <vt:lpstr>Google Sans</vt:lpstr>
      <vt:lpstr>Proxima Nova</vt:lpstr>
      <vt:lpstr>PT Serif</vt:lpstr>
      <vt:lpstr>Quicksand</vt:lpstr>
      <vt:lpstr>Roboto</vt:lpstr>
      <vt:lpstr>Tahoma</vt:lpstr>
      <vt:lpstr>Wingdings</vt:lpstr>
      <vt:lpstr>Prezentace_MU_CZ</vt:lpstr>
      <vt:lpstr>Multikulturní a sociální aspekty výživy</vt:lpstr>
      <vt:lpstr>Prezentace aplikace PowerPoint</vt:lpstr>
      <vt:lpstr>Prezentace aplikace PowerPoint</vt:lpstr>
      <vt:lpstr>DEFINICE</vt:lpstr>
      <vt:lpstr>Teoretický úvod – MULTIKULTURALITA</vt:lpstr>
      <vt:lpstr>Příčiny a důsledky multikulturního prostředí</vt:lpstr>
      <vt:lpstr>Nutrition transition </vt:lpstr>
      <vt:lpstr>Jaká je situace v ČR?</vt:lpstr>
      <vt:lpstr>Jaká je situace v ČR?</vt:lpstr>
      <vt:lpstr>Národnostní menšiny</vt:lpstr>
      <vt:lpstr>Národnostní menšiny – legislativa ČR</vt:lpstr>
      <vt:lpstr>Národnostní menšiny – mezinárodní legislativa</vt:lpstr>
      <vt:lpstr>Národnostní menšiny – mezinárodní legislativa</vt:lpstr>
      <vt:lpstr>Národnostní menšiny – mezinárodní legislativa</vt:lpstr>
      <vt:lpstr>Národnostní menšiny na území na ČR</vt:lpstr>
      <vt:lpstr>Národnostní menšiny na území na ČR</vt:lpstr>
      <vt:lpstr>KULTURA</vt:lpstr>
      <vt:lpstr>Diskuze – Jak se stravují jinde ve světě</vt:lpstr>
      <vt:lpstr>KULTURA a výživa</vt:lpstr>
      <vt:lpstr>Faktory ovlivňující stravování</vt:lpstr>
      <vt:lpstr> KULTURNÍ ZPŮSOBILOST</vt:lpstr>
      <vt:lpstr>KULTURNÍ ZPŮSOBILOST v nutriční péči</vt:lpstr>
      <vt:lpstr>KULTURNÍ ZPŮSOBILOST v nutriční péči</vt:lpstr>
      <vt:lpstr>KULTURNÍ ZPŮSOBILOST  v nutriční péči - Co se stane, chybí-li kult. způsobilost?</vt:lpstr>
      <vt:lpstr>KULTURNÍ ZPŮSOBILOST  v nutriční péči - Co se stane, chybí-li kult. způsobilost?</vt:lpstr>
      <vt:lpstr>KULTURNÍ ZPŮSOBILOST  v nutriční péči - Co se stane, chybí-li kult. způsobilost?</vt:lpstr>
      <vt:lpstr>Kroky ke zlepšení kulturní kompetence Na individuální úrovni = zdravotník </vt:lpstr>
      <vt:lpstr>Kroky ke zlepšení kulturní kompetence Na institucionální úrovní  </vt:lpstr>
      <vt:lpstr>Zkušenosti českých lékařů s interkulturními rozdíly v komunikaci s ukrajinskými uprchlíky</vt:lpstr>
      <vt:lpstr>Zkušenosti českých lékařů s interkulturními rozdíly v komunikaci s ukrajinskými uprchlíky</vt:lpstr>
      <vt:lpstr>Zkušenosti českých lékařů s interkulturními rozdíly v komunikaci s ukrajinskými uprchlíky</vt:lpstr>
      <vt:lpstr>Prezentace aplikace PowerPoint</vt:lpstr>
      <vt:lpstr>Zdroje informací pro pacienty a pro lékaře</vt:lpstr>
      <vt:lpstr>Prezentace aplikace PowerPoint</vt:lpstr>
      <vt:lpstr>Organizace prosazující kulturní kompetence v oblastni nutriční péče</vt:lpstr>
      <vt:lpstr>Prezentace aplikace PowerPoint</vt:lpstr>
      <vt:lpstr>Prezentace aplikace PowerPoint</vt:lpstr>
      <vt:lpstr>Praxe NT – Nutriční zhodnocení – nutriční anamnéza</vt:lpstr>
      <vt:lpstr>Praxe NT – Nutriční zhodnocení – nutriční anamnéza</vt:lpstr>
      <vt:lpstr>Praxe NT – Nutriční zhodnocení – nutriční anamanéza</vt:lpstr>
      <vt:lpstr>Praxe NT – Nutriční zhodnocení – nutriční anamanéza</vt:lpstr>
      <vt:lpstr>Praxe NT – Nutriční zhodnocení – nutriční anamanéza</vt:lpstr>
      <vt:lpstr>Praxe NT – Nutriční zhodnocení – nutriční anamanéza</vt:lpstr>
      <vt:lpstr>Biologická a fyziologická hlediska </vt:lpstr>
      <vt:lpstr>Praxe NT – Zásady komunikace</vt:lpstr>
      <vt:lpstr>Praxe NT – Zásady komunikace</vt:lpstr>
      <vt:lpstr>Praxe NT – Zásady komunikace</vt:lpstr>
      <vt:lpstr>Praxe NT – Zásady komunikace</vt:lpstr>
      <vt:lpstr>Praxe NT – Zásady komunikace</vt:lpstr>
      <vt:lpstr>Komunikační karty…MZČR</vt:lpstr>
      <vt:lpstr>Komunikační karty - příklady</vt:lpstr>
      <vt:lpstr>Komunikační karty - příklady</vt:lpstr>
      <vt:lpstr>Komunikační karty - příklady</vt:lpstr>
      <vt:lpstr>Dietary preference communication tool (West African)</vt:lpstr>
      <vt:lpstr>Dietary preference communication tool (West African)</vt:lpstr>
      <vt:lpstr>Doporučená literatura</vt:lpstr>
      <vt:lpstr>Studentský projekt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Zlata Kapounová</dc:creator>
  <cp:lastModifiedBy>Zlata Kapounová</cp:lastModifiedBy>
  <cp:revision>134</cp:revision>
  <cp:lastPrinted>2025-02-17T08:15:11Z</cp:lastPrinted>
  <dcterms:created xsi:type="dcterms:W3CDTF">2024-02-08T12:17:48Z</dcterms:created>
  <dcterms:modified xsi:type="dcterms:W3CDTF">2025-02-23T15:44:43Z</dcterms:modified>
</cp:coreProperties>
</file>