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7"/>
  </p:notesMasterIdLst>
  <p:handoutMasterIdLst>
    <p:handoutMasterId r:id="rId58"/>
  </p:handoutMasterIdLst>
  <p:sldIdLst>
    <p:sldId id="256" r:id="rId2"/>
    <p:sldId id="258" r:id="rId3"/>
    <p:sldId id="268" r:id="rId4"/>
    <p:sldId id="260" r:id="rId5"/>
    <p:sldId id="313" r:id="rId6"/>
    <p:sldId id="261" r:id="rId7"/>
    <p:sldId id="312" r:id="rId8"/>
    <p:sldId id="265" r:id="rId9"/>
    <p:sldId id="262" r:id="rId10"/>
    <p:sldId id="300" r:id="rId11"/>
    <p:sldId id="296" r:id="rId12"/>
    <p:sldId id="297" r:id="rId13"/>
    <p:sldId id="299" r:id="rId14"/>
    <p:sldId id="264" r:id="rId15"/>
    <p:sldId id="301" r:id="rId16"/>
    <p:sldId id="302" r:id="rId17"/>
    <p:sldId id="266" r:id="rId18"/>
    <p:sldId id="295" r:id="rId19"/>
    <p:sldId id="303" r:id="rId20"/>
    <p:sldId id="304" r:id="rId21"/>
    <p:sldId id="305" r:id="rId22"/>
    <p:sldId id="307" r:id="rId23"/>
    <p:sldId id="267" r:id="rId24"/>
    <p:sldId id="273" r:id="rId25"/>
    <p:sldId id="314" r:id="rId26"/>
    <p:sldId id="294" r:id="rId27"/>
    <p:sldId id="271" r:id="rId28"/>
    <p:sldId id="270" r:id="rId29"/>
    <p:sldId id="259" r:id="rId30"/>
    <p:sldId id="276" r:id="rId31"/>
    <p:sldId id="308" r:id="rId32"/>
    <p:sldId id="277" r:id="rId33"/>
    <p:sldId id="309" r:id="rId34"/>
    <p:sldId id="330" r:id="rId35"/>
    <p:sldId id="319" r:id="rId36"/>
    <p:sldId id="322" r:id="rId37"/>
    <p:sldId id="310" r:id="rId38"/>
    <p:sldId id="321" r:id="rId39"/>
    <p:sldId id="280" r:id="rId40"/>
    <p:sldId id="316" r:id="rId41"/>
    <p:sldId id="317" r:id="rId42"/>
    <p:sldId id="318" r:id="rId43"/>
    <p:sldId id="326" r:id="rId44"/>
    <p:sldId id="327" r:id="rId45"/>
    <p:sldId id="320" r:id="rId46"/>
    <p:sldId id="281" r:id="rId47"/>
    <p:sldId id="328" r:id="rId48"/>
    <p:sldId id="282" r:id="rId49"/>
    <p:sldId id="290" r:id="rId50"/>
    <p:sldId id="291" r:id="rId51"/>
    <p:sldId id="306" r:id="rId52"/>
    <p:sldId id="323" r:id="rId53"/>
    <p:sldId id="325" r:id="rId54"/>
    <p:sldId id="329" r:id="rId55"/>
    <p:sldId id="331" r:id="rId5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9"/>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5955" autoAdjust="0"/>
  </p:normalViewPr>
  <p:slideViewPr>
    <p:cSldViewPr snapToGrid="0">
      <p:cViewPr varScale="1">
        <p:scale>
          <a:sx n="74" d="100"/>
          <a:sy n="74" d="100"/>
        </p:scale>
        <p:origin x="1746" y="7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userId="d4c1439a-cd44-47a3-8106-6626839a5c6c" providerId="ADAL" clId="{95316AD6-A72C-4CD1-89AA-D0D4C434C17D}"/>
    <pc:docChg chg="undo redo custSel modSld">
      <pc:chgData name="Monika" userId="d4c1439a-cd44-47a3-8106-6626839a5c6c" providerId="ADAL" clId="{95316AD6-A72C-4CD1-89AA-D0D4C434C17D}" dt="2025-02-21T10:14:33.989" v="107" actId="113"/>
      <pc:docMkLst>
        <pc:docMk/>
      </pc:docMkLst>
      <pc:sldChg chg="modSp mod modNotesTx">
        <pc:chgData name="Monika" userId="d4c1439a-cd44-47a3-8106-6626839a5c6c" providerId="ADAL" clId="{95316AD6-A72C-4CD1-89AA-D0D4C434C17D}" dt="2025-02-21T10:14:33.989" v="107" actId="113"/>
        <pc:sldMkLst>
          <pc:docMk/>
          <pc:sldMk cId="2385009673" sldId="314"/>
        </pc:sldMkLst>
        <pc:spChg chg="mod">
          <ac:chgData name="Monika" userId="d4c1439a-cd44-47a3-8106-6626839a5c6c" providerId="ADAL" clId="{95316AD6-A72C-4CD1-89AA-D0D4C434C17D}" dt="2025-02-21T10:13:40.705" v="62" actId="20577"/>
          <ac:spMkLst>
            <pc:docMk/>
            <pc:sldMk cId="2385009673" sldId="314"/>
            <ac:spMk id="5" creationId="{00000000-0000-0000-0000-000000000000}"/>
          </ac:spMkLst>
        </pc:spChg>
        <pc:spChg chg="mod">
          <ac:chgData name="Monika" userId="d4c1439a-cd44-47a3-8106-6626839a5c6c" providerId="ADAL" clId="{95316AD6-A72C-4CD1-89AA-D0D4C434C17D}" dt="2025-02-21T10:08:53.985" v="5"/>
          <ac:spMkLst>
            <pc:docMk/>
            <pc:sldMk cId="2385009673" sldId="314"/>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A35F2-C58D-4835-BEBE-E8B20FE8E8FA}"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cs-CZ"/>
        </a:p>
      </dgm:t>
    </dgm:pt>
    <dgm:pt modelId="{688543AC-B196-4905-900B-4EDD6A9C8E94}">
      <dgm:prSet phldrT="[Text]" custT="1"/>
      <dgm:spPr/>
      <dgm:t>
        <a:bodyPr/>
        <a:lstStyle/>
        <a:p>
          <a:r>
            <a:rPr lang="cs-CZ" sz="2000" dirty="0"/>
            <a:t>CTV 60 %</a:t>
          </a:r>
        </a:p>
        <a:p>
          <a:r>
            <a:rPr lang="cs-CZ" sz="1400" dirty="0"/>
            <a:t>Celková tělesná voda</a:t>
          </a:r>
        </a:p>
      </dgm:t>
    </dgm:pt>
    <dgm:pt modelId="{F430848D-28E8-4A91-9750-5270AEF17D39}" type="parTrans" cxnId="{5F2292AF-FAA1-4760-A1F3-5B11477F8FFF}">
      <dgm:prSet/>
      <dgm:spPr/>
      <dgm:t>
        <a:bodyPr/>
        <a:lstStyle/>
        <a:p>
          <a:endParaRPr lang="cs-CZ"/>
        </a:p>
      </dgm:t>
    </dgm:pt>
    <dgm:pt modelId="{819D5EAB-A5A8-4224-81E5-074E7AE422CC}" type="sibTrans" cxnId="{5F2292AF-FAA1-4760-A1F3-5B11477F8FFF}">
      <dgm:prSet/>
      <dgm:spPr/>
      <dgm:t>
        <a:bodyPr/>
        <a:lstStyle/>
        <a:p>
          <a:endParaRPr lang="cs-CZ"/>
        </a:p>
      </dgm:t>
    </dgm:pt>
    <dgm:pt modelId="{F8B89DC0-43C8-4760-A2C7-A8EB44C6698C}">
      <dgm:prSet phldrT="[Text]" custT="1"/>
      <dgm:spPr/>
      <dgm:t>
        <a:bodyPr/>
        <a:lstStyle/>
        <a:p>
          <a:r>
            <a:rPr lang="cs-CZ" sz="1800" dirty="0"/>
            <a:t>ECT 20 %</a:t>
          </a:r>
        </a:p>
        <a:p>
          <a:r>
            <a:rPr lang="cs-CZ" sz="1200" dirty="0"/>
            <a:t>Extracelulární tekutina</a:t>
          </a:r>
        </a:p>
      </dgm:t>
    </dgm:pt>
    <dgm:pt modelId="{7DF2E70E-D32C-4403-882D-CFEBF0BBB7FD}" type="parTrans" cxnId="{7FD6C56D-45EF-42FE-B6CF-44C5FBAF2FC7}">
      <dgm:prSet/>
      <dgm:spPr/>
      <dgm:t>
        <a:bodyPr/>
        <a:lstStyle/>
        <a:p>
          <a:endParaRPr lang="cs-CZ"/>
        </a:p>
      </dgm:t>
    </dgm:pt>
    <dgm:pt modelId="{99013A4D-B5D7-49C6-8E5E-E6C6DA9F51AF}" type="sibTrans" cxnId="{7FD6C56D-45EF-42FE-B6CF-44C5FBAF2FC7}">
      <dgm:prSet/>
      <dgm:spPr/>
      <dgm:t>
        <a:bodyPr/>
        <a:lstStyle/>
        <a:p>
          <a:endParaRPr lang="cs-CZ"/>
        </a:p>
      </dgm:t>
    </dgm:pt>
    <dgm:pt modelId="{1EE0F468-59A0-42BD-A8DC-957972D92C56}">
      <dgm:prSet phldrT="[Text]" custT="1"/>
      <dgm:spPr/>
      <dgm:t>
        <a:bodyPr/>
        <a:lstStyle/>
        <a:p>
          <a:r>
            <a:rPr lang="cs-CZ" sz="1800" dirty="0"/>
            <a:t>IST 15 %</a:t>
          </a:r>
        </a:p>
        <a:p>
          <a:r>
            <a:rPr lang="cs-CZ" sz="1200" dirty="0"/>
            <a:t>Intersticiální tekutina</a:t>
          </a:r>
        </a:p>
      </dgm:t>
    </dgm:pt>
    <dgm:pt modelId="{645A3722-5BDE-483D-A381-0E7200E8FA9F}" type="parTrans" cxnId="{A9945E80-E6A1-4909-B8AF-4CA629152A13}">
      <dgm:prSet/>
      <dgm:spPr/>
      <dgm:t>
        <a:bodyPr/>
        <a:lstStyle/>
        <a:p>
          <a:endParaRPr lang="cs-CZ"/>
        </a:p>
      </dgm:t>
    </dgm:pt>
    <dgm:pt modelId="{DBFE4E7B-CF5B-4E7A-B4EC-6885D6ED587D}" type="sibTrans" cxnId="{A9945E80-E6A1-4909-B8AF-4CA629152A13}">
      <dgm:prSet/>
      <dgm:spPr/>
      <dgm:t>
        <a:bodyPr/>
        <a:lstStyle/>
        <a:p>
          <a:endParaRPr lang="cs-CZ"/>
        </a:p>
      </dgm:t>
    </dgm:pt>
    <dgm:pt modelId="{2953A28F-C210-40D4-B0C5-327E784E7232}">
      <dgm:prSet phldrT="[Text]" custT="1"/>
      <dgm:spPr/>
      <dgm:t>
        <a:bodyPr/>
        <a:lstStyle/>
        <a:p>
          <a:r>
            <a:rPr lang="cs-CZ" sz="1800" dirty="0"/>
            <a:t>IVT 5 %</a:t>
          </a:r>
        </a:p>
        <a:p>
          <a:r>
            <a:rPr lang="cs-CZ" sz="1200" dirty="0" err="1"/>
            <a:t>Intravazální</a:t>
          </a:r>
          <a:endParaRPr lang="cs-CZ" sz="1200" dirty="0"/>
        </a:p>
      </dgm:t>
    </dgm:pt>
    <dgm:pt modelId="{8A578DD3-24CB-441E-9EF9-5C101E0F0EDC}" type="parTrans" cxnId="{38D11E40-15ED-40D4-BC08-09371F225C67}">
      <dgm:prSet/>
      <dgm:spPr/>
      <dgm:t>
        <a:bodyPr/>
        <a:lstStyle/>
        <a:p>
          <a:endParaRPr lang="cs-CZ"/>
        </a:p>
      </dgm:t>
    </dgm:pt>
    <dgm:pt modelId="{9B362F9B-BC6F-4E3A-AD28-853A567AF7E8}" type="sibTrans" cxnId="{38D11E40-15ED-40D4-BC08-09371F225C67}">
      <dgm:prSet/>
      <dgm:spPr/>
      <dgm:t>
        <a:bodyPr/>
        <a:lstStyle/>
        <a:p>
          <a:endParaRPr lang="cs-CZ"/>
        </a:p>
      </dgm:t>
    </dgm:pt>
    <dgm:pt modelId="{D357AC69-D861-4C80-AD79-8990C2D6E599}">
      <dgm:prSet phldrT="[Text]" custT="1"/>
      <dgm:spPr/>
      <dgm:t>
        <a:bodyPr/>
        <a:lstStyle/>
        <a:p>
          <a:r>
            <a:rPr lang="cs-CZ" sz="1800" dirty="0"/>
            <a:t>ICT 40 %</a:t>
          </a:r>
        </a:p>
        <a:p>
          <a:r>
            <a:rPr lang="cs-CZ" sz="1200" dirty="0"/>
            <a:t>Intracelulární tekutina</a:t>
          </a:r>
        </a:p>
      </dgm:t>
    </dgm:pt>
    <dgm:pt modelId="{CCD0B107-D08E-4807-8D1E-3422BEDD9F98}" type="parTrans" cxnId="{8A22C13F-1F22-4F3E-A171-692D98D4F99A}">
      <dgm:prSet/>
      <dgm:spPr/>
      <dgm:t>
        <a:bodyPr/>
        <a:lstStyle/>
        <a:p>
          <a:endParaRPr lang="cs-CZ"/>
        </a:p>
      </dgm:t>
    </dgm:pt>
    <dgm:pt modelId="{B42FF411-F19E-4A27-8083-D607D5B027A0}" type="sibTrans" cxnId="{8A22C13F-1F22-4F3E-A171-692D98D4F99A}">
      <dgm:prSet/>
      <dgm:spPr/>
      <dgm:t>
        <a:bodyPr/>
        <a:lstStyle/>
        <a:p>
          <a:endParaRPr lang="cs-CZ"/>
        </a:p>
      </dgm:t>
    </dgm:pt>
    <dgm:pt modelId="{154C8B0D-CB50-4EEC-A122-D76665EF4277}" type="pres">
      <dgm:prSet presAssocID="{29CA35F2-C58D-4835-BEBE-E8B20FE8E8FA}" presName="hierChild1" presStyleCnt="0">
        <dgm:presLayoutVars>
          <dgm:orgChart val="1"/>
          <dgm:chPref val="1"/>
          <dgm:dir/>
          <dgm:animOne val="branch"/>
          <dgm:animLvl val="lvl"/>
          <dgm:resizeHandles/>
        </dgm:presLayoutVars>
      </dgm:prSet>
      <dgm:spPr/>
    </dgm:pt>
    <dgm:pt modelId="{1922FD55-8D15-444F-9F03-8D38AC94D0E9}" type="pres">
      <dgm:prSet presAssocID="{688543AC-B196-4905-900B-4EDD6A9C8E94}" presName="hierRoot1" presStyleCnt="0">
        <dgm:presLayoutVars>
          <dgm:hierBranch val="init"/>
        </dgm:presLayoutVars>
      </dgm:prSet>
      <dgm:spPr/>
    </dgm:pt>
    <dgm:pt modelId="{4A8819C5-E1D7-434C-A194-0450E983899F}" type="pres">
      <dgm:prSet presAssocID="{688543AC-B196-4905-900B-4EDD6A9C8E94}" presName="rootComposite1" presStyleCnt="0"/>
      <dgm:spPr/>
    </dgm:pt>
    <dgm:pt modelId="{ACF19E68-431B-40A1-82D8-DEFF5C58103B}" type="pres">
      <dgm:prSet presAssocID="{688543AC-B196-4905-900B-4EDD6A9C8E94}" presName="rootText1" presStyleLbl="node0" presStyleIdx="0" presStyleCnt="1" custLinFactNeighborX="1586" custLinFactNeighborY="-1827">
        <dgm:presLayoutVars>
          <dgm:chPref val="3"/>
        </dgm:presLayoutVars>
      </dgm:prSet>
      <dgm:spPr/>
    </dgm:pt>
    <dgm:pt modelId="{7460D016-DDD9-4DDA-83F3-A1CDC3E7B88E}" type="pres">
      <dgm:prSet presAssocID="{688543AC-B196-4905-900B-4EDD6A9C8E94}" presName="rootConnector1" presStyleLbl="node1" presStyleIdx="0" presStyleCnt="0"/>
      <dgm:spPr/>
    </dgm:pt>
    <dgm:pt modelId="{A276F7CA-4D73-44A2-B1E6-EE5F49BAE771}" type="pres">
      <dgm:prSet presAssocID="{688543AC-B196-4905-900B-4EDD6A9C8E94}" presName="hierChild2" presStyleCnt="0"/>
      <dgm:spPr/>
    </dgm:pt>
    <dgm:pt modelId="{094CEEF2-3B0B-4F7E-B50B-1E5ACB011A40}" type="pres">
      <dgm:prSet presAssocID="{7DF2E70E-D32C-4403-882D-CFEBF0BBB7FD}" presName="Name37" presStyleLbl="parChTrans1D2" presStyleIdx="0" presStyleCnt="2"/>
      <dgm:spPr/>
    </dgm:pt>
    <dgm:pt modelId="{DD5B55F6-FA80-4425-9833-0315ED4BF851}" type="pres">
      <dgm:prSet presAssocID="{F8B89DC0-43C8-4760-A2C7-A8EB44C6698C}" presName="hierRoot2" presStyleCnt="0">
        <dgm:presLayoutVars>
          <dgm:hierBranch val="init"/>
        </dgm:presLayoutVars>
      </dgm:prSet>
      <dgm:spPr/>
    </dgm:pt>
    <dgm:pt modelId="{619B6983-8DEE-4FD1-A467-36812FBDFF96}" type="pres">
      <dgm:prSet presAssocID="{F8B89DC0-43C8-4760-A2C7-A8EB44C6698C}" presName="rootComposite" presStyleCnt="0"/>
      <dgm:spPr/>
    </dgm:pt>
    <dgm:pt modelId="{494E6945-8F2B-40E8-B9DB-C35D3CFCD246}" type="pres">
      <dgm:prSet presAssocID="{F8B89DC0-43C8-4760-A2C7-A8EB44C6698C}" presName="rootText" presStyleLbl="node2" presStyleIdx="0" presStyleCnt="2">
        <dgm:presLayoutVars>
          <dgm:chPref val="3"/>
        </dgm:presLayoutVars>
      </dgm:prSet>
      <dgm:spPr/>
    </dgm:pt>
    <dgm:pt modelId="{21800DF8-ECC8-4A23-B643-3FCF7559C28E}" type="pres">
      <dgm:prSet presAssocID="{F8B89DC0-43C8-4760-A2C7-A8EB44C6698C}" presName="rootConnector" presStyleLbl="node2" presStyleIdx="0" presStyleCnt="2"/>
      <dgm:spPr/>
    </dgm:pt>
    <dgm:pt modelId="{FD660224-D061-4649-AA7D-CD5E4B130574}" type="pres">
      <dgm:prSet presAssocID="{F8B89DC0-43C8-4760-A2C7-A8EB44C6698C}" presName="hierChild4" presStyleCnt="0"/>
      <dgm:spPr/>
    </dgm:pt>
    <dgm:pt modelId="{C58BC8BC-4D81-4EF4-BD32-74B8F1A7E512}" type="pres">
      <dgm:prSet presAssocID="{645A3722-5BDE-483D-A381-0E7200E8FA9F}" presName="Name37" presStyleLbl="parChTrans1D3" presStyleIdx="0" presStyleCnt="2"/>
      <dgm:spPr/>
    </dgm:pt>
    <dgm:pt modelId="{2027A9A7-9CFF-4F7C-9D7E-BA7ED000FF28}" type="pres">
      <dgm:prSet presAssocID="{1EE0F468-59A0-42BD-A8DC-957972D92C56}" presName="hierRoot2" presStyleCnt="0">
        <dgm:presLayoutVars>
          <dgm:hierBranch val="init"/>
        </dgm:presLayoutVars>
      </dgm:prSet>
      <dgm:spPr/>
    </dgm:pt>
    <dgm:pt modelId="{1C243156-C75E-4518-BF26-FDE49DF6E339}" type="pres">
      <dgm:prSet presAssocID="{1EE0F468-59A0-42BD-A8DC-957972D92C56}" presName="rootComposite" presStyleCnt="0"/>
      <dgm:spPr/>
    </dgm:pt>
    <dgm:pt modelId="{23A16D0A-6CF4-4436-9A40-24B2B23276D0}" type="pres">
      <dgm:prSet presAssocID="{1EE0F468-59A0-42BD-A8DC-957972D92C56}" presName="rootText" presStyleLbl="node3" presStyleIdx="0" presStyleCnt="2">
        <dgm:presLayoutVars>
          <dgm:chPref val="3"/>
        </dgm:presLayoutVars>
      </dgm:prSet>
      <dgm:spPr/>
    </dgm:pt>
    <dgm:pt modelId="{F7900E74-CAF5-4395-9550-298BDB1233B8}" type="pres">
      <dgm:prSet presAssocID="{1EE0F468-59A0-42BD-A8DC-957972D92C56}" presName="rootConnector" presStyleLbl="node3" presStyleIdx="0" presStyleCnt="2"/>
      <dgm:spPr/>
    </dgm:pt>
    <dgm:pt modelId="{C97714B3-83EB-4906-B8D3-795F06A265DB}" type="pres">
      <dgm:prSet presAssocID="{1EE0F468-59A0-42BD-A8DC-957972D92C56}" presName="hierChild4" presStyleCnt="0"/>
      <dgm:spPr/>
    </dgm:pt>
    <dgm:pt modelId="{99BB2B81-D3C5-413B-A5BF-34B5AD1DE5F7}" type="pres">
      <dgm:prSet presAssocID="{1EE0F468-59A0-42BD-A8DC-957972D92C56}" presName="hierChild5" presStyleCnt="0"/>
      <dgm:spPr/>
    </dgm:pt>
    <dgm:pt modelId="{F94FA9D6-64E6-4712-91CB-50E07E544EE8}" type="pres">
      <dgm:prSet presAssocID="{8A578DD3-24CB-441E-9EF9-5C101E0F0EDC}" presName="Name37" presStyleLbl="parChTrans1D3" presStyleIdx="1" presStyleCnt="2"/>
      <dgm:spPr/>
    </dgm:pt>
    <dgm:pt modelId="{E7A98543-C4CD-46DE-9D74-92A28949C8F9}" type="pres">
      <dgm:prSet presAssocID="{2953A28F-C210-40D4-B0C5-327E784E7232}" presName="hierRoot2" presStyleCnt="0">
        <dgm:presLayoutVars>
          <dgm:hierBranch val="init"/>
        </dgm:presLayoutVars>
      </dgm:prSet>
      <dgm:spPr/>
    </dgm:pt>
    <dgm:pt modelId="{36DDBA0C-E2AA-41AE-ACF5-3F051BE7EE37}" type="pres">
      <dgm:prSet presAssocID="{2953A28F-C210-40D4-B0C5-327E784E7232}" presName="rootComposite" presStyleCnt="0"/>
      <dgm:spPr/>
    </dgm:pt>
    <dgm:pt modelId="{B789B204-C9E3-4A77-A37E-E958B547BBF8}" type="pres">
      <dgm:prSet presAssocID="{2953A28F-C210-40D4-B0C5-327E784E7232}" presName="rootText" presStyleLbl="node3" presStyleIdx="1" presStyleCnt="2">
        <dgm:presLayoutVars>
          <dgm:chPref val="3"/>
        </dgm:presLayoutVars>
      </dgm:prSet>
      <dgm:spPr/>
    </dgm:pt>
    <dgm:pt modelId="{4B8552DE-69C7-47BA-B1B5-2C4A86E3080B}" type="pres">
      <dgm:prSet presAssocID="{2953A28F-C210-40D4-B0C5-327E784E7232}" presName="rootConnector" presStyleLbl="node3" presStyleIdx="1" presStyleCnt="2"/>
      <dgm:spPr/>
    </dgm:pt>
    <dgm:pt modelId="{C55BEAC3-F0BE-475C-AF8C-7AB6B207CB14}" type="pres">
      <dgm:prSet presAssocID="{2953A28F-C210-40D4-B0C5-327E784E7232}" presName="hierChild4" presStyleCnt="0"/>
      <dgm:spPr/>
    </dgm:pt>
    <dgm:pt modelId="{DD878AAF-5792-4EEB-BF66-1743E2CA907A}" type="pres">
      <dgm:prSet presAssocID="{2953A28F-C210-40D4-B0C5-327E784E7232}" presName="hierChild5" presStyleCnt="0"/>
      <dgm:spPr/>
    </dgm:pt>
    <dgm:pt modelId="{6304886C-FF69-469F-8179-500C4E911B1D}" type="pres">
      <dgm:prSet presAssocID="{F8B89DC0-43C8-4760-A2C7-A8EB44C6698C}" presName="hierChild5" presStyleCnt="0"/>
      <dgm:spPr/>
    </dgm:pt>
    <dgm:pt modelId="{5248172C-B965-4D8D-BB4E-21E06920F816}" type="pres">
      <dgm:prSet presAssocID="{CCD0B107-D08E-4807-8D1E-3422BEDD9F98}" presName="Name37" presStyleLbl="parChTrans1D2" presStyleIdx="1" presStyleCnt="2"/>
      <dgm:spPr/>
    </dgm:pt>
    <dgm:pt modelId="{FCA90BF6-95A7-42FE-AF7C-746C356EA807}" type="pres">
      <dgm:prSet presAssocID="{D357AC69-D861-4C80-AD79-8990C2D6E599}" presName="hierRoot2" presStyleCnt="0">
        <dgm:presLayoutVars>
          <dgm:hierBranch val="init"/>
        </dgm:presLayoutVars>
      </dgm:prSet>
      <dgm:spPr/>
    </dgm:pt>
    <dgm:pt modelId="{34B7F361-03BC-4880-BE6A-0E17475FAEA0}" type="pres">
      <dgm:prSet presAssocID="{D357AC69-D861-4C80-AD79-8990C2D6E599}" presName="rootComposite" presStyleCnt="0"/>
      <dgm:spPr/>
    </dgm:pt>
    <dgm:pt modelId="{28322305-F176-45F3-82B5-4456F5D3F73D}" type="pres">
      <dgm:prSet presAssocID="{D357AC69-D861-4C80-AD79-8990C2D6E599}" presName="rootText" presStyleLbl="node2" presStyleIdx="1" presStyleCnt="2">
        <dgm:presLayoutVars>
          <dgm:chPref val="3"/>
        </dgm:presLayoutVars>
      </dgm:prSet>
      <dgm:spPr/>
    </dgm:pt>
    <dgm:pt modelId="{2050DB42-5A02-4DE5-A70F-06CE13D02022}" type="pres">
      <dgm:prSet presAssocID="{D357AC69-D861-4C80-AD79-8990C2D6E599}" presName="rootConnector" presStyleLbl="node2" presStyleIdx="1" presStyleCnt="2"/>
      <dgm:spPr/>
    </dgm:pt>
    <dgm:pt modelId="{7592519B-185B-4C0F-B885-ABD58ABC12E2}" type="pres">
      <dgm:prSet presAssocID="{D357AC69-D861-4C80-AD79-8990C2D6E599}" presName="hierChild4" presStyleCnt="0"/>
      <dgm:spPr/>
    </dgm:pt>
    <dgm:pt modelId="{C11DFB04-0442-4755-ACF3-3BFC1DD6EB8E}" type="pres">
      <dgm:prSet presAssocID="{D357AC69-D861-4C80-AD79-8990C2D6E599}" presName="hierChild5" presStyleCnt="0"/>
      <dgm:spPr/>
    </dgm:pt>
    <dgm:pt modelId="{43503673-4899-4CA2-A3B0-D279E0822141}" type="pres">
      <dgm:prSet presAssocID="{688543AC-B196-4905-900B-4EDD6A9C8E94}" presName="hierChild3" presStyleCnt="0"/>
      <dgm:spPr/>
    </dgm:pt>
  </dgm:ptLst>
  <dgm:cxnLst>
    <dgm:cxn modelId="{4C426307-472E-423F-B4FB-B5A7D348325B}" type="presOf" srcId="{CCD0B107-D08E-4807-8D1E-3422BEDD9F98}" destId="{5248172C-B965-4D8D-BB4E-21E06920F816}" srcOrd="0" destOrd="0" presId="urn:microsoft.com/office/officeart/2005/8/layout/orgChart1"/>
    <dgm:cxn modelId="{FD7C2C1A-5FE6-401F-97D4-9CF72C23C487}" type="presOf" srcId="{D357AC69-D861-4C80-AD79-8990C2D6E599}" destId="{2050DB42-5A02-4DE5-A70F-06CE13D02022}" srcOrd="1" destOrd="0" presId="urn:microsoft.com/office/officeart/2005/8/layout/orgChart1"/>
    <dgm:cxn modelId="{3AD8242C-8018-45EF-8BF2-EE5F235DE381}" type="presOf" srcId="{D357AC69-D861-4C80-AD79-8990C2D6E599}" destId="{28322305-F176-45F3-82B5-4456F5D3F73D}" srcOrd="0" destOrd="0" presId="urn:microsoft.com/office/officeart/2005/8/layout/orgChart1"/>
    <dgm:cxn modelId="{3A397939-EFE1-411A-A4E0-DBE2E9F3E57F}" type="presOf" srcId="{7DF2E70E-D32C-4403-882D-CFEBF0BBB7FD}" destId="{094CEEF2-3B0B-4F7E-B50B-1E5ACB011A40}" srcOrd="0" destOrd="0" presId="urn:microsoft.com/office/officeart/2005/8/layout/orgChart1"/>
    <dgm:cxn modelId="{8A22C13F-1F22-4F3E-A171-692D98D4F99A}" srcId="{688543AC-B196-4905-900B-4EDD6A9C8E94}" destId="{D357AC69-D861-4C80-AD79-8990C2D6E599}" srcOrd="1" destOrd="0" parTransId="{CCD0B107-D08E-4807-8D1E-3422BEDD9F98}" sibTransId="{B42FF411-F19E-4A27-8083-D607D5B027A0}"/>
    <dgm:cxn modelId="{38D11E40-15ED-40D4-BC08-09371F225C67}" srcId="{F8B89DC0-43C8-4760-A2C7-A8EB44C6698C}" destId="{2953A28F-C210-40D4-B0C5-327E784E7232}" srcOrd="1" destOrd="0" parTransId="{8A578DD3-24CB-441E-9EF9-5C101E0F0EDC}" sibTransId="{9B362F9B-BC6F-4E3A-AD28-853A567AF7E8}"/>
    <dgm:cxn modelId="{0C0D7F5C-5914-4C42-A76A-2B1341B41FAE}" type="presOf" srcId="{2953A28F-C210-40D4-B0C5-327E784E7232}" destId="{B789B204-C9E3-4A77-A37E-E958B547BBF8}" srcOrd="0" destOrd="0" presId="urn:microsoft.com/office/officeart/2005/8/layout/orgChart1"/>
    <dgm:cxn modelId="{1DD9064C-E46F-4BA8-8DE7-47B8A10E8A6C}" type="presOf" srcId="{F8B89DC0-43C8-4760-A2C7-A8EB44C6698C}" destId="{21800DF8-ECC8-4A23-B643-3FCF7559C28E}" srcOrd="1" destOrd="0" presId="urn:microsoft.com/office/officeart/2005/8/layout/orgChart1"/>
    <dgm:cxn modelId="{7FD6C56D-45EF-42FE-B6CF-44C5FBAF2FC7}" srcId="{688543AC-B196-4905-900B-4EDD6A9C8E94}" destId="{F8B89DC0-43C8-4760-A2C7-A8EB44C6698C}" srcOrd="0" destOrd="0" parTransId="{7DF2E70E-D32C-4403-882D-CFEBF0BBB7FD}" sibTransId="{99013A4D-B5D7-49C6-8E5E-E6C6DA9F51AF}"/>
    <dgm:cxn modelId="{60865959-4FDD-4B53-8630-D58C81A02AEE}" type="presOf" srcId="{2953A28F-C210-40D4-B0C5-327E784E7232}" destId="{4B8552DE-69C7-47BA-B1B5-2C4A86E3080B}" srcOrd="1" destOrd="0" presId="urn:microsoft.com/office/officeart/2005/8/layout/orgChart1"/>
    <dgm:cxn modelId="{EEBE467F-B470-48FF-81B7-1BBC17A7CDBE}" type="presOf" srcId="{645A3722-5BDE-483D-A381-0E7200E8FA9F}" destId="{C58BC8BC-4D81-4EF4-BD32-74B8F1A7E512}" srcOrd="0" destOrd="0" presId="urn:microsoft.com/office/officeart/2005/8/layout/orgChart1"/>
    <dgm:cxn modelId="{A9945E80-E6A1-4909-B8AF-4CA629152A13}" srcId="{F8B89DC0-43C8-4760-A2C7-A8EB44C6698C}" destId="{1EE0F468-59A0-42BD-A8DC-957972D92C56}" srcOrd="0" destOrd="0" parTransId="{645A3722-5BDE-483D-A381-0E7200E8FA9F}" sibTransId="{DBFE4E7B-CF5B-4E7A-B4EC-6885D6ED587D}"/>
    <dgm:cxn modelId="{B318408A-215F-413C-A02B-C69B921919BE}" type="presOf" srcId="{29CA35F2-C58D-4835-BEBE-E8B20FE8E8FA}" destId="{154C8B0D-CB50-4EEC-A122-D76665EF4277}" srcOrd="0" destOrd="0" presId="urn:microsoft.com/office/officeart/2005/8/layout/orgChart1"/>
    <dgm:cxn modelId="{5F2292AF-FAA1-4760-A1F3-5B11477F8FFF}" srcId="{29CA35F2-C58D-4835-BEBE-E8B20FE8E8FA}" destId="{688543AC-B196-4905-900B-4EDD6A9C8E94}" srcOrd="0" destOrd="0" parTransId="{F430848D-28E8-4A91-9750-5270AEF17D39}" sibTransId="{819D5EAB-A5A8-4224-81E5-074E7AE422CC}"/>
    <dgm:cxn modelId="{193BB2AF-CCB8-493C-8C79-E790E5A5CAE4}" type="presOf" srcId="{8A578DD3-24CB-441E-9EF9-5C101E0F0EDC}" destId="{F94FA9D6-64E6-4712-91CB-50E07E544EE8}" srcOrd="0" destOrd="0" presId="urn:microsoft.com/office/officeart/2005/8/layout/orgChart1"/>
    <dgm:cxn modelId="{8D7195B5-405C-4254-AE71-9D052BF45744}" type="presOf" srcId="{688543AC-B196-4905-900B-4EDD6A9C8E94}" destId="{7460D016-DDD9-4DDA-83F3-A1CDC3E7B88E}" srcOrd="1" destOrd="0" presId="urn:microsoft.com/office/officeart/2005/8/layout/orgChart1"/>
    <dgm:cxn modelId="{D0DC4ABB-9F82-457C-A0A8-1912EB53209A}" type="presOf" srcId="{1EE0F468-59A0-42BD-A8DC-957972D92C56}" destId="{23A16D0A-6CF4-4436-9A40-24B2B23276D0}" srcOrd="0" destOrd="0" presId="urn:microsoft.com/office/officeart/2005/8/layout/orgChart1"/>
    <dgm:cxn modelId="{EEEA93C9-55C8-4E70-83D3-930715746AA4}" type="presOf" srcId="{F8B89DC0-43C8-4760-A2C7-A8EB44C6698C}" destId="{494E6945-8F2B-40E8-B9DB-C35D3CFCD246}" srcOrd="0" destOrd="0" presId="urn:microsoft.com/office/officeart/2005/8/layout/orgChart1"/>
    <dgm:cxn modelId="{BAFD5BDD-BA11-4625-833F-72962DEA5FA9}" type="presOf" srcId="{688543AC-B196-4905-900B-4EDD6A9C8E94}" destId="{ACF19E68-431B-40A1-82D8-DEFF5C58103B}" srcOrd="0" destOrd="0" presId="urn:microsoft.com/office/officeart/2005/8/layout/orgChart1"/>
    <dgm:cxn modelId="{D1D6B8F1-B6E3-47D6-8D06-6CD4C6DC22A9}" type="presOf" srcId="{1EE0F468-59A0-42BD-A8DC-957972D92C56}" destId="{F7900E74-CAF5-4395-9550-298BDB1233B8}" srcOrd="1" destOrd="0" presId="urn:microsoft.com/office/officeart/2005/8/layout/orgChart1"/>
    <dgm:cxn modelId="{22B59B41-6ED1-490D-8F13-744889F2A573}" type="presParOf" srcId="{154C8B0D-CB50-4EEC-A122-D76665EF4277}" destId="{1922FD55-8D15-444F-9F03-8D38AC94D0E9}" srcOrd="0" destOrd="0" presId="urn:microsoft.com/office/officeart/2005/8/layout/orgChart1"/>
    <dgm:cxn modelId="{E752F914-0B68-4FCC-9C62-D85BE3CFEB03}" type="presParOf" srcId="{1922FD55-8D15-444F-9F03-8D38AC94D0E9}" destId="{4A8819C5-E1D7-434C-A194-0450E983899F}" srcOrd="0" destOrd="0" presId="urn:microsoft.com/office/officeart/2005/8/layout/orgChart1"/>
    <dgm:cxn modelId="{DD06751A-D0F1-4182-969F-D27177F991AA}" type="presParOf" srcId="{4A8819C5-E1D7-434C-A194-0450E983899F}" destId="{ACF19E68-431B-40A1-82D8-DEFF5C58103B}" srcOrd="0" destOrd="0" presId="urn:microsoft.com/office/officeart/2005/8/layout/orgChart1"/>
    <dgm:cxn modelId="{1907F7E3-8C47-41CE-A523-4622187DA39B}" type="presParOf" srcId="{4A8819C5-E1D7-434C-A194-0450E983899F}" destId="{7460D016-DDD9-4DDA-83F3-A1CDC3E7B88E}" srcOrd="1" destOrd="0" presId="urn:microsoft.com/office/officeart/2005/8/layout/orgChart1"/>
    <dgm:cxn modelId="{59016545-5B87-4913-9CFA-6D819075005C}" type="presParOf" srcId="{1922FD55-8D15-444F-9F03-8D38AC94D0E9}" destId="{A276F7CA-4D73-44A2-B1E6-EE5F49BAE771}" srcOrd="1" destOrd="0" presId="urn:microsoft.com/office/officeart/2005/8/layout/orgChart1"/>
    <dgm:cxn modelId="{D18FECAA-BA25-4DC9-8B5F-CE25330F45CB}" type="presParOf" srcId="{A276F7CA-4D73-44A2-B1E6-EE5F49BAE771}" destId="{094CEEF2-3B0B-4F7E-B50B-1E5ACB011A40}" srcOrd="0" destOrd="0" presId="urn:microsoft.com/office/officeart/2005/8/layout/orgChart1"/>
    <dgm:cxn modelId="{08AED0D2-48CB-4F92-B2BA-CF899463A12C}" type="presParOf" srcId="{A276F7CA-4D73-44A2-B1E6-EE5F49BAE771}" destId="{DD5B55F6-FA80-4425-9833-0315ED4BF851}" srcOrd="1" destOrd="0" presId="urn:microsoft.com/office/officeart/2005/8/layout/orgChart1"/>
    <dgm:cxn modelId="{7503DEB2-D04C-4623-BB60-F9A6E7C18D21}" type="presParOf" srcId="{DD5B55F6-FA80-4425-9833-0315ED4BF851}" destId="{619B6983-8DEE-4FD1-A467-36812FBDFF96}" srcOrd="0" destOrd="0" presId="urn:microsoft.com/office/officeart/2005/8/layout/orgChart1"/>
    <dgm:cxn modelId="{674A48BA-69BE-4A0E-BFAE-C7C4CF2A69A8}" type="presParOf" srcId="{619B6983-8DEE-4FD1-A467-36812FBDFF96}" destId="{494E6945-8F2B-40E8-B9DB-C35D3CFCD246}" srcOrd="0" destOrd="0" presId="urn:microsoft.com/office/officeart/2005/8/layout/orgChart1"/>
    <dgm:cxn modelId="{D6D6B0AA-2A5C-4EA6-A0F9-FF306A8EF098}" type="presParOf" srcId="{619B6983-8DEE-4FD1-A467-36812FBDFF96}" destId="{21800DF8-ECC8-4A23-B643-3FCF7559C28E}" srcOrd="1" destOrd="0" presId="urn:microsoft.com/office/officeart/2005/8/layout/orgChart1"/>
    <dgm:cxn modelId="{73652D85-9811-4A26-AE1A-8A9FD622CE6A}" type="presParOf" srcId="{DD5B55F6-FA80-4425-9833-0315ED4BF851}" destId="{FD660224-D061-4649-AA7D-CD5E4B130574}" srcOrd="1" destOrd="0" presId="urn:microsoft.com/office/officeart/2005/8/layout/orgChart1"/>
    <dgm:cxn modelId="{EE0F93CF-A226-46A0-8EAE-8DA4187AC131}" type="presParOf" srcId="{FD660224-D061-4649-AA7D-CD5E4B130574}" destId="{C58BC8BC-4D81-4EF4-BD32-74B8F1A7E512}" srcOrd="0" destOrd="0" presId="urn:microsoft.com/office/officeart/2005/8/layout/orgChart1"/>
    <dgm:cxn modelId="{4D3B7BFD-A582-409F-947F-7861D632A75A}" type="presParOf" srcId="{FD660224-D061-4649-AA7D-CD5E4B130574}" destId="{2027A9A7-9CFF-4F7C-9D7E-BA7ED000FF28}" srcOrd="1" destOrd="0" presId="urn:microsoft.com/office/officeart/2005/8/layout/orgChart1"/>
    <dgm:cxn modelId="{B784B84E-7382-4B8C-A910-BCDD13B0CC11}" type="presParOf" srcId="{2027A9A7-9CFF-4F7C-9D7E-BA7ED000FF28}" destId="{1C243156-C75E-4518-BF26-FDE49DF6E339}" srcOrd="0" destOrd="0" presId="urn:microsoft.com/office/officeart/2005/8/layout/orgChart1"/>
    <dgm:cxn modelId="{76B04C03-386B-4174-A0CB-760EFCB0ABFB}" type="presParOf" srcId="{1C243156-C75E-4518-BF26-FDE49DF6E339}" destId="{23A16D0A-6CF4-4436-9A40-24B2B23276D0}" srcOrd="0" destOrd="0" presId="urn:microsoft.com/office/officeart/2005/8/layout/orgChart1"/>
    <dgm:cxn modelId="{2EB5CED1-74C8-43B8-AB46-94D6F2F65CD9}" type="presParOf" srcId="{1C243156-C75E-4518-BF26-FDE49DF6E339}" destId="{F7900E74-CAF5-4395-9550-298BDB1233B8}" srcOrd="1" destOrd="0" presId="urn:microsoft.com/office/officeart/2005/8/layout/orgChart1"/>
    <dgm:cxn modelId="{2BE9D40D-9D01-4D98-8990-E5C9DA067695}" type="presParOf" srcId="{2027A9A7-9CFF-4F7C-9D7E-BA7ED000FF28}" destId="{C97714B3-83EB-4906-B8D3-795F06A265DB}" srcOrd="1" destOrd="0" presId="urn:microsoft.com/office/officeart/2005/8/layout/orgChart1"/>
    <dgm:cxn modelId="{24654441-08BF-42AD-9192-1033979045A2}" type="presParOf" srcId="{2027A9A7-9CFF-4F7C-9D7E-BA7ED000FF28}" destId="{99BB2B81-D3C5-413B-A5BF-34B5AD1DE5F7}" srcOrd="2" destOrd="0" presId="urn:microsoft.com/office/officeart/2005/8/layout/orgChart1"/>
    <dgm:cxn modelId="{50F99065-6645-4872-9338-A5F040A1A9ED}" type="presParOf" srcId="{FD660224-D061-4649-AA7D-CD5E4B130574}" destId="{F94FA9D6-64E6-4712-91CB-50E07E544EE8}" srcOrd="2" destOrd="0" presId="urn:microsoft.com/office/officeart/2005/8/layout/orgChart1"/>
    <dgm:cxn modelId="{99E0A4B8-D3E0-4A65-AEEB-3818D602009C}" type="presParOf" srcId="{FD660224-D061-4649-AA7D-CD5E4B130574}" destId="{E7A98543-C4CD-46DE-9D74-92A28949C8F9}" srcOrd="3" destOrd="0" presId="urn:microsoft.com/office/officeart/2005/8/layout/orgChart1"/>
    <dgm:cxn modelId="{B7BEED35-DD92-4860-8E14-CA6335243757}" type="presParOf" srcId="{E7A98543-C4CD-46DE-9D74-92A28949C8F9}" destId="{36DDBA0C-E2AA-41AE-ACF5-3F051BE7EE37}" srcOrd="0" destOrd="0" presId="urn:microsoft.com/office/officeart/2005/8/layout/orgChart1"/>
    <dgm:cxn modelId="{A7C0F5FB-58A8-418C-BD33-5D10F957ED88}" type="presParOf" srcId="{36DDBA0C-E2AA-41AE-ACF5-3F051BE7EE37}" destId="{B789B204-C9E3-4A77-A37E-E958B547BBF8}" srcOrd="0" destOrd="0" presId="urn:microsoft.com/office/officeart/2005/8/layout/orgChart1"/>
    <dgm:cxn modelId="{451F3299-EF91-413D-B7B7-6EF9838D219C}" type="presParOf" srcId="{36DDBA0C-E2AA-41AE-ACF5-3F051BE7EE37}" destId="{4B8552DE-69C7-47BA-B1B5-2C4A86E3080B}" srcOrd="1" destOrd="0" presId="urn:microsoft.com/office/officeart/2005/8/layout/orgChart1"/>
    <dgm:cxn modelId="{33E59306-7BC2-4AF5-841A-7E1319E8FA77}" type="presParOf" srcId="{E7A98543-C4CD-46DE-9D74-92A28949C8F9}" destId="{C55BEAC3-F0BE-475C-AF8C-7AB6B207CB14}" srcOrd="1" destOrd="0" presId="urn:microsoft.com/office/officeart/2005/8/layout/orgChart1"/>
    <dgm:cxn modelId="{199D3AF1-9B77-48D7-A9BE-703656FD9AB4}" type="presParOf" srcId="{E7A98543-C4CD-46DE-9D74-92A28949C8F9}" destId="{DD878AAF-5792-4EEB-BF66-1743E2CA907A}" srcOrd="2" destOrd="0" presId="urn:microsoft.com/office/officeart/2005/8/layout/orgChart1"/>
    <dgm:cxn modelId="{E6AD95CA-7C12-4B3B-96B7-78CC235DD366}" type="presParOf" srcId="{DD5B55F6-FA80-4425-9833-0315ED4BF851}" destId="{6304886C-FF69-469F-8179-500C4E911B1D}" srcOrd="2" destOrd="0" presId="urn:microsoft.com/office/officeart/2005/8/layout/orgChart1"/>
    <dgm:cxn modelId="{9242963D-0B68-49BB-B803-D11EFBDFCF7A}" type="presParOf" srcId="{A276F7CA-4D73-44A2-B1E6-EE5F49BAE771}" destId="{5248172C-B965-4D8D-BB4E-21E06920F816}" srcOrd="2" destOrd="0" presId="urn:microsoft.com/office/officeart/2005/8/layout/orgChart1"/>
    <dgm:cxn modelId="{2D53AC79-2755-4CB4-B377-32BEFA87FF6B}" type="presParOf" srcId="{A276F7CA-4D73-44A2-B1E6-EE5F49BAE771}" destId="{FCA90BF6-95A7-42FE-AF7C-746C356EA807}" srcOrd="3" destOrd="0" presId="urn:microsoft.com/office/officeart/2005/8/layout/orgChart1"/>
    <dgm:cxn modelId="{CB5F9873-428F-44AD-B1F3-2F960C8B5B2B}" type="presParOf" srcId="{FCA90BF6-95A7-42FE-AF7C-746C356EA807}" destId="{34B7F361-03BC-4880-BE6A-0E17475FAEA0}" srcOrd="0" destOrd="0" presId="urn:microsoft.com/office/officeart/2005/8/layout/orgChart1"/>
    <dgm:cxn modelId="{F123B99B-70AF-43F5-A916-CC76616FDA7C}" type="presParOf" srcId="{34B7F361-03BC-4880-BE6A-0E17475FAEA0}" destId="{28322305-F176-45F3-82B5-4456F5D3F73D}" srcOrd="0" destOrd="0" presId="urn:microsoft.com/office/officeart/2005/8/layout/orgChart1"/>
    <dgm:cxn modelId="{1EA6455F-0EBD-4C5F-A693-B638086931B8}" type="presParOf" srcId="{34B7F361-03BC-4880-BE6A-0E17475FAEA0}" destId="{2050DB42-5A02-4DE5-A70F-06CE13D02022}" srcOrd="1" destOrd="0" presId="urn:microsoft.com/office/officeart/2005/8/layout/orgChart1"/>
    <dgm:cxn modelId="{3DB1D896-0A1E-4DEC-8E81-C8CFAA6CF481}" type="presParOf" srcId="{FCA90BF6-95A7-42FE-AF7C-746C356EA807}" destId="{7592519B-185B-4C0F-B885-ABD58ABC12E2}" srcOrd="1" destOrd="0" presId="urn:microsoft.com/office/officeart/2005/8/layout/orgChart1"/>
    <dgm:cxn modelId="{A1CCD8F8-DAA2-42C1-A3C5-6AECBB187346}" type="presParOf" srcId="{FCA90BF6-95A7-42FE-AF7C-746C356EA807}" destId="{C11DFB04-0442-4755-ACF3-3BFC1DD6EB8E}" srcOrd="2" destOrd="0" presId="urn:microsoft.com/office/officeart/2005/8/layout/orgChart1"/>
    <dgm:cxn modelId="{C6A996FA-2EFC-496B-8B2E-A5F727A92422}" type="presParOf" srcId="{1922FD55-8D15-444F-9F03-8D38AC94D0E9}" destId="{43503673-4899-4CA2-A3B0-D279E08221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D2024-ADCD-4A18-9937-CA3847305C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F806988-12C6-45E9-ABDA-B2F009647F39}">
      <dgm:prSet/>
      <dgm:spPr/>
      <dgm:t>
        <a:bodyPr/>
        <a:lstStyle/>
        <a:p>
          <a:r>
            <a:rPr lang="cs-CZ" b="0"/>
            <a:t>K</a:t>
          </a:r>
          <a:r>
            <a:rPr lang="en-GB" b="0"/>
            <a:t>linick</a:t>
          </a:r>
          <a:r>
            <a:rPr lang="cs-CZ" b="0"/>
            <a:t>é</a:t>
          </a:r>
          <a:r>
            <a:rPr lang="en-GB" b="0"/>
            <a:t> studi</a:t>
          </a:r>
          <a:r>
            <a:rPr lang="cs-CZ" b="0"/>
            <a:t>e – přívod vody nadměrný oproti běžnému životu</a:t>
          </a:r>
          <a:endParaRPr lang="en-US"/>
        </a:p>
      </dgm:t>
    </dgm:pt>
    <dgm:pt modelId="{2718BFED-3E8A-481E-BF5F-17CE73E19311}" type="parTrans" cxnId="{3E66AFB2-3813-4018-B541-A1BF334E1204}">
      <dgm:prSet/>
      <dgm:spPr/>
      <dgm:t>
        <a:bodyPr/>
        <a:lstStyle/>
        <a:p>
          <a:endParaRPr lang="en-US"/>
        </a:p>
      </dgm:t>
    </dgm:pt>
    <dgm:pt modelId="{F6E680D8-EBF3-4B51-9637-3F6AC8E2803D}" type="sibTrans" cxnId="{3E66AFB2-3813-4018-B541-A1BF334E1204}">
      <dgm:prSet/>
      <dgm:spPr/>
      <dgm:t>
        <a:bodyPr/>
        <a:lstStyle/>
        <a:p>
          <a:endParaRPr lang="en-US"/>
        </a:p>
      </dgm:t>
    </dgm:pt>
    <dgm:pt modelId="{6779A4DE-AA98-4487-883A-C545C36EDAD4}">
      <dgm:prSet/>
      <dgm:spPr/>
      <dgm:t>
        <a:bodyPr/>
        <a:lstStyle/>
        <a:p>
          <a:r>
            <a:rPr lang="en-GB" b="0"/>
            <a:t>Observační studie </a:t>
          </a:r>
          <a:r>
            <a:rPr lang="cs-CZ" b="0"/>
            <a:t>– vzácné </a:t>
          </a:r>
          <a:endParaRPr lang="en-US"/>
        </a:p>
      </dgm:t>
    </dgm:pt>
    <dgm:pt modelId="{F5923D15-FE0D-4EBA-ACA6-39736AECA0D2}" type="parTrans" cxnId="{6988EBA8-7B48-4E62-A91A-5BFDBD5EABBF}">
      <dgm:prSet/>
      <dgm:spPr/>
      <dgm:t>
        <a:bodyPr/>
        <a:lstStyle/>
        <a:p>
          <a:endParaRPr lang="en-US"/>
        </a:p>
      </dgm:t>
    </dgm:pt>
    <dgm:pt modelId="{137F45F6-AE55-46C7-94F5-4139DA01B65D}" type="sibTrans" cxnId="{6988EBA8-7B48-4E62-A91A-5BFDBD5EABBF}">
      <dgm:prSet/>
      <dgm:spPr/>
      <dgm:t>
        <a:bodyPr/>
        <a:lstStyle/>
        <a:p>
          <a:endParaRPr lang="en-US"/>
        </a:p>
      </dgm:t>
    </dgm:pt>
    <dgm:pt modelId="{BB568FA0-440B-4FEB-966F-E03AF7C8ABE7}">
      <dgm:prSet/>
      <dgm:spPr/>
      <dgm:t>
        <a:bodyPr/>
        <a:lstStyle/>
        <a:p>
          <a:r>
            <a:rPr lang="cs-CZ" b="0" dirty="0"/>
            <a:t>P</a:t>
          </a:r>
          <a:r>
            <a:rPr lang="en-GB" b="0" dirty="0" err="1"/>
            <a:t>růřezové</a:t>
          </a:r>
          <a:r>
            <a:rPr lang="en-GB" b="0" dirty="0"/>
            <a:t> </a:t>
          </a:r>
          <a:r>
            <a:rPr lang="en-GB" b="0" dirty="0" err="1"/>
            <a:t>studi</a:t>
          </a:r>
          <a:r>
            <a:rPr lang="cs-CZ" b="0" dirty="0"/>
            <a:t>e – účastníci, kteří si byli schopni udržet úbytek hmotnosti pili mnohem více vody ve srovnání s těmi, </a:t>
          </a:r>
          <a:br>
            <a:rPr lang="cs-CZ" b="0" dirty="0"/>
          </a:br>
          <a:r>
            <a:rPr lang="cs-CZ" b="0" dirty="0"/>
            <a:t>kterým se nepodařilo udržet zredukovanou hmotnost</a:t>
          </a:r>
          <a:r>
            <a:rPr lang="en-GB" b="0" dirty="0"/>
            <a:t> </a:t>
          </a:r>
          <a:endParaRPr lang="en-US" dirty="0"/>
        </a:p>
      </dgm:t>
    </dgm:pt>
    <dgm:pt modelId="{6671DB8A-2CE6-42F6-8507-8CCDFAD731D4}" type="parTrans" cxnId="{4B950CF6-E695-4406-9E61-6DC888E6104A}">
      <dgm:prSet/>
      <dgm:spPr/>
      <dgm:t>
        <a:bodyPr/>
        <a:lstStyle/>
        <a:p>
          <a:endParaRPr lang="en-US"/>
        </a:p>
      </dgm:t>
    </dgm:pt>
    <dgm:pt modelId="{035B586F-F9C0-4458-A0FC-AD75152DB432}" type="sibTrans" cxnId="{4B950CF6-E695-4406-9E61-6DC888E6104A}">
      <dgm:prSet/>
      <dgm:spPr/>
      <dgm:t>
        <a:bodyPr/>
        <a:lstStyle/>
        <a:p>
          <a:endParaRPr lang="en-US"/>
        </a:p>
      </dgm:t>
    </dgm:pt>
    <dgm:pt modelId="{651164F4-07B4-4326-B5F5-2BFA15C8F47C}">
      <dgm:prSet/>
      <dgm:spPr/>
      <dgm:t>
        <a:bodyPr/>
        <a:lstStyle/>
        <a:p>
          <a:r>
            <a:rPr lang="cs-CZ" b="0" dirty="0"/>
            <a:t>L</a:t>
          </a:r>
          <a:r>
            <a:rPr lang="en-GB" b="0" dirty="0" err="1"/>
            <a:t>ongitudinální</a:t>
          </a:r>
          <a:r>
            <a:rPr lang="en-GB" b="0" dirty="0"/>
            <a:t> </a:t>
          </a:r>
          <a:r>
            <a:rPr lang="en-GB" b="0" dirty="0" err="1"/>
            <a:t>studie</a:t>
          </a:r>
          <a:r>
            <a:rPr lang="en-GB" b="0" dirty="0"/>
            <a:t> </a:t>
          </a:r>
          <a:r>
            <a:rPr lang="cs-CZ" b="0" dirty="0"/>
            <a:t>- </a:t>
          </a:r>
          <a:r>
            <a:rPr lang="en-GB" b="0" dirty="0" err="1"/>
            <a:t>větší</a:t>
          </a:r>
          <a:r>
            <a:rPr lang="en-GB" b="0" dirty="0"/>
            <a:t> </a:t>
          </a:r>
          <a:r>
            <a:rPr lang="en-GB" b="0" dirty="0" err="1"/>
            <a:t>snížení</a:t>
          </a:r>
          <a:r>
            <a:rPr lang="en-GB" b="0" dirty="0"/>
            <a:t> WC a </a:t>
          </a:r>
          <a:r>
            <a:rPr lang="en-GB" b="0" dirty="0" err="1"/>
            <a:t>tělesné</a:t>
          </a:r>
          <a:r>
            <a:rPr lang="en-GB" b="0" dirty="0"/>
            <a:t> </a:t>
          </a:r>
          <a:r>
            <a:rPr lang="en-GB" b="0" dirty="0" err="1"/>
            <a:t>hmotnosti</a:t>
          </a:r>
          <a:r>
            <a:rPr lang="en-GB" b="0" dirty="0"/>
            <a:t>, </a:t>
          </a:r>
          <a:br>
            <a:rPr lang="cs-CZ" b="0" dirty="0"/>
          </a:br>
          <a:r>
            <a:rPr lang="cs-CZ" b="0" dirty="0"/>
            <a:t>při přívodu</a:t>
          </a:r>
          <a:r>
            <a:rPr lang="en-GB" b="0" dirty="0"/>
            <a:t> </a:t>
          </a:r>
          <a:r>
            <a:rPr lang="en-GB" b="0" dirty="0" err="1"/>
            <a:t>více</a:t>
          </a:r>
          <a:r>
            <a:rPr lang="en-GB" b="0" dirty="0"/>
            <a:t> </a:t>
          </a:r>
          <a:r>
            <a:rPr lang="en-GB" b="0" dirty="0" err="1"/>
            <a:t>než</a:t>
          </a:r>
          <a:r>
            <a:rPr lang="en-GB" b="0" dirty="0"/>
            <a:t> 1 l </a:t>
          </a:r>
          <a:r>
            <a:rPr lang="en-GB" b="0" dirty="0" err="1"/>
            <a:t>vody</a:t>
          </a:r>
          <a:r>
            <a:rPr lang="en-GB" b="0" dirty="0"/>
            <a:t>/den </a:t>
          </a:r>
          <a:r>
            <a:rPr lang="en-GB" b="0" dirty="0" err="1"/>
            <a:t>po</a:t>
          </a:r>
          <a:r>
            <a:rPr lang="en-GB" b="0" dirty="0"/>
            <a:t> </a:t>
          </a:r>
          <a:r>
            <a:rPr lang="en-GB" b="0" dirty="0" err="1"/>
            <a:t>dobu</a:t>
          </a:r>
          <a:r>
            <a:rPr lang="en-GB" b="0" dirty="0"/>
            <a:t> 12 </a:t>
          </a:r>
          <a:r>
            <a:rPr lang="en-GB" b="0" dirty="0" err="1"/>
            <a:t>měsíců</a:t>
          </a:r>
          <a:endParaRPr lang="en-US" dirty="0"/>
        </a:p>
      </dgm:t>
    </dgm:pt>
    <dgm:pt modelId="{17D79345-A284-42DA-B550-290D0E5CF5D9}" type="parTrans" cxnId="{D8917FD4-47B3-4123-9340-D4CDC0085A84}">
      <dgm:prSet/>
      <dgm:spPr/>
      <dgm:t>
        <a:bodyPr/>
        <a:lstStyle/>
        <a:p>
          <a:endParaRPr lang="en-US"/>
        </a:p>
      </dgm:t>
    </dgm:pt>
    <dgm:pt modelId="{F697E83F-5C70-4926-8BB8-33A99796FC8A}" type="sibTrans" cxnId="{D8917FD4-47B3-4123-9340-D4CDC0085A84}">
      <dgm:prSet/>
      <dgm:spPr/>
      <dgm:t>
        <a:bodyPr/>
        <a:lstStyle/>
        <a:p>
          <a:endParaRPr lang="en-US"/>
        </a:p>
      </dgm:t>
    </dgm:pt>
    <dgm:pt modelId="{F66473E2-F807-467B-929E-34F71E4A777F}" type="pres">
      <dgm:prSet presAssocID="{0EED2024-ADCD-4A18-9937-CA3847305CEB}" presName="outerComposite" presStyleCnt="0">
        <dgm:presLayoutVars>
          <dgm:chMax val="5"/>
          <dgm:dir/>
          <dgm:resizeHandles val="exact"/>
        </dgm:presLayoutVars>
      </dgm:prSet>
      <dgm:spPr/>
    </dgm:pt>
    <dgm:pt modelId="{CFDC37C5-69A5-4D13-B014-709B7F0BF2A2}" type="pres">
      <dgm:prSet presAssocID="{0EED2024-ADCD-4A18-9937-CA3847305CEB}" presName="dummyMaxCanvas" presStyleCnt="0">
        <dgm:presLayoutVars/>
      </dgm:prSet>
      <dgm:spPr/>
    </dgm:pt>
    <dgm:pt modelId="{F264D9F2-D07A-4C4B-8484-C9A554E87FB1}" type="pres">
      <dgm:prSet presAssocID="{0EED2024-ADCD-4A18-9937-CA3847305CEB}" presName="FourNodes_1" presStyleLbl="node1" presStyleIdx="0" presStyleCnt="4">
        <dgm:presLayoutVars>
          <dgm:bulletEnabled val="1"/>
        </dgm:presLayoutVars>
      </dgm:prSet>
      <dgm:spPr/>
    </dgm:pt>
    <dgm:pt modelId="{30F3A113-7AA6-4E2C-9B20-642095710513}" type="pres">
      <dgm:prSet presAssocID="{0EED2024-ADCD-4A18-9937-CA3847305CEB}" presName="FourNodes_2" presStyleLbl="node1" presStyleIdx="1" presStyleCnt="4">
        <dgm:presLayoutVars>
          <dgm:bulletEnabled val="1"/>
        </dgm:presLayoutVars>
      </dgm:prSet>
      <dgm:spPr/>
    </dgm:pt>
    <dgm:pt modelId="{F63E1618-4523-4FA7-833F-663F0342629A}" type="pres">
      <dgm:prSet presAssocID="{0EED2024-ADCD-4A18-9937-CA3847305CEB}" presName="FourNodes_3" presStyleLbl="node1" presStyleIdx="2" presStyleCnt="4">
        <dgm:presLayoutVars>
          <dgm:bulletEnabled val="1"/>
        </dgm:presLayoutVars>
      </dgm:prSet>
      <dgm:spPr/>
    </dgm:pt>
    <dgm:pt modelId="{7CF18AE0-AABB-479A-9F05-D62CB1510A7D}" type="pres">
      <dgm:prSet presAssocID="{0EED2024-ADCD-4A18-9937-CA3847305CEB}" presName="FourNodes_4" presStyleLbl="node1" presStyleIdx="3" presStyleCnt="4">
        <dgm:presLayoutVars>
          <dgm:bulletEnabled val="1"/>
        </dgm:presLayoutVars>
      </dgm:prSet>
      <dgm:spPr/>
    </dgm:pt>
    <dgm:pt modelId="{B848D104-C215-4CE9-AC39-C7237C36A2C9}" type="pres">
      <dgm:prSet presAssocID="{0EED2024-ADCD-4A18-9937-CA3847305CEB}" presName="FourConn_1-2" presStyleLbl="fgAccFollowNode1" presStyleIdx="0" presStyleCnt="3">
        <dgm:presLayoutVars>
          <dgm:bulletEnabled val="1"/>
        </dgm:presLayoutVars>
      </dgm:prSet>
      <dgm:spPr/>
    </dgm:pt>
    <dgm:pt modelId="{CEA94FC5-9667-49D7-9582-303C353BCAC1}" type="pres">
      <dgm:prSet presAssocID="{0EED2024-ADCD-4A18-9937-CA3847305CEB}" presName="FourConn_2-3" presStyleLbl="fgAccFollowNode1" presStyleIdx="1" presStyleCnt="3">
        <dgm:presLayoutVars>
          <dgm:bulletEnabled val="1"/>
        </dgm:presLayoutVars>
      </dgm:prSet>
      <dgm:spPr/>
    </dgm:pt>
    <dgm:pt modelId="{17A8D600-1B53-4BA7-A53F-6D5C0AFDEB87}" type="pres">
      <dgm:prSet presAssocID="{0EED2024-ADCD-4A18-9937-CA3847305CEB}" presName="FourConn_3-4" presStyleLbl="fgAccFollowNode1" presStyleIdx="2" presStyleCnt="3">
        <dgm:presLayoutVars>
          <dgm:bulletEnabled val="1"/>
        </dgm:presLayoutVars>
      </dgm:prSet>
      <dgm:spPr/>
    </dgm:pt>
    <dgm:pt modelId="{867CD090-2858-4791-97F3-A05386020CD3}" type="pres">
      <dgm:prSet presAssocID="{0EED2024-ADCD-4A18-9937-CA3847305CEB}" presName="FourNodes_1_text" presStyleLbl="node1" presStyleIdx="3" presStyleCnt="4">
        <dgm:presLayoutVars>
          <dgm:bulletEnabled val="1"/>
        </dgm:presLayoutVars>
      </dgm:prSet>
      <dgm:spPr/>
    </dgm:pt>
    <dgm:pt modelId="{CFD550F5-4EF3-4230-8806-C3C0B310DFA9}" type="pres">
      <dgm:prSet presAssocID="{0EED2024-ADCD-4A18-9937-CA3847305CEB}" presName="FourNodes_2_text" presStyleLbl="node1" presStyleIdx="3" presStyleCnt="4">
        <dgm:presLayoutVars>
          <dgm:bulletEnabled val="1"/>
        </dgm:presLayoutVars>
      </dgm:prSet>
      <dgm:spPr/>
    </dgm:pt>
    <dgm:pt modelId="{C9D72B5E-BE6F-4EE0-A720-AAB849108F1A}" type="pres">
      <dgm:prSet presAssocID="{0EED2024-ADCD-4A18-9937-CA3847305CEB}" presName="FourNodes_3_text" presStyleLbl="node1" presStyleIdx="3" presStyleCnt="4">
        <dgm:presLayoutVars>
          <dgm:bulletEnabled val="1"/>
        </dgm:presLayoutVars>
      </dgm:prSet>
      <dgm:spPr/>
    </dgm:pt>
    <dgm:pt modelId="{75241BF5-0A71-4BEE-B603-DFDE0DECE2FA}" type="pres">
      <dgm:prSet presAssocID="{0EED2024-ADCD-4A18-9937-CA3847305CEB}" presName="FourNodes_4_text" presStyleLbl="node1" presStyleIdx="3" presStyleCnt="4">
        <dgm:presLayoutVars>
          <dgm:bulletEnabled val="1"/>
        </dgm:presLayoutVars>
      </dgm:prSet>
      <dgm:spPr/>
    </dgm:pt>
  </dgm:ptLst>
  <dgm:cxnLst>
    <dgm:cxn modelId="{EC4C6201-A5FB-4B42-9DCB-7C3A4190D7B5}" type="presOf" srcId="{0F806988-12C6-45E9-ABDA-B2F009647F39}" destId="{F264D9F2-D07A-4C4B-8484-C9A554E87FB1}" srcOrd="0" destOrd="0" presId="urn:microsoft.com/office/officeart/2005/8/layout/vProcess5"/>
    <dgm:cxn modelId="{C8F1E112-00C8-418E-A0D8-63184D61AF26}" type="presOf" srcId="{F6E680D8-EBF3-4B51-9637-3F6AC8E2803D}" destId="{B848D104-C215-4CE9-AC39-C7237C36A2C9}" srcOrd="0" destOrd="0" presId="urn:microsoft.com/office/officeart/2005/8/layout/vProcess5"/>
    <dgm:cxn modelId="{1873FA13-C6D9-4990-A165-1B1F11331D62}" type="presOf" srcId="{BB568FA0-440B-4FEB-966F-E03AF7C8ABE7}" destId="{F63E1618-4523-4FA7-833F-663F0342629A}" srcOrd="0" destOrd="0" presId="urn:microsoft.com/office/officeart/2005/8/layout/vProcess5"/>
    <dgm:cxn modelId="{55E0E91C-ABF6-47DA-BB63-31C4C3DA8E1B}" type="presOf" srcId="{651164F4-07B4-4326-B5F5-2BFA15C8F47C}" destId="{7CF18AE0-AABB-479A-9F05-D62CB1510A7D}" srcOrd="0" destOrd="0" presId="urn:microsoft.com/office/officeart/2005/8/layout/vProcess5"/>
    <dgm:cxn modelId="{474F606D-1CB8-4D6D-9CFE-EEEF626242C2}" type="presOf" srcId="{0F806988-12C6-45E9-ABDA-B2F009647F39}" destId="{867CD090-2858-4791-97F3-A05386020CD3}" srcOrd="1" destOrd="0" presId="urn:microsoft.com/office/officeart/2005/8/layout/vProcess5"/>
    <dgm:cxn modelId="{81B48089-5905-459F-8680-458B895B315D}" type="presOf" srcId="{BB568FA0-440B-4FEB-966F-E03AF7C8ABE7}" destId="{C9D72B5E-BE6F-4EE0-A720-AAB849108F1A}" srcOrd="1" destOrd="0" presId="urn:microsoft.com/office/officeart/2005/8/layout/vProcess5"/>
    <dgm:cxn modelId="{E4C48F94-3C89-4EA3-8540-46FE8267CBC1}" type="presOf" srcId="{0EED2024-ADCD-4A18-9937-CA3847305CEB}" destId="{F66473E2-F807-467B-929E-34F71E4A777F}" srcOrd="0" destOrd="0" presId="urn:microsoft.com/office/officeart/2005/8/layout/vProcess5"/>
    <dgm:cxn modelId="{69E27799-F92C-4FC3-8A37-8B0510852EC0}" type="presOf" srcId="{137F45F6-AE55-46C7-94F5-4139DA01B65D}" destId="{CEA94FC5-9667-49D7-9582-303C353BCAC1}" srcOrd="0" destOrd="0" presId="urn:microsoft.com/office/officeart/2005/8/layout/vProcess5"/>
    <dgm:cxn modelId="{6988EBA8-7B48-4E62-A91A-5BFDBD5EABBF}" srcId="{0EED2024-ADCD-4A18-9937-CA3847305CEB}" destId="{6779A4DE-AA98-4487-883A-C545C36EDAD4}" srcOrd="1" destOrd="0" parTransId="{F5923D15-FE0D-4EBA-ACA6-39736AECA0D2}" sibTransId="{137F45F6-AE55-46C7-94F5-4139DA01B65D}"/>
    <dgm:cxn modelId="{3E66AFB2-3813-4018-B541-A1BF334E1204}" srcId="{0EED2024-ADCD-4A18-9937-CA3847305CEB}" destId="{0F806988-12C6-45E9-ABDA-B2F009647F39}" srcOrd="0" destOrd="0" parTransId="{2718BFED-3E8A-481E-BF5F-17CE73E19311}" sibTransId="{F6E680D8-EBF3-4B51-9637-3F6AC8E2803D}"/>
    <dgm:cxn modelId="{370BD1C8-C747-4788-9470-27779D014A57}" type="presOf" srcId="{6779A4DE-AA98-4487-883A-C545C36EDAD4}" destId="{CFD550F5-4EF3-4230-8806-C3C0B310DFA9}" srcOrd="1" destOrd="0" presId="urn:microsoft.com/office/officeart/2005/8/layout/vProcess5"/>
    <dgm:cxn modelId="{ADD119D2-FC06-4644-B626-88A97A40344A}" type="presOf" srcId="{651164F4-07B4-4326-B5F5-2BFA15C8F47C}" destId="{75241BF5-0A71-4BEE-B603-DFDE0DECE2FA}" srcOrd="1" destOrd="0" presId="urn:microsoft.com/office/officeart/2005/8/layout/vProcess5"/>
    <dgm:cxn modelId="{D8917FD4-47B3-4123-9340-D4CDC0085A84}" srcId="{0EED2024-ADCD-4A18-9937-CA3847305CEB}" destId="{651164F4-07B4-4326-B5F5-2BFA15C8F47C}" srcOrd="3" destOrd="0" parTransId="{17D79345-A284-42DA-B550-290D0E5CF5D9}" sibTransId="{F697E83F-5C70-4926-8BB8-33A99796FC8A}"/>
    <dgm:cxn modelId="{7F672BDB-B60B-4999-8774-DF2C926954DE}" type="presOf" srcId="{035B586F-F9C0-4458-A0FC-AD75152DB432}" destId="{17A8D600-1B53-4BA7-A53F-6D5C0AFDEB87}" srcOrd="0" destOrd="0" presId="urn:microsoft.com/office/officeart/2005/8/layout/vProcess5"/>
    <dgm:cxn modelId="{8AA87DF1-8399-46FF-977B-5FFDFAD7BF34}" type="presOf" srcId="{6779A4DE-AA98-4487-883A-C545C36EDAD4}" destId="{30F3A113-7AA6-4E2C-9B20-642095710513}" srcOrd="0" destOrd="0" presId="urn:microsoft.com/office/officeart/2005/8/layout/vProcess5"/>
    <dgm:cxn modelId="{4B950CF6-E695-4406-9E61-6DC888E6104A}" srcId="{0EED2024-ADCD-4A18-9937-CA3847305CEB}" destId="{BB568FA0-440B-4FEB-966F-E03AF7C8ABE7}" srcOrd="2" destOrd="0" parTransId="{6671DB8A-2CE6-42F6-8507-8CCDFAD731D4}" sibTransId="{035B586F-F9C0-4458-A0FC-AD75152DB432}"/>
    <dgm:cxn modelId="{8919F364-69E3-4C1D-9998-0769D3254711}" type="presParOf" srcId="{F66473E2-F807-467B-929E-34F71E4A777F}" destId="{CFDC37C5-69A5-4D13-B014-709B7F0BF2A2}" srcOrd="0" destOrd="0" presId="urn:microsoft.com/office/officeart/2005/8/layout/vProcess5"/>
    <dgm:cxn modelId="{9E95ABA4-5ECE-4AE4-9FB0-FA39CA9E5721}" type="presParOf" srcId="{F66473E2-F807-467B-929E-34F71E4A777F}" destId="{F264D9F2-D07A-4C4B-8484-C9A554E87FB1}" srcOrd="1" destOrd="0" presId="urn:microsoft.com/office/officeart/2005/8/layout/vProcess5"/>
    <dgm:cxn modelId="{643DC90D-5EBB-4DC7-996C-004AFE55F375}" type="presParOf" srcId="{F66473E2-F807-467B-929E-34F71E4A777F}" destId="{30F3A113-7AA6-4E2C-9B20-642095710513}" srcOrd="2" destOrd="0" presId="urn:microsoft.com/office/officeart/2005/8/layout/vProcess5"/>
    <dgm:cxn modelId="{973EE214-0952-4BE5-A70C-DA399CE13C2C}" type="presParOf" srcId="{F66473E2-F807-467B-929E-34F71E4A777F}" destId="{F63E1618-4523-4FA7-833F-663F0342629A}" srcOrd="3" destOrd="0" presId="urn:microsoft.com/office/officeart/2005/8/layout/vProcess5"/>
    <dgm:cxn modelId="{4AF2EC3A-1C74-43F3-8C76-6BD9EB7942FE}" type="presParOf" srcId="{F66473E2-F807-467B-929E-34F71E4A777F}" destId="{7CF18AE0-AABB-479A-9F05-D62CB1510A7D}" srcOrd="4" destOrd="0" presId="urn:microsoft.com/office/officeart/2005/8/layout/vProcess5"/>
    <dgm:cxn modelId="{F4CA046A-784C-4307-9289-B67CA60A9EEE}" type="presParOf" srcId="{F66473E2-F807-467B-929E-34F71E4A777F}" destId="{B848D104-C215-4CE9-AC39-C7237C36A2C9}" srcOrd="5" destOrd="0" presId="urn:microsoft.com/office/officeart/2005/8/layout/vProcess5"/>
    <dgm:cxn modelId="{8B0D3DC2-1482-47FC-B478-42762FB06A7D}" type="presParOf" srcId="{F66473E2-F807-467B-929E-34F71E4A777F}" destId="{CEA94FC5-9667-49D7-9582-303C353BCAC1}" srcOrd="6" destOrd="0" presId="urn:microsoft.com/office/officeart/2005/8/layout/vProcess5"/>
    <dgm:cxn modelId="{3154AB1B-2E8B-4A29-B8C5-202DF0DC6208}" type="presParOf" srcId="{F66473E2-F807-467B-929E-34F71E4A777F}" destId="{17A8D600-1B53-4BA7-A53F-6D5C0AFDEB87}" srcOrd="7" destOrd="0" presId="urn:microsoft.com/office/officeart/2005/8/layout/vProcess5"/>
    <dgm:cxn modelId="{3133E77F-07EB-44CD-92F1-ECB1802A137A}" type="presParOf" srcId="{F66473E2-F807-467B-929E-34F71E4A777F}" destId="{867CD090-2858-4791-97F3-A05386020CD3}" srcOrd="8" destOrd="0" presId="urn:microsoft.com/office/officeart/2005/8/layout/vProcess5"/>
    <dgm:cxn modelId="{46192CB6-83D5-4DD0-8195-E5F7ED11F975}" type="presParOf" srcId="{F66473E2-F807-467B-929E-34F71E4A777F}" destId="{CFD550F5-4EF3-4230-8806-C3C0B310DFA9}" srcOrd="9" destOrd="0" presId="urn:microsoft.com/office/officeart/2005/8/layout/vProcess5"/>
    <dgm:cxn modelId="{50DE7D24-FD7A-47B5-85DA-2258FE8468D9}" type="presParOf" srcId="{F66473E2-F807-467B-929E-34F71E4A777F}" destId="{C9D72B5E-BE6F-4EE0-A720-AAB849108F1A}" srcOrd="10" destOrd="0" presId="urn:microsoft.com/office/officeart/2005/8/layout/vProcess5"/>
    <dgm:cxn modelId="{5818CDDE-7C99-41DE-81EF-A326304C77C2}" type="presParOf" srcId="{F66473E2-F807-467B-929E-34F71E4A777F}" destId="{75241BF5-0A71-4BEE-B603-DFDE0DECE2F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8172C-B965-4D8D-BB4E-21E06920F816}">
      <dsp:nvSpPr>
        <dsp:cNvPr id="0" name=""/>
        <dsp:cNvSpPr/>
      </dsp:nvSpPr>
      <dsp:spPr>
        <a:xfrm>
          <a:off x="2108086" y="765654"/>
          <a:ext cx="902154" cy="321616"/>
        </a:xfrm>
        <a:custGeom>
          <a:avLst/>
          <a:gdLst/>
          <a:ahLst/>
          <a:cxnLst/>
          <a:rect l="0" t="0" r="0" b="0"/>
          <a:pathLst>
            <a:path>
              <a:moveTo>
                <a:pt x="0" y="0"/>
              </a:moveTo>
              <a:lnTo>
                <a:pt x="0" y="160829"/>
              </a:lnTo>
              <a:lnTo>
                <a:pt x="902154" y="160829"/>
              </a:lnTo>
              <a:lnTo>
                <a:pt x="902154" y="321616"/>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4FA9D6-64E6-4712-91CB-50E07E544EE8}">
      <dsp:nvSpPr>
        <dsp:cNvPr id="0" name=""/>
        <dsp:cNvSpPr/>
      </dsp:nvSpPr>
      <dsp:spPr>
        <a:xfrm>
          <a:off x="544835" y="1852924"/>
          <a:ext cx="229696" cy="1791630"/>
        </a:xfrm>
        <a:custGeom>
          <a:avLst/>
          <a:gdLst/>
          <a:ahLst/>
          <a:cxnLst/>
          <a:rect l="0" t="0" r="0" b="0"/>
          <a:pathLst>
            <a:path>
              <a:moveTo>
                <a:pt x="0" y="0"/>
              </a:moveTo>
              <a:lnTo>
                <a:pt x="0" y="1791630"/>
              </a:lnTo>
              <a:lnTo>
                <a:pt x="229696" y="179163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8BC8BC-4D81-4EF4-BD32-74B8F1A7E512}">
      <dsp:nvSpPr>
        <dsp:cNvPr id="0" name=""/>
        <dsp:cNvSpPr/>
      </dsp:nvSpPr>
      <dsp:spPr>
        <a:xfrm>
          <a:off x="544835" y="1852924"/>
          <a:ext cx="229696" cy="704401"/>
        </a:xfrm>
        <a:custGeom>
          <a:avLst/>
          <a:gdLst/>
          <a:ahLst/>
          <a:cxnLst/>
          <a:rect l="0" t="0" r="0" b="0"/>
          <a:pathLst>
            <a:path>
              <a:moveTo>
                <a:pt x="0" y="0"/>
              </a:moveTo>
              <a:lnTo>
                <a:pt x="0" y="704401"/>
              </a:lnTo>
              <a:lnTo>
                <a:pt x="229696" y="704401"/>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4CEEF2-3B0B-4F7E-B50B-1E5ACB011A40}">
      <dsp:nvSpPr>
        <dsp:cNvPr id="0" name=""/>
        <dsp:cNvSpPr/>
      </dsp:nvSpPr>
      <dsp:spPr>
        <a:xfrm>
          <a:off x="1157358" y="765654"/>
          <a:ext cx="950727" cy="321616"/>
        </a:xfrm>
        <a:custGeom>
          <a:avLst/>
          <a:gdLst/>
          <a:ahLst/>
          <a:cxnLst/>
          <a:rect l="0" t="0" r="0" b="0"/>
          <a:pathLst>
            <a:path>
              <a:moveTo>
                <a:pt x="950727" y="0"/>
              </a:moveTo>
              <a:lnTo>
                <a:pt x="950727" y="160829"/>
              </a:lnTo>
              <a:lnTo>
                <a:pt x="0" y="160829"/>
              </a:lnTo>
              <a:lnTo>
                <a:pt x="0" y="321616"/>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F19E68-431B-40A1-82D8-DEFF5C58103B}">
      <dsp:nvSpPr>
        <dsp:cNvPr id="0" name=""/>
        <dsp:cNvSpPr/>
      </dsp:nvSpPr>
      <dsp:spPr>
        <a:xfrm>
          <a:off x="1342432" y="0"/>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a:t>CTV 60 %</a:t>
          </a:r>
        </a:p>
        <a:p>
          <a:pPr marL="0" lvl="0" indent="0" algn="ctr" defTabSz="889000">
            <a:lnSpc>
              <a:spcPct val="90000"/>
            </a:lnSpc>
            <a:spcBef>
              <a:spcPct val="0"/>
            </a:spcBef>
            <a:spcAft>
              <a:spcPct val="35000"/>
            </a:spcAft>
            <a:buNone/>
          </a:pPr>
          <a:r>
            <a:rPr lang="cs-CZ" sz="1400" kern="1200" dirty="0"/>
            <a:t>Celková tělesná voda</a:t>
          </a:r>
        </a:p>
      </dsp:txBody>
      <dsp:txXfrm>
        <a:off x="1342432" y="0"/>
        <a:ext cx="1531308" cy="765654"/>
      </dsp:txXfrm>
    </dsp:sp>
    <dsp:sp modelId="{494E6945-8F2B-40E8-B9DB-C35D3CFCD246}">
      <dsp:nvSpPr>
        <dsp:cNvPr id="0" name=""/>
        <dsp:cNvSpPr/>
      </dsp:nvSpPr>
      <dsp:spPr>
        <a:xfrm>
          <a:off x="391704" y="1087270"/>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ECT 20 %</a:t>
          </a:r>
        </a:p>
        <a:p>
          <a:pPr marL="0" lvl="0" indent="0" algn="ctr" defTabSz="800100">
            <a:lnSpc>
              <a:spcPct val="90000"/>
            </a:lnSpc>
            <a:spcBef>
              <a:spcPct val="0"/>
            </a:spcBef>
            <a:spcAft>
              <a:spcPct val="35000"/>
            </a:spcAft>
            <a:buNone/>
          </a:pPr>
          <a:r>
            <a:rPr lang="cs-CZ" sz="1200" kern="1200" dirty="0"/>
            <a:t>Extracelulární tekutina</a:t>
          </a:r>
        </a:p>
      </dsp:txBody>
      <dsp:txXfrm>
        <a:off x="391704" y="1087270"/>
        <a:ext cx="1531308" cy="765654"/>
      </dsp:txXfrm>
    </dsp:sp>
    <dsp:sp modelId="{23A16D0A-6CF4-4436-9A40-24B2B23276D0}">
      <dsp:nvSpPr>
        <dsp:cNvPr id="0" name=""/>
        <dsp:cNvSpPr/>
      </dsp:nvSpPr>
      <dsp:spPr>
        <a:xfrm>
          <a:off x="774531" y="2174499"/>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IST 15 %</a:t>
          </a:r>
        </a:p>
        <a:p>
          <a:pPr marL="0" lvl="0" indent="0" algn="ctr" defTabSz="800100">
            <a:lnSpc>
              <a:spcPct val="90000"/>
            </a:lnSpc>
            <a:spcBef>
              <a:spcPct val="0"/>
            </a:spcBef>
            <a:spcAft>
              <a:spcPct val="35000"/>
            </a:spcAft>
            <a:buNone/>
          </a:pPr>
          <a:r>
            <a:rPr lang="cs-CZ" sz="1200" kern="1200" dirty="0"/>
            <a:t>Intersticiální tekutina</a:t>
          </a:r>
        </a:p>
      </dsp:txBody>
      <dsp:txXfrm>
        <a:off x="774531" y="2174499"/>
        <a:ext cx="1531308" cy="765654"/>
      </dsp:txXfrm>
    </dsp:sp>
    <dsp:sp modelId="{B789B204-C9E3-4A77-A37E-E958B547BBF8}">
      <dsp:nvSpPr>
        <dsp:cNvPr id="0" name=""/>
        <dsp:cNvSpPr/>
      </dsp:nvSpPr>
      <dsp:spPr>
        <a:xfrm>
          <a:off x="774531" y="3261728"/>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IVT 5 %</a:t>
          </a:r>
        </a:p>
        <a:p>
          <a:pPr marL="0" lvl="0" indent="0" algn="ctr" defTabSz="800100">
            <a:lnSpc>
              <a:spcPct val="90000"/>
            </a:lnSpc>
            <a:spcBef>
              <a:spcPct val="0"/>
            </a:spcBef>
            <a:spcAft>
              <a:spcPct val="35000"/>
            </a:spcAft>
            <a:buNone/>
          </a:pPr>
          <a:r>
            <a:rPr lang="cs-CZ" sz="1200" kern="1200" dirty="0" err="1"/>
            <a:t>Intravazální</a:t>
          </a:r>
          <a:endParaRPr lang="cs-CZ" sz="1200" kern="1200" dirty="0"/>
        </a:p>
      </dsp:txBody>
      <dsp:txXfrm>
        <a:off x="774531" y="3261728"/>
        <a:ext cx="1531308" cy="765654"/>
      </dsp:txXfrm>
    </dsp:sp>
    <dsp:sp modelId="{28322305-F176-45F3-82B5-4456F5D3F73D}">
      <dsp:nvSpPr>
        <dsp:cNvPr id="0" name=""/>
        <dsp:cNvSpPr/>
      </dsp:nvSpPr>
      <dsp:spPr>
        <a:xfrm>
          <a:off x="2244587" y="1087270"/>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ICT 40 %</a:t>
          </a:r>
        </a:p>
        <a:p>
          <a:pPr marL="0" lvl="0" indent="0" algn="ctr" defTabSz="800100">
            <a:lnSpc>
              <a:spcPct val="90000"/>
            </a:lnSpc>
            <a:spcBef>
              <a:spcPct val="0"/>
            </a:spcBef>
            <a:spcAft>
              <a:spcPct val="35000"/>
            </a:spcAft>
            <a:buNone/>
          </a:pPr>
          <a:r>
            <a:rPr lang="cs-CZ" sz="1200" kern="1200" dirty="0"/>
            <a:t>Intracelulární tekutina</a:t>
          </a:r>
        </a:p>
      </dsp:txBody>
      <dsp:txXfrm>
        <a:off x="2244587" y="1087270"/>
        <a:ext cx="1531308" cy="76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4D9F2-D07A-4C4B-8484-C9A554E87FB1}">
      <dsp:nvSpPr>
        <dsp:cNvPr id="0" name=""/>
        <dsp:cNvSpPr/>
      </dsp:nvSpPr>
      <dsp:spPr>
        <a:xfrm>
          <a:off x="0" y="0"/>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a:t>K</a:t>
          </a:r>
          <a:r>
            <a:rPr lang="en-GB" sz="1800" b="0" kern="1200"/>
            <a:t>linick</a:t>
          </a:r>
          <a:r>
            <a:rPr lang="cs-CZ" sz="1800" b="0" kern="1200"/>
            <a:t>é</a:t>
          </a:r>
          <a:r>
            <a:rPr lang="en-GB" sz="1800" b="0" kern="1200"/>
            <a:t> studi</a:t>
          </a:r>
          <a:r>
            <a:rPr lang="cs-CZ" sz="1800" b="0" kern="1200"/>
            <a:t>e – přívod vody nadměrný oproti běžnému životu</a:t>
          </a:r>
          <a:endParaRPr lang="en-US" sz="1800" kern="1200"/>
        </a:p>
      </dsp:txBody>
      <dsp:txXfrm>
        <a:off x="26676" y="26676"/>
        <a:ext cx="7542774" cy="857447"/>
      </dsp:txXfrm>
    </dsp:sp>
    <dsp:sp modelId="{30F3A113-7AA6-4E2C-9B20-642095710513}">
      <dsp:nvSpPr>
        <dsp:cNvPr id="0" name=""/>
        <dsp:cNvSpPr/>
      </dsp:nvSpPr>
      <dsp:spPr>
        <a:xfrm>
          <a:off x="720464" y="1076399"/>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a:t>Observační studie </a:t>
          </a:r>
          <a:r>
            <a:rPr lang="cs-CZ" sz="1800" b="0" kern="1200"/>
            <a:t>– vzácné </a:t>
          </a:r>
          <a:endParaRPr lang="en-US" sz="1800" kern="1200"/>
        </a:p>
      </dsp:txBody>
      <dsp:txXfrm>
        <a:off x="747140" y="1103075"/>
        <a:ext cx="7236723" cy="857447"/>
      </dsp:txXfrm>
    </dsp:sp>
    <dsp:sp modelId="{F63E1618-4523-4FA7-833F-663F0342629A}">
      <dsp:nvSpPr>
        <dsp:cNvPr id="0" name=""/>
        <dsp:cNvSpPr/>
      </dsp:nvSpPr>
      <dsp:spPr>
        <a:xfrm>
          <a:off x="1430175" y="2152798"/>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P</a:t>
          </a:r>
          <a:r>
            <a:rPr lang="en-GB" sz="1800" b="0" kern="1200" dirty="0" err="1"/>
            <a:t>růřezové</a:t>
          </a:r>
          <a:r>
            <a:rPr lang="en-GB" sz="1800" b="0" kern="1200" dirty="0"/>
            <a:t> </a:t>
          </a:r>
          <a:r>
            <a:rPr lang="en-GB" sz="1800" b="0" kern="1200" dirty="0" err="1"/>
            <a:t>studi</a:t>
          </a:r>
          <a:r>
            <a:rPr lang="cs-CZ" sz="1800" b="0" kern="1200" dirty="0"/>
            <a:t>e – účastníci, kteří si byli schopni udržet úbytek hmotnosti pili mnohem více vody ve srovnání s těmi, </a:t>
          </a:r>
          <a:br>
            <a:rPr lang="cs-CZ" sz="1800" b="0" kern="1200" dirty="0"/>
          </a:br>
          <a:r>
            <a:rPr lang="cs-CZ" sz="1800" b="0" kern="1200" dirty="0"/>
            <a:t>kterým se nepodařilo udržet zredukovanou hmotnost</a:t>
          </a:r>
          <a:r>
            <a:rPr lang="en-GB" sz="1800" b="0" kern="1200" dirty="0"/>
            <a:t> </a:t>
          </a:r>
          <a:endParaRPr lang="en-US" sz="1800" kern="1200" dirty="0"/>
        </a:p>
      </dsp:txBody>
      <dsp:txXfrm>
        <a:off x="1456851" y="2179474"/>
        <a:ext cx="7247477" cy="857447"/>
      </dsp:txXfrm>
    </dsp:sp>
    <dsp:sp modelId="{7CF18AE0-AABB-479A-9F05-D62CB1510A7D}">
      <dsp:nvSpPr>
        <dsp:cNvPr id="0" name=""/>
        <dsp:cNvSpPr/>
      </dsp:nvSpPr>
      <dsp:spPr>
        <a:xfrm>
          <a:off x="2150639" y="3229198"/>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L</a:t>
          </a:r>
          <a:r>
            <a:rPr lang="en-GB" sz="1800" b="0" kern="1200" dirty="0" err="1"/>
            <a:t>ongitudinální</a:t>
          </a:r>
          <a:r>
            <a:rPr lang="en-GB" sz="1800" b="0" kern="1200" dirty="0"/>
            <a:t> </a:t>
          </a:r>
          <a:r>
            <a:rPr lang="en-GB" sz="1800" b="0" kern="1200" dirty="0" err="1"/>
            <a:t>studie</a:t>
          </a:r>
          <a:r>
            <a:rPr lang="en-GB" sz="1800" b="0" kern="1200" dirty="0"/>
            <a:t> </a:t>
          </a:r>
          <a:r>
            <a:rPr lang="cs-CZ" sz="1800" b="0" kern="1200" dirty="0"/>
            <a:t>- </a:t>
          </a:r>
          <a:r>
            <a:rPr lang="en-GB" sz="1800" b="0" kern="1200" dirty="0" err="1"/>
            <a:t>větší</a:t>
          </a:r>
          <a:r>
            <a:rPr lang="en-GB" sz="1800" b="0" kern="1200" dirty="0"/>
            <a:t> </a:t>
          </a:r>
          <a:r>
            <a:rPr lang="en-GB" sz="1800" b="0" kern="1200" dirty="0" err="1"/>
            <a:t>snížení</a:t>
          </a:r>
          <a:r>
            <a:rPr lang="en-GB" sz="1800" b="0" kern="1200" dirty="0"/>
            <a:t> WC a </a:t>
          </a:r>
          <a:r>
            <a:rPr lang="en-GB" sz="1800" b="0" kern="1200" dirty="0" err="1"/>
            <a:t>tělesné</a:t>
          </a:r>
          <a:r>
            <a:rPr lang="en-GB" sz="1800" b="0" kern="1200" dirty="0"/>
            <a:t> </a:t>
          </a:r>
          <a:r>
            <a:rPr lang="en-GB" sz="1800" b="0" kern="1200" dirty="0" err="1"/>
            <a:t>hmotnosti</a:t>
          </a:r>
          <a:r>
            <a:rPr lang="en-GB" sz="1800" b="0" kern="1200" dirty="0"/>
            <a:t>, </a:t>
          </a:r>
          <a:br>
            <a:rPr lang="cs-CZ" sz="1800" b="0" kern="1200" dirty="0"/>
          </a:br>
          <a:r>
            <a:rPr lang="cs-CZ" sz="1800" b="0" kern="1200" dirty="0"/>
            <a:t>při přívodu</a:t>
          </a:r>
          <a:r>
            <a:rPr lang="en-GB" sz="1800" b="0" kern="1200" dirty="0"/>
            <a:t> </a:t>
          </a:r>
          <a:r>
            <a:rPr lang="en-GB" sz="1800" b="0" kern="1200" dirty="0" err="1"/>
            <a:t>více</a:t>
          </a:r>
          <a:r>
            <a:rPr lang="en-GB" sz="1800" b="0" kern="1200" dirty="0"/>
            <a:t> </a:t>
          </a:r>
          <a:r>
            <a:rPr lang="en-GB" sz="1800" b="0" kern="1200" dirty="0" err="1"/>
            <a:t>než</a:t>
          </a:r>
          <a:r>
            <a:rPr lang="en-GB" sz="1800" b="0" kern="1200" dirty="0"/>
            <a:t> 1 l </a:t>
          </a:r>
          <a:r>
            <a:rPr lang="en-GB" sz="1800" b="0" kern="1200" dirty="0" err="1"/>
            <a:t>vody</a:t>
          </a:r>
          <a:r>
            <a:rPr lang="en-GB" sz="1800" b="0" kern="1200" dirty="0"/>
            <a:t>/den </a:t>
          </a:r>
          <a:r>
            <a:rPr lang="en-GB" sz="1800" b="0" kern="1200" dirty="0" err="1"/>
            <a:t>po</a:t>
          </a:r>
          <a:r>
            <a:rPr lang="en-GB" sz="1800" b="0" kern="1200" dirty="0"/>
            <a:t> </a:t>
          </a:r>
          <a:r>
            <a:rPr lang="en-GB" sz="1800" b="0" kern="1200" dirty="0" err="1"/>
            <a:t>dobu</a:t>
          </a:r>
          <a:r>
            <a:rPr lang="en-GB" sz="1800" b="0" kern="1200" dirty="0"/>
            <a:t> 12 </a:t>
          </a:r>
          <a:r>
            <a:rPr lang="en-GB" sz="1800" b="0" kern="1200" dirty="0" err="1"/>
            <a:t>měsíců</a:t>
          </a:r>
          <a:endParaRPr lang="en-US" sz="1800" kern="1200" dirty="0"/>
        </a:p>
      </dsp:txBody>
      <dsp:txXfrm>
        <a:off x="2177315" y="3255874"/>
        <a:ext cx="7236723" cy="857447"/>
      </dsp:txXfrm>
    </dsp:sp>
    <dsp:sp modelId="{B848D104-C215-4CE9-AC39-C7237C36A2C9}">
      <dsp:nvSpPr>
        <dsp:cNvPr id="0" name=""/>
        <dsp:cNvSpPr/>
      </dsp:nvSpPr>
      <dsp:spPr>
        <a:xfrm>
          <a:off x="8010540" y="697589"/>
          <a:ext cx="592019" cy="5920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143744" y="697589"/>
        <a:ext cx="325611" cy="445494"/>
      </dsp:txXfrm>
    </dsp:sp>
    <dsp:sp modelId="{CEA94FC5-9667-49D7-9582-303C353BCAC1}">
      <dsp:nvSpPr>
        <dsp:cNvPr id="0" name=""/>
        <dsp:cNvSpPr/>
      </dsp:nvSpPr>
      <dsp:spPr>
        <a:xfrm>
          <a:off x="8731004" y="1773989"/>
          <a:ext cx="592019" cy="5920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864208" y="1773989"/>
        <a:ext cx="325611" cy="445494"/>
      </dsp:txXfrm>
    </dsp:sp>
    <dsp:sp modelId="{17A8D600-1B53-4BA7-A53F-6D5C0AFDEB87}">
      <dsp:nvSpPr>
        <dsp:cNvPr id="0" name=""/>
        <dsp:cNvSpPr/>
      </dsp:nvSpPr>
      <dsp:spPr>
        <a:xfrm>
          <a:off x="9440715" y="2850388"/>
          <a:ext cx="592019" cy="5920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573919" y="2850388"/>
        <a:ext cx="325611" cy="4454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16/j.nutres.2015.06.01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016/j.dsx.2021.05.02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80651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Sekrece</a:t>
            </a:r>
            <a:r>
              <a:rPr lang="en-GB" dirty="0"/>
              <a:t> </a:t>
            </a:r>
            <a:r>
              <a:rPr lang="en-GB" dirty="0" err="1"/>
              <a:t>atriálního</a:t>
            </a:r>
            <a:r>
              <a:rPr lang="en-GB" dirty="0"/>
              <a:t> </a:t>
            </a:r>
            <a:r>
              <a:rPr lang="en-GB" dirty="0" err="1"/>
              <a:t>natriuretického</a:t>
            </a:r>
            <a:r>
              <a:rPr lang="en-GB" dirty="0"/>
              <a:t> </a:t>
            </a:r>
            <a:r>
              <a:rPr lang="en-GB" dirty="0" err="1"/>
              <a:t>faktoru</a:t>
            </a:r>
            <a:r>
              <a:rPr lang="en-GB" dirty="0"/>
              <a:t> (ANF) je </a:t>
            </a:r>
            <a:r>
              <a:rPr lang="en-GB" dirty="0" err="1"/>
              <a:t>stimulována</a:t>
            </a:r>
            <a:r>
              <a:rPr lang="en-GB" dirty="0"/>
              <a:t> </a:t>
            </a:r>
            <a:r>
              <a:rPr lang="en-GB" dirty="0" err="1"/>
              <a:t>protažením</a:t>
            </a:r>
            <a:r>
              <a:rPr lang="cs-CZ" dirty="0"/>
              <a:t> myocytů </a:t>
            </a:r>
            <a:r>
              <a:rPr lang="en-GB" dirty="0"/>
              <a:t>(</a:t>
            </a:r>
            <a:r>
              <a:rPr lang="en-GB" dirty="0" err="1"/>
              <a:t>způsobeným</a:t>
            </a:r>
            <a:r>
              <a:rPr lang="en-GB" dirty="0"/>
              <a:t> </a:t>
            </a:r>
            <a:r>
              <a:rPr lang="en-GB" dirty="0" err="1"/>
              <a:t>vyšší</a:t>
            </a:r>
            <a:r>
              <a:rPr lang="en-GB" dirty="0"/>
              <a:t> </a:t>
            </a:r>
            <a:r>
              <a:rPr lang="en-GB" dirty="0" err="1"/>
              <a:t>náplní</a:t>
            </a:r>
            <a:r>
              <a:rPr lang="en-GB" dirty="0"/>
              <a:t> </a:t>
            </a:r>
            <a:r>
              <a:rPr lang="en-GB" dirty="0" err="1"/>
              <a:t>síní</a:t>
            </a:r>
            <a:r>
              <a:rPr lang="en-GB" dirty="0"/>
              <a:t>) v </a:t>
            </a:r>
            <a:r>
              <a:rPr lang="en-GB" dirty="0" err="1"/>
              <a:t>atriální</a:t>
            </a:r>
            <a:r>
              <a:rPr lang="en-GB" dirty="0"/>
              <a:t> </a:t>
            </a:r>
            <a:r>
              <a:rPr lang="en-GB" dirty="0" err="1"/>
              <a:t>stěně</a:t>
            </a:r>
            <a:r>
              <a:rPr lang="en-GB" dirty="0"/>
              <a:t>, </a:t>
            </a:r>
            <a:r>
              <a:rPr lang="en-GB" dirty="0" err="1"/>
              <a:t>které</a:t>
            </a:r>
            <a:r>
              <a:rPr lang="en-GB" dirty="0"/>
              <a:t> je </a:t>
            </a:r>
            <a:r>
              <a:rPr lang="en-GB" dirty="0" err="1"/>
              <a:t>detekováno</a:t>
            </a:r>
            <a:r>
              <a:rPr lang="en-GB" dirty="0"/>
              <a:t> </a:t>
            </a:r>
            <a:r>
              <a:rPr lang="en-GB" dirty="0" err="1"/>
              <a:t>volumoreceptory</a:t>
            </a:r>
            <a:r>
              <a:rPr lang="en-GB" dirty="0"/>
              <a:t> v </a:t>
            </a:r>
            <a:r>
              <a:rPr lang="en-GB" dirty="0" err="1"/>
              <a:t>levé</a:t>
            </a:r>
            <a:r>
              <a:rPr lang="en-GB" dirty="0"/>
              <a:t> </a:t>
            </a:r>
            <a:r>
              <a:rPr lang="en-GB" dirty="0" err="1"/>
              <a:t>atriální</a:t>
            </a:r>
            <a:r>
              <a:rPr lang="en-GB" dirty="0"/>
              <a:t> </a:t>
            </a:r>
            <a:r>
              <a:rPr lang="en-GB" dirty="0" err="1"/>
              <a:t>stěně</a:t>
            </a:r>
            <a:r>
              <a:rPr lang="en-GB" dirty="0"/>
              <a:t>, a </a:t>
            </a:r>
            <a:r>
              <a:rPr lang="en-GB" dirty="0" err="1"/>
              <a:t>zvýšenou</a:t>
            </a:r>
            <a:r>
              <a:rPr lang="en-GB" dirty="0"/>
              <a:t> </a:t>
            </a:r>
            <a:r>
              <a:rPr lang="en-GB" dirty="0" err="1"/>
              <a:t>frekvencí</a:t>
            </a:r>
            <a:r>
              <a:rPr lang="en-GB" dirty="0"/>
              <a:t> </a:t>
            </a:r>
            <a:r>
              <a:rPr lang="en-GB" dirty="0" err="1"/>
              <a:t>síní</a:t>
            </a:r>
            <a:r>
              <a:rPr lang="en-GB" dirty="0"/>
              <a:t>. </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ANF </a:t>
            </a:r>
            <a:r>
              <a:rPr lang="en-GB" dirty="0" err="1"/>
              <a:t>zvyšuje</a:t>
            </a:r>
            <a:r>
              <a:rPr lang="en-GB" dirty="0"/>
              <a:t> </a:t>
            </a:r>
            <a:r>
              <a:rPr lang="en-GB" dirty="0" err="1"/>
              <a:t>vylučování</a:t>
            </a:r>
            <a:r>
              <a:rPr lang="en-GB" dirty="0"/>
              <a:t> </a:t>
            </a:r>
            <a:r>
              <a:rPr lang="en-GB" dirty="0" err="1"/>
              <a:t>sodíku</a:t>
            </a:r>
            <a:r>
              <a:rPr lang="en-GB" dirty="0"/>
              <a:t> a </a:t>
            </a:r>
            <a:r>
              <a:rPr lang="en-GB" dirty="0" err="1"/>
              <a:t>vody</a:t>
            </a:r>
            <a:r>
              <a:rPr lang="cs-CZ" dirty="0"/>
              <a:t> – způsobuje </a:t>
            </a:r>
            <a:r>
              <a:rPr lang="en-GB" dirty="0" err="1"/>
              <a:t>dilatac</a:t>
            </a:r>
            <a:r>
              <a:rPr lang="cs-CZ" dirty="0"/>
              <a:t>i</a:t>
            </a:r>
            <a:r>
              <a:rPr lang="en-GB" dirty="0"/>
              <a:t> </a:t>
            </a:r>
            <a:r>
              <a:rPr lang="en-GB" dirty="0" err="1"/>
              <a:t>cév</a:t>
            </a:r>
            <a:r>
              <a:rPr lang="en-GB" dirty="0"/>
              <a:t>, </a:t>
            </a:r>
            <a:r>
              <a:rPr lang="en-GB" dirty="0" err="1"/>
              <a:t>blokac</a:t>
            </a:r>
            <a:r>
              <a:rPr lang="cs-CZ" dirty="0"/>
              <a:t>i</a:t>
            </a:r>
            <a:r>
              <a:rPr lang="en-GB" dirty="0"/>
              <a:t> </a:t>
            </a:r>
            <a:r>
              <a:rPr lang="en-GB" dirty="0" err="1"/>
              <a:t>sekrece</a:t>
            </a:r>
            <a:r>
              <a:rPr lang="en-GB" dirty="0"/>
              <a:t> ADH, </a:t>
            </a:r>
            <a:r>
              <a:rPr lang="en-GB" dirty="0" err="1"/>
              <a:t>reninu</a:t>
            </a:r>
            <a:r>
              <a:rPr lang="en-GB" dirty="0"/>
              <a:t> a </a:t>
            </a:r>
            <a:r>
              <a:rPr lang="en-GB" dirty="0" err="1"/>
              <a:t>aldosteronu</a:t>
            </a:r>
            <a:r>
              <a:rPr lang="en-GB" dirty="0"/>
              <a:t> a </a:t>
            </a:r>
            <a:r>
              <a:rPr lang="cs-CZ" dirty="0"/>
              <a:t>také</a:t>
            </a:r>
            <a:r>
              <a:rPr lang="cs-CZ" baseline="0" dirty="0"/>
              <a:t> způsobuje </a:t>
            </a:r>
            <a:r>
              <a:rPr lang="en-GB" dirty="0" err="1"/>
              <a:t>hyperperfúz</a:t>
            </a:r>
            <a:r>
              <a:rPr lang="cs-CZ" dirty="0"/>
              <a:t>i</a:t>
            </a:r>
            <a:r>
              <a:rPr lang="en-GB" dirty="0"/>
              <a:t> </a:t>
            </a:r>
            <a:r>
              <a:rPr lang="en-GB" dirty="0" err="1"/>
              <a:t>glomerulů</a:t>
            </a:r>
            <a:r>
              <a:rPr lang="en-GB" dirty="0"/>
              <a:t>. </a:t>
            </a:r>
            <a:r>
              <a:rPr lang="en-GB" dirty="0" err="1"/>
              <a:t>Jeho</a:t>
            </a:r>
            <a:r>
              <a:rPr lang="en-GB" dirty="0"/>
              <a:t> </a:t>
            </a:r>
            <a:r>
              <a:rPr lang="en-GB" dirty="0" err="1"/>
              <a:t>účinek</a:t>
            </a:r>
            <a:r>
              <a:rPr lang="en-GB" dirty="0"/>
              <a:t> </a:t>
            </a:r>
            <a:r>
              <a:rPr lang="en-GB" dirty="0" err="1"/>
              <a:t>nastává</a:t>
            </a:r>
            <a:r>
              <a:rPr lang="en-GB" dirty="0"/>
              <a:t> do 1 </a:t>
            </a:r>
            <a:r>
              <a:rPr lang="en-GB" dirty="0" err="1"/>
              <a:t>minuty</a:t>
            </a:r>
            <a:r>
              <a:rPr lang="en-GB" dirty="0"/>
              <a:t> a </a:t>
            </a:r>
            <a:r>
              <a:rPr lang="en-GB" dirty="0" err="1"/>
              <a:t>odezní</a:t>
            </a:r>
            <a:r>
              <a:rPr lang="en-GB" dirty="0"/>
              <a:t> do 15 </a:t>
            </a:r>
            <a:r>
              <a:rPr lang="en-GB" dirty="0" err="1"/>
              <a:t>minut</a:t>
            </a:r>
            <a:r>
              <a:rPr lang="cs-CZ"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Nestačí</a:t>
            </a:r>
            <a:r>
              <a:rPr lang="en-GB" dirty="0"/>
              <a:t>-li </a:t>
            </a:r>
            <a:r>
              <a:rPr lang="en-GB" dirty="0" err="1"/>
              <a:t>výše</a:t>
            </a:r>
            <a:r>
              <a:rPr lang="en-GB" dirty="0"/>
              <a:t> </a:t>
            </a:r>
            <a:r>
              <a:rPr lang="en-GB" dirty="0" err="1"/>
              <a:t>zmíněná</a:t>
            </a:r>
            <a:r>
              <a:rPr lang="en-GB" dirty="0"/>
              <a:t> </a:t>
            </a:r>
            <a:r>
              <a:rPr lang="en-GB" dirty="0" err="1"/>
              <a:t>primární</a:t>
            </a:r>
            <a:r>
              <a:rPr lang="en-GB" dirty="0"/>
              <a:t> </a:t>
            </a:r>
            <a:r>
              <a:rPr lang="en-GB" dirty="0" err="1"/>
              <a:t>regulace</a:t>
            </a:r>
            <a:r>
              <a:rPr lang="en-GB" dirty="0"/>
              <a:t> k </a:t>
            </a:r>
            <a:r>
              <a:rPr lang="en-GB" dirty="0" err="1"/>
              <a:t>zajištění</a:t>
            </a:r>
            <a:r>
              <a:rPr lang="en-GB" dirty="0"/>
              <a:t> </a:t>
            </a:r>
            <a:r>
              <a:rPr lang="en-GB" dirty="0" err="1"/>
              <a:t>stálého</a:t>
            </a:r>
            <a:r>
              <a:rPr lang="en-GB" dirty="0"/>
              <a:t> </a:t>
            </a:r>
            <a:r>
              <a:rPr lang="en-GB" dirty="0" err="1"/>
              <a:t>vnitřního</a:t>
            </a:r>
            <a:r>
              <a:rPr lang="en-GB" dirty="0"/>
              <a:t> </a:t>
            </a:r>
            <a:r>
              <a:rPr lang="en-GB" dirty="0" err="1"/>
              <a:t>prostředí</a:t>
            </a:r>
            <a:r>
              <a:rPr lang="en-GB" dirty="0"/>
              <a:t>, </a:t>
            </a:r>
            <a:r>
              <a:rPr lang="en-GB" dirty="0" err="1"/>
              <a:t>aktivuje</a:t>
            </a:r>
            <a:r>
              <a:rPr lang="en-GB" dirty="0"/>
              <a:t> se </a:t>
            </a:r>
            <a:r>
              <a:rPr lang="en-GB" dirty="0" err="1"/>
              <a:t>obranný</a:t>
            </a:r>
            <a:r>
              <a:rPr lang="en-GB" dirty="0"/>
              <a:t> </a:t>
            </a:r>
            <a:r>
              <a:rPr lang="en-GB" dirty="0" err="1"/>
              <a:t>mechanismus</a:t>
            </a:r>
            <a:r>
              <a:rPr lang="en-GB" dirty="0"/>
              <a:t> – </a:t>
            </a:r>
            <a:r>
              <a:rPr lang="en-GB" dirty="0" err="1"/>
              <a:t>žízeň</a:t>
            </a:r>
            <a:r>
              <a:rPr lang="en-GB" dirty="0"/>
              <a:t>. </a:t>
            </a:r>
            <a:r>
              <a:rPr lang="en-GB" dirty="0" err="1"/>
              <a:t>Prakticky</a:t>
            </a:r>
            <a:r>
              <a:rPr lang="en-GB" dirty="0"/>
              <a:t> to </a:t>
            </a:r>
            <a:r>
              <a:rPr lang="en-GB" dirty="0" err="1"/>
              <a:t>znamená</a:t>
            </a:r>
            <a:r>
              <a:rPr lang="en-GB" dirty="0"/>
              <a:t>, </a:t>
            </a:r>
            <a:r>
              <a:rPr lang="en-GB" dirty="0" err="1"/>
              <a:t>že</a:t>
            </a:r>
            <a:r>
              <a:rPr lang="en-GB" dirty="0"/>
              <a:t> v </a:t>
            </a:r>
            <a:r>
              <a:rPr lang="en-GB" dirty="0" err="1"/>
              <a:t>případě</a:t>
            </a:r>
            <a:r>
              <a:rPr lang="en-GB" dirty="0"/>
              <a:t> </a:t>
            </a:r>
            <a:r>
              <a:rPr lang="en-GB" dirty="0" err="1"/>
              <a:t>vyšší</a:t>
            </a:r>
            <a:r>
              <a:rPr lang="en-GB" dirty="0"/>
              <a:t> </a:t>
            </a:r>
            <a:r>
              <a:rPr lang="en-GB" dirty="0" err="1"/>
              <a:t>osmolarity</a:t>
            </a:r>
            <a:r>
              <a:rPr lang="en-GB" dirty="0"/>
              <a:t> </a:t>
            </a:r>
            <a:r>
              <a:rPr lang="en-GB" dirty="0" err="1"/>
              <a:t>krve</a:t>
            </a:r>
            <a:r>
              <a:rPr lang="cs-CZ" dirty="0"/>
              <a:t>,</a:t>
            </a:r>
            <a:r>
              <a:rPr lang="en-GB" dirty="0"/>
              <a:t> </a:t>
            </a:r>
            <a:r>
              <a:rPr lang="en-GB" dirty="0" err="1"/>
              <a:t>ledviny</a:t>
            </a:r>
            <a:r>
              <a:rPr lang="en-GB" dirty="0"/>
              <a:t> </a:t>
            </a:r>
            <a:r>
              <a:rPr lang="en-GB" dirty="0" err="1"/>
              <a:t>nejprve</a:t>
            </a:r>
            <a:r>
              <a:rPr lang="en-GB" dirty="0"/>
              <a:t> </a:t>
            </a:r>
            <a:r>
              <a:rPr lang="en-GB" dirty="0" err="1"/>
              <a:t>koncentrují</a:t>
            </a:r>
            <a:r>
              <a:rPr lang="en-GB" dirty="0"/>
              <a:t> </a:t>
            </a:r>
            <a:r>
              <a:rPr lang="en-GB" dirty="0" err="1"/>
              <a:t>moč</a:t>
            </a:r>
            <a:r>
              <a:rPr lang="en-GB" dirty="0"/>
              <a:t>, aby </a:t>
            </a:r>
            <a:r>
              <a:rPr lang="en-GB" dirty="0" err="1"/>
              <a:t>snížily</a:t>
            </a:r>
            <a:r>
              <a:rPr lang="en-GB" dirty="0"/>
              <a:t> </a:t>
            </a:r>
            <a:r>
              <a:rPr lang="en-GB" dirty="0" err="1"/>
              <a:t>ztráty</a:t>
            </a:r>
            <a:r>
              <a:rPr lang="en-GB" dirty="0"/>
              <a:t> </a:t>
            </a:r>
            <a:r>
              <a:rPr lang="en-GB" dirty="0" err="1"/>
              <a:t>vody</a:t>
            </a:r>
            <a:r>
              <a:rPr lang="en-GB" dirty="0"/>
              <a:t> </a:t>
            </a:r>
            <a:r>
              <a:rPr lang="en-GB" dirty="0" err="1"/>
              <a:t>tělem</a:t>
            </a:r>
            <a:r>
              <a:rPr lang="en-GB" dirty="0"/>
              <a:t> a </a:t>
            </a:r>
            <a:r>
              <a:rPr lang="en-GB" dirty="0" err="1"/>
              <a:t>až</a:t>
            </a:r>
            <a:r>
              <a:rPr lang="en-GB" dirty="0"/>
              <a:t> </a:t>
            </a:r>
            <a:r>
              <a:rPr lang="en-GB" dirty="0" err="1"/>
              <a:t>poté</a:t>
            </a:r>
            <a:r>
              <a:rPr lang="en-GB" dirty="0"/>
              <a:t> </a:t>
            </a:r>
            <a:r>
              <a:rPr lang="en-GB" dirty="0" err="1"/>
              <a:t>dochází</a:t>
            </a:r>
            <a:r>
              <a:rPr lang="en-GB" dirty="0"/>
              <a:t> </a:t>
            </a:r>
            <a:r>
              <a:rPr lang="en-GB" dirty="0" err="1"/>
              <a:t>ke</a:t>
            </a:r>
            <a:r>
              <a:rPr lang="en-GB" dirty="0"/>
              <a:t> </a:t>
            </a:r>
            <a:r>
              <a:rPr lang="en-GB" dirty="0" err="1"/>
              <a:t>vzniku</a:t>
            </a:r>
            <a:r>
              <a:rPr lang="en-GB" dirty="0"/>
              <a:t> </a:t>
            </a:r>
            <a:r>
              <a:rPr lang="en-GB" dirty="0" err="1"/>
              <a:t>žízně</a:t>
            </a:r>
            <a:r>
              <a:rPr lang="en-GB" dirty="0"/>
              <a:t>, </a:t>
            </a:r>
            <a:r>
              <a:rPr lang="en-GB" dirty="0" err="1"/>
              <a:t>suchu</a:t>
            </a:r>
            <a:r>
              <a:rPr lang="en-GB" dirty="0"/>
              <a:t> v </a:t>
            </a:r>
            <a:r>
              <a:rPr lang="en-GB" dirty="0" err="1"/>
              <a:t>ústech</a:t>
            </a:r>
            <a:r>
              <a:rPr lang="en-GB" dirty="0"/>
              <a:t> a </a:t>
            </a:r>
            <a:r>
              <a:rPr lang="en-GB" dirty="0" err="1"/>
              <a:t>krku</a:t>
            </a:r>
            <a:r>
              <a:rPr lang="en-GB" dirty="0"/>
              <a:t> a </a:t>
            </a:r>
            <a:r>
              <a:rPr lang="en-GB" dirty="0" err="1"/>
              <a:t>iniciaci</a:t>
            </a:r>
            <a:r>
              <a:rPr lang="en-GB" dirty="0"/>
              <a:t> </a:t>
            </a:r>
            <a:r>
              <a:rPr lang="en-GB" dirty="0" err="1"/>
              <a:t>chování</a:t>
            </a:r>
            <a:r>
              <a:rPr lang="en-GB" dirty="0"/>
              <a:t>, </a:t>
            </a:r>
            <a:r>
              <a:rPr lang="en-GB" dirty="0" err="1"/>
              <a:t>které</a:t>
            </a:r>
            <a:r>
              <a:rPr lang="en-GB" dirty="0"/>
              <a:t> </a:t>
            </a:r>
            <a:r>
              <a:rPr lang="en-GB" dirty="0" err="1"/>
              <a:t>vede</a:t>
            </a:r>
            <a:r>
              <a:rPr lang="en-GB" dirty="0"/>
              <a:t> k </a:t>
            </a:r>
            <a:r>
              <a:rPr lang="en-GB" dirty="0" err="1"/>
              <a:t>příjmu</a:t>
            </a:r>
            <a:r>
              <a:rPr lang="en-GB" dirty="0"/>
              <a:t> </a:t>
            </a:r>
            <a:r>
              <a:rPr lang="en-GB" dirty="0" err="1"/>
              <a:t>tekutin</a:t>
            </a:r>
            <a:r>
              <a:rPr lang="cs-CZ" dirty="0"/>
              <a:t>.</a:t>
            </a:r>
            <a:br>
              <a:rPr lang="cs-CZ" dirty="0"/>
            </a:b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24008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Schéma</a:t>
            </a:r>
            <a:r>
              <a:rPr lang="cs-CZ" baseline="0" dirty="0"/>
              <a:t> pro lepší názornost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25004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Dehydratace</a:t>
            </a:r>
            <a:r>
              <a:rPr lang="en-GB" dirty="0"/>
              <a:t> je </a:t>
            </a:r>
            <a:r>
              <a:rPr lang="en-GB" dirty="0" err="1"/>
              <a:t>stav</a:t>
            </a:r>
            <a:r>
              <a:rPr lang="en-GB" dirty="0"/>
              <a:t>, </a:t>
            </a:r>
            <a:r>
              <a:rPr lang="en-GB" dirty="0" err="1"/>
              <a:t>kdy</a:t>
            </a:r>
            <a:r>
              <a:rPr lang="en-GB" dirty="0"/>
              <a:t> </a:t>
            </a:r>
            <a:r>
              <a:rPr lang="en-GB" dirty="0" err="1"/>
              <a:t>tělo</a:t>
            </a:r>
            <a:r>
              <a:rPr lang="en-GB" dirty="0"/>
              <a:t> </a:t>
            </a:r>
            <a:r>
              <a:rPr lang="en-GB" dirty="0" err="1"/>
              <a:t>ztrácí</a:t>
            </a:r>
            <a:r>
              <a:rPr lang="en-GB" dirty="0"/>
              <a:t> </a:t>
            </a:r>
            <a:r>
              <a:rPr lang="en-GB" dirty="0" err="1"/>
              <a:t>vodu</a:t>
            </a:r>
            <a:r>
              <a:rPr lang="en-GB" dirty="0"/>
              <a:t>, </a:t>
            </a:r>
            <a:r>
              <a:rPr lang="en-GB" dirty="0" err="1"/>
              <a:t>aniž</a:t>
            </a:r>
            <a:r>
              <a:rPr lang="en-GB" dirty="0"/>
              <a:t> by </a:t>
            </a:r>
            <a:r>
              <a:rPr lang="en-GB" dirty="0" err="1"/>
              <a:t>ji</a:t>
            </a:r>
            <a:r>
              <a:rPr lang="en-GB" dirty="0"/>
              <a:t> </a:t>
            </a:r>
            <a:r>
              <a:rPr lang="en-GB" dirty="0" err="1"/>
              <a:t>bylo</a:t>
            </a:r>
            <a:r>
              <a:rPr lang="en-GB" dirty="0"/>
              <a:t> </a:t>
            </a:r>
            <a:r>
              <a:rPr lang="en-GB" dirty="0" err="1"/>
              <a:t>schopno</a:t>
            </a:r>
            <a:r>
              <a:rPr lang="en-GB" dirty="0"/>
              <a:t> v </a:t>
            </a:r>
            <a:r>
              <a:rPr lang="en-GB" dirty="0" err="1"/>
              <a:t>potřebné</a:t>
            </a:r>
            <a:r>
              <a:rPr lang="en-GB" dirty="0"/>
              <a:t> </a:t>
            </a:r>
            <a:r>
              <a:rPr lang="en-GB" dirty="0" err="1"/>
              <a:t>míře</a:t>
            </a:r>
            <a:r>
              <a:rPr lang="en-GB" dirty="0"/>
              <a:t> </a:t>
            </a:r>
            <a:r>
              <a:rPr lang="en-GB" dirty="0" err="1"/>
              <a:t>doplnit</a:t>
            </a:r>
            <a:r>
              <a:rPr lang="en-GB" dirty="0"/>
              <a:t>. </a:t>
            </a:r>
            <a:r>
              <a:rPr lang="en-GB" dirty="0" err="1"/>
              <a:t>Dehydrataci</a:t>
            </a:r>
            <a:r>
              <a:rPr lang="en-GB" dirty="0"/>
              <a:t> je </a:t>
            </a:r>
            <a:r>
              <a:rPr lang="en-GB" dirty="0" err="1"/>
              <a:t>možné</a:t>
            </a:r>
            <a:r>
              <a:rPr lang="en-GB" dirty="0"/>
              <a:t> </a:t>
            </a:r>
            <a:r>
              <a:rPr lang="en-GB" dirty="0" err="1"/>
              <a:t>definovat</a:t>
            </a:r>
            <a:r>
              <a:rPr lang="en-GB" dirty="0"/>
              <a:t> </a:t>
            </a:r>
            <a:r>
              <a:rPr lang="en-GB" dirty="0" err="1"/>
              <a:t>jako</a:t>
            </a:r>
            <a:r>
              <a:rPr lang="en-GB" dirty="0"/>
              <a:t> </a:t>
            </a:r>
            <a:r>
              <a:rPr lang="en-GB" dirty="0" err="1"/>
              <a:t>snížení</a:t>
            </a:r>
            <a:r>
              <a:rPr lang="en-GB" dirty="0"/>
              <a:t> </a:t>
            </a:r>
            <a:r>
              <a:rPr lang="en-GB" dirty="0" err="1"/>
              <a:t>nejméně</a:t>
            </a:r>
            <a:r>
              <a:rPr lang="en-GB" dirty="0"/>
              <a:t> 1 % </a:t>
            </a:r>
            <a:r>
              <a:rPr lang="en-GB" dirty="0" err="1"/>
              <a:t>tělesné</a:t>
            </a:r>
            <a:r>
              <a:rPr lang="en-GB" dirty="0"/>
              <a:t> </a:t>
            </a:r>
            <a:r>
              <a:rPr lang="en-GB" dirty="0" err="1"/>
              <a:t>hmotnosti</a:t>
            </a:r>
            <a:r>
              <a:rPr lang="en-GB" dirty="0"/>
              <a:t> v </a:t>
            </a:r>
            <a:r>
              <a:rPr lang="en-GB" dirty="0" err="1"/>
              <a:t>důsledku</a:t>
            </a:r>
            <a:r>
              <a:rPr lang="en-GB" dirty="0"/>
              <a:t> </a:t>
            </a:r>
            <a:r>
              <a:rPr lang="en-GB" dirty="0" err="1"/>
              <a:t>ztráty</a:t>
            </a:r>
            <a:r>
              <a:rPr lang="en-GB" dirty="0"/>
              <a:t> </a:t>
            </a:r>
            <a:r>
              <a:rPr lang="en-GB" dirty="0" err="1"/>
              <a:t>tělesných</a:t>
            </a:r>
            <a:r>
              <a:rPr lang="en-GB" dirty="0"/>
              <a:t> </a:t>
            </a:r>
            <a:r>
              <a:rPr lang="en-GB" dirty="0" err="1"/>
              <a:t>tekutin</a:t>
            </a:r>
            <a:r>
              <a:rPr lang="en-GB" dirty="0"/>
              <a:t>, </a:t>
            </a:r>
            <a:r>
              <a:rPr lang="en-GB" dirty="0" err="1"/>
              <a:t>ke</a:t>
            </a:r>
            <a:r>
              <a:rPr lang="en-GB" dirty="0"/>
              <a:t> </a:t>
            </a:r>
            <a:r>
              <a:rPr lang="en-GB" dirty="0" err="1"/>
              <a:t>kterému</a:t>
            </a:r>
            <a:r>
              <a:rPr lang="en-GB" dirty="0"/>
              <a:t> </a:t>
            </a:r>
            <a:r>
              <a:rPr lang="en-GB" dirty="0" err="1"/>
              <a:t>dochází</a:t>
            </a:r>
            <a:r>
              <a:rPr lang="en-GB" dirty="0"/>
              <a:t> </a:t>
            </a:r>
            <a:r>
              <a:rPr lang="en-GB" dirty="0" err="1"/>
              <a:t>již</a:t>
            </a:r>
            <a:r>
              <a:rPr lang="en-GB" dirty="0"/>
              <a:t> </a:t>
            </a:r>
            <a:r>
              <a:rPr lang="en-GB" dirty="0" err="1"/>
              <a:t>za</a:t>
            </a:r>
            <a:r>
              <a:rPr lang="en-GB" dirty="0"/>
              <a:t> 13 </a:t>
            </a:r>
            <a:r>
              <a:rPr lang="en-GB" dirty="0" err="1"/>
              <a:t>hodin</a:t>
            </a:r>
            <a:r>
              <a:rPr lang="en-GB" dirty="0"/>
              <a:t>. </a:t>
            </a:r>
            <a:r>
              <a:rPr lang="en-GB" dirty="0" err="1"/>
              <a:t>Nedostatek</a:t>
            </a:r>
            <a:r>
              <a:rPr lang="en-GB" dirty="0"/>
              <a:t> </a:t>
            </a:r>
            <a:r>
              <a:rPr lang="en-GB" dirty="0" err="1"/>
              <a:t>vody</a:t>
            </a:r>
            <a:r>
              <a:rPr lang="en-GB" dirty="0"/>
              <a:t> </a:t>
            </a:r>
            <a:r>
              <a:rPr lang="en-GB" dirty="0" err="1"/>
              <a:t>může</a:t>
            </a:r>
            <a:r>
              <a:rPr lang="en-GB" dirty="0"/>
              <a:t> </a:t>
            </a:r>
            <a:r>
              <a:rPr lang="en-GB" dirty="0" err="1"/>
              <a:t>vzniknout</a:t>
            </a:r>
            <a:r>
              <a:rPr lang="en-GB" dirty="0"/>
              <a:t> </a:t>
            </a:r>
            <a:r>
              <a:rPr lang="en-GB" dirty="0" err="1"/>
              <a:t>jak</a:t>
            </a:r>
            <a:r>
              <a:rPr lang="en-GB" dirty="0"/>
              <a:t> </a:t>
            </a:r>
            <a:r>
              <a:rPr lang="en-GB" dirty="0" err="1"/>
              <a:t>na</a:t>
            </a:r>
            <a:r>
              <a:rPr lang="en-GB" dirty="0"/>
              <a:t> </a:t>
            </a:r>
            <a:r>
              <a:rPr lang="en-GB" dirty="0" err="1"/>
              <a:t>straně</a:t>
            </a:r>
            <a:r>
              <a:rPr lang="en-GB" dirty="0"/>
              <a:t> </a:t>
            </a:r>
            <a:r>
              <a:rPr lang="en-GB" dirty="0" err="1"/>
              <a:t>příjmu</a:t>
            </a:r>
            <a:r>
              <a:rPr lang="en-GB" dirty="0"/>
              <a:t> (</a:t>
            </a:r>
            <a:r>
              <a:rPr lang="en-GB" dirty="0" err="1"/>
              <a:t>např</a:t>
            </a:r>
            <a:r>
              <a:rPr lang="en-GB" dirty="0"/>
              <a:t>. </a:t>
            </a:r>
            <a:r>
              <a:rPr lang="en-GB" dirty="0" err="1"/>
              <a:t>snížený</a:t>
            </a:r>
            <a:r>
              <a:rPr lang="en-GB" dirty="0"/>
              <a:t> </a:t>
            </a:r>
            <a:r>
              <a:rPr lang="en-GB" dirty="0" err="1"/>
              <a:t>příjem</a:t>
            </a:r>
            <a:r>
              <a:rPr lang="en-GB" dirty="0"/>
              <a:t> </a:t>
            </a:r>
            <a:r>
              <a:rPr lang="en-GB" dirty="0" err="1"/>
              <a:t>vody</a:t>
            </a:r>
            <a:r>
              <a:rPr lang="en-GB" dirty="0"/>
              <a:t> </a:t>
            </a:r>
            <a:r>
              <a:rPr lang="en-GB" dirty="0" err="1"/>
              <a:t>formou</a:t>
            </a:r>
            <a:r>
              <a:rPr lang="en-GB" dirty="0"/>
              <a:t> </a:t>
            </a:r>
            <a:r>
              <a:rPr lang="en-GB" dirty="0" err="1"/>
              <a:t>nápojů</a:t>
            </a:r>
            <a:r>
              <a:rPr lang="en-GB" dirty="0"/>
              <a:t> </a:t>
            </a:r>
            <a:r>
              <a:rPr lang="en-GB" dirty="0" err="1"/>
              <a:t>nebo</a:t>
            </a:r>
            <a:r>
              <a:rPr lang="en-GB" dirty="0"/>
              <a:t> </a:t>
            </a:r>
            <a:r>
              <a:rPr lang="en-GB" dirty="0" err="1"/>
              <a:t>potravin</a:t>
            </a:r>
            <a:r>
              <a:rPr lang="en-GB" dirty="0"/>
              <a:t>), </a:t>
            </a:r>
            <a:r>
              <a:rPr lang="en-GB" dirty="0" err="1"/>
              <a:t>tak</a:t>
            </a:r>
            <a:r>
              <a:rPr lang="en-GB" dirty="0"/>
              <a:t> </a:t>
            </a:r>
            <a:r>
              <a:rPr lang="en-GB" dirty="0" err="1"/>
              <a:t>i</a:t>
            </a:r>
            <a:r>
              <a:rPr lang="en-GB" dirty="0"/>
              <a:t> </a:t>
            </a:r>
            <a:r>
              <a:rPr lang="en-GB" dirty="0" err="1"/>
              <a:t>na</a:t>
            </a:r>
            <a:r>
              <a:rPr lang="en-GB" dirty="0"/>
              <a:t> </a:t>
            </a:r>
            <a:r>
              <a:rPr lang="en-GB" dirty="0" err="1"/>
              <a:t>straně</a:t>
            </a:r>
            <a:r>
              <a:rPr lang="en-GB" dirty="0"/>
              <a:t> </a:t>
            </a:r>
            <a:r>
              <a:rPr lang="en-GB" dirty="0" err="1"/>
              <a:t>výdeje</a:t>
            </a:r>
            <a:r>
              <a:rPr lang="en-GB" dirty="0"/>
              <a:t> (</a:t>
            </a:r>
            <a:r>
              <a:rPr lang="en-GB" dirty="0" err="1"/>
              <a:t>např</a:t>
            </a:r>
            <a:r>
              <a:rPr lang="en-GB" dirty="0"/>
              <a:t>. </a:t>
            </a:r>
            <a:r>
              <a:rPr lang="en-GB" dirty="0" err="1"/>
              <a:t>zvýšené</a:t>
            </a:r>
            <a:r>
              <a:rPr lang="en-GB" dirty="0"/>
              <a:t> </a:t>
            </a:r>
            <a:r>
              <a:rPr lang="en-GB" dirty="0" err="1"/>
              <a:t>ztráty</a:t>
            </a:r>
            <a:r>
              <a:rPr lang="en-GB" dirty="0"/>
              <a:t>, </a:t>
            </a:r>
            <a:r>
              <a:rPr lang="en-GB" dirty="0" err="1"/>
              <a:t>ke</a:t>
            </a:r>
            <a:r>
              <a:rPr lang="en-GB" dirty="0"/>
              <a:t> </a:t>
            </a:r>
            <a:r>
              <a:rPr lang="en-GB" dirty="0" err="1"/>
              <a:t>kterým</a:t>
            </a:r>
            <a:r>
              <a:rPr lang="en-GB" dirty="0"/>
              <a:t> </a:t>
            </a:r>
            <a:r>
              <a:rPr lang="en-GB" dirty="0" err="1"/>
              <a:t>dochází</a:t>
            </a:r>
            <a:r>
              <a:rPr lang="en-GB" dirty="0"/>
              <a:t> </a:t>
            </a:r>
            <a:r>
              <a:rPr lang="en-GB" dirty="0" err="1"/>
              <a:t>při</a:t>
            </a:r>
            <a:r>
              <a:rPr lang="en-GB" dirty="0"/>
              <a:t> </a:t>
            </a:r>
            <a:r>
              <a:rPr lang="en-GB" dirty="0" err="1"/>
              <a:t>průjmech</a:t>
            </a:r>
            <a:r>
              <a:rPr lang="en-GB" dirty="0"/>
              <a:t>, </a:t>
            </a:r>
            <a:r>
              <a:rPr lang="en-GB" dirty="0" err="1"/>
              <a:t>zvracení</a:t>
            </a:r>
            <a:r>
              <a:rPr lang="en-GB" dirty="0"/>
              <a:t>, </a:t>
            </a:r>
            <a:r>
              <a:rPr lang="en-GB" dirty="0" err="1"/>
              <a:t>nadměrném</a:t>
            </a:r>
            <a:r>
              <a:rPr lang="en-GB" dirty="0"/>
              <a:t> </a:t>
            </a:r>
            <a:r>
              <a:rPr lang="en-GB" dirty="0" err="1"/>
              <a:t>pocení</a:t>
            </a:r>
            <a:r>
              <a:rPr lang="en-GB" dirty="0"/>
              <a:t>, </a:t>
            </a:r>
            <a:r>
              <a:rPr lang="en-GB" dirty="0" err="1"/>
              <a:t>krvácení</a:t>
            </a:r>
            <a:r>
              <a:rPr lang="en-GB" dirty="0"/>
              <a:t> </a:t>
            </a:r>
            <a:r>
              <a:rPr lang="en-GB" dirty="0" err="1"/>
              <a:t>apod</a:t>
            </a:r>
            <a:r>
              <a:rPr lang="en-GB" dirty="0"/>
              <a:t>.), </a:t>
            </a:r>
            <a:r>
              <a:rPr lang="en-GB" dirty="0" err="1"/>
              <a:t>nebo</a:t>
            </a:r>
            <a:r>
              <a:rPr lang="en-GB" dirty="0"/>
              <a:t> </a:t>
            </a:r>
            <a:r>
              <a:rPr lang="en-GB" dirty="0" err="1"/>
              <a:t>jejich</a:t>
            </a:r>
            <a:r>
              <a:rPr lang="en-GB" dirty="0"/>
              <a:t> </a:t>
            </a:r>
            <a:r>
              <a:rPr lang="en-GB" dirty="0" err="1"/>
              <a:t>kombinací</a:t>
            </a:r>
            <a:r>
              <a:rPr lang="cs-CZ" dirty="0"/>
              <a:t>.</a:t>
            </a:r>
          </a:p>
          <a:p>
            <a:endParaRPr lang="cs-CZ" dirty="0"/>
          </a:p>
          <a:p>
            <a:r>
              <a:rPr lang="en-GB" dirty="0"/>
              <a:t>K </a:t>
            </a:r>
            <a:r>
              <a:rPr lang="en-GB" dirty="0" err="1"/>
              <a:t>nedostatku</a:t>
            </a:r>
            <a:r>
              <a:rPr lang="en-GB" dirty="0"/>
              <a:t> </a:t>
            </a:r>
            <a:r>
              <a:rPr lang="en-GB" dirty="0" err="1"/>
              <a:t>tekutin</a:t>
            </a:r>
            <a:r>
              <a:rPr lang="en-GB" dirty="0"/>
              <a:t> </a:t>
            </a:r>
            <a:r>
              <a:rPr lang="en-GB" dirty="0" err="1"/>
              <a:t>dochází</a:t>
            </a:r>
            <a:r>
              <a:rPr lang="en-GB" dirty="0"/>
              <a:t> </a:t>
            </a:r>
            <a:r>
              <a:rPr lang="en-GB" dirty="0" err="1"/>
              <a:t>nejprve</a:t>
            </a:r>
            <a:r>
              <a:rPr lang="en-GB" dirty="0"/>
              <a:t> v </a:t>
            </a:r>
            <a:r>
              <a:rPr lang="en-GB" dirty="0" err="1"/>
              <a:t>extracelulárním</a:t>
            </a:r>
            <a:r>
              <a:rPr lang="en-GB" dirty="0"/>
              <a:t> </a:t>
            </a:r>
            <a:r>
              <a:rPr lang="en-GB" dirty="0" err="1"/>
              <a:t>kompartmentu</a:t>
            </a:r>
            <a:r>
              <a:rPr lang="en-GB" dirty="0"/>
              <a:t>, </a:t>
            </a:r>
            <a:r>
              <a:rPr lang="en-GB" dirty="0" err="1"/>
              <a:t>který</a:t>
            </a:r>
            <a:r>
              <a:rPr lang="en-GB" dirty="0"/>
              <a:t> </a:t>
            </a:r>
            <a:r>
              <a:rPr lang="en-GB" dirty="0" err="1"/>
              <a:t>sousedí</a:t>
            </a:r>
            <a:r>
              <a:rPr lang="en-GB" dirty="0"/>
              <a:t> s </a:t>
            </a:r>
            <a:r>
              <a:rPr lang="en-GB" dirty="0" err="1"/>
              <a:t>vnějším</a:t>
            </a:r>
            <a:r>
              <a:rPr lang="en-GB" dirty="0"/>
              <a:t> </a:t>
            </a:r>
            <a:r>
              <a:rPr lang="en-GB" dirty="0" err="1"/>
              <a:t>prostředím</a:t>
            </a:r>
            <a:r>
              <a:rPr lang="en-GB" dirty="0"/>
              <a:t>. </a:t>
            </a:r>
            <a:r>
              <a:rPr lang="en-GB" dirty="0" err="1"/>
              <a:t>Kůra</a:t>
            </a:r>
            <a:r>
              <a:rPr lang="en-GB" dirty="0"/>
              <a:t> </a:t>
            </a:r>
            <a:r>
              <a:rPr lang="en-GB" dirty="0" err="1"/>
              <a:t>nadlevin</a:t>
            </a:r>
            <a:r>
              <a:rPr lang="en-GB" dirty="0"/>
              <a:t> </a:t>
            </a:r>
            <a:r>
              <a:rPr lang="en-GB" dirty="0" err="1"/>
              <a:t>zvýšeně</a:t>
            </a:r>
            <a:r>
              <a:rPr lang="en-GB" dirty="0"/>
              <a:t> </a:t>
            </a:r>
            <a:r>
              <a:rPr lang="en-GB" dirty="0" err="1"/>
              <a:t>secernuje</a:t>
            </a:r>
            <a:r>
              <a:rPr lang="en-GB" dirty="0"/>
              <a:t> </a:t>
            </a:r>
            <a:r>
              <a:rPr lang="en-GB" dirty="0" err="1"/>
              <a:t>aldosteron</a:t>
            </a:r>
            <a:r>
              <a:rPr lang="en-GB" dirty="0"/>
              <a:t> </a:t>
            </a:r>
            <a:r>
              <a:rPr lang="en-GB" dirty="0" err="1"/>
              <a:t>jako</a:t>
            </a:r>
            <a:r>
              <a:rPr lang="en-GB" dirty="0"/>
              <a:t> </a:t>
            </a:r>
            <a:r>
              <a:rPr lang="en-GB" dirty="0" err="1"/>
              <a:t>odpověď</a:t>
            </a:r>
            <a:r>
              <a:rPr lang="en-GB" dirty="0"/>
              <a:t> </a:t>
            </a:r>
            <a:r>
              <a:rPr lang="en-GB" dirty="0" err="1"/>
              <a:t>na</a:t>
            </a:r>
            <a:r>
              <a:rPr lang="en-GB" dirty="0"/>
              <a:t> </a:t>
            </a:r>
            <a:r>
              <a:rPr lang="en-GB" dirty="0" err="1"/>
              <a:t>menší</a:t>
            </a:r>
            <a:r>
              <a:rPr lang="en-GB" dirty="0"/>
              <a:t> </a:t>
            </a:r>
            <a:r>
              <a:rPr lang="en-GB" dirty="0" err="1"/>
              <a:t>objem</a:t>
            </a:r>
            <a:r>
              <a:rPr lang="en-GB" dirty="0"/>
              <a:t> </a:t>
            </a:r>
            <a:r>
              <a:rPr lang="en-GB" dirty="0" err="1"/>
              <a:t>plazmy</a:t>
            </a:r>
            <a:r>
              <a:rPr lang="en-GB" dirty="0"/>
              <a:t>. </a:t>
            </a:r>
            <a:r>
              <a:rPr lang="en-GB" dirty="0" err="1"/>
              <a:t>Působením</a:t>
            </a:r>
            <a:r>
              <a:rPr lang="en-GB" dirty="0"/>
              <a:t> </a:t>
            </a:r>
            <a:r>
              <a:rPr lang="en-GB" dirty="0" err="1"/>
              <a:t>aldosteronu</a:t>
            </a:r>
            <a:r>
              <a:rPr lang="en-GB" dirty="0"/>
              <a:t> </a:t>
            </a:r>
            <a:r>
              <a:rPr lang="en-GB" dirty="0" err="1"/>
              <a:t>dochází</a:t>
            </a:r>
            <a:r>
              <a:rPr lang="en-GB" dirty="0"/>
              <a:t> </a:t>
            </a:r>
            <a:r>
              <a:rPr lang="en-GB" dirty="0" err="1"/>
              <a:t>ke</a:t>
            </a:r>
            <a:r>
              <a:rPr lang="en-GB" dirty="0"/>
              <a:t> </a:t>
            </a:r>
            <a:r>
              <a:rPr lang="en-GB" dirty="0" err="1"/>
              <a:t>sníženému</a:t>
            </a:r>
            <a:r>
              <a:rPr lang="en-GB" dirty="0"/>
              <a:t> </a:t>
            </a:r>
            <a:r>
              <a:rPr lang="en-GB" dirty="0" err="1"/>
              <a:t>odchodu</a:t>
            </a:r>
            <a:r>
              <a:rPr lang="en-GB" dirty="0"/>
              <a:t> </a:t>
            </a:r>
            <a:r>
              <a:rPr lang="en-GB" dirty="0" err="1"/>
              <a:t>sodíku</a:t>
            </a:r>
            <a:r>
              <a:rPr lang="en-GB" dirty="0"/>
              <a:t> </a:t>
            </a:r>
            <a:r>
              <a:rPr lang="en-GB" dirty="0" err="1"/>
              <a:t>močí</a:t>
            </a:r>
            <a:r>
              <a:rPr lang="en-GB" dirty="0"/>
              <a:t>, </a:t>
            </a:r>
            <a:r>
              <a:rPr lang="en-GB" dirty="0" err="1"/>
              <a:t>potem</a:t>
            </a:r>
            <a:r>
              <a:rPr lang="en-GB" dirty="0"/>
              <a:t> a </a:t>
            </a:r>
            <a:r>
              <a:rPr lang="en-GB" dirty="0" err="1"/>
              <a:t>trávicími</a:t>
            </a:r>
            <a:r>
              <a:rPr lang="en-GB" dirty="0"/>
              <a:t> </a:t>
            </a:r>
            <a:r>
              <a:rPr lang="en-GB" dirty="0" err="1"/>
              <a:t>šťávami</a:t>
            </a:r>
            <a:r>
              <a:rPr lang="en-GB" dirty="0"/>
              <a:t>. </a:t>
            </a:r>
            <a:r>
              <a:rPr lang="en-GB" dirty="0" err="1"/>
              <a:t>Obsah</a:t>
            </a:r>
            <a:r>
              <a:rPr lang="en-GB" dirty="0"/>
              <a:t> </a:t>
            </a:r>
            <a:r>
              <a:rPr lang="en-GB" dirty="0" err="1"/>
              <a:t>sodíku</a:t>
            </a:r>
            <a:r>
              <a:rPr lang="en-GB" dirty="0"/>
              <a:t> v </a:t>
            </a:r>
            <a:r>
              <a:rPr lang="en-GB" dirty="0" err="1"/>
              <a:t>tělních</a:t>
            </a:r>
            <a:r>
              <a:rPr lang="en-GB" dirty="0"/>
              <a:t> </a:t>
            </a:r>
            <a:r>
              <a:rPr lang="en-GB" dirty="0" err="1"/>
              <a:t>tekutinách</a:t>
            </a:r>
            <a:r>
              <a:rPr lang="en-GB" dirty="0"/>
              <a:t>, </a:t>
            </a:r>
            <a:r>
              <a:rPr lang="en-GB" dirty="0" err="1"/>
              <a:t>osmolarita</a:t>
            </a:r>
            <a:r>
              <a:rPr lang="en-GB" dirty="0"/>
              <a:t> </a:t>
            </a:r>
            <a:r>
              <a:rPr lang="en-GB" dirty="0" err="1"/>
              <a:t>tělních</a:t>
            </a:r>
            <a:r>
              <a:rPr lang="en-GB" dirty="0"/>
              <a:t> </a:t>
            </a:r>
            <a:r>
              <a:rPr lang="en-GB" dirty="0" err="1"/>
              <a:t>tekutin</a:t>
            </a:r>
            <a:r>
              <a:rPr lang="en-GB" dirty="0"/>
              <a:t> a </a:t>
            </a:r>
            <a:r>
              <a:rPr lang="en-GB" dirty="0" err="1"/>
              <a:t>krevní</a:t>
            </a:r>
            <a:r>
              <a:rPr lang="en-GB" dirty="0"/>
              <a:t> </a:t>
            </a:r>
            <a:r>
              <a:rPr lang="en-GB" dirty="0" err="1"/>
              <a:t>tlak</a:t>
            </a:r>
            <a:r>
              <a:rPr lang="en-GB" dirty="0"/>
              <a:t> se </a:t>
            </a:r>
            <a:r>
              <a:rPr lang="en-GB" dirty="0" err="1"/>
              <a:t>tak</a:t>
            </a:r>
            <a:r>
              <a:rPr lang="en-GB" dirty="0"/>
              <a:t> </a:t>
            </a:r>
            <a:r>
              <a:rPr lang="en-GB" dirty="0" err="1"/>
              <a:t>zvyšují</a:t>
            </a:r>
            <a:r>
              <a:rPr lang="en-GB" dirty="0"/>
              <a:t>. </a:t>
            </a:r>
            <a:r>
              <a:rPr lang="en-GB" dirty="0" err="1"/>
              <a:t>Cílem</a:t>
            </a:r>
            <a:r>
              <a:rPr lang="en-GB" dirty="0"/>
              <a:t> </a:t>
            </a:r>
            <a:r>
              <a:rPr lang="en-GB" dirty="0" err="1"/>
              <a:t>těchto</a:t>
            </a:r>
            <a:r>
              <a:rPr lang="en-GB" dirty="0"/>
              <a:t> </a:t>
            </a:r>
            <a:r>
              <a:rPr lang="en-GB" dirty="0" err="1"/>
              <a:t>ochranných</a:t>
            </a:r>
            <a:r>
              <a:rPr lang="en-GB" dirty="0"/>
              <a:t> </a:t>
            </a:r>
            <a:r>
              <a:rPr lang="en-GB" dirty="0" err="1"/>
              <a:t>reakcí</a:t>
            </a:r>
            <a:r>
              <a:rPr lang="en-GB" dirty="0"/>
              <a:t> je </a:t>
            </a:r>
            <a:r>
              <a:rPr lang="en-GB" dirty="0" err="1"/>
              <a:t>snížení</a:t>
            </a:r>
            <a:r>
              <a:rPr lang="en-GB" dirty="0"/>
              <a:t> </a:t>
            </a:r>
            <a:r>
              <a:rPr lang="en-GB" dirty="0" err="1"/>
              <a:t>množství</a:t>
            </a:r>
            <a:r>
              <a:rPr lang="en-GB" dirty="0"/>
              <a:t> </a:t>
            </a:r>
            <a:r>
              <a:rPr lang="en-GB" dirty="0" err="1"/>
              <a:t>moče</a:t>
            </a:r>
            <a:r>
              <a:rPr lang="en-GB" dirty="0"/>
              <a:t> a </a:t>
            </a:r>
            <a:r>
              <a:rPr lang="en-GB" dirty="0" err="1"/>
              <a:t>následné</a:t>
            </a:r>
            <a:r>
              <a:rPr lang="en-GB" dirty="0"/>
              <a:t> </a:t>
            </a:r>
            <a:r>
              <a:rPr lang="en-GB" dirty="0" err="1"/>
              <a:t>navození</a:t>
            </a:r>
            <a:r>
              <a:rPr lang="en-GB" dirty="0"/>
              <a:t> </a:t>
            </a:r>
            <a:r>
              <a:rPr lang="en-GB" dirty="0" err="1"/>
              <a:t>žízně</a:t>
            </a:r>
            <a:r>
              <a:rPr lang="cs-CZ" dirty="0"/>
              <a:t>.</a:t>
            </a:r>
          </a:p>
          <a:p>
            <a:endParaRPr lang="cs-CZ" dirty="0"/>
          </a:p>
          <a:p>
            <a:r>
              <a:rPr lang="cs-CZ" dirty="0"/>
              <a:t>Autoři (</a:t>
            </a:r>
            <a:r>
              <a:rPr lang="en-GB" dirty="0" err="1"/>
              <a:t>Kavouras</a:t>
            </a:r>
            <a:r>
              <a:rPr lang="en-GB" dirty="0"/>
              <a:t> a </a:t>
            </a:r>
            <a:r>
              <a:rPr lang="en-GB" dirty="0" err="1"/>
              <a:t>Anastasiou</a:t>
            </a:r>
            <a:r>
              <a:rPr lang="cs-CZ" dirty="0"/>
              <a:t>)</a:t>
            </a:r>
            <a:r>
              <a:rPr lang="en-GB" dirty="0"/>
              <a:t> </a:t>
            </a:r>
            <a:r>
              <a:rPr lang="en-GB" dirty="0" err="1"/>
              <a:t>uvádí</a:t>
            </a:r>
            <a:r>
              <a:rPr lang="en-GB" dirty="0"/>
              <a:t>, </a:t>
            </a:r>
            <a:r>
              <a:rPr lang="en-GB" dirty="0" err="1"/>
              <a:t>že</a:t>
            </a:r>
            <a:r>
              <a:rPr lang="en-GB" dirty="0"/>
              <a:t> </a:t>
            </a:r>
            <a:r>
              <a:rPr lang="en-GB" dirty="0" err="1"/>
              <a:t>i</a:t>
            </a:r>
            <a:r>
              <a:rPr lang="en-GB" dirty="0"/>
              <a:t> </a:t>
            </a:r>
            <a:r>
              <a:rPr lang="en-GB" dirty="0" err="1"/>
              <a:t>přes</a:t>
            </a:r>
            <a:r>
              <a:rPr lang="en-GB" dirty="0"/>
              <a:t> </a:t>
            </a:r>
            <a:r>
              <a:rPr lang="en-GB" dirty="0" err="1"/>
              <a:t>zachování</a:t>
            </a:r>
            <a:r>
              <a:rPr lang="en-GB" dirty="0"/>
              <a:t> </a:t>
            </a:r>
            <a:r>
              <a:rPr lang="en-GB" dirty="0" err="1"/>
              <a:t>přívodu</a:t>
            </a:r>
            <a:r>
              <a:rPr lang="en-GB" dirty="0"/>
              <a:t> </a:t>
            </a:r>
            <a:r>
              <a:rPr lang="en-GB" dirty="0" err="1"/>
              <a:t>energie</a:t>
            </a:r>
            <a:r>
              <a:rPr lang="en-GB" dirty="0"/>
              <a:t> </a:t>
            </a:r>
            <a:r>
              <a:rPr lang="en-GB" dirty="0" err="1"/>
              <a:t>zvyšuje</a:t>
            </a:r>
            <a:r>
              <a:rPr lang="en-GB" dirty="0"/>
              <a:t> </a:t>
            </a:r>
            <a:r>
              <a:rPr lang="en-GB" dirty="0" err="1"/>
              <a:t>dehydratace</a:t>
            </a:r>
            <a:r>
              <a:rPr lang="en-GB" dirty="0"/>
              <a:t> </a:t>
            </a:r>
            <a:r>
              <a:rPr lang="en-GB" dirty="0" err="1"/>
              <a:t>tvorbu</a:t>
            </a:r>
            <a:r>
              <a:rPr lang="en-GB" dirty="0"/>
              <a:t> </a:t>
            </a:r>
            <a:r>
              <a:rPr lang="en-GB" dirty="0" err="1"/>
              <a:t>močoviny</a:t>
            </a:r>
            <a:r>
              <a:rPr lang="en-GB" dirty="0"/>
              <a:t>, </a:t>
            </a:r>
            <a:r>
              <a:rPr lang="en-GB" dirty="0" err="1"/>
              <a:t>která</a:t>
            </a:r>
            <a:r>
              <a:rPr lang="en-GB" dirty="0"/>
              <a:t> je </a:t>
            </a:r>
            <a:r>
              <a:rPr lang="en-GB" dirty="0" err="1"/>
              <a:t>spojena</a:t>
            </a:r>
            <a:r>
              <a:rPr lang="en-GB" dirty="0"/>
              <a:t> s </a:t>
            </a:r>
            <a:r>
              <a:rPr lang="en-GB" dirty="0" err="1"/>
              <a:t>katabolismem</a:t>
            </a:r>
            <a:r>
              <a:rPr lang="en-GB" dirty="0"/>
              <a:t> </a:t>
            </a:r>
            <a:r>
              <a:rPr lang="en-GB" dirty="0" err="1"/>
              <a:t>tkání</a:t>
            </a:r>
            <a:r>
              <a:rPr lang="cs-CZ" dirty="0"/>
              <a:t>.</a:t>
            </a:r>
            <a:r>
              <a:rPr lang="en-GB" dirty="0"/>
              <a:t> </a:t>
            </a:r>
            <a:endParaRPr lang="cs-CZ" dirty="0"/>
          </a:p>
          <a:p>
            <a:endParaRPr lang="cs-CZ" dirty="0"/>
          </a:p>
          <a:p>
            <a:r>
              <a:rPr lang="en-GB" dirty="0" err="1"/>
              <a:t>Dehydratace</a:t>
            </a:r>
            <a:r>
              <a:rPr lang="en-GB" dirty="0"/>
              <a:t>, </a:t>
            </a:r>
            <a:r>
              <a:rPr lang="en-GB" dirty="0" err="1"/>
              <a:t>charakterizovaná</a:t>
            </a:r>
            <a:r>
              <a:rPr lang="en-GB" dirty="0"/>
              <a:t> 2% </a:t>
            </a:r>
            <a:r>
              <a:rPr lang="en-GB" dirty="0" err="1"/>
              <a:t>úbytkem</a:t>
            </a:r>
            <a:r>
              <a:rPr lang="en-GB" dirty="0"/>
              <a:t> </a:t>
            </a:r>
            <a:r>
              <a:rPr lang="en-GB" dirty="0" err="1"/>
              <a:t>tělesné</a:t>
            </a:r>
            <a:r>
              <a:rPr lang="en-GB" dirty="0"/>
              <a:t> </a:t>
            </a:r>
            <a:r>
              <a:rPr lang="en-GB" dirty="0" err="1"/>
              <a:t>hmotnosti</a:t>
            </a:r>
            <a:r>
              <a:rPr lang="en-GB" dirty="0"/>
              <a:t>, </a:t>
            </a:r>
            <a:r>
              <a:rPr lang="en-GB" dirty="0" err="1"/>
              <a:t>vzniká</a:t>
            </a:r>
            <a:r>
              <a:rPr lang="en-GB" dirty="0"/>
              <a:t> </a:t>
            </a:r>
            <a:r>
              <a:rPr lang="en-GB" dirty="0" err="1"/>
              <a:t>již</a:t>
            </a:r>
            <a:r>
              <a:rPr lang="en-GB" dirty="0"/>
              <a:t> </a:t>
            </a:r>
            <a:r>
              <a:rPr lang="en-GB" dirty="0" err="1"/>
              <a:t>po</a:t>
            </a:r>
            <a:r>
              <a:rPr lang="en-GB" dirty="0"/>
              <a:t> 24 </a:t>
            </a:r>
            <a:r>
              <a:rPr lang="en-GB" dirty="0" err="1"/>
              <a:t>hodinách</a:t>
            </a:r>
            <a:r>
              <a:rPr lang="en-GB" dirty="0"/>
              <a:t>. </a:t>
            </a:r>
            <a:r>
              <a:rPr lang="en-GB" dirty="0" err="1"/>
              <a:t>Redukcí</a:t>
            </a:r>
            <a:r>
              <a:rPr lang="en-GB" dirty="0"/>
              <a:t> </a:t>
            </a:r>
            <a:r>
              <a:rPr lang="en-GB" dirty="0" err="1"/>
              <a:t>cirkulující</a:t>
            </a:r>
            <a:r>
              <a:rPr lang="en-GB" dirty="0"/>
              <a:t> </a:t>
            </a:r>
            <a:r>
              <a:rPr lang="en-GB" dirty="0" err="1"/>
              <a:t>krve</a:t>
            </a:r>
            <a:r>
              <a:rPr lang="en-GB" dirty="0"/>
              <a:t> a </a:t>
            </a:r>
            <a:r>
              <a:rPr lang="en-GB" dirty="0" err="1"/>
              <a:t>sníženým</a:t>
            </a:r>
            <a:r>
              <a:rPr lang="en-GB" dirty="0"/>
              <a:t> </a:t>
            </a:r>
            <a:r>
              <a:rPr lang="en-GB" dirty="0" err="1"/>
              <a:t>prokrvením</a:t>
            </a:r>
            <a:r>
              <a:rPr lang="en-GB" dirty="0"/>
              <a:t> </a:t>
            </a:r>
            <a:r>
              <a:rPr lang="en-GB" dirty="0" err="1"/>
              <a:t>orgánů</a:t>
            </a:r>
            <a:r>
              <a:rPr lang="en-GB" dirty="0"/>
              <a:t> </a:t>
            </a:r>
            <a:r>
              <a:rPr lang="en-GB" dirty="0" err="1"/>
              <a:t>dehydratace</a:t>
            </a:r>
            <a:r>
              <a:rPr lang="en-GB" dirty="0"/>
              <a:t> </a:t>
            </a:r>
            <a:r>
              <a:rPr lang="en-GB" dirty="0" err="1"/>
              <a:t>negativně</a:t>
            </a:r>
            <a:r>
              <a:rPr lang="en-GB" dirty="0"/>
              <a:t> </a:t>
            </a:r>
            <a:r>
              <a:rPr lang="en-GB" dirty="0" err="1"/>
              <a:t>ovlivňuje</a:t>
            </a:r>
            <a:r>
              <a:rPr lang="en-GB" dirty="0"/>
              <a:t> </a:t>
            </a:r>
            <a:r>
              <a:rPr lang="en-GB" dirty="0" err="1"/>
              <a:t>duševní</a:t>
            </a:r>
            <a:r>
              <a:rPr lang="en-GB" dirty="0"/>
              <a:t> </a:t>
            </a:r>
            <a:r>
              <a:rPr lang="en-GB" dirty="0" err="1"/>
              <a:t>stav</a:t>
            </a:r>
            <a:r>
              <a:rPr lang="en-GB" dirty="0"/>
              <a:t>, </a:t>
            </a:r>
            <a:r>
              <a:rPr lang="en-GB" dirty="0" err="1"/>
              <a:t>snižuje</a:t>
            </a:r>
            <a:r>
              <a:rPr lang="en-GB" dirty="0"/>
              <a:t> </a:t>
            </a:r>
            <a:r>
              <a:rPr lang="en-GB" dirty="0" err="1"/>
              <a:t>výkonnost</a:t>
            </a:r>
            <a:r>
              <a:rPr lang="en-GB" dirty="0"/>
              <a:t> a </a:t>
            </a:r>
            <a:r>
              <a:rPr lang="en-GB" dirty="0" err="1"/>
              <a:t>pozornost</a:t>
            </a:r>
            <a:r>
              <a:rPr lang="en-GB" dirty="0"/>
              <a:t>, </a:t>
            </a:r>
            <a:r>
              <a:rPr lang="en-GB" dirty="0" err="1"/>
              <a:t>způsobuje</a:t>
            </a:r>
            <a:r>
              <a:rPr lang="en-GB" dirty="0"/>
              <a:t> </a:t>
            </a:r>
            <a:r>
              <a:rPr lang="en-GB" dirty="0" err="1"/>
              <a:t>bolest</a:t>
            </a:r>
            <a:r>
              <a:rPr lang="en-GB" dirty="0"/>
              <a:t> </a:t>
            </a:r>
            <a:r>
              <a:rPr lang="en-GB" dirty="0" err="1"/>
              <a:t>hlavy</a:t>
            </a:r>
            <a:r>
              <a:rPr lang="en-GB" dirty="0"/>
              <a:t> a </a:t>
            </a:r>
            <a:r>
              <a:rPr lang="en-GB" dirty="0" err="1"/>
              <a:t>únavu</a:t>
            </a:r>
            <a:r>
              <a:rPr lang="en-GB" dirty="0"/>
              <a:t>. </a:t>
            </a:r>
            <a:r>
              <a:rPr lang="en-GB" dirty="0" err="1"/>
              <a:t>Extrémní</a:t>
            </a:r>
            <a:r>
              <a:rPr lang="en-GB" dirty="0"/>
              <a:t> </a:t>
            </a:r>
            <a:r>
              <a:rPr lang="en-GB" dirty="0" err="1"/>
              <a:t>dehydratace</a:t>
            </a:r>
            <a:r>
              <a:rPr lang="en-GB" dirty="0"/>
              <a:t> </a:t>
            </a:r>
            <a:r>
              <a:rPr lang="en-GB" dirty="0" err="1"/>
              <a:t>pak</a:t>
            </a:r>
            <a:r>
              <a:rPr lang="en-GB" dirty="0"/>
              <a:t> </a:t>
            </a:r>
            <a:r>
              <a:rPr lang="en-GB" dirty="0" err="1"/>
              <a:t>může</a:t>
            </a:r>
            <a:r>
              <a:rPr lang="en-GB" dirty="0"/>
              <a:t> </a:t>
            </a:r>
            <a:r>
              <a:rPr lang="en-GB" dirty="0" err="1"/>
              <a:t>skončit</a:t>
            </a:r>
            <a:r>
              <a:rPr lang="en-GB" dirty="0"/>
              <a:t> </a:t>
            </a:r>
            <a:r>
              <a:rPr lang="en-GB" dirty="0" err="1"/>
              <a:t>i</a:t>
            </a:r>
            <a:r>
              <a:rPr lang="en-GB" dirty="0"/>
              <a:t> </a:t>
            </a:r>
            <a:r>
              <a:rPr lang="en-GB" dirty="0" err="1"/>
              <a:t>smrtí</a:t>
            </a:r>
            <a:r>
              <a:rPr lang="cs-CZ" dirty="0"/>
              <a:t>.</a:t>
            </a:r>
            <a:r>
              <a:rPr lang="cs-CZ" baseline="0" dirty="0"/>
              <a:t> Dlouhodobá mírná dehydratace, často provázející seniory, je spojována s tvorbou močových kamenů.</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202159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429052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Hyperhydratací</a:t>
            </a:r>
            <a:r>
              <a:rPr lang="en-GB" dirty="0"/>
              <a:t> je </a:t>
            </a:r>
            <a:r>
              <a:rPr lang="en-GB" dirty="0" err="1"/>
              <a:t>označován</a:t>
            </a:r>
            <a:r>
              <a:rPr lang="en-GB" dirty="0"/>
              <a:t> </a:t>
            </a:r>
            <a:r>
              <a:rPr lang="en-GB" dirty="0" err="1"/>
              <a:t>stav</a:t>
            </a:r>
            <a:r>
              <a:rPr lang="en-GB" dirty="0"/>
              <a:t>, </a:t>
            </a:r>
            <a:r>
              <a:rPr lang="cs-CZ" dirty="0"/>
              <a:t>kdy tělo zadržuje </a:t>
            </a:r>
            <a:r>
              <a:rPr lang="en-GB" dirty="0" err="1"/>
              <a:t>více</a:t>
            </a:r>
            <a:r>
              <a:rPr lang="en-GB" dirty="0"/>
              <a:t> </a:t>
            </a:r>
            <a:r>
              <a:rPr lang="en-GB" dirty="0" err="1"/>
              <a:t>vody</a:t>
            </a:r>
            <a:r>
              <a:rPr lang="en-GB" dirty="0"/>
              <a:t>, </a:t>
            </a:r>
            <a:r>
              <a:rPr lang="en-GB" dirty="0" err="1"/>
              <a:t>než</a:t>
            </a:r>
            <a:r>
              <a:rPr lang="en-GB" dirty="0"/>
              <a:t> je </a:t>
            </a:r>
            <a:r>
              <a:rPr lang="en-GB" dirty="0" err="1"/>
              <a:t>schopno</a:t>
            </a:r>
            <a:r>
              <a:rPr lang="en-GB" dirty="0"/>
              <a:t> </a:t>
            </a:r>
            <a:r>
              <a:rPr lang="en-GB" dirty="0" err="1"/>
              <a:t>vyloučit</a:t>
            </a:r>
            <a:r>
              <a:rPr lang="en-GB" dirty="0"/>
              <a:t>. </a:t>
            </a:r>
            <a:r>
              <a:rPr lang="en-GB" dirty="0" err="1"/>
              <a:t>Za</a:t>
            </a:r>
            <a:r>
              <a:rPr lang="en-GB" dirty="0"/>
              <a:t> </a:t>
            </a:r>
            <a:r>
              <a:rPr lang="en-GB" dirty="0" err="1"/>
              <a:t>obvyklých</a:t>
            </a:r>
            <a:r>
              <a:rPr lang="en-GB" dirty="0"/>
              <a:t> </a:t>
            </a:r>
            <a:r>
              <a:rPr lang="en-GB" dirty="0" err="1"/>
              <a:t>podmínek</a:t>
            </a:r>
            <a:r>
              <a:rPr lang="en-GB" dirty="0"/>
              <a:t> se </a:t>
            </a:r>
            <a:r>
              <a:rPr lang="en-GB" dirty="0" err="1"/>
              <a:t>ledviny</a:t>
            </a:r>
            <a:r>
              <a:rPr lang="en-GB" dirty="0"/>
              <a:t> </a:t>
            </a:r>
            <a:r>
              <a:rPr lang="en-GB" dirty="0" err="1"/>
              <a:t>dokážou</a:t>
            </a:r>
            <a:r>
              <a:rPr lang="en-GB" dirty="0"/>
              <a:t> </a:t>
            </a:r>
            <a:r>
              <a:rPr lang="en-GB" dirty="0" err="1"/>
              <a:t>přizpůsobit</a:t>
            </a:r>
            <a:r>
              <a:rPr lang="en-GB" dirty="0"/>
              <a:t> </a:t>
            </a:r>
            <a:r>
              <a:rPr lang="en-GB" dirty="0" err="1"/>
              <a:t>nadměrnému</a:t>
            </a:r>
            <a:r>
              <a:rPr lang="en-GB" dirty="0"/>
              <a:t> </a:t>
            </a:r>
            <a:r>
              <a:rPr lang="en-GB" dirty="0" err="1"/>
              <a:t>přívodu</a:t>
            </a:r>
            <a:r>
              <a:rPr lang="en-GB" dirty="0"/>
              <a:t> </a:t>
            </a:r>
            <a:r>
              <a:rPr lang="en-GB" dirty="0" err="1"/>
              <a:t>vody</a:t>
            </a:r>
            <a:r>
              <a:rPr lang="en-GB" dirty="0"/>
              <a:t>. Z </a:t>
            </a:r>
            <a:r>
              <a:rPr lang="en-GB" dirty="0" err="1"/>
              <a:t>toho</a:t>
            </a:r>
            <a:r>
              <a:rPr lang="en-GB" dirty="0"/>
              <a:t> </a:t>
            </a:r>
            <a:r>
              <a:rPr lang="en-GB" dirty="0" err="1"/>
              <a:t>důvodu</a:t>
            </a:r>
            <a:r>
              <a:rPr lang="en-GB" dirty="0"/>
              <a:t> k </a:t>
            </a:r>
            <a:r>
              <a:rPr lang="en-GB" dirty="0" err="1"/>
              <a:t>hyperhydrataci</a:t>
            </a:r>
            <a:r>
              <a:rPr lang="en-GB" dirty="0"/>
              <a:t> </a:t>
            </a:r>
            <a:r>
              <a:rPr lang="en-GB" dirty="0" err="1"/>
              <a:t>dochází</a:t>
            </a:r>
            <a:r>
              <a:rPr lang="en-GB" dirty="0"/>
              <a:t> </a:t>
            </a:r>
            <a:r>
              <a:rPr lang="en-GB" dirty="0" err="1"/>
              <a:t>ve</a:t>
            </a:r>
            <a:r>
              <a:rPr lang="en-GB" dirty="0"/>
              <a:t> </a:t>
            </a:r>
            <a:r>
              <a:rPr lang="en-GB" dirty="0" err="1"/>
              <a:t>vzácných</a:t>
            </a:r>
            <a:r>
              <a:rPr lang="en-GB" dirty="0"/>
              <a:t> </a:t>
            </a:r>
            <a:r>
              <a:rPr lang="en-GB" dirty="0" err="1"/>
              <a:t>případech</a:t>
            </a:r>
            <a:r>
              <a:rPr lang="en-GB" dirty="0"/>
              <a:t> – </a:t>
            </a:r>
            <a:r>
              <a:rPr lang="en-GB" dirty="0" err="1"/>
              <a:t>při</a:t>
            </a:r>
            <a:r>
              <a:rPr lang="en-GB" dirty="0"/>
              <a:t> </a:t>
            </a:r>
            <a:r>
              <a:rPr lang="en-GB" dirty="0" err="1"/>
              <a:t>renální</a:t>
            </a:r>
            <a:r>
              <a:rPr lang="en-GB" dirty="0"/>
              <a:t> </a:t>
            </a:r>
            <a:r>
              <a:rPr lang="en-GB" dirty="0" err="1"/>
              <a:t>insuficienci</a:t>
            </a:r>
            <a:r>
              <a:rPr lang="en-GB" dirty="0"/>
              <a:t> a </a:t>
            </a:r>
            <a:r>
              <a:rPr lang="en-GB" dirty="0" err="1"/>
              <a:t>selhání</a:t>
            </a:r>
            <a:r>
              <a:rPr lang="en-GB" dirty="0"/>
              <a:t> </a:t>
            </a:r>
            <a:r>
              <a:rPr lang="en-GB" dirty="0" err="1"/>
              <a:t>ledvin</a:t>
            </a:r>
            <a:r>
              <a:rPr lang="en-GB" dirty="0"/>
              <a:t>, </a:t>
            </a:r>
            <a:r>
              <a:rPr lang="en-GB" dirty="0" err="1"/>
              <a:t>kdy</a:t>
            </a:r>
            <a:r>
              <a:rPr lang="en-GB" dirty="0"/>
              <a:t> se </a:t>
            </a:r>
            <a:r>
              <a:rPr lang="en-GB" dirty="0" err="1"/>
              <a:t>voda</a:t>
            </a:r>
            <a:r>
              <a:rPr lang="en-GB" dirty="0"/>
              <a:t> </a:t>
            </a:r>
            <a:r>
              <a:rPr lang="en-GB" dirty="0" err="1"/>
              <a:t>hromadí</a:t>
            </a:r>
            <a:r>
              <a:rPr lang="en-GB" dirty="0"/>
              <a:t> v </a:t>
            </a:r>
            <a:r>
              <a:rPr lang="en-GB" dirty="0" err="1"/>
              <a:t>organismu</a:t>
            </a:r>
            <a:r>
              <a:rPr lang="en-GB" dirty="0"/>
              <a:t> a </a:t>
            </a:r>
            <a:r>
              <a:rPr lang="en-GB" dirty="0" err="1"/>
              <a:t>nemůže</a:t>
            </a:r>
            <a:r>
              <a:rPr lang="en-GB" dirty="0"/>
              <a:t> </a:t>
            </a:r>
            <a:r>
              <a:rPr lang="en-GB" dirty="0" err="1"/>
              <a:t>odcházet</a:t>
            </a:r>
            <a:r>
              <a:rPr lang="en-GB" dirty="0"/>
              <a:t> </a:t>
            </a:r>
            <a:r>
              <a:rPr lang="en-GB" dirty="0" err="1"/>
              <a:t>formou</a:t>
            </a:r>
            <a:r>
              <a:rPr lang="en-GB" dirty="0"/>
              <a:t> </a:t>
            </a:r>
            <a:r>
              <a:rPr lang="en-GB" dirty="0" err="1"/>
              <a:t>moče</a:t>
            </a:r>
            <a:r>
              <a:rPr lang="en-GB" dirty="0"/>
              <a:t> z </a:t>
            </a:r>
            <a:r>
              <a:rPr lang="en-GB" dirty="0" err="1"/>
              <a:t>těla</a:t>
            </a:r>
            <a:r>
              <a:rPr lang="en-GB" dirty="0"/>
              <a:t> </a:t>
            </a:r>
            <a:r>
              <a:rPr lang="en-GB" dirty="0" err="1"/>
              <a:t>ven</a:t>
            </a:r>
            <a:r>
              <a:rPr lang="en-GB" dirty="0"/>
              <a:t>, </a:t>
            </a:r>
            <a:r>
              <a:rPr lang="en-GB" dirty="0" err="1"/>
              <a:t>při</a:t>
            </a:r>
            <a:r>
              <a:rPr lang="en-GB" dirty="0"/>
              <a:t> </a:t>
            </a:r>
            <a:r>
              <a:rPr lang="en-GB" dirty="0" err="1"/>
              <a:t>neadekvátní</a:t>
            </a:r>
            <a:r>
              <a:rPr lang="en-GB" dirty="0"/>
              <a:t> (</a:t>
            </a:r>
            <a:r>
              <a:rPr lang="en-GB" dirty="0" err="1"/>
              <a:t>zvýšené</a:t>
            </a:r>
            <a:r>
              <a:rPr lang="en-GB" dirty="0"/>
              <a:t>) </a:t>
            </a:r>
            <a:r>
              <a:rPr lang="en-GB" dirty="0" err="1"/>
              <a:t>produkci</a:t>
            </a:r>
            <a:r>
              <a:rPr lang="en-GB" dirty="0"/>
              <a:t> ADH </a:t>
            </a:r>
            <a:r>
              <a:rPr lang="en-GB" dirty="0" err="1"/>
              <a:t>doprovázející</a:t>
            </a:r>
            <a:r>
              <a:rPr lang="en-GB" dirty="0"/>
              <a:t> </a:t>
            </a:r>
            <a:r>
              <a:rPr lang="en-GB" dirty="0" err="1"/>
              <a:t>některé</a:t>
            </a:r>
            <a:r>
              <a:rPr lang="en-GB" dirty="0"/>
              <a:t> </a:t>
            </a:r>
            <a:r>
              <a:rPr lang="en-GB" dirty="0" err="1"/>
              <a:t>infekce</a:t>
            </a:r>
            <a:r>
              <a:rPr lang="en-GB" dirty="0"/>
              <a:t>, traumata </a:t>
            </a:r>
            <a:r>
              <a:rPr lang="en-GB" dirty="0" err="1"/>
              <a:t>nebo</a:t>
            </a:r>
            <a:r>
              <a:rPr lang="en-GB" dirty="0"/>
              <a:t> </a:t>
            </a:r>
            <a:r>
              <a:rPr lang="en-GB" dirty="0" err="1"/>
              <a:t>tumory</a:t>
            </a:r>
            <a:r>
              <a:rPr lang="en-GB" dirty="0"/>
              <a:t> </a:t>
            </a:r>
            <a:r>
              <a:rPr lang="en-GB" dirty="0" err="1"/>
              <a:t>hlavy</a:t>
            </a:r>
            <a:r>
              <a:rPr lang="en-GB" dirty="0"/>
              <a:t> a </a:t>
            </a:r>
            <a:r>
              <a:rPr lang="en-GB" dirty="0" err="1"/>
              <a:t>hrudníku</a:t>
            </a:r>
            <a:r>
              <a:rPr lang="en-GB" dirty="0"/>
              <a:t>, </a:t>
            </a:r>
            <a:r>
              <a:rPr lang="en-GB" dirty="0" err="1"/>
              <a:t>dále</a:t>
            </a:r>
            <a:r>
              <a:rPr lang="en-GB" dirty="0"/>
              <a:t> u </a:t>
            </a:r>
            <a:r>
              <a:rPr lang="en-GB" dirty="0" err="1"/>
              <a:t>lidí</a:t>
            </a:r>
            <a:r>
              <a:rPr lang="en-GB" dirty="0"/>
              <a:t> s </a:t>
            </a:r>
            <a:r>
              <a:rPr lang="en-GB" dirty="0" err="1"/>
              <a:t>psychiatrickou</a:t>
            </a:r>
            <a:r>
              <a:rPr lang="en-GB" dirty="0"/>
              <a:t> </a:t>
            </a:r>
            <a:r>
              <a:rPr lang="en-GB" dirty="0" err="1"/>
              <a:t>diagnózou</a:t>
            </a:r>
            <a:r>
              <a:rPr lang="en-GB" dirty="0"/>
              <a:t> </a:t>
            </a:r>
            <a:r>
              <a:rPr lang="en-GB" dirty="0" err="1"/>
              <a:t>nebo</a:t>
            </a:r>
            <a:r>
              <a:rPr lang="en-GB" dirty="0"/>
              <a:t> </a:t>
            </a:r>
            <a:r>
              <a:rPr lang="en-GB" dirty="0" err="1"/>
              <a:t>při</a:t>
            </a:r>
            <a:r>
              <a:rPr lang="en-GB" dirty="0"/>
              <a:t> </a:t>
            </a:r>
            <a:r>
              <a:rPr lang="en-GB" dirty="0" err="1"/>
              <a:t>neuvážených</a:t>
            </a:r>
            <a:r>
              <a:rPr lang="en-GB" dirty="0"/>
              <a:t> </a:t>
            </a:r>
            <a:r>
              <a:rPr lang="en-GB" dirty="0" err="1"/>
              <a:t>detoxikačních</a:t>
            </a:r>
            <a:r>
              <a:rPr lang="en-GB" dirty="0"/>
              <a:t> </a:t>
            </a:r>
            <a:r>
              <a:rPr lang="en-GB" dirty="0" err="1"/>
              <a:t>režimech</a:t>
            </a:r>
            <a:r>
              <a:rPr lang="en-GB" dirty="0"/>
              <a:t>, </a:t>
            </a:r>
            <a:r>
              <a:rPr lang="en-GB" dirty="0" err="1"/>
              <a:t>při</a:t>
            </a:r>
            <a:r>
              <a:rPr lang="en-GB" dirty="0"/>
              <a:t> </a:t>
            </a:r>
            <a:r>
              <a:rPr lang="en-GB" dirty="0" err="1"/>
              <a:t>kterých</a:t>
            </a:r>
            <a:r>
              <a:rPr lang="en-GB" dirty="0"/>
              <a:t> je </a:t>
            </a:r>
            <a:r>
              <a:rPr lang="en-GB" dirty="0" err="1"/>
              <a:t>během</a:t>
            </a:r>
            <a:r>
              <a:rPr lang="en-GB" dirty="0"/>
              <a:t> </a:t>
            </a:r>
            <a:r>
              <a:rPr lang="en-GB" dirty="0" err="1"/>
              <a:t>krátkého</a:t>
            </a:r>
            <a:r>
              <a:rPr lang="en-GB" dirty="0"/>
              <a:t> </a:t>
            </a:r>
            <a:r>
              <a:rPr lang="en-GB" dirty="0" err="1"/>
              <a:t>časového</a:t>
            </a:r>
            <a:r>
              <a:rPr lang="en-GB" dirty="0"/>
              <a:t> </a:t>
            </a:r>
            <a:r>
              <a:rPr lang="en-GB" dirty="0" err="1"/>
              <a:t>období</a:t>
            </a:r>
            <a:r>
              <a:rPr lang="en-GB" dirty="0"/>
              <a:t> </a:t>
            </a:r>
            <a:r>
              <a:rPr lang="en-GB" dirty="0" err="1"/>
              <a:t>přijato</a:t>
            </a:r>
            <a:r>
              <a:rPr lang="en-GB" dirty="0"/>
              <a:t> </a:t>
            </a:r>
            <a:r>
              <a:rPr lang="en-GB" dirty="0" err="1"/>
              <a:t>nadměrné</a:t>
            </a:r>
            <a:r>
              <a:rPr lang="en-GB" dirty="0"/>
              <a:t> </a:t>
            </a:r>
            <a:r>
              <a:rPr lang="en-GB" dirty="0" err="1"/>
              <a:t>množství</a:t>
            </a:r>
            <a:r>
              <a:rPr lang="en-GB" dirty="0"/>
              <a:t> </a:t>
            </a:r>
            <a:r>
              <a:rPr lang="en-GB" dirty="0" err="1"/>
              <a:t>tekutin</a:t>
            </a:r>
            <a:r>
              <a:rPr lang="en-GB" dirty="0"/>
              <a:t>. </a:t>
            </a:r>
            <a:endParaRPr lang="cs-CZ" dirty="0"/>
          </a:p>
          <a:p>
            <a:endParaRPr lang="cs-CZ" dirty="0"/>
          </a:p>
          <a:p>
            <a:r>
              <a:rPr lang="en-GB" dirty="0" err="1"/>
              <a:t>Hyperhydratace</a:t>
            </a:r>
            <a:r>
              <a:rPr lang="en-GB" dirty="0"/>
              <a:t> je </a:t>
            </a:r>
            <a:r>
              <a:rPr lang="en-GB" dirty="0" err="1"/>
              <a:t>často</a:t>
            </a:r>
            <a:r>
              <a:rPr lang="en-GB" dirty="0"/>
              <a:t> </a:t>
            </a:r>
            <a:r>
              <a:rPr lang="en-GB" dirty="0" err="1"/>
              <a:t>dávána</a:t>
            </a:r>
            <a:r>
              <a:rPr lang="en-GB" dirty="0"/>
              <a:t> do </a:t>
            </a:r>
            <a:r>
              <a:rPr lang="en-GB" dirty="0" err="1"/>
              <a:t>souvislosti</a:t>
            </a:r>
            <a:r>
              <a:rPr lang="en-GB" dirty="0"/>
              <a:t> s </a:t>
            </a:r>
            <a:r>
              <a:rPr lang="en-GB" dirty="0" err="1"/>
              <a:t>hyponatremií</a:t>
            </a:r>
            <a:r>
              <a:rPr lang="en-GB" dirty="0"/>
              <a:t>, </a:t>
            </a:r>
            <a:r>
              <a:rPr lang="en-GB" dirty="0" err="1"/>
              <a:t>tedy</a:t>
            </a:r>
            <a:r>
              <a:rPr lang="en-GB" dirty="0"/>
              <a:t> </a:t>
            </a:r>
            <a:r>
              <a:rPr lang="en-GB" dirty="0" err="1"/>
              <a:t>nízkou</a:t>
            </a:r>
            <a:r>
              <a:rPr lang="en-GB" dirty="0"/>
              <a:t> </a:t>
            </a:r>
            <a:r>
              <a:rPr lang="en-GB" dirty="0" err="1"/>
              <a:t>hladinou</a:t>
            </a:r>
            <a:r>
              <a:rPr lang="en-GB" dirty="0"/>
              <a:t> </a:t>
            </a:r>
            <a:r>
              <a:rPr lang="en-GB" dirty="0" err="1"/>
              <a:t>sodíku</a:t>
            </a:r>
            <a:r>
              <a:rPr lang="en-GB" dirty="0"/>
              <a:t> v </a:t>
            </a:r>
            <a:r>
              <a:rPr lang="en-GB" dirty="0" err="1"/>
              <a:t>krvi</a:t>
            </a:r>
            <a:r>
              <a:rPr lang="en-GB" dirty="0"/>
              <a:t>, a to proto, </a:t>
            </a:r>
            <a:r>
              <a:rPr lang="en-GB" dirty="0" err="1"/>
              <a:t>že</a:t>
            </a:r>
            <a:r>
              <a:rPr lang="en-GB" dirty="0"/>
              <a:t> </a:t>
            </a:r>
            <a:r>
              <a:rPr lang="en-GB" dirty="0" err="1"/>
              <a:t>ztráty</a:t>
            </a:r>
            <a:r>
              <a:rPr lang="en-GB" dirty="0"/>
              <a:t> </a:t>
            </a:r>
            <a:r>
              <a:rPr lang="en-GB" dirty="0" err="1"/>
              <a:t>tělesných</a:t>
            </a:r>
            <a:r>
              <a:rPr lang="en-GB" dirty="0"/>
              <a:t> </a:t>
            </a:r>
            <a:r>
              <a:rPr lang="en-GB" dirty="0" err="1"/>
              <a:t>tekutin</a:t>
            </a:r>
            <a:r>
              <a:rPr lang="en-GB" dirty="0"/>
              <a:t> </a:t>
            </a:r>
            <a:r>
              <a:rPr lang="en-GB" dirty="0" err="1"/>
              <a:t>bývají</a:t>
            </a:r>
            <a:r>
              <a:rPr lang="en-GB" dirty="0"/>
              <a:t> </a:t>
            </a:r>
            <a:r>
              <a:rPr lang="en-GB" dirty="0" err="1"/>
              <a:t>spíše</a:t>
            </a:r>
            <a:r>
              <a:rPr lang="en-GB" dirty="0"/>
              <a:t> </a:t>
            </a:r>
            <a:r>
              <a:rPr lang="en-GB" dirty="0" err="1"/>
              <a:t>hrazeny</a:t>
            </a:r>
            <a:r>
              <a:rPr lang="en-GB" dirty="0"/>
              <a:t> </a:t>
            </a:r>
            <a:r>
              <a:rPr lang="en-GB" dirty="0" err="1"/>
              <a:t>vodou</a:t>
            </a:r>
            <a:r>
              <a:rPr lang="en-GB" dirty="0"/>
              <a:t> </a:t>
            </a:r>
            <a:r>
              <a:rPr lang="en-GB" dirty="0" err="1"/>
              <a:t>než</a:t>
            </a:r>
            <a:r>
              <a:rPr lang="en-GB" dirty="0"/>
              <a:t> </a:t>
            </a:r>
            <a:r>
              <a:rPr lang="en-GB" dirty="0" err="1"/>
              <a:t>nápoji</a:t>
            </a:r>
            <a:r>
              <a:rPr lang="en-GB" dirty="0"/>
              <a:t> o </a:t>
            </a:r>
            <a:r>
              <a:rPr lang="en-GB" dirty="0" err="1"/>
              <a:t>potřebné</a:t>
            </a:r>
            <a:r>
              <a:rPr lang="en-GB" dirty="0"/>
              <a:t> </a:t>
            </a:r>
            <a:r>
              <a:rPr lang="en-GB" dirty="0" err="1"/>
              <a:t>koncentraci</a:t>
            </a:r>
            <a:r>
              <a:rPr lang="en-GB" dirty="0"/>
              <a:t> </a:t>
            </a:r>
            <a:r>
              <a:rPr lang="en-GB" dirty="0" err="1"/>
              <a:t>iontů</a:t>
            </a:r>
            <a:r>
              <a:rPr lang="en-GB" dirty="0"/>
              <a:t> a </a:t>
            </a:r>
            <a:r>
              <a:rPr lang="en-GB" dirty="0" err="1"/>
              <a:t>cukrů</a:t>
            </a:r>
            <a:r>
              <a:rPr lang="en-GB" dirty="0"/>
              <a:t>. K </a:t>
            </a:r>
            <a:r>
              <a:rPr lang="en-GB" dirty="0" err="1"/>
              <a:t>tomu</a:t>
            </a:r>
            <a:r>
              <a:rPr lang="en-GB" dirty="0"/>
              <a:t> </a:t>
            </a:r>
            <a:r>
              <a:rPr lang="en-GB" dirty="0" err="1"/>
              <a:t>dochází</a:t>
            </a:r>
            <a:r>
              <a:rPr lang="en-GB" dirty="0"/>
              <a:t> </a:t>
            </a:r>
            <a:r>
              <a:rPr lang="en-GB" dirty="0" err="1"/>
              <a:t>zvláště</a:t>
            </a:r>
            <a:r>
              <a:rPr lang="en-GB" dirty="0"/>
              <a:t> u </a:t>
            </a:r>
            <a:r>
              <a:rPr lang="en-GB" dirty="0" err="1"/>
              <a:t>sportů</a:t>
            </a:r>
            <a:r>
              <a:rPr lang="en-GB" dirty="0"/>
              <a:t> </a:t>
            </a:r>
            <a:r>
              <a:rPr lang="en-GB" dirty="0" err="1"/>
              <a:t>provozovaných</a:t>
            </a:r>
            <a:r>
              <a:rPr lang="en-GB" dirty="0"/>
              <a:t> </a:t>
            </a:r>
            <a:r>
              <a:rPr lang="en-GB" dirty="0" err="1"/>
              <a:t>po</a:t>
            </a:r>
            <a:r>
              <a:rPr lang="en-GB" dirty="0"/>
              <a:t> </a:t>
            </a:r>
            <a:r>
              <a:rPr lang="en-GB" dirty="0" err="1"/>
              <a:t>velmi</a:t>
            </a:r>
            <a:r>
              <a:rPr lang="en-GB" dirty="0"/>
              <a:t> </a:t>
            </a:r>
            <a:r>
              <a:rPr lang="en-GB" dirty="0" err="1"/>
              <a:t>dlouhou</a:t>
            </a:r>
            <a:r>
              <a:rPr lang="en-GB" dirty="0"/>
              <a:t> </a:t>
            </a:r>
            <a:r>
              <a:rPr lang="en-GB" dirty="0" err="1"/>
              <a:t>dobu</a:t>
            </a:r>
            <a:r>
              <a:rPr lang="en-GB" dirty="0"/>
              <a:t> (</a:t>
            </a:r>
            <a:r>
              <a:rPr lang="en-GB" dirty="0" err="1"/>
              <a:t>maraton</a:t>
            </a:r>
            <a:r>
              <a:rPr lang="en-GB" dirty="0"/>
              <a:t>) </a:t>
            </a:r>
            <a:r>
              <a:rPr lang="en-GB" dirty="0" err="1"/>
              <a:t>při</a:t>
            </a:r>
            <a:r>
              <a:rPr lang="en-GB" dirty="0"/>
              <a:t> </a:t>
            </a:r>
            <a:r>
              <a:rPr lang="en-GB" dirty="0" err="1"/>
              <a:t>současné</a:t>
            </a:r>
            <a:r>
              <a:rPr lang="en-GB" dirty="0"/>
              <a:t> </a:t>
            </a:r>
            <a:r>
              <a:rPr lang="en-GB" dirty="0" err="1"/>
              <a:t>konzumaci</a:t>
            </a:r>
            <a:r>
              <a:rPr lang="en-GB" dirty="0"/>
              <a:t> </a:t>
            </a:r>
            <a:r>
              <a:rPr lang="en-GB" dirty="0" err="1"/>
              <a:t>potravin</a:t>
            </a:r>
            <a:r>
              <a:rPr lang="en-GB" dirty="0"/>
              <a:t> a </a:t>
            </a:r>
            <a:r>
              <a:rPr lang="en-GB" dirty="0" err="1"/>
              <a:t>nápojů</a:t>
            </a:r>
            <a:r>
              <a:rPr lang="en-GB" dirty="0"/>
              <a:t> s </a:t>
            </a:r>
            <a:r>
              <a:rPr lang="en-GB" dirty="0" err="1"/>
              <a:t>nedostatečným</a:t>
            </a:r>
            <a:r>
              <a:rPr lang="en-GB" dirty="0"/>
              <a:t> </a:t>
            </a:r>
            <a:r>
              <a:rPr lang="en-GB" dirty="0" err="1"/>
              <a:t>obsahem</a:t>
            </a:r>
            <a:r>
              <a:rPr lang="en-GB" dirty="0"/>
              <a:t> </a:t>
            </a:r>
            <a:r>
              <a:rPr lang="en-GB" dirty="0" err="1"/>
              <a:t>sodíku</a:t>
            </a:r>
            <a:r>
              <a:rPr lang="en-GB" dirty="0"/>
              <a:t>. </a:t>
            </a:r>
            <a:r>
              <a:rPr lang="en-GB" dirty="0" err="1"/>
              <a:t>Pokles</a:t>
            </a:r>
            <a:r>
              <a:rPr lang="en-GB" dirty="0"/>
              <a:t> </a:t>
            </a:r>
            <a:r>
              <a:rPr lang="en-GB" dirty="0" err="1"/>
              <a:t>extracelulární</a:t>
            </a:r>
            <a:r>
              <a:rPr lang="en-GB" dirty="0"/>
              <a:t> </a:t>
            </a:r>
            <a:r>
              <a:rPr lang="en-GB" dirty="0" err="1"/>
              <a:t>osmolarity</a:t>
            </a:r>
            <a:r>
              <a:rPr lang="en-GB" dirty="0"/>
              <a:t> </a:t>
            </a:r>
            <a:r>
              <a:rPr lang="en-GB" dirty="0" err="1"/>
              <a:t>indukuje</a:t>
            </a:r>
            <a:r>
              <a:rPr lang="en-GB" dirty="0"/>
              <a:t> </a:t>
            </a:r>
            <a:r>
              <a:rPr lang="en-GB" dirty="0" err="1"/>
              <a:t>přesun</a:t>
            </a:r>
            <a:r>
              <a:rPr lang="en-GB" dirty="0"/>
              <a:t> </a:t>
            </a:r>
            <a:r>
              <a:rPr lang="en-GB" dirty="0" err="1"/>
              <a:t>vody</a:t>
            </a:r>
            <a:r>
              <a:rPr lang="en-GB" dirty="0"/>
              <a:t> do </a:t>
            </a:r>
            <a:r>
              <a:rPr lang="en-GB" dirty="0" err="1"/>
              <a:t>buněk</a:t>
            </a:r>
            <a:r>
              <a:rPr lang="en-GB" dirty="0"/>
              <a:t>. V </a:t>
            </a:r>
            <a:r>
              <a:rPr lang="en-GB" dirty="0" err="1"/>
              <a:t>důsledku</a:t>
            </a:r>
            <a:r>
              <a:rPr lang="en-GB" dirty="0"/>
              <a:t> </a:t>
            </a:r>
            <a:r>
              <a:rPr lang="en-GB" dirty="0" err="1"/>
              <a:t>přesunu</a:t>
            </a:r>
            <a:r>
              <a:rPr lang="en-GB" dirty="0"/>
              <a:t> </a:t>
            </a:r>
            <a:r>
              <a:rPr lang="en-GB" dirty="0" err="1"/>
              <a:t>vody</a:t>
            </a:r>
            <a:r>
              <a:rPr lang="en-GB" dirty="0"/>
              <a:t> do </a:t>
            </a:r>
            <a:r>
              <a:rPr lang="en-GB" dirty="0" err="1"/>
              <a:t>buněk</a:t>
            </a:r>
            <a:r>
              <a:rPr lang="en-GB" dirty="0"/>
              <a:t> a </a:t>
            </a:r>
            <a:r>
              <a:rPr lang="en-GB" dirty="0" err="1"/>
              <a:t>jejich</a:t>
            </a:r>
            <a:r>
              <a:rPr lang="en-GB" dirty="0"/>
              <a:t> </a:t>
            </a:r>
            <a:r>
              <a:rPr lang="en-GB" dirty="0" err="1"/>
              <a:t>zvětšení</a:t>
            </a:r>
            <a:r>
              <a:rPr lang="en-GB" dirty="0"/>
              <a:t> </a:t>
            </a:r>
            <a:r>
              <a:rPr lang="en-GB" dirty="0" err="1"/>
              <a:t>dochází</a:t>
            </a:r>
            <a:r>
              <a:rPr lang="en-GB" dirty="0"/>
              <a:t> k </a:t>
            </a:r>
            <a:r>
              <a:rPr lang="en-GB" dirty="0" err="1"/>
              <a:t>přeplnění</a:t>
            </a:r>
            <a:r>
              <a:rPr lang="en-GB" dirty="0"/>
              <a:t> a </a:t>
            </a:r>
            <a:r>
              <a:rPr lang="en-GB" dirty="0" err="1"/>
              <a:t>přetěžování</a:t>
            </a:r>
            <a:r>
              <a:rPr lang="en-GB" dirty="0"/>
              <a:t> </a:t>
            </a:r>
            <a:r>
              <a:rPr lang="en-GB" dirty="0" err="1"/>
              <a:t>plic</a:t>
            </a:r>
            <a:r>
              <a:rPr lang="en-GB" dirty="0"/>
              <a:t> a </a:t>
            </a:r>
            <a:r>
              <a:rPr lang="en-GB" dirty="0" err="1"/>
              <a:t>centrální</a:t>
            </a:r>
            <a:r>
              <a:rPr lang="en-GB" dirty="0"/>
              <a:t> </a:t>
            </a:r>
            <a:r>
              <a:rPr lang="en-GB" dirty="0" err="1"/>
              <a:t>nervové</a:t>
            </a:r>
            <a:r>
              <a:rPr lang="en-GB" dirty="0"/>
              <a:t> </a:t>
            </a:r>
            <a:r>
              <a:rPr lang="en-GB" dirty="0" err="1"/>
              <a:t>soustavy</a:t>
            </a:r>
            <a:r>
              <a:rPr lang="en-GB" dirty="0"/>
              <a:t>, </a:t>
            </a:r>
            <a:r>
              <a:rPr lang="en-GB" dirty="0" err="1"/>
              <a:t>jež</a:t>
            </a:r>
            <a:r>
              <a:rPr lang="en-GB" dirty="0"/>
              <a:t> se </a:t>
            </a:r>
            <a:r>
              <a:rPr lang="en-GB" dirty="0" err="1"/>
              <a:t>může</a:t>
            </a:r>
            <a:r>
              <a:rPr lang="en-GB" dirty="0"/>
              <a:t> </a:t>
            </a:r>
            <a:r>
              <a:rPr lang="en-GB" dirty="0" err="1"/>
              <a:t>projevovat</a:t>
            </a:r>
            <a:r>
              <a:rPr lang="en-GB" dirty="0"/>
              <a:t> </a:t>
            </a:r>
            <a:r>
              <a:rPr lang="en-GB" dirty="0" err="1"/>
              <a:t>slabostí</a:t>
            </a:r>
            <a:r>
              <a:rPr lang="en-GB" dirty="0"/>
              <a:t>, </a:t>
            </a:r>
            <a:r>
              <a:rPr lang="en-GB" dirty="0" err="1"/>
              <a:t>mírnou</a:t>
            </a:r>
            <a:r>
              <a:rPr lang="en-GB" dirty="0"/>
              <a:t> </a:t>
            </a:r>
            <a:r>
              <a:rPr lang="en-GB" dirty="0" err="1"/>
              <a:t>nevolností</a:t>
            </a:r>
            <a:r>
              <a:rPr lang="en-GB" dirty="0"/>
              <a:t> </a:t>
            </a:r>
            <a:r>
              <a:rPr lang="en-GB" dirty="0" err="1"/>
              <a:t>až</a:t>
            </a:r>
            <a:r>
              <a:rPr lang="en-GB" dirty="0"/>
              <a:t> </a:t>
            </a:r>
            <a:r>
              <a:rPr lang="en-GB" dirty="0" err="1"/>
              <a:t>zvracením</a:t>
            </a:r>
            <a:r>
              <a:rPr lang="en-GB" dirty="0"/>
              <a:t>, </a:t>
            </a:r>
            <a:r>
              <a:rPr lang="en-GB" dirty="0" err="1"/>
              <a:t>průjmem</a:t>
            </a:r>
            <a:r>
              <a:rPr lang="en-GB" dirty="0"/>
              <a:t>, </a:t>
            </a:r>
            <a:r>
              <a:rPr lang="en-GB" dirty="0" err="1"/>
              <a:t>dezorientací</a:t>
            </a:r>
            <a:r>
              <a:rPr lang="en-GB" dirty="0"/>
              <a:t>, </a:t>
            </a:r>
            <a:r>
              <a:rPr lang="en-GB" dirty="0" err="1"/>
              <a:t>nekoordinací</a:t>
            </a:r>
            <a:r>
              <a:rPr lang="en-GB" dirty="0"/>
              <a:t>, </a:t>
            </a:r>
            <a:r>
              <a:rPr lang="en-GB" dirty="0" err="1"/>
              <a:t>afázií</a:t>
            </a:r>
            <a:r>
              <a:rPr lang="en-GB" dirty="0"/>
              <a:t>, </a:t>
            </a:r>
            <a:r>
              <a:rPr lang="en-GB" dirty="0" err="1"/>
              <a:t>mdlobami</a:t>
            </a:r>
            <a:r>
              <a:rPr lang="en-GB" dirty="0"/>
              <a:t> </a:t>
            </a:r>
            <a:r>
              <a:rPr lang="en-GB" dirty="0" err="1"/>
              <a:t>až</a:t>
            </a:r>
            <a:r>
              <a:rPr lang="en-GB" dirty="0"/>
              <a:t> </a:t>
            </a:r>
            <a:r>
              <a:rPr lang="en-GB" dirty="0" err="1"/>
              <a:t>křečemi</a:t>
            </a:r>
            <a:r>
              <a:rPr lang="en-GB" dirty="0"/>
              <a:t>, </a:t>
            </a:r>
            <a:r>
              <a:rPr lang="en-GB" dirty="0" err="1"/>
              <a:t>poruchami</a:t>
            </a:r>
            <a:r>
              <a:rPr lang="en-GB" dirty="0"/>
              <a:t> </a:t>
            </a:r>
            <a:r>
              <a:rPr lang="en-GB" dirty="0" err="1"/>
              <a:t>vědomí</a:t>
            </a:r>
            <a:r>
              <a:rPr lang="en-GB" dirty="0"/>
              <a:t> a </a:t>
            </a:r>
            <a:r>
              <a:rPr lang="en-GB" dirty="0" err="1"/>
              <a:t>chování</a:t>
            </a:r>
            <a:r>
              <a:rPr lang="en-GB" dirty="0"/>
              <a:t>, v </a:t>
            </a:r>
            <a:r>
              <a:rPr lang="en-GB" dirty="0" err="1"/>
              <a:t>krajních</a:t>
            </a:r>
            <a:r>
              <a:rPr lang="en-GB" dirty="0"/>
              <a:t> </a:t>
            </a:r>
            <a:r>
              <a:rPr lang="en-GB" dirty="0" err="1"/>
              <a:t>případech</a:t>
            </a:r>
            <a:r>
              <a:rPr lang="en-GB" dirty="0"/>
              <a:t> </a:t>
            </a:r>
            <a:r>
              <a:rPr lang="en-GB" dirty="0" err="1"/>
              <a:t>může</a:t>
            </a:r>
            <a:r>
              <a:rPr lang="en-GB" dirty="0"/>
              <a:t> </a:t>
            </a:r>
            <a:r>
              <a:rPr lang="en-GB" dirty="0" err="1"/>
              <a:t>nastat</a:t>
            </a:r>
            <a:r>
              <a:rPr lang="en-GB" dirty="0"/>
              <a:t> </a:t>
            </a:r>
            <a:r>
              <a:rPr lang="en-GB" dirty="0" err="1"/>
              <a:t>kóma</a:t>
            </a:r>
            <a:r>
              <a:rPr lang="en-GB" dirty="0"/>
              <a:t>, </a:t>
            </a:r>
            <a:r>
              <a:rPr lang="en-GB" dirty="0" err="1"/>
              <a:t>edém</a:t>
            </a:r>
            <a:r>
              <a:rPr lang="en-GB" dirty="0"/>
              <a:t> </a:t>
            </a:r>
            <a:r>
              <a:rPr lang="en-GB" dirty="0" err="1"/>
              <a:t>plic</a:t>
            </a:r>
            <a:r>
              <a:rPr lang="en-GB" dirty="0"/>
              <a:t>, </a:t>
            </a:r>
            <a:r>
              <a:rPr lang="en-GB" dirty="0" err="1"/>
              <a:t>zástava</a:t>
            </a:r>
            <a:r>
              <a:rPr lang="en-GB" dirty="0"/>
              <a:t> </a:t>
            </a:r>
            <a:r>
              <a:rPr lang="en-GB" dirty="0" err="1"/>
              <a:t>srdce</a:t>
            </a:r>
            <a:r>
              <a:rPr lang="en-GB" dirty="0"/>
              <a:t> a </a:t>
            </a:r>
            <a:r>
              <a:rPr lang="en-GB" dirty="0" err="1"/>
              <a:t>smrt</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223023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Pitnou</a:t>
            </a:r>
            <a:r>
              <a:rPr lang="en-GB" dirty="0"/>
              <a:t> </a:t>
            </a:r>
            <a:r>
              <a:rPr lang="en-GB" dirty="0" err="1"/>
              <a:t>vodu</a:t>
            </a:r>
            <a:r>
              <a:rPr lang="en-GB" dirty="0"/>
              <a:t> je </a:t>
            </a:r>
            <a:r>
              <a:rPr lang="en-GB" dirty="0" err="1"/>
              <a:t>možné</a:t>
            </a:r>
            <a:r>
              <a:rPr lang="en-GB" dirty="0"/>
              <a:t> </a:t>
            </a:r>
            <a:r>
              <a:rPr lang="en-GB" dirty="0" err="1"/>
              <a:t>získat</a:t>
            </a:r>
            <a:r>
              <a:rPr lang="en-GB" dirty="0"/>
              <a:t> </a:t>
            </a:r>
            <a:r>
              <a:rPr lang="en-GB" dirty="0" err="1"/>
              <a:t>jednoduše</a:t>
            </a:r>
            <a:r>
              <a:rPr lang="en-GB" dirty="0"/>
              <a:t> z </a:t>
            </a:r>
            <a:r>
              <a:rPr lang="en-GB" dirty="0" err="1"/>
              <a:t>vodárenského</a:t>
            </a:r>
            <a:r>
              <a:rPr lang="en-GB" dirty="0"/>
              <a:t> </a:t>
            </a:r>
            <a:r>
              <a:rPr lang="en-GB" dirty="0" err="1"/>
              <a:t>zdroje</a:t>
            </a:r>
            <a:r>
              <a:rPr lang="en-GB" dirty="0"/>
              <a:t>, </a:t>
            </a:r>
            <a:r>
              <a:rPr lang="en-GB" dirty="0" err="1"/>
              <a:t>nebo</a:t>
            </a:r>
            <a:r>
              <a:rPr lang="en-GB" dirty="0"/>
              <a:t> v </a:t>
            </a:r>
            <a:r>
              <a:rPr lang="en-GB" dirty="0" err="1"/>
              <a:t>obchodních</a:t>
            </a:r>
            <a:r>
              <a:rPr lang="en-GB" dirty="0"/>
              <a:t> </a:t>
            </a:r>
            <a:r>
              <a:rPr lang="en-GB" dirty="0" err="1"/>
              <a:t>řetězcích</a:t>
            </a:r>
            <a:r>
              <a:rPr lang="en-GB" dirty="0"/>
              <a:t> </a:t>
            </a:r>
            <a:r>
              <a:rPr lang="en-GB" dirty="0" err="1"/>
              <a:t>jako</a:t>
            </a:r>
            <a:r>
              <a:rPr lang="en-GB" dirty="0"/>
              <a:t> </a:t>
            </a:r>
            <a:r>
              <a:rPr lang="en-GB" dirty="0" err="1"/>
              <a:t>vodu</a:t>
            </a:r>
            <a:r>
              <a:rPr lang="en-GB" dirty="0"/>
              <a:t> </a:t>
            </a:r>
            <a:r>
              <a:rPr lang="en-GB" dirty="0" err="1"/>
              <a:t>balenou</a:t>
            </a:r>
            <a:r>
              <a:rPr lang="en-GB" dirty="0"/>
              <a:t>. </a:t>
            </a:r>
            <a:r>
              <a:rPr lang="en-GB" dirty="0" err="1"/>
              <a:t>Balené</a:t>
            </a:r>
            <a:r>
              <a:rPr lang="en-GB" dirty="0"/>
              <a:t> </a:t>
            </a:r>
            <a:r>
              <a:rPr lang="en-GB" dirty="0" err="1"/>
              <a:t>vody</a:t>
            </a:r>
            <a:r>
              <a:rPr lang="en-GB" dirty="0"/>
              <a:t>, </a:t>
            </a:r>
            <a:r>
              <a:rPr lang="en-GB" dirty="0" err="1"/>
              <a:t>zvláště</a:t>
            </a:r>
            <a:r>
              <a:rPr lang="en-GB" dirty="0"/>
              <a:t> </a:t>
            </a:r>
            <a:r>
              <a:rPr lang="en-GB" dirty="0" err="1"/>
              <a:t>dražších</a:t>
            </a:r>
            <a:r>
              <a:rPr lang="en-GB" dirty="0"/>
              <a:t> </a:t>
            </a:r>
            <a:r>
              <a:rPr lang="en-GB" dirty="0" err="1"/>
              <a:t>značek</a:t>
            </a:r>
            <a:r>
              <a:rPr lang="en-GB" dirty="0"/>
              <a:t>, se </a:t>
            </a:r>
            <a:r>
              <a:rPr lang="en-GB" dirty="0" err="1"/>
              <a:t>mohou</a:t>
            </a:r>
            <a:r>
              <a:rPr lang="en-GB" dirty="0"/>
              <a:t> </a:t>
            </a:r>
            <a:r>
              <a:rPr lang="en-GB" dirty="0" err="1"/>
              <a:t>jevit</a:t>
            </a:r>
            <a:r>
              <a:rPr lang="en-GB" dirty="0"/>
              <a:t> </a:t>
            </a:r>
            <a:r>
              <a:rPr lang="en-GB" dirty="0" err="1"/>
              <a:t>konzumentům</a:t>
            </a:r>
            <a:r>
              <a:rPr lang="en-GB" dirty="0"/>
              <a:t> </a:t>
            </a:r>
            <a:r>
              <a:rPr lang="en-GB" dirty="0" err="1"/>
              <a:t>jako</a:t>
            </a:r>
            <a:r>
              <a:rPr lang="en-GB" dirty="0"/>
              <a:t> </a:t>
            </a:r>
            <a:r>
              <a:rPr lang="en-GB" dirty="0" err="1"/>
              <a:t>bezpečnější</a:t>
            </a:r>
            <a:r>
              <a:rPr lang="en-GB" dirty="0"/>
              <a:t>, </a:t>
            </a:r>
            <a:r>
              <a:rPr lang="en-GB" dirty="0" err="1"/>
              <a:t>nebo</a:t>
            </a:r>
            <a:r>
              <a:rPr lang="en-GB" dirty="0"/>
              <a:t> </a:t>
            </a:r>
            <a:r>
              <a:rPr lang="en-GB" dirty="0" err="1"/>
              <a:t>čistší</a:t>
            </a:r>
            <a:r>
              <a:rPr lang="en-GB" dirty="0"/>
              <a:t>, ne </a:t>
            </a:r>
            <a:r>
              <a:rPr lang="en-GB" dirty="0" err="1"/>
              <a:t>vždy</a:t>
            </a:r>
            <a:r>
              <a:rPr lang="en-GB" dirty="0"/>
              <a:t> se </a:t>
            </a:r>
            <a:r>
              <a:rPr lang="cs-CZ" dirty="0"/>
              <a:t>však </a:t>
            </a:r>
            <a:r>
              <a:rPr lang="en-GB" dirty="0"/>
              <a:t>od </a:t>
            </a:r>
            <a:r>
              <a:rPr lang="en-GB" dirty="0" err="1"/>
              <a:t>sebe</a:t>
            </a:r>
            <a:r>
              <a:rPr lang="en-GB" dirty="0"/>
              <a:t> </a:t>
            </a:r>
            <a:r>
              <a:rPr lang="en-GB" dirty="0" err="1"/>
              <a:t>významně</a:t>
            </a:r>
            <a:r>
              <a:rPr lang="en-GB" dirty="0"/>
              <a:t> </a:t>
            </a:r>
            <a:r>
              <a:rPr lang="en-GB" dirty="0" err="1"/>
              <a:t>odlišují</a:t>
            </a:r>
            <a:r>
              <a:rPr lang="cs-CZ" dirty="0"/>
              <a:t>.</a:t>
            </a:r>
          </a:p>
          <a:p>
            <a:endParaRPr lang="cs-CZ" dirty="0"/>
          </a:p>
          <a:p>
            <a:r>
              <a:rPr lang="en-GB" dirty="0"/>
              <a:t>Pro </a:t>
            </a:r>
            <a:r>
              <a:rPr lang="en-GB" dirty="0" err="1"/>
              <a:t>každodenní</a:t>
            </a:r>
            <a:r>
              <a:rPr lang="en-GB" dirty="0"/>
              <a:t> </a:t>
            </a:r>
            <a:r>
              <a:rPr lang="en-GB" dirty="0" err="1"/>
              <a:t>konzumaci</a:t>
            </a:r>
            <a:r>
              <a:rPr lang="en-GB" dirty="0"/>
              <a:t> se </a:t>
            </a:r>
            <a:r>
              <a:rPr lang="en-GB" dirty="0" err="1"/>
              <a:t>doporučují</a:t>
            </a:r>
            <a:r>
              <a:rPr lang="en-GB" dirty="0"/>
              <a:t> </a:t>
            </a:r>
            <a:r>
              <a:rPr lang="en-GB" dirty="0" err="1"/>
              <a:t>slabě</a:t>
            </a:r>
            <a:r>
              <a:rPr lang="en-GB" dirty="0"/>
              <a:t> </a:t>
            </a:r>
            <a:r>
              <a:rPr lang="en-GB" dirty="0" err="1"/>
              <a:t>mineralizované</a:t>
            </a:r>
            <a:r>
              <a:rPr lang="en-GB" dirty="0"/>
              <a:t> </a:t>
            </a:r>
            <a:r>
              <a:rPr lang="en-GB" dirty="0" err="1"/>
              <a:t>vody</a:t>
            </a:r>
            <a:r>
              <a:rPr lang="en-GB" dirty="0"/>
              <a:t> s </a:t>
            </a:r>
            <a:r>
              <a:rPr lang="en-GB" dirty="0" err="1"/>
              <a:t>celkovou</a:t>
            </a:r>
            <a:r>
              <a:rPr lang="en-GB" dirty="0"/>
              <a:t> </a:t>
            </a:r>
            <a:r>
              <a:rPr lang="en-GB" dirty="0" err="1"/>
              <a:t>mineralizací</a:t>
            </a:r>
            <a:r>
              <a:rPr lang="en-GB" dirty="0"/>
              <a:t> v </a:t>
            </a:r>
            <a:r>
              <a:rPr lang="en-GB" dirty="0" err="1"/>
              <a:t>rozmezí</a:t>
            </a:r>
            <a:r>
              <a:rPr lang="en-GB" dirty="0"/>
              <a:t> 150 – 500 mg/l. </a:t>
            </a:r>
            <a:r>
              <a:rPr lang="en-GB" dirty="0" err="1"/>
              <a:t>Vody</a:t>
            </a:r>
            <a:r>
              <a:rPr lang="en-GB" dirty="0"/>
              <a:t> s </a:t>
            </a:r>
            <a:r>
              <a:rPr lang="en-GB" dirty="0" err="1"/>
              <a:t>nižším</a:t>
            </a:r>
            <a:r>
              <a:rPr lang="en-GB" dirty="0"/>
              <a:t> </a:t>
            </a:r>
            <a:r>
              <a:rPr lang="en-GB" dirty="0" err="1"/>
              <a:t>obsahem</a:t>
            </a:r>
            <a:r>
              <a:rPr lang="en-GB" dirty="0"/>
              <a:t> </a:t>
            </a:r>
            <a:r>
              <a:rPr lang="en-GB" dirty="0" err="1"/>
              <a:t>minerálních</a:t>
            </a:r>
            <a:r>
              <a:rPr lang="en-GB" dirty="0"/>
              <a:t> </a:t>
            </a:r>
            <a:r>
              <a:rPr lang="en-GB" dirty="0" err="1"/>
              <a:t>látek</a:t>
            </a:r>
            <a:r>
              <a:rPr lang="en-GB" dirty="0"/>
              <a:t> </a:t>
            </a:r>
            <a:r>
              <a:rPr lang="en-GB" dirty="0" err="1"/>
              <a:t>nejsou</a:t>
            </a:r>
            <a:r>
              <a:rPr lang="en-GB" dirty="0"/>
              <a:t> </a:t>
            </a:r>
            <a:r>
              <a:rPr lang="en-GB" dirty="0" err="1"/>
              <a:t>doporučovány</a:t>
            </a:r>
            <a:r>
              <a:rPr lang="en-GB" dirty="0"/>
              <a:t> </a:t>
            </a:r>
            <a:r>
              <a:rPr lang="en-GB" dirty="0" err="1"/>
              <a:t>kvůli</a:t>
            </a:r>
            <a:r>
              <a:rPr lang="en-GB" dirty="0"/>
              <a:t> </a:t>
            </a:r>
            <a:r>
              <a:rPr lang="en-GB" dirty="0" err="1"/>
              <a:t>tomu</a:t>
            </a:r>
            <a:r>
              <a:rPr lang="en-GB" dirty="0"/>
              <a:t>, </a:t>
            </a:r>
            <a:r>
              <a:rPr lang="en-GB" dirty="0" err="1"/>
              <a:t>že</a:t>
            </a:r>
            <a:r>
              <a:rPr lang="en-GB" dirty="0"/>
              <a:t> by se </a:t>
            </a:r>
            <a:r>
              <a:rPr lang="en-GB" dirty="0" err="1"/>
              <a:t>tělo</a:t>
            </a:r>
            <a:r>
              <a:rPr lang="en-GB" dirty="0"/>
              <a:t> </a:t>
            </a:r>
            <a:r>
              <a:rPr lang="en-GB" dirty="0" err="1"/>
              <a:t>začalo</a:t>
            </a:r>
            <a:r>
              <a:rPr lang="en-GB" dirty="0"/>
              <a:t> </a:t>
            </a:r>
            <a:r>
              <a:rPr lang="en-GB" dirty="0" err="1"/>
              <a:t>zbavovat</a:t>
            </a:r>
            <a:r>
              <a:rPr lang="en-GB" dirty="0"/>
              <a:t> </a:t>
            </a:r>
            <a:r>
              <a:rPr lang="en-GB" dirty="0" err="1"/>
              <a:t>vlastních</a:t>
            </a:r>
            <a:r>
              <a:rPr lang="en-GB" dirty="0"/>
              <a:t> </a:t>
            </a:r>
            <a:r>
              <a:rPr lang="en-GB" dirty="0" err="1"/>
              <a:t>zásob</a:t>
            </a:r>
            <a:r>
              <a:rPr lang="en-GB" dirty="0"/>
              <a:t> </a:t>
            </a:r>
            <a:r>
              <a:rPr lang="en-GB" dirty="0" err="1"/>
              <a:t>minerálních</a:t>
            </a:r>
            <a:r>
              <a:rPr lang="en-GB" dirty="0"/>
              <a:t> </a:t>
            </a:r>
            <a:r>
              <a:rPr lang="en-GB" dirty="0" err="1"/>
              <a:t>látek</a:t>
            </a:r>
            <a:r>
              <a:rPr lang="en-GB" dirty="0"/>
              <a:t>. </a:t>
            </a:r>
            <a:r>
              <a:rPr lang="en-GB" dirty="0" err="1"/>
              <a:t>Více</a:t>
            </a:r>
            <a:r>
              <a:rPr lang="en-GB" dirty="0"/>
              <a:t> </a:t>
            </a:r>
            <a:r>
              <a:rPr lang="en-GB" dirty="0" err="1"/>
              <a:t>mineralizované</a:t>
            </a:r>
            <a:r>
              <a:rPr lang="en-GB" dirty="0"/>
              <a:t> </a:t>
            </a:r>
            <a:r>
              <a:rPr lang="en-GB" dirty="0" err="1"/>
              <a:t>vody</a:t>
            </a:r>
            <a:r>
              <a:rPr lang="en-GB" dirty="0"/>
              <a:t> (</a:t>
            </a:r>
            <a:r>
              <a:rPr lang="en-GB" dirty="0" err="1"/>
              <a:t>tedy</a:t>
            </a:r>
            <a:r>
              <a:rPr lang="en-GB" dirty="0"/>
              <a:t> </a:t>
            </a:r>
            <a:r>
              <a:rPr lang="en-GB" dirty="0" err="1"/>
              <a:t>středně</a:t>
            </a:r>
            <a:r>
              <a:rPr lang="en-GB" dirty="0"/>
              <a:t>, </a:t>
            </a:r>
            <a:r>
              <a:rPr lang="en-GB" dirty="0" err="1"/>
              <a:t>silně</a:t>
            </a:r>
            <a:r>
              <a:rPr lang="en-GB" dirty="0"/>
              <a:t> a </a:t>
            </a:r>
            <a:r>
              <a:rPr lang="en-GB" dirty="0" err="1"/>
              <a:t>velmi</a:t>
            </a:r>
            <a:r>
              <a:rPr lang="en-GB" dirty="0"/>
              <a:t> </a:t>
            </a:r>
            <a:r>
              <a:rPr lang="en-GB" dirty="0" err="1"/>
              <a:t>silně</a:t>
            </a:r>
            <a:r>
              <a:rPr lang="en-GB" dirty="0"/>
              <a:t>) </a:t>
            </a:r>
            <a:r>
              <a:rPr lang="en-GB" dirty="0" err="1"/>
              <a:t>nejsou</a:t>
            </a:r>
            <a:r>
              <a:rPr lang="en-GB" dirty="0"/>
              <a:t> </a:t>
            </a:r>
            <a:r>
              <a:rPr lang="en-GB" dirty="0" err="1"/>
              <a:t>vhodné</a:t>
            </a:r>
            <a:r>
              <a:rPr lang="en-GB" dirty="0"/>
              <a:t> pro </a:t>
            </a:r>
            <a:r>
              <a:rPr lang="en-GB" dirty="0" err="1"/>
              <a:t>každodenní</a:t>
            </a:r>
            <a:r>
              <a:rPr lang="en-GB" dirty="0"/>
              <a:t> </a:t>
            </a:r>
            <a:r>
              <a:rPr lang="en-GB" dirty="0" err="1"/>
              <a:t>konzumaci</a:t>
            </a:r>
            <a:r>
              <a:rPr lang="en-GB" dirty="0"/>
              <a:t>, </a:t>
            </a:r>
            <a:r>
              <a:rPr lang="en-GB" dirty="0" err="1"/>
              <a:t>protože</a:t>
            </a:r>
            <a:r>
              <a:rPr lang="en-GB" dirty="0"/>
              <a:t> </a:t>
            </a:r>
            <a:r>
              <a:rPr lang="en-GB" dirty="0" err="1"/>
              <a:t>nedokáž</a:t>
            </a:r>
            <a:r>
              <a:rPr lang="cs-CZ" dirty="0"/>
              <a:t>í </a:t>
            </a:r>
            <a:r>
              <a:rPr lang="en-GB" dirty="0"/>
              <a:t>z </a:t>
            </a:r>
            <a:r>
              <a:rPr lang="en-GB" dirty="0" err="1"/>
              <a:t>těla</a:t>
            </a:r>
            <a:r>
              <a:rPr lang="en-GB" dirty="0"/>
              <a:t> </a:t>
            </a:r>
            <a:r>
              <a:rPr lang="en-GB" dirty="0" err="1"/>
              <a:t>odstranit</a:t>
            </a:r>
            <a:r>
              <a:rPr lang="en-GB" dirty="0"/>
              <a:t> </a:t>
            </a:r>
            <a:r>
              <a:rPr lang="en-GB" dirty="0" err="1"/>
              <a:t>odpadní</a:t>
            </a:r>
            <a:r>
              <a:rPr lang="en-GB" dirty="0"/>
              <a:t> </a:t>
            </a:r>
            <a:r>
              <a:rPr lang="en-GB" dirty="0" err="1"/>
              <a:t>látky</a:t>
            </a:r>
            <a:r>
              <a:rPr lang="en-GB" dirty="0"/>
              <a:t>, </a:t>
            </a:r>
            <a:r>
              <a:rPr lang="en-GB" dirty="0" err="1"/>
              <a:t>mohou</a:t>
            </a:r>
            <a:r>
              <a:rPr lang="en-GB" dirty="0"/>
              <a:t> </a:t>
            </a:r>
            <a:r>
              <a:rPr lang="en-GB" dirty="0" err="1"/>
              <a:t>podporovat</a:t>
            </a:r>
            <a:r>
              <a:rPr lang="en-GB" dirty="0"/>
              <a:t> </a:t>
            </a:r>
            <a:r>
              <a:rPr lang="en-GB" dirty="0" err="1"/>
              <a:t>tvorbu</a:t>
            </a:r>
            <a:r>
              <a:rPr lang="en-GB" dirty="0"/>
              <a:t> </a:t>
            </a:r>
            <a:r>
              <a:rPr lang="en-GB" dirty="0" err="1"/>
              <a:t>ledvinových</a:t>
            </a:r>
            <a:r>
              <a:rPr lang="en-GB" dirty="0"/>
              <a:t>, </a:t>
            </a:r>
            <a:r>
              <a:rPr lang="en-GB" dirty="0" err="1"/>
              <a:t>močových</a:t>
            </a:r>
            <a:r>
              <a:rPr lang="en-GB" dirty="0"/>
              <a:t> a </a:t>
            </a:r>
            <a:r>
              <a:rPr lang="en-GB" dirty="0" err="1"/>
              <a:t>žlučových</a:t>
            </a:r>
            <a:r>
              <a:rPr lang="en-GB" dirty="0"/>
              <a:t> </a:t>
            </a:r>
            <a:r>
              <a:rPr lang="en-GB" dirty="0" err="1"/>
              <a:t>kamenů</a:t>
            </a:r>
            <a:r>
              <a:rPr lang="cs-CZ" dirty="0"/>
              <a:t>,</a:t>
            </a:r>
            <a:r>
              <a:rPr lang="en-GB" dirty="0"/>
              <a:t> a </a:t>
            </a:r>
            <a:r>
              <a:rPr lang="en-GB" dirty="0" err="1"/>
              <a:t>zvýšit</a:t>
            </a:r>
            <a:r>
              <a:rPr lang="en-GB" dirty="0"/>
              <a:t> </a:t>
            </a:r>
            <a:r>
              <a:rPr lang="en-GB" dirty="0" err="1"/>
              <a:t>krevní</a:t>
            </a:r>
            <a:r>
              <a:rPr lang="en-GB" dirty="0"/>
              <a:t> </a:t>
            </a:r>
            <a:r>
              <a:rPr lang="en-GB" dirty="0" err="1"/>
              <a:t>tlak</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75251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Ačkoli</a:t>
            </a:r>
            <a:r>
              <a:rPr lang="en-GB" dirty="0"/>
              <a:t> </a:t>
            </a:r>
            <a:r>
              <a:rPr lang="en-GB" dirty="0" err="1"/>
              <a:t>pitná</a:t>
            </a:r>
            <a:r>
              <a:rPr lang="en-GB" dirty="0"/>
              <a:t> </a:t>
            </a:r>
            <a:r>
              <a:rPr lang="en-GB" dirty="0" err="1"/>
              <a:t>voda</a:t>
            </a:r>
            <a:r>
              <a:rPr lang="en-GB" dirty="0"/>
              <a:t> </a:t>
            </a:r>
            <a:r>
              <a:rPr lang="en-GB" dirty="0" err="1"/>
              <a:t>zcela</a:t>
            </a:r>
            <a:r>
              <a:rPr lang="en-GB" dirty="0"/>
              <a:t> </a:t>
            </a:r>
            <a:r>
              <a:rPr lang="en-GB" dirty="0" err="1"/>
              <a:t>naplňuje</a:t>
            </a:r>
            <a:r>
              <a:rPr lang="en-GB" dirty="0"/>
              <a:t> </a:t>
            </a:r>
            <a:r>
              <a:rPr lang="en-GB" dirty="0" err="1"/>
              <a:t>potřeby</a:t>
            </a:r>
            <a:r>
              <a:rPr lang="en-GB" dirty="0"/>
              <a:t> </a:t>
            </a:r>
            <a:r>
              <a:rPr lang="en-GB" dirty="0" err="1"/>
              <a:t>lidského</a:t>
            </a:r>
            <a:r>
              <a:rPr lang="en-GB" dirty="0"/>
              <a:t> </a:t>
            </a:r>
            <a:r>
              <a:rPr lang="en-GB" dirty="0" err="1"/>
              <a:t>organismu</a:t>
            </a:r>
            <a:r>
              <a:rPr lang="en-GB" dirty="0"/>
              <a:t> z </a:t>
            </a:r>
            <a:r>
              <a:rPr lang="en-GB" dirty="0" err="1"/>
              <a:t>pohledu</a:t>
            </a:r>
            <a:r>
              <a:rPr lang="en-GB" dirty="0"/>
              <a:t> </a:t>
            </a:r>
            <a:r>
              <a:rPr lang="en-GB" dirty="0" err="1"/>
              <a:t>hydratace</a:t>
            </a:r>
            <a:r>
              <a:rPr lang="en-GB" dirty="0"/>
              <a:t>, </a:t>
            </a:r>
            <a:r>
              <a:rPr lang="en-GB" dirty="0" err="1"/>
              <a:t>většina</a:t>
            </a:r>
            <a:r>
              <a:rPr lang="en-GB" dirty="0"/>
              <a:t> </a:t>
            </a:r>
            <a:r>
              <a:rPr lang="en-GB" dirty="0" err="1"/>
              <a:t>lidí</a:t>
            </a:r>
            <a:r>
              <a:rPr lang="en-GB" dirty="0"/>
              <a:t> </a:t>
            </a:r>
            <a:r>
              <a:rPr lang="en-GB" dirty="0" err="1"/>
              <a:t>preferuje</a:t>
            </a:r>
            <a:r>
              <a:rPr lang="en-GB" dirty="0"/>
              <a:t> </a:t>
            </a:r>
            <a:r>
              <a:rPr lang="en-GB" dirty="0" err="1"/>
              <a:t>nápoje</a:t>
            </a:r>
            <a:r>
              <a:rPr lang="en-GB" dirty="0"/>
              <a:t>, </a:t>
            </a:r>
            <a:r>
              <a:rPr lang="en-GB" dirty="0" err="1"/>
              <a:t>které</a:t>
            </a:r>
            <a:r>
              <a:rPr lang="en-GB" dirty="0"/>
              <a:t> </a:t>
            </a:r>
            <a:r>
              <a:rPr lang="en-GB" dirty="0" err="1"/>
              <a:t>poskytují</a:t>
            </a:r>
            <a:r>
              <a:rPr lang="en-GB" dirty="0"/>
              <a:t> </a:t>
            </a:r>
            <a:r>
              <a:rPr lang="en-GB" dirty="0" err="1"/>
              <a:t>nejen</a:t>
            </a:r>
            <a:r>
              <a:rPr lang="en-GB" dirty="0"/>
              <a:t> </a:t>
            </a:r>
            <a:r>
              <a:rPr lang="en-GB" dirty="0" err="1"/>
              <a:t>vodu</a:t>
            </a:r>
            <a:r>
              <a:rPr lang="en-GB" dirty="0"/>
              <a:t>, ale </a:t>
            </a:r>
            <a:r>
              <a:rPr lang="en-GB" dirty="0" err="1"/>
              <a:t>i</a:t>
            </a:r>
            <a:r>
              <a:rPr lang="en-GB" dirty="0"/>
              <a:t> </a:t>
            </a:r>
            <a:r>
              <a:rPr lang="en-GB" dirty="0" err="1"/>
              <a:t>živiny</a:t>
            </a:r>
            <a:r>
              <a:rPr lang="en-GB" dirty="0"/>
              <a:t>, </a:t>
            </a:r>
            <a:r>
              <a:rPr lang="en-GB" dirty="0" err="1"/>
              <a:t>které</a:t>
            </a:r>
            <a:r>
              <a:rPr lang="en-GB" dirty="0"/>
              <a:t> ne </a:t>
            </a:r>
            <a:r>
              <a:rPr lang="en-GB" dirty="0" err="1"/>
              <a:t>vždy</a:t>
            </a:r>
            <a:r>
              <a:rPr lang="en-GB" dirty="0"/>
              <a:t> v </a:t>
            </a:r>
            <a:r>
              <a:rPr lang="en-GB" dirty="0" err="1"/>
              <a:t>jimi</a:t>
            </a:r>
            <a:r>
              <a:rPr lang="en-GB" dirty="0"/>
              <a:t> </a:t>
            </a:r>
            <a:r>
              <a:rPr lang="en-GB" dirty="0" err="1"/>
              <a:t>přijímaném</a:t>
            </a:r>
            <a:r>
              <a:rPr lang="en-GB" dirty="0"/>
              <a:t> </a:t>
            </a:r>
            <a:r>
              <a:rPr lang="en-GB" dirty="0" err="1"/>
              <a:t>množství</a:t>
            </a:r>
            <a:r>
              <a:rPr lang="en-GB" dirty="0"/>
              <a:t> </a:t>
            </a:r>
            <a:r>
              <a:rPr lang="en-GB" dirty="0" err="1"/>
              <a:t>prospívají</a:t>
            </a:r>
            <a:r>
              <a:rPr lang="en-GB" dirty="0"/>
              <a:t> </a:t>
            </a:r>
            <a:r>
              <a:rPr lang="en-GB" dirty="0" err="1"/>
              <a:t>zdraví</a:t>
            </a:r>
            <a:r>
              <a:rPr lang="cs-CZ" dirty="0"/>
              <a:t>.</a:t>
            </a:r>
            <a:r>
              <a:rPr lang="en-GB" dirty="0"/>
              <a:t> </a:t>
            </a:r>
            <a:r>
              <a:rPr lang="en-GB" dirty="0" err="1"/>
              <a:t>Množství</a:t>
            </a:r>
            <a:r>
              <a:rPr lang="en-GB" dirty="0"/>
              <a:t> a </a:t>
            </a:r>
            <a:r>
              <a:rPr lang="en-GB" dirty="0" err="1"/>
              <a:t>druh</a:t>
            </a:r>
            <a:r>
              <a:rPr lang="en-GB" dirty="0"/>
              <a:t> </a:t>
            </a:r>
            <a:r>
              <a:rPr lang="en-GB" dirty="0" err="1"/>
              <a:t>konzumovaných</a:t>
            </a:r>
            <a:r>
              <a:rPr lang="en-GB" dirty="0"/>
              <a:t> </a:t>
            </a:r>
            <a:r>
              <a:rPr lang="en-GB" dirty="0" err="1"/>
              <a:t>nápojů</a:t>
            </a:r>
            <a:r>
              <a:rPr lang="en-GB" dirty="0"/>
              <a:t> je </a:t>
            </a:r>
            <a:r>
              <a:rPr lang="en-GB" dirty="0" err="1"/>
              <a:t>ovlivněn</a:t>
            </a:r>
            <a:r>
              <a:rPr lang="en-GB" dirty="0"/>
              <a:t> </a:t>
            </a:r>
            <a:r>
              <a:rPr lang="en-GB" dirty="0" err="1"/>
              <a:t>fyziologickými</a:t>
            </a:r>
            <a:r>
              <a:rPr lang="en-GB" dirty="0"/>
              <a:t> a </a:t>
            </a:r>
            <a:r>
              <a:rPr lang="en-GB" dirty="0" err="1"/>
              <a:t>psychologickými</a:t>
            </a:r>
            <a:r>
              <a:rPr lang="en-GB" dirty="0"/>
              <a:t> </a:t>
            </a:r>
            <a:r>
              <a:rPr lang="en-GB" dirty="0" err="1"/>
              <a:t>faktory</a:t>
            </a:r>
            <a:r>
              <a:rPr lang="en-GB" dirty="0"/>
              <a:t> a </a:t>
            </a:r>
            <a:r>
              <a:rPr lang="en-GB" dirty="0" err="1"/>
              <a:t>faktory</a:t>
            </a:r>
            <a:r>
              <a:rPr lang="en-GB" dirty="0"/>
              <a:t> </a:t>
            </a:r>
            <a:r>
              <a:rPr lang="en-GB" dirty="0" err="1"/>
              <a:t>vnějšího</a:t>
            </a:r>
            <a:r>
              <a:rPr lang="en-GB" dirty="0"/>
              <a:t> </a:t>
            </a:r>
            <a:r>
              <a:rPr lang="en-GB" dirty="0" err="1"/>
              <a:t>prostředí</a:t>
            </a:r>
            <a:r>
              <a:rPr lang="en-GB" dirty="0"/>
              <a:t>. </a:t>
            </a:r>
            <a:r>
              <a:rPr lang="en-GB" dirty="0" err="1"/>
              <a:t>Existují</a:t>
            </a:r>
            <a:r>
              <a:rPr lang="en-GB" dirty="0"/>
              <a:t> </a:t>
            </a:r>
            <a:r>
              <a:rPr lang="en-GB" dirty="0" err="1"/>
              <a:t>dva</a:t>
            </a:r>
            <a:r>
              <a:rPr lang="en-GB" dirty="0"/>
              <a:t> </a:t>
            </a:r>
            <a:r>
              <a:rPr lang="en-GB" dirty="0" err="1"/>
              <a:t>přístupy</a:t>
            </a:r>
            <a:r>
              <a:rPr lang="en-GB" dirty="0"/>
              <a:t> </a:t>
            </a:r>
            <a:r>
              <a:rPr lang="en-GB" dirty="0" err="1"/>
              <a:t>vedoucí</a:t>
            </a:r>
            <a:r>
              <a:rPr lang="en-GB" dirty="0"/>
              <a:t> </a:t>
            </a:r>
            <a:r>
              <a:rPr lang="en-GB" dirty="0" err="1"/>
              <a:t>ke</a:t>
            </a:r>
            <a:r>
              <a:rPr lang="en-GB" dirty="0"/>
              <a:t> </a:t>
            </a:r>
            <a:r>
              <a:rPr lang="en-GB" dirty="0" err="1"/>
              <a:t>konzumaci</a:t>
            </a:r>
            <a:r>
              <a:rPr lang="en-GB" dirty="0"/>
              <a:t> </a:t>
            </a:r>
            <a:r>
              <a:rPr lang="en-GB" dirty="0" err="1"/>
              <a:t>vody</a:t>
            </a:r>
            <a:r>
              <a:rPr lang="en-GB" dirty="0"/>
              <a:t> a </a:t>
            </a:r>
            <a:r>
              <a:rPr lang="en-GB" dirty="0" err="1"/>
              <a:t>nápojů</a:t>
            </a:r>
            <a:r>
              <a:rPr lang="en-GB" dirty="0"/>
              <a:t>. </a:t>
            </a:r>
            <a:endParaRPr lang="cs-CZ" dirty="0"/>
          </a:p>
          <a:p>
            <a:endParaRPr lang="cs-CZ" dirty="0"/>
          </a:p>
          <a:p>
            <a:r>
              <a:rPr lang="en-GB" dirty="0" err="1"/>
              <a:t>Konzumace</a:t>
            </a:r>
            <a:r>
              <a:rPr lang="en-GB" dirty="0"/>
              <a:t> se </a:t>
            </a:r>
            <a:r>
              <a:rPr lang="en-GB" dirty="0" err="1"/>
              <a:t>podle</a:t>
            </a:r>
            <a:r>
              <a:rPr lang="en-GB" dirty="0"/>
              <a:t> </a:t>
            </a:r>
            <a:r>
              <a:rPr lang="en-GB" dirty="0" err="1"/>
              <a:t>nich</a:t>
            </a:r>
            <a:r>
              <a:rPr lang="en-GB" dirty="0"/>
              <a:t> </a:t>
            </a:r>
            <a:r>
              <a:rPr lang="en-GB" dirty="0" err="1"/>
              <a:t>dělí</a:t>
            </a:r>
            <a:r>
              <a:rPr lang="en-GB" dirty="0"/>
              <a:t> </a:t>
            </a:r>
            <a:r>
              <a:rPr lang="en-GB" dirty="0" err="1"/>
              <a:t>na</a:t>
            </a:r>
            <a:r>
              <a:rPr lang="en-GB" dirty="0"/>
              <a:t>: </a:t>
            </a:r>
            <a:r>
              <a:rPr lang="en-GB" dirty="0" err="1"/>
              <a:t>regulatorní</a:t>
            </a:r>
            <a:r>
              <a:rPr lang="cs-CZ" dirty="0"/>
              <a:t> a</a:t>
            </a:r>
            <a:r>
              <a:rPr lang="cs-CZ" baseline="0" dirty="0"/>
              <a:t> neregulatorní. </a:t>
            </a:r>
            <a:br>
              <a:rPr lang="cs-CZ" baseline="0" dirty="0"/>
            </a:br>
            <a:br>
              <a:rPr lang="cs-CZ" baseline="0" dirty="0"/>
            </a:br>
            <a:r>
              <a:rPr lang="cs-CZ" baseline="0" dirty="0"/>
              <a:t>Regulatorní konzumace je zprostředkována </a:t>
            </a:r>
            <a:r>
              <a:rPr lang="en-GB" dirty="0" err="1"/>
              <a:t>žízní</a:t>
            </a:r>
            <a:r>
              <a:rPr lang="en-GB" dirty="0"/>
              <a:t> </a:t>
            </a:r>
            <a:r>
              <a:rPr lang="en-GB" dirty="0" err="1"/>
              <a:t>popř</a:t>
            </a:r>
            <a:r>
              <a:rPr lang="en-GB" dirty="0"/>
              <a:t>. </a:t>
            </a:r>
            <a:r>
              <a:rPr lang="en-GB" dirty="0" err="1"/>
              <a:t>potřebou</a:t>
            </a:r>
            <a:r>
              <a:rPr lang="en-GB" dirty="0"/>
              <a:t> </a:t>
            </a:r>
            <a:r>
              <a:rPr lang="en-GB" dirty="0" err="1"/>
              <a:t>vody</a:t>
            </a:r>
            <a:r>
              <a:rPr lang="en-GB" dirty="0"/>
              <a:t>, </a:t>
            </a:r>
            <a:r>
              <a:rPr lang="en-GB" dirty="0" err="1"/>
              <a:t>kdy</a:t>
            </a:r>
            <a:r>
              <a:rPr lang="en-GB" dirty="0"/>
              <a:t> </a:t>
            </a:r>
            <a:r>
              <a:rPr lang="en-GB" dirty="0" err="1"/>
              <a:t>jsou</a:t>
            </a:r>
            <a:r>
              <a:rPr lang="en-GB" dirty="0"/>
              <a:t> </a:t>
            </a:r>
            <a:r>
              <a:rPr lang="en-GB" dirty="0" err="1"/>
              <a:t>voda</a:t>
            </a:r>
            <a:r>
              <a:rPr lang="en-GB" dirty="0"/>
              <a:t> </a:t>
            </a:r>
            <a:r>
              <a:rPr lang="en-GB" dirty="0" err="1"/>
              <a:t>nebo</a:t>
            </a:r>
            <a:r>
              <a:rPr lang="en-GB" dirty="0"/>
              <a:t> </a:t>
            </a:r>
            <a:r>
              <a:rPr lang="en-GB" dirty="0" err="1"/>
              <a:t>jiný</a:t>
            </a:r>
            <a:r>
              <a:rPr lang="en-GB" dirty="0"/>
              <a:t> </a:t>
            </a:r>
            <a:r>
              <a:rPr lang="en-GB" dirty="0" err="1"/>
              <a:t>nápoj</a:t>
            </a:r>
            <a:r>
              <a:rPr lang="en-GB" dirty="0"/>
              <a:t> </a:t>
            </a:r>
            <a:r>
              <a:rPr lang="en-GB" dirty="0" err="1"/>
              <a:t>konzumovány</a:t>
            </a:r>
            <a:r>
              <a:rPr lang="en-GB" dirty="0"/>
              <a:t> </a:t>
            </a:r>
            <a:r>
              <a:rPr lang="en-GB" dirty="0" err="1"/>
              <a:t>za</a:t>
            </a:r>
            <a:r>
              <a:rPr lang="en-GB" dirty="0"/>
              <a:t> </a:t>
            </a:r>
            <a:r>
              <a:rPr lang="en-GB" dirty="0" err="1"/>
              <a:t>účelem</a:t>
            </a:r>
            <a:r>
              <a:rPr lang="en-GB" dirty="0"/>
              <a:t> </a:t>
            </a:r>
            <a:r>
              <a:rPr lang="en-GB" dirty="0" err="1"/>
              <a:t>uhašení</a:t>
            </a:r>
            <a:r>
              <a:rPr lang="en-GB" dirty="0"/>
              <a:t> </a:t>
            </a:r>
            <a:r>
              <a:rPr lang="en-GB" dirty="0" err="1"/>
              <a:t>žízně</a:t>
            </a:r>
            <a:r>
              <a:rPr lang="en-GB" dirty="0"/>
              <a:t> </a:t>
            </a:r>
            <a:r>
              <a:rPr lang="en-GB" dirty="0" err="1"/>
              <a:t>nebo</a:t>
            </a:r>
            <a:r>
              <a:rPr lang="en-GB" dirty="0"/>
              <a:t> z </a:t>
            </a:r>
            <a:r>
              <a:rPr lang="en-GB" dirty="0" err="1"/>
              <a:t>důvodu</a:t>
            </a:r>
            <a:r>
              <a:rPr lang="en-GB" dirty="0"/>
              <a:t> </a:t>
            </a:r>
            <a:r>
              <a:rPr lang="en-GB" dirty="0" err="1"/>
              <a:t>zajištění</a:t>
            </a:r>
            <a:r>
              <a:rPr lang="en-GB" dirty="0"/>
              <a:t> </a:t>
            </a:r>
            <a:r>
              <a:rPr lang="en-GB" dirty="0" err="1"/>
              <a:t>správného</a:t>
            </a:r>
            <a:r>
              <a:rPr lang="en-GB" dirty="0"/>
              <a:t> </a:t>
            </a:r>
            <a:r>
              <a:rPr lang="en-GB" dirty="0" err="1"/>
              <a:t>stavu</a:t>
            </a:r>
            <a:r>
              <a:rPr lang="en-GB" dirty="0"/>
              <a:t> </a:t>
            </a:r>
            <a:r>
              <a:rPr lang="en-GB" dirty="0" err="1"/>
              <a:t>hydratace</a:t>
            </a:r>
            <a:r>
              <a:rPr lang="cs-CZ" dirty="0"/>
              <a:t>.</a:t>
            </a:r>
          </a:p>
          <a:p>
            <a:endParaRPr lang="cs-CZ" dirty="0"/>
          </a:p>
          <a:p>
            <a:r>
              <a:rPr lang="cs-CZ" dirty="0"/>
              <a:t>Naopak</a:t>
            </a:r>
            <a:r>
              <a:rPr lang="en-GB" dirty="0"/>
              <a:t> </a:t>
            </a:r>
            <a:r>
              <a:rPr lang="en-GB" dirty="0" err="1"/>
              <a:t>neregulatorní</a:t>
            </a:r>
            <a:r>
              <a:rPr lang="en-GB" dirty="0"/>
              <a:t> </a:t>
            </a:r>
            <a:r>
              <a:rPr lang="en-GB" dirty="0" err="1"/>
              <a:t>konzumac</a:t>
            </a:r>
            <a:r>
              <a:rPr lang="cs-CZ" dirty="0"/>
              <a:t>e</a:t>
            </a:r>
            <a:r>
              <a:rPr lang="en-GB" dirty="0"/>
              <a:t> </a:t>
            </a:r>
            <a:r>
              <a:rPr lang="en-GB" dirty="0" err="1"/>
              <a:t>souvis</a:t>
            </a:r>
            <a:r>
              <a:rPr lang="cs-CZ" dirty="0"/>
              <a:t>í</a:t>
            </a:r>
            <a:r>
              <a:rPr lang="en-GB" dirty="0"/>
              <a:t> s </a:t>
            </a:r>
            <a:r>
              <a:rPr lang="en-GB" dirty="0" err="1"/>
              <a:t>mechanismem</a:t>
            </a:r>
            <a:r>
              <a:rPr lang="en-GB" dirty="0"/>
              <a:t> </a:t>
            </a:r>
            <a:r>
              <a:rPr lang="en-GB" dirty="0" err="1"/>
              <a:t>odměn</a:t>
            </a:r>
            <a:r>
              <a:rPr lang="en-GB" dirty="0"/>
              <a:t>, </a:t>
            </a:r>
            <a:r>
              <a:rPr lang="en-GB" dirty="0" err="1"/>
              <a:t>požitím</a:t>
            </a:r>
            <a:r>
              <a:rPr lang="en-GB" dirty="0"/>
              <a:t> </a:t>
            </a:r>
            <a:r>
              <a:rPr lang="en-GB" dirty="0" err="1"/>
              <a:t>nápojů</a:t>
            </a:r>
            <a:r>
              <a:rPr lang="en-GB" dirty="0"/>
              <a:t> pro </a:t>
            </a:r>
            <a:r>
              <a:rPr lang="en-GB" dirty="0" err="1"/>
              <a:t>potěšení</a:t>
            </a:r>
            <a:r>
              <a:rPr lang="en-GB" dirty="0"/>
              <a:t> </a:t>
            </a:r>
            <a:r>
              <a:rPr lang="en-GB" dirty="0" err="1"/>
              <a:t>nebo</a:t>
            </a:r>
            <a:r>
              <a:rPr lang="en-GB" dirty="0"/>
              <a:t> pro </a:t>
            </a:r>
            <a:r>
              <a:rPr lang="en-GB" dirty="0" err="1"/>
              <a:t>jejich</a:t>
            </a:r>
            <a:r>
              <a:rPr lang="en-GB" dirty="0"/>
              <a:t> </a:t>
            </a:r>
            <a:r>
              <a:rPr lang="en-GB" dirty="0" err="1"/>
              <a:t>stimulační</a:t>
            </a:r>
            <a:r>
              <a:rPr lang="en-GB" dirty="0"/>
              <a:t> </a:t>
            </a:r>
            <a:r>
              <a:rPr lang="en-GB" dirty="0" err="1"/>
              <a:t>účinky</a:t>
            </a:r>
            <a:r>
              <a:rPr lang="en-GB" dirty="0"/>
              <a:t>, </a:t>
            </a:r>
            <a:r>
              <a:rPr lang="en-GB" dirty="0" err="1"/>
              <a:t>jako</a:t>
            </a:r>
            <a:r>
              <a:rPr lang="en-GB" dirty="0"/>
              <a:t> je </a:t>
            </a:r>
            <a:r>
              <a:rPr lang="en-GB" dirty="0" err="1"/>
              <a:t>tomu</a:t>
            </a:r>
            <a:r>
              <a:rPr lang="en-GB" dirty="0"/>
              <a:t> </a:t>
            </a:r>
            <a:r>
              <a:rPr lang="en-GB" dirty="0" err="1"/>
              <a:t>například</a:t>
            </a:r>
            <a:r>
              <a:rPr lang="en-GB" dirty="0"/>
              <a:t> u </a:t>
            </a:r>
            <a:r>
              <a:rPr lang="en-GB" dirty="0" err="1"/>
              <a:t>čaje</a:t>
            </a:r>
            <a:r>
              <a:rPr lang="en-GB" dirty="0"/>
              <a:t> a </a:t>
            </a:r>
            <a:r>
              <a:rPr lang="en-GB" dirty="0" err="1"/>
              <a:t>kávy</a:t>
            </a:r>
            <a:r>
              <a:rPr lang="cs-CZ" dirty="0"/>
              <a:t>.</a:t>
            </a:r>
            <a:r>
              <a:rPr lang="en-GB" dirty="0"/>
              <a:t> </a:t>
            </a:r>
            <a:r>
              <a:rPr lang="en-GB" dirty="0" err="1"/>
              <a:t>Neregulatorní</a:t>
            </a:r>
            <a:r>
              <a:rPr lang="en-GB" dirty="0"/>
              <a:t> </a:t>
            </a:r>
            <a:r>
              <a:rPr lang="en-GB" dirty="0" err="1"/>
              <a:t>konzumace</a:t>
            </a:r>
            <a:r>
              <a:rPr lang="en-GB" dirty="0"/>
              <a:t> </a:t>
            </a:r>
            <a:r>
              <a:rPr lang="en-GB" dirty="0" err="1"/>
              <a:t>bývá</a:t>
            </a:r>
            <a:r>
              <a:rPr lang="en-GB" dirty="0"/>
              <a:t> </a:t>
            </a:r>
            <a:r>
              <a:rPr lang="en-GB" dirty="0" err="1"/>
              <a:t>zprostředkována</a:t>
            </a:r>
            <a:r>
              <a:rPr lang="en-GB" dirty="0"/>
              <a:t> </a:t>
            </a:r>
            <a:r>
              <a:rPr lang="en-GB" dirty="0" err="1"/>
              <a:t>chuťovými</a:t>
            </a:r>
            <a:r>
              <a:rPr lang="en-GB" dirty="0"/>
              <a:t> </a:t>
            </a:r>
            <a:r>
              <a:rPr lang="en-GB" dirty="0" err="1"/>
              <a:t>receptory</a:t>
            </a:r>
            <a:r>
              <a:rPr lang="en-GB" dirty="0"/>
              <a:t>, </a:t>
            </a:r>
            <a:r>
              <a:rPr lang="en-GB" dirty="0" err="1"/>
              <a:t>což</a:t>
            </a:r>
            <a:r>
              <a:rPr lang="en-GB" dirty="0"/>
              <a:t> </a:t>
            </a:r>
            <a:r>
              <a:rPr lang="en-GB" dirty="0" err="1"/>
              <a:t>může</a:t>
            </a:r>
            <a:r>
              <a:rPr lang="en-GB" dirty="0"/>
              <a:t> </a:t>
            </a:r>
            <a:r>
              <a:rPr lang="en-GB" dirty="0" err="1"/>
              <a:t>být</a:t>
            </a:r>
            <a:r>
              <a:rPr lang="en-GB" dirty="0"/>
              <a:t> do </a:t>
            </a:r>
            <a:r>
              <a:rPr lang="en-GB" dirty="0" err="1"/>
              <a:t>jisté</a:t>
            </a:r>
            <a:r>
              <a:rPr lang="en-GB" dirty="0"/>
              <a:t> </a:t>
            </a:r>
            <a:r>
              <a:rPr lang="en-GB" dirty="0" err="1"/>
              <a:t>míry</a:t>
            </a:r>
            <a:r>
              <a:rPr lang="en-GB" dirty="0"/>
              <a:t> </a:t>
            </a:r>
            <a:r>
              <a:rPr lang="en-GB" dirty="0" err="1"/>
              <a:t>výhodné</a:t>
            </a:r>
            <a:r>
              <a:rPr lang="en-GB" dirty="0"/>
              <a:t>. </a:t>
            </a:r>
            <a:r>
              <a:rPr lang="en-GB" dirty="0" err="1"/>
              <a:t>Chuť</a:t>
            </a:r>
            <a:r>
              <a:rPr lang="en-GB" dirty="0"/>
              <a:t>, </a:t>
            </a:r>
            <a:r>
              <a:rPr lang="en-GB" dirty="0" err="1"/>
              <a:t>vůně</a:t>
            </a:r>
            <a:r>
              <a:rPr lang="en-GB" dirty="0"/>
              <a:t> </a:t>
            </a:r>
            <a:r>
              <a:rPr lang="en-GB" dirty="0" err="1"/>
              <a:t>i</a:t>
            </a:r>
            <a:r>
              <a:rPr lang="en-GB" dirty="0"/>
              <a:t> </a:t>
            </a:r>
            <a:r>
              <a:rPr lang="en-GB" dirty="0" err="1"/>
              <a:t>vzhled</a:t>
            </a:r>
            <a:r>
              <a:rPr lang="en-GB" dirty="0"/>
              <a:t> </a:t>
            </a:r>
            <a:r>
              <a:rPr lang="en-GB" dirty="0" err="1"/>
              <a:t>nápoje</a:t>
            </a:r>
            <a:r>
              <a:rPr lang="en-GB" dirty="0"/>
              <a:t> </a:t>
            </a:r>
            <a:r>
              <a:rPr lang="en-GB" dirty="0" err="1"/>
              <a:t>významně</a:t>
            </a:r>
            <a:r>
              <a:rPr lang="en-GB" dirty="0"/>
              <a:t> </a:t>
            </a:r>
            <a:r>
              <a:rPr lang="en-GB" dirty="0" err="1"/>
              <a:t>formují</a:t>
            </a:r>
            <a:r>
              <a:rPr lang="en-GB" dirty="0"/>
              <a:t> </a:t>
            </a:r>
            <a:r>
              <a:rPr lang="en-GB" dirty="0" err="1"/>
              <a:t>výběr</a:t>
            </a:r>
            <a:r>
              <a:rPr lang="en-GB" dirty="0"/>
              <a:t> </a:t>
            </a:r>
            <a:r>
              <a:rPr lang="en-GB" dirty="0" err="1"/>
              <a:t>nápojů</a:t>
            </a:r>
            <a:r>
              <a:rPr lang="en-GB" dirty="0"/>
              <a:t>, </a:t>
            </a:r>
            <a:r>
              <a:rPr lang="en-GB" dirty="0" err="1"/>
              <a:t>množství</a:t>
            </a:r>
            <a:r>
              <a:rPr lang="en-GB" dirty="0"/>
              <a:t> </a:t>
            </a:r>
            <a:r>
              <a:rPr lang="en-GB" dirty="0" err="1"/>
              <a:t>tekutin</a:t>
            </a:r>
            <a:r>
              <a:rPr lang="en-GB" dirty="0"/>
              <a:t> </a:t>
            </a:r>
            <a:r>
              <a:rPr lang="en-GB" dirty="0" err="1"/>
              <a:t>i</a:t>
            </a:r>
            <a:r>
              <a:rPr lang="en-GB" dirty="0"/>
              <a:t> </a:t>
            </a:r>
            <a:r>
              <a:rPr lang="en-GB" dirty="0" err="1"/>
              <a:t>samotné</a:t>
            </a:r>
            <a:r>
              <a:rPr lang="en-GB" dirty="0"/>
              <a:t> </a:t>
            </a:r>
            <a:r>
              <a:rPr lang="en-GB" dirty="0" err="1"/>
              <a:t>hašení</a:t>
            </a:r>
            <a:r>
              <a:rPr lang="en-GB" dirty="0"/>
              <a:t> </a:t>
            </a:r>
            <a:r>
              <a:rPr lang="en-GB" dirty="0" err="1"/>
              <a:t>žízně</a:t>
            </a:r>
            <a:r>
              <a:rPr lang="en-GB" dirty="0"/>
              <a:t>. </a:t>
            </a:r>
            <a:r>
              <a:rPr lang="en-GB" dirty="0" err="1"/>
              <a:t>Atraktivnost</a:t>
            </a:r>
            <a:r>
              <a:rPr lang="en-GB" dirty="0"/>
              <a:t> </a:t>
            </a:r>
            <a:r>
              <a:rPr lang="en-GB" dirty="0" err="1"/>
              <a:t>nápoje</a:t>
            </a:r>
            <a:r>
              <a:rPr lang="en-GB" dirty="0"/>
              <a:t> </a:t>
            </a:r>
            <a:r>
              <a:rPr lang="en-GB" dirty="0" err="1"/>
              <a:t>zvyšuje</a:t>
            </a:r>
            <a:r>
              <a:rPr lang="en-GB" dirty="0"/>
              <a:t> </a:t>
            </a:r>
            <a:r>
              <a:rPr lang="en-GB" dirty="0" err="1"/>
              <a:t>přívod</a:t>
            </a:r>
            <a:r>
              <a:rPr lang="en-GB" dirty="0"/>
              <a:t> </a:t>
            </a:r>
            <a:r>
              <a:rPr lang="en-GB" dirty="0" err="1"/>
              <a:t>vody</a:t>
            </a:r>
            <a:r>
              <a:rPr lang="en-GB" dirty="0"/>
              <a:t> </a:t>
            </a:r>
            <a:r>
              <a:rPr lang="en-GB" dirty="0" err="1"/>
              <a:t>přijaté</a:t>
            </a:r>
            <a:r>
              <a:rPr lang="en-GB" dirty="0"/>
              <a:t> </a:t>
            </a:r>
            <a:r>
              <a:rPr lang="en-GB" dirty="0" err="1"/>
              <a:t>ve</a:t>
            </a:r>
            <a:r>
              <a:rPr lang="en-GB" dirty="0"/>
              <a:t> </a:t>
            </a:r>
            <a:r>
              <a:rPr lang="en-GB" dirty="0" err="1"/>
              <a:t>formě</a:t>
            </a:r>
            <a:r>
              <a:rPr lang="en-GB" dirty="0"/>
              <a:t> </a:t>
            </a:r>
            <a:r>
              <a:rPr lang="en-GB" dirty="0" err="1"/>
              <a:t>nápojů</a:t>
            </a:r>
            <a:r>
              <a:rPr lang="en-GB" dirty="0"/>
              <a:t> </a:t>
            </a:r>
            <a:r>
              <a:rPr lang="en-GB" dirty="0" err="1"/>
              <a:t>i</a:t>
            </a:r>
            <a:r>
              <a:rPr lang="en-GB" dirty="0"/>
              <a:t> </a:t>
            </a:r>
            <a:r>
              <a:rPr lang="en-GB" dirty="0" err="1"/>
              <a:t>potravin</a:t>
            </a:r>
            <a:r>
              <a:rPr lang="en-GB" dirty="0"/>
              <a:t>. </a:t>
            </a:r>
            <a:endParaRPr lang="cs-CZ" dirty="0"/>
          </a:p>
          <a:p>
            <a:endParaRPr lang="cs-CZ" dirty="0"/>
          </a:p>
          <a:p>
            <a:r>
              <a:rPr lang="en-GB" dirty="0" err="1"/>
              <a:t>Dehydratace</a:t>
            </a:r>
            <a:r>
              <a:rPr lang="en-GB" dirty="0"/>
              <a:t> </a:t>
            </a:r>
            <a:r>
              <a:rPr lang="en-GB" dirty="0" err="1"/>
              <a:t>může</a:t>
            </a:r>
            <a:r>
              <a:rPr lang="en-GB" dirty="0"/>
              <a:t> </a:t>
            </a:r>
            <a:r>
              <a:rPr lang="en-GB" dirty="0" err="1"/>
              <a:t>opačně</a:t>
            </a:r>
            <a:r>
              <a:rPr lang="en-GB" dirty="0"/>
              <a:t> </a:t>
            </a:r>
            <a:r>
              <a:rPr lang="en-GB" dirty="0" err="1"/>
              <a:t>působit</a:t>
            </a:r>
            <a:r>
              <a:rPr lang="en-GB" dirty="0"/>
              <a:t> </a:t>
            </a:r>
            <a:r>
              <a:rPr lang="en-GB" dirty="0" err="1"/>
              <a:t>na</a:t>
            </a:r>
            <a:r>
              <a:rPr lang="en-GB" dirty="0"/>
              <a:t> </a:t>
            </a:r>
            <a:r>
              <a:rPr lang="en-GB" dirty="0" err="1"/>
              <a:t>chutnost</a:t>
            </a:r>
            <a:r>
              <a:rPr lang="en-GB" dirty="0"/>
              <a:t> </a:t>
            </a:r>
            <a:r>
              <a:rPr lang="en-GB" dirty="0" err="1"/>
              <a:t>nápoje</a:t>
            </a:r>
            <a:r>
              <a:rPr lang="en-GB" dirty="0"/>
              <a:t>. </a:t>
            </a:r>
            <a:r>
              <a:rPr lang="en-GB" dirty="0" err="1"/>
              <a:t>Nedostatek</a:t>
            </a:r>
            <a:r>
              <a:rPr lang="en-GB" dirty="0"/>
              <a:t> </a:t>
            </a:r>
            <a:r>
              <a:rPr lang="en-GB" dirty="0" err="1"/>
              <a:t>tekutin</a:t>
            </a:r>
            <a:r>
              <a:rPr lang="en-GB" dirty="0"/>
              <a:t> </a:t>
            </a:r>
            <a:r>
              <a:rPr lang="en-GB" dirty="0" err="1"/>
              <a:t>může</a:t>
            </a:r>
            <a:r>
              <a:rPr lang="en-GB" dirty="0"/>
              <a:t> </a:t>
            </a:r>
            <a:r>
              <a:rPr lang="en-GB" dirty="0" err="1"/>
              <a:t>totiž</a:t>
            </a:r>
            <a:r>
              <a:rPr lang="en-GB" dirty="0"/>
              <a:t> </a:t>
            </a:r>
            <a:r>
              <a:rPr lang="en-GB" dirty="0" err="1"/>
              <a:t>zvýšit</a:t>
            </a:r>
            <a:r>
              <a:rPr lang="en-GB" dirty="0"/>
              <a:t> </a:t>
            </a:r>
            <a:r>
              <a:rPr lang="en-GB" dirty="0" err="1"/>
              <a:t>chutnost</a:t>
            </a:r>
            <a:r>
              <a:rPr lang="en-GB" dirty="0"/>
              <a:t> </a:t>
            </a:r>
            <a:r>
              <a:rPr lang="en-GB" dirty="0" err="1"/>
              <a:t>nápoje</a:t>
            </a:r>
            <a:r>
              <a:rPr lang="en-GB" dirty="0"/>
              <a:t> a </a:t>
            </a:r>
            <a:r>
              <a:rPr lang="en-GB" dirty="0" err="1"/>
              <a:t>naopak</a:t>
            </a:r>
            <a:r>
              <a:rPr lang="en-GB" dirty="0"/>
              <a:t> </a:t>
            </a:r>
            <a:r>
              <a:rPr lang="en-GB" dirty="0" err="1"/>
              <a:t>uhašení</a:t>
            </a:r>
            <a:r>
              <a:rPr lang="en-GB" dirty="0"/>
              <a:t> </a:t>
            </a:r>
            <a:r>
              <a:rPr lang="en-GB" dirty="0" err="1"/>
              <a:t>žízně</a:t>
            </a:r>
            <a:r>
              <a:rPr lang="en-GB" dirty="0"/>
              <a:t> </a:t>
            </a:r>
            <a:r>
              <a:rPr lang="en-GB" dirty="0" err="1"/>
              <a:t>nebo</a:t>
            </a:r>
            <a:r>
              <a:rPr lang="en-GB" dirty="0"/>
              <a:t> </a:t>
            </a:r>
            <a:r>
              <a:rPr lang="en-GB" dirty="0" err="1"/>
              <a:t>nadbytek</a:t>
            </a:r>
            <a:r>
              <a:rPr lang="en-GB" dirty="0"/>
              <a:t> </a:t>
            </a:r>
            <a:r>
              <a:rPr lang="en-GB" dirty="0" err="1"/>
              <a:t>tekutin</a:t>
            </a:r>
            <a:r>
              <a:rPr lang="en-GB" dirty="0"/>
              <a:t> </a:t>
            </a:r>
            <a:r>
              <a:rPr lang="en-GB" dirty="0" err="1"/>
              <a:t>ji</a:t>
            </a:r>
            <a:r>
              <a:rPr lang="en-GB" dirty="0"/>
              <a:t> </a:t>
            </a:r>
            <a:r>
              <a:rPr lang="en-GB" dirty="0" err="1"/>
              <a:t>může</a:t>
            </a:r>
            <a:r>
              <a:rPr lang="en-GB" dirty="0"/>
              <a:t> </a:t>
            </a:r>
            <a:r>
              <a:rPr lang="en-GB" dirty="0" err="1"/>
              <a:t>snižovat</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385734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Celkový</a:t>
            </a:r>
            <a:r>
              <a:rPr lang="en-GB" dirty="0"/>
              <a:t> </a:t>
            </a:r>
            <a:r>
              <a:rPr lang="en-GB" dirty="0" err="1"/>
              <a:t>přívod</a:t>
            </a:r>
            <a:r>
              <a:rPr lang="en-GB" dirty="0"/>
              <a:t> </a:t>
            </a:r>
            <a:r>
              <a:rPr lang="en-GB" dirty="0" err="1"/>
              <a:t>vody</a:t>
            </a:r>
            <a:r>
              <a:rPr lang="en-GB" dirty="0"/>
              <a:t> (total water intake) </a:t>
            </a:r>
            <a:r>
              <a:rPr lang="en-GB" dirty="0" err="1"/>
              <a:t>vyjadřuje</a:t>
            </a:r>
            <a:r>
              <a:rPr lang="en-GB" dirty="0"/>
              <a:t> </a:t>
            </a:r>
            <a:r>
              <a:rPr lang="en-GB" dirty="0" err="1"/>
              <a:t>množství</a:t>
            </a:r>
            <a:r>
              <a:rPr lang="en-GB" dirty="0"/>
              <a:t> </a:t>
            </a:r>
            <a:r>
              <a:rPr lang="en-GB" dirty="0" err="1"/>
              <a:t>vody</a:t>
            </a:r>
            <a:r>
              <a:rPr lang="en-GB" dirty="0"/>
              <a:t>, </a:t>
            </a:r>
            <a:r>
              <a:rPr lang="en-GB" dirty="0" err="1"/>
              <a:t>které</a:t>
            </a:r>
            <a:r>
              <a:rPr lang="en-GB" dirty="0"/>
              <a:t> je </a:t>
            </a:r>
            <a:r>
              <a:rPr lang="en-GB" dirty="0" err="1"/>
              <a:t>tělu</a:t>
            </a:r>
            <a:r>
              <a:rPr lang="en-GB" dirty="0"/>
              <a:t> </a:t>
            </a:r>
            <a:r>
              <a:rPr lang="en-GB" dirty="0" err="1"/>
              <a:t>dodané</a:t>
            </a:r>
            <a:r>
              <a:rPr lang="en-GB" dirty="0"/>
              <a:t> </a:t>
            </a:r>
            <a:r>
              <a:rPr lang="en-GB" dirty="0" err="1"/>
              <a:t>ve</a:t>
            </a:r>
            <a:r>
              <a:rPr lang="en-GB" dirty="0"/>
              <a:t> </a:t>
            </a:r>
            <a:r>
              <a:rPr lang="en-GB" dirty="0" err="1"/>
              <a:t>formě</a:t>
            </a:r>
            <a:r>
              <a:rPr lang="en-GB" dirty="0"/>
              <a:t> </a:t>
            </a:r>
            <a:r>
              <a:rPr lang="en-GB" dirty="0" err="1"/>
              <a:t>nápojů</a:t>
            </a:r>
            <a:r>
              <a:rPr lang="en-GB" dirty="0"/>
              <a:t> a </a:t>
            </a:r>
            <a:r>
              <a:rPr lang="en-GB" dirty="0" err="1"/>
              <a:t>potravin</a:t>
            </a:r>
            <a:r>
              <a:rPr lang="cs-CZ" dirty="0"/>
              <a:t>. </a:t>
            </a:r>
            <a:r>
              <a:rPr lang="en-GB" dirty="0"/>
              <a:t>EFSA </a:t>
            </a:r>
            <a:r>
              <a:rPr lang="en-GB" dirty="0" err="1"/>
              <a:t>uvádí</a:t>
            </a:r>
            <a:r>
              <a:rPr lang="en-GB" dirty="0"/>
              <a:t>, </a:t>
            </a:r>
            <a:r>
              <a:rPr lang="en-GB" dirty="0" err="1"/>
              <a:t>že</a:t>
            </a:r>
            <a:r>
              <a:rPr lang="en-GB" dirty="0"/>
              <a:t> je </a:t>
            </a:r>
            <a:r>
              <a:rPr lang="en-GB" dirty="0" err="1"/>
              <a:t>celkový</a:t>
            </a:r>
            <a:r>
              <a:rPr lang="en-GB" dirty="0"/>
              <a:t> </a:t>
            </a:r>
            <a:r>
              <a:rPr lang="en-GB" dirty="0" err="1"/>
              <a:t>přívod</a:t>
            </a:r>
            <a:r>
              <a:rPr lang="en-GB" dirty="0"/>
              <a:t> </a:t>
            </a:r>
            <a:r>
              <a:rPr lang="en-GB" dirty="0" err="1"/>
              <a:t>vody</a:t>
            </a:r>
            <a:r>
              <a:rPr lang="en-GB" dirty="0"/>
              <a:t> </a:t>
            </a:r>
            <a:r>
              <a:rPr lang="en-GB" dirty="0" err="1"/>
              <a:t>tvořen</a:t>
            </a:r>
            <a:r>
              <a:rPr lang="en-GB" dirty="0"/>
              <a:t> </a:t>
            </a:r>
            <a:r>
              <a:rPr lang="en-GB" dirty="0" err="1"/>
              <a:t>ze</a:t>
            </a:r>
            <a:r>
              <a:rPr lang="en-GB" dirty="0"/>
              <a:t> 70 </a:t>
            </a:r>
            <a:r>
              <a:rPr lang="en-GB" dirty="0" err="1"/>
              <a:t>až</a:t>
            </a:r>
            <a:r>
              <a:rPr lang="en-GB" dirty="0"/>
              <a:t> 80 % </a:t>
            </a:r>
            <a:r>
              <a:rPr lang="en-GB" dirty="0" err="1"/>
              <a:t>nápoji</a:t>
            </a:r>
            <a:r>
              <a:rPr lang="en-GB" dirty="0"/>
              <a:t> a z 20 </a:t>
            </a:r>
            <a:r>
              <a:rPr lang="en-GB" dirty="0" err="1"/>
              <a:t>až</a:t>
            </a:r>
            <a:r>
              <a:rPr lang="en-GB" dirty="0"/>
              <a:t> 30 % </a:t>
            </a:r>
            <a:r>
              <a:rPr lang="en-GB" dirty="0" err="1"/>
              <a:t>potravinami</a:t>
            </a:r>
            <a:r>
              <a:rPr lang="en-GB" dirty="0"/>
              <a:t>. </a:t>
            </a:r>
            <a:r>
              <a:rPr lang="en-GB" dirty="0" err="1"/>
              <a:t>Většina</a:t>
            </a:r>
            <a:r>
              <a:rPr lang="en-GB" dirty="0"/>
              <a:t> </a:t>
            </a:r>
            <a:r>
              <a:rPr lang="en-GB" dirty="0" err="1"/>
              <a:t>potravin</a:t>
            </a:r>
            <a:r>
              <a:rPr lang="en-GB" dirty="0"/>
              <a:t> </a:t>
            </a:r>
            <a:r>
              <a:rPr lang="en-GB" dirty="0" err="1"/>
              <a:t>obsahuje</a:t>
            </a:r>
            <a:r>
              <a:rPr lang="en-GB" dirty="0"/>
              <a:t> 40 </a:t>
            </a:r>
            <a:r>
              <a:rPr lang="en-GB" dirty="0" err="1"/>
              <a:t>až</a:t>
            </a:r>
            <a:r>
              <a:rPr lang="en-GB" dirty="0"/>
              <a:t> 95 % </a:t>
            </a:r>
            <a:r>
              <a:rPr lang="en-GB" dirty="0" err="1"/>
              <a:t>vody</a:t>
            </a:r>
            <a:r>
              <a:rPr lang="en-GB" dirty="0"/>
              <a:t>, </a:t>
            </a:r>
            <a:r>
              <a:rPr lang="en-GB" dirty="0" err="1"/>
              <a:t>samozřejmě</a:t>
            </a:r>
            <a:r>
              <a:rPr lang="en-GB" dirty="0"/>
              <a:t> s </a:t>
            </a:r>
            <a:r>
              <a:rPr lang="en-GB" dirty="0" err="1"/>
              <a:t>výjimkou</a:t>
            </a:r>
            <a:r>
              <a:rPr lang="en-GB" dirty="0"/>
              <a:t> </a:t>
            </a:r>
            <a:r>
              <a:rPr lang="en-GB" dirty="0" err="1"/>
              <a:t>oleje</a:t>
            </a:r>
            <a:r>
              <a:rPr lang="en-GB" dirty="0"/>
              <a:t>, </a:t>
            </a:r>
            <a:r>
              <a:rPr lang="en-GB" dirty="0" err="1"/>
              <a:t>který</a:t>
            </a:r>
            <a:r>
              <a:rPr lang="en-GB" dirty="0"/>
              <a:t> </a:t>
            </a:r>
            <a:r>
              <a:rPr lang="en-GB" dirty="0" err="1"/>
              <a:t>neobsahuje</a:t>
            </a:r>
            <a:r>
              <a:rPr lang="en-GB" dirty="0"/>
              <a:t> </a:t>
            </a:r>
            <a:r>
              <a:rPr lang="en-GB" dirty="0" err="1"/>
              <a:t>žádnou</a:t>
            </a:r>
            <a:r>
              <a:rPr lang="en-GB" dirty="0"/>
              <a:t> </a:t>
            </a:r>
            <a:r>
              <a:rPr lang="en-GB" dirty="0" err="1"/>
              <a:t>vodu</a:t>
            </a:r>
            <a:r>
              <a:rPr lang="en-GB" dirty="0"/>
              <a:t> (</a:t>
            </a:r>
            <a:r>
              <a:rPr lang="en-GB" dirty="0" err="1"/>
              <a:t>na</a:t>
            </a:r>
            <a:r>
              <a:rPr lang="en-GB" dirty="0"/>
              <a:t> </a:t>
            </a:r>
            <a:r>
              <a:rPr lang="en-GB" dirty="0" err="1"/>
              <a:t>rozdíl</a:t>
            </a:r>
            <a:r>
              <a:rPr lang="en-GB" dirty="0"/>
              <a:t> od </a:t>
            </a:r>
            <a:r>
              <a:rPr lang="en-GB" dirty="0" err="1"/>
              <a:t>másla</a:t>
            </a:r>
            <a:r>
              <a:rPr lang="en-GB" dirty="0"/>
              <a:t> s 18 – 20 % </a:t>
            </a:r>
            <a:r>
              <a:rPr lang="en-GB" dirty="0" err="1"/>
              <a:t>vody</a:t>
            </a:r>
            <a:r>
              <a:rPr lang="en-GB" dirty="0"/>
              <a:t> a </a:t>
            </a:r>
            <a:r>
              <a:rPr lang="en-GB" dirty="0" err="1"/>
              <a:t>margarínů</a:t>
            </a:r>
            <a:r>
              <a:rPr lang="en-GB" dirty="0"/>
              <a:t> s 37 % </a:t>
            </a:r>
            <a:r>
              <a:rPr lang="en-GB" dirty="0" err="1"/>
              <a:t>vody</a:t>
            </a:r>
            <a:r>
              <a:rPr lang="en-GB" dirty="0"/>
              <a:t>)</a:t>
            </a:r>
            <a:r>
              <a:rPr lang="cs-CZ" dirty="0"/>
              <a:t>.</a:t>
            </a:r>
            <a:r>
              <a:rPr lang="cs-CZ" baseline="0" dirty="0"/>
              <a:t> </a:t>
            </a:r>
          </a:p>
          <a:p>
            <a:endParaRPr lang="cs-CZ" baseline="0" dirty="0"/>
          </a:p>
          <a:p>
            <a:r>
              <a:rPr lang="en-GB" dirty="0" err="1"/>
              <a:t>Nejen</a:t>
            </a:r>
            <a:r>
              <a:rPr lang="en-GB" dirty="0"/>
              <a:t> </a:t>
            </a:r>
            <a:r>
              <a:rPr lang="en-GB" dirty="0" err="1"/>
              <a:t>potraviny</a:t>
            </a:r>
            <a:r>
              <a:rPr lang="en-GB" dirty="0"/>
              <a:t>, ale </a:t>
            </a:r>
            <a:r>
              <a:rPr lang="en-GB" dirty="0" err="1"/>
              <a:t>i</a:t>
            </a:r>
            <a:r>
              <a:rPr lang="en-GB" dirty="0"/>
              <a:t> </a:t>
            </a:r>
            <a:r>
              <a:rPr lang="en-GB" dirty="0" err="1"/>
              <a:t>nápoje</a:t>
            </a:r>
            <a:r>
              <a:rPr lang="en-GB" dirty="0"/>
              <a:t> se </a:t>
            </a:r>
            <a:r>
              <a:rPr lang="en-GB" dirty="0" err="1"/>
              <a:t>mezi</a:t>
            </a:r>
            <a:r>
              <a:rPr lang="en-GB" dirty="0"/>
              <a:t> </a:t>
            </a:r>
            <a:r>
              <a:rPr lang="en-GB" dirty="0" err="1"/>
              <a:t>sebou</a:t>
            </a:r>
            <a:r>
              <a:rPr lang="en-GB" dirty="0"/>
              <a:t> </a:t>
            </a:r>
            <a:r>
              <a:rPr lang="en-GB" dirty="0" err="1"/>
              <a:t>liší</a:t>
            </a:r>
            <a:r>
              <a:rPr lang="en-GB" dirty="0"/>
              <a:t> </a:t>
            </a:r>
            <a:r>
              <a:rPr lang="en-GB" dirty="0" err="1"/>
              <a:t>zastoupením</a:t>
            </a:r>
            <a:r>
              <a:rPr lang="en-GB" dirty="0"/>
              <a:t> </a:t>
            </a:r>
            <a:r>
              <a:rPr lang="en-GB" dirty="0" err="1"/>
              <a:t>vody</a:t>
            </a:r>
            <a:r>
              <a:rPr lang="en-GB" dirty="0"/>
              <a:t>. </a:t>
            </a:r>
            <a:r>
              <a:rPr lang="en-GB" dirty="0" err="1"/>
              <a:t>Obsah</a:t>
            </a:r>
            <a:r>
              <a:rPr lang="en-GB" dirty="0"/>
              <a:t> </a:t>
            </a:r>
            <a:r>
              <a:rPr lang="en-GB" dirty="0" err="1"/>
              <a:t>vody</a:t>
            </a:r>
            <a:r>
              <a:rPr lang="en-GB" dirty="0"/>
              <a:t> v </a:t>
            </a:r>
            <a:r>
              <a:rPr lang="en-GB" dirty="0" err="1"/>
              <a:t>nápojích</a:t>
            </a:r>
            <a:r>
              <a:rPr lang="en-GB" dirty="0"/>
              <a:t> je v </a:t>
            </a:r>
            <a:r>
              <a:rPr lang="en-GB" dirty="0" err="1"/>
              <a:t>rozmezí</a:t>
            </a:r>
            <a:r>
              <a:rPr lang="en-GB" dirty="0"/>
              <a:t> od 80 % (</a:t>
            </a:r>
            <a:r>
              <a:rPr lang="en-GB" dirty="0" err="1"/>
              <a:t>nápoje</a:t>
            </a:r>
            <a:r>
              <a:rPr lang="en-GB" dirty="0"/>
              <a:t> </a:t>
            </a:r>
            <a:r>
              <a:rPr lang="en-GB" dirty="0" err="1"/>
              <a:t>obsahující</a:t>
            </a:r>
            <a:r>
              <a:rPr lang="en-GB" dirty="0"/>
              <a:t> </a:t>
            </a:r>
            <a:r>
              <a:rPr lang="en-GB" dirty="0" err="1"/>
              <a:t>jednoduché</a:t>
            </a:r>
            <a:r>
              <a:rPr lang="en-GB" dirty="0"/>
              <a:t> </a:t>
            </a:r>
            <a:r>
              <a:rPr lang="en-GB" dirty="0" err="1"/>
              <a:t>cukry</a:t>
            </a:r>
            <a:r>
              <a:rPr lang="en-GB" dirty="0"/>
              <a:t>, </a:t>
            </a:r>
            <a:r>
              <a:rPr lang="en-GB" dirty="0" err="1"/>
              <a:t>tuk</a:t>
            </a:r>
            <a:r>
              <a:rPr lang="en-GB" dirty="0"/>
              <a:t> </a:t>
            </a:r>
            <a:r>
              <a:rPr lang="en-GB" dirty="0" err="1"/>
              <a:t>či</a:t>
            </a:r>
            <a:r>
              <a:rPr lang="en-GB" dirty="0"/>
              <a:t> </a:t>
            </a:r>
            <a:r>
              <a:rPr lang="en-GB" dirty="0" err="1"/>
              <a:t>alkohol</a:t>
            </a:r>
            <a:r>
              <a:rPr lang="en-GB" dirty="0"/>
              <a:t>) do 100 % (</a:t>
            </a:r>
            <a:r>
              <a:rPr lang="en-GB" dirty="0" err="1"/>
              <a:t>nápoje</a:t>
            </a:r>
            <a:r>
              <a:rPr lang="en-GB" dirty="0"/>
              <a:t> bez </a:t>
            </a:r>
            <a:r>
              <a:rPr lang="en-GB" dirty="0" err="1"/>
              <a:t>cukrů</a:t>
            </a:r>
            <a:r>
              <a:rPr lang="en-GB" dirty="0"/>
              <a:t>, </a:t>
            </a:r>
            <a:r>
              <a:rPr lang="en-GB" dirty="0" err="1"/>
              <a:t>nápoje</a:t>
            </a:r>
            <a:r>
              <a:rPr lang="en-GB" dirty="0"/>
              <a:t> se </a:t>
            </a:r>
            <a:r>
              <a:rPr lang="en-GB" dirty="0" err="1"/>
              <a:t>sladidly</a:t>
            </a:r>
            <a:r>
              <a:rPr lang="en-GB" dirty="0"/>
              <a:t>).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184857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Sladká</a:t>
            </a:r>
            <a:r>
              <a:rPr lang="en-GB" dirty="0"/>
              <a:t> </a:t>
            </a:r>
            <a:r>
              <a:rPr lang="en-GB" dirty="0" err="1"/>
              <a:t>chuť</a:t>
            </a:r>
            <a:r>
              <a:rPr lang="en-GB" dirty="0"/>
              <a:t> je </a:t>
            </a:r>
            <a:r>
              <a:rPr lang="en-GB" dirty="0" err="1"/>
              <a:t>všeobecně</a:t>
            </a:r>
            <a:r>
              <a:rPr lang="en-GB" dirty="0"/>
              <a:t> </a:t>
            </a:r>
            <a:r>
              <a:rPr lang="en-GB" dirty="0" err="1"/>
              <a:t>preferována</a:t>
            </a:r>
            <a:r>
              <a:rPr lang="en-GB" dirty="0"/>
              <a:t>. A </a:t>
            </a:r>
            <a:r>
              <a:rPr lang="en-GB" dirty="0" err="1"/>
              <a:t>tato</a:t>
            </a:r>
            <a:r>
              <a:rPr lang="en-GB" dirty="0"/>
              <a:t> </a:t>
            </a:r>
            <a:r>
              <a:rPr lang="en-GB" dirty="0" err="1"/>
              <a:t>skutečnost</a:t>
            </a:r>
            <a:r>
              <a:rPr lang="en-GB" dirty="0"/>
              <a:t> </a:t>
            </a:r>
            <a:r>
              <a:rPr lang="en-GB" dirty="0" err="1"/>
              <a:t>platí</a:t>
            </a:r>
            <a:r>
              <a:rPr lang="en-GB" dirty="0"/>
              <a:t> </a:t>
            </a:r>
            <a:r>
              <a:rPr lang="en-GB" dirty="0" err="1"/>
              <a:t>i</a:t>
            </a:r>
            <a:r>
              <a:rPr lang="en-GB" dirty="0"/>
              <a:t> v </a:t>
            </a:r>
            <a:r>
              <a:rPr lang="en-GB" dirty="0" err="1"/>
              <a:t>případě</a:t>
            </a:r>
            <a:r>
              <a:rPr lang="en-GB" dirty="0"/>
              <a:t> </a:t>
            </a:r>
            <a:r>
              <a:rPr lang="en-GB" dirty="0" err="1"/>
              <a:t>sladidel</a:t>
            </a:r>
            <a:r>
              <a:rPr lang="en-GB" dirty="0"/>
              <a:t>, </a:t>
            </a:r>
            <a:r>
              <a:rPr lang="en-GB" dirty="0" err="1"/>
              <a:t>která</a:t>
            </a:r>
            <a:r>
              <a:rPr lang="en-GB" dirty="0"/>
              <a:t> </a:t>
            </a:r>
            <a:r>
              <a:rPr lang="en-GB" dirty="0" err="1"/>
              <a:t>stejně</a:t>
            </a:r>
            <a:r>
              <a:rPr lang="en-GB" dirty="0"/>
              <a:t> </a:t>
            </a:r>
            <a:r>
              <a:rPr lang="en-GB" dirty="0" err="1"/>
              <a:t>jako</a:t>
            </a:r>
            <a:r>
              <a:rPr lang="en-GB" dirty="0"/>
              <a:t> </a:t>
            </a:r>
            <a:r>
              <a:rPr lang="en-GB" dirty="0" err="1"/>
              <a:t>cukry</a:t>
            </a:r>
            <a:r>
              <a:rPr lang="en-GB" dirty="0"/>
              <a:t> </a:t>
            </a:r>
            <a:r>
              <a:rPr lang="en-GB" dirty="0" err="1"/>
              <a:t>zvyšují</a:t>
            </a:r>
            <a:r>
              <a:rPr lang="en-GB" dirty="0"/>
              <a:t> </a:t>
            </a:r>
            <a:r>
              <a:rPr lang="en-GB" dirty="0" err="1"/>
              <a:t>konzumaci</a:t>
            </a:r>
            <a:r>
              <a:rPr lang="en-GB" dirty="0"/>
              <a:t> </a:t>
            </a:r>
            <a:r>
              <a:rPr lang="en-GB" dirty="0" err="1"/>
              <a:t>nápojů</a:t>
            </a:r>
            <a:r>
              <a:rPr lang="en-GB" dirty="0"/>
              <a:t>. I </a:t>
            </a:r>
            <a:r>
              <a:rPr lang="en-GB" dirty="0" err="1"/>
              <a:t>přes</a:t>
            </a:r>
            <a:r>
              <a:rPr lang="en-GB" dirty="0"/>
              <a:t> </a:t>
            </a:r>
            <a:r>
              <a:rPr lang="en-GB" dirty="0" err="1"/>
              <a:t>preferovaný</a:t>
            </a:r>
            <a:r>
              <a:rPr lang="en-GB" dirty="0"/>
              <a:t> </a:t>
            </a:r>
            <a:r>
              <a:rPr lang="en-GB" dirty="0" err="1"/>
              <a:t>vyšší</a:t>
            </a:r>
            <a:r>
              <a:rPr lang="en-GB" dirty="0"/>
              <a:t> </a:t>
            </a:r>
            <a:r>
              <a:rPr lang="en-GB" dirty="0" err="1"/>
              <a:t>příjem</a:t>
            </a:r>
            <a:r>
              <a:rPr lang="en-GB" dirty="0"/>
              <a:t> </a:t>
            </a:r>
            <a:r>
              <a:rPr lang="en-GB" dirty="0" err="1"/>
              <a:t>slazených</a:t>
            </a:r>
            <a:r>
              <a:rPr lang="en-GB" dirty="0"/>
              <a:t> </a:t>
            </a:r>
            <a:r>
              <a:rPr lang="en-GB" dirty="0" err="1"/>
              <a:t>nápojů</a:t>
            </a:r>
            <a:r>
              <a:rPr lang="en-GB" dirty="0"/>
              <a:t> </a:t>
            </a:r>
            <a:r>
              <a:rPr lang="en-GB" dirty="0" err="1"/>
              <a:t>bylo</a:t>
            </a:r>
            <a:r>
              <a:rPr lang="en-GB" dirty="0"/>
              <a:t> </a:t>
            </a:r>
            <a:r>
              <a:rPr lang="en-GB" dirty="0" err="1"/>
              <a:t>zjištěno</a:t>
            </a:r>
            <a:r>
              <a:rPr lang="en-GB" dirty="0"/>
              <a:t>, </a:t>
            </a:r>
            <a:r>
              <a:rPr lang="en-GB" dirty="0" err="1"/>
              <a:t>že</a:t>
            </a:r>
            <a:r>
              <a:rPr lang="en-GB" dirty="0"/>
              <a:t> </a:t>
            </a:r>
            <a:r>
              <a:rPr lang="en-GB" dirty="0" err="1"/>
              <a:t>žízeň</a:t>
            </a:r>
            <a:r>
              <a:rPr lang="en-GB" dirty="0"/>
              <a:t> </a:t>
            </a:r>
            <a:r>
              <a:rPr lang="en-GB" dirty="0" err="1"/>
              <a:t>nejúčinněji</a:t>
            </a:r>
            <a:r>
              <a:rPr lang="en-GB" dirty="0"/>
              <a:t> </a:t>
            </a:r>
            <a:r>
              <a:rPr lang="en-GB" dirty="0" err="1"/>
              <a:t>odstraňuje</a:t>
            </a:r>
            <a:r>
              <a:rPr lang="en-GB" dirty="0"/>
              <a:t> </a:t>
            </a:r>
            <a:r>
              <a:rPr lang="en-GB" dirty="0" err="1"/>
              <a:t>voda</a:t>
            </a:r>
            <a:r>
              <a:rPr lang="en-GB" dirty="0"/>
              <a:t> </a:t>
            </a:r>
            <a:r>
              <a:rPr lang="en-GB" dirty="0" err="1"/>
              <a:t>nebo</a:t>
            </a:r>
            <a:r>
              <a:rPr lang="en-GB" dirty="0"/>
              <a:t> </a:t>
            </a:r>
            <a:r>
              <a:rPr lang="en-GB" dirty="0" err="1"/>
              <a:t>nápoje</a:t>
            </a:r>
            <a:r>
              <a:rPr lang="en-GB" dirty="0"/>
              <a:t> </a:t>
            </a:r>
            <a:r>
              <a:rPr lang="en-GB" dirty="0" err="1"/>
              <a:t>slazené</a:t>
            </a:r>
            <a:r>
              <a:rPr lang="en-GB" dirty="0"/>
              <a:t> </a:t>
            </a:r>
            <a:r>
              <a:rPr lang="en-GB" dirty="0" err="1"/>
              <a:t>aspartamem</a:t>
            </a:r>
            <a:r>
              <a:rPr lang="en-GB" dirty="0"/>
              <a:t> </a:t>
            </a:r>
            <a:r>
              <a:rPr lang="en-GB" dirty="0" err="1"/>
              <a:t>oproti</a:t>
            </a:r>
            <a:r>
              <a:rPr lang="en-GB" dirty="0"/>
              <a:t> </a:t>
            </a:r>
            <a:r>
              <a:rPr lang="en-GB" dirty="0" err="1"/>
              <a:t>nápojům</a:t>
            </a:r>
            <a:r>
              <a:rPr lang="en-GB" dirty="0"/>
              <a:t> s </a:t>
            </a:r>
            <a:r>
              <a:rPr lang="en-GB" dirty="0" err="1"/>
              <a:t>řepným</a:t>
            </a:r>
            <a:r>
              <a:rPr lang="en-GB" dirty="0"/>
              <a:t> </a:t>
            </a:r>
            <a:r>
              <a:rPr lang="en-GB" dirty="0" err="1"/>
              <a:t>cukrem</a:t>
            </a:r>
            <a:r>
              <a:rPr lang="en-GB" dirty="0"/>
              <a:t>. </a:t>
            </a:r>
            <a:r>
              <a:rPr lang="en-GB" dirty="0" err="1"/>
              <a:t>Navíc</a:t>
            </a:r>
            <a:r>
              <a:rPr lang="en-GB" dirty="0"/>
              <a:t> </a:t>
            </a:r>
            <a:r>
              <a:rPr lang="en-GB" dirty="0" err="1"/>
              <a:t>nápoje</a:t>
            </a:r>
            <a:r>
              <a:rPr lang="en-GB" dirty="0"/>
              <a:t> s </a:t>
            </a:r>
            <a:r>
              <a:rPr lang="en-GB" dirty="0" err="1"/>
              <a:t>vyšším</a:t>
            </a:r>
            <a:r>
              <a:rPr lang="en-GB" dirty="0"/>
              <a:t> </a:t>
            </a:r>
            <a:r>
              <a:rPr lang="en-GB" dirty="0" err="1"/>
              <a:t>obsahem</a:t>
            </a:r>
            <a:r>
              <a:rPr lang="en-GB" dirty="0"/>
              <a:t> </a:t>
            </a:r>
            <a:r>
              <a:rPr lang="en-GB" dirty="0" err="1"/>
              <a:t>cukru</a:t>
            </a:r>
            <a:r>
              <a:rPr lang="en-GB" dirty="0"/>
              <a:t>, </a:t>
            </a:r>
            <a:r>
              <a:rPr lang="en-GB" dirty="0" err="1"/>
              <a:t>nad</a:t>
            </a:r>
            <a:r>
              <a:rPr lang="en-GB" dirty="0"/>
              <a:t> 12 %, </a:t>
            </a:r>
            <a:r>
              <a:rPr lang="en-GB" dirty="0" err="1"/>
              <a:t>snižují</a:t>
            </a:r>
            <a:r>
              <a:rPr lang="en-GB" dirty="0"/>
              <a:t> </a:t>
            </a:r>
            <a:r>
              <a:rPr lang="en-GB" dirty="0" err="1"/>
              <a:t>svoji</a:t>
            </a:r>
            <a:r>
              <a:rPr lang="en-GB" dirty="0"/>
              <a:t> </a:t>
            </a:r>
            <a:r>
              <a:rPr lang="en-GB" dirty="0" err="1"/>
              <a:t>přijatelnost</a:t>
            </a:r>
            <a:r>
              <a:rPr lang="en-GB" dirty="0"/>
              <a:t> </a:t>
            </a:r>
            <a:r>
              <a:rPr lang="en-GB" dirty="0" err="1"/>
              <a:t>doprovázenou</a:t>
            </a:r>
            <a:r>
              <a:rPr lang="en-GB" dirty="0"/>
              <a:t> </a:t>
            </a:r>
            <a:r>
              <a:rPr lang="en-GB" dirty="0" err="1"/>
              <a:t>nevolností</a:t>
            </a:r>
            <a:r>
              <a:rPr lang="en-GB" dirty="0"/>
              <a:t> a </a:t>
            </a:r>
            <a:r>
              <a:rPr lang="en-GB" dirty="0" err="1"/>
              <a:t>plností</a:t>
            </a:r>
            <a:r>
              <a:rPr lang="en-GB" dirty="0"/>
              <a:t>. </a:t>
            </a:r>
            <a:endParaRPr lang="cs-CZ" dirty="0"/>
          </a:p>
          <a:p>
            <a:endParaRPr lang="cs-CZ" dirty="0"/>
          </a:p>
          <a:p>
            <a:r>
              <a:rPr lang="en-GB" dirty="0" err="1"/>
              <a:t>Nápoje</a:t>
            </a:r>
            <a:r>
              <a:rPr lang="en-GB" dirty="0"/>
              <a:t> s </a:t>
            </a:r>
            <a:r>
              <a:rPr lang="en-GB" dirty="0" err="1"/>
              <a:t>obsahem</a:t>
            </a:r>
            <a:r>
              <a:rPr lang="en-GB" dirty="0"/>
              <a:t> </a:t>
            </a:r>
            <a:r>
              <a:rPr lang="en-GB" dirty="0" err="1"/>
              <a:t>cukru</a:t>
            </a:r>
            <a:r>
              <a:rPr lang="en-GB" dirty="0"/>
              <a:t>, </a:t>
            </a:r>
            <a:r>
              <a:rPr lang="en-GB" dirty="0" err="1"/>
              <a:t>jako</a:t>
            </a:r>
            <a:r>
              <a:rPr lang="en-GB" dirty="0"/>
              <a:t> </a:t>
            </a:r>
            <a:r>
              <a:rPr lang="en-GB" dirty="0" err="1"/>
              <a:t>jsou</a:t>
            </a:r>
            <a:r>
              <a:rPr lang="en-GB" dirty="0"/>
              <a:t> </a:t>
            </a:r>
            <a:r>
              <a:rPr lang="en-GB" dirty="0" err="1"/>
              <a:t>džusy</a:t>
            </a:r>
            <a:r>
              <a:rPr lang="en-GB" dirty="0"/>
              <a:t>, </a:t>
            </a:r>
            <a:r>
              <a:rPr lang="en-GB" dirty="0" err="1"/>
              <a:t>nektary</a:t>
            </a:r>
            <a:r>
              <a:rPr lang="en-GB" dirty="0"/>
              <a:t>, </a:t>
            </a:r>
            <a:r>
              <a:rPr lang="en-GB" dirty="0" err="1"/>
              <a:t>ovocné</a:t>
            </a:r>
            <a:r>
              <a:rPr lang="en-GB" dirty="0"/>
              <a:t> </a:t>
            </a:r>
            <a:r>
              <a:rPr lang="en-GB" dirty="0" err="1"/>
              <a:t>šťávy</a:t>
            </a:r>
            <a:r>
              <a:rPr lang="en-GB" dirty="0"/>
              <a:t>, </a:t>
            </a:r>
            <a:r>
              <a:rPr lang="en-GB" dirty="0" err="1"/>
              <a:t>slazené</a:t>
            </a:r>
            <a:r>
              <a:rPr lang="en-GB" dirty="0"/>
              <a:t> </a:t>
            </a:r>
            <a:r>
              <a:rPr lang="en-GB" dirty="0" err="1"/>
              <a:t>nápoje</a:t>
            </a:r>
            <a:r>
              <a:rPr lang="en-GB" dirty="0"/>
              <a:t>, </a:t>
            </a:r>
            <a:r>
              <a:rPr lang="en-GB" dirty="0" err="1"/>
              <a:t>některé</a:t>
            </a:r>
            <a:r>
              <a:rPr lang="en-GB" dirty="0"/>
              <a:t> </a:t>
            </a:r>
            <a:r>
              <a:rPr lang="en-GB" dirty="0" err="1"/>
              <a:t>alkoholické</a:t>
            </a:r>
            <a:r>
              <a:rPr lang="en-GB" dirty="0"/>
              <a:t> </a:t>
            </a:r>
            <a:r>
              <a:rPr lang="en-GB" dirty="0" err="1"/>
              <a:t>nápoje</a:t>
            </a:r>
            <a:r>
              <a:rPr lang="en-GB" dirty="0"/>
              <a:t> a </a:t>
            </a:r>
            <a:r>
              <a:rPr lang="en-GB" dirty="0" err="1"/>
              <a:t>slazená</a:t>
            </a:r>
            <a:r>
              <a:rPr lang="en-GB" dirty="0"/>
              <a:t> </a:t>
            </a:r>
            <a:r>
              <a:rPr lang="en-GB" dirty="0" err="1"/>
              <a:t>káva</a:t>
            </a:r>
            <a:r>
              <a:rPr lang="en-GB" dirty="0"/>
              <a:t> a </a:t>
            </a:r>
            <a:r>
              <a:rPr lang="en-GB" dirty="0" err="1"/>
              <a:t>čaj</a:t>
            </a:r>
            <a:r>
              <a:rPr lang="en-GB" dirty="0"/>
              <a:t>, </a:t>
            </a:r>
            <a:r>
              <a:rPr lang="cs-CZ" dirty="0"/>
              <a:t>zvyšují </a:t>
            </a:r>
            <a:r>
              <a:rPr lang="en-GB" dirty="0" err="1"/>
              <a:t>přívod</a:t>
            </a:r>
            <a:r>
              <a:rPr lang="en-GB" dirty="0"/>
              <a:t> </a:t>
            </a:r>
            <a:r>
              <a:rPr lang="en-GB" dirty="0" err="1"/>
              <a:t>energie</a:t>
            </a:r>
            <a:r>
              <a:rPr lang="en-GB" dirty="0"/>
              <a:t>. </a:t>
            </a:r>
            <a:r>
              <a:rPr lang="cs-CZ" dirty="0"/>
              <a:t>Rovněž</a:t>
            </a:r>
            <a:r>
              <a:rPr lang="cs-CZ" baseline="0" dirty="0"/>
              <a:t> bylo prokázáno</a:t>
            </a:r>
            <a:r>
              <a:rPr lang="en-GB" dirty="0"/>
              <a:t>, </a:t>
            </a:r>
            <a:r>
              <a:rPr lang="en-GB" dirty="0" err="1"/>
              <a:t>že</a:t>
            </a:r>
            <a:r>
              <a:rPr lang="en-GB" dirty="0"/>
              <a:t> </a:t>
            </a:r>
            <a:r>
              <a:rPr lang="en-GB" dirty="0" err="1"/>
              <a:t>konzumace</a:t>
            </a:r>
            <a:r>
              <a:rPr lang="en-GB" dirty="0"/>
              <a:t> </a:t>
            </a:r>
            <a:r>
              <a:rPr lang="en-GB" dirty="0" err="1"/>
              <a:t>nealkoholických</a:t>
            </a:r>
            <a:r>
              <a:rPr lang="en-GB" dirty="0"/>
              <a:t> </a:t>
            </a:r>
            <a:r>
              <a:rPr lang="en-GB" dirty="0" err="1"/>
              <a:t>nápojů</a:t>
            </a:r>
            <a:r>
              <a:rPr lang="en-GB" dirty="0"/>
              <a:t> </a:t>
            </a:r>
            <a:r>
              <a:rPr lang="en-GB" dirty="0" err="1"/>
              <a:t>zvyšuje</a:t>
            </a:r>
            <a:r>
              <a:rPr lang="en-GB" dirty="0"/>
              <a:t> </a:t>
            </a:r>
            <a:r>
              <a:rPr lang="en-GB" dirty="0" err="1"/>
              <a:t>přívod</a:t>
            </a:r>
            <a:r>
              <a:rPr lang="en-GB" dirty="0"/>
              <a:t> </a:t>
            </a:r>
            <a:r>
              <a:rPr lang="en-GB" dirty="0" err="1"/>
              <a:t>energie</a:t>
            </a:r>
            <a:r>
              <a:rPr lang="en-GB" dirty="0"/>
              <a:t> </a:t>
            </a:r>
            <a:r>
              <a:rPr lang="en-GB" dirty="0" err="1"/>
              <a:t>více</a:t>
            </a:r>
            <a:r>
              <a:rPr lang="en-GB" dirty="0"/>
              <a:t>, </a:t>
            </a:r>
            <a:r>
              <a:rPr lang="en-GB" dirty="0" err="1"/>
              <a:t>než</a:t>
            </a:r>
            <a:r>
              <a:rPr lang="en-GB" dirty="0"/>
              <a:t> by </a:t>
            </a:r>
            <a:r>
              <a:rPr lang="en-GB" dirty="0" err="1"/>
              <a:t>bylo</a:t>
            </a:r>
            <a:r>
              <a:rPr lang="en-GB" dirty="0"/>
              <a:t> </a:t>
            </a:r>
            <a:r>
              <a:rPr lang="en-GB" dirty="0" err="1"/>
              <a:t>možné</a:t>
            </a:r>
            <a:r>
              <a:rPr lang="en-GB" dirty="0"/>
              <a:t> </a:t>
            </a:r>
            <a:r>
              <a:rPr lang="en-GB" dirty="0" err="1"/>
              <a:t>vysvětlit</a:t>
            </a:r>
            <a:r>
              <a:rPr lang="en-GB" dirty="0"/>
              <a:t> </a:t>
            </a:r>
            <a:r>
              <a:rPr lang="en-GB" dirty="0" err="1"/>
              <a:t>konzumací</a:t>
            </a:r>
            <a:r>
              <a:rPr lang="en-GB" dirty="0"/>
              <a:t> </a:t>
            </a:r>
            <a:r>
              <a:rPr lang="cs-CZ" dirty="0"/>
              <a:t>samotného </a:t>
            </a:r>
            <a:r>
              <a:rPr lang="en-GB" dirty="0" err="1"/>
              <a:t>nápoj</a:t>
            </a:r>
            <a:r>
              <a:rPr lang="cs-CZ" dirty="0"/>
              <a:t>e</a:t>
            </a:r>
            <a:r>
              <a:rPr lang="en-GB" dirty="0"/>
              <a:t>. </a:t>
            </a:r>
            <a:r>
              <a:rPr lang="en-GB" dirty="0" err="1"/>
              <a:t>Příčinou</a:t>
            </a:r>
            <a:r>
              <a:rPr lang="en-GB" dirty="0"/>
              <a:t> </a:t>
            </a:r>
            <a:r>
              <a:rPr lang="en-GB" dirty="0" err="1"/>
              <a:t>může</a:t>
            </a:r>
            <a:r>
              <a:rPr lang="en-GB" dirty="0"/>
              <a:t> </a:t>
            </a:r>
            <a:r>
              <a:rPr lang="en-GB" dirty="0" err="1"/>
              <a:t>být</a:t>
            </a:r>
            <a:r>
              <a:rPr lang="en-GB" dirty="0"/>
              <a:t> to, </a:t>
            </a:r>
            <a:r>
              <a:rPr lang="en-GB" dirty="0" err="1"/>
              <a:t>že</a:t>
            </a:r>
            <a:r>
              <a:rPr lang="en-GB" dirty="0"/>
              <a:t> </a:t>
            </a:r>
            <a:r>
              <a:rPr lang="en-GB" dirty="0" err="1"/>
              <a:t>nealkoholické</a:t>
            </a:r>
            <a:r>
              <a:rPr lang="en-GB" dirty="0"/>
              <a:t> </a:t>
            </a:r>
            <a:r>
              <a:rPr lang="en-GB" dirty="0" err="1"/>
              <a:t>nápoje</a:t>
            </a:r>
            <a:r>
              <a:rPr lang="en-GB" dirty="0"/>
              <a:t> </a:t>
            </a:r>
            <a:r>
              <a:rPr lang="en-GB" dirty="0" err="1"/>
              <a:t>kvůli</a:t>
            </a:r>
            <a:r>
              <a:rPr lang="en-GB" dirty="0"/>
              <a:t> </a:t>
            </a:r>
            <a:r>
              <a:rPr lang="en-GB" dirty="0" err="1"/>
              <a:t>vysokému</a:t>
            </a:r>
            <a:r>
              <a:rPr lang="en-GB" dirty="0"/>
              <a:t> </a:t>
            </a:r>
            <a:r>
              <a:rPr lang="en-GB" dirty="0" err="1"/>
              <a:t>glykemickému</a:t>
            </a:r>
            <a:r>
              <a:rPr lang="en-GB" dirty="0"/>
              <a:t> </a:t>
            </a:r>
            <a:r>
              <a:rPr lang="en-GB" dirty="0" err="1"/>
              <a:t>indexu</a:t>
            </a:r>
            <a:r>
              <a:rPr lang="en-GB" dirty="0"/>
              <a:t> a </a:t>
            </a:r>
            <a:r>
              <a:rPr lang="en-GB" dirty="0" err="1"/>
              <a:t>tím</a:t>
            </a:r>
            <a:r>
              <a:rPr lang="en-GB" dirty="0"/>
              <a:t> </a:t>
            </a:r>
            <a:r>
              <a:rPr lang="en-GB" dirty="0" err="1"/>
              <a:t>i</a:t>
            </a:r>
            <a:r>
              <a:rPr lang="en-GB" dirty="0"/>
              <a:t> </a:t>
            </a:r>
            <a:r>
              <a:rPr lang="en-GB" dirty="0" err="1"/>
              <a:t>vyšší</a:t>
            </a:r>
            <a:r>
              <a:rPr lang="en-GB" dirty="0"/>
              <a:t> </a:t>
            </a:r>
            <a:r>
              <a:rPr lang="en-GB" dirty="0" err="1"/>
              <a:t>inzulinemii</a:t>
            </a:r>
            <a:r>
              <a:rPr lang="en-GB" dirty="0"/>
              <a:t> </a:t>
            </a:r>
            <a:r>
              <a:rPr lang="en-GB" dirty="0" err="1"/>
              <a:t>stimulují</a:t>
            </a:r>
            <a:r>
              <a:rPr lang="en-GB" dirty="0"/>
              <a:t> </a:t>
            </a:r>
            <a:r>
              <a:rPr lang="en-GB" dirty="0" err="1"/>
              <a:t>chuť</a:t>
            </a:r>
            <a:r>
              <a:rPr lang="en-GB" dirty="0"/>
              <a:t> a </a:t>
            </a:r>
            <a:r>
              <a:rPr lang="en-GB" dirty="0" err="1"/>
              <a:t>pocit</a:t>
            </a:r>
            <a:r>
              <a:rPr lang="en-GB" dirty="0"/>
              <a:t> </a:t>
            </a:r>
            <a:r>
              <a:rPr lang="en-GB" dirty="0" err="1"/>
              <a:t>hladu</a:t>
            </a:r>
            <a:r>
              <a:rPr lang="en-GB" dirty="0"/>
              <a:t> a </a:t>
            </a:r>
            <a:r>
              <a:rPr lang="en-GB" dirty="0" err="1"/>
              <a:t>potlačují</a:t>
            </a:r>
            <a:r>
              <a:rPr lang="en-GB" dirty="0"/>
              <a:t> </a:t>
            </a:r>
            <a:r>
              <a:rPr lang="en-GB" dirty="0" err="1"/>
              <a:t>pocit</a:t>
            </a:r>
            <a:r>
              <a:rPr lang="en-GB" dirty="0"/>
              <a:t> </a:t>
            </a:r>
            <a:r>
              <a:rPr lang="en-GB" dirty="0" err="1"/>
              <a:t>sytosti</a:t>
            </a:r>
            <a:r>
              <a:rPr lang="en-GB" dirty="0"/>
              <a:t>. </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158975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Studie</a:t>
            </a:r>
            <a:r>
              <a:rPr lang="en-GB" dirty="0"/>
              <a:t>, </a:t>
            </a:r>
            <a:r>
              <a:rPr lang="en-GB" dirty="0" err="1"/>
              <a:t>zabývající</a:t>
            </a:r>
            <a:r>
              <a:rPr lang="en-GB" dirty="0"/>
              <a:t> se </a:t>
            </a:r>
            <a:r>
              <a:rPr lang="en-GB" dirty="0" err="1"/>
              <a:t>fyziologickými</a:t>
            </a:r>
            <a:r>
              <a:rPr lang="en-GB" dirty="0"/>
              <a:t> </a:t>
            </a:r>
            <a:r>
              <a:rPr lang="en-GB" dirty="0" err="1"/>
              <a:t>účinky</a:t>
            </a:r>
            <a:r>
              <a:rPr lang="en-GB" dirty="0"/>
              <a:t> </a:t>
            </a:r>
            <a:r>
              <a:rPr lang="en-GB" dirty="0" err="1"/>
              <a:t>cukru</a:t>
            </a:r>
            <a:r>
              <a:rPr lang="en-GB" dirty="0"/>
              <a:t>, </a:t>
            </a:r>
            <a:r>
              <a:rPr lang="en-GB" dirty="0" err="1"/>
              <a:t>zjistily</a:t>
            </a:r>
            <a:r>
              <a:rPr lang="en-GB" dirty="0"/>
              <a:t>, </a:t>
            </a:r>
            <a:r>
              <a:rPr lang="en-GB" dirty="0" err="1"/>
              <a:t>že</a:t>
            </a:r>
            <a:r>
              <a:rPr lang="en-GB" dirty="0"/>
              <a:t> </a:t>
            </a:r>
            <a:r>
              <a:rPr lang="en-GB" dirty="0" err="1"/>
              <a:t>cukr</a:t>
            </a:r>
            <a:r>
              <a:rPr lang="en-GB" dirty="0"/>
              <a:t> v </a:t>
            </a:r>
            <a:r>
              <a:rPr lang="en-GB" dirty="0" err="1"/>
              <a:t>nápojích</a:t>
            </a:r>
            <a:r>
              <a:rPr lang="en-GB" dirty="0"/>
              <a:t> </a:t>
            </a:r>
            <a:r>
              <a:rPr lang="en-GB" dirty="0" err="1"/>
              <a:t>vykazuje</a:t>
            </a:r>
            <a:r>
              <a:rPr lang="en-GB" dirty="0"/>
              <a:t> </a:t>
            </a:r>
            <a:r>
              <a:rPr lang="en-GB" dirty="0" err="1"/>
              <a:t>menší</a:t>
            </a:r>
            <a:r>
              <a:rPr lang="en-GB" dirty="0"/>
              <a:t> </a:t>
            </a:r>
            <a:r>
              <a:rPr lang="en-GB" dirty="0" err="1"/>
              <a:t>sytící</a:t>
            </a:r>
            <a:r>
              <a:rPr lang="en-GB" dirty="0"/>
              <a:t> </a:t>
            </a:r>
            <a:r>
              <a:rPr lang="en-GB" dirty="0" err="1"/>
              <a:t>účinek</a:t>
            </a:r>
            <a:r>
              <a:rPr lang="en-GB" dirty="0"/>
              <a:t> </a:t>
            </a:r>
            <a:r>
              <a:rPr lang="en-GB" dirty="0" err="1"/>
              <a:t>než</a:t>
            </a:r>
            <a:r>
              <a:rPr lang="en-GB" dirty="0"/>
              <a:t> </a:t>
            </a:r>
            <a:r>
              <a:rPr lang="en-GB" dirty="0" err="1"/>
              <a:t>cukr</a:t>
            </a:r>
            <a:r>
              <a:rPr lang="en-GB" dirty="0"/>
              <a:t> </a:t>
            </a:r>
            <a:r>
              <a:rPr lang="en-GB" dirty="0" err="1"/>
              <a:t>obsažený</a:t>
            </a:r>
            <a:r>
              <a:rPr lang="en-GB" dirty="0"/>
              <a:t> v </a:t>
            </a:r>
            <a:r>
              <a:rPr lang="en-GB" dirty="0" err="1"/>
              <a:t>potravinách</a:t>
            </a:r>
            <a:r>
              <a:rPr lang="en-GB" dirty="0"/>
              <a:t>, </a:t>
            </a:r>
            <a:r>
              <a:rPr lang="en-GB" dirty="0" err="1"/>
              <a:t>tedy</a:t>
            </a:r>
            <a:r>
              <a:rPr lang="en-GB" dirty="0"/>
              <a:t> v </a:t>
            </a:r>
            <a:r>
              <a:rPr lang="en-GB" dirty="0" err="1"/>
              <a:t>pevném</a:t>
            </a:r>
            <a:r>
              <a:rPr lang="en-GB" dirty="0"/>
              <a:t> </a:t>
            </a:r>
            <a:r>
              <a:rPr lang="en-GB" dirty="0" err="1"/>
              <a:t>stavu</a:t>
            </a:r>
            <a:r>
              <a:rPr lang="en-GB" dirty="0"/>
              <a:t>, a </a:t>
            </a:r>
            <a:r>
              <a:rPr lang="en-GB" dirty="0" err="1"/>
              <a:t>že</a:t>
            </a:r>
            <a:r>
              <a:rPr lang="en-GB" dirty="0"/>
              <a:t> </a:t>
            </a:r>
            <a:r>
              <a:rPr lang="en-GB" dirty="0" err="1"/>
              <a:t>záleží</a:t>
            </a:r>
            <a:r>
              <a:rPr lang="en-GB" dirty="0"/>
              <a:t> </a:t>
            </a:r>
            <a:r>
              <a:rPr lang="en-GB" dirty="0" err="1"/>
              <a:t>na</a:t>
            </a:r>
            <a:r>
              <a:rPr lang="en-GB" dirty="0"/>
              <a:t> </a:t>
            </a:r>
            <a:r>
              <a:rPr lang="en-GB" dirty="0" err="1"/>
              <a:t>přítomnosti</a:t>
            </a:r>
            <a:r>
              <a:rPr lang="en-GB" dirty="0"/>
              <a:t> </a:t>
            </a:r>
            <a:r>
              <a:rPr lang="en-GB" dirty="0" err="1"/>
              <a:t>dalších</a:t>
            </a:r>
            <a:r>
              <a:rPr lang="en-GB" dirty="0"/>
              <a:t> </a:t>
            </a:r>
            <a:r>
              <a:rPr lang="en-GB" dirty="0" err="1"/>
              <a:t>živin</a:t>
            </a:r>
            <a:r>
              <a:rPr lang="en-GB" dirty="0"/>
              <a:t> v </a:t>
            </a:r>
            <a:r>
              <a:rPr lang="en-GB" dirty="0" err="1"/>
              <a:t>nápoji</a:t>
            </a:r>
            <a:r>
              <a:rPr lang="en-GB" dirty="0"/>
              <a:t>. </a:t>
            </a:r>
            <a:r>
              <a:rPr lang="en-GB" dirty="0" err="1"/>
              <a:t>Obsahuje</a:t>
            </a:r>
            <a:r>
              <a:rPr lang="en-GB" dirty="0"/>
              <a:t>-li </a:t>
            </a:r>
            <a:r>
              <a:rPr lang="en-GB" dirty="0" err="1"/>
              <a:t>nápoj</a:t>
            </a:r>
            <a:r>
              <a:rPr lang="en-GB" dirty="0"/>
              <a:t> </a:t>
            </a:r>
            <a:r>
              <a:rPr lang="en-GB" dirty="0" err="1"/>
              <a:t>pouze</a:t>
            </a:r>
            <a:r>
              <a:rPr lang="en-GB" dirty="0"/>
              <a:t> </a:t>
            </a:r>
            <a:r>
              <a:rPr lang="en-GB" dirty="0" err="1"/>
              <a:t>cukr</a:t>
            </a:r>
            <a:r>
              <a:rPr lang="en-GB" dirty="0"/>
              <a:t>, </a:t>
            </a:r>
            <a:r>
              <a:rPr lang="en-GB" dirty="0" err="1"/>
              <a:t>jeho</a:t>
            </a:r>
            <a:r>
              <a:rPr lang="en-GB" dirty="0"/>
              <a:t> </a:t>
            </a:r>
            <a:r>
              <a:rPr lang="en-GB" dirty="0" err="1"/>
              <a:t>sytící</a:t>
            </a:r>
            <a:r>
              <a:rPr lang="en-GB" dirty="0"/>
              <a:t> </a:t>
            </a:r>
            <a:r>
              <a:rPr lang="en-GB" dirty="0" err="1"/>
              <a:t>účinek</a:t>
            </a:r>
            <a:r>
              <a:rPr lang="en-GB" dirty="0"/>
              <a:t> je </a:t>
            </a:r>
            <a:r>
              <a:rPr lang="en-GB" dirty="0" err="1"/>
              <a:t>ve</a:t>
            </a:r>
            <a:r>
              <a:rPr lang="en-GB" dirty="0"/>
              <a:t> </a:t>
            </a:r>
            <a:r>
              <a:rPr lang="en-GB" dirty="0" err="1"/>
              <a:t>srovnání</a:t>
            </a:r>
            <a:r>
              <a:rPr lang="en-GB" dirty="0"/>
              <a:t> s </a:t>
            </a:r>
            <a:r>
              <a:rPr lang="en-GB" dirty="0" err="1"/>
              <a:t>nápoji</a:t>
            </a:r>
            <a:r>
              <a:rPr lang="en-GB" dirty="0"/>
              <a:t> </a:t>
            </a:r>
            <a:r>
              <a:rPr lang="en-GB" dirty="0" err="1"/>
              <a:t>obsahujícími</a:t>
            </a:r>
            <a:r>
              <a:rPr lang="en-GB" dirty="0"/>
              <a:t> </a:t>
            </a:r>
            <a:r>
              <a:rPr lang="en-GB" dirty="0" err="1"/>
              <a:t>ostatní</a:t>
            </a:r>
            <a:r>
              <a:rPr lang="en-GB" dirty="0"/>
              <a:t> </a:t>
            </a:r>
            <a:r>
              <a:rPr lang="en-GB" dirty="0" err="1"/>
              <a:t>živiny</a:t>
            </a:r>
            <a:r>
              <a:rPr lang="en-GB" dirty="0"/>
              <a:t> </a:t>
            </a:r>
            <a:r>
              <a:rPr lang="en-GB" dirty="0" err="1"/>
              <a:t>menší</a:t>
            </a:r>
            <a:r>
              <a:rPr lang="en-GB" dirty="0"/>
              <a:t>. </a:t>
            </a:r>
            <a:r>
              <a:rPr lang="en-GB" dirty="0" err="1"/>
              <a:t>Navíc</a:t>
            </a:r>
            <a:r>
              <a:rPr lang="en-GB" dirty="0"/>
              <a:t> </a:t>
            </a:r>
            <a:r>
              <a:rPr lang="en-GB" dirty="0" err="1"/>
              <a:t>má</a:t>
            </a:r>
            <a:r>
              <a:rPr lang="en-GB" dirty="0"/>
              <a:t> </a:t>
            </a:r>
            <a:r>
              <a:rPr lang="en-GB" dirty="0" err="1"/>
              <a:t>takový</a:t>
            </a:r>
            <a:r>
              <a:rPr lang="en-GB" dirty="0"/>
              <a:t> </a:t>
            </a:r>
            <a:r>
              <a:rPr lang="en-GB" dirty="0" err="1"/>
              <a:t>slazený</a:t>
            </a:r>
            <a:r>
              <a:rPr lang="en-GB" dirty="0"/>
              <a:t> </a:t>
            </a:r>
            <a:r>
              <a:rPr lang="en-GB" dirty="0" err="1"/>
              <a:t>nápoj</a:t>
            </a:r>
            <a:r>
              <a:rPr lang="en-GB" dirty="0"/>
              <a:t> </a:t>
            </a:r>
            <a:r>
              <a:rPr lang="en-GB" dirty="0" err="1"/>
              <a:t>nižší</a:t>
            </a:r>
            <a:r>
              <a:rPr lang="en-GB" dirty="0"/>
              <a:t> </a:t>
            </a:r>
            <a:r>
              <a:rPr lang="en-GB" dirty="0" err="1"/>
              <a:t>efekt</a:t>
            </a:r>
            <a:r>
              <a:rPr lang="en-GB" dirty="0"/>
              <a:t> </a:t>
            </a:r>
            <a:r>
              <a:rPr lang="en-GB" dirty="0" err="1"/>
              <a:t>na</a:t>
            </a:r>
            <a:r>
              <a:rPr lang="en-GB" dirty="0"/>
              <a:t> </a:t>
            </a:r>
            <a:r>
              <a:rPr lang="en-GB" dirty="0" err="1"/>
              <a:t>postprandiální</a:t>
            </a:r>
            <a:r>
              <a:rPr lang="en-GB" dirty="0"/>
              <a:t> </a:t>
            </a:r>
            <a:r>
              <a:rPr lang="en-GB" dirty="0" err="1"/>
              <a:t>termogenezi</a:t>
            </a:r>
            <a:r>
              <a:rPr lang="en-GB" dirty="0"/>
              <a:t>, </a:t>
            </a:r>
            <a:r>
              <a:rPr lang="en-GB" dirty="0" err="1"/>
              <a:t>vlivem</a:t>
            </a:r>
            <a:r>
              <a:rPr lang="en-GB" dirty="0"/>
              <a:t> </a:t>
            </a:r>
            <a:r>
              <a:rPr lang="en-GB" dirty="0" err="1"/>
              <a:t>čehož</a:t>
            </a:r>
            <a:r>
              <a:rPr lang="en-GB" dirty="0"/>
              <a:t> </a:t>
            </a:r>
            <a:r>
              <a:rPr lang="en-GB" dirty="0" err="1"/>
              <a:t>dochází</a:t>
            </a:r>
            <a:r>
              <a:rPr lang="en-GB" dirty="0"/>
              <a:t> v </a:t>
            </a:r>
            <a:r>
              <a:rPr lang="en-GB" dirty="0" err="1"/>
              <a:t>menší</a:t>
            </a:r>
            <a:r>
              <a:rPr lang="en-GB" dirty="0"/>
              <a:t> </a:t>
            </a:r>
            <a:r>
              <a:rPr lang="en-GB" dirty="0" err="1"/>
              <a:t>míře</a:t>
            </a:r>
            <a:r>
              <a:rPr lang="en-GB" dirty="0"/>
              <a:t> k </a:t>
            </a:r>
            <a:r>
              <a:rPr lang="en-GB" dirty="0" err="1"/>
              <a:t>oxidaci</a:t>
            </a:r>
            <a:r>
              <a:rPr lang="en-GB" dirty="0"/>
              <a:t> </a:t>
            </a:r>
            <a:r>
              <a:rPr lang="en-GB" dirty="0" err="1"/>
              <a:t>živin</a:t>
            </a:r>
            <a:r>
              <a:rPr lang="en-GB" dirty="0"/>
              <a:t> a k </a:t>
            </a:r>
            <a:r>
              <a:rPr lang="en-GB" dirty="0" err="1"/>
              <a:t>následnému</a:t>
            </a:r>
            <a:r>
              <a:rPr lang="en-GB" dirty="0"/>
              <a:t> </a:t>
            </a:r>
            <a:r>
              <a:rPr lang="en-GB" dirty="0" err="1"/>
              <a:t>většímu</a:t>
            </a:r>
            <a:r>
              <a:rPr lang="en-GB" dirty="0"/>
              <a:t> </a:t>
            </a:r>
            <a:r>
              <a:rPr lang="en-GB" dirty="0" err="1"/>
              <a:t>ukládání</a:t>
            </a:r>
            <a:r>
              <a:rPr lang="en-GB" dirty="0"/>
              <a:t> </a:t>
            </a:r>
            <a:r>
              <a:rPr lang="en-GB" dirty="0" err="1"/>
              <a:t>energie</a:t>
            </a:r>
            <a:r>
              <a:rPr lang="cs-CZ" dirty="0"/>
              <a:t>.</a:t>
            </a:r>
            <a:r>
              <a:rPr lang="cs-CZ" baseline="0" dirty="0"/>
              <a:t> </a:t>
            </a:r>
          </a:p>
          <a:p>
            <a:endParaRPr lang="cs-CZ" baseline="0" dirty="0"/>
          </a:p>
          <a:p>
            <a:r>
              <a:rPr lang="cs-CZ" dirty="0"/>
              <a:t>C</a:t>
            </a:r>
            <a:r>
              <a:rPr lang="en-GB" dirty="0" err="1"/>
              <a:t>ukry</a:t>
            </a:r>
            <a:r>
              <a:rPr lang="en-GB" dirty="0"/>
              <a:t>, </a:t>
            </a:r>
            <a:r>
              <a:rPr lang="en-GB" dirty="0" err="1"/>
              <a:t>zvláště</a:t>
            </a:r>
            <a:r>
              <a:rPr lang="en-GB" dirty="0"/>
              <a:t> </a:t>
            </a:r>
            <a:r>
              <a:rPr lang="en-GB" dirty="0" err="1"/>
              <a:t>sacharóza</a:t>
            </a:r>
            <a:r>
              <a:rPr lang="en-GB" dirty="0"/>
              <a:t> a </a:t>
            </a:r>
            <a:r>
              <a:rPr lang="en-GB" dirty="0" err="1"/>
              <a:t>glukóza</a:t>
            </a:r>
            <a:r>
              <a:rPr lang="en-GB" dirty="0"/>
              <a:t>, </a:t>
            </a:r>
            <a:r>
              <a:rPr lang="en-GB" dirty="0" err="1"/>
              <a:t>jsou</a:t>
            </a:r>
            <a:r>
              <a:rPr lang="en-GB" dirty="0"/>
              <a:t> v </a:t>
            </a:r>
            <a:r>
              <a:rPr lang="en-GB" dirty="0" err="1"/>
              <a:t>ústní</a:t>
            </a:r>
            <a:r>
              <a:rPr lang="en-GB" dirty="0"/>
              <a:t> </a:t>
            </a:r>
            <a:r>
              <a:rPr lang="en-GB" dirty="0" err="1"/>
              <a:t>dutině</a:t>
            </a:r>
            <a:r>
              <a:rPr lang="en-GB" dirty="0"/>
              <a:t> </a:t>
            </a:r>
            <a:r>
              <a:rPr lang="en-GB" dirty="0" err="1"/>
              <a:t>metabolizovány</a:t>
            </a:r>
            <a:r>
              <a:rPr lang="en-GB" dirty="0"/>
              <a:t> </a:t>
            </a:r>
            <a:r>
              <a:rPr lang="en-GB" dirty="0" err="1"/>
              <a:t>bakteriemi</a:t>
            </a:r>
            <a:r>
              <a:rPr lang="en-GB" dirty="0"/>
              <a:t> </a:t>
            </a:r>
            <a:r>
              <a:rPr lang="en-GB" dirty="0" err="1"/>
              <a:t>za</a:t>
            </a:r>
            <a:r>
              <a:rPr lang="en-GB" dirty="0"/>
              <a:t> </a:t>
            </a:r>
            <a:r>
              <a:rPr lang="en-GB" dirty="0" err="1"/>
              <a:t>vzniku</a:t>
            </a:r>
            <a:r>
              <a:rPr lang="en-GB" dirty="0"/>
              <a:t> </a:t>
            </a:r>
            <a:r>
              <a:rPr lang="en-GB" dirty="0" err="1"/>
              <a:t>plaku</a:t>
            </a:r>
            <a:r>
              <a:rPr lang="en-GB" dirty="0"/>
              <a:t>, </a:t>
            </a:r>
            <a:r>
              <a:rPr lang="en-GB" dirty="0" err="1"/>
              <a:t>který</a:t>
            </a:r>
            <a:r>
              <a:rPr lang="en-GB" dirty="0"/>
              <a:t> </a:t>
            </a:r>
            <a:r>
              <a:rPr lang="en-GB" dirty="0" err="1"/>
              <a:t>spouští</a:t>
            </a:r>
            <a:r>
              <a:rPr lang="en-GB" dirty="0"/>
              <a:t> </a:t>
            </a:r>
            <a:r>
              <a:rPr lang="en-GB" dirty="0" err="1"/>
              <a:t>řetězec</a:t>
            </a:r>
            <a:r>
              <a:rPr lang="en-GB" dirty="0"/>
              <a:t> </a:t>
            </a:r>
            <a:r>
              <a:rPr lang="en-GB" dirty="0" err="1"/>
              <a:t>poškozující</a:t>
            </a:r>
            <a:r>
              <a:rPr lang="en-GB" dirty="0"/>
              <a:t> </a:t>
            </a:r>
            <a:r>
              <a:rPr lang="en-GB" dirty="0" err="1"/>
              <a:t>sklovinu</a:t>
            </a:r>
            <a:r>
              <a:rPr lang="en-GB" dirty="0"/>
              <a:t>. </a:t>
            </a:r>
            <a:r>
              <a:rPr lang="en-GB" dirty="0" err="1"/>
              <a:t>Působením</a:t>
            </a:r>
            <a:r>
              <a:rPr lang="en-GB" dirty="0"/>
              <a:t> </a:t>
            </a:r>
            <a:r>
              <a:rPr lang="en-GB" dirty="0" err="1"/>
              <a:t>bakterií</a:t>
            </a:r>
            <a:r>
              <a:rPr lang="en-GB" dirty="0"/>
              <a:t> v </a:t>
            </a:r>
            <a:r>
              <a:rPr lang="en-GB" dirty="0" err="1"/>
              <a:t>ústní</a:t>
            </a:r>
            <a:r>
              <a:rPr lang="en-GB" dirty="0"/>
              <a:t> </a:t>
            </a:r>
            <a:r>
              <a:rPr lang="en-GB" dirty="0" err="1"/>
              <a:t>dutině</a:t>
            </a:r>
            <a:r>
              <a:rPr lang="en-GB" dirty="0"/>
              <a:t> </a:t>
            </a:r>
            <a:r>
              <a:rPr lang="en-GB" dirty="0" err="1"/>
              <a:t>dochází</a:t>
            </a:r>
            <a:r>
              <a:rPr lang="en-GB" dirty="0"/>
              <a:t> k </a:t>
            </a:r>
            <a:r>
              <a:rPr lang="en-GB" dirty="0" err="1"/>
              <a:t>produkci</a:t>
            </a:r>
            <a:r>
              <a:rPr lang="en-GB" dirty="0"/>
              <a:t> </a:t>
            </a:r>
            <a:r>
              <a:rPr lang="en-GB" dirty="0" err="1"/>
              <a:t>kyselin</a:t>
            </a:r>
            <a:r>
              <a:rPr lang="en-GB" dirty="0"/>
              <a:t>, </a:t>
            </a:r>
            <a:r>
              <a:rPr lang="en-GB" dirty="0" err="1"/>
              <a:t>snížení</a:t>
            </a:r>
            <a:r>
              <a:rPr lang="en-GB" dirty="0"/>
              <a:t> pH a k </a:t>
            </a:r>
            <a:r>
              <a:rPr lang="en-GB" dirty="0" err="1"/>
              <a:t>demineralizaci</a:t>
            </a:r>
            <a:r>
              <a:rPr lang="en-GB" dirty="0"/>
              <a:t> </a:t>
            </a:r>
            <a:r>
              <a:rPr lang="en-GB" dirty="0" err="1"/>
              <a:t>skloviny</a:t>
            </a:r>
            <a:r>
              <a:rPr lang="en-GB" dirty="0"/>
              <a:t>. </a:t>
            </a:r>
            <a:r>
              <a:rPr lang="en-GB" dirty="0" err="1"/>
              <a:t>Čím</a:t>
            </a:r>
            <a:r>
              <a:rPr lang="en-GB" dirty="0"/>
              <a:t> </a:t>
            </a:r>
            <a:r>
              <a:rPr lang="en-GB" dirty="0" err="1"/>
              <a:t>častěji</a:t>
            </a:r>
            <a:r>
              <a:rPr lang="en-GB" dirty="0"/>
              <a:t> </a:t>
            </a:r>
            <a:r>
              <a:rPr lang="en-GB" dirty="0" err="1"/>
              <a:t>jsou</a:t>
            </a:r>
            <a:r>
              <a:rPr lang="en-GB" dirty="0"/>
              <a:t> </a:t>
            </a:r>
            <a:r>
              <a:rPr lang="en-GB" dirty="0" err="1"/>
              <a:t>konzumovány</a:t>
            </a:r>
            <a:r>
              <a:rPr lang="en-GB" dirty="0"/>
              <a:t> </a:t>
            </a:r>
            <a:r>
              <a:rPr lang="en-GB" dirty="0" err="1"/>
              <a:t>nápoje</a:t>
            </a:r>
            <a:r>
              <a:rPr lang="en-GB" dirty="0"/>
              <a:t> a </a:t>
            </a:r>
            <a:r>
              <a:rPr lang="en-GB" dirty="0" err="1"/>
              <a:t>potraviny</a:t>
            </a:r>
            <a:r>
              <a:rPr lang="en-GB" dirty="0"/>
              <a:t> </a:t>
            </a:r>
            <a:r>
              <a:rPr lang="en-GB" dirty="0" err="1"/>
              <a:t>obsahující</a:t>
            </a:r>
            <a:r>
              <a:rPr lang="en-GB" dirty="0"/>
              <a:t> </a:t>
            </a:r>
            <a:r>
              <a:rPr lang="en-GB" dirty="0" err="1"/>
              <a:t>jednoduché</a:t>
            </a:r>
            <a:r>
              <a:rPr lang="en-GB" dirty="0"/>
              <a:t> </a:t>
            </a:r>
            <a:r>
              <a:rPr lang="en-GB" dirty="0" err="1"/>
              <a:t>cukry</a:t>
            </a:r>
            <a:r>
              <a:rPr lang="en-GB" dirty="0"/>
              <a:t>, </a:t>
            </a:r>
            <a:r>
              <a:rPr lang="en-GB" dirty="0" err="1"/>
              <a:t>tím</a:t>
            </a:r>
            <a:r>
              <a:rPr lang="en-GB" dirty="0"/>
              <a:t> </a:t>
            </a:r>
            <a:r>
              <a:rPr lang="en-GB" dirty="0" err="1"/>
              <a:t>více</a:t>
            </a:r>
            <a:r>
              <a:rPr lang="en-GB" dirty="0"/>
              <a:t> je </a:t>
            </a:r>
            <a:r>
              <a:rPr lang="en-GB" dirty="0" err="1"/>
              <a:t>znemožněn</a:t>
            </a:r>
            <a:r>
              <a:rPr lang="en-GB" dirty="0"/>
              <a:t> </a:t>
            </a:r>
            <a:r>
              <a:rPr lang="en-GB" dirty="0" err="1"/>
              <a:t>nástup</a:t>
            </a:r>
            <a:r>
              <a:rPr lang="en-GB" dirty="0"/>
              <a:t> </a:t>
            </a:r>
            <a:r>
              <a:rPr lang="en-GB" dirty="0" err="1"/>
              <a:t>žádoucí</a:t>
            </a:r>
            <a:r>
              <a:rPr lang="en-GB" dirty="0"/>
              <a:t> </a:t>
            </a:r>
            <a:r>
              <a:rPr lang="en-GB" dirty="0" err="1"/>
              <a:t>remineralizace</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57821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226817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u="none" strike="noStrike" kern="1200" dirty="0">
                <a:solidFill>
                  <a:schemeClr val="tx1"/>
                </a:solidFill>
                <a:effectLst/>
                <a:latin typeface="Arial" charset="0"/>
                <a:ea typeface="+mn-ea"/>
                <a:cs typeface="+mn-cs"/>
                <a:hlinkClick r:id="rId3" tooltip="Persistent link using digital object identifier"/>
              </a:rPr>
              <a:t>https://doi.org/10.1016/j.nutres.2015.06.015</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60212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u="none" strike="noStrike" kern="1200" dirty="0">
                <a:solidFill>
                  <a:schemeClr val="tx1"/>
                </a:solidFill>
                <a:effectLst/>
                <a:latin typeface="Arial" charset="0"/>
                <a:ea typeface="+mn-ea"/>
                <a:cs typeface="+mn-cs"/>
                <a:hlinkClick r:id="rId3" tooltip="Persistent link using digital object identifier"/>
              </a:rPr>
              <a:t>https://doi.org/10.1016/j.dsx.2021.05.029</a:t>
            </a:r>
            <a:endParaRPr kumimoji="1" lang="cs-CZ" sz="1200" b="0" i="0" u="none" strike="noStrike" kern="1200" dirty="0">
              <a:solidFill>
                <a:schemeClr val="tx1"/>
              </a:solidFill>
              <a:effectLst/>
              <a:latin typeface="Arial" charset="0"/>
              <a:ea typeface="+mn-ea"/>
              <a:cs typeface="+mn-cs"/>
            </a:endParaRPr>
          </a:p>
          <a:p>
            <a:endParaRPr kumimoji="1" lang="cs-CZ" sz="1200" b="0" i="0" u="none" strike="noStrike" kern="1200" dirty="0">
              <a:solidFill>
                <a:schemeClr val="tx1"/>
              </a:solidFill>
              <a:effectLst/>
              <a:latin typeface="Arial" charset="0"/>
              <a:ea typeface="+mn-ea"/>
              <a:cs typeface="+mn-cs"/>
            </a:endParaRPr>
          </a:p>
          <a:p>
            <a:r>
              <a:rPr lang="cs-CZ" dirty="0"/>
              <a:t>Z</a:t>
            </a:r>
            <a:r>
              <a:rPr lang="en-GB" dirty="0" err="1"/>
              <a:t>jištění</a:t>
            </a:r>
            <a:r>
              <a:rPr lang="en-GB" dirty="0"/>
              <a:t> </a:t>
            </a:r>
            <a:r>
              <a:rPr lang="cs-CZ" dirty="0"/>
              <a:t>z tohoto systematického</a:t>
            </a:r>
            <a:r>
              <a:rPr lang="cs-CZ" baseline="0" dirty="0"/>
              <a:t> rewiew poukázala na skutečnost</a:t>
            </a:r>
            <a:r>
              <a:rPr lang="en-GB" dirty="0"/>
              <a:t>, </a:t>
            </a:r>
            <a:r>
              <a:rPr lang="en-GB" dirty="0" err="1"/>
              <a:t>že</a:t>
            </a:r>
            <a:r>
              <a:rPr lang="en-GB" dirty="0"/>
              <a:t> </a:t>
            </a:r>
            <a:r>
              <a:rPr lang="en-GB" dirty="0" err="1"/>
              <a:t>příjem</a:t>
            </a:r>
            <a:r>
              <a:rPr lang="en-GB" dirty="0"/>
              <a:t> </a:t>
            </a:r>
            <a:r>
              <a:rPr lang="en-GB" dirty="0" err="1"/>
              <a:t>vody</a:t>
            </a:r>
            <a:r>
              <a:rPr lang="en-GB" dirty="0"/>
              <a:t> </a:t>
            </a:r>
            <a:r>
              <a:rPr lang="en-GB" dirty="0" err="1"/>
              <a:t>koreluje</a:t>
            </a:r>
            <a:r>
              <a:rPr lang="en-GB" dirty="0"/>
              <a:t> se </a:t>
            </a:r>
            <a:r>
              <a:rPr lang="en-GB" dirty="0" err="1"/>
              <a:t>sníženým</a:t>
            </a:r>
            <a:r>
              <a:rPr lang="en-GB" dirty="0"/>
              <a:t> </a:t>
            </a:r>
            <a:r>
              <a:rPr lang="en-GB" dirty="0" err="1"/>
              <a:t>rizikem</a:t>
            </a:r>
            <a:r>
              <a:rPr lang="en-GB" dirty="0"/>
              <a:t> </a:t>
            </a:r>
            <a:r>
              <a:rPr lang="en-GB" dirty="0" err="1"/>
              <a:t>diabetu</a:t>
            </a:r>
            <a:r>
              <a:rPr lang="en-GB" dirty="0"/>
              <a:t> </a:t>
            </a:r>
            <a:r>
              <a:rPr lang="cs-CZ" dirty="0"/>
              <a:t>mellitu </a:t>
            </a:r>
            <a:r>
              <a:rPr lang="en-GB" dirty="0"/>
              <a:t>2. </a:t>
            </a:r>
            <a:r>
              <a:rPr lang="en-GB" dirty="0" err="1"/>
              <a:t>typu</a:t>
            </a:r>
            <a:r>
              <a:rPr lang="en-GB" dirty="0"/>
              <a:t> u </a:t>
            </a:r>
            <a:r>
              <a:rPr lang="en-GB" dirty="0" err="1"/>
              <a:t>žen</a:t>
            </a:r>
            <a:r>
              <a:rPr lang="en-GB" dirty="0"/>
              <a:t> a </a:t>
            </a:r>
            <a:r>
              <a:rPr lang="en-GB" dirty="0" err="1"/>
              <a:t>mužů</a:t>
            </a:r>
            <a:r>
              <a:rPr lang="en-GB" dirty="0"/>
              <a:t>. </a:t>
            </a:r>
            <a:r>
              <a:rPr lang="en-GB" dirty="0" err="1"/>
              <a:t>Tyto</a:t>
            </a:r>
            <a:r>
              <a:rPr lang="en-GB" dirty="0"/>
              <a:t> </a:t>
            </a:r>
            <a:r>
              <a:rPr lang="en-GB" dirty="0" err="1"/>
              <a:t>výsledky</a:t>
            </a:r>
            <a:r>
              <a:rPr lang="en-GB" dirty="0"/>
              <a:t> </a:t>
            </a:r>
            <a:r>
              <a:rPr lang="en-GB" dirty="0" err="1"/>
              <a:t>podporují</a:t>
            </a:r>
            <a:r>
              <a:rPr lang="en-GB" dirty="0"/>
              <a:t> </a:t>
            </a:r>
            <a:r>
              <a:rPr lang="en-GB" dirty="0" err="1"/>
              <a:t>současná</a:t>
            </a:r>
            <a:r>
              <a:rPr lang="en-GB" dirty="0"/>
              <a:t> </a:t>
            </a:r>
            <a:r>
              <a:rPr lang="en-GB" dirty="0" err="1"/>
              <a:t>doporučení</a:t>
            </a:r>
            <a:r>
              <a:rPr lang="en-GB" dirty="0"/>
              <a:t> </a:t>
            </a:r>
            <a:r>
              <a:rPr lang="en-GB" dirty="0" err="1"/>
              <a:t>pří</a:t>
            </a:r>
            <a:r>
              <a:rPr lang="cs-CZ" dirty="0"/>
              <a:t>vodu</a:t>
            </a:r>
            <a:r>
              <a:rPr lang="en-GB" dirty="0"/>
              <a:t> </a:t>
            </a:r>
            <a:r>
              <a:rPr lang="en-GB" dirty="0" err="1"/>
              <a:t>vody</a:t>
            </a:r>
            <a:r>
              <a:rPr lang="en-GB" dirty="0"/>
              <a:t> </a:t>
            </a:r>
            <a:r>
              <a:rPr lang="en-GB" dirty="0" err="1"/>
              <a:t>jako</a:t>
            </a:r>
            <a:r>
              <a:rPr lang="en-GB" dirty="0"/>
              <a:t> </a:t>
            </a:r>
            <a:r>
              <a:rPr lang="en-GB" dirty="0" err="1"/>
              <a:t>nedílné</a:t>
            </a:r>
            <a:r>
              <a:rPr lang="en-GB" dirty="0"/>
              <a:t> </a:t>
            </a:r>
            <a:r>
              <a:rPr lang="en-GB" dirty="0" err="1"/>
              <a:t>součásti</a:t>
            </a:r>
            <a:r>
              <a:rPr lang="en-GB" dirty="0"/>
              <a:t> </a:t>
            </a:r>
            <a:r>
              <a:rPr lang="cs-CZ" dirty="0"/>
              <a:t>stravy</a:t>
            </a:r>
            <a:r>
              <a:rPr lang="en-GB" dirty="0"/>
              <a:t> s </a:t>
            </a:r>
            <a:r>
              <a:rPr lang="en-GB" dirty="0" err="1"/>
              <a:t>nejnižším</a:t>
            </a:r>
            <a:r>
              <a:rPr lang="en-GB" dirty="0"/>
              <a:t> </a:t>
            </a:r>
            <a:r>
              <a:rPr lang="en-GB" dirty="0" err="1"/>
              <a:t>rizikem</a:t>
            </a:r>
            <a:r>
              <a:rPr lang="en-GB" dirty="0"/>
              <a:t> </a:t>
            </a:r>
            <a:r>
              <a:rPr lang="cs-CZ" dirty="0"/>
              <a:t>T2DM</a:t>
            </a:r>
            <a:r>
              <a:rPr lang="en-GB" dirty="0"/>
              <a:t>.</a:t>
            </a:r>
            <a:endParaRPr lang="cs-CZ" dirty="0"/>
          </a:p>
          <a:p>
            <a:r>
              <a:rPr lang="en-GB" dirty="0" err="1"/>
              <a:t>Celkově</a:t>
            </a:r>
            <a:r>
              <a:rPr lang="en-GB" dirty="0"/>
              <a:t> se </a:t>
            </a:r>
            <a:r>
              <a:rPr lang="en-GB" dirty="0" err="1"/>
              <a:t>hypotéza</a:t>
            </a:r>
            <a:r>
              <a:rPr lang="en-GB" dirty="0"/>
              <a:t> o </a:t>
            </a:r>
            <a:r>
              <a:rPr lang="en-GB" dirty="0" err="1"/>
              <a:t>existenci</a:t>
            </a:r>
            <a:r>
              <a:rPr lang="en-GB" dirty="0"/>
              <a:t> </a:t>
            </a:r>
            <a:r>
              <a:rPr lang="en-GB" dirty="0" err="1"/>
              <a:t>souvislosti</a:t>
            </a:r>
            <a:r>
              <a:rPr lang="en-GB" dirty="0"/>
              <a:t> </a:t>
            </a:r>
            <a:r>
              <a:rPr lang="en-GB" dirty="0" err="1"/>
              <a:t>mezi</a:t>
            </a:r>
            <a:r>
              <a:rPr lang="en-GB" dirty="0"/>
              <a:t> </a:t>
            </a:r>
            <a:r>
              <a:rPr lang="en-GB" dirty="0" err="1"/>
              <a:t>vyšším</a:t>
            </a:r>
            <a:r>
              <a:rPr lang="en-GB" dirty="0"/>
              <a:t> </a:t>
            </a:r>
            <a:r>
              <a:rPr lang="en-GB" dirty="0" err="1"/>
              <a:t>pří</a:t>
            </a:r>
            <a:r>
              <a:rPr lang="cs-CZ" dirty="0"/>
              <a:t>vodem</a:t>
            </a:r>
            <a:r>
              <a:rPr lang="en-GB" dirty="0"/>
              <a:t> </a:t>
            </a:r>
            <a:r>
              <a:rPr lang="en-GB" dirty="0" err="1"/>
              <a:t>čisté</a:t>
            </a:r>
            <a:r>
              <a:rPr lang="en-GB" dirty="0"/>
              <a:t> </a:t>
            </a:r>
            <a:r>
              <a:rPr lang="en-GB" dirty="0" err="1"/>
              <a:t>vody</a:t>
            </a:r>
            <a:r>
              <a:rPr lang="en-GB" dirty="0"/>
              <a:t> a </a:t>
            </a:r>
            <a:r>
              <a:rPr lang="en-GB" dirty="0" err="1"/>
              <a:t>rizikem</a:t>
            </a:r>
            <a:r>
              <a:rPr lang="en-GB" dirty="0"/>
              <a:t> T2DM v </a:t>
            </a:r>
            <a:r>
              <a:rPr lang="en-GB" dirty="0" err="1"/>
              <a:t>této</a:t>
            </a:r>
            <a:r>
              <a:rPr lang="en-GB" dirty="0"/>
              <a:t> </a:t>
            </a:r>
            <a:r>
              <a:rPr lang="en-GB" dirty="0" err="1"/>
              <a:t>metaanalýze</a:t>
            </a:r>
            <a:r>
              <a:rPr lang="en-GB" dirty="0"/>
              <a:t> </a:t>
            </a:r>
            <a:r>
              <a:rPr lang="en-GB" dirty="0" err="1"/>
              <a:t>potvrdila</a:t>
            </a:r>
            <a:r>
              <a:rPr lang="en-GB" dirty="0"/>
              <a:t>. </a:t>
            </a:r>
            <a:r>
              <a:rPr lang="en-GB" dirty="0" err="1"/>
              <a:t>Pitná</a:t>
            </a:r>
            <a:r>
              <a:rPr lang="en-GB" dirty="0"/>
              <a:t> </a:t>
            </a:r>
            <a:r>
              <a:rPr lang="en-GB" dirty="0" err="1"/>
              <a:t>voda</a:t>
            </a:r>
            <a:r>
              <a:rPr lang="en-GB" dirty="0"/>
              <a:t> </a:t>
            </a:r>
            <a:r>
              <a:rPr lang="en-GB" dirty="0" err="1"/>
              <a:t>může</a:t>
            </a:r>
            <a:r>
              <a:rPr lang="en-GB" dirty="0"/>
              <a:t> </a:t>
            </a:r>
            <a:r>
              <a:rPr lang="en-GB" dirty="0" err="1"/>
              <a:t>vést</a:t>
            </a:r>
            <a:r>
              <a:rPr lang="en-GB" dirty="0"/>
              <a:t> k 6% </a:t>
            </a:r>
            <a:r>
              <a:rPr lang="en-GB" dirty="0" err="1"/>
              <a:t>menší</a:t>
            </a:r>
            <a:r>
              <a:rPr lang="en-GB" dirty="0"/>
              <a:t> </a:t>
            </a:r>
            <a:r>
              <a:rPr lang="en-GB" dirty="0" err="1"/>
              <a:t>šanci</a:t>
            </a:r>
            <a:r>
              <a:rPr lang="en-GB" dirty="0"/>
              <a:t> </a:t>
            </a:r>
            <a:r>
              <a:rPr lang="en-GB" dirty="0" err="1"/>
              <a:t>mít</a:t>
            </a:r>
            <a:r>
              <a:rPr lang="en-GB" dirty="0"/>
              <a:t> T2DM. Tato </a:t>
            </a:r>
            <a:r>
              <a:rPr lang="en-GB" dirty="0" err="1"/>
              <a:t>metaanalýza</a:t>
            </a:r>
            <a:r>
              <a:rPr lang="en-GB" dirty="0"/>
              <a:t> </a:t>
            </a:r>
            <a:r>
              <a:rPr lang="en-GB" dirty="0" err="1"/>
              <a:t>tedy</a:t>
            </a:r>
            <a:r>
              <a:rPr lang="en-GB" dirty="0"/>
              <a:t> </a:t>
            </a:r>
            <a:r>
              <a:rPr lang="en-GB" dirty="0" err="1"/>
              <a:t>poskytuje</a:t>
            </a:r>
            <a:r>
              <a:rPr lang="en-GB" dirty="0"/>
              <a:t> </a:t>
            </a:r>
            <a:r>
              <a:rPr lang="en-GB" dirty="0" err="1"/>
              <a:t>nejaktuálnější</a:t>
            </a:r>
            <a:r>
              <a:rPr lang="en-GB" dirty="0"/>
              <a:t> </a:t>
            </a:r>
            <a:r>
              <a:rPr lang="en-GB" dirty="0" err="1"/>
              <a:t>epidemiologické</a:t>
            </a:r>
            <a:r>
              <a:rPr lang="en-GB" dirty="0"/>
              <a:t> </a:t>
            </a:r>
            <a:r>
              <a:rPr lang="en-GB" dirty="0" err="1"/>
              <a:t>důkazy</a:t>
            </a:r>
            <a:r>
              <a:rPr lang="en-GB" dirty="0"/>
              <a:t> </a:t>
            </a:r>
            <a:r>
              <a:rPr lang="en-GB" dirty="0" err="1"/>
              <a:t>podporující</a:t>
            </a:r>
            <a:r>
              <a:rPr lang="en-GB" dirty="0"/>
              <a:t> </a:t>
            </a:r>
            <a:r>
              <a:rPr lang="en-GB" b="1" dirty="0" err="1"/>
              <a:t>domnělý</a:t>
            </a:r>
            <a:r>
              <a:rPr lang="en-GB" b="1" dirty="0"/>
              <a:t> </a:t>
            </a:r>
            <a:r>
              <a:rPr lang="en-GB" b="1" dirty="0" err="1"/>
              <a:t>ochranný</a:t>
            </a:r>
            <a:r>
              <a:rPr lang="en-GB" b="1" dirty="0"/>
              <a:t> </a:t>
            </a:r>
            <a:r>
              <a:rPr lang="en-GB" b="1" dirty="0" err="1"/>
              <a:t>účinek</a:t>
            </a:r>
            <a:r>
              <a:rPr lang="en-GB" b="1" dirty="0"/>
              <a:t> </a:t>
            </a:r>
            <a:r>
              <a:rPr lang="en-GB" dirty="0" err="1"/>
              <a:t>příjmu</a:t>
            </a:r>
            <a:r>
              <a:rPr lang="en-GB" dirty="0"/>
              <a:t> </a:t>
            </a:r>
            <a:r>
              <a:rPr lang="en-GB" dirty="0" err="1"/>
              <a:t>vody</a:t>
            </a:r>
            <a:r>
              <a:rPr lang="en-GB" dirty="0"/>
              <a:t> </a:t>
            </a:r>
            <a:r>
              <a:rPr lang="en-GB" dirty="0" err="1"/>
              <a:t>proti</a:t>
            </a:r>
            <a:r>
              <a:rPr lang="cs-CZ" dirty="0"/>
              <a:t> T2D.</a:t>
            </a:r>
            <a:br>
              <a:rPr lang="cs-CZ" dirty="0"/>
            </a:br>
            <a:br>
              <a:rPr lang="cs-CZ" dirty="0"/>
            </a:br>
            <a:r>
              <a:rPr lang="cs-CZ" dirty="0"/>
              <a:t>Konkrétní mechanismus zůstává nejasný.</a:t>
            </a:r>
            <a:br>
              <a:rPr lang="cs-CZ" dirty="0"/>
            </a:br>
            <a:endParaRPr lang="en-GB"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580914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Klíčová zjištění studie:</a:t>
            </a:r>
          </a:p>
          <a:p>
            <a:pPr>
              <a:buFont typeface="Arial" panose="020B0604020202020204" pitchFamily="34" charset="0"/>
              <a:buChar char="•"/>
            </a:pPr>
            <a:r>
              <a:rPr lang="cs-CZ" b="1" dirty="0"/>
              <a:t>Pití vody před jídlem snižuje příjem energie</a:t>
            </a:r>
            <a:r>
              <a:rPr lang="cs-CZ" dirty="0"/>
              <a:t>: Konzumace 500 ml vody před jídlem krátkodobě snižuje energetický příjem (EI) u dospělých ve středním a vyšším věku.</a:t>
            </a:r>
          </a:p>
          <a:p>
            <a:pPr>
              <a:buFont typeface="Arial" panose="020B0604020202020204" pitchFamily="34" charset="0"/>
              <a:buChar char="•"/>
            </a:pPr>
            <a:r>
              <a:rPr lang="cs-CZ" b="1" dirty="0"/>
              <a:t>Podpora hubnutí</a:t>
            </a:r>
            <a:r>
              <a:rPr lang="cs-CZ" dirty="0"/>
              <a:t>: Skupina, která před každým jídlem pila vodu (spolu s nízkoenergetickou dietou), zhubla o </a:t>
            </a:r>
            <a:r>
              <a:rPr lang="cs-CZ" b="1" dirty="0"/>
              <a:t>~2 kg více</a:t>
            </a:r>
            <a:r>
              <a:rPr lang="cs-CZ" dirty="0"/>
              <a:t> než skupina, která držela pouze dietu bez vody.</a:t>
            </a:r>
          </a:p>
          <a:p>
            <a:pPr>
              <a:buFont typeface="Arial" panose="020B0604020202020204" pitchFamily="34" charset="0"/>
              <a:buChar char="•"/>
            </a:pPr>
            <a:r>
              <a:rPr lang="cs-CZ" b="1" dirty="0"/>
              <a:t>Významný rozdíl v úbytku hmotnosti</a:t>
            </a:r>
            <a:r>
              <a:rPr lang="cs-CZ" dirty="0"/>
              <a:t>: Skupina s vodou zaznamenala </a:t>
            </a:r>
            <a:r>
              <a:rPr lang="cs-CZ" b="1" dirty="0"/>
              <a:t>o 44 % vyšší úbytek hmotnosti</a:t>
            </a:r>
            <a:r>
              <a:rPr lang="cs-CZ" dirty="0"/>
              <a:t> během 12 týdnů než skupina bez vody.</a:t>
            </a:r>
          </a:p>
          <a:p>
            <a:pPr>
              <a:buFont typeface="Arial" panose="020B0604020202020204" pitchFamily="34" charset="0"/>
              <a:buChar char="•"/>
            </a:pPr>
            <a:r>
              <a:rPr lang="cs-CZ" b="1" dirty="0"/>
              <a:t>Krátkodobý efekt na příjem energie</a:t>
            </a:r>
            <a:r>
              <a:rPr lang="cs-CZ" dirty="0"/>
              <a:t>: Na začátku studie byl příjem energie při testovacím jídle (</a:t>
            </a:r>
            <a:r>
              <a:rPr lang="cs-CZ" b="1" dirty="0"/>
              <a:t>ad </a:t>
            </a:r>
            <a:r>
              <a:rPr lang="cs-CZ" b="1" dirty="0" err="1"/>
              <a:t>libitum</a:t>
            </a:r>
            <a:r>
              <a:rPr lang="cs-CZ" dirty="0"/>
              <a:t>) nižší ve skupině, která před jídlem pila vodu (</a:t>
            </a:r>
            <a:r>
              <a:rPr lang="cs-CZ" b="1" dirty="0"/>
              <a:t>498 kcal vs. 541 kcal, P = 0.009</a:t>
            </a:r>
            <a:r>
              <a:rPr lang="cs-CZ" dirty="0"/>
              <a:t>). Po 12 týdnech se však tento efekt již neprojevil (</a:t>
            </a:r>
            <a:r>
              <a:rPr lang="cs-CZ" b="1" dirty="0"/>
              <a:t>480 kcal vs. 506 kcal, P = 0.069</a:t>
            </a:r>
            <a:r>
              <a:rPr lang="cs-CZ" dirty="0"/>
              <a:t>).</a:t>
            </a:r>
          </a:p>
          <a:p>
            <a:endParaRPr lang="cs-CZ" dirty="0"/>
          </a:p>
          <a:p>
            <a:r>
              <a:rPr lang="cs-CZ" dirty="0"/>
              <a:t>Nicméně</a:t>
            </a:r>
            <a:r>
              <a:rPr lang="cs-CZ" baseline="0" dirty="0"/>
              <a:t> tyto závěry n</a:t>
            </a:r>
            <a:r>
              <a:rPr lang="en-GB" dirty="0" err="1"/>
              <a:t>eplatí</a:t>
            </a:r>
            <a:r>
              <a:rPr lang="en-GB" dirty="0"/>
              <a:t> </a:t>
            </a:r>
            <a:r>
              <a:rPr lang="en-GB" dirty="0" err="1"/>
              <a:t>ve</a:t>
            </a:r>
            <a:r>
              <a:rPr lang="en-GB" dirty="0"/>
              <a:t> </a:t>
            </a:r>
            <a:r>
              <a:rPr lang="en-GB" dirty="0" err="1"/>
              <a:t>všech</a:t>
            </a:r>
            <a:r>
              <a:rPr lang="en-GB" dirty="0"/>
              <a:t> </a:t>
            </a:r>
            <a:r>
              <a:rPr lang="en-GB" dirty="0" err="1"/>
              <a:t>zveřejněných</a:t>
            </a:r>
            <a:r>
              <a:rPr lang="en-GB" dirty="0"/>
              <a:t> </a:t>
            </a:r>
            <a:r>
              <a:rPr lang="en-GB" dirty="0" err="1"/>
              <a:t>dokumentech</a:t>
            </a:r>
            <a:r>
              <a:rPr lang="en-GB" dirty="0"/>
              <a:t>. </a:t>
            </a:r>
            <a:r>
              <a:rPr lang="en-GB" dirty="0" err="1"/>
              <a:t>Walleghen</a:t>
            </a:r>
            <a:r>
              <a:rPr lang="en-GB" dirty="0"/>
              <a:t> a </a:t>
            </a:r>
            <a:r>
              <a:rPr lang="en-GB" dirty="0" err="1"/>
              <a:t>kol</a:t>
            </a:r>
            <a:r>
              <a:rPr lang="en-GB" dirty="0"/>
              <a:t>. </a:t>
            </a:r>
            <a:r>
              <a:rPr lang="en-GB" dirty="0" err="1"/>
              <a:t>uvádí</a:t>
            </a:r>
            <a:r>
              <a:rPr lang="en-GB" dirty="0"/>
              <a:t>, </a:t>
            </a:r>
            <a:r>
              <a:rPr lang="en-GB" dirty="0" err="1"/>
              <a:t>že</a:t>
            </a:r>
            <a:r>
              <a:rPr lang="en-GB" dirty="0"/>
              <a:t> </a:t>
            </a:r>
            <a:r>
              <a:rPr lang="en-GB" dirty="0" err="1"/>
              <a:t>příjem</a:t>
            </a:r>
            <a:r>
              <a:rPr lang="en-GB" dirty="0"/>
              <a:t> </a:t>
            </a:r>
            <a:r>
              <a:rPr lang="en-GB" dirty="0" err="1"/>
              <a:t>vody</a:t>
            </a:r>
            <a:r>
              <a:rPr lang="en-GB" dirty="0"/>
              <a:t> </a:t>
            </a:r>
            <a:r>
              <a:rPr lang="en-GB" dirty="0" err="1"/>
              <a:t>před</a:t>
            </a:r>
            <a:r>
              <a:rPr lang="en-GB" dirty="0"/>
              <a:t> </a:t>
            </a:r>
            <a:r>
              <a:rPr lang="en-GB" dirty="0" err="1"/>
              <a:t>jídlem</a:t>
            </a:r>
            <a:r>
              <a:rPr lang="en-GB" dirty="0"/>
              <a:t> </a:t>
            </a:r>
            <a:r>
              <a:rPr lang="en-GB" dirty="0" err="1"/>
              <a:t>neovlivňuje</a:t>
            </a:r>
            <a:r>
              <a:rPr lang="en-GB" dirty="0"/>
              <a:t> </a:t>
            </a:r>
            <a:r>
              <a:rPr lang="en-GB" dirty="0" err="1"/>
              <a:t>příjem</a:t>
            </a:r>
            <a:r>
              <a:rPr lang="en-GB" dirty="0"/>
              <a:t> </a:t>
            </a:r>
            <a:r>
              <a:rPr lang="en-GB" dirty="0" err="1"/>
              <a:t>energie</a:t>
            </a:r>
            <a:r>
              <a:rPr lang="en-GB" dirty="0"/>
              <a:t> z </a:t>
            </a:r>
            <a:r>
              <a:rPr lang="en-GB" dirty="0" err="1"/>
              <a:t>jídla</a:t>
            </a:r>
            <a:r>
              <a:rPr lang="en-GB" dirty="0"/>
              <a:t> u </a:t>
            </a:r>
            <a:r>
              <a:rPr lang="en-GB" dirty="0" err="1"/>
              <a:t>mladých</a:t>
            </a:r>
            <a:r>
              <a:rPr lang="en-GB" dirty="0"/>
              <a:t> </a:t>
            </a:r>
            <a:r>
              <a:rPr lang="en-GB" dirty="0" err="1"/>
              <a:t>žen</a:t>
            </a:r>
            <a:r>
              <a:rPr lang="en-GB" dirty="0"/>
              <a:t>. </a:t>
            </a:r>
            <a:r>
              <a:rPr lang="en-GB" dirty="0" err="1"/>
              <a:t>Byla</a:t>
            </a:r>
            <a:r>
              <a:rPr lang="en-GB" dirty="0"/>
              <a:t> </a:t>
            </a:r>
            <a:r>
              <a:rPr lang="en-GB" dirty="0" err="1"/>
              <a:t>také</a:t>
            </a:r>
            <a:r>
              <a:rPr lang="en-GB" dirty="0"/>
              <a:t> </a:t>
            </a:r>
            <a:r>
              <a:rPr lang="en-GB" dirty="0" err="1"/>
              <a:t>vyslovena</a:t>
            </a:r>
            <a:r>
              <a:rPr lang="en-GB" dirty="0"/>
              <a:t> </a:t>
            </a:r>
            <a:r>
              <a:rPr lang="en-GB" dirty="0" err="1"/>
              <a:t>hypotéza</a:t>
            </a:r>
            <a:r>
              <a:rPr lang="en-GB" dirty="0"/>
              <a:t>, </a:t>
            </a:r>
            <a:r>
              <a:rPr lang="en-GB" dirty="0" err="1"/>
              <a:t>že</a:t>
            </a:r>
            <a:r>
              <a:rPr lang="en-GB" dirty="0"/>
              <a:t> </a:t>
            </a:r>
            <a:r>
              <a:rPr lang="en-GB" dirty="0" err="1"/>
              <a:t>příjem</a:t>
            </a:r>
            <a:r>
              <a:rPr lang="en-GB" dirty="0"/>
              <a:t> </a:t>
            </a:r>
            <a:r>
              <a:rPr lang="en-GB" dirty="0" err="1"/>
              <a:t>vody</a:t>
            </a:r>
            <a:r>
              <a:rPr lang="en-GB" dirty="0"/>
              <a:t> z </a:t>
            </a:r>
            <a:r>
              <a:rPr lang="en-GB" dirty="0" err="1"/>
              <a:t>potravin</a:t>
            </a:r>
            <a:r>
              <a:rPr lang="cs-CZ" dirty="0"/>
              <a:t> (viz tabulka)</a:t>
            </a:r>
            <a:r>
              <a:rPr lang="en-GB" dirty="0"/>
              <a:t>, </a:t>
            </a:r>
            <a:r>
              <a:rPr lang="en-GB" dirty="0" err="1"/>
              <a:t>nikoli</a:t>
            </a:r>
            <a:r>
              <a:rPr lang="en-GB" dirty="0"/>
              <a:t> z </a:t>
            </a:r>
            <a:r>
              <a:rPr lang="en-GB" dirty="0" err="1"/>
              <a:t>nápojů</a:t>
            </a:r>
            <a:r>
              <a:rPr lang="en-GB" dirty="0"/>
              <a:t>, </a:t>
            </a:r>
            <a:r>
              <a:rPr lang="en-GB" dirty="0" err="1"/>
              <a:t>byl</a:t>
            </a:r>
            <a:r>
              <a:rPr lang="en-GB" dirty="0"/>
              <a:t> </a:t>
            </a:r>
            <a:r>
              <a:rPr lang="en-GB" dirty="0" err="1"/>
              <a:t>spojen</a:t>
            </a:r>
            <a:r>
              <a:rPr lang="en-GB" dirty="0"/>
              <a:t> s </a:t>
            </a:r>
            <a:r>
              <a:rPr lang="en-GB" dirty="0" err="1"/>
              <a:t>nižším</a:t>
            </a:r>
            <a:r>
              <a:rPr lang="en-GB" dirty="0"/>
              <a:t> </a:t>
            </a:r>
            <a:r>
              <a:rPr lang="en-GB" dirty="0" err="1"/>
              <a:t>indexem</a:t>
            </a:r>
            <a:r>
              <a:rPr lang="en-GB" dirty="0"/>
              <a:t> </a:t>
            </a:r>
            <a:r>
              <a:rPr lang="en-GB" dirty="0" err="1"/>
              <a:t>tělesné</a:t>
            </a:r>
            <a:r>
              <a:rPr lang="en-GB" dirty="0"/>
              <a:t> </a:t>
            </a:r>
            <a:r>
              <a:rPr lang="en-GB" dirty="0" err="1"/>
              <a:t>hmotnosti</a:t>
            </a:r>
            <a:r>
              <a:rPr lang="en-GB" dirty="0"/>
              <a:t> (BMI) a </a:t>
            </a:r>
            <a:r>
              <a:rPr lang="en-GB" dirty="0" err="1"/>
              <a:t>obvodem</a:t>
            </a:r>
            <a:r>
              <a:rPr lang="en-GB" dirty="0"/>
              <a:t> </a:t>
            </a:r>
            <a:r>
              <a:rPr lang="en-GB" dirty="0" err="1"/>
              <a:t>pasu</a:t>
            </a:r>
            <a:r>
              <a:rPr lang="en-GB" dirty="0"/>
              <a:t> (WC</a:t>
            </a:r>
            <a:r>
              <a:rPr lang="cs-CZ" dirty="0"/>
              <a:t>).</a:t>
            </a:r>
            <a:endParaRPr kumimoji="1" lang="cs-CZ" sz="1200" b="0" i="0" kern="1200" dirty="0">
              <a:solidFill>
                <a:schemeClr val="tx1"/>
              </a:solidFill>
              <a:effectLst/>
              <a:latin typeface="Arial" charset="0"/>
              <a:ea typeface="+mn-ea"/>
              <a:cs typeface="+mn-cs"/>
            </a:endParaRPr>
          </a:p>
          <a:p>
            <a:endParaRPr kumimoji="1" lang="cs-CZ"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3293004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Většina</a:t>
            </a:r>
            <a:r>
              <a:rPr lang="en-GB" dirty="0"/>
              <a:t> </a:t>
            </a:r>
            <a:r>
              <a:rPr lang="en-GB" dirty="0" err="1"/>
              <a:t>informací</a:t>
            </a:r>
            <a:r>
              <a:rPr lang="en-GB" dirty="0"/>
              <a:t> o </a:t>
            </a:r>
            <a:r>
              <a:rPr lang="en-GB" dirty="0" err="1"/>
              <a:t>asociacích</a:t>
            </a:r>
            <a:r>
              <a:rPr lang="en-GB" dirty="0"/>
              <a:t> </a:t>
            </a:r>
            <a:r>
              <a:rPr lang="en-GB" dirty="0" err="1"/>
              <a:t>vody</a:t>
            </a:r>
            <a:r>
              <a:rPr lang="en-GB" dirty="0"/>
              <a:t> a </a:t>
            </a:r>
            <a:r>
              <a:rPr lang="en-GB" dirty="0" err="1"/>
              <a:t>hmotnosti</a:t>
            </a:r>
            <a:r>
              <a:rPr lang="en-GB" dirty="0"/>
              <a:t> </a:t>
            </a:r>
            <a:r>
              <a:rPr lang="en-GB" dirty="0" err="1"/>
              <a:t>pochází</a:t>
            </a:r>
            <a:r>
              <a:rPr lang="en-GB" dirty="0"/>
              <a:t> </a:t>
            </a:r>
            <a:r>
              <a:rPr lang="cs-CZ" dirty="0"/>
              <a:t>z </a:t>
            </a:r>
            <a:r>
              <a:rPr lang="en-GB" dirty="0" err="1"/>
              <a:t>klinických</a:t>
            </a:r>
            <a:r>
              <a:rPr lang="en-GB" dirty="0"/>
              <a:t> </a:t>
            </a:r>
            <a:r>
              <a:rPr lang="en-GB" dirty="0" err="1"/>
              <a:t>studií</a:t>
            </a:r>
            <a:r>
              <a:rPr lang="cs-CZ" dirty="0"/>
              <a:t>.</a:t>
            </a:r>
            <a:r>
              <a:rPr lang="cs-CZ" baseline="0" dirty="0"/>
              <a:t> V těchto šetřeních je (většinou) </a:t>
            </a:r>
            <a:r>
              <a:rPr lang="cs-CZ" dirty="0"/>
              <a:t>přívod vody nadměrný oproti běžnému životu.</a:t>
            </a:r>
          </a:p>
          <a:p>
            <a:endParaRPr lang="cs-CZ" dirty="0"/>
          </a:p>
          <a:p>
            <a:r>
              <a:rPr lang="en-GB" dirty="0" err="1"/>
              <a:t>Observační</a:t>
            </a:r>
            <a:r>
              <a:rPr lang="en-GB" dirty="0"/>
              <a:t> </a:t>
            </a:r>
            <a:r>
              <a:rPr lang="en-GB" dirty="0" err="1"/>
              <a:t>studie</a:t>
            </a:r>
            <a:r>
              <a:rPr lang="en-GB" dirty="0"/>
              <a:t> </a:t>
            </a:r>
            <a:r>
              <a:rPr lang="cs-CZ" dirty="0"/>
              <a:t>týkající se této problematiky jsou vzácné.</a:t>
            </a:r>
          </a:p>
          <a:p>
            <a:endParaRPr lang="cs-CZ" dirty="0"/>
          </a:p>
          <a:p>
            <a:r>
              <a:rPr lang="cs-CZ" dirty="0"/>
              <a:t>P</a:t>
            </a:r>
            <a:r>
              <a:rPr lang="en-GB" dirty="0" err="1"/>
              <a:t>růřezové</a:t>
            </a:r>
            <a:r>
              <a:rPr lang="en-GB" dirty="0"/>
              <a:t> </a:t>
            </a:r>
            <a:r>
              <a:rPr lang="en-GB" dirty="0" err="1"/>
              <a:t>studi</a:t>
            </a:r>
            <a:r>
              <a:rPr lang="cs-CZ" dirty="0"/>
              <a:t>e – účastníci, kteří si byli schopni </a:t>
            </a:r>
            <a:r>
              <a:rPr lang="cs-CZ" b="1" dirty="0"/>
              <a:t>udržet úbytek hmotnosti </a:t>
            </a:r>
            <a:r>
              <a:rPr lang="cs-CZ" dirty="0"/>
              <a:t>pili mnohem více vody ve srovnání s těmi, kterým se nepodařilo udržet zredukovanou hmotnost.</a:t>
            </a:r>
          </a:p>
          <a:p>
            <a:r>
              <a:rPr lang="en-GB" dirty="0"/>
              <a:t> </a:t>
            </a:r>
            <a:endParaRPr lang="cs-CZ" dirty="0"/>
          </a:p>
          <a:p>
            <a:r>
              <a:rPr lang="cs-CZ" dirty="0"/>
              <a:t>L</a:t>
            </a:r>
            <a:r>
              <a:rPr lang="en-GB" dirty="0" err="1"/>
              <a:t>ongitudinální</a:t>
            </a:r>
            <a:r>
              <a:rPr lang="en-GB" dirty="0"/>
              <a:t> </a:t>
            </a:r>
            <a:r>
              <a:rPr lang="en-GB" dirty="0" err="1"/>
              <a:t>studie</a:t>
            </a:r>
            <a:r>
              <a:rPr lang="en-GB" dirty="0"/>
              <a:t> </a:t>
            </a:r>
            <a:r>
              <a:rPr lang="cs-CZ" dirty="0"/>
              <a:t>- </a:t>
            </a:r>
            <a:r>
              <a:rPr lang="en-GB" dirty="0" err="1"/>
              <a:t>větší</a:t>
            </a:r>
            <a:r>
              <a:rPr lang="en-GB" dirty="0"/>
              <a:t> </a:t>
            </a:r>
            <a:r>
              <a:rPr lang="en-GB" dirty="0" err="1"/>
              <a:t>snížení</a:t>
            </a:r>
            <a:r>
              <a:rPr lang="en-GB" dirty="0"/>
              <a:t> </a:t>
            </a:r>
            <a:r>
              <a:rPr lang="cs-CZ" dirty="0"/>
              <a:t>obvodu pasu</a:t>
            </a:r>
            <a:r>
              <a:rPr lang="en-GB" dirty="0"/>
              <a:t> a </a:t>
            </a:r>
            <a:r>
              <a:rPr lang="en-GB" dirty="0" err="1"/>
              <a:t>tělesné</a:t>
            </a:r>
            <a:r>
              <a:rPr lang="en-GB" dirty="0"/>
              <a:t> </a:t>
            </a:r>
            <a:r>
              <a:rPr lang="en-GB" dirty="0" err="1"/>
              <a:t>hmotnosti</a:t>
            </a:r>
            <a:r>
              <a:rPr lang="en-GB" dirty="0"/>
              <a:t>, </a:t>
            </a:r>
            <a:r>
              <a:rPr lang="cs-CZ" dirty="0"/>
              <a:t>při přívodu</a:t>
            </a:r>
            <a:r>
              <a:rPr lang="en-GB" dirty="0"/>
              <a:t> </a:t>
            </a:r>
            <a:r>
              <a:rPr lang="en-GB" b="1" dirty="0" err="1"/>
              <a:t>více</a:t>
            </a:r>
            <a:r>
              <a:rPr lang="en-GB" b="1" dirty="0"/>
              <a:t> </a:t>
            </a:r>
            <a:r>
              <a:rPr lang="en-GB" b="1" dirty="0" err="1"/>
              <a:t>než</a:t>
            </a:r>
            <a:r>
              <a:rPr lang="en-GB" b="1" dirty="0"/>
              <a:t> 1 l </a:t>
            </a:r>
            <a:r>
              <a:rPr lang="en-GB" b="1" dirty="0" err="1"/>
              <a:t>vody</a:t>
            </a:r>
            <a:r>
              <a:rPr lang="en-GB" b="1" dirty="0"/>
              <a:t>/den </a:t>
            </a:r>
            <a:r>
              <a:rPr lang="en-GB" dirty="0"/>
              <a:t>po </a:t>
            </a:r>
            <a:r>
              <a:rPr lang="en-GB" dirty="0" err="1"/>
              <a:t>dobu</a:t>
            </a:r>
            <a:r>
              <a:rPr lang="en-GB" dirty="0"/>
              <a:t> 12 </a:t>
            </a:r>
            <a:r>
              <a:rPr lang="en-GB" dirty="0" err="1"/>
              <a:t>měsíců</a:t>
            </a:r>
            <a:r>
              <a:rPr lang="cs-CZ" dirty="0"/>
              <a:t>.</a:t>
            </a:r>
            <a:endParaRPr lang="en-GB"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2659034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doi</a:t>
            </a:r>
            <a:r>
              <a:rPr lang="en-GB" dirty="0"/>
              <a:t>: 10.1370/afm.1951</a:t>
            </a:r>
            <a:endParaRPr lang="cs-CZ" dirty="0"/>
          </a:p>
          <a:p>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Závěry ze studie NHANES - </a:t>
            </a:r>
            <a:r>
              <a:rPr lang="en-GB" dirty="0" err="1"/>
              <a:t>nedostatečná</a:t>
            </a:r>
            <a:r>
              <a:rPr lang="en-GB" dirty="0"/>
              <a:t> </a:t>
            </a:r>
            <a:r>
              <a:rPr lang="en-GB" dirty="0" err="1"/>
              <a:t>hydratace</a:t>
            </a:r>
            <a:r>
              <a:rPr lang="en-GB" dirty="0"/>
              <a:t> </a:t>
            </a:r>
            <a:r>
              <a:rPr lang="en-GB" dirty="0" err="1"/>
              <a:t>spojena</a:t>
            </a:r>
            <a:r>
              <a:rPr lang="en-GB" dirty="0"/>
              <a:t> s </a:t>
            </a:r>
            <a:r>
              <a:rPr lang="en-GB" dirty="0" err="1"/>
              <a:t>vyšším</a:t>
            </a:r>
            <a:r>
              <a:rPr lang="en-GB" dirty="0"/>
              <a:t> BMI a </a:t>
            </a:r>
            <a:r>
              <a:rPr lang="en-GB" dirty="0" err="1"/>
              <a:t>obezitou</a:t>
            </a:r>
            <a:r>
              <a:rPr lang="en-GB" dirty="0"/>
              <a:t> u </a:t>
            </a:r>
            <a:r>
              <a:rPr lang="en-GB" dirty="0" err="1"/>
              <a:t>dospělých</a:t>
            </a:r>
            <a:r>
              <a:rPr lang="en-GB" dirty="0"/>
              <a:t> </a:t>
            </a:r>
            <a:r>
              <a:rPr lang="en-GB" dirty="0" err="1"/>
              <a:t>ve</a:t>
            </a:r>
            <a:r>
              <a:rPr lang="en-GB" dirty="0"/>
              <a:t> </a:t>
            </a:r>
            <a:r>
              <a:rPr lang="en-GB" dirty="0" err="1"/>
              <a:t>věku</a:t>
            </a:r>
            <a:r>
              <a:rPr lang="en-GB" dirty="0"/>
              <a:t> 18 </a:t>
            </a:r>
            <a:r>
              <a:rPr lang="en-GB" dirty="0" err="1"/>
              <a:t>až</a:t>
            </a:r>
            <a:r>
              <a:rPr lang="en-GB" dirty="0"/>
              <a:t> 64 let</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J</a:t>
            </a:r>
            <a:r>
              <a:rPr lang="en-GB" dirty="0" err="1"/>
              <a:t>edinci</a:t>
            </a:r>
            <a:r>
              <a:rPr lang="en-GB" dirty="0"/>
              <a:t> s </a:t>
            </a:r>
            <a:r>
              <a:rPr lang="en-GB" dirty="0" err="1"/>
              <a:t>vyšším</a:t>
            </a:r>
            <a:r>
              <a:rPr lang="en-GB" dirty="0"/>
              <a:t> BMI </a:t>
            </a:r>
            <a:r>
              <a:rPr lang="cs-CZ" dirty="0"/>
              <a:t>- pravděpodobné výživové chování, které vede k nedostatečné hydrataci.</a:t>
            </a:r>
            <a:r>
              <a:rPr lang="cs-CZ" baseline="0" dirty="0"/>
              <a:t> Byla z</a:t>
            </a:r>
            <a:r>
              <a:rPr lang="cs-CZ" dirty="0"/>
              <a:t>jištěna snížená konzumace</a:t>
            </a:r>
            <a:r>
              <a:rPr lang="en-GB" dirty="0"/>
              <a:t> </a:t>
            </a:r>
            <a:r>
              <a:rPr lang="en-GB" dirty="0" err="1"/>
              <a:t>potravin</a:t>
            </a:r>
            <a:r>
              <a:rPr lang="en-GB" dirty="0"/>
              <a:t> s </a:t>
            </a:r>
            <a:r>
              <a:rPr lang="en-GB" dirty="0" err="1"/>
              <a:t>vysokým</a:t>
            </a:r>
            <a:r>
              <a:rPr lang="en-GB" dirty="0"/>
              <a:t> </a:t>
            </a:r>
            <a:r>
              <a:rPr lang="en-GB" dirty="0" err="1"/>
              <a:t>obsahem</a:t>
            </a:r>
            <a:r>
              <a:rPr lang="en-GB" dirty="0"/>
              <a:t> </a:t>
            </a:r>
            <a:r>
              <a:rPr lang="en-GB" dirty="0" err="1"/>
              <a:t>vody</a:t>
            </a:r>
            <a:r>
              <a:rPr lang="cs-CZ" dirty="0"/>
              <a:t>, které </a:t>
            </a:r>
            <a:r>
              <a:rPr lang="en-GB" dirty="0" err="1"/>
              <a:t>mají</a:t>
            </a:r>
            <a:r>
              <a:rPr lang="en-GB" dirty="0"/>
              <a:t> </a:t>
            </a:r>
            <a:r>
              <a:rPr lang="en-GB" dirty="0" err="1"/>
              <a:t>obvykle</a:t>
            </a:r>
            <a:r>
              <a:rPr lang="en-GB" dirty="0"/>
              <a:t> </a:t>
            </a:r>
            <a:r>
              <a:rPr lang="en-GB" dirty="0" err="1"/>
              <a:t>nižší</a:t>
            </a:r>
            <a:r>
              <a:rPr lang="en-GB" dirty="0"/>
              <a:t> </a:t>
            </a:r>
            <a:r>
              <a:rPr lang="cs-CZ" dirty="0"/>
              <a:t>energetickou hodnotu.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Potraviny</a:t>
            </a:r>
            <a:r>
              <a:rPr lang="en-GB" dirty="0"/>
              <a:t> s </a:t>
            </a:r>
            <a:r>
              <a:rPr lang="en-GB" dirty="0" err="1"/>
              <a:t>vysokým</a:t>
            </a:r>
            <a:r>
              <a:rPr lang="en-GB" dirty="0"/>
              <a:t> </a:t>
            </a:r>
            <a:r>
              <a:rPr lang="en-GB" dirty="0" err="1"/>
              <a:t>obsahem</a:t>
            </a:r>
            <a:r>
              <a:rPr lang="en-GB" dirty="0"/>
              <a:t> </a:t>
            </a:r>
            <a:r>
              <a:rPr lang="en-GB" dirty="0" err="1"/>
              <a:t>vody</a:t>
            </a:r>
            <a:r>
              <a:rPr lang="en-GB" dirty="0"/>
              <a:t> </a:t>
            </a:r>
            <a:r>
              <a:rPr lang="en-GB" dirty="0" err="1"/>
              <a:t>nebo</a:t>
            </a:r>
            <a:r>
              <a:rPr lang="en-GB" dirty="0"/>
              <a:t> </a:t>
            </a:r>
            <a:r>
              <a:rPr lang="en-GB" dirty="0" err="1"/>
              <a:t>vlákniny</a:t>
            </a:r>
            <a:r>
              <a:rPr lang="en-GB" dirty="0"/>
              <a:t> </a:t>
            </a:r>
            <a:r>
              <a:rPr lang="en-GB" dirty="0" err="1"/>
              <a:t>mají</a:t>
            </a:r>
            <a:r>
              <a:rPr lang="en-GB" dirty="0"/>
              <a:t> </a:t>
            </a:r>
            <a:r>
              <a:rPr lang="en-GB" dirty="0" err="1"/>
              <a:t>obvykle</a:t>
            </a:r>
            <a:r>
              <a:rPr lang="en-GB" dirty="0"/>
              <a:t> </a:t>
            </a:r>
            <a:r>
              <a:rPr lang="en-GB" dirty="0" err="1"/>
              <a:t>méně</a:t>
            </a:r>
            <a:r>
              <a:rPr lang="en-GB" dirty="0"/>
              <a:t> </a:t>
            </a:r>
            <a:r>
              <a:rPr lang="cs-CZ" dirty="0"/>
              <a:t>energie</a:t>
            </a:r>
            <a:r>
              <a:rPr lang="en-GB" dirty="0"/>
              <a:t> </a:t>
            </a:r>
            <a:r>
              <a:rPr lang="en-GB" dirty="0" err="1"/>
              <a:t>na</a:t>
            </a:r>
            <a:r>
              <a:rPr lang="en-GB" dirty="0"/>
              <a:t> gram, </a:t>
            </a:r>
            <a:r>
              <a:rPr lang="en-GB" dirty="0" err="1"/>
              <a:t>zatímco</a:t>
            </a:r>
            <a:r>
              <a:rPr lang="en-GB" dirty="0"/>
              <a:t> </a:t>
            </a:r>
            <a:r>
              <a:rPr lang="en-GB" dirty="0" err="1"/>
              <a:t>potraviny</a:t>
            </a:r>
            <a:r>
              <a:rPr lang="en-GB" dirty="0"/>
              <a:t> s </a:t>
            </a:r>
            <a:r>
              <a:rPr lang="en-GB" dirty="0" err="1"/>
              <a:t>vyšším</a:t>
            </a:r>
            <a:r>
              <a:rPr lang="en-GB" dirty="0"/>
              <a:t> </a:t>
            </a:r>
            <a:r>
              <a:rPr lang="en-GB" dirty="0" err="1"/>
              <a:t>obsahem</a:t>
            </a:r>
            <a:r>
              <a:rPr lang="en-GB" dirty="0"/>
              <a:t> </a:t>
            </a:r>
            <a:r>
              <a:rPr lang="en-GB" dirty="0" err="1"/>
              <a:t>tuku</a:t>
            </a:r>
            <a:r>
              <a:rPr lang="en-GB" dirty="0"/>
              <a:t> </a:t>
            </a:r>
            <a:r>
              <a:rPr lang="en-GB" dirty="0" err="1"/>
              <a:t>mají</a:t>
            </a:r>
            <a:r>
              <a:rPr lang="en-GB" dirty="0"/>
              <a:t> </a:t>
            </a:r>
            <a:r>
              <a:rPr lang="en-GB" dirty="0" err="1"/>
              <a:t>obecně</a:t>
            </a:r>
            <a:r>
              <a:rPr lang="en-GB" dirty="0"/>
              <a:t> </a:t>
            </a:r>
            <a:r>
              <a:rPr lang="en-GB" dirty="0" err="1"/>
              <a:t>vyšší</a:t>
            </a:r>
            <a:r>
              <a:rPr lang="en-GB" dirty="0"/>
              <a:t> </a:t>
            </a:r>
            <a:r>
              <a:rPr lang="cs-CZ" dirty="0"/>
              <a:t>energetickou denzitu</a:t>
            </a:r>
            <a:r>
              <a:rPr lang="en-GB" dirty="0"/>
              <a:t>. </a:t>
            </a:r>
            <a:r>
              <a:rPr lang="cs-CZ" dirty="0"/>
              <a:t>O</a:t>
            </a:r>
            <a:r>
              <a:rPr lang="en-GB" dirty="0" err="1"/>
              <a:t>bézní</a:t>
            </a:r>
            <a:r>
              <a:rPr lang="en-GB" dirty="0"/>
              <a:t> </a:t>
            </a:r>
            <a:r>
              <a:rPr lang="en-GB" dirty="0" err="1"/>
              <a:t>jedinci</a:t>
            </a:r>
            <a:r>
              <a:rPr lang="en-GB" dirty="0"/>
              <a:t> a </a:t>
            </a:r>
            <a:r>
              <a:rPr lang="en-GB" dirty="0" err="1"/>
              <a:t>osoby</a:t>
            </a:r>
            <a:r>
              <a:rPr lang="en-GB" dirty="0"/>
              <a:t> s </a:t>
            </a:r>
            <a:r>
              <a:rPr lang="en-GB" dirty="0" err="1"/>
              <a:t>vyšším</a:t>
            </a:r>
            <a:r>
              <a:rPr lang="en-GB" dirty="0"/>
              <a:t> BMI a </a:t>
            </a:r>
            <a:r>
              <a:rPr lang="en-GB" dirty="0" err="1"/>
              <a:t>zvýšenými</a:t>
            </a:r>
            <a:r>
              <a:rPr lang="en-GB" dirty="0"/>
              <a:t> </a:t>
            </a:r>
            <a:r>
              <a:rPr lang="en-GB" dirty="0" err="1"/>
              <a:t>požadavky</a:t>
            </a:r>
            <a:r>
              <a:rPr lang="en-GB" dirty="0"/>
              <a:t> </a:t>
            </a:r>
            <a:r>
              <a:rPr lang="en-GB" dirty="0" err="1"/>
              <a:t>na</a:t>
            </a:r>
            <a:r>
              <a:rPr lang="en-GB" dirty="0"/>
              <a:t> </a:t>
            </a:r>
            <a:r>
              <a:rPr lang="en-GB" dirty="0" err="1"/>
              <a:t>hydrataci</a:t>
            </a:r>
            <a:r>
              <a:rPr lang="en-GB" dirty="0"/>
              <a:t> </a:t>
            </a:r>
            <a:r>
              <a:rPr lang="en-GB" dirty="0" err="1"/>
              <a:t>mohou</a:t>
            </a:r>
            <a:r>
              <a:rPr lang="en-GB" dirty="0"/>
              <a:t> </a:t>
            </a:r>
            <a:r>
              <a:rPr lang="en-GB" dirty="0" err="1"/>
              <a:t>mít</a:t>
            </a:r>
            <a:r>
              <a:rPr lang="en-GB" dirty="0"/>
              <a:t> </a:t>
            </a:r>
            <a:r>
              <a:rPr lang="en-GB" dirty="0" err="1"/>
              <a:t>prospěch</a:t>
            </a:r>
            <a:r>
              <a:rPr lang="en-GB" dirty="0"/>
              <a:t> z </a:t>
            </a:r>
            <a:r>
              <a:rPr lang="en-GB" dirty="0" err="1"/>
              <a:t>více</a:t>
            </a:r>
            <a:r>
              <a:rPr lang="en-GB" dirty="0"/>
              <a:t> </a:t>
            </a:r>
            <a:r>
              <a:rPr lang="cs-CZ" dirty="0"/>
              <a:t>doporučení</a:t>
            </a:r>
            <a:r>
              <a:rPr lang="en-GB" dirty="0"/>
              <a:t> </a:t>
            </a:r>
            <a:r>
              <a:rPr lang="en-GB" dirty="0" err="1"/>
              <a:t>souvisejících</a:t>
            </a:r>
            <a:r>
              <a:rPr lang="en-GB" dirty="0"/>
              <a:t> s </a:t>
            </a:r>
            <a:r>
              <a:rPr lang="en-GB" dirty="0" err="1"/>
              <a:t>dosažením</a:t>
            </a:r>
            <a:r>
              <a:rPr lang="en-GB" dirty="0"/>
              <a:t> </a:t>
            </a:r>
            <a:r>
              <a:rPr lang="en-GB" dirty="0" err="1"/>
              <a:t>adekvátní</a:t>
            </a:r>
            <a:r>
              <a:rPr lang="en-GB" dirty="0"/>
              <a:t> </a:t>
            </a:r>
            <a:r>
              <a:rPr lang="en-GB" dirty="0" err="1"/>
              <a:t>hydratace</a:t>
            </a:r>
            <a:r>
              <a:rPr lang="en-GB" dirty="0"/>
              <a:t> </a:t>
            </a:r>
            <a:r>
              <a:rPr lang="en-GB" dirty="0" err="1"/>
              <a:t>prostřednictvím</a:t>
            </a:r>
            <a:r>
              <a:rPr lang="en-GB" dirty="0"/>
              <a:t> </a:t>
            </a:r>
            <a:r>
              <a:rPr lang="en-GB" dirty="0" err="1"/>
              <a:t>jídla</a:t>
            </a:r>
            <a:r>
              <a:rPr lang="en-GB" dirty="0"/>
              <a:t> a </a:t>
            </a:r>
            <a:r>
              <a:rPr lang="en-GB" dirty="0" err="1"/>
              <a:t>tekutin</a:t>
            </a:r>
            <a:r>
              <a:rPr lang="en-GB" dirty="0"/>
              <a:t>.</a:t>
            </a:r>
            <a:r>
              <a:rPr lang="cs-CZ" dirty="0"/>
              <a:t> Ukazuje se, že dodržování zásad správného stravování,</a:t>
            </a:r>
            <a:r>
              <a:rPr lang="cs-CZ" baseline="0" dirty="0"/>
              <a:t> např. konzumace doporučeného množství ovoce a zeleniny, pomáhá i v otázkách dostatečné hydratace organismu. </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endParaRPr lang="cs-CZ" dirty="0"/>
          </a:p>
          <a:p>
            <a:endParaRPr lang="cs-CZ" dirty="0"/>
          </a:p>
          <a:p>
            <a:r>
              <a:rPr lang="en-GB" dirty="0"/>
              <a:t>In this nationally representative, recent sample of US adults, inadequate hydration was associated with higher BMI and obesity among adults aged 18 to 64 years. Our study highlights a novel relationship between hydration and BMI that may have important clinical implications.</a:t>
            </a:r>
            <a:r>
              <a:rPr lang="cs-CZ" dirty="0"/>
              <a:t> </a:t>
            </a:r>
          </a:p>
          <a:p>
            <a:r>
              <a:rPr lang="en-GB" dirty="0"/>
              <a:t>Our findings also suggest that individuals with higher BMIs may behave in ways that lead them to be inadequately hydrated. Obese individuals have higher water needs than </a:t>
            </a:r>
            <a:r>
              <a:rPr lang="en-GB" dirty="0" err="1"/>
              <a:t>nonobese</a:t>
            </a:r>
            <a:r>
              <a:rPr lang="en-GB" dirty="0"/>
              <a:t> individuals, because water needs depend upon metabolic rate, body surface area, and body weight.2</a:t>
            </a:r>
            <a:endParaRPr lang="cs-CZ" dirty="0"/>
          </a:p>
          <a:p>
            <a:r>
              <a:rPr lang="en-GB" dirty="0"/>
              <a:t>Although inadequate intake of water among obese adults may explain the observed findings, differential consumption of food with high water content may also contribute to the relationship between inadequate hydration and elevated BMI. Foods high in water or dietary </a:t>
            </a:r>
            <a:r>
              <a:rPr lang="en-GB" dirty="0" err="1"/>
              <a:t>fiber</a:t>
            </a:r>
            <a:r>
              <a:rPr lang="en-GB" dirty="0"/>
              <a:t> typically have fewer calories per gram and are thus lower in calorie density, whereas foods higher in fat are generally higher in calorie density.23 Although increasing fruits and vegetables is often recommended as part of a healthy weight management strategy and is not thought to be a stand-alone intervention for obesity,27 obese individuals and those with higher BMIs and increased hydration requirements may benefit from more guidance related to achieving adequate hydration through food and fluids</a:t>
            </a:r>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305688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1149321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https://www.geum.org/files/shop-archiv-casopisu/pdf/189.pdf</a:t>
            </a:r>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3176273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https://journals.physiology.org/doi/epdf/10.1152/ajpendo.2001.280.2.E365</a:t>
            </a:r>
            <a:endParaRPr lang="cs-CZ" dirty="0"/>
          </a:p>
          <a:p>
            <a:endParaRPr lang="cs-CZ" dirty="0"/>
          </a:p>
          <a:p>
            <a:r>
              <a:rPr lang="cs-CZ" dirty="0"/>
              <a:t>O</a:t>
            </a:r>
            <a:r>
              <a:rPr lang="en-GB" dirty="0" err="1"/>
              <a:t>bézní</a:t>
            </a:r>
            <a:r>
              <a:rPr lang="en-GB" dirty="0"/>
              <a:t> </a:t>
            </a:r>
            <a:r>
              <a:rPr lang="cs-CZ" dirty="0"/>
              <a:t>jedinci mají až 3x více intramuskulárních TAG.</a:t>
            </a:r>
            <a:r>
              <a:rPr lang="cs-CZ" baseline="0" dirty="0"/>
              <a:t> </a:t>
            </a:r>
            <a:r>
              <a:rPr lang="en-GB" dirty="0" err="1"/>
              <a:t>Nárůst</a:t>
            </a:r>
            <a:r>
              <a:rPr lang="en-GB" dirty="0"/>
              <a:t> </a:t>
            </a:r>
            <a:r>
              <a:rPr lang="cs-CZ" dirty="0"/>
              <a:t>IM TAG – </a:t>
            </a:r>
            <a:r>
              <a:rPr lang="en-GB" dirty="0" err="1"/>
              <a:t>akumulac</a:t>
            </a:r>
            <a:r>
              <a:rPr lang="cs-CZ" dirty="0"/>
              <a:t>e</a:t>
            </a:r>
            <a:r>
              <a:rPr lang="en-GB" dirty="0"/>
              <a:t> </a:t>
            </a:r>
            <a:r>
              <a:rPr lang="en-GB" dirty="0" err="1"/>
              <a:t>adipocytů</a:t>
            </a:r>
            <a:r>
              <a:rPr lang="en-GB" dirty="0"/>
              <a:t> </a:t>
            </a:r>
            <a:r>
              <a:rPr lang="en-GB" dirty="0" err="1"/>
              <a:t>mezi</a:t>
            </a:r>
            <a:r>
              <a:rPr lang="en-GB" dirty="0"/>
              <a:t> </a:t>
            </a:r>
            <a:r>
              <a:rPr lang="en-GB" dirty="0" err="1"/>
              <a:t>svalovými</a:t>
            </a:r>
            <a:r>
              <a:rPr lang="en-GB" dirty="0"/>
              <a:t> </a:t>
            </a:r>
            <a:r>
              <a:rPr lang="en-GB" dirty="0" err="1"/>
              <a:t>vlákny</a:t>
            </a:r>
            <a:r>
              <a:rPr lang="cs-CZ" dirty="0"/>
              <a:t>.</a:t>
            </a:r>
            <a:r>
              <a:rPr lang="en-GB" dirty="0"/>
              <a:t> </a:t>
            </a:r>
            <a:endParaRPr lang="cs-CZ" dirty="0"/>
          </a:p>
          <a:p>
            <a:r>
              <a:rPr lang="en-GB" dirty="0"/>
              <a:t>V </a:t>
            </a:r>
            <a:r>
              <a:rPr lang="en-GB" dirty="0" err="1"/>
              <a:t>důsledku</a:t>
            </a:r>
            <a:r>
              <a:rPr lang="en-GB" dirty="0"/>
              <a:t> </a:t>
            </a:r>
            <a:r>
              <a:rPr lang="cs-CZ" dirty="0"/>
              <a:t>vyšší akumulace TAG mezi svalovými vlákny je patrný nižší poměr intramuskulární vody.</a:t>
            </a:r>
          </a:p>
          <a:p>
            <a:r>
              <a:rPr lang="cs-CZ" dirty="0"/>
              <a:t>Procento IM vody u normální hmotnosti je cca 76 %, </a:t>
            </a:r>
            <a:r>
              <a:rPr lang="en-GB" dirty="0" err="1"/>
              <a:t>kdežto</a:t>
            </a:r>
            <a:r>
              <a:rPr lang="en-GB" dirty="0"/>
              <a:t> </a:t>
            </a:r>
            <a:r>
              <a:rPr lang="en-GB" dirty="0" err="1"/>
              <a:t>procento</a:t>
            </a:r>
            <a:r>
              <a:rPr lang="en-GB" dirty="0"/>
              <a:t> </a:t>
            </a:r>
            <a:r>
              <a:rPr lang="en-GB" dirty="0" err="1"/>
              <a:t>vody</a:t>
            </a:r>
            <a:r>
              <a:rPr lang="en-GB" dirty="0"/>
              <a:t> u </a:t>
            </a:r>
            <a:r>
              <a:rPr lang="en-GB" dirty="0" err="1"/>
              <a:t>obézních</a:t>
            </a:r>
            <a:r>
              <a:rPr lang="en-GB" dirty="0"/>
              <a:t> </a:t>
            </a:r>
            <a:r>
              <a:rPr lang="en-GB" dirty="0" err="1"/>
              <a:t>osob</a:t>
            </a:r>
            <a:r>
              <a:rPr lang="en-GB" dirty="0"/>
              <a:t> </a:t>
            </a:r>
            <a:r>
              <a:rPr lang="en-GB" dirty="0" err="1"/>
              <a:t>bylo</a:t>
            </a:r>
            <a:r>
              <a:rPr lang="en-GB" dirty="0"/>
              <a:t> </a:t>
            </a:r>
            <a:r>
              <a:rPr lang="en-GB" dirty="0" err="1"/>
              <a:t>mnohem</a:t>
            </a:r>
            <a:r>
              <a:rPr lang="en-GB" dirty="0"/>
              <a:t> </a:t>
            </a:r>
            <a:r>
              <a:rPr lang="en-GB" dirty="0" err="1"/>
              <a:t>nižší</a:t>
            </a:r>
            <a:r>
              <a:rPr lang="en-GB" dirty="0"/>
              <a:t> </a:t>
            </a:r>
            <a:r>
              <a:rPr lang="cs-CZ" dirty="0"/>
              <a:t>cca </a:t>
            </a:r>
            <a:r>
              <a:rPr lang="en-GB" dirty="0"/>
              <a:t>65</a:t>
            </a:r>
            <a:r>
              <a:rPr lang="cs-CZ" dirty="0"/>
              <a:t>%.</a:t>
            </a:r>
            <a:r>
              <a:rPr lang="en-GB" dirty="0"/>
              <a:t> </a:t>
            </a:r>
            <a:endParaRPr lang="cs-CZ" dirty="0"/>
          </a:p>
          <a:p>
            <a:r>
              <a:rPr lang="en-GB" dirty="0"/>
              <a:t>Model </a:t>
            </a:r>
            <a:r>
              <a:rPr lang="en-GB" dirty="0" err="1"/>
              <a:t>ukazuje</a:t>
            </a:r>
            <a:r>
              <a:rPr lang="en-GB" dirty="0"/>
              <a:t>, </a:t>
            </a:r>
            <a:r>
              <a:rPr lang="en-GB" dirty="0" err="1"/>
              <a:t>že</a:t>
            </a:r>
            <a:r>
              <a:rPr lang="en-GB" dirty="0"/>
              <a:t> </a:t>
            </a:r>
            <a:r>
              <a:rPr lang="en-GB" dirty="0" err="1"/>
              <a:t>úroveň</a:t>
            </a:r>
            <a:r>
              <a:rPr lang="en-GB" dirty="0"/>
              <a:t> </a:t>
            </a:r>
            <a:r>
              <a:rPr lang="en-GB" dirty="0" err="1"/>
              <a:t>hydratace</a:t>
            </a:r>
            <a:r>
              <a:rPr lang="en-GB" dirty="0"/>
              <a:t> </a:t>
            </a:r>
            <a:r>
              <a:rPr lang="cs-CZ" dirty="0"/>
              <a:t>svalové hmoty </a:t>
            </a:r>
            <a:r>
              <a:rPr lang="en-GB" dirty="0"/>
              <a:t>se </a:t>
            </a:r>
            <a:r>
              <a:rPr lang="en-GB" dirty="0" err="1"/>
              <a:t>snižuje</a:t>
            </a:r>
            <a:r>
              <a:rPr lang="en-GB" dirty="0"/>
              <a:t>, </a:t>
            </a:r>
            <a:r>
              <a:rPr lang="en-GB" dirty="0" err="1"/>
              <a:t>když</a:t>
            </a:r>
            <a:r>
              <a:rPr lang="en-GB" dirty="0"/>
              <a:t> se index </a:t>
            </a:r>
            <a:r>
              <a:rPr lang="en-GB" dirty="0" err="1"/>
              <a:t>adipozity</a:t>
            </a:r>
            <a:r>
              <a:rPr lang="en-GB" dirty="0"/>
              <a:t> </a:t>
            </a:r>
            <a:r>
              <a:rPr lang="en-GB" dirty="0" err="1"/>
              <a:t>zvyšuje</a:t>
            </a:r>
            <a:r>
              <a:rPr lang="en-GB" dirty="0"/>
              <a:t>, </a:t>
            </a:r>
            <a:r>
              <a:rPr lang="en-GB" dirty="0" err="1"/>
              <a:t>zatímco</a:t>
            </a:r>
            <a:r>
              <a:rPr lang="en-GB" dirty="0"/>
              <a:t> </a:t>
            </a:r>
            <a:r>
              <a:rPr lang="en-GB" dirty="0" err="1"/>
              <a:t>všechny</a:t>
            </a:r>
            <a:r>
              <a:rPr lang="en-GB" dirty="0"/>
              <a:t> </a:t>
            </a:r>
            <a:r>
              <a:rPr lang="en-GB" dirty="0" err="1"/>
              <a:t>ostatní</a:t>
            </a:r>
            <a:r>
              <a:rPr lang="en-GB" dirty="0"/>
              <a:t> </a:t>
            </a:r>
            <a:r>
              <a:rPr lang="en-GB" dirty="0" err="1"/>
              <a:t>parametry</a:t>
            </a:r>
            <a:r>
              <a:rPr lang="en-GB" dirty="0"/>
              <a:t> </a:t>
            </a:r>
            <a:r>
              <a:rPr lang="en-GB" dirty="0" err="1"/>
              <a:t>modelu</a:t>
            </a:r>
            <a:r>
              <a:rPr lang="en-GB" dirty="0"/>
              <a:t>, a </a:t>
            </a:r>
            <a:r>
              <a:rPr lang="en-GB" dirty="0" err="1"/>
              <a:t>tedy</a:t>
            </a:r>
            <a:r>
              <a:rPr lang="en-GB" dirty="0"/>
              <a:t> </a:t>
            </a:r>
            <a:r>
              <a:rPr lang="en-GB" dirty="0" err="1"/>
              <a:t>i</a:t>
            </a:r>
            <a:r>
              <a:rPr lang="en-GB" dirty="0"/>
              <a:t> </a:t>
            </a:r>
            <a:r>
              <a:rPr lang="en-GB" dirty="0" err="1"/>
              <a:t>hydratace</a:t>
            </a:r>
            <a:r>
              <a:rPr lang="en-GB" dirty="0"/>
              <a:t> </a:t>
            </a:r>
            <a:r>
              <a:rPr lang="en-GB" dirty="0" err="1"/>
              <a:t>netukové</a:t>
            </a:r>
            <a:r>
              <a:rPr lang="en-GB" dirty="0"/>
              <a:t> </a:t>
            </a:r>
            <a:r>
              <a:rPr lang="cs-CZ" dirty="0"/>
              <a:t>části</a:t>
            </a:r>
            <a:r>
              <a:rPr lang="en-GB" dirty="0"/>
              <a:t> </a:t>
            </a:r>
            <a:r>
              <a:rPr lang="cs-CZ" dirty="0"/>
              <a:t>kosterního svalstva</a:t>
            </a:r>
            <a:r>
              <a:rPr lang="en-GB" dirty="0"/>
              <a:t>, se </a:t>
            </a:r>
            <a:r>
              <a:rPr lang="en-GB" dirty="0" err="1"/>
              <a:t>nemění</a:t>
            </a:r>
            <a:r>
              <a:rPr lang="en-GB" dirty="0"/>
              <a:t>. </a:t>
            </a:r>
            <a:endParaRPr lang="cs-CZ" dirty="0"/>
          </a:p>
          <a:p>
            <a:r>
              <a:rPr lang="cs-CZ" dirty="0"/>
              <a:t>H</a:t>
            </a:r>
            <a:r>
              <a:rPr lang="en-GB" dirty="0" err="1"/>
              <a:t>ydratace</a:t>
            </a:r>
            <a:r>
              <a:rPr lang="en-GB" dirty="0"/>
              <a:t> </a:t>
            </a:r>
            <a:r>
              <a:rPr lang="cs-CZ" dirty="0"/>
              <a:t>kosterního svalstva </a:t>
            </a:r>
            <a:r>
              <a:rPr lang="en-GB" dirty="0" err="1"/>
              <a:t>může</a:t>
            </a:r>
            <a:r>
              <a:rPr lang="en-GB" dirty="0"/>
              <a:t> </a:t>
            </a:r>
            <a:r>
              <a:rPr lang="en-GB" dirty="0" err="1"/>
              <a:t>být</a:t>
            </a:r>
            <a:r>
              <a:rPr lang="en-GB" dirty="0"/>
              <a:t> u </a:t>
            </a:r>
            <a:r>
              <a:rPr lang="en-GB" dirty="0" err="1"/>
              <a:t>obézních</a:t>
            </a:r>
            <a:r>
              <a:rPr lang="en-GB" dirty="0"/>
              <a:t> </a:t>
            </a:r>
            <a:r>
              <a:rPr lang="en-GB" dirty="0" err="1"/>
              <a:t>subjektů</a:t>
            </a:r>
            <a:r>
              <a:rPr lang="en-GB" dirty="0"/>
              <a:t> po </a:t>
            </a:r>
            <a:r>
              <a:rPr lang="en-GB" dirty="0" err="1"/>
              <a:t>korekci</a:t>
            </a:r>
            <a:r>
              <a:rPr lang="en-GB" dirty="0"/>
              <a:t> </a:t>
            </a:r>
            <a:r>
              <a:rPr lang="en-GB" dirty="0" err="1"/>
              <a:t>na</a:t>
            </a:r>
            <a:r>
              <a:rPr lang="en-GB" dirty="0"/>
              <a:t> </a:t>
            </a:r>
            <a:r>
              <a:rPr lang="en-GB" dirty="0" err="1"/>
              <a:t>intramuskulární</a:t>
            </a:r>
            <a:r>
              <a:rPr lang="en-GB" dirty="0"/>
              <a:t> </a:t>
            </a:r>
            <a:r>
              <a:rPr lang="en-GB" dirty="0" err="1"/>
              <a:t>lipidy</a:t>
            </a:r>
            <a:r>
              <a:rPr lang="en-GB" dirty="0"/>
              <a:t> </a:t>
            </a:r>
            <a:r>
              <a:rPr lang="en-GB" dirty="0" err="1"/>
              <a:t>stále</a:t>
            </a:r>
            <a:r>
              <a:rPr lang="cs-CZ" dirty="0"/>
              <a:t> v normě. </a:t>
            </a:r>
          </a:p>
          <a:p>
            <a:endParaRPr lang="cs-CZ" dirty="0"/>
          </a:p>
          <a:p>
            <a:r>
              <a:rPr lang="cs-CZ" b="1" dirty="0"/>
              <a:t>Jinými</a:t>
            </a:r>
            <a:r>
              <a:rPr lang="cs-CZ" b="1" baseline="0" dirty="0"/>
              <a:t> slovy: </a:t>
            </a:r>
            <a:r>
              <a:rPr lang="en-GB" dirty="0"/>
              <a:t>V </a:t>
            </a:r>
            <a:r>
              <a:rPr lang="en-GB" dirty="0" err="1"/>
              <a:t>tomto</a:t>
            </a:r>
            <a:r>
              <a:rPr lang="en-GB" dirty="0"/>
              <a:t> </a:t>
            </a:r>
            <a:r>
              <a:rPr lang="en-GB" dirty="0" err="1"/>
              <a:t>článku</a:t>
            </a:r>
            <a:r>
              <a:rPr lang="en-GB" dirty="0"/>
              <a:t> </a:t>
            </a:r>
            <a:r>
              <a:rPr lang="en-GB" dirty="0" err="1"/>
              <a:t>bylo</a:t>
            </a:r>
            <a:r>
              <a:rPr lang="en-GB" dirty="0"/>
              <a:t> </a:t>
            </a:r>
            <a:r>
              <a:rPr lang="en-GB" dirty="0" err="1"/>
              <a:t>analyzováno</a:t>
            </a:r>
            <a:r>
              <a:rPr lang="en-GB" dirty="0"/>
              <a:t> </a:t>
            </a:r>
            <a:r>
              <a:rPr lang="en-GB" dirty="0" err="1"/>
              <a:t>složení</a:t>
            </a:r>
            <a:r>
              <a:rPr lang="en-GB" dirty="0"/>
              <a:t> </a:t>
            </a:r>
            <a:r>
              <a:rPr lang="en-GB" dirty="0" err="1"/>
              <a:t>kosterního</a:t>
            </a:r>
            <a:r>
              <a:rPr lang="en-GB" dirty="0"/>
              <a:t> </a:t>
            </a:r>
            <a:r>
              <a:rPr lang="en-GB" dirty="0" err="1"/>
              <a:t>svalstva</a:t>
            </a:r>
            <a:r>
              <a:rPr lang="en-GB" dirty="0"/>
              <a:t> od </a:t>
            </a:r>
            <a:r>
              <a:rPr lang="en-GB" dirty="0" err="1"/>
              <a:t>subjektů</a:t>
            </a:r>
            <a:r>
              <a:rPr lang="en-GB" dirty="0"/>
              <a:t> s </a:t>
            </a:r>
            <a:r>
              <a:rPr lang="en-GB" dirty="0" err="1"/>
              <a:t>širokým</a:t>
            </a:r>
            <a:r>
              <a:rPr lang="en-GB" dirty="0"/>
              <a:t> </a:t>
            </a:r>
            <a:r>
              <a:rPr lang="en-GB" dirty="0" err="1"/>
              <a:t>rozsahem</a:t>
            </a:r>
            <a:r>
              <a:rPr lang="en-GB" dirty="0"/>
              <a:t> BMI. </a:t>
            </a:r>
            <a:r>
              <a:rPr lang="en-GB" dirty="0" err="1"/>
              <a:t>Byly</a:t>
            </a:r>
            <a:r>
              <a:rPr lang="en-GB" dirty="0"/>
              <a:t> </a:t>
            </a:r>
            <a:r>
              <a:rPr lang="en-GB" dirty="0" err="1"/>
              <a:t>měřeny</a:t>
            </a:r>
            <a:r>
              <a:rPr lang="en-GB" dirty="0"/>
              <a:t> </a:t>
            </a:r>
            <a:r>
              <a:rPr lang="en-GB" dirty="0" err="1"/>
              <a:t>frakce</a:t>
            </a:r>
            <a:r>
              <a:rPr lang="en-GB" dirty="0"/>
              <a:t> </a:t>
            </a:r>
            <a:r>
              <a:rPr lang="en-GB" dirty="0" err="1"/>
              <a:t>intramuskulární</a:t>
            </a:r>
            <a:r>
              <a:rPr lang="en-GB" dirty="0"/>
              <a:t> </a:t>
            </a:r>
            <a:r>
              <a:rPr lang="en-GB" dirty="0" err="1"/>
              <a:t>vody</a:t>
            </a:r>
            <a:r>
              <a:rPr lang="en-GB" dirty="0"/>
              <a:t>, </a:t>
            </a:r>
            <a:r>
              <a:rPr lang="en-GB" dirty="0" err="1"/>
              <a:t>proteinů</a:t>
            </a:r>
            <a:r>
              <a:rPr lang="en-GB" dirty="0"/>
              <a:t>, </a:t>
            </a:r>
            <a:r>
              <a:rPr lang="en-GB" dirty="0" err="1"/>
              <a:t>glykogenu</a:t>
            </a:r>
            <a:r>
              <a:rPr lang="en-GB" dirty="0"/>
              <a:t> a </a:t>
            </a:r>
            <a:r>
              <a:rPr lang="en-GB" dirty="0" err="1"/>
              <a:t>celkových</a:t>
            </a:r>
            <a:r>
              <a:rPr lang="en-GB" dirty="0"/>
              <a:t> </a:t>
            </a:r>
            <a:r>
              <a:rPr lang="en-GB" dirty="0" err="1"/>
              <a:t>i</a:t>
            </a:r>
            <a:r>
              <a:rPr lang="en-GB" dirty="0"/>
              <a:t> </a:t>
            </a:r>
            <a:r>
              <a:rPr lang="en-GB" dirty="0" err="1"/>
              <a:t>intramyocytárních</a:t>
            </a:r>
            <a:r>
              <a:rPr lang="en-GB" dirty="0"/>
              <a:t> tri</a:t>
            </a:r>
            <a:r>
              <a:rPr lang="cs-CZ" dirty="0"/>
              <a:t>acylglycerolů</a:t>
            </a:r>
            <a:r>
              <a:rPr lang="en-GB" dirty="0"/>
              <a:t>, </a:t>
            </a:r>
            <a:r>
              <a:rPr lang="en-GB" dirty="0" err="1"/>
              <a:t>které</a:t>
            </a:r>
            <a:r>
              <a:rPr lang="en-GB" dirty="0"/>
              <a:t> </a:t>
            </a:r>
            <a:r>
              <a:rPr lang="en-GB" dirty="0" err="1"/>
              <a:t>představují</a:t>
            </a:r>
            <a:r>
              <a:rPr lang="en-GB" dirty="0"/>
              <a:t> </a:t>
            </a:r>
            <a:r>
              <a:rPr lang="en-GB" dirty="0" err="1"/>
              <a:t>typické</a:t>
            </a:r>
            <a:r>
              <a:rPr lang="en-GB" dirty="0"/>
              <a:t> </a:t>
            </a:r>
            <a:r>
              <a:rPr lang="en-GB" dirty="0" err="1"/>
              <a:t>lipidy</a:t>
            </a:r>
            <a:r>
              <a:rPr lang="en-GB" dirty="0"/>
              <a:t> </a:t>
            </a:r>
            <a:r>
              <a:rPr lang="en-GB" dirty="0" err="1"/>
              <a:t>uchovávané</a:t>
            </a:r>
            <a:r>
              <a:rPr lang="en-GB" dirty="0"/>
              <a:t> pro </a:t>
            </a:r>
            <a:r>
              <a:rPr lang="en-GB" dirty="0" err="1"/>
              <a:t>zásobování</a:t>
            </a:r>
            <a:r>
              <a:rPr lang="en-GB" dirty="0"/>
              <a:t> </a:t>
            </a:r>
            <a:r>
              <a:rPr lang="en-GB" dirty="0" err="1"/>
              <a:t>energi</a:t>
            </a:r>
            <a:r>
              <a:rPr lang="cs-CZ" dirty="0"/>
              <a:t>e</a:t>
            </a:r>
            <a:r>
              <a:rPr lang="en-GB" dirty="0"/>
              <a:t>. </a:t>
            </a:r>
            <a:r>
              <a:rPr lang="cs-CZ" dirty="0"/>
              <a:t>D</a:t>
            </a:r>
            <a:r>
              <a:rPr lang="en-GB" dirty="0" err="1"/>
              <a:t>ata</a:t>
            </a:r>
            <a:r>
              <a:rPr lang="en-GB" dirty="0"/>
              <a:t> </a:t>
            </a:r>
            <a:r>
              <a:rPr lang="en-GB" dirty="0" err="1"/>
              <a:t>ukázala</a:t>
            </a:r>
            <a:r>
              <a:rPr lang="en-GB" dirty="0"/>
              <a:t>, </a:t>
            </a:r>
            <a:r>
              <a:rPr lang="en-GB" dirty="0" err="1"/>
              <a:t>že</a:t>
            </a:r>
            <a:r>
              <a:rPr lang="en-GB" dirty="0"/>
              <a:t> </a:t>
            </a:r>
            <a:r>
              <a:rPr lang="en-GB" dirty="0" err="1"/>
              <a:t>obézní</a:t>
            </a:r>
            <a:r>
              <a:rPr lang="en-GB" dirty="0"/>
              <a:t> </a:t>
            </a:r>
            <a:r>
              <a:rPr lang="en-GB" dirty="0" err="1"/>
              <a:t>jedinci</a:t>
            </a:r>
            <a:r>
              <a:rPr lang="en-GB" dirty="0"/>
              <a:t> </a:t>
            </a:r>
            <a:r>
              <a:rPr lang="en-GB" dirty="0" err="1"/>
              <a:t>mají</a:t>
            </a:r>
            <a:r>
              <a:rPr lang="en-GB" dirty="0"/>
              <a:t> </a:t>
            </a:r>
            <a:r>
              <a:rPr lang="en-GB" dirty="0" err="1"/>
              <a:t>signifikantně</a:t>
            </a:r>
            <a:r>
              <a:rPr lang="en-GB" dirty="0"/>
              <a:t> </a:t>
            </a:r>
            <a:r>
              <a:rPr lang="en-GB" dirty="0" err="1"/>
              <a:t>větší</a:t>
            </a:r>
            <a:r>
              <a:rPr lang="en-GB" dirty="0"/>
              <a:t> </a:t>
            </a:r>
            <a:r>
              <a:rPr lang="en-GB" dirty="0" err="1"/>
              <a:t>množství</a:t>
            </a:r>
            <a:r>
              <a:rPr lang="en-GB" dirty="0"/>
              <a:t> </a:t>
            </a:r>
            <a:r>
              <a:rPr lang="cs-CZ" dirty="0"/>
              <a:t>intramuskulárních </a:t>
            </a:r>
            <a:r>
              <a:rPr lang="en-GB" dirty="0"/>
              <a:t>tri</a:t>
            </a:r>
            <a:r>
              <a:rPr lang="cs-CZ" dirty="0"/>
              <a:t>acylglycerolů</a:t>
            </a:r>
            <a:r>
              <a:rPr lang="en-GB" dirty="0"/>
              <a:t>, </a:t>
            </a:r>
            <a:r>
              <a:rPr lang="en-GB" dirty="0" err="1"/>
              <a:t>jejichž</a:t>
            </a:r>
            <a:r>
              <a:rPr lang="en-GB" dirty="0"/>
              <a:t> </a:t>
            </a:r>
            <a:r>
              <a:rPr lang="en-GB" dirty="0" err="1"/>
              <a:t>frakce</a:t>
            </a:r>
            <a:r>
              <a:rPr lang="en-GB" dirty="0"/>
              <a:t> </a:t>
            </a:r>
            <a:r>
              <a:rPr lang="en-GB" dirty="0" err="1"/>
              <a:t>byla</a:t>
            </a:r>
            <a:r>
              <a:rPr lang="en-GB" dirty="0"/>
              <a:t> u </a:t>
            </a:r>
            <a:r>
              <a:rPr lang="en-GB" dirty="0" err="1"/>
              <a:t>obézních</a:t>
            </a:r>
            <a:r>
              <a:rPr lang="en-GB" dirty="0"/>
              <a:t> </a:t>
            </a:r>
            <a:r>
              <a:rPr lang="en-GB" dirty="0" err="1"/>
              <a:t>jedinců</a:t>
            </a:r>
            <a:r>
              <a:rPr lang="en-GB" dirty="0"/>
              <a:t> </a:t>
            </a:r>
            <a:r>
              <a:rPr lang="en-GB" dirty="0" err="1"/>
              <a:t>trojnásobná</a:t>
            </a:r>
            <a:r>
              <a:rPr lang="en-GB" dirty="0"/>
              <a:t>. S BMI </a:t>
            </a:r>
            <a:r>
              <a:rPr lang="en-GB" dirty="0" err="1"/>
              <a:t>rostl</a:t>
            </a:r>
            <a:r>
              <a:rPr lang="en-GB" dirty="0"/>
              <a:t> </a:t>
            </a:r>
            <a:r>
              <a:rPr lang="en-GB" dirty="0" err="1"/>
              <a:t>také</a:t>
            </a:r>
            <a:r>
              <a:rPr lang="en-GB" dirty="0"/>
              <a:t> </a:t>
            </a:r>
            <a:r>
              <a:rPr lang="en-GB" dirty="0" err="1"/>
              <a:t>obsah</a:t>
            </a:r>
            <a:r>
              <a:rPr lang="en-GB" dirty="0"/>
              <a:t> </a:t>
            </a:r>
            <a:r>
              <a:rPr lang="en-GB" dirty="0" err="1"/>
              <a:t>intramyocytárních</a:t>
            </a:r>
            <a:r>
              <a:rPr lang="en-GB" dirty="0"/>
              <a:t> tri</a:t>
            </a:r>
            <a:r>
              <a:rPr lang="cs-CZ" dirty="0"/>
              <a:t>acylglycerolů</a:t>
            </a:r>
            <a:r>
              <a:rPr lang="en-GB" dirty="0"/>
              <a:t>, </a:t>
            </a:r>
            <a:r>
              <a:rPr lang="en-GB" dirty="0" err="1"/>
              <a:t>i</a:t>
            </a:r>
            <a:r>
              <a:rPr lang="en-GB" dirty="0"/>
              <a:t> </a:t>
            </a:r>
            <a:r>
              <a:rPr lang="en-GB" dirty="0" err="1"/>
              <a:t>když</a:t>
            </a:r>
            <a:r>
              <a:rPr lang="en-GB" dirty="0"/>
              <a:t> v </a:t>
            </a:r>
            <a:r>
              <a:rPr lang="en-GB" dirty="0" err="1"/>
              <a:t>menší</a:t>
            </a:r>
            <a:r>
              <a:rPr lang="en-GB" dirty="0"/>
              <a:t> </a:t>
            </a:r>
            <a:r>
              <a:rPr lang="en-GB" dirty="0" err="1"/>
              <a:t>míře</a:t>
            </a:r>
            <a:r>
              <a:rPr lang="en-GB" dirty="0"/>
              <a:t>. </a:t>
            </a:r>
            <a:r>
              <a:rPr lang="en-GB" dirty="0" err="1"/>
              <a:t>Nárůst</a:t>
            </a:r>
            <a:r>
              <a:rPr lang="en-GB" dirty="0"/>
              <a:t> tri</a:t>
            </a:r>
            <a:r>
              <a:rPr lang="cs-CZ" dirty="0"/>
              <a:t>acylglycerolů v kosterním svalstvu</a:t>
            </a:r>
            <a:r>
              <a:rPr lang="en-GB" dirty="0"/>
              <a:t> u </a:t>
            </a:r>
            <a:r>
              <a:rPr lang="en-GB" dirty="0" err="1"/>
              <a:t>obézních</a:t>
            </a:r>
            <a:r>
              <a:rPr lang="en-GB" dirty="0"/>
              <a:t> </a:t>
            </a:r>
            <a:r>
              <a:rPr lang="en-GB" dirty="0" err="1"/>
              <a:t>jedinců</a:t>
            </a:r>
            <a:r>
              <a:rPr lang="en-GB" dirty="0"/>
              <a:t> </a:t>
            </a:r>
            <a:r>
              <a:rPr lang="en-GB" dirty="0" err="1"/>
              <a:t>byl</a:t>
            </a:r>
            <a:r>
              <a:rPr lang="en-GB" dirty="0"/>
              <a:t> </a:t>
            </a:r>
            <a:r>
              <a:rPr lang="en-GB" dirty="0" err="1"/>
              <a:t>tedy</a:t>
            </a:r>
            <a:r>
              <a:rPr lang="en-GB" dirty="0"/>
              <a:t> </a:t>
            </a:r>
            <a:r>
              <a:rPr lang="en-GB" dirty="0" err="1"/>
              <a:t>způsoben</a:t>
            </a:r>
            <a:r>
              <a:rPr lang="en-GB" dirty="0"/>
              <a:t> </a:t>
            </a:r>
            <a:r>
              <a:rPr lang="en-GB" dirty="0" err="1"/>
              <a:t>především</a:t>
            </a:r>
            <a:r>
              <a:rPr lang="en-GB" dirty="0"/>
              <a:t> </a:t>
            </a:r>
            <a:r>
              <a:rPr lang="en-GB" dirty="0" err="1"/>
              <a:t>akumulací</a:t>
            </a:r>
            <a:r>
              <a:rPr lang="en-GB" dirty="0"/>
              <a:t> </a:t>
            </a:r>
            <a:r>
              <a:rPr lang="en-GB" dirty="0" err="1"/>
              <a:t>adipocytů</a:t>
            </a:r>
            <a:r>
              <a:rPr lang="en-GB" dirty="0"/>
              <a:t> </a:t>
            </a:r>
            <a:r>
              <a:rPr lang="en-GB" dirty="0" err="1"/>
              <a:t>mezi</a:t>
            </a:r>
            <a:r>
              <a:rPr lang="en-GB" dirty="0"/>
              <a:t> </a:t>
            </a:r>
            <a:r>
              <a:rPr lang="en-GB" dirty="0" err="1"/>
              <a:t>svalovými</a:t>
            </a:r>
            <a:r>
              <a:rPr lang="en-GB" dirty="0"/>
              <a:t> </a:t>
            </a:r>
            <a:r>
              <a:rPr lang="en-GB" dirty="0" err="1"/>
              <a:t>vlákny</a:t>
            </a:r>
            <a:r>
              <a:rPr lang="en-GB" dirty="0"/>
              <a:t>. V </a:t>
            </a:r>
            <a:r>
              <a:rPr lang="en-GB" dirty="0" err="1"/>
              <a:t>důsledku</a:t>
            </a:r>
            <a:r>
              <a:rPr lang="en-GB" dirty="0"/>
              <a:t> </a:t>
            </a:r>
            <a:r>
              <a:rPr lang="en-GB" dirty="0" err="1"/>
              <a:t>toho</a:t>
            </a:r>
            <a:r>
              <a:rPr lang="en-GB" dirty="0"/>
              <a:t> </a:t>
            </a:r>
            <a:r>
              <a:rPr lang="en-GB" dirty="0" err="1"/>
              <a:t>přítomnost</a:t>
            </a:r>
            <a:r>
              <a:rPr lang="en-GB" dirty="0"/>
              <a:t> </a:t>
            </a:r>
            <a:r>
              <a:rPr lang="en-GB" dirty="0" err="1"/>
              <a:t>většího</a:t>
            </a:r>
            <a:r>
              <a:rPr lang="en-GB" dirty="0"/>
              <a:t> </a:t>
            </a:r>
            <a:r>
              <a:rPr lang="en-GB" dirty="0" err="1"/>
              <a:t>množství</a:t>
            </a:r>
            <a:r>
              <a:rPr lang="en-GB" dirty="0"/>
              <a:t> </a:t>
            </a:r>
            <a:r>
              <a:rPr lang="en-GB" dirty="0" err="1"/>
              <a:t>lipidů</a:t>
            </a:r>
            <a:r>
              <a:rPr lang="en-GB" dirty="0"/>
              <a:t> u </a:t>
            </a:r>
            <a:r>
              <a:rPr lang="en-GB" dirty="0" err="1"/>
              <a:t>obézních</a:t>
            </a:r>
            <a:r>
              <a:rPr lang="en-GB" dirty="0"/>
              <a:t> </a:t>
            </a:r>
            <a:r>
              <a:rPr lang="en-GB" dirty="0" err="1"/>
              <a:t>jedinců</a:t>
            </a:r>
            <a:r>
              <a:rPr lang="en-GB" dirty="0"/>
              <a:t> </a:t>
            </a:r>
            <a:r>
              <a:rPr lang="en-GB" dirty="0" err="1"/>
              <a:t>vedla</a:t>
            </a:r>
            <a:r>
              <a:rPr lang="en-GB" dirty="0"/>
              <a:t> k </a:t>
            </a:r>
            <a:r>
              <a:rPr lang="en-GB" dirty="0" err="1"/>
              <a:t>nižšímu</a:t>
            </a:r>
            <a:r>
              <a:rPr lang="en-GB" dirty="0"/>
              <a:t> </a:t>
            </a:r>
            <a:r>
              <a:rPr lang="en-GB" dirty="0" err="1"/>
              <a:t>podílu</a:t>
            </a:r>
            <a:r>
              <a:rPr lang="en-GB" dirty="0"/>
              <a:t> </a:t>
            </a:r>
            <a:r>
              <a:rPr lang="en-GB" dirty="0" err="1"/>
              <a:t>intramuskulární</a:t>
            </a:r>
            <a:r>
              <a:rPr lang="en-GB" dirty="0"/>
              <a:t> </a:t>
            </a:r>
            <a:r>
              <a:rPr lang="en-GB" dirty="0" err="1"/>
              <a:t>vody</a:t>
            </a:r>
            <a:r>
              <a:rPr lang="cs-CZ" dirty="0"/>
              <a:t>. </a:t>
            </a:r>
          </a:p>
          <a:p>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184028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V </a:t>
            </a:r>
            <a:r>
              <a:rPr lang="cs-CZ" dirty="0"/>
              <a:t>této</a:t>
            </a:r>
            <a:r>
              <a:rPr lang="en-GB" dirty="0"/>
              <a:t> </a:t>
            </a:r>
            <a:r>
              <a:rPr lang="en-GB" dirty="0" err="1"/>
              <a:t>studii</a:t>
            </a:r>
            <a:r>
              <a:rPr lang="en-GB" dirty="0"/>
              <a:t> </a:t>
            </a:r>
            <a:r>
              <a:rPr lang="en-GB" dirty="0" err="1"/>
              <a:t>bylo</a:t>
            </a:r>
            <a:r>
              <a:rPr lang="en-GB" dirty="0"/>
              <a:t> </a:t>
            </a:r>
            <a:r>
              <a:rPr lang="en-GB" dirty="0" err="1"/>
              <a:t>naměřené</a:t>
            </a:r>
            <a:r>
              <a:rPr lang="en-GB" dirty="0"/>
              <a:t> </a:t>
            </a:r>
            <a:r>
              <a:rPr lang="en-GB" dirty="0" err="1"/>
              <a:t>procento</a:t>
            </a:r>
            <a:r>
              <a:rPr lang="en-GB" dirty="0"/>
              <a:t> </a:t>
            </a:r>
            <a:r>
              <a:rPr lang="en-GB" dirty="0" err="1"/>
              <a:t>intramuskulární</a:t>
            </a:r>
            <a:r>
              <a:rPr lang="en-GB" dirty="0"/>
              <a:t> </a:t>
            </a:r>
            <a:r>
              <a:rPr lang="en-GB" dirty="0" err="1"/>
              <a:t>vody</a:t>
            </a:r>
            <a:r>
              <a:rPr lang="en-GB" dirty="0"/>
              <a:t> u </a:t>
            </a:r>
            <a:r>
              <a:rPr lang="en-GB" dirty="0" err="1"/>
              <a:t>jedinců</a:t>
            </a:r>
            <a:r>
              <a:rPr lang="en-GB" dirty="0"/>
              <a:t> s </a:t>
            </a:r>
            <a:r>
              <a:rPr lang="en-GB" dirty="0" err="1"/>
              <a:t>normální</a:t>
            </a:r>
            <a:r>
              <a:rPr lang="en-GB" dirty="0"/>
              <a:t> </a:t>
            </a:r>
            <a:r>
              <a:rPr lang="en-GB" dirty="0" err="1"/>
              <a:t>hmotností</a:t>
            </a:r>
            <a:r>
              <a:rPr lang="en-GB" dirty="0"/>
              <a:t> 76 %, a </a:t>
            </a:r>
            <a:r>
              <a:rPr lang="en-GB" dirty="0" err="1"/>
              <a:t>tedy</a:t>
            </a:r>
            <a:r>
              <a:rPr lang="en-GB" dirty="0"/>
              <a:t> </a:t>
            </a:r>
            <a:r>
              <a:rPr lang="en-GB" dirty="0" err="1"/>
              <a:t>srovnatelné</a:t>
            </a:r>
            <a:r>
              <a:rPr lang="en-GB" dirty="0"/>
              <a:t> s </a:t>
            </a:r>
            <a:r>
              <a:rPr lang="en-GB" dirty="0" err="1"/>
              <a:t>referenční</a:t>
            </a:r>
            <a:r>
              <a:rPr lang="en-GB" dirty="0"/>
              <a:t> s </a:t>
            </a:r>
            <a:r>
              <a:rPr lang="en-GB" dirty="0" err="1"/>
              <a:t>hodnotou</a:t>
            </a:r>
            <a:r>
              <a:rPr lang="cs-CZ" dirty="0"/>
              <a:t> (mrkněte znova</a:t>
            </a:r>
            <a:r>
              <a:rPr lang="cs-CZ" baseline="0" dirty="0"/>
              <a:t> na slide 29 - Tělesné složení), </a:t>
            </a:r>
            <a:r>
              <a:rPr lang="en-GB" dirty="0" err="1"/>
              <a:t>kdežto</a:t>
            </a:r>
            <a:r>
              <a:rPr lang="en-GB" dirty="0"/>
              <a:t> </a:t>
            </a:r>
            <a:r>
              <a:rPr lang="en-GB" dirty="0" err="1"/>
              <a:t>procento</a:t>
            </a:r>
            <a:r>
              <a:rPr lang="en-GB" dirty="0"/>
              <a:t> </a:t>
            </a:r>
            <a:r>
              <a:rPr lang="en-GB" dirty="0" err="1"/>
              <a:t>vody</a:t>
            </a:r>
            <a:r>
              <a:rPr lang="en-GB" dirty="0"/>
              <a:t> u </a:t>
            </a:r>
            <a:r>
              <a:rPr lang="en-GB" dirty="0" err="1"/>
              <a:t>obézních</a:t>
            </a:r>
            <a:r>
              <a:rPr lang="en-GB" dirty="0"/>
              <a:t> </a:t>
            </a:r>
            <a:r>
              <a:rPr lang="en-GB" dirty="0" err="1"/>
              <a:t>osob</a:t>
            </a:r>
            <a:r>
              <a:rPr lang="en-GB" dirty="0"/>
              <a:t> </a:t>
            </a:r>
            <a:r>
              <a:rPr lang="en-GB" dirty="0" err="1"/>
              <a:t>bylo</a:t>
            </a:r>
            <a:r>
              <a:rPr lang="en-GB" dirty="0"/>
              <a:t> </a:t>
            </a:r>
            <a:r>
              <a:rPr lang="en-GB" dirty="0" err="1"/>
              <a:t>mnohem</a:t>
            </a:r>
            <a:r>
              <a:rPr lang="en-GB" dirty="0"/>
              <a:t> </a:t>
            </a:r>
            <a:r>
              <a:rPr lang="en-GB" dirty="0" err="1"/>
              <a:t>nižší</a:t>
            </a:r>
            <a:r>
              <a:rPr lang="en-GB" dirty="0"/>
              <a:t> (65 %) s </a:t>
            </a:r>
            <a:r>
              <a:rPr lang="en-GB" dirty="0" err="1"/>
              <a:t>poklesem</a:t>
            </a:r>
            <a:r>
              <a:rPr lang="en-GB" dirty="0"/>
              <a:t> o </a:t>
            </a:r>
            <a:r>
              <a:rPr lang="cs-CZ" baseline="0" dirty="0"/>
              <a:t> </a:t>
            </a:r>
            <a:r>
              <a:rPr lang="en-GB" dirty="0"/>
              <a:t>1</a:t>
            </a:r>
            <a:r>
              <a:rPr lang="cs-CZ" dirty="0"/>
              <a:t>0</a:t>
            </a:r>
            <a:r>
              <a:rPr lang="en-GB" dirty="0"/>
              <a:t> % </a:t>
            </a:r>
            <a:r>
              <a:rPr lang="en-GB" dirty="0" err="1"/>
              <a:t>ve</a:t>
            </a:r>
            <a:r>
              <a:rPr lang="en-GB" dirty="0"/>
              <a:t> </a:t>
            </a:r>
            <a:r>
              <a:rPr lang="en-GB" dirty="0" err="1"/>
              <a:t>srovnání</a:t>
            </a:r>
            <a:r>
              <a:rPr lang="en-GB" dirty="0"/>
              <a:t> s </a:t>
            </a:r>
            <a:r>
              <a:rPr lang="en-GB" dirty="0" err="1"/>
              <a:t>referenční</a:t>
            </a:r>
            <a:r>
              <a:rPr lang="en-GB" dirty="0"/>
              <a:t> </a:t>
            </a:r>
            <a:r>
              <a:rPr lang="en-GB" dirty="0" err="1"/>
              <a:t>hodnotou</a:t>
            </a:r>
            <a:r>
              <a:rPr lang="en-GB" dirty="0"/>
              <a:t>. Model </a:t>
            </a:r>
            <a:r>
              <a:rPr lang="en-GB" dirty="0" err="1"/>
              <a:t>ukazuje</a:t>
            </a:r>
            <a:r>
              <a:rPr lang="en-GB" dirty="0"/>
              <a:t>, </a:t>
            </a:r>
            <a:r>
              <a:rPr lang="en-GB" dirty="0" err="1"/>
              <a:t>že</a:t>
            </a:r>
            <a:r>
              <a:rPr lang="en-GB" dirty="0"/>
              <a:t> </a:t>
            </a:r>
            <a:r>
              <a:rPr lang="en-GB" dirty="0" err="1"/>
              <a:t>úroveň</a:t>
            </a:r>
            <a:r>
              <a:rPr lang="en-GB" dirty="0"/>
              <a:t> </a:t>
            </a:r>
            <a:r>
              <a:rPr lang="en-GB" dirty="0" err="1"/>
              <a:t>hydratace</a:t>
            </a:r>
            <a:r>
              <a:rPr lang="en-GB" dirty="0"/>
              <a:t> </a:t>
            </a:r>
            <a:r>
              <a:rPr lang="cs-CZ" dirty="0"/>
              <a:t>kosterního svalstva</a:t>
            </a:r>
            <a:r>
              <a:rPr lang="en-GB" dirty="0"/>
              <a:t> (</a:t>
            </a:r>
            <a:r>
              <a:rPr lang="en-GB" dirty="0" err="1"/>
              <a:t>interpretovaná</a:t>
            </a:r>
            <a:r>
              <a:rPr lang="en-GB" dirty="0"/>
              <a:t> </a:t>
            </a:r>
            <a:r>
              <a:rPr lang="en-GB" dirty="0" err="1"/>
              <a:t>jako</a:t>
            </a:r>
            <a:r>
              <a:rPr lang="en-GB" dirty="0"/>
              <a:t> </a:t>
            </a:r>
            <a:r>
              <a:rPr lang="en-GB" dirty="0" err="1"/>
              <a:t>poměr</a:t>
            </a:r>
            <a:r>
              <a:rPr lang="en-GB" dirty="0"/>
              <a:t> </a:t>
            </a:r>
            <a:r>
              <a:rPr lang="en-GB" dirty="0" err="1"/>
              <a:t>celkové</a:t>
            </a:r>
            <a:r>
              <a:rPr lang="en-GB" dirty="0"/>
              <a:t> </a:t>
            </a:r>
            <a:r>
              <a:rPr lang="en-GB" dirty="0" err="1"/>
              <a:t>intramuskulární</a:t>
            </a:r>
            <a:r>
              <a:rPr lang="en-GB" dirty="0"/>
              <a:t> </a:t>
            </a:r>
            <a:r>
              <a:rPr lang="en-GB" dirty="0" err="1"/>
              <a:t>vody</a:t>
            </a:r>
            <a:r>
              <a:rPr lang="en-GB" dirty="0"/>
              <a:t> </a:t>
            </a:r>
            <a:r>
              <a:rPr lang="en-GB" dirty="0" err="1"/>
              <a:t>ke</a:t>
            </a:r>
            <a:r>
              <a:rPr lang="en-GB" dirty="0"/>
              <a:t> </a:t>
            </a:r>
            <a:r>
              <a:rPr lang="en-GB" dirty="0" err="1"/>
              <a:t>svalové</a:t>
            </a:r>
            <a:r>
              <a:rPr lang="en-GB" dirty="0"/>
              <a:t> </a:t>
            </a:r>
            <a:r>
              <a:rPr lang="en-GB" dirty="0" err="1"/>
              <a:t>hmotě</a:t>
            </a:r>
            <a:r>
              <a:rPr lang="en-GB" dirty="0"/>
              <a:t>) se </a:t>
            </a:r>
            <a:r>
              <a:rPr lang="en-GB" dirty="0" err="1"/>
              <a:t>snižuje</a:t>
            </a:r>
            <a:r>
              <a:rPr lang="en-GB" dirty="0"/>
              <a:t>, </a:t>
            </a:r>
            <a:r>
              <a:rPr lang="en-GB" dirty="0" err="1"/>
              <a:t>když</a:t>
            </a:r>
            <a:r>
              <a:rPr lang="en-GB" dirty="0"/>
              <a:t> se index </a:t>
            </a:r>
            <a:r>
              <a:rPr lang="en-GB" dirty="0" err="1"/>
              <a:t>adipozity</a:t>
            </a:r>
            <a:r>
              <a:rPr lang="en-GB" dirty="0"/>
              <a:t> </a:t>
            </a:r>
            <a:r>
              <a:rPr lang="en-GB" dirty="0" err="1"/>
              <a:t>zvyšuje</a:t>
            </a:r>
            <a:r>
              <a:rPr lang="en-GB" dirty="0"/>
              <a:t>, </a:t>
            </a:r>
            <a:r>
              <a:rPr lang="en-GB" dirty="0" err="1"/>
              <a:t>zatímco</a:t>
            </a:r>
            <a:r>
              <a:rPr lang="en-GB" dirty="0"/>
              <a:t> </a:t>
            </a:r>
            <a:r>
              <a:rPr lang="en-GB" dirty="0" err="1"/>
              <a:t>všechny</a:t>
            </a:r>
            <a:r>
              <a:rPr lang="en-GB" dirty="0"/>
              <a:t> </a:t>
            </a:r>
            <a:r>
              <a:rPr lang="en-GB" dirty="0" err="1"/>
              <a:t>ostatní</a:t>
            </a:r>
            <a:r>
              <a:rPr lang="en-GB" dirty="0"/>
              <a:t> </a:t>
            </a:r>
            <a:r>
              <a:rPr lang="en-GB" dirty="0" err="1"/>
              <a:t>parametry</a:t>
            </a:r>
            <a:r>
              <a:rPr lang="en-GB" dirty="0"/>
              <a:t> </a:t>
            </a:r>
            <a:r>
              <a:rPr lang="en-GB" dirty="0" err="1"/>
              <a:t>modelu</a:t>
            </a:r>
            <a:r>
              <a:rPr lang="en-GB" dirty="0"/>
              <a:t>, a </a:t>
            </a:r>
            <a:r>
              <a:rPr lang="en-GB" dirty="0" err="1"/>
              <a:t>tedy</a:t>
            </a:r>
            <a:r>
              <a:rPr lang="en-GB" dirty="0"/>
              <a:t> </a:t>
            </a:r>
            <a:r>
              <a:rPr lang="en-GB" dirty="0" err="1"/>
              <a:t>i</a:t>
            </a:r>
            <a:r>
              <a:rPr lang="en-GB" dirty="0"/>
              <a:t> </a:t>
            </a:r>
            <a:r>
              <a:rPr lang="en-GB" dirty="0" err="1"/>
              <a:t>hydratace</a:t>
            </a:r>
            <a:r>
              <a:rPr lang="en-GB" dirty="0"/>
              <a:t> </a:t>
            </a:r>
            <a:r>
              <a:rPr lang="en-GB" dirty="0" err="1"/>
              <a:t>netukové</a:t>
            </a:r>
            <a:r>
              <a:rPr lang="en-GB" dirty="0"/>
              <a:t> </a:t>
            </a:r>
            <a:r>
              <a:rPr lang="en-GB" dirty="0" err="1"/>
              <a:t>hmoty</a:t>
            </a:r>
            <a:r>
              <a:rPr lang="en-GB" dirty="0"/>
              <a:t> </a:t>
            </a:r>
            <a:r>
              <a:rPr lang="cs-CZ" dirty="0"/>
              <a:t>kosterního svalstva</a:t>
            </a:r>
            <a:r>
              <a:rPr lang="en-GB" dirty="0"/>
              <a:t>, se </a:t>
            </a:r>
            <a:r>
              <a:rPr lang="en-GB" dirty="0" err="1"/>
              <a:t>nemění</a:t>
            </a:r>
            <a:r>
              <a:rPr lang="en-GB" dirty="0"/>
              <a:t>. </a:t>
            </a:r>
            <a:r>
              <a:rPr lang="en-GB" dirty="0" err="1"/>
              <a:t>Jinými</a:t>
            </a:r>
            <a:r>
              <a:rPr lang="en-GB" dirty="0"/>
              <a:t> </a:t>
            </a:r>
            <a:r>
              <a:rPr lang="en-GB" dirty="0" err="1"/>
              <a:t>slovy</a:t>
            </a:r>
            <a:r>
              <a:rPr lang="en-GB" dirty="0"/>
              <a:t>, SM </a:t>
            </a:r>
            <a:r>
              <a:rPr lang="en-GB" dirty="0" err="1"/>
              <a:t>hydratace</a:t>
            </a:r>
            <a:r>
              <a:rPr lang="en-GB" dirty="0"/>
              <a:t> </a:t>
            </a:r>
            <a:r>
              <a:rPr lang="en-GB" dirty="0" err="1"/>
              <a:t>může</a:t>
            </a:r>
            <a:r>
              <a:rPr lang="en-GB" dirty="0"/>
              <a:t> </a:t>
            </a:r>
            <a:r>
              <a:rPr lang="en-GB" dirty="0" err="1"/>
              <a:t>být</a:t>
            </a:r>
            <a:r>
              <a:rPr lang="en-GB" dirty="0"/>
              <a:t> u </a:t>
            </a:r>
            <a:r>
              <a:rPr lang="en-GB" dirty="0" err="1"/>
              <a:t>obézních</a:t>
            </a:r>
            <a:r>
              <a:rPr lang="en-GB" dirty="0"/>
              <a:t> </a:t>
            </a:r>
            <a:r>
              <a:rPr lang="en-GB" dirty="0" err="1"/>
              <a:t>subjektů</a:t>
            </a:r>
            <a:r>
              <a:rPr lang="en-GB" dirty="0"/>
              <a:t> </a:t>
            </a:r>
            <a:r>
              <a:rPr lang="en-GB" dirty="0" err="1"/>
              <a:t>po</a:t>
            </a:r>
            <a:r>
              <a:rPr lang="en-GB" dirty="0"/>
              <a:t> </a:t>
            </a:r>
            <a:r>
              <a:rPr lang="en-GB" dirty="0" err="1"/>
              <a:t>korekci</a:t>
            </a:r>
            <a:r>
              <a:rPr lang="en-GB" dirty="0"/>
              <a:t> </a:t>
            </a:r>
            <a:r>
              <a:rPr lang="en-GB" dirty="0" err="1"/>
              <a:t>na</a:t>
            </a:r>
            <a:r>
              <a:rPr lang="en-GB" dirty="0"/>
              <a:t> </a:t>
            </a:r>
            <a:r>
              <a:rPr lang="en-GB" dirty="0" err="1"/>
              <a:t>intramuskulární</a:t>
            </a:r>
            <a:r>
              <a:rPr lang="en-GB" dirty="0"/>
              <a:t> </a:t>
            </a:r>
            <a:r>
              <a:rPr lang="en-GB" dirty="0" err="1"/>
              <a:t>lipidy</a:t>
            </a:r>
            <a:r>
              <a:rPr lang="en-GB" dirty="0"/>
              <a:t> </a:t>
            </a:r>
            <a:r>
              <a:rPr lang="en-GB" dirty="0" err="1"/>
              <a:t>stále</a:t>
            </a:r>
            <a:r>
              <a:rPr lang="en-GB" dirty="0"/>
              <a:t> </a:t>
            </a:r>
            <a:r>
              <a:rPr lang="en-GB" dirty="0" err="1"/>
              <a:t>normální</a:t>
            </a:r>
            <a:endParaRPr lang="en-GB"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3012083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https://journals.physiology.org/doi/epdf/10.1152/ajpendo.2001.280.2.E365</a:t>
            </a:r>
            <a:endParaRPr lang="cs-CZ" dirty="0"/>
          </a:p>
          <a:p>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Protože</a:t>
            </a:r>
            <a:r>
              <a:rPr lang="en-GB" dirty="0"/>
              <a:t> </a:t>
            </a:r>
            <a:r>
              <a:rPr lang="en-GB" dirty="0" err="1"/>
              <a:t>kosterní</a:t>
            </a:r>
            <a:r>
              <a:rPr lang="en-GB" dirty="0"/>
              <a:t> </a:t>
            </a:r>
            <a:r>
              <a:rPr lang="en-GB" dirty="0" err="1"/>
              <a:t>svalstvo</a:t>
            </a:r>
            <a:r>
              <a:rPr lang="en-GB" dirty="0"/>
              <a:t> </a:t>
            </a:r>
            <a:r>
              <a:rPr lang="en-GB" dirty="0" err="1"/>
              <a:t>tvoří</a:t>
            </a:r>
            <a:r>
              <a:rPr lang="en-GB" dirty="0"/>
              <a:t> </a:t>
            </a:r>
            <a:r>
              <a:rPr lang="en-GB" dirty="0" err="1"/>
              <a:t>hlavní</a:t>
            </a:r>
            <a:r>
              <a:rPr lang="en-GB" dirty="0"/>
              <a:t> </a:t>
            </a:r>
            <a:r>
              <a:rPr lang="en-GB" dirty="0" err="1"/>
              <a:t>část</a:t>
            </a:r>
            <a:r>
              <a:rPr lang="en-GB" dirty="0"/>
              <a:t> </a:t>
            </a:r>
            <a:r>
              <a:rPr lang="en-GB" dirty="0" err="1"/>
              <a:t>tělesné</a:t>
            </a:r>
            <a:r>
              <a:rPr lang="en-GB" dirty="0"/>
              <a:t> </a:t>
            </a:r>
            <a:r>
              <a:rPr lang="en-GB" dirty="0" err="1"/>
              <a:t>buněčné</a:t>
            </a:r>
            <a:r>
              <a:rPr lang="en-GB" dirty="0"/>
              <a:t> </a:t>
            </a:r>
            <a:r>
              <a:rPr lang="en-GB" dirty="0" err="1"/>
              <a:t>hmoty</a:t>
            </a:r>
            <a:r>
              <a:rPr lang="en-GB" dirty="0"/>
              <a:t>, </a:t>
            </a:r>
            <a:r>
              <a:rPr lang="en-GB" dirty="0" err="1"/>
              <a:t>zjištění</a:t>
            </a:r>
            <a:r>
              <a:rPr lang="en-GB" dirty="0"/>
              <a:t>, </a:t>
            </a:r>
            <a:r>
              <a:rPr lang="en-GB" dirty="0" err="1"/>
              <a:t>že</a:t>
            </a:r>
            <a:r>
              <a:rPr lang="en-GB" dirty="0"/>
              <a:t> </a:t>
            </a:r>
            <a:r>
              <a:rPr lang="en-GB" dirty="0" err="1"/>
              <a:t>podíl</a:t>
            </a:r>
            <a:r>
              <a:rPr lang="en-GB" dirty="0"/>
              <a:t> </a:t>
            </a:r>
            <a:r>
              <a:rPr lang="en-GB" dirty="0" err="1"/>
              <a:t>vody</a:t>
            </a:r>
            <a:r>
              <a:rPr lang="en-GB" dirty="0"/>
              <a:t> v </a:t>
            </a:r>
            <a:r>
              <a:rPr lang="en-GB" dirty="0" err="1"/>
              <a:t>kosterním</a:t>
            </a:r>
            <a:r>
              <a:rPr lang="en-GB" dirty="0"/>
              <a:t> </a:t>
            </a:r>
            <a:r>
              <a:rPr lang="en-GB" dirty="0" err="1"/>
              <a:t>svalstvu</a:t>
            </a:r>
            <a:r>
              <a:rPr lang="en-GB" dirty="0"/>
              <a:t> je </a:t>
            </a:r>
            <a:r>
              <a:rPr lang="en-GB" dirty="0" err="1"/>
              <a:t>vysoce</a:t>
            </a:r>
            <a:r>
              <a:rPr lang="en-GB" dirty="0"/>
              <a:t> </a:t>
            </a:r>
            <a:r>
              <a:rPr lang="en-GB" dirty="0" err="1"/>
              <a:t>variabilní</a:t>
            </a:r>
            <a:r>
              <a:rPr lang="en-GB" dirty="0"/>
              <a:t> s BMI, </a:t>
            </a:r>
            <a:r>
              <a:rPr lang="en-GB" dirty="0" err="1"/>
              <a:t>znamená</a:t>
            </a:r>
            <a:r>
              <a:rPr lang="en-GB" dirty="0"/>
              <a:t>, </a:t>
            </a:r>
            <a:r>
              <a:rPr lang="en-GB" dirty="0" err="1"/>
              <a:t>že</a:t>
            </a:r>
            <a:r>
              <a:rPr lang="en-GB" dirty="0"/>
              <a:t> </a:t>
            </a:r>
            <a:r>
              <a:rPr lang="en-GB" dirty="0" err="1"/>
              <a:t>odhad</a:t>
            </a:r>
            <a:r>
              <a:rPr lang="en-GB" dirty="0"/>
              <a:t> </a:t>
            </a:r>
            <a:r>
              <a:rPr lang="cs-CZ" dirty="0"/>
              <a:t>FFM </a:t>
            </a:r>
            <a:r>
              <a:rPr lang="en-GB" dirty="0"/>
              <a:t>by </a:t>
            </a:r>
            <a:r>
              <a:rPr lang="en-GB" dirty="0" err="1"/>
              <a:t>měl</a:t>
            </a:r>
            <a:r>
              <a:rPr lang="en-GB" dirty="0"/>
              <a:t> </a:t>
            </a:r>
            <a:r>
              <a:rPr lang="en-GB" dirty="0" err="1"/>
              <a:t>být</a:t>
            </a:r>
            <a:r>
              <a:rPr lang="en-GB" dirty="0"/>
              <a:t> </a:t>
            </a:r>
            <a:r>
              <a:rPr lang="en-GB" dirty="0" err="1"/>
              <a:t>přehodnocen</a:t>
            </a:r>
            <a:r>
              <a:rPr lang="en-GB" dirty="0"/>
              <a:t>. </a:t>
            </a:r>
            <a:r>
              <a:rPr lang="en-GB" dirty="0" err="1"/>
              <a:t>Měl</a:t>
            </a:r>
            <a:r>
              <a:rPr lang="en-GB" dirty="0"/>
              <a:t> by se </a:t>
            </a:r>
            <a:r>
              <a:rPr lang="en-GB" dirty="0" err="1"/>
              <a:t>také</a:t>
            </a:r>
            <a:r>
              <a:rPr lang="en-GB" dirty="0"/>
              <a:t> </a:t>
            </a:r>
            <a:r>
              <a:rPr lang="en-GB" dirty="0" err="1"/>
              <a:t>přehodnotit</a:t>
            </a:r>
            <a:r>
              <a:rPr lang="en-GB" dirty="0"/>
              <a:t> </a:t>
            </a:r>
            <a:r>
              <a:rPr lang="en-GB" dirty="0" err="1"/>
              <a:t>předpoklad</a:t>
            </a:r>
            <a:r>
              <a:rPr lang="en-GB" dirty="0"/>
              <a:t> </a:t>
            </a:r>
            <a:r>
              <a:rPr lang="en-GB" dirty="0" err="1"/>
              <a:t>konstantního</a:t>
            </a:r>
            <a:r>
              <a:rPr lang="en-GB" dirty="0"/>
              <a:t> </a:t>
            </a:r>
            <a:r>
              <a:rPr lang="en-GB" dirty="0" err="1"/>
              <a:t>podílu</a:t>
            </a:r>
            <a:r>
              <a:rPr lang="en-GB" dirty="0"/>
              <a:t> </a:t>
            </a:r>
            <a:r>
              <a:rPr lang="en-GB" dirty="0" err="1"/>
              <a:t>vody</a:t>
            </a:r>
            <a:r>
              <a:rPr lang="en-GB" dirty="0"/>
              <a:t> v </a:t>
            </a:r>
            <a:r>
              <a:rPr lang="en-GB" dirty="0" err="1"/>
              <a:t>kosterním</a:t>
            </a:r>
            <a:r>
              <a:rPr lang="en-GB" dirty="0"/>
              <a:t> </a:t>
            </a:r>
            <a:r>
              <a:rPr lang="en-GB" dirty="0" err="1"/>
              <a:t>svalstvu</a:t>
            </a:r>
            <a:r>
              <a:rPr lang="en-GB" dirty="0"/>
              <a:t>.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125448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668389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Je </a:t>
            </a:r>
            <a:r>
              <a:rPr lang="en-GB" dirty="0" err="1"/>
              <a:t>tedy</a:t>
            </a:r>
            <a:r>
              <a:rPr lang="en-GB" dirty="0"/>
              <a:t> </a:t>
            </a:r>
            <a:r>
              <a:rPr lang="en-GB" dirty="0" err="1"/>
              <a:t>jasné</a:t>
            </a:r>
            <a:r>
              <a:rPr lang="en-GB" dirty="0"/>
              <a:t>, </a:t>
            </a:r>
            <a:r>
              <a:rPr lang="en-GB" dirty="0" err="1"/>
              <a:t>že</a:t>
            </a:r>
            <a:r>
              <a:rPr lang="en-GB" dirty="0"/>
              <a:t> </a:t>
            </a:r>
            <a:r>
              <a:rPr lang="en-GB" dirty="0" err="1"/>
              <a:t>znalost</a:t>
            </a:r>
            <a:r>
              <a:rPr lang="en-GB" dirty="0"/>
              <a:t> </a:t>
            </a:r>
            <a:r>
              <a:rPr lang="en-GB" dirty="0" err="1"/>
              <a:t>přesnějšího</a:t>
            </a:r>
            <a:r>
              <a:rPr lang="en-GB" dirty="0"/>
              <a:t> </a:t>
            </a:r>
            <a:r>
              <a:rPr lang="en-GB" dirty="0" err="1"/>
              <a:t>odhadu</a:t>
            </a:r>
            <a:r>
              <a:rPr lang="en-GB" dirty="0"/>
              <a:t> </a:t>
            </a:r>
            <a:r>
              <a:rPr lang="en-GB" dirty="0" err="1"/>
              <a:t>obsahu</a:t>
            </a:r>
            <a:r>
              <a:rPr lang="en-GB" dirty="0"/>
              <a:t> </a:t>
            </a:r>
            <a:r>
              <a:rPr lang="en-GB" dirty="0" err="1"/>
              <a:t>vody</a:t>
            </a:r>
            <a:r>
              <a:rPr lang="en-GB" dirty="0"/>
              <a:t> v </a:t>
            </a:r>
            <a:r>
              <a:rPr lang="cs-CZ" dirty="0"/>
              <a:t>kosterním svalstvu</a:t>
            </a:r>
            <a:r>
              <a:rPr lang="en-GB" dirty="0"/>
              <a:t> by </a:t>
            </a:r>
            <a:r>
              <a:rPr lang="en-GB" dirty="0" err="1"/>
              <a:t>mohla</a:t>
            </a:r>
            <a:r>
              <a:rPr lang="en-GB" dirty="0"/>
              <a:t> </a:t>
            </a:r>
            <a:r>
              <a:rPr lang="en-GB" dirty="0" err="1"/>
              <a:t>umožnit</a:t>
            </a:r>
            <a:r>
              <a:rPr lang="en-GB" dirty="0"/>
              <a:t> </a:t>
            </a:r>
            <a:r>
              <a:rPr lang="en-GB" dirty="0" err="1"/>
              <a:t>vhodnější</a:t>
            </a:r>
            <a:r>
              <a:rPr lang="en-GB" dirty="0"/>
              <a:t> </a:t>
            </a:r>
            <a:r>
              <a:rPr lang="en-GB" dirty="0" err="1"/>
              <a:t>výpočet</a:t>
            </a:r>
            <a:r>
              <a:rPr lang="en-GB" dirty="0"/>
              <a:t> </a:t>
            </a:r>
            <a:r>
              <a:rPr lang="en-GB" dirty="0" err="1"/>
              <a:t>množství</a:t>
            </a:r>
            <a:r>
              <a:rPr lang="en-GB" dirty="0"/>
              <a:t> </a:t>
            </a:r>
            <a:r>
              <a:rPr lang="en-GB" dirty="0" err="1"/>
              <a:t>intramyocytárních</a:t>
            </a:r>
            <a:r>
              <a:rPr lang="en-GB" dirty="0"/>
              <a:t> tri</a:t>
            </a:r>
            <a:r>
              <a:rPr lang="cs-CZ" dirty="0"/>
              <a:t>acylglycerolů</a:t>
            </a:r>
            <a:r>
              <a:rPr lang="en-GB" dirty="0"/>
              <a:t> u </a:t>
            </a:r>
            <a:r>
              <a:rPr lang="en-GB" dirty="0" err="1"/>
              <a:t>jedinců</a:t>
            </a:r>
            <a:r>
              <a:rPr lang="en-GB" dirty="0"/>
              <a:t> s </a:t>
            </a:r>
            <a:r>
              <a:rPr lang="en-GB" dirty="0" err="1"/>
              <a:t>různými</a:t>
            </a:r>
            <a:r>
              <a:rPr lang="en-GB" dirty="0"/>
              <a:t> </a:t>
            </a:r>
            <a:r>
              <a:rPr lang="en-GB" dirty="0" err="1"/>
              <a:t>antropometrickými</a:t>
            </a:r>
            <a:r>
              <a:rPr lang="en-GB" dirty="0"/>
              <a:t> </a:t>
            </a:r>
            <a:r>
              <a:rPr lang="en-GB" dirty="0" err="1"/>
              <a:t>charakteristikami</a:t>
            </a:r>
            <a:r>
              <a:rPr lang="en-GB" dirty="0"/>
              <a:t>, </a:t>
            </a:r>
            <a:r>
              <a:rPr lang="en-GB" dirty="0" err="1"/>
              <a:t>zejména</a:t>
            </a:r>
            <a:r>
              <a:rPr lang="en-GB" dirty="0"/>
              <a:t> s </a:t>
            </a:r>
            <a:r>
              <a:rPr lang="en-GB" dirty="0" err="1"/>
              <a:t>ohledem</a:t>
            </a:r>
            <a:r>
              <a:rPr lang="en-GB" dirty="0"/>
              <a:t> </a:t>
            </a:r>
            <a:r>
              <a:rPr lang="en-GB" dirty="0" err="1"/>
              <a:t>na</a:t>
            </a:r>
            <a:r>
              <a:rPr lang="en-GB" dirty="0"/>
              <a:t> </a:t>
            </a:r>
            <a:r>
              <a:rPr lang="en-GB" dirty="0" err="1"/>
              <a:t>štíhlé</a:t>
            </a:r>
            <a:r>
              <a:rPr lang="en-GB" dirty="0"/>
              <a:t> a </a:t>
            </a:r>
            <a:r>
              <a:rPr lang="en-GB" dirty="0" err="1"/>
              <a:t>obézní</a:t>
            </a:r>
            <a:r>
              <a:rPr lang="en-GB" dirty="0"/>
              <a:t> </a:t>
            </a:r>
            <a:r>
              <a:rPr lang="en-GB" dirty="0" err="1"/>
              <a:t>subjekty</a:t>
            </a:r>
            <a:r>
              <a:rPr lang="en-GB" dirty="0"/>
              <a:t>. </a:t>
            </a:r>
            <a:r>
              <a:rPr lang="en-GB" dirty="0" err="1"/>
              <a:t>Závěrem</a:t>
            </a:r>
            <a:r>
              <a:rPr lang="en-GB" dirty="0"/>
              <a:t> </a:t>
            </a:r>
            <a:r>
              <a:rPr lang="en-GB" dirty="0" err="1"/>
              <a:t>lze</a:t>
            </a:r>
            <a:r>
              <a:rPr lang="en-GB" dirty="0"/>
              <a:t> </a:t>
            </a:r>
            <a:r>
              <a:rPr lang="en-GB" dirty="0" err="1"/>
              <a:t>říci</a:t>
            </a:r>
            <a:r>
              <a:rPr lang="en-GB" dirty="0"/>
              <a:t>, </a:t>
            </a:r>
            <a:r>
              <a:rPr lang="en-GB" dirty="0" err="1"/>
              <a:t>že</a:t>
            </a:r>
            <a:r>
              <a:rPr lang="en-GB" dirty="0"/>
              <a:t> </a:t>
            </a:r>
            <a:r>
              <a:rPr lang="en-GB" dirty="0" err="1"/>
              <a:t>klasická</a:t>
            </a:r>
            <a:r>
              <a:rPr lang="en-GB" dirty="0"/>
              <a:t> </a:t>
            </a:r>
            <a:r>
              <a:rPr lang="en-GB" dirty="0" err="1"/>
              <a:t>referenční</a:t>
            </a:r>
            <a:r>
              <a:rPr lang="en-GB" dirty="0"/>
              <a:t> </a:t>
            </a:r>
            <a:r>
              <a:rPr lang="en-GB" dirty="0" err="1"/>
              <a:t>hodnota</a:t>
            </a:r>
            <a:r>
              <a:rPr lang="en-GB" dirty="0"/>
              <a:t> </a:t>
            </a:r>
            <a:r>
              <a:rPr lang="cs-CZ" dirty="0"/>
              <a:t>76</a:t>
            </a:r>
            <a:r>
              <a:rPr lang="en-GB" dirty="0"/>
              <a:t> % </a:t>
            </a:r>
            <a:r>
              <a:rPr lang="en-GB" dirty="0" err="1"/>
              <a:t>jako</a:t>
            </a:r>
            <a:r>
              <a:rPr lang="en-GB" dirty="0"/>
              <a:t> </a:t>
            </a:r>
            <a:r>
              <a:rPr lang="en-GB" dirty="0" err="1"/>
              <a:t>standardní</a:t>
            </a:r>
            <a:r>
              <a:rPr lang="en-GB" dirty="0"/>
              <a:t> </a:t>
            </a:r>
            <a:r>
              <a:rPr lang="en-GB" dirty="0" err="1"/>
              <a:t>referenční</a:t>
            </a:r>
            <a:r>
              <a:rPr lang="en-GB" dirty="0"/>
              <a:t> </a:t>
            </a:r>
            <a:r>
              <a:rPr lang="en-GB" dirty="0" err="1"/>
              <a:t>hodnota</a:t>
            </a:r>
            <a:r>
              <a:rPr lang="en-GB" dirty="0"/>
              <a:t> pro </a:t>
            </a:r>
            <a:r>
              <a:rPr lang="en-GB" dirty="0" err="1"/>
              <a:t>obsah</a:t>
            </a:r>
            <a:r>
              <a:rPr lang="en-GB" dirty="0"/>
              <a:t> </a:t>
            </a:r>
            <a:r>
              <a:rPr lang="en-GB" dirty="0" err="1"/>
              <a:t>vody</a:t>
            </a:r>
            <a:r>
              <a:rPr lang="en-GB" dirty="0"/>
              <a:t> v </a:t>
            </a:r>
            <a:r>
              <a:rPr lang="en-GB" dirty="0" err="1"/>
              <a:t>kosterním</a:t>
            </a:r>
            <a:r>
              <a:rPr lang="en-GB" dirty="0"/>
              <a:t> </a:t>
            </a:r>
            <a:r>
              <a:rPr lang="en-GB" dirty="0" err="1"/>
              <a:t>svalu</a:t>
            </a:r>
            <a:r>
              <a:rPr lang="en-GB" dirty="0"/>
              <a:t> </a:t>
            </a:r>
            <a:r>
              <a:rPr lang="en-GB" dirty="0" err="1"/>
              <a:t>není</a:t>
            </a:r>
            <a:r>
              <a:rPr lang="en-GB" dirty="0"/>
              <a:t> </a:t>
            </a:r>
            <a:r>
              <a:rPr lang="en-GB" dirty="0" err="1"/>
              <a:t>vhodná</a:t>
            </a:r>
            <a:r>
              <a:rPr lang="en-GB" dirty="0"/>
              <a:t> </a:t>
            </a:r>
            <a:r>
              <a:rPr lang="en-GB" dirty="0" err="1"/>
              <a:t>při</a:t>
            </a:r>
            <a:r>
              <a:rPr lang="en-GB" dirty="0"/>
              <a:t> </a:t>
            </a:r>
            <a:r>
              <a:rPr lang="en-GB" dirty="0" err="1"/>
              <a:t>použití</a:t>
            </a:r>
            <a:r>
              <a:rPr lang="en-GB" dirty="0"/>
              <a:t> u </a:t>
            </a:r>
            <a:r>
              <a:rPr lang="en-GB" dirty="0" err="1"/>
              <a:t>štíhlých</a:t>
            </a:r>
            <a:r>
              <a:rPr lang="en-GB" dirty="0"/>
              <a:t> a </a:t>
            </a:r>
            <a:r>
              <a:rPr lang="en-GB" dirty="0" err="1"/>
              <a:t>obézních</a:t>
            </a:r>
            <a:r>
              <a:rPr lang="en-GB" dirty="0"/>
              <a:t> </a:t>
            </a:r>
            <a:r>
              <a:rPr lang="en-GB" dirty="0" err="1"/>
              <a:t>subjektů</a:t>
            </a:r>
            <a:r>
              <a:rPr lang="en-GB" dirty="0"/>
              <a:t>. </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326128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Řada</a:t>
            </a:r>
            <a:r>
              <a:rPr lang="en-GB" dirty="0"/>
              <a:t> </a:t>
            </a:r>
            <a:r>
              <a:rPr lang="en-GB" dirty="0" err="1"/>
              <a:t>epidemiologických</a:t>
            </a:r>
            <a:r>
              <a:rPr lang="en-GB" dirty="0"/>
              <a:t> </a:t>
            </a:r>
            <a:r>
              <a:rPr lang="en-GB" dirty="0" err="1"/>
              <a:t>studií</a:t>
            </a:r>
            <a:r>
              <a:rPr lang="en-GB" dirty="0"/>
              <a:t> </a:t>
            </a:r>
            <a:r>
              <a:rPr lang="en-GB" dirty="0" err="1"/>
              <a:t>naznačuje</a:t>
            </a:r>
            <a:r>
              <a:rPr lang="en-GB" dirty="0"/>
              <a:t>, </a:t>
            </a:r>
            <a:r>
              <a:rPr lang="en-GB" dirty="0" err="1"/>
              <a:t>že</a:t>
            </a:r>
            <a:r>
              <a:rPr lang="en-GB" dirty="0"/>
              <a:t> </a:t>
            </a:r>
            <a:r>
              <a:rPr lang="en-GB" dirty="0" err="1"/>
              <a:t>kromě</a:t>
            </a:r>
            <a:r>
              <a:rPr lang="en-GB" dirty="0"/>
              <a:t> </a:t>
            </a:r>
            <a:r>
              <a:rPr lang="en-GB" dirty="0" err="1"/>
              <a:t>nadměrného</a:t>
            </a:r>
            <a:r>
              <a:rPr lang="en-GB" dirty="0"/>
              <a:t> </a:t>
            </a:r>
            <a:r>
              <a:rPr lang="cs-CZ" dirty="0"/>
              <a:t>energetického</a:t>
            </a:r>
            <a:r>
              <a:rPr lang="en-GB" dirty="0"/>
              <a:t> </a:t>
            </a:r>
            <a:r>
              <a:rPr lang="en-GB" dirty="0" err="1"/>
              <a:t>příjmu</a:t>
            </a:r>
            <a:r>
              <a:rPr lang="en-GB" dirty="0"/>
              <a:t> je </a:t>
            </a:r>
            <a:r>
              <a:rPr lang="en-GB" dirty="0" err="1"/>
              <a:t>spolupůsobícím</a:t>
            </a:r>
            <a:r>
              <a:rPr lang="en-GB" dirty="0"/>
              <a:t> </a:t>
            </a:r>
            <a:r>
              <a:rPr lang="en-GB" dirty="0" err="1"/>
              <a:t>mechanismem</a:t>
            </a:r>
            <a:r>
              <a:rPr lang="en-GB" dirty="0"/>
              <a:t> </a:t>
            </a:r>
            <a:r>
              <a:rPr lang="cs-CZ" dirty="0"/>
              <a:t>rozvoje nadváhy/obezity </a:t>
            </a:r>
            <a:r>
              <a:rPr lang="en-GB" dirty="0" err="1"/>
              <a:t>nízká</a:t>
            </a:r>
            <a:r>
              <a:rPr lang="en-GB" dirty="0"/>
              <a:t> </a:t>
            </a:r>
            <a:r>
              <a:rPr lang="en-GB" dirty="0" err="1"/>
              <a:t>syt</a:t>
            </a:r>
            <a:r>
              <a:rPr lang="cs-CZ" dirty="0"/>
              <a:t>ící schopnost</a:t>
            </a:r>
            <a:r>
              <a:rPr lang="en-GB" dirty="0"/>
              <a:t> </a:t>
            </a:r>
            <a:r>
              <a:rPr lang="en-GB" dirty="0" err="1"/>
              <a:t>sacharidů</a:t>
            </a:r>
            <a:r>
              <a:rPr lang="cs-CZ" dirty="0"/>
              <a:t> v tekuté formě</a:t>
            </a:r>
            <a:r>
              <a:rPr lang="en-GB" dirty="0"/>
              <a:t>. </a:t>
            </a:r>
            <a:r>
              <a:rPr lang="en-GB" dirty="0" err="1"/>
              <a:t>Bylo</a:t>
            </a:r>
            <a:r>
              <a:rPr lang="en-GB" dirty="0"/>
              <a:t> </a:t>
            </a:r>
            <a:r>
              <a:rPr lang="en-GB" dirty="0" err="1"/>
              <a:t>prokázáno</a:t>
            </a:r>
            <a:r>
              <a:rPr lang="en-GB" dirty="0"/>
              <a:t>, </a:t>
            </a:r>
            <a:r>
              <a:rPr lang="en-GB" dirty="0" err="1"/>
              <a:t>že</a:t>
            </a:r>
            <a:r>
              <a:rPr lang="en-GB" dirty="0"/>
              <a:t> </a:t>
            </a:r>
            <a:r>
              <a:rPr lang="en-GB" dirty="0" err="1"/>
              <a:t>když</a:t>
            </a:r>
            <a:r>
              <a:rPr lang="en-GB" dirty="0"/>
              <a:t> </a:t>
            </a:r>
            <a:r>
              <a:rPr lang="en-GB" dirty="0" err="1"/>
              <a:t>člověk</a:t>
            </a:r>
            <a:r>
              <a:rPr lang="en-GB" dirty="0"/>
              <a:t> </a:t>
            </a:r>
            <a:r>
              <a:rPr lang="en-GB" dirty="0" err="1"/>
              <a:t>zvýší</a:t>
            </a:r>
            <a:r>
              <a:rPr lang="en-GB" dirty="0"/>
              <a:t> </a:t>
            </a:r>
            <a:r>
              <a:rPr lang="en-GB" dirty="0" err="1"/>
              <a:t>příjem</a:t>
            </a:r>
            <a:r>
              <a:rPr lang="en-GB" dirty="0"/>
              <a:t> </a:t>
            </a:r>
            <a:r>
              <a:rPr lang="en-GB" dirty="0" err="1"/>
              <a:t>energeticky</a:t>
            </a:r>
            <a:r>
              <a:rPr lang="en-GB" dirty="0"/>
              <a:t> </a:t>
            </a:r>
            <a:r>
              <a:rPr lang="en-GB" dirty="0" err="1"/>
              <a:t>bohatých</a:t>
            </a:r>
            <a:r>
              <a:rPr lang="en-GB" dirty="0"/>
              <a:t> </a:t>
            </a:r>
            <a:r>
              <a:rPr lang="en-GB" dirty="0" err="1"/>
              <a:t>tekutin</a:t>
            </a:r>
            <a:r>
              <a:rPr lang="en-GB" dirty="0"/>
              <a:t>, </a:t>
            </a:r>
            <a:r>
              <a:rPr lang="en-GB" dirty="0" err="1"/>
              <a:t>nemusí</a:t>
            </a:r>
            <a:r>
              <a:rPr lang="en-GB" dirty="0"/>
              <a:t> to </a:t>
            </a:r>
            <a:r>
              <a:rPr lang="en-GB" dirty="0" err="1"/>
              <a:t>být</a:t>
            </a:r>
            <a:r>
              <a:rPr lang="en-GB" dirty="0"/>
              <a:t> </a:t>
            </a:r>
            <a:r>
              <a:rPr lang="en-GB" dirty="0" err="1"/>
              <a:t>nutně</a:t>
            </a:r>
            <a:r>
              <a:rPr lang="en-GB" dirty="0"/>
              <a:t> </a:t>
            </a:r>
            <a:r>
              <a:rPr lang="en-GB" dirty="0" err="1"/>
              <a:t>kompenzováno</a:t>
            </a:r>
            <a:r>
              <a:rPr lang="en-GB" dirty="0"/>
              <a:t> </a:t>
            </a:r>
            <a:r>
              <a:rPr lang="en-GB" dirty="0" err="1"/>
              <a:t>současným</a:t>
            </a:r>
            <a:r>
              <a:rPr lang="en-GB" dirty="0"/>
              <a:t> </a:t>
            </a:r>
            <a:r>
              <a:rPr lang="en-GB" dirty="0" err="1"/>
              <a:t>snížením</a:t>
            </a:r>
            <a:r>
              <a:rPr lang="en-GB" dirty="0"/>
              <a:t> </a:t>
            </a:r>
            <a:r>
              <a:rPr lang="en-GB" dirty="0" err="1"/>
              <a:t>spotřeby</a:t>
            </a:r>
            <a:r>
              <a:rPr lang="en-GB" dirty="0"/>
              <a:t> </a:t>
            </a:r>
            <a:r>
              <a:rPr lang="en-GB" dirty="0" err="1"/>
              <a:t>pevné</a:t>
            </a:r>
            <a:r>
              <a:rPr lang="en-GB" dirty="0"/>
              <a:t> </a:t>
            </a:r>
            <a:r>
              <a:rPr lang="en-GB" dirty="0" err="1"/>
              <a:t>stravy</a:t>
            </a:r>
            <a:r>
              <a:rPr lang="en-GB" dirty="0"/>
              <a:t>. </a:t>
            </a:r>
            <a:endParaRPr lang="cs-CZ" dirty="0"/>
          </a:p>
          <a:p>
            <a:endParaRPr lang="cs-CZ" dirty="0"/>
          </a:p>
          <a:p>
            <a:endParaRPr lang="cs-CZ" dirty="0"/>
          </a:p>
          <a:p>
            <a:r>
              <a:rPr lang="en-GB" dirty="0" err="1"/>
              <a:t>Zvýšená</a:t>
            </a:r>
            <a:r>
              <a:rPr lang="en-GB" dirty="0"/>
              <a:t> </a:t>
            </a:r>
            <a:r>
              <a:rPr lang="en-GB" dirty="0" err="1"/>
              <a:t>konzumace</a:t>
            </a:r>
            <a:r>
              <a:rPr lang="en-GB" dirty="0"/>
              <a:t> </a:t>
            </a:r>
            <a:r>
              <a:rPr lang="en-GB" dirty="0" err="1"/>
              <a:t>slazených</a:t>
            </a:r>
            <a:r>
              <a:rPr lang="en-GB" dirty="0"/>
              <a:t> </a:t>
            </a:r>
            <a:r>
              <a:rPr lang="en-GB" dirty="0" err="1"/>
              <a:t>nápojů</a:t>
            </a:r>
            <a:r>
              <a:rPr lang="en-GB" dirty="0"/>
              <a:t> a </a:t>
            </a:r>
            <a:r>
              <a:rPr lang="en-GB" dirty="0" err="1"/>
              <a:t>jejich</a:t>
            </a:r>
            <a:r>
              <a:rPr lang="en-GB" dirty="0"/>
              <a:t> </a:t>
            </a:r>
            <a:r>
              <a:rPr lang="en-GB" dirty="0" err="1"/>
              <a:t>vztah</a:t>
            </a:r>
            <a:r>
              <a:rPr lang="en-GB" dirty="0"/>
              <a:t> k </a:t>
            </a:r>
            <a:r>
              <a:rPr lang="en-GB" dirty="0" err="1"/>
              <a:t>nadváze</a:t>
            </a:r>
            <a:r>
              <a:rPr lang="en-GB" dirty="0"/>
              <a:t> a </a:t>
            </a:r>
            <a:r>
              <a:rPr lang="en-GB" dirty="0" err="1"/>
              <a:t>obezitě</a:t>
            </a:r>
            <a:r>
              <a:rPr lang="en-GB" dirty="0"/>
              <a:t> je </a:t>
            </a:r>
            <a:r>
              <a:rPr lang="en-GB" dirty="0" err="1"/>
              <a:t>dáván</a:t>
            </a:r>
            <a:r>
              <a:rPr lang="en-GB" dirty="0"/>
              <a:t> do </a:t>
            </a:r>
            <a:r>
              <a:rPr lang="en-GB" dirty="0" err="1"/>
              <a:t>souvislosti</a:t>
            </a:r>
            <a:r>
              <a:rPr lang="en-GB" dirty="0"/>
              <a:t> </a:t>
            </a:r>
            <a:r>
              <a:rPr lang="cs-CZ" dirty="0"/>
              <a:t>mj. </a:t>
            </a:r>
            <a:r>
              <a:rPr lang="en-GB" dirty="0"/>
              <a:t>s </a:t>
            </a:r>
            <a:r>
              <a:rPr lang="en-GB" dirty="0" err="1"/>
              <a:t>obsahem</a:t>
            </a:r>
            <a:r>
              <a:rPr lang="en-GB" dirty="0"/>
              <a:t> </a:t>
            </a:r>
            <a:r>
              <a:rPr lang="en-GB" dirty="0" err="1"/>
              <a:t>fruktózového</a:t>
            </a:r>
            <a:r>
              <a:rPr lang="en-GB" dirty="0"/>
              <a:t> </a:t>
            </a:r>
            <a:r>
              <a:rPr lang="en-GB" dirty="0" err="1"/>
              <a:t>sirupu</a:t>
            </a:r>
            <a:r>
              <a:rPr lang="en-GB" dirty="0"/>
              <a:t>. </a:t>
            </a:r>
            <a:r>
              <a:rPr lang="en-GB" dirty="0" err="1"/>
              <a:t>Tento</a:t>
            </a:r>
            <a:r>
              <a:rPr lang="en-GB" dirty="0"/>
              <a:t> </a:t>
            </a:r>
            <a:r>
              <a:rPr lang="en-GB" dirty="0" err="1"/>
              <a:t>sirup</a:t>
            </a:r>
            <a:r>
              <a:rPr lang="en-GB" dirty="0"/>
              <a:t> se </a:t>
            </a:r>
            <a:r>
              <a:rPr lang="en-GB" dirty="0" err="1"/>
              <a:t>pou</a:t>
            </a:r>
            <a:r>
              <a:rPr lang="cs-CZ" dirty="0"/>
              <a:t>ž</a:t>
            </a:r>
            <a:r>
              <a:rPr lang="en-GB" dirty="0" err="1"/>
              <a:t>ívá</a:t>
            </a:r>
            <a:r>
              <a:rPr lang="en-GB" dirty="0"/>
              <a:t> </a:t>
            </a:r>
            <a:r>
              <a:rPr lang="en-GB" dirty="0" err="1"/>
              <a:t>primárně</a:t>
            </a:r>
            <a:r>
              <a:rPr lang="en-GB" dirty="0"/>
              <a:t> </a:t>
            </a:r>
            <a:r>
              <a:rPr lang="en-GB" dirty="0" err="1"/>
              <a:t>ke</a:t>
            </a:r>
            <a:r>
              <a:rPr lang="en-GB" dirty="0"/>
              <a:t> </a:t>
            </a:r>
            <a:r>
              <a:rPr lang="en-GB" dirty="0" err="1"/>
              <a:t>slazení</a:t>
            </a:r>
            <a:r>
              <a:rPr lang="en-GB" dirty="0"/>
              <a:t> </a:t>
            </a:r>
            <a:r>
              <a:rPr lang="en-GB" dirty="0" err="1"/>
              <a:t>nealkoholických</a:t>
            </a:r>
            <a:r>
              <a:rPr lang="en-GB" dirty="0"/>
              <a:t> </a:t>
            </a:r>
            <a:r>
              <a:rPr lang="en-GB" dirty="0" err="1"/>
              <a:t>nápojů</a:t>
            </a:r>
            <a:r>
              <a:rPr lang="en-GB" dirty="0"/>
              <a:t>, </a:t>
            </a:r>
            <a:r>
              <a:rPr lang="en-GB" dirty="0" err="1"/>
              <a:t>především</a:t>
            </a:r>
            <a:r>
              <a:rPr lang="en-GB" dirty="0"/>
              <a:t> z </a:t>
            </a:r>
            <a:r>
              <a:rPr lang="en-GB" dirty="0" err="1"/>
              <a:t>důvodu</a:t>
            </a:r>
            <a:r>
              <a:rPr lang="en-GB" dirty="0"/>
              <a:t> </a:t>
            </a:r>
            <a:r>
              <a:rPr lang="en-GB" dirty="0" err="1"/>
              <a:t>sladké</a:t>
            </a:r>
            <a:r>
              <a:rPr lang="en-GB" dirty="0"/>
              <a:t> </a:t>
            </a:r>
            <a:r>
              <a:rPr lang="en-GB" dirty="0" err="1"/>
              <a:t>chuti</a:t>
            </a:r>
            <a:r>
              <a:rPr lang="en-GB" dirty="0"/>
              <a:t>, </a:t>
            </a:r>
            <a:r>
              <a:rPr lang="en-GB" dirty="0" err="1"/>
              <a:t>nízké</a:t>
            </a:r>
            <a:r>
              <a:rPr lang="en-GB" dirty="0"/>
              <a:t> </a:t>
            </a:r>
            <a:r>
              <a:rPr lang="en-GB" dirty="0" err="1"/>
              <a:t>ceny</a:t>
            </a:r>
            <a:r>
              <a:rPr lang="en-GB" dirty="0"/>
              <a:t> a </a:t>
            </a:r>
            <a:r>
              <a:rPr lang="en-GB" dirty="0" err="1"/>
              <a:t>široké</a:t>
            </a:r>
            <a:r>
              <a:rPr lang="en-GB" dirty="0"/>
              <a:t> </a:t>
            </a:r>
            <a:r>
              <a:rPr lang="en-GB" dirty="0" err="1"/>
              <a:t>dostupnosti</a:t>
            </a:r>
            <a:r>
              <a:rPr lang="en-GB" dirty="0"/>
              <a:t>. </a:t>
            </a:r>
            <a:r>
              <a:rPr lang="en-GB" dirty="0" err="1"/>
              <a:t>Vyrábí</a:t>
            </a:r>
            <a:r>
              <a:rPr lang="en-GB" dirty="0"/>
              <a:t> se </a:t>
            </a:r>
            <a:r>
              <a:rPr lang="en-GB" dirty="0" err="1"/>
              <a:t>hydrolýzou</a:t>
            </a:r>
            <a:r>
              <a:rPr lang="en-GB" dirty="0"/>
              <a:t> </a:t>
            </a:r>
            <a:r>
              <a:rPr lang="en-GB" dirty="0" err="1"/>
              <a:t>kukuřičného</a:t>
            </a:r>
            <a:r>
              <a:rPr lang="en-GB" dirty="0"/>
              <a:t> </a:t>
            </a:r>
            <a:r>
              <a:rPr lang="en-GB" dirty="0" err="1"/>
              <a:t>škrobu</a:t>
            </a:r>
            <a:r>
              <a:rPr lang="en-GB" dirty="0"/>
              <a:t> a </a:t>
            </a:r>
            <a:r>
              <a:rPr lang="en-GB" dirty="0" err="1"/>
              <a:t>následnou</a:t>
            </a:r>
            <a:r>
              <a:rPr lang="en-GB" dirty="0"/>
              <a:t> </a:t>
            </a:r>
            <a:r>
              <a:rPr lang="en-GB" dirty="0" err="1"/>
              <a:t>izomerizací</a:t>
            </a:r>
            <a:r>
              <a:rPr lang="en-GB" dirty="0"/>
              <a:t> </a:t>
            </a:r>
            <a:r>
              <a:rPr lang="en-GB" dirty="0" err="1"/>
              <a:t>glukózy</a:t>
            </a:r>
            <a:r>
              <a:rPr lang="en-GB" dirty="0"/>
              <a:t> </a:t>
            </a:r>
            <a:r>
              <a:rPr lang="en-GB" dirty="0" err="1"/>
              <a:t>na</a:t>
            </a:r>
            <a:r>
              <a:rPr lang="en-GB" dirty="0"/>
              <a:t> </a:t>
            </a:r>
            <a:r>
              <a:rPr lang="en-GB" dirty="0" err="1"/>
              <a:t>fruktózu</a:t>
            </a:r>
            <a:r>
              <a:rPr lang="cs-CZ" dirty="0"/>
              <a:t>.</a:t>
            </a:r>
            <a:r>
              <a:rPr lang="en-GB" dirty="0"/>
              <a:t> </a:t>
            </a:r>
            <a:r>
              <a:rPr lang="en-GB" dirty="0" err="1"/>
              <a:t>Fruktóza</a:t>
            </a:r>
            <a:r>
              <a:rPr lang="en-GB" dirty="0"/>
              <a:t> </a:t>
            </a:r>
            <a:r>
              <a:rPr lang="en-GB" dirty="0" err="1"/>
              <a:t>na</a:t>
            </a:r>
            <a:r>
              <a:rPr lang="en-GB" dirty="0"/>
              <a:t> </a:t>
            </a:r>
            <a:r>
              <a:rPr lang="en-GB" dirty="0" err="1"/>
              <a:t>rozdíl</a:t>
            </a:r>
            <a:r>
              <a:rPr lang="en-GB" dirty="0"/>
              <a:t> od </a:t>
            </a:r>
            <a:r>
              <a:rPr lang="en-GB" dirty="0" err="1"/>
              <a:t>glukózy</a:t>
            </a:r>
            <a:r>
              <a:rPr lang="en-GB" dirty="0"/>
              <a:t> v </a:t>
            </a:r>
            <a:r>
              <a:rPr lang="en-GB" dirty="0" err="1"/>
              <a:t>menší</a:t>
            </a:r>
            <a:r>
              <a:rPr lang="en-GB" dirty="0"/>
              <a:t> </a:t>
            </a:r>
            <a:r>
              <a:rPr lang="en-GB" dirty="0" err="1"/>
              <a:t>míře</a:t>
            </a:r>
            <a:r>
              <a:rPr lang="en-GB" dirty="0"/>
              <a:t> </a:t>
            </a:r>
            <a:r>
              <a:rPr lang="en-GB" dirty="0" err="1"/>
              <a:t>stimuluje</a:t>
            </a:r>
            <a:r>
              <a:rPr lang="en-GB" dirty="0"/>
              <a:t> </a:t>
            </a:r>
            <a:r>
              <a:rPr lang="en-GB" dirty="0" err="1"/>
              <a:t>uvolňování</a:t>
            </a:r>
            <a:r>
              <a:rPr lang="en-GB" dirty="0"/>
              <a:t> </a:t>
            </a:r>
            <a:r>
              <a:rPr lang="en-GB" dirty="0" err="1"/>
              <a:t>inzulinu</a:t>
            </a:r>
            <a:r>
              <a:rPr lang="en-GB" dirty="0"/>
              <a:t> a </a:t>
            </a:r>
            <a:r>
              <a:rPr lang="en-GB" dirty="0" err="1"/>
              <a:t>leptinu</a:t>
            </a:r>
            <a:r>
              <a:rPr lang="en-GB" dirty="0"/>
              <a:t>. U </a:t>
            </a:r>
            <a:r>
              <a:rPr lang="en-GB" dirty="0" err="1"/>
              <a:t>fruktózy</a:t>
            </a:r>
            <a:r>
              <a:rPr lang="en-GB" dirty="0"/>
              <a:t> </a:t>
            </a:r>
            <a:r>
              <a:rPr lang="en-GB" dirty="0" err="1"/>
              <a:t>dále</a:t>
            </a:r>
            <a:r>
              <a:rPr lang="en-GB" dirty="0"/>
              <a:t> </a:t>
            </a:r>
            <a:r>
              <a:rPr lang="en-GB" dirty="0" err="1"/>
              <a:t>nedochází</a:t>
            </a:r>
            <a:r>
              <a:rPr lang="en-GB" dirty="0"/>
              <a:t> k </a:t>
            </a:r>
            <a:r>
              <a:rPr lang="en-GB" dirty="0" err="1"/>
              <a:t>tak</a:t>
            </a:r>
            <a:r>
              <a:rPr lang="en-GB" dirty="0"/>
              <a:t> </a:t>
            </a:r>
            <a:r>
              <a:rPr lang="en-GB" dirty="0" err="1"/>
              <a:t>výraznému</a:t>
            </a:r>
            <a:r>
              <a:rPr lang="en-GB" dirty="0"/>
              <a:t> </a:t>
            </a:r>
            <a:r>
              <a:rPr lang="en-GB" dirty="0" err="1"/>
              <a:t>nasycení</a:t>
            </a:r>
            <a:r>
              <a:rPr lang="en-GB" dirty="0"/>
              <a:t> </a:t>
            </a:r>
            <a:r>
              <a:rPr lang="en-GB" dirty="0" err="1"/>
              <a:t>jako</a:t>
            </a:r>
            <a:r>
              <a:rPr lang="en-GB" dirty="0"/>
              <a:t> u </a:t>
            </a:r>
            <a:r>
              <a:rPr lang="en-GB" dirty="0" err="1"/>
              <a:t>glukózy</a:t>
            </a:r>
            <a:r>
              <a:rPr lang="en-GB" dirty="0"/>
              <a:t>, ale </a:t>
            </a:r>
            <a:r>
              <a:rPr lang="en-GB" dirty="0" err="1"/>
              <a:t>spíše</a:t>
            </a:r>
            <a:r>
              <a:rPr lang="en-GB" dirty="0"/>
              <a:t> k </a:t>
            </a:r>
            <a:r>
              <a:rPr lang="en-GB" dirty="0" err="1"/>
              <a:t>větší</a:t>
            </a:r>
            <a:r>
              <a:rPr lang="en-GB" dirty="0"/>
              <a:t> </a:t>
            </a:r>
            <a:r>
              <a:rPr lang="cs-CZ" dirty="0"/>
              <a:t>energetické</a:t>
            </a:r>
            <a:r>
              <a:rPr lang="en-GB" dirty="0"/>
              <a:t> </a:t>
            </a:r>
            <a:r>
              <a:rPr lang="en-GB" dirty="0" err="1"/>
              <a:t>spotřebě</a:t>
            </a:r>
            <a:r>
              <a:rPr lang="en-GB" dirty="0"/>
              <a:t>. </a:t>
            </a:r>
            <a:endParaRPr lang="cs-CZ" dirty="0"/>
          </a:p>
          <a:p>
            <a:endParaRPr lang="cs-CZ"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306865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Řada</a:t>
            </a:r>
            <a:r>
              <a:rPr lang="en-GB" dirty="0"/>
              <a:t> </a:t>
            </a:r>
            <a:r>
              <a:rPr lang="en-GB" dirty="0" err="1"/>
              <a:t>studií</a:t>
            </a:r>
            <a:r>
              <a:rPr lang="en-GB" dirty="0"/>
              <a:t> </a:t>
            </a:r>
            <a:r>
              <a:rPr lang="en-GB" dirty="0" err="1"/>
              <a:t>prokázala</a:t>
            </a:r>
            <a:r>
              <a:rPr lang="en-GB" dirty="0"/>
              <a:t> </a:t>
            </a:r>
            <a:r>
              <a:rPr lang="en-GB" dirty="0" err="1"/>
              <a:t>významný</a:t>
            </a:r>
            <a:r>
              <a:rPr lang="en-GB" dirty="0"/>
              <a:t> </a:t>
            </a:r>
            <a:r>
              <a:rPr lang="en-GB" dirty="0" err="1"/>
              <a:t>vliv</a:t>
            </a:r>
            <a:r>
              <a:rPr lang="en-GB" dirty="0"/>
              <a:t> </a:t>
            </a:r>
            <a:r>
              <a:rPr lang="en-GB" dirty="0" err="1"/>
              <a:t>konzumace</a:t>
            </a:r>
            <a:r>
              <a:rPr lang="en-GB" dirty="0"/>
              <a:t> </a:t>
            </a:r>
            <a:r>
              <a:rPr lang="en-GB" dirty="0" err="1"/>
              <a:t>slazených</a:t>
            </a:r>
            <a:r>
              <a:rPr lang="en-GB" dirty="0"/>
              <a:t> </a:t>
            </a:r>
            <a:r>
              <a:rPr lang="en-GB" dirty="0" err="1"/>
              <a:t>nápojů</a:t>
            </a:r>
            <a:r>
              <a:rPr lang="en-GB" dirty="0"/>
              <a:t> </a:t>
            </a:r>
            <a:r>
              <a:rPr lang="en-GB" dirty="0" err="1"/>
              <a:t>na</a:t>
            </a:r>
            <a:r>
              <a:rPr lang="en-GB" dirty="0"/>
              <a:t> </a:t>
            </a:r>
            <a:r>
              <a:rPr lang="en-GB" dirty="0" err="1"/>
              <a:t>rozvoj</a:t>
            </a:r>
            <a:r>
              <a:rPr lang="en-GB" dirty="0"/>
              <a:t> </a:t>
            </a:r>
            <a:r>
              <a:rPr lang="en-GB" dirty="0" err="1"/>
              <a:t>nadváhy</a:t>
            </a:r>
            <a:r>
              <a:rPr lang="en-GB" dirty="0"/>
              <a:t> a </a:t>
            </a:r>
            <a:r>
              <a:rPr lang="en-GB" dirty="0" err="1"/>
              <a:t>obezity</a:t>
            </a:r>
            <a:r>
              <a:rPr lang="en-GB" dirty="0"/>
              <a:t>. Stanhope et al. </a:t>
            </a:r>
            <a:r>
              <a:rPr lang="en-GB" dirty="0" err="1"/>
              <a:t>prokázali</a:t>
            </a:r>
            <a:r>
              <a:rPr lang="en-GB" dirty="0"/>
              <a:t>, </a:t>
            </a:r>
            <a:r>
              <a:rPr lang="cs-CZ" dirty="0"/>
              <a:t>ž</a:t>
            </a:r>
            <a:r>
              <a:rPr lang="en-GB" dirty="0"/>
              <a:t>e </a:t>
            </a:r>
            <a:r>
              <a:rPr lang="en-GB" dirty="0" err="1"/>
              <a:t>dobrovolníci</a:t>
            </a:r>
            <a:r>
              <a:rPr lang="en-GB" dirty="0"/>
              <a:t>, </a:t>
            </a:r>
            <a:r>
              <a:rPr lang="en-GB" dirty="0" err="1"/>
              <a:t>kteří</a:t>
            </a:r>
            <a:r>
              <a:rPr lang="en-GB" dirty="0"/>
              <a:t> </a:t>
            </a:r>
            <a:r>
              <a:rPr lang="en-GB" dirty="0" err="1"/>
              <a:t>zvýšili</a:t>
            </a:r>
            <a:r>
              <a:rPr lang="en-GB" dirty="0"/>
              <a:t> </a:t>
            </a:r>
            <a:r>
              <a:rPr lang="en-GB" dirty="0" err="1"/>
              <a:t>svůj</a:t>
            </a:r>
            <a:r>
              <a:rPr lang="en-GB" dirty="0"/>
              <a:t> </a:t>
            </a:r>
            <a:r>
              <a:rPr lang="en-GB" dirty="0" err="1"/>
              <a:t>energetický</a:t>
            </a:r>
            <a:r>
              <a:rPr lang="en-GB" dirty="0"/>
              <a:t> </a:t>
            </a:r>
            <a:r>
              <a:rPr lang="en-GB" dirty="0" err="1"/>
              <a:t>příjem</a:t>
            </a:r>
            <a:r>
              <a:rPr lang="en-GB" dirty="0"/>
              <a:t> </a:t>
            </a:r>
            <a:r>
              <a:rPr lang="en-GB" dirty="0" err="1"/>
              <a:t>ve</a:t>
            </a:r>
            <a:r>
              <a:rPr lang="en-GB" dirty="0"/>
              <a:t> </a:t>
            </a:r>
            <a:r>
              <a:rPr lang="en-GB" dirty="0" err="1"/>
              <a:t>formě</a:t>
            </a:r>
            <a:r>
              <a:rPr lang="en-GB" dirty="0"/>
              <a:t> </a:t>
            </a:r>
            <a:r>
              <a:rPr lang="en-GB" dirty="0" err="1"/>
              <a:t>sladké</a:t>
            </a:r>
            <a:r>
              <a:rPr lang="en-GB" dirty="0"/>
              <a:t> </a:t>
            </a:r>
            <a:r>
              <a:rPr lang="en-GB" dirty="0" err="1"/>
              <a:t>limonády</a:t>
            </a:r>
            <a:r>
              <a:rPr lang="en-GB" dirty="0"/>
              <a:t>, </a:t>
            </a:r>
            <a:r>
              <a:rPr lang="en-GB" dirty="0" err="1"/>
              <a:t>měli</a:t>
            </a:r>
            <a:r>
              <a:rPr lang="en-GB" dirty="0"/>
              <a:t> </a:t>
            </a:r>
            <a:r>
              <a:rPr lang="en-GB" dirty="0" err="1"/>
              <a:t>následně</a:t>
            </a:r>
            <a:r>
              <a:rPr lang="en-GB" dirty="0"/>
              <a:t> </a:t>
            </a:r>
            <a:r>
              <a:rPr lang="en-GB" dirty="0" err="1"/>
              <a:t>vyšší</a:t>
            </a:r>
            <a:r>
              <a:rPr lang="en-GB" dirty="0"/>
              <a:t> </a:t>
            </a:r>
            <a:r>
              <a:rPr lang="en-GB" dirty="0" err="1"/>
              <a:t>nejen</a:t>
            </a:r>
            <a:r>
              <a:rPr lang="en-GB" dirty="0"/>
              <a:t> </a:t>
            </a:r>
            <a:r>
              <a:rPr lang="en-GB" dirty="0" err="1"/>
              <a:t>hmotnost</a:t>
            </a:r>
            <a:r>
              <a:rPr lang="en-GB" dirty="0"/>
              <a:t>, ale </a:t>
            </a:r>
            <a:r>
              <a:rPr lang="en-GB" dirty="0" err="1"/>
              <a:t>i</a:t>
            </a:r>
            <a:r>
              <a:rPr lang="en-GB" dirty="0"/>
              <a:t> </a:t>
            </a:r>
            <a:r>
              <a:rPr lang="en-GB" dirty="0" err="1"/>
              <a:t>objem</a:t>
            </a:r>
            <a:r>
              <a:rPr lang="en-GB" dirty="0"/>
              <a:t> </a:t>
            </a:r>
            <a:r>
              <a:rPr lang="en-GB" dirty="0" err="1"/>
              <a:t>podko</a:t>
            </a:r>
            <a:r>
              <a:rPr lang="cs-CZ" dirty="0"/>
              <a:t>ž</a:t>
            </a:r>
            <a:r>
              <a:rPr lang="en-GB" dirty="0" err="1"/>
              <a:t>ního</a:t>
            </a:r>
            <a:r>
              <a:rPr lang="en-GB" dirty="0"/>
              <a:t> a </a:t>
            </a:r>
            <a:r>
              <a:rPr lang="en-GB" dirty="0" err="1"/>
              <a:t>viscerálního</a:t>
            </a:r>
            <a:r>
              <a:rPr lang="en-GB" dirty="0"/>
              <a:t> </a:t>
            </a:r>
            <a:r>
              <a:rPr lang="en-GB" dirty="0" err="1"/>
              <a:t>tuku</a:t>
            </a:r>
            <a:r>
              <a:rPr lang="en-GB" dirty="0"/>
              <a:t>. </a:t>
            </a:r>
            <a:r>
              <a:rPr lang="en-GB" dirty="0" err="1"/>
              <a:t>Navíc</a:t>
            </a:r>
            <a:r>
              <a:rPr lang="en-GB" dirty="0"/>
              <a:t> u </a:t>
            </a:r>
            <a:r>
              <a:rPr lang="en-GB" dirty="0" err="1"/>
              <a:t>skupiny</a:t>
            </a:r>
            <a:r>
              <a:rPr lang="en-GB" dirty="0"/>
              <a:t>, </a:t>
            </a:r>
            <a:r>
              <a:rPr lang="en-GB" dirty="0" err="1"/>
              <a:t>která</a:t>
            </a:r>
            <a:r>
              <a:rPr lang="en-GB" dirty="0"/>
              <a:t> pila </a:t>
            </a:r>
            <a:r>
              <a:rPr lang="en-GB" dirty="0" err="1"/>
              <a:t>nápoje</a:t>
            </a:r>
            <a:r>
              <a:rPr lang="en-GB" dirty="0"/>
              <a:t> s </a:t>
            </a:r>
            <a:r>
              <a:rPr lang="en-GB" dirty="0" err="1"/>
              <a:t>obsahem</a:t>
            </a:r>
            <a:r>
              <a:rPr lang="en-GB" dirty="0"/>
              <a:t> </a:t>
            </a:r>
            <a:r>
              <a:rPr lang="en-GB" dirty="0" err="1"/>
              <a:t>glukózového</a:t>
            </a:r>
            <a:r>
              <a:rPr lang="en-GB" dirty="0"/>
              <a:t> </a:t>
            </a:r>
            <a:r>
              <a:rPr lang="en-GB" dirty="0" err="1"/>
              <a:t>sirupu</a:t>
            </a:r>
            <a:r>
              <a:rPr lang="en-GB" dirty="0"/>
              <a:t>, se </a:t>
            </a:r>
            <a:r>
              <a:rPr lang="en-GB" dirty="0" err="1"/>
              <a:t>zvýšil</a:t>
            </a:r>
            <a:r>
              <a:rPr lang="en-GB" dirty="0"/>
              <a:t> </a:t>
            </a:r>
            <a:r>
              <a:rPr lang="en-GB" dirty="0" err="1"/>
              <a:t>celkový</a:t>
            </a:r>
            <a:r>
              <a:rPr lang="en-GB" dirty="0"/>
              <a:t> </a:t>
            </a:r>
            <a:r>
              <a:rPr lang="en-GB" dirty="0" err="1"/>
              <a:t>tělesný</a:t>
            </a:r>
            <a:r>
              <a:rPr lang="en-GB" dirty="0"/>
              <a:t> </a:t>
            </a:r>
            <a:r>
              <a:rPr lang="en-GB" dirty="0" err="1"/>
              <a:t>tuk</a:t>
            </a:r>
            <a:r>
              <a:rPr lang="en-GB" dirty="0"/>
              <a:t> a </a:t>
            </a:r>
            <a:r>
              <a:rPr lang="en-GB" dirty="0" err="1"/>
              <a:t>objem</a:t>
            </a:r>
            <a:r>
              <a:rPr lang="en-GB" dirty="0"/>
              <a:t> </a:t>
            </a:r>
            <a:r>
              <a:rPr lang="en-GB" dirty="0" err="1"/>
              <a:t>viscerálního</a:t>
            </a:r>
            <a:r>
              <a:rPr lang="en-GB" dirty="0"/>
              <a:t> </a:t>
            </a:r>
            <a:r>
              <a:rPr lang="en-GB" dirty="0" err="1"/>
              <a:t>i</a:t>
            </a:r>
            <a:r>
              <a:rPr lang="en-GB" dirty="0"/>
              <a:t> </a:t>
            </a:r>
            <a:r>
              <a:rPr lang="en-GB" dirty="0" err="1"/>
              <a:t>podko</a:t>
            </a:r>
            <a:r>
              <a:rPr lang="cs-CZ" dirty="0"/>
              <a:t>ž</a:t>
            </a:r>
            <a:r>
              <a:rPr lang="en-GB" dirty="0" err="1"/>
              <a:t>ního</a:t>
            </a:r>
            <a:r>
              <a:rPr lang="en-GB" dirty="0"/>
              <a:t> </a:t>
            </a:r>
            <a:r>
              <a:rPr lang="en-GB" dirty="0" err="1"/>
              <a:t>tuku</a:t>
            </a:r>
            <a:r>
              <a:rPr lang="en-GB" dirty="0"/>
              <a:t> o 4</a:t>
            </a:r>
            <a:r>
              <a:rPr lang="cs-CZ" dirty="0"/>
              <a:t> </a:t>
            </a:r>
            <a:r>
              <a:rPr lang="en-GB" dirty="0"/>
              <a:t>%. </a:t>
            </a:r>
            <a:r>
              <a:rPr lang="en-GB" dirty="0" err="1"/>
              <a:t>Zatímco</a:t>
            </a:r>
            <a:r>
              <a:rPr lang="en-GB" dirty="0"/>
              <a:t> u </a:t>
            </a:r>
            <a:r>
              <a:rPr lang="en-GB" dirty="0" err="1"/>
              <a:t>konzumentů</a:t>
            </a:r>
            <a:r>
              <a:rPr lang="en-GB" dirty="0"/>
              <a:t> </a:t>
            </a:r>
            <a:r>
              <a:rPr lang="en-GB" dirty="0" err="1"/>
              <a:t>nápojů</a:t>
            </a:r>
            <a:r>
              <a:rPr lang="en-GB" dirty="0"/>
              <a:t> s </a:t>
            </a:r>
            <a:r>
              <a:rPr lang="en-GB" dirty="0" err="1"/>
              <a:t>fruktózovým</a:t>
            </a:r>
            <a:r>
              <a:rPr lang="en-GB" dirty="0"/>
              <a:t> </a:t>
            </a:r>
            <a:r>
              <a:rPr lang="en-GB" dirty="0" err="1"/>
              <a:t>sirupem</a:t>
            </a:r>
            <a:r>
              <a:rPr lang="en-GB" dirty="0"/>
              <a:t> se </a:t>
            </a:r>
            <a:r>
              <a:rPr lang="en-GB" dirty="0" err="1"/>
              <a:t>celkový</a:t>
            </a:r>
            <a:r>
              <a:rPr lang="en-GB" dirty="0"/>
              <a:t> </a:t>
            </a:r>
            <a:r>
              <a:rPr lang="en-GB" dirty="0" err="1"/>
              <a:t>tuk</a:t>
            </a:r>
            <a:r>
              <a:rPr lang="en-GB" dirty="0"/>
              <a:t> </a:t>
            </a:r>
            <a:r>
              <a:rPr lang="en-GB" dirty="0" err="1"/>
              <a:t>zvýšil</a:t>
            </a:r>
            <a:r>
              <a:rPr lang="en-GB" dirty="0"/>
              <a:t> o 8% a </a:t>
            </a:r>
            <a:r>
              <a:rPr lang="en-GB" dirty="0" err="1"/>
              <a:t>objem</a:t>
            </a:r>
            <a:r>
              <a:rPr lang="en-GB" dirty="0"/>
              <a:t> </a:t>
            </a:r>
            <a:r>
              <a:rPr lang="en-GB" dirty="0" err="1"/>
              <a:t>viscerálního</a:t>
            </a:r>
            <a:r>
              <a:rPr lang="en-GB" dirty="0"/>
              <a:t> </a:t>
            </a:r>
            <a:r>
              <a:rPr lang="en-GB" dirty="0" err="1"/>
              <a:t>tuku</a:t>
            </a:r>
            <a:r>
              <a:rPr lang="en-GB" dirty="0"/>
              <a:t> a</a:t>
            </a:r>
            <a:r>
              <a:rPr lang="cs-CZ" dirty="0"/>
              <a:t>ž</a:t>
            </a:r>
            <a:r>
              <a:rPr lang="en-GB" dirty="0"/>
              <a:t> o 14</a:t>
            </a:r>
            <a:r>
              <a:rPr lang="cs-CZ" dirty="0"/>
              <a:t> </a:t>
            </a:r>
            <a:r>
              <a:rPr lang="en-GB" dirty="0"/>
              <a:t>%</a:t>
            </a:r>
            <a:r>
              <a:rPr lang="cs-CZ" dirty="0"/>
              <a:t>.</a:t>
            </a:r>
            <a:r>
              <a:rPr lang="cs-CZ" baseline="0" dirty="0"/>
              <a:t> </a:t>
            </a:r>
          </a:p>
          <a:p>
            <a:endParaRPr lang="cs-CZ" baseline="0" dirty="0"/>
          </a:p>
          <a:p>
            <a:r>
              <a:rPr lang="en-GB" dirty="0" err="1"/>
              <a:t>DiMeglio</a:t>
            </a:r>
            <a:r>
              <a:rPr lang="en-GB" dirty="0"/>
              <a:t> a Mattes </a:t>
            </a:r>
            <a:r>
              <a:rPr lang="en-GB" dirty="0" err="1"/>
              <a:t>zjistili</a:t>
            </a:r>
            <a:r>
              <a:rPr lang="en-GB" dirty="0"/>
              <a:t>, </a:t>
            </a:r>
            <a:r>
              <a:rPr lang="cs-CZ" dirty="0"/>
              <a:t>ž</a:t>
            </a:r>
            <a:r>
              <a:rPr lang="en-GB" dirty="0"/>
              <a:t>e </a:t>
            </a:r>
            <a:r>
              <a:rPr lang="en-GB" dirty="0" err="1"/>
              <a:t>pokud</a:t>
            </a:r>
            <a:r>
              <a:rPr lang="en-GB" dirty="0"/>
              <a:t> </a:t>
            </a:r>
            <a:r>
              <a:rPr lang="en-GB" dirty="0" err="1"/>
              <a:t>podávali</a:t>
            </a:r>
            <a:r>
              <a:rPr lang="en-GB" dirty="0"/>
              <a:t> </a:t>
            </a:r>
            <a:r>
              <a:rPr lang="en-GB" dirty="0" err="1"/>
              <a:t>patnácti</a:t>
            </a:r>
            <a:r>
              <a:rPr lang="en-GB" dirty="0"/>
              <a:t> </a:t>
            </a:r>
            <a:r>
              <a:rPr lang="en-GB" dirty="0" err="1"/>
              <a:t>zdravým</a:t>
            </a:r>
            <a:r>
              <a:rPr lang="en-GB" dirty="0"/>
              <a:t> mu</a:t>
            </a:r>
            <a:r>
              <a:rPr lang="cs-CZ" dirty="0"/>
              <a:t>ž</a:t>
            </a:r>
            <a:r>
              <a:rPr lang="en-GB" dirty="0" err="1"/>
              <a:t>ům</a:t>
            </a:r>
            <a:r>
              <a:rPr lang="en-GB" dirty="0"/>
              <a:t> a </a:t>
            </a:r>
            <a:r>
              <a:rPr lang="cs-CZ" dirty="0"/>
              <a:t>ž</a:t>
            </a:r>
            <a:r>
              <a:rPr lang="en-GB" dirty="0" err="1"/>
              <a:t>enám</a:t>
            </a:r>
            <a:r>
              <a:rPr lang="en-GB" dirty="0"/>
              <a:t> </a:t>
            </a:r>
            <a:r>
              <a:rPr lang="en-GB" dirty="0" err="1"/>
              <a:t>sacharidy</a:t>
            </a:r>
            <a:r>
              <a:rPr lang="en-GB" dirty="0"/>
              <a:t> o </a:t>
            </a:r>
            <a:r>
              <a:rPr lang="en-GB" dirty="0" err="1"/>
              <a:t>energetické</a:t>
            </a:r>
            <a:r>
              <a:rPr lang="en-GB" dirty="0"/>
              <a:t> </a:t>
            </a:r>
            <a:r>
              <a:rPr lang="en-GB" dirty="0" err="1"/>
              <a:t>hodnotě</a:t>
            </a:r>
            <a:r>
              <a:rPr lang="en-GB" dirty="0"/>
              <a:t> 1880 kJ </a:t>
            </a:r>
            <a:r>
              <a:rPr lang="en-GB" dirty="0" err="1"/>
              <a:t>ve</a:t>
            </a:r>
            <a:r>
              <a:rPr lang="en-GB" dirty="0"/>
              <a:t> </a:t>
            </a:r>
            <a:r>
              <a:rPr lang="en-GB" dirty="0" err="1"/>
              <a:t>formě</a:t>
            </a:r>
            <a:r>
              <a:rPr lang="en-GB" dirty="0"/>
              <a:t> </a:t>
            </a:r>
            <a:r>
              <a:rPr lang="en-GB" dirty="0" err="1"/>
              <a:t>slazeného</a:t>
            </a:r>
            <a:r>
              <a:rPr lang="en-GB" dirty="0"/>
              <a:t> </a:t>
            </a:r>
            <a:r>
              <a:rPr lang="en-GB" dirty="0" err="1"/>
              <a:t>syceného</a:t>
            </a:r>
            <a:r>
              <a:rPr lang="en-GB" dirty="0"/>
              <a:t> </a:t>
            </a:r>
            <a:r>
              <a:rPr lang="en-GB" dirty="0" err="1"/>
              <a:t>nápoje</a:t>
            </a:r>
            <a:r>
              <a:rPr lang="en-GB" dirty="0"/>
              <a:t>, </a:t>
            </a:r>
            <a:r>
              <a:rPr lang="en-GB" dirty="0" err="1"/>
              <a:t>jejich</a:t>
            </a:r>
            <a:r>
              <a:rPr lang="en-GB" dirty="0"/>
              <a:t> </a:t>
            </a:r>
            <a:r>
              <a:rPr lang="en-GB" dirty="0" err="1"/>
              <a:t>hmotnost</a:t>
            </a:r>
            <a:r>
              <a:rPr lang="en-GB" dirty="0"/>
              <a:t> </a:t>
            </a:r>
            <a:r>
              <a:rPr lang="en-GB" dirty="0" err="1"/>
              <a:t>byla</a:t>
            </a:r>
            <a:r>
              <a:rPr lang="en-GB" dirty="0"/>
              <a:t> </a:t>
            </a:r>
            <a:r>
              <a:rPr lang="en-GB" dirty="0" err="1"/>
              <a:t>po</a:t>
            </a:r>
            <a:r>
              <a:rPr lang="en-GB" dirty="0"/>
              <a:t> </a:t>
            </a:r>
            <a:r>
              <a:rPr lang="en-GB" dirty="0" err="1"/>
              <a:t>čtyřech</a:t>
            </a:r>
            <a:r>
              <a:rPr lang="en-GB" dirty="0"/>
              <a:t> </a:t>
            </a:r>
            <a:r>
              <a:rPr lang="en-GB" dirty="0" err="1"/>
              <a:t>týdnech</a:t>
            </a:r>
            <a:r>
              <a:rPr lang="en-GB" dirty="0"/>
              <a:t> </a:t>
            </a:r>
            <a:r>
              <a:rPr lang="en-GB" dirty="0" err="1"/>
              <a:t>výrazně</a:t>
            </a:r>
            <a:r>
              <a:rPr lang="en-GB" dirty="0"/>
              <a:t> </a:t>
            </a:r>
            <a:r>
              <a:rPr lang="en-GB" dirty="0" err="1"/>
              <a:t>vyšší</a:t>
            </a:r>
            <a:r>
              <a:rPr lang="en-GB" dirty="0"/>
              <a:t>, ne</a:t>
            </a:r>
            <a:r>
              <a:rPr lang="cs-CZ" dirty="0"/>
              <a:t>ž</a:t>
            </a:r>
            <a:r>
              <a:rPr lang="en-GB" dirty="0"/>
              <a:t> </a:t>
            </a:r>
            <a:r>
              <a:rPr lang="en-GB" dirty="0" err="1"/>
              <a:t>kdy</a:t>
            </a:r>
            <a:r>
              <a:rPr lang="cs-CZ" dirty="0"/>
              <a:t>ž</a:t>
            </a:r>
            <a:r>
              <a:rPr lang="en-GB" dirty="0"/>
              <a:t> </a:t>
            </a:r>
            <a:r>
              <a:rPr lang="en-GB" dirty="0" err="1"/>
              <a:t>stejné</a:t>
            </a:r>
            <a:r>
              <a:rPr lang="en-GB" dirty="0"/>
              <a:t> </a:t>
            </a:r>
            <a:r>
              <a:rPr lang="en-GB" dirty="0" err="1"/>
              <a:t>mno</a:t>
            </a:r>
            <a:r>
              <a:rPr lang="cs-CZ" dirty="0"/>
              <a:t>ž</a:t>
            </a:r>
            <a:r>
              <a:rPr lang="en-GB" dirty="0" err="1"/>
              <a:t>ství</a:t>
            </a:r>
            <a:r>
              <a:rPr lang="en-GB" dirty="0"/>
              <a:t> </a:t>
            </a:r>
            <a:r>
              <a:rPr lang="en-GB" dirty="0" err="1"/>
              <a:t>sacharidů</a:t>
            </a:r>
            <a:r>
              <a:rPr lang="en-GB" dirty="0"/>
              <a:t> </a:t>
            </a:r>
            <a:r>
              <a:rPr lang="en-GB" dirty="0" err="1"/>
              <a:t>podávali</a:t>
            </a:r>
            <a:r>
              <a:rPr lang="en-GB" dirty="0"/>
              <a:t> </a:t>
            </a:r>
            <a:r>
              <a:rPr lang="en-GB" dirty="0" err="1"/>
              <a:t>ve</a:t>
            </a:r>
            <a:r>
              <a:rPr lang="en-GB" dirty="0"/>
              <a:t> </a:t>
            </a:r>
            <a:r>
              <a:rPr lang="en-GB" dirty="0" err="1"/>
              <a:t>formě</a:t>
            </a:r>
            <a:r>
              <a:rPr lang="en-GB" dirty="0"/>
              <a:t> </a:t>
            </a:r>
            <a:r>
              <a:rPr lang="cs-CZ" dirty="0"/>
              <a:t>ž</a:t>
            </a:r>
            <a:r>
              <a:rPr lang="en-GB" dirty="0" err="1"/>
              <a:t>elé</a:t>
            </a:r>
            <a:r>
              <a:rPr lang="en-GB" dirty="0"/>
              <a:t>. </a:t>
            </a:r>
            <a:r>
              <a:rPr lang="en-GB" dirty="0" err="1"/>
              <a:t>Výsledky</a:t>
            </a:r>
            <a:r>
              <a:rPr lang="en-GB" dirty="0"/>
              <a:t> </a:t>
            </a:r>
            <a:r>
              <a:rPr lang="en-GB" dirty="0" err="1"/>
              <a:t>studií</a:t>
            </a:r>
            <a:r>
              <a:rPr lang="en-GB" dirty="0"/>
              <a:t> </a:t>
            </a:r>
            <a:r>
              <a:rPr lang="en-GB" dirty="0" err="1"/>
              <a:t>tedy</a:t>
            </a:r>
            <a:r>
              <a:rPr lang="en-GB" dirty="0"/>
              <a:t> </a:t>
            </a:r>
            <a:r>
              <a:rPr lang="en-GB" dirty="0" err="1"/>
              <a:t>ukazují</a:t>
            </a:r>
            <a:r>
              <a:rPr lang="en-GB" dirty="0"/>
              <a:t>, </a:t>
            </a:r>
            <a:r>
              <a:rPr lang="cs-CZ" dirty="0"/>
              <a:t>ž</a:t>
            </a:r>
            <a:r>
              <a:rPr lang="en-GB" dirty="0"/>
              <a:t>e </a:t>
            </a:r>
            <a:r>
              <a:rPr lang="en-GB" dirty="0" err="1"/>
              <a:t>nárůst</a:t>
            </a:r>
            <a:r>
              <a:rPr lang="en-GB" dirty="0"/>
              <a:t> </a:t>
            </a:r>
            <a:r>
              <a:rPr lang="en-GB" dirty="0" err="1"/>
              <a:t>příjmu</a:t>
            </a:r>
            <a:r>
              <a:rPr lang="en-GB" dirty="0"/>
              <a:t> </a:t>
            </a:r>
            <a:r>
              <a:rPr lang="en-GB" dirty="0" err="1"/>
              <a:t>slazených</a:t>
            </a:r>
            <a:r>
              <a:rPr lang="en-GB" dirty="0"/>
              <a:t> </a:t>
            </a:r>
            <a:r>
              <a:rPr lang="en-GB" dirty="0" err="1"/>
              <a:t>nealkoholických</a:t>
            </a:r>
            <a:r>
              <a:rPr lang="en-GB" dirty="0"/>
              <a:t> </a:t>
            </a:r>
            <a:r>
              <a:rPr lang="en-GB" dirty="0" err="1"/>
              <a:t>nápojů</a:t>
            </a:r>
            <a:r>
              <a:rPr lang="en-GB" dirty="0"/>
              <a:t> by </a:t>
            </a:r>
            <a:r>
              <a:rPr lang="en-GB" dirty="0" err="1"/>
              <a:t>mohl</a:t>
            </a:r>
            <a:r>
              <a:rPr lang="en-GB" dirty="0"/>
              <a:t> </a:t>
            </a:r>
            <a:r>
              <a:rPr lang="en-GB" dirty="0" err="1"/>
              <a:t>přispívat</a:t>
            </a:r>
            <a:r>
              <a:rPr lang="en-GB" dirty="0"/>
              <a:t> k </a:t>
            </a:r>
            <a:r>
              <a:rPr lang="en-GB" dirty="0" err="1"/>
              <a:t>nárůstu</a:t>
            </a:r>
            <a:r>
              <a:rPr lang="en-GB" dirty="0"/>
              <a:t> </a:t>
            </a:r>
            <a:r>
              <a:rPr lang="en-GB" dirty="0" err="1"/>
              <a:t>tělesné</a:t>
            </a:r>
            <a:r>
              <a:rPr lang="en-GB" dirty="0"/>
              <a:t> </a:t>
            </a:r>
            <a:r>
              <a:rPr lang="en-GB" dirty="0" err="1"/>
              <a:t>hmotnosti</a:t>
            </a:r>
            <a:r>
              <a:rPr lang="en-GB" dirty="0"/>
              <a:t>.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177868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V</a:t>
            </a:r>
            <a:r>
              <a:rPr lang="en-GB" dirty="0" err="1"/>
              <a:t>elké</a:t>
            </a:r>
            <a:r>
              <a:rPr lang="en-GB" dirty="0"/>
              <a:t> </a:t>
            </a:r>
            <a:r>
              <a:rPr lang="en-GB" dirty="0" err="1"/>
              <a:t>množství</a:t>
            </a:r>
            <a:r>
              <a:rPr lang="en-GB" dirty="0"/>
              <a:t> </a:t>
            </a:r>
            <a:r>
              <a:rPr lang="en-GB" dirty="0" err="1"/>
              <a:t>rychle</a:t>
            </a:r>
            <a:r>
              <a:rPr lang="en-GB" dirty="0"/>
              <a:t> </a:t>
            </a:r>
            <a:r>
              <a:rPr lang="en-GB" dirty="0" err="1"/>
              <a:t>vstřebatelných</a:t>
            </a:r>
            <a:r>
              <a:rPr lang="en-GB" dirty="0"/>
              <a:t> </a:t>
            </a:r>
            <a:r>
              <a:rPr lang="en-GB" dirty="0" err="1"/>
              <a:t>cukrů</a:t>
            </a:r>
            <a:r>
              <a:rPr lang="en-GB" dirty="0"/>
              <a:t> </a:t>
            </a:r>
            <a:r>
              <a:rPr lang="cs-CZ" dirty="0"/>
              <a:t>(např.</a:t>
            </a:r>
            <a:r>
              <a:rPr lang="cs-CZ" baseline="0" dirty="0"/>
              <a:t> z HFCS) </a:t>
            </a:r>
            <a:r>
              <a:rPr lang="en-GB" dirty="0" err="1"/>
              <a:t>obsažených</a:t>
            </a:r>
            <a:r>
              <a:rPr lang="en-GB" dirty="0"/>
              <a:t> v </a:t>
            </a:r>
            <a:r>
              <a:rPr lang="en-GB" dirty="0" err="1"/>
              <a:t>některých</a:t>
            </a:r>
            <a:r>
              <a:rPr lang="en-GB" dirty="0"/>
              <a:t> SSB </a:t>
            </a:r>
            <a:r>
              <a:rPr lang="en-GB" dirty="0" err="1"/>
              <a:t>může</a:t>
            </a:r>
            <a:r>
              <a:rPr lang="en-GB" dirty="0"/>
              <a:t> </a:t>
            </a:r>
            <a:r>
              <a:rPr lang="en-GB" dirty="0" err="1"/>
              <a:t>zvýšit</a:t>
            </a:r>
            <a:r>
              <a:rPr lang="en-GB" dirty="0"/>
              <a:t> </a:t>
            </a:r>
            <a:r>
              <a:rPr lang="cs-CZ" dirty="0"/>
              <a:t>riziko rozvoje </a:t>
            </a:r>
            <a:r>
              <a:rPr lang="en-GB" dirty="0" err="1"/>
              <a:t>diabet</a:t>
            </a:r>
            <a:r>
              <a:rPr lang="cs-CZ" dirty="0"/>
              <a:t>u </a:t>
            </a:r>
            <a:r>
              <a:rPr lang="en-GB" dirty="0" err="1"/>
              <a:t>typu</a:t>
            </a:r>
            <a:r>
              <a:rPr lang="en-GB" dirty="0"/>
              <a:t> 2 a </a:t>
            </a:r>
            <a:r>
              <a:rPr lang="en-GB" dirty="0" err="1"/>
              <a:t>kardiovaskulární</a:t>
            </a:r>
            <a:r>
              <a:rPr lang="en-GB" dirty="0"/>
              <a:t> </a:t>
            </a:r>
            <a:r>
              <a:rPr lang="en-GB" dirty="0" err="1"/>
              <a:t>riziko</a:t>
            </a:r>
            <a:r>
              <a:rPr lang="en-GB" dirty="0"/>
              <a:t> – </a:t>
            </a:r>
            <a:r>
              <a:rPr lang="en-GB" dirty="0" err="1"/>
              <a:t>nezávisle</a:t>
            </a:r>
            <a:r>
              <a:rPr lang="en-GB" dirty="0"/>
              <a:t> </a:t>
            </a:r>
            <a:r>
              <a:rPr lang="en-GB" dirty="0" err="1"/>
              <a:t>na</a:t>
            </a:r>
            <a:r>
              <a:rPr lang="en-GB" dirty="0"/>
              <a:t> </a:t>
            </a:r>
            <a:r>
              <a:rPr lang="en-GB" dirty="0" err="1"/>
              <a:t>obezitě</a:t>
            </a:r>
            <a:r>
              <a:rPr lang="en-GB" dirty="0"/>
              <a:t> – v </a:t>
            </a:r>
            <a:r>
              <a:rPr lang="en-GB" dirty="0" err="1"/>
              <a:t>důsledku</a:t>
            </a:r>
            <a:r>
              <a:rPr lang="en-GB" dirty="0"/>
              <a:t> </a:t>
            </a:r>
            <a:r>
              <a:rPr lang="en-GB" dirty="0" err="1"/>
              <a:t>vysoké</a:t>
            </a:r>
            <a:r>
              <a:rPr lang="en-GB" dirty="0"/>
              <a:t> </a:t>
            </a:r>
            <a:r>
              <a:rPr lang="en-GB" dirty="0" err="1"/>
              <a:t>glykemické</a:t>
            </a:r>
            <a:r>
              <a:rPr lang="en-GB" dirty="0"/>
              <a:t> </a:t>
            </a:r>
            <a:r>
              <a:rPr lang="en-GB" dirty="0" err="1"/>
              <a:t>zátěže</a:t>
            </a:r>
            <a:r>
              <a:rPr lang="en-GB" dirty="0"/>
              <a:t>, </a:t>
            </a:r>
            <a:r>
              <a:rPr lang="en-GB" dirty="0" err="1"/>
              <a:t>která</a:t>
            </a:r>
            <a:r>
              <a:rPr lang="en-GB" dirty="0"/>
              <a:t> </a:t>
            </a:r>
            <a:r>
              <a:rPr lang="en-GB" dirty="0" err="1"/>
              <a:t>může</a:t>
            </a:r>
            <a:r>
              <a:rPr lang="en-GB" dirty="0"/>
              <a:t> </a:t>
            </a:r>
            <a:r>
              <a:rPr lang="en-GB" dirty="0" err="1"/>
              <a:t>vést</a:t>
            </a:r>
            <a:r>
              <a:rPr lang="en-GB" dirty="0"/>
              <a:t> k </a:t>
            </a:r>
            <a:r>
              <a:rPr lang="en-GB" dirty="0" err="1"/>
              <a:t>zánětu</a:t>
            </a:r>
            <a:r>
              <a:rPr lang="en-GB" dirty="0"/>
              <a:t>, </a:t>
            </a:r>
            <a:r>
              <a:rPr lang="en-GB" dirty="0" err="1"/>
              <a:t>inzul</a:t>
            </a:r>
            <a:r>
              <a:rPr lang="cs-CZ" dirty="0"/>
              <a:t>i</a:t>
            </a:r>
            <a:r>
              <a:rPr lang="en-GB" dirty="0" err="1"/>
              <a:t>nové</a:t>
            </a:r>
            <a:r>
              <a:rPr lang="en-GB" dirty="0"/>
              <a:t> </a:t>
            </a:r>
            <a:r>
              <a:rPr lang="en-GB" dirty="0" err="1"/>
              <a:t>rezistenci</a:t>
            </a:r>
            <a:r>
              <a:rPr lang="en-GB" dirty="0"/>
              <a:t> a </a:t>
            </a:r>
            <a:r>
              <a:rPr lang="en-GB" dirty="0" err="1"/>
              <a:t>zhoršené</a:t>
            </a:r>
            <a:r>
              <a:rPr lang="en-GB" dirty="0"/>
              <a:t> </a:t>
            </a:r>
            <a:r>
              <a:rPr lang="en-GB" dirty="0" err="1"/>
              <a:t>funkci</a:t>
            </a:r>
            <a:r>
              <a:rPr lang="en-GB" dirty="0"/>
              <a:t> </a:t>
            </a:r>
            <a:r>
              <a:rPr lang="en-GB" dirty="0" err="1"/>
              <a:t>buněk</a:t>
            </a:r>
            <a:r>
              <a:rPr lang="en-GB" dirty="0"/>
              <a:t>. </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1327394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1531492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err="1"/>
              <a:t>Džusy</a:t>
            </a:r>
            <a:r>
              <a:rPr lang="en-GB" dirty="0"/>
              <a:t> </a:t>
            </a:r>
            <a:r>
              <a:rPr lang="en-GB" dirty="0" err="1"/>
              <a:t>obsahují</a:t>
            </a:r>
            <a:r>
              <a:rPr lang="en-GB" dirty="0"/>
              <a:t> 50–100 % </a:t>
            </a:r>
            <a:r>
              <a:rPr lang="en-GB" dirty="0" err="1"/>
              <a:t>ovocné</a:t>
            </a:r>
            <a:r>
              <a:rPr lang="en-GB" dirty="0"/>
              <a:t> </a:t>
            </a:r>
            <a:r>
              <a:rPr lang="en-GB" dirty="0" err="1"/>
              <a:t>složky</a:t>
            </a:r>
            <a:r>
              <a:rPr lang="en-GB" dirty="0"/>
              <a:t>, </a:t>
            </a:r>
            <a:r>
              <a:rPr lang="en-GB" dirty="0" err="1"/>
              <a:t>nektary</a:t>
            </a:r>
            <a:r>
              <a:rPr lang="en-GB" dirty="0"/>
              <a:t> 25–50 % a </a:t>
            </a:r>
            <a:r>
              <a:rPr lang="en-GB" dirty="0" err="1"/>
              <a:t>ovocné</a:t>
            </a:r>
            <a:r>
              <a:rPr lang="en-GB" dirty="0"/>
              <a:t> </a:t>
            </a:r>
            <a:r>
              <a:rPr lang="en-GB" dirty="0" err="1"/>
              <a:t>nápoje</a:t>
            </a:r>
            <a:r>
              <a:rPr lang="en-GB" dirty="0"/>
              <a:t> </a:t>
            </a:r>
            <a:r>
              <a:rPr lang="en-GB" dirty="0" err="1"/>
              <a:t>méně</a:t>
            </a:r>
            <a:r>
              <a:rPr lang="en-GB" dirty="0"/>
              <a:t> </a:t>
            </a:r>
            <a:r>
              <a:rPr lang="en-GB" dirty="0" err="1"/>
              <a:t>než</a:t>
            </a:r>
            <a:r>
              <a:rPr lang="en-GB" dirty="0"/>
              <a:t> 25 %. </a:t>
            </a:r>
            <a:r>
              <a:rPr lang="en-GB" dirty="0" err="1"/>
              <a:t>Džusy</a:t>
            </a:r>
            <a:r>
              <a:rPr lang="en-GB" dirty="0"/>
              <a:t> s </a:t>
            </a:r>
            <a:r>
              <a:rPr lang="en-GB" dirty="0" err="1"/>
              <a:t>obsahem</a:t>
            </a:r>
            <a:r>
              <a:rPr lang="en-GB" dirty="0"/>
              <a:t> </a:t>
            </a:r>
            <a:r>
              <a:rPr lang="en-GB" dirty="0" err="1"/>
              <a:t>vlákniny</a:t>
            </a:r>
            <a:r>
              <a:rPr lang="en-GB" dirty="0"/>
              <a:t> a </a:t>
            </a:r>
            <a:r>
              <a:rPr lang="en-GB" dirty="0" err="1"/>
              <a:t>zvláště</a:t>
            </a:r>
            <a:r>
              <a:rPr lang="en-GB" dirty="0"/>
              <a:t> </a:t>
            </a:r>
            <a:r>
              <a:rPr lang="en-GB" dirty="0" err="1"/>
              <a:t>pak</a:t>
            </a:r>
            <a:r>
              <a:rPr lang="en-GB" dirty="0"/>
              <a:t> smoothies </a:t>
            </a:r>
            <a:r>
              <a:rPr lang="cs-CZ" dirty="0"/>
              <a:t>j</a:t>
            </a:r>
            <a:r>
              <a:rPr lang="en-GB" dirty="0" err="1"/>
              <a:t>sou</a:t>
            </a:r>
            <a:r>
              <a:rPr lang="en-GB" dirty="0"/>
              <a:t> </a:t>
            </a:r>
            <a:r>
              <a:rPr lang="en-GB" dirty="0" err="1"/>
              <a:t>podle</a:t>
            </a:r>
            <a:r>
              <a:rPr lang="en-GB" dirty="0"/>
              <a:t> </a:t>
            </a:r>
            <a:r>
              <a:rPr lang="en-GB" dirty="0" err="1"/>
              <a:t>britského</a:t>
            </a:r>
            <a:r>
              <a:rPr lang="en-GB" dirty="0"/>
              <a:t> Department of Health </a:t>
            </a:r>
            <a:r>
              <a:rPr lang="en-GB" dirty="0" err="1"/>
              <a:t>doporučeny</a:t>
            </a:r>
            <a:r>
              <a:rPr lang="en-GB" dirty="0"/>
              <a:t> </a:t>
            </a:r>
            <a:r>
              <a:rPr lang="en-GB" dirty="0" err="1"/>
              <a:t>jako</a:t>
            </a:r>
            <a:r>
              <a:rPr lang="en-GB" dirty="0"/>
              <a:t> </a:t>
            </a:r>
            <a:r>
              <a:rPr lang="en-GB" dirty="0" err="1"/>
              <a:t>alternativa</a:t>
            </a:r>
            <a:r>
              <a:rPr lang="en-GB" dirty="0"/>
              <a:t> </a:t>
            </a:r>
            <a:r>
              <a:rPr lang="en-GB" dirty="0" err="1"/>
              <a:t>místo</a:t>
            </a:r>
            <a:r>
              <a:rPr lang="en-GB" dirty="0"/>
              <a:t> </a:t>
            </a:r>
            <a:r>
              <a:rPr lang="en-GB" dirty="0" err="1"/>
              <a:t>ovoce</a:t>
            </a:r>
            <a:r>
              <a:rPr lang="en-GB" dirty="0"/>
              <a:t> a </a:t>
            </a:r>
            <a:r>
              <a:rPr lang="en-GB" dirty="0" err="1"/>
              <a:t>zeleniny</a:t>
            </a:r>
            <a:r>
              <a:rPr lang="en-GB" dirty="0"/>
              <a:t>. </a:t>
            </a:r>
            <a:r>
              <a:rPr lang="en-GB" dirty="0" err="1"/>
              <a:t>Množství</a:t>
            </a:r>
            <a:r>
              <a:rPr lang="en-GB" dirty="0"/>
              <a:t> 150 ml </a:t>
            </a:r>
            <a:r>
              <a:rPr lang="en-GB" dirty="0" err="1"/>
              <a:t>nahradí</a:t>
            </a:r>
            <a:r>
              <a:rPr lang="en-GB" dirty="0"/>
              <a:t> </a:t>
            </a:r>
            <a:r>
              <a:rPr lang="en-GB" dirty="0" err="1"/>
              <a:t>jednu</a:t>
            </a:r>
            <a:r>
              <a:rPr lang="en-GB" dirty="0"/>
              <a:t> </a:t>
            </a:r>
            <a:r>
              <a:rPr lang="en-GB" dirty="0" err="1"/>
              <a:t>až</a:t>
            </a:r>
            <a:r>
              <a:rPr lang="en-GB" dirty="0"/>
              <a:t> </a:t>
            </a:r>
            <a:r>
              <a:rPr lang="en-GB" dirty="0" err="1"/>
              <a:t>dvě</a:t>
            </a:r>
            <a:r>
              <a:rPr lang="en-GB" dirty="0"/>
              <a:t> </a:t>
            </a:r>
            <a:r>
              <a:rPr lang="en-GB" dirty="0" err="1"/>
              <a:t>porce</a:t>
            </a:r>
            <a:r>
              <a:rPr lang="en-GB" dirty="0"/>
              <a:t>. V </a:t>
            </a:r>
            <a:r>
              <a:rPr lang="en-GB" dirty="0" err="1"/>
              <a:t>úvahu</a:t>
            </a:r>
            <a:r>
              <a:rPr lang="en-GB" dirty="0"/>
              <a:t> je </a:t>
            </a:r>
            <a:r>
              <a:rPr lang="en-GB" dirty="0" err="1"/>
              <a:t>přesto</a:t>
            </a:r>
            <a:r>
              <a:rPr lang="en-GB" dirty="0"/>
              <a:t> </a:t>
            </a:r>
            <a:r>
              <a:rPr lang="en-GB" dirty="0" err="1"/>
              <a:t>nutné</a:t>
            </a:r>
            <a:r>
              <a:rPr lang="en-GB" dirty="0"/>
              <a:t> </a:t>
            </a:r>
            <a:r>
              <a:rPr lang="en-GB" dirty="0" err="1"/>
              <a:t>brát</a:t>
            </a:r>
            <a:r>
              <a:rPr lang="en-GB" dirty="0"/>
              <a:t> to, </a:t>
            </a:r>
            <a:r>
              <a:rPr lang="en-GB" dirty="0" err="1"/>
              <a:t>že</a:t>
            </a:r>
            <a:r>
              <a:rPr lang="en-GB" dirty="0"/>
              <a:t> se </a:t>
            </a:r>
            <a:r>
              <a:rPr lang="en-GB" dirty="0" err="1"/>
              <a:t>obsahem</a:t>
            </a:r>
            <a:r>
              <a:rPr lang="en-GB" dirty="0"/>
              <a:t> </a:t>
            </a:r>
            <a:r>
              <a:rPr lang="en-GB" dirty="0" err="1"/>
              <a:t>vlákniny</a:t>
            </a:r>
            <a:r>
              <a:rPr lang="en-GB" dirty="0"/>
              <a:t> </a:t>
            </a:r>
            <a:r>
              <a:rPr lang="en-GB" dirty="0" err="1"/>
              <a:t>nevyrovnají</a:t>
            </a:r>
            <a:r>
              <a:rPr lang="en-GB" dirty="0"/>
              <a:t> </a:t>
            </a:r>
            <a:r>
              <a:rPr lang="en-GB" dirty="0" err="1"/>
              <a:t>čerstvému</a:t>
            </a:r>
            <a:r>
              <a:rPr lang="en-GB" dirty="0"/>
              <a:t> </a:t>
            </a:r>
            <a:r>
              <a:rPr lang="en-GB" dirty="0" err="1"/>
              <a:t>ovoci</a:t>
            </a:r>
            <a:r>
              <a:rPr lang="en-GB" dirty="0"/>
              <a:t>, </a:t>
            </a:r>
            <a:r>
              <a:rPr lang="en-GB" dirty="0" err="1"/>
              <a:t>či</a:t>
            </a:r>
            <a:r>
              <a:rPr lang="en-GB" dirty="0"/>
              <a:t> </a:t>
            </a:r>
            <a:r>
              <a:rPr lang="en-GB" dirty="0" err="1"/>
              <a:t>zelenině</a:t>
            </a:r>
            <a:r>
              <a:rPr lang="en-GB" dirty="0"/>
              <a:t>, </a:t>
            </a:r>
            <a:r>
              <a:rPr lang="en-GB" dirty="0" err="1"/>
              <a:t>naopak</a:t>
            </a:r>
            <a:r>
              <a:rPr lang="en-GB" dirty="0"/>
              <a:t> </a:t>
            </a:r>
            <a:r>
              <a:rPr lang="en-GB" dirty="0" err="1"/>
              <a:t>tělu</a:t>
            </a:r>
            <a:r>
              <a:rPr lang="en-GB" dirty="0"/>
              <a:t> </a:t>
            </a:r>
            <a:r>
              <a:rPr lang="en-GB" dirty="0" err="1"/>
              <a:t>dodají</a:t>
            </a:r>
            <a:r>
              <a:rPr lang="en-GB" dirty="0"/>
              <a:t> </a:t>
            </a:r>
            <a:r>
              <a:rPr lang="en-GB" dirty="0" err="1"/>
              <a:t>mnohem</a:t>
            </a:r>
            <a:r>
              <a:rPr lang="en-GB" dirty="0"/>
              <a:t> </a:t>
            </a:r>
            <a:r>
              <a:rPr lang="en-GB" dirty="0" err="1"/>
              <a:t>více</a:t>
            </a:r>
            <a:r>
              <a:rPr lang="en-GB" dirty="0"/>
              <a:t> </a:t>
            </a:r>
            <a:r>
              <a:rPr lang="en-GB" dirty="0" err="1"/>
              <a:t>energie</a:t>
            </a:r>
            <a:r>
              <a:rPr lang="en-GB" dirty="0"/>
              <a:t> a </a:t>
            </a:r>
            <a:r>
              <a:rPr lang="en-GB" dirty="0" err="1"/>
              <a:t>cukrů</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418217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Mléko je potravina,</a:t>
            </a:r>
            <a:r>
              <a:rPr lang="cs-CZ" baseline="0" dirty="0"/>
              <a:t> i když ho většina pacientů považuje za nápoj. </a:t>
            </a:r>
            <a:r>
              <a:rPr lang="en-GB" dirty="0" err="1"/>
              <a:t>Nutno</a:t>
            </a:r>
            <a:r>
              <a:rPr lang="en-GB" dirty="0"/>
              <a:t> </a:t>
            </a:r>
            <a:r>
              <a:rPr lang="en-GB" dirty="0" err="1"/>
              <a:t>podotknout</a:t>
            </a:r>
            <a:r>
              <a:rPr lang="en-GB" dirty="0"/>
              <a:t>, </a:t>
            </a:r>
            <a:r>
              <a:rPr lang="en-GB" dirty="0" err="1"/>
              <a:t>že</a:t>
            </a:r>
            <a:r>
              <a:rPr lang="en-GB" dirty="0"/>
              <a:t> </a:t>
            </a:r>
            <a:r>
              <a:rPr lang="en-GB" dirty="0" err="1"/>
              <a:t>nápoje</a:t>
            </a:r>
            <a:r>
              <a:rPr lang="en-GB" dirty="0"/>
              <a:t> </a:t>
            </a:r>
            <a:r>
              <a:rPr lang="en-GB" dirty="0" err="1"/>
              <a:t>nemají</a:t>
            </a:r>
            <a:r>
              <a:rPr lang="en-GB" dirty="0"/>
              <a:t> </a:t>
            </a:r>
            <a:r>
              <a:rPr lang="en-GB" dirty="0" err="1"/>
              <a:t>stejný</a:t>
            </a:r>
            <a:r>
              <a:rPr lang="en-GB" dirty="0"/>
              <a:t> </a:t>
            </a:r>
            <a:r>
              <a:rPr lang="en-GB" dirty="0" err="1"/>
              <a:t>obsah</a:t>
            </a:r>
            <a:r>
              <a:rPr lang="en-GB" dirty="0"/>
              <a:t> </a:t>
            </a:r>
            <a:r>
              <a:rPr lang="en-GB" dirty="0" err="1"/>
              <a:t>vody</a:t>
            </a:r>
            <a:r>
              <a:rPr lang="en-GB" dirty="0"/>
              <a:t>, a </a:t>
            </a:r>
            <a:r>
              <a:rPr lang="en-GB" dirty="0" err="1"/>
              <a:t>tím</a:t>
            </a:r>
            <a:r>
              <a:rPr lang="en-GB" dirty="0"/>
              <a:t> </a:t>
            </a:r>
            <a:r>
              <a:rPr lang="en-GB" dirty="0" err="1"/>
              <a:t>pádem</a:t>
            </a:r>
            <a:r>
              <a:rPr lang="en-GB" dirty="0"/>
              <a:t> </a:t>
            </a:r>
            <a:r>
              <a:rPr lang="en-GB" dirty="0" err="1"/>
              <a:t>neobsahují</a:t>
            </a:r>
            <a:r>
              <a:rPr lang="en-GB" dirty="0"/>
              <a:t> </a:t>
            </a:r>
            <a:r>
              <a:rPr lang="en-GB" dirty="0" err="1"/>
              <a:t>všechny</a:t>
            </a:r>
            <a:r>
              <a:rPr lang="en-GB" dirty="0"/>
              <a:t> 100 % </a:t>
            </a:r>
            <a:r>
              <a:rPr lang="en-GB" dirty="0" err="1"/>
              <a:t>vody</a:t>
            </a:r>
            <a:r>
              <a:rPr lang="en-GB" dirty="0"/>
              <a:t>, </a:t>
            </a:r>
            <a:r>
              <a:rPr lang="en-GB" dirty="0" err="1"/>
              <a:t>jak</a:t>
            </a:r>
            <a:r>
              <a:rPr lang="en-GB" dirty="0"/>
              <a:t> by se </a:t>
            </a:r>
            <a:r>
              <a:rPr lang="en-GB" dirty="0" err="1"/>
              <a:t>dalo</a:t>
            </a:r>
            <a:r>
              <a:rPr lang="en-GB" dirty="0"/>
              <a:t> od </a:t>
            </a:r>
            <a:r>
              <a:rPr lang="en-GB" dirty="0" err="1"/>
              <a:t>nápojů</a:t>
            </a:r>
            <a:r>
              <a:rPr lang="en-GB" dirty="0"/>
              <a:t> </a:t>
            </a:r>
            <a:r>
              <a:rPr lang="en-GB" dirty="0" err="1"/>
              <a:t>očekávat</a:t>
            </a:r>
            <a:r>
              <a:rPr lang="en-GB" dirty="0"/>
              <a:t>. Z </a:t>
            </a:r>
            <a:r>
              <a:rPr lang="en-GB" dirty="0" err="1"/>
              <a:t>toho</a:t>
            </a:r>
            <a:r>
              <a:rPr lang="en-GB" dirty="0"/>
              <a:t> </a:t>
            </a:r>
            <a:r>
              <a:rPr lang="en-GB" dirty="0" err="1"/>
              <a:t>důvodu</a:t>
            </a:r>
            <a:r>
              <a:rPr lang="en-GB" dirty="0"/>
              <a:t> je </a:t>
            </a:r>
            <a:r>
              <a:rPr lang="en-GB" dirty="0" err="1"/>
              <a:t>klasifikace</a:t>
            </a:r>
            <a:r>
              <a:rPr lang="en-GB" dirty="0"/>
              <a:t> </a:t>
            </a:r>
            <a:r>
              <a:rPr lang="en-GB" dirty="0" err="1"/>
              <a:t>potravin</a:t>
            </a:r>
            <a:r>
              <a:rPr lang="en-GB" dirty="0"/>
              <a:t> a </a:t>
            </a:r>
            <a:r>
              <a:rPr lang="en-GB" dirty="0" err="1"/>
              <a:t>nápojů</a:t>
            </a:r>
            <a:r>
              <a:rPr lang="en-GB" dirty="0"/>
              <a:t> </a:t>
            </a:r>
            <a:r>
              <a:rPr lang="en-GB" dirty="0" err="1"/>
              <a:t>podle</a:t>
            </a:r>
            <a:r>
              <a:rPr lang="en-GB" dirty="0"/>
              <a:t> </a:t>
            </a:r>
            <a:r>
              <a:rPr lang="en-GB" dirty="0" err="1"/>
              <a:t>obsahu</a:t>
            </a:r>
            <a:r>
              <a:rPr lang="en-GB" dirty="0"/>
              <a:t> </a:t>
            </a:r>
            <a:r>
              <a:rPr lang="en-GB" dirty="0" err="1"/>
              <a:t>vody</a:t>
            </a:r>
            <a:r>
              <a:rPr lang="en-GB" dirty="0"/>
              <a:t> </a:t>
            </a:r>
            <a:r>
              <a:rPr lang="en-GB" dirty="0" err="1"/>
              <a:t>velmi</a:t>
            </a:r>
            <a:r>
              <a:rPr lang="en-GB" dirty="0"/>
              <a:t> </a:t>
            </a:r>
            <a:r>
              <a:rPr lang="en-GB" dirty="0" err="1"/>
              <a:t>složitá</a:t>
            </a:r>
            <a:r>
              <a:rPr lang="en-GB" dirty="0"/>
              <a:t>. </a:t>
            </a:r>
            <a:r>
              <a:rPr lang="en-GB" dirty="0" err="1"/>
              <a:t>Učebnicovým</a:t>
            </a:r>
            <a:r>
              <a:rPr lang="en-GB" dirty="0"/>
              <a:t> </a:t>
            </a:r>
            <a:r>
              <a:rPr lang="en-GB" dirty="0" err="1"/>
              <a:t>příkladem</a:t>
            </a:r>
            <a:r>
              <a:rPr lang="en-GB" dirty="0"/>
              <a:t> </a:t>
            </a:r>
            <a:r>
              <a:rPr lang="cs-CZ" dirty="0"/>
              <a:t>je právě </a:t>
            </a:r>
            <a:r>
              <a:rPr lang="en-GB" dirty="0" err="1"/>
              <a:t>mléko</a:t>
            </a:r>
            <a:r>
              <a:rPr lang="en-GB" dirty="0"/>
              <a:t>, </a:t>
            </a:r>
            <a:r>
              <a:rPr lang="en-GB" dirty="0" err="1"/>
              <a:t>které</a:t>
            </a:r>
            <a:r>
              <a:rPr lang="en-GB" dirty="0"/>
              <a:t> se </a:t>
            </a:r>
            <a:r>
              <a:rPr lang="en-GB" dirty="0" err="1"/>
              <a:t>kvůli</a:t>
            </a:r>
            <a:r>
              <a:rPr lang="en-GB" dirty="0"/>
              <a:t> </a:t>
            </a:r>
            <a:r>
              <a:rPr lang="en-GB" dirty="0" err="1"/>
              <a:t>vysoké</a:t>
            </a:r>
            <a:r>
              <a:rPr lang="en-GB" dirty="0"/>
              <a:t> </a:t>
            </a:r>
            <a:r>
              <a:rPr lang="en-GB" dirty="0" err="1"/>
              <a:t>výživové</a:t>
            </a:r>
            <a:r>
              <a:rPr lang="en-GB" dirty="0"/>
              <a:t> </a:t>
            </a:r>
            <a:r>
              <a:rPr lang="en-GB" dirty="0" err="1"/>
              <a:t>hodnotě</a:t>
            </a:r>
            <a:r>
              <a:rPr lang="en-GB" dirty="0"/>
              <a:t> v </a:t>
            </a:r>
            <a:r>
              <a:rPr lang="en-GB" dirty="0" err="1"/>
              <a:t>české</a:t>
            </a:r>
            <a:r>
              <a:rPr lang="en-GB" dirty="0"/>
              <a:t> </a:t>
            </a:r>
            <a:r>
              <a:rPr lang="en-GB" dirty="0" err="1"/>
              <a:t>legislativě</a:t>
            </a:r>
            <a:r>
              <a:rPr lang="en-GB" dirty="0"/>
              <a:t> </a:t>
            </a:r>
            <a:r>
              <a:rPr lang="en-GB" dirty="0" err="1"/>
              <a:t>řadí</a:t>
            </a:r>
            <a:r>
              <a:rPr lang="en-GB" dirty="0"/>
              <a:t> </a:t>
            </a:r>
            <a:r>
              <a:rPr lang="en-GB" dirty="0" err="1"/>
              <a:t>mezi</a:t>
            </a:r>
            <a:r>
              <a:rPr lang="en-GB" dirty="0"/>
              <a:t> </a:t>
            </a:r>
            <a:r>
              <a:rPr lang="en-GB" dirty="0" err="1"/>
              <a:t>potraviny</a:t>
            </a:r>
            <a:r>
              <a:rPr lang="en-GB" dirty="0"/>
              <a:t>, </a:t>
            </a:r>
            <a:r>
              <a:rPr lang="en-GB" dirty="0" err="1"/>
              <a:t>přestože</a:t>
            </a:r>
            <a:r>
              <a:rPr lang="en-GB" dirty="0"/>
              <a:t> </a:t>
            </a:r>
            <a:r>
              <a:rPr lang="en-GB" dirty="0" err="1"/>
              <a:t>obsahuje</a:t>
            </a:r>
            <a:r>
              <a:rPr lang="en-GB" dirty="0"/>
              <a:t> 88–90 % </a:t>
            </a:r>
            <a:r>
              <a:rPr lang="en-GB" dirty="0" err="1"/>
              <a:t>vody</a:t>
            </a:r>
            <a:r>
              <a:rPr lang="en-GB" dirty="0"/>
              <a:t>, </a:t>
            </a:r>
            <a:r>
              <a:rPr lang="en-GB" dirty="0" err="1"/>
              <a:t>tedy</a:t>
            </a:r>
            <a:r>
              <a:rPr lang="en-GB" dirty="0"/>
              <a:t> </a:t>
            </a:r>
            <a:r>
              <a:rPr lang="en-GB" dirty="0" err="1"/>
              <a:t>podobně</a:t>
            </a:r>
            <a:r>
              <a:rPr lang="en-GB" dirty="0"/>
              <a:t> </a:t>
            </a:r>
            <a:r>
              <a:rPr lang="en-GB" dirty="0" err="1"/>
              <a:t>jako</a:t>
            </a:r>
            <a:r>
              <a:rPr lang="en-GB" dirty="0"/>
              <a:t> </a:t>
            </a:r>
            <a:r>
              <a:rPr lang="en-GB" dirty="0" err="1"/>
              <a:t>ovocné</a:t>
            </a:r>
            <a:r>
              <a:rPr lang="en-GB" dirty="0"/>
              <a:t> </a:t>
            </a:r>
            <a:r>
              <a:rPr lang="en-GB" dirty="0" err="1"/>
              <a:t>džusy</a:t>
            </a:r>
            <a:r>
              <a:rPr lang="en-GB" dirty="0"/>
              <a:t>, </a:t>
            </a:r>
            <a:r>
              <a:rPr lang="en-GB" dirty="0" err="1"/>
              <a:t>limonády</a:t>
            </a:r>
            <a:r>
              <a:rPr lang="en-GB" dirty="0"/>
              <a:t>, </a:t>
            </a:r>
            <a:r>
              <a:rPr lang="en-GB" dirty="0" err="1"/>
              <a:t>nebo</a:t>
            </a:r>
            <a:r>
              <a:rPr lang="en-GB" dirty="0"/>
              <a:t> </a:t>
            </a:r>
            <a:r>
              <a:rPr lang="en-GB" dirty="0" err="1"/>
              <a:t>i</a:t>
            </a:r>
            <a:r>
              <a:rPr lang="en-GB" dirty="0"/>
              <a:t> </a:t>
            </a:r>
            <a:r>
              <a:rPr lang="cs-CZ" dirty="0"/>
              <a:t>některé druhy</a:t>
            </a:r>
            <a:r>
              <a:rPr lang="en-GB" dirty="0"/>
              <a:t> </a:t>
            </a:r>
            <a:r>
              <a:rPr lang="en-GB" dirty="0" err="1"/>
              <a:t>ovoce</a:t>
            </a:r>
            <a:r>
              <a:rPr lang="en-GB" dirty="0"/>
              <a:t> (</a:t>
            </a:r>
            <a:r>
              <a:rPr lang="en-GB" dirty="0" err="1"/>
              <a:t>meloun</a:t>
            </a:r>
            <a:r>
              <a:rPr lang="en-GB" dirty="0"/>
              <a:t>, grep, </a:t>
            </a:r>
            <a:r>
              <a:rPr lang="en-GB" dirty="0" err="1"/>
              <a:t>jahody</a:t>
            </a:r>
            <a:r>
              <a:rPr lang="en-GB" dirty="0"/>
              <a:t> </a:t>
            </a:r>
            <a:r>
              <a:rPr lang="en-GB" dirty="0" err="1"/>
              <a:t>apod</a:t>
            </a:r>
            <a:r>
              <a:rPr lang="en-GB" dirty="0"/>
              <a:t>., </a:t>
            </a:r>
            <a:r>
              <a:rPr lang="en-GB" dirty="0" err="1"/>
              <a:t>které</a:t>
            </a:r>
            <a:r>
              <a:rPr lang="en-GB" dirty="0"/>
              <a:t> </a:t>
            </a:r>
            <a:r>
              <a:rPr lang="en-GB" dirty="0" err="1"/>
              <a:t>obsahují</a:t>
            </a:r>
            <a:r>
              <a:rPr lang="en-GB" dirty="0"/>
              <a:t> </a:t>
            </a:r>
            <a:r>
              <a:rPr lang="en-GB" dirty="0" err="1"/>
              <a:t>nad</a:t>
            </a:r>
            <a:r>
              <a:rPr lang="en-GB" dirty="0"/>
              <a:t> 90 % </a:t>
            </a:r>
            <a:r>
              <a:rPr lang="en-GB" dirty="0" err="1"/>
              <a:t>vody</a:t>
            </a:r>
            <a:r>
              <a:rPr lang="en-GB" dirty="0"/>
              <a:t>). </a:t>
            </a:r>
            <a:r>
              <a:rPr lang="en-GB" dirty="0" err="1"/>
              <a:t>Ve</a:t>
            </a:r>
            <a:r>
              <a:rPr lang="en-GB" dirty="0"/>
              <a:t> </a:t>
            </a:r>
            <a:r>
              <a:rPr lang="en-GB" dirty="0" err="1"/>
              <a:t>většině</a:t>
            </a:r>
            <a:r>
              <a:rPr lang="en-GB" dirty="0"/>
              <a:t> </a:t>
            </a:r>
            <a:r>
              <a:rPr lang="en-GB" dirty="0" err="1"/>
              <a:t>zemí</a:t>
            </a:r>
            <a:r>
              <a:rPr lang="en-GB" dirty="0"/>
              <a:t> se ale </a:t>
            </a:r>
            <a:r>
              <a:rPr lang="en-GB" dirty="0" err="1"/>
              <a:t>mléko</a:t>
            </a:r>
            <a:r>
              <a:rPr lang="en-GB" dirty="0"/>
              <a:t> </a:t>
            </a:r>
            <a:r>
              <a:rPr lang="en-GB" dirty="0" err="1"/>
              <a:t>zařazuje</a:t>
            </a:r>
            <a:r>
              <a:rPr lang="en-GB" dirty="0"/>
              <a:t> do </a:t>
            </a:r>
            <a:r>
              <a:rPr lang="en-GB" dirty="0" err="1"/>
              <a:t>skupiny</a:t>
            </a:r>
            <a:r>
              <a:rPr lang="en-GB" dirty="0"/>
              <a:t> </a:t>
            </a:r>
            <a:r>
              <a:rPr lang="en-GB" dirty="0" err="1"/>
              <a:t>nápojů</a:t>
            </a:r>
            <a:r>
              <a:rPr lang="en-GB" dirty="0"/>
              <a:t>. Pro </a:t>
            </a:r>
            <a:r>
              <a:rPr lang="en-GB" dirty="0" err="1"/>
              <a:t>kočovné</a:t>
            </a:r>
            <a:r>
              <a:rPr lang="en-GB" dirty="0"/>
              <a:t> </a:t>
            </a:r>
            <a:r>
              <a:rPr lang="en-GB" dirty="0" err="1"/>
              <a:t>kmeny</a:t>
            </a:r>
            <a:r>
              <a:rPr lang="en-GB" dirty="0"/>
              <a:t> v </a:t>
            </a:r>
            <a:r>
              <a:rPr lang="en-GB" dirty="0" err="1"/>
              <a:t>pouštních</a:t>
            </a:r>
            <a:r>
              <a:rPr lang="en-GB" dirty="0"/>
              <a:t> </a:t>
            </a:r>
            <a:r>
              <a:rPr lang="en-GB" dirty="0" err="1"/>
              <a:t>oblastech</a:t>
            </a:r>
            <a:r>
              <a:rPr lang="en-GB" dirty="0"/>
              <a:t>, </a:t>
            </a:r>
            <a:r>
              <a:rPr lang="en-GB" dirty="0" err="1"/>
              <a:t>kde</a:t>
            </a:r>
            <a:r>
              <a:rPr lang="en-GB" dirty="0"/>
              <a:t> </a:t>
            </a:r>
            <a:r>
              <a:rPr lang="en-GB" dirty="0" err="1"/>
              <a:t>může</a:t>
            </a:r>
            <a:r>
              <a:rPr lang="en-GB" dirty="0"/>
              <a:t> </a:t>
            </a:r>
            <a:r>
              <a:rPr lang="en-GB" dirty="0" err="1"/>
              <a:t>být</a:t>
            </a:r>
            <a:r>
              <a:rPr lang="en-GB" dirty="0"/>
              <a:t> </a:t>
            </a:r>
            <a:r>
              <a:rPr lang="en-GB" dirty="0" err="1"/>
              <a:t>nedostatek</a:t>
            </a:r>
            <a:r>
              <a:rPr lang="en-GB" dirty="0"/>
              <a:t> </a:t>
            </a:r>
            <a:r>
              <a:rPr lang="en-GB" dirty="0" err="1"/>
              <a:t>vody</a:t>
            </a:r>
            <a:r>
              <a:rPr lang="en-GB" dirty="0"/>
              <a:t>, </a:t>
            </a:r>
            <a:r>
              <a:rPr lang="en-GB" dirty="0" err="1"/>
              <a:t>nebo</a:t>
            </a:r>
            <a:r>
              <a:rPr lang="en-GB" dirty="0"/>
              <a:t> </a:t>
            </a:r>
            <a:r>
              <a:rPr lang="en-GB" dirty="0" err="1"/>
              <a:t>není</a:t>
            </a:r>
            <a:r>
              <a:rPr lang="en-GB" dirty="0"/>
              <a:t> pro </a:t>
            </a:r>
            <a:r>
              <a:rPr lang="en-GB" dirty="0" err="1"/>
              <a:t>kočovníky</a:t>
            </a:r>
            <a:r>
              <a:rPr lang="en-GB" dirty="0"/>
              <a:t> </a:t>
            </a:r>
            <a:r>
              <a:rPr lang="en-GB" dirty="0" err="1"/>
              <a:t>dostupná</a:t>
            </a:r>
            <a:r>
              <a:rPr lang="en-GB" dirty="0"/>
              <a:t>, je pro </a:t>
            </a:r>
            <a:r>
              <a:rPr lang="en-GB" dirty="0" err="1"/>
              <a:t>ně</a:t>
            </a:r>
            <a:r>
              <a:rPr lang="en-GB" dirty="0"/>
              <a:t> </a:t>
            </a:r>
            <a:r>
              <a:rPr lang="en-GB" dirty="0" err="1"/>
              <a:t>právě</a:t>
            </a:r>
            <a:r>
              <a:rPr lang="en-GB" dirty="0"/>
              <a:t> </a:t>
            </a:r>
            <a:r>
              <a:rPr lang="en-GB" dirty="0" err="1"/>
              <a:t>mléko</a:t>
            </a:r>
            <a:r>
              <a:rPr lang="en-GB" dirty="0"/>
              <a:t> </a:t>
            </a:r>
            <a:r>
              <a:rPr lang="en-GB" dirty="0" err="1"/>
              <a:t>zdrojem</a:t>
            </a:r>
            <a:r>
              <a:rPr lang="en-GB" dirty="0"/>
              <a:t> </a:t>
            </a:r>
            <a:r>
              <a:rPr lang="en-GB" dirty="0" err="1"/>
              <a:t>vody</a:t>
            </a:r>
            <a:endParaRPr lang="cs-CZ" dirty="0"/>
          </a:p>
          <a:p>
            <a:endParaRPr lang="cs-CZ" dirty="0"/>
          </a:p>
          <a:p>
            <a:r>
              <a:rPr lang="en-GB" dirty="0" err="1"/>
              <a:t>Existují</a:t>
            </a:r>
            <a:r>
              <a:rPr lang="en-GB" dirty="0"/>
              <a:t> </a:t>
            </a:r>
            <a:r>
              <a:rPr lang="en-GB" dirty="0" err="1"/>
              <a:t>studie</a:t>
            </a:r>
            <a:r>
              <a:rPr lang="en-GB" dirty="0"/>
              <a:t>, </a:t>
            </a:r>
            <a:r>
              <a:rPr lang="en-GB" dirty="0" err="1"/>
              <a:t>které</a:t>
            </a:r>
            <a:r>
              <a:rPr lang="en-GB" dirty="0"/>
              <a:t> </a:t>
            </a:r>
            <a:r>
              <a:rPr lang="en-GB" dirty="0" err="1"/>
              <a:t>zkoumaly</a:t>
            </a:r>
            <a:r>
              <a:rPr lang="en-GB" dirty="0"/>
              <a:t> </a:t>
            </a:r>
            <a:r>
              <a:rPr lang="en-GB" dirty="0" err="1"/>
              <a:t>souvislost</a:t>
            </a:r>
            <a:r>
              <a:rPr lang="en-GB" dirty="0"/>
              <a:t> </a:t>
            </a:r>
            <a:r>
              <a:rPr lang="en-GB" dirty="0" err="1"/>
              <a:t>konzumace</a:t>
            </a:r>
            <a:r>
              <a:rPr lang="en-GB" dirty="0"/>
              <a:t> </a:t>
            </a:r>
            <a:r>
              <a:rPr lang="en-GB" dirty="0" err="1"/>
              <a:t>mléka</a:t>
            </a:r>
            <a:r>
              <a:rPr lang="en-GB" dirty="0"/>
              <a:t> v </a:t>
            </a:r>
            <a:r>
              <a:rPr lang="en-GB" dirty="0" err="1"/>
              <a:t>souvislosti</a:t>
            </a:r>
            <a:r>
              <a:rPr lang="en-GB" dirty="0"/>
              <a:t> s </a:t>
            </a:r>
            <a:r>
              <a:rPr lang="en-GB" dirty="0" err="1"/>
              <a:t>nadváhou</a:t>
            </a:r>
            <a:r>
              <a:rPr lang="en-GB" dirty="0"/>
              <a:t> a </a:t>
            </a:r>
            <a:r>
              <a:rPr lang="en-GB" dirty="0" err="1"/>
              <a:t>obezitou</a:t>
            </a:r>
            <a:r>
              <a:rPr lang="en-GB" dirty="0"/>
              <a:t>. </a:t>
            </a:r>
            <a:r>
              <a:rPr lang="en-GB" dirty="0" err="1"/>
              <a:t>Významným</a:t>
            </a:r>
            <a:r>
              <a:rPr lang="en-GB" dirty="0"/>
              <a:t> </a:t>
            </a:r>
            <a:r>
              <a:rPr lang="en-GB" dirty="0" err="1"/>
              <a:t>důvodem</a:t>
            </a:r>
            <a:r>
              <a:rPr lang="en-GB" dirty="0"/>
              <a:t> je </a:t>
            </a:r>
            <a:r>
              <a:rPr lang="en-GB" dirty="0" err="1"/>
              <a:t>obsah</a:t>
            </a:r>
            <a:r>
              <a:rPr lang="en-GB" dirty="0"/>
              <a:t> </a:t>
            </a:r>
            <a:r>
              <a:rPr lang="en-GB" dirty="0" err="1"/>
              <a:t>energie</a:t>
            </a:r>
            <a:r>
              <a:rPr lang="en-GB" dirty="0"/>
              <a:t> a </a:t>
            </a:r>
            <a:r>
              <a:rPr lang="en-GB" dirty="0" err="1"/>
              <a:t>vápníku</a:t>
            </a:r>
            <a:r>
              <a:rPr lang="en-GB" dirty="0"/>
              <a:t>. </a:t>
            </a:r>
            <a:r>
              <a:rPr lang="en-GB" dirty="0" err="1"/>
              <a:t>Vápník</a:t>
            </a:r>
            <a:r>
              <a:rPr lang="en-GB" dirty="0"/>
              <a:t> </a:t>
            </a:r>
            <a:r>
              <a:rPr lang="en-GB" dirty="0" err="1"/>
              <a:t>hraje</a:t>
            </a:r>
            <a:r>
              <a:rPr lang="en-GB" dirty="0"/>
              <a:t> </a:t>
            </a:r>
            <a:r>
              <a:rPr lang="en-GB" dirty="0" err="1"/>
              <a:t>roli</a:t>
            </a:r>
            <a:r>
              <a:rPr lang="en-GB" dirty="0"/>
              <a:t> v </a:t>
            </a:r>
            <a:r>
              <a:rPr lang="en-GB" dirty="0" err="1"/>
              <a:t>regulaci</a:t>
            </a:r>
            <a:r>
              <a:rPr lang="en-GB" dirty="0"/>
              <a:t> </a:t>
            </a:r>
            <a:r>
              <a:rPr lang="en-GB" dirty="0" err="1"/>
              <a:t>energetického</a:t>
            </a:r>
            <a:r>
              <a:rPr lang="en-GB" dirty="0"/>
              <a:t> </a:t>
            </a:r>
            <a:r>
              <a:rPr lang="en-GB" dirty="0" err="1"/>
              <a:t>metabolismu</a:t>
            </a:r>
            <a:r>
              <a:rPr lang="en-GB" dirty="0"/>
              <a:t>. </a:t>
            </a:r>
            <a:r>
              <a:rPr lang="en-GB" dirty="0" err="1"/>
              <a:t>Konkrétně</a:t>
            </a:r>
            <a:r>
              <a:rPr lang="en-GB" dirty="0"/>
              <a:t> </a:t>
            </a:r>
            <a:r>
              <a:rPr lang="en-GB" dirty="0" err="1"/>
              <a:t>souvisí</a:t>
            </a:r>
            <a:r>
              <a:rPr lang="en-GB" dirty="0"/>
              <a:t> s </a:t>
            </a:r>
            <a:r>
              <a:rPr lang="en-GB" dirty="0" err="1"/>
              <a:t>hormony</a:t>
            </a:r>
            <a:r>
              <a:rPr lang="en-GB" dirty="0"/>
              <a:t>, je</a:t>
            </a:r>
            <a:r>
              <a:rPr lang="cs-CZ" dirty="0"/>
              <a:t>ž</a:t>
            </a:r>
            <a:r>
              <a:rPr lang="en-GB" dirty="0"/>
              <a:t> </a:t>
            </a:r>
            <a:r>
              <a:rPr lang="en-GB" dirty="0" err="1"/>
              <a:t>ovlivňují</a:t>
            </a:r>
            <a:r>
              <a:rPr lang="en-GB" dirty="0"/>
              <a:t> </a:t>
            </a:r>
            <a:r>
              <a:rPr lang="en-GB" dirty="0" err="1"/>
              <a:t>lipolýzu</a:t>
            </a:r>
            <a:r>
              <a:rPr lang="en-GB" dirty="0"/>
              <a:t> a </a:t>
            </a:r>
            <a:r>
              <a:rPr lang="en-GB" dirty="0" err="1"/>
              <a:t>syntézu</a:t>
            </a:r>
            <a:r>
              <a:rPr lang="en-GB" dirty="0"/>
              <a:t> </a:t>
            </a:r>
            <a:r>
              <a:rPr lang="en-GB" dirty="0" err="1"/>
              <a:t>mastných</a:t>
            </a:r>
            <a:r>
              <a:rPr lang="en-GB" dirty="0"/>
              <a:t> </a:t>
            </a:r>
            <a:r>
              <a:rPr lang="en-GB" dirty="0" err="1"/>
              <a:t>kyselin</a:t>
            </a:r>
            <a:r>
              <a:rPr lang="cs-CZ" dirty="0"/>
              <a:t>.</a:t>
            </a:r>
            <a:r>
              <a:rPr lang="en-GB" dirty="0"/>
              <a:t> </a:t>
            </a:r>
            <a:r>
              <a:rPr lang="en-GB" dirty="0" err="1"/>
              <a:t>Dle</a:t>
            </a:r>
            <a:r>
              <a:rPr lang="en-GB" dirty="0"/>
              <a:t> Rosella et al. je </a:t>
            </a:r>
            <a:r>
              <a:rPr lang="en-GB" dirty="0" err="1"/>
              <a:t>vyšší</a:t>
            </a:r>
            <a:r>
              <a:rPr lang="en-GB" dirty="0"/>
              <a:t> </a:t>
            </a:r>
            <a:r>
              <a:rPr lang="en-GB" dirty="0" err="1"/>
              <a:t>příjem</a:t>
            </a:r>
            <a:r>
              <a:rPr lang="en-GB" dirty="0"/>
              <a:t> </a:t>
            </a:r>
            <a:r>
              <a:rPr lang="en-GB" dirty="0" err="1"/>
              <a:t>mléka</a:t>
            </a:r>
            <a:r>
              <a:rPr lang="en-GB" dirty="0"/>
              <a:t> </a:t>
            </a:r>
            <a:r>
              <a:rPr lang="en-GB" dirty="0" err="1"/>
              <a:t>spojen</a:t>
            </a:r>
            <a:r>
              <a:rPr lang="en-GB" dirty="0"/>
              <a:t> s </a:t>
            </a:r>
            <a:r>
              <a:rPr lang="en-GB" dirty="0" err="1"/>
              <a:t>ni</a:t>
            </a:r>
            <a:r>
              <a:rPr lang="cs-CZ" dirty="0"/>
              <a:t>ž</a:t>
            </a:r>
            <a:r>
              <a:rPr lang="en-GB" dirty="0" err="1"/>
              <a:t>ším</a:t>
            </a:r>
            <a:r>
              <a:rPr lang="en-GB" dirty="0"/>
              <a:t> </a:t>
            </a:r>
            <a:r>
              <a:rPr lang="en-GB" dirty="0" err="1"/>
              <a:t>váhovým</a:t>
            </a:r>
            <a:r>
              <a:rPr lang="en-GB" dirty="0"/>
              <a:t> </a:t>
            </a:r>
            <a:r>
              <a:rPr lang="en-GB" dirty="0" err="1"/>
              <a:t>přírůstkem</a:t>
            </a:r>
            <a:r>
              <a:rPr lang="cs-CZ" dirty="0"/>
              <a:t>.</a:t>
            </a:r>
            <a:r>
              <a:rPr lang="en-GB" dirty="0"/>
              <a:t> </a:t>
            </a:r>
            <a:r>
              <a:rPr lang="en-GB" dirty="0" err="1"/>
              <a:t>Existuje</a:t>
            </a:r>
            <a:r>
              <a:rPr lang="en-GB" dirty="0"/>
              <a:t> </a:t>
            </a:r>
            <a:r>
              <a:rPr lang="en-GB" dirty="0" err="1"/>
              <a:t>však</a:t>
            </a:r>
            <a:r>
              <a:rPr lang="en-GB" dirty="0"/>
              <a:t> </a:t>
            </a:r>
            <a:r>
              <a:rPr lang="en-GB" dirty="0" err="1"/>
              <a:t>i</a:t>
            </a:r>
            <a:r>
              <a:rPr lang="en-GB" dirty="0"/>
              <a:t> </a:t>
            </a:r>
            <a:r>
              <a:rPr lang="en-GB" dirty="0" err="1"/>
              <a:t>protichůdná</a:t>
            </a:r>
            <a:r>
              <a:rPr lang="en-GB" dirty="0"/>
              <a:t> </a:t>
            </a:r>
            <a:r>
              <a:rPr lang="en-GB" dirty="0" err="1"/>
              <a:t>teorie</a:t>
            </a:r>
            <a:r>
              <a:rPr lang="en-GB" dirty="0"/>
              <a:t>. Hollis a Mattes </a:t>
            </a:r>
            <a:r>
              <a:rPr lang="en-GB" dirty="0" err="1"/>
              <a:t>uvádějí</a:t>
            </a:r>
            <a:r>
              <a:rPr lang="en-GB" dirty="0"/>
              <a:t>, </a:t>
            </a:r>
            <a:r>
              <a:rPr lang="cs-CZ" dirty="0"/>
              <a:t>ž</a:t>
            </a:r>
            <a:r>
              <a:rPr lang="en-GB" dirty="0"/>
              <a:t>e </a:t>
            </a:r>
            <a:r>
              <a:rPr lang="en-GB" dirty="0" err="1"/>
              <a:t>mléko</a:t>
            </a:r>
            <a:r>
              <a:rPr lang="en-GB" dirty="0"/>
              <a:t> je </a:t>
            </a:r>
            <a:r>
              <a:rPr lang="en-GB" dirty="0" err="1"/>
              <a:t>bohaté</a:t>
            </a:r>
            <a:r>
              <a:rPr lang="en-GB" dirty="0"/>
              <a:t> </a:t>
            </a:r>
            <a:r>
              <a:rPr lang="en-GB" dirty="0" err="1"/>
              <a:t>na</a:t>
            </a:r>
            <a:r>
              <a:rPr lang="en-GB" dirty="0"/>
              <a:t> </a:t>
            </a:r>
            <a:r>
              <a:rPr lang="cs-CZ" dirty="0"/>
              <a:t>ž</a:t>
            </a:r>
            <a:r>
              <a:rPr lang="en-GB" dirty="0" err="1"/>
              <a:t>iviny</a:t>
            </a:r>
            <a:r>
              <a:rPr lang="en-GB" dirty="0"/>
              <a:t>, </a:t>
            </a:r>
            <a:r>
              <a:rPr lang="en-GB" dirty="0" err="1"/>
              <a:t>tudí</a:t>
            </a:r>
            <a:r>
              <a:rPr lang="cs-CZ" dirty="0"/>
              <a:t>ž</a:t>
            </a:r>
            <a:r>
              <a:rPr lang="en-GB" dirty="0"/>
              <a:t> </a:t>
            </a:r>
            <a:r>
              <a:rPr lang="en-GB" dirty="0" err="1"/>
              <a:t>jeho</a:t>
            </a:r>
            <a:r>
              <a:rPr lang="en-GB" dirty="0"/>
              <a:t> </a:t>
            </a:r>
            <a:r>
              <a:rPr lang="en-GB" dirty="0" err="1"/>
              <a:t>vyšší</a:t>
            </a:r>
            <a:r>
              <a:rPr lang="en-GB" dirty="0"/>
              <a:t> </a:t>
            </a:r>
            <a:r>
              <a:rPr lang="en-GB" dirty="0" err="1"/>
              <a:t>konzumace</a:t>
            </a:r>
            <a:r>
              <a:rPr lang="en-GB" dirty="0"/>
              <a:t> </a:t>
            </a:r>
            <a:r>
              <a:rPr lang="en-GB" dirty="0" err="1"/>
              <a:t>mů</a:t>
            </a:r>
            <a:r>
              <a:rPr lang="cs-CZ" dirty="0"/>
              <a:t>ž</a:t>
            </a:r>
            <a:r>
              <a:rPr lang="en-GB" dirty="0"/>
              <a:t>e </a:t>
            </a:r>
            <a:r>
              <a:rPr lang="en-GB" dirty="0" err="1"/>
              <a:t>vést</a:t>
            </a:r>
            <a:r>
              <a:rPr lang="en-GB" dirty="0"/>
              <a:t> k </a:t>
            </a:r>
            <a:r>
              <a:rPr lang="en-GB" dirty="0" err="1"/>
              <a:t>vyššímu</a:t>
            </a:r>
            <a:r>
              <a:rPr lang="en-GB" dirty="0"/>
              <a:t> </a:t>
            </a:r>
            <a:r>
              <a:rPr lang="en-GB" dirty="0" err="1"/>
              <a:t>příjmu</a:t>
            </a:r>
            <a:r>
              <a:rPr lang="en-GB" dirty="0"/>
              <a:t> </a:t>
            </a:r>
            <a:r>
              <a:rPr lang="en-GB" dirty="0" err="1"/>
              <a:t>tuku</a:t>
            </a:r>
            <a:r>
              <a:rPr lang="en-GB" dirty="0"/>
              <a:t>, </a:t>
            </a:r>
            <a:r>
              <a:rPr lang="en-GB" dirty="0" err="1"/>
              <a:t>cholesterolu</a:t>
            </a:r>
            <a:r>
              <a:rPr lang="en-GB" dirty="0"/>
              <a:t>, </a:t>
            </a:r>
            <a:r>
              <a:rPr lang="en-GB" dirty="0" err="1"/>
              <a:t>energie</a:t>
            </a:r>
            <a:r>
              <a:rPr lang="en-GB" dirty="0"/>
              <a:t> a </a:t>
            </a:r>
            <a:r>
              <a:rPr lang="en-GB" dirty="0" err="1"/>
              <a:t>přispívat</a:t>
            </a:r>
            <a:r>
              <a:rPr lang="en-GB" dirty="0"/>
              <a:t> </a:t>
            </a:r>
            <a:r>
              <a:rPr lang="en-GB" dirty="0" err="1"/>
              <a:t>tak</a:t>
            </a:r>
            <a:r>
              <a:rPr lang="en-GB" dirty="0"/>
              <a:t> k </a:t>
            </a:r>
            <a:r>
              <a:rPr lang="en-GB" dirty="0" err="1"/>
              <a:t>nárůstu</a:t>
            </a:r>
            <a:r>
              <a:rPr lang="en-GB" dirty="0"/>
              <a:t> </a:t>
            </a:r>
            <a:r>
              <a:rPr lang="en-GB" dirty="0" err="1"/>
              <a:t>hmotnosti</a:t>
            </a:r>
            <a:r>
              <a:rPr lang="en-GB" dirty="0"/>
              <a:t>. Barr et al. </a:t>
            </a:r>
            <a:r>
              <a:rPr lang="en-GB" dirty="0" err="1"/>
              <a:t>prokázali</a:t>
            </a:r>
            <a:r>
              <a:rPr lang="en-GB" dirty="0"/>
              <a:t>, </a:t>
            </a:r>
            <a:r>
              <a:rPr lang="cs-CZ" dirty="0"/>
              <a:t>ž</a:t>
            </a:r>
            <a:r>
              <a:rPr lang="en-GB" dirty="0"/>
              <a:t>e </a:t>
            </a:r>
            <a:r>
              <a:rPr lang="en-GB" dirty="0" err="1"/>
              <a:t>konzumace</a:t>
            </a:r>
            <a:r>
              <a:rPr lang="en-GB" dirty="0"/>
              <a:t> </a:t>
            </a:r>
            <a:r>
              <a:rPr lang="en-GB" dirty="0" err="1"/>
              <a:t>více</a:t>
            </a:r>
            <a:r>
              <a:rPr lang="en-GB" dirty="0"/>
              <a:t> </a:t>
            </a:r>
            <a:r>
              <a:rPr lang="en-GB" dirty="0" err="1"/>
              <a:t>jak</a:t>
            </a:r>
            <a:r>
              <a:rPr lang="en-GB" dirty="0"/>
              <a:t> </a:t>
            </a:r>
            <a:r>
              <a:rPr lang="en-GB" dirty="0" err="1"/>
              <a:t>tří</a:t>
            </a:r>
            <a:r>
              <a:rPr lang="en-GB" dirty="0"/>
              <a:t> </a:t>
            </a:r>
            <a:r>
              <a:rPr lang="en-GB" dirty="0" err="1"/>
              <a:t>porcí</a:t>
            </a:r>
            <a:r>
              <a:rPr lang="en-GB" dirty="0"/>
              <a:t> </a:t>
            </a:r>
            <a:r>
              <a:rPr lang="en-GB" dirty="0" err="1"/>
              <a:t>odstředěného</a:t>
            </a:r>
            <a:r>
              <a:rPr lang="en-GB" dirty="0"/>
              <a:t> </a:t>
            </a:r>
            <a:r>
              <a:rPr lang="en-GB" dirty="0" err="1"/>
              <a:t>mléka</a:t>
            </a:r>
            <a:r>
              <a:rPr lang="en-GB" dirty="0"/>
              <a:t> </a:t>
            </a:r>
            <a:r>
              <a:rPr lang="en-GB" dirty="0" err="1"/>
              <a:t>za</a:t>
            </a:r>
            <a:r>
              <a:rPr lang="en-GB" dirty="0"/>
              <a:t> den </a:t>
            </a:r>
            <a:r>
              <a:rPr lang="en-GB" dirty="0" err="1"/>
              <a:t>vedla</a:t>
            </a:r>
            <a:r>
              <a:rPr lang="en-GB" dirty="0"/>
              <a:t> k </a:t>
            </a:r>
            <a:r>
              <a:rPr lang="en-GB" dirty="0" err="1"/>
              <a:t>nárůstu</a:t>
            </a:r>
            <a:r>
              <a:rPr lang="en-GB" dirty="0"/>
              <a:t> </a:t>
            </a:r>
            <a:r>
              <a:rPr lang="en-GB" dirty="0" err="1"/>
              <a:t>tělesné</a:t>
            </a:r>
            <a:r>
              <a:rPr lang="en-GB" dirty="0"/>
              <a:t> </a:t>
            </a:r>
            <a:r>
              <a:rPr lang="en-GB" dirty="0" err="1"/>
              <a:t>hmotnosti</a:t>
            </a:r>
            <a:r>
              <a:rPr lang="en-GB" dirty="0"/>
              <a:t> u </a:t>
            </a:r>
            <a:r>
              <a:rPr lang="en-GB" dirty="0" err="1"/>
              <a:t>dospělých</a:t>
            </a:r>
            <a:r>
              <a:rPr lang="en-GB" dirty="0"/>
              <a:t>, </a:t>
            </a:r>
            <a:r>
              <a:rPr lang="en-GB" dirty="0" err="1"/>
              <a:t>ani</a:t>
            </a:r>
            <a:r>
              <a:rPr lang="cs-CZ" dirty="0"/>
              <a:t>ž</a:t>
            </a:r>
            <a:r>
              <a:rPr lang="en-GB" dirty="0"/>
              <a:t> by </a:t>
            </a:r>
            <a:r>
              <a:rPr lang="en-GB" dirty="0" err="1"/>
              <a:t>úmyslně</a:t>
            </a:r>
            <a:r>
              <a:rPr lang="en-GB" dirty="0"/>
              <a:t> </a:t>
            </a:r>
            <a:r>
              <a:rPr lang="en-GB" dirty="0" err="1"/>
              <a:t>změnili</a:t>
            </a:r>
            <a:r>
              <a:rPr lang="en-GB" dirty="0"/>
              <a:t> </a:t>
            </a:r>
            <a:r>
              <a:rPr lang="en-GB" dirty="0" err="1"/>
              <a:t>své</a:t>
            </a:r>
            <a:r>
              <a:rPr lang="en-GB" dirty="0"/>
              <a:t> </a:t>
            </a:r>
            <a:r>
              <a:rPr lang="en-GB" dirty="0" err="1"/>
              <a:t>další</a:t>
            </a:r>
            <a:r>
              <a:rPr lang="en-GB" dirty="0"/>
              <a:t> </a:t>
            </a:r>
            <a:r>
              <a:rPr lang="en-GB" dirty="0" err="1"/>
              <a:t>stravovací</a:t>
            </a:r>
            <a:r>
              <a:rPr lang="en-GB" dirty="0"/>
              <a:t> </a:t>
            </a:r>
            <a:r>
              <a:rPr lang="en-GB" dirty="0" err="1"/>
              <a:t>zvyklosti</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4053368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Ve</a:t>
            </a:r>
            <a:r>
              <a:rPr lang="en-GB" dirty="0"/>
              <a:t> </a:t>
            </a:r>
            <a:r>
              <a:rPr lang="en-GB" dirty="0" err="1"/>
              <a:t>vztahu</a:t>
            </a:r>
            <a:r>
              <a:rPr lang="en-GB" dirty="0"/>
              <a:t> k </a:t>
            </a:r>
            <a:r>
              <a:rPr lang="en-GB" dirty="0" err="1"/>
              <a:t>redukci</a:t>
            </a:r>
            <a:r>
              <a:rPr lang="en-GB" dirty="0"/>
              <a:t> </a:t>
            </a:r>
            <a:r>
              <a:rPr lang="en-GB" dirty="0" err="1"/>
              <a:t>tělesné</a:t>
            </a:r>
            <a:r>
              <a:rPr lang="en-GB" dirty="0"/>
              <a:t> </a:t>
            </a:r>
            <a:r>
              <a:rPr lang="en-GB" dirty="0" err="1"/>
              <a:t>hmotnosti</a:t>
            </a:r>
            <a:r>
              <a:rPr lang="en-GB" dirty="0"/>
              <a:t> </a:t>
            </a:r>
            <a:r>
              <a:rPr lang="en-GB" dirty="0" err="1"/>
              <a:t>byl</a:t>
            </a:r>
            <a:r>
              <a:rPr lang="en-GB" dirty="0"/>
              <a:t> </a:t>
            </a:r>
            <a:r>
              <a:rPr lang="en-GB" dirty="0" err="1"/>
              <a:t>zkoumán</a:t>
            </a:r>
            <a:r>
              <a:rPr lang="en-GB" dirty="0"/>
              <a:t> </a:t>
            </a:r>
            <a:r>
              <a:rPr lang="en-GB" dirty="0" err="1"/>
              <a:t>zejména</a:t>
            </a:r>
            <a:r>
              <a:rPr lang="en-GB" dirty="0"/>
              <a:t> </a:t>
            </a:r>
            <a:r>
              <a:rPr lang="en-GB" dirty="0" err="1"/>
              <a:t>čaj</a:t>
            </a:r>
            <a:r>
              <a:rPr lang="en-GB" dirty="0"/>
              <a:t> </a:t>
            </a:r>
            <a:r>
              <a:rPr lang="en-GB" dirty="0" err="1"/>
              <a:t>zelený</a:t>
            </a:r>
            <a:r>
              <a:rPr lang="en-GB" dirty="0"/>
              <a:t>. </a:t>
            </a:r>
            <a:r>
              <a:rPr lang="en-GB" dirty="0" err="1"/>
              <a:t>Upoutal</a:t>
            </a:r>
            <a:r>
              <a:rPr lang="en-GB" dirty="0"/>
              <a:t> </a:t>
            </a:r>
            <a:r>
              <a:rPr lang="en-GB" dirty="0" err="1"/>
              <a:t>na</a:t>
            </a:r>
            <a:r>
              <a:rPr lang="en-GB" dirty="0"/>
              <a:t> </a:t>
            </a:r>
            <a:r>
              <a:rPr lang="en-GB" dirty="0" err="1"/>
              <a:t>sebe</a:t>
            </a:r>
            <a:r>
              <a:rPr lang="en-GB" dirty="0"/>
              <a:t> </a:t>
            </a:r>
            <a:r>
              <a:rPr lang="en-GB" dirty="0" err="1"/>
              <a:t>velkou</a:t>
            </a:r>
            <a:r>
              <a:rPr lang="en-GB" dirty="0"/>
              <a:t> </a:t>
            </a:r>
            <a:r>
              <a:rPr lang="en-GB" dirty="0" err="1"/>
              <a:t>pozornost</a:t>
            </a:r>
            <a:r>
              <a:rPr lang="en-GB" dirty="0"/>
              <a:t> </a:t>
            </a:r>
            <a:r>
              <a:rPr lang="en-GB" dirty="0" err="1"/>
              <a:t>především</a:t>
            </a:r>
            <a:r>
              <a:rPr lang="en-GB" dirty="0"/>
              <a:t> </a:t>
            </a:r>
            <a:r>
              <a:rPr lang="en-GB" dirty="0" err="1"/>
              <a:t>kvůli</a:t>
            </a:r>
            <a:r>
              <a:rPr lang="en-GB" dirty="0"/>
              <a:t> </a:t>
            </a:r>
            <a:r>
              <a:rPr lang="en-GB" dirty="0" err="1"/>
              <a:t>významnému</a:t>
            </a:r>
            <a:r>
              <a:rPr lang="en-GB" dirty="0"/>
              <a:t> </a:t>
            </a:r>
            <a:r>
              <a:rPr lang="en-GB" dirty="0" err="1"/>
              <a:t>obsahu</a:t>
            </a:r>
            <a:r>
              <a:rPr lang="en-GB" dirty="0"/>
              <a:t> </a:t>
            </a:r>
            <a:r>
              <a:rPr lang="en-GB" dirty="0" err="1"/>
              <a:t>polyfenolů</a:t>
            </a:r>
            <a:r>
              <a:rPr lang="en-GB" dirty="0"/>
              <a:t>. Ty </a:t>
            </a:r>
            <a:r>
              <a:rPr lang="en-GB" dirty="0" err="1"/>
              <a:t>jsou</a:t>
            </a:r>
            <a:r>
              <a:rPr lang="en-GB" dirty="0"/>
              <a:t> </a:t>
            </a:r>
            <a:r>
              <a:rPr lang="en-GB" dirty="0" err="1"/>
              <a:t>silnými</a:t>
            </a:r>
            <a:r>
              <a:rPr lang="en-GB" dirty="0"/>
              <a:t> </a:t>
            </a:r>
            <a:r>
              <a:rPr lang="en-GB" dirty="0" err="1"/>
              <a:t>antioxidanty</a:t>
            </a:r>
            <a:r>
              <a:rPr lang="en-GB" dirty="0"/>
              <a:t> a </a:t>
            </a:r>
            <a:r>
              <a:rPr lang="en-GB" dirty="0" err="1"/>
              <a:t>mají</a:t>
            </a:r>
            <a:r>
              <a:rPr lang="en-GB" dirty="0"/>
              <a:t> </a:t>
            </a:r>
            <a:r>
              <a:rPr lang="en-GB" dirty="0" err="1"/>
              <a:t>značné</a:t>
            </a:r>
            <a:r>
              <a:rPr lang="en-GB" dirty="0"/>
              <a:t> </a:t>
            </a:r>
            <a:r>
              <a:rPr lang="en-GB" dirty="0" err="1"/>
              <a:t>biologické</a:t>
            </a:r>
            <a:r>
              <a:rPr lang="en-GB" dirty="0"/>
              <a:t> </a:t>
            </a:r>
            <a:r>
              <a:rPr lang="en-GB" dirty="0" err="1"/>
              <a:t>vlastnosti</a:t>
            </a:r>
            <a:r>
              <a:rPr lang="en-GB" dirty="0"/>
              <a:t>. </a:t>
            </a:r>
            <a:r>
              <a:rPr lang="en-GB" dirty="0" err="1"/>
              <a:t>Nejvíce</a:t>
            </a:r>
            <a:r>
              <a:rPr lang="en-GB" dirty="0"/>
              <a:t> </a:t>
            </a:r>
            <a:r>
              <a:rPr lang="en-GB" dirty="0" err="1"/>
              <a:t>zastoupenými</a:t>
            </a:r>
            <a:r>
              <a:rPr lang="en-GB" dirty="0"/>
              <a:t> </a:t>
            </a:r>
            <a:r>
              <a:rPr lang="en-GB" dirty="0" err="1"/>
              <a:t>polyfenoly</a:t>
            </a:r>
            <a:r>
              <a:rPr lang="en-GB" dirty="0"/>
              <a:t> </a:t>
            </a:r>
            <a:r>
              <a:rPr lang="en-GB" dirty="0" err="1"/>
              <a:t>jsou</a:t>
            </a:r>
            <a:r>
              <a:rPr lang="en-GB" dirty="0"/>
              <a:t> </a:t>
            </a:r>
            <a:r>
              <a:rPr lang="en-GB" dirty="0" err="1"/>
              <a:t>zvláště</a:t>
            </a:r>
            <a:r>
              <a:rPr lang="en-GB" dirty="0"/>
              <a:t> </a:t>
            </a:r>
            <a:r>
              <a:rPr lang="en-GB" dirty="0" err="1"/>
              <a:t>katechiny</a:t>
            </a:r>
            <a:r>
              <a:rPr lang="en-GB" dirty="0"/>
              <a:t> – epigalocatechin-3-gallate (EGCG), epigallocatechin (EGC), epicatechin3-gallate (ECG) a </a:t>
            </a:r>
            <a:r>
              <a:rPr lang="en-GB" dirty="0" err="1"/>
              <a:t>epicatechin</a:t>
            </a:r>
            <a:r>
              <a:rPr lang="en-GB" dirty="0"/>
              <a:t> (EC). </a:t>
            </a:r>
            <a:endParaRPr lang="cs-CZ" dirty="0"/>
          </a:p>
          <a:p>
            <a:endParaRPr lang="cs-CZ" dirty="0"/>
          </a:p>
          <a:p>
            <a:r>
              <a:rPr lang="en-GB" dirty="0" err="1"/>
              <a:t>Juhel</a:t>
            </a:r>
            <a:r>
              <a:rPr lang="en-GB" dirty="0"/>
              <a:t> et al. </a:t>
            </a:r>
            <a:r>
              <a:rPr lang="en-GB" dirty="0" err="1"/>
              <a:t>ve</a:t>
            </a:r>
            <a:r>
              <a:rPr lang="en-GB" dirty="0"/>
              <a:t> </a:t>
            </a:r>
            <a:r>
              <a:rPr lang="en-GB" dirty="0" err="1"/>
              <a:t>své</a:t>
            </a:r>
            <a:r>
              <a:rPr lang="en-GB" dirty="0"/>
              <a:t> </a:t>
            </a:r>
            <a:r>
              <a:rPr lang="en-GB" dirty="0" err="1"/>
              <a:t>studii</a:t>
            </a:r>
            <a:r>
              <a:rPr lang="en-GB" dirty="0"/>
              <a:t> </a:t>
            </a:r>
            <a:r>
              <a:rPr lang="en-GB" dirty="0" err="1"/>
              <a:t>uvádějí</a:t>
            </a:r>
            <a:r>
              <a:rPr lang="en-GB" dirty="0"/>
              <a:t>, </a:t>
            </a:r>
            <a:r>
              <a:rPr lang="cs-CZ" dirty="0"/>
              <a:t>ž</a:t>
            </a:r>
            <a:r>
              <a:rPr lang="en-GB" dirty="0"/>
              <a:t>e </a:t>
            </a:r>
            <a:r>
              <a:rPr lang="en-GB" dirty="0" err="1"/>
              <a:t>katechiny</a:t>
            </a:r>
            <a:r>
              <a:rPr lang="en-GB" dirty="0"/>
              <a:t> </a:t>
            </a:r>
            <a:r>
              <a:rPr lang="en-GB" dirty="0" err="1"/>
              <a:t>inhibují</a:t>
            </a:r>
            <a:r>
              <a:rPr lang="en-GB" dirty="0"/>
              <a:t> </a:t>
            </a:r>
            <a:r>
              <a:rPr lang="cs-CZ" dirty="0"/>
              <a:t>ž</a:t>
            </a:r>
            <a:r>
              <a:rPr lang="en-GB" dirty="0" err="1"/>
              <a:t>aludeční</a:t>
            </a:r>
            <a:r>
              <a:rPr lang="en-GB" dirty="0"/>
              <a:t> </a:t>
            </a:r>
            <a:r>
              <a:rPr lang="en-GB" dirty="0" err="1"/>
              <a:t>lipázu</a:t>
            </a:r>
            <a:r>
              <a:rPr lang="en-GB" dirty="0"/>
              <a:t> a v </a:t>
            </a:r>
            <a:r>
              <a:rPr lang="en-GB" dirty="0" err="1"/>
              <a:t>menší</a:t>
            </a:r>
            <a:r>
              <a:rPr lang="en-GB" dirty="0"/>
              <a:t> </a:t>
            </a:r>
            <a:r>
              <a:rPr lang="en-GB" dirty="0" err="1"/>
              <a:t>míře</a:t>
            </a:r>
            <a:r>
              <a:rPr lang="en-GB" dirty="0"/>
              <a:t> </a:t>
            </a:r>
            <a:r>
              <a:rPr lang="en-GB" dirty="0" err="1"/>
              <a:t>také</a:t>
            </a:r>
            <a:r>
              <a:rPr lang="en-GB" dirty="0"/>
              <a:t> </a:t>
            </a:r>
            <a:r>
              <a:rPr lang="en-GB" dirty="0" err="1"/>
              <a:t>pankreatickou</a:t>
            </a:r>
            <a:r>
              <a:rPr lang="en-GB" dirty="0"/>
              <a:t> </a:t>
            </a:r>
            <a:r>
              <a:rPr lang="en-GB" dirty="0" err="1"/>
              <a:t>lipázu</a:t>
            </a:r>
            <a:r>
              <a:rPr lang="en-GB" dirty="0"/>
              <a:t>. </a:t>
            </a:r>
            <a:r>
              <a:rPr lang="en-GB" dirty="0" err="1"/>
              <a:t>Extrakt</a:t>
            </a:r>
            <a:r>
              <a:rPr lang="en-GB" dirty="0"/>
              <a:t> </a:t>
            </a:r>
            <a:r>
              <a:rPr lang="en-GB" dirty="0" err="1"/>
              <a:t>zeleného</a:t>
            </a:r>
            <a:r>
              <a:rPr lang="en-GB" dirty="0"/>
              <a:t> </a:t>
            </a:r>
            <a:r>
              <a:rPr lang="en-GB" dirty="0" err="1"/>
              <a:t>čaje</a:t>
            </a:r>
            <a:r>
              <a:rPr lang="en-GB" dirty="0"/>
              <a:t> </a:t>
            </a:r>
            <a:r>
              <a:rPr lang="en-GB" dirty="0" err="1"/>
              <a:t>také</a:t>
            </a:r>
            <a:r>
              <a:rPr lang="en-GB" dirty="0"/>
              <a:t> </a:t>
            </a:r>
            <a:r>
              <a:rPr lang="en-GB" dirty="0" err="1"/>
              <a:t>zasahuje</a:t>
            </a:r>
            <a:r>
              <a:rPr lang="en-GB" dirty="0"/>
              <a:t> do </a:t>
            </a:r>
            <a:r>
              <a:rPr lang="en-GB" dirty="0" err="1"/>
              <a:t>emulgace</a:t>
            </a:r>
            <a:r>
              <a:rPr lang="en-GB" dirty="0"/>
              <a:t> </a:t>
            </a:r>
            <a:r>
              <a:rPr lang="en-GB" dirty="0" err="1"/>
              <a:t>tuků</a:t>
            </a:r>
            <a:r>
              <a:rPr lang="en-GB" dirty="0"/>
              <a:t> a </a:t>
            </a:r>
            <a:r>
              <a:rPr lang="en-GB" dirty="0" err="1"/>
              <a:t>tím</a:t>
            </a:r>
            <a:r>
              <a:rPr lang="en-GB" dirty="0"/>
              <a:t> </a:t>
            </a:r>
            <a:r>
              <a:rPr lang="en-GB" dirty="0" err="1"/>
              <a:t>i</a:t>
            </a:r>
            <a:r>
              <a:rPr lang="en-GB" dirty="0"/>
              <a:t> do </a:t>
            </a:r>
            <a:r>
              <a:rPr lang="en-GB" dirty="0" err="1"/>
              <a:t>jejich</a:t>
            </a:r>
            <a:r>
              <a:rPr lang="en-GB" dirty="0"/>
              <a:t> </a:t>
            </a:r>
            <a:r>
              <a:rPr lang="en-GB" dirty="0" err="1"/>
              <a:t>střevní</a:t>
            </a:r>
            <a:r>
              <a:rPr lang="en-GB" dirty="0"/>
              <a:t> </a:t>
            </a:r>
            <a:r>
              <a:rPr lang="en-GB" dirty="0" err="1"/>
              <a:t>resorpce</a:t>
            </a:r>
            <a:r>
              <a:rPr lang="cs-CZ" dirty="0"/>
              <a:t>.</a:t>
            </a:r>
            <a:r>
              <a:rPr lang="en-GB" dirty="0"/>
              <a:t> </a:t>
            </a:r>
            <a:r>
              <a:rPr lang="en-GB" dirty="0" err="1"/>
              <a:t>Termogenní</a:t>
            </a:r>
            <a:r>
              <a:rPr lang="en-GB" dirty="0"/>
              <a:t> </a:t>
            </a:r>
            <a:r>
              <a:rPr lang="en-GB" dirty="0" err="1"/>
              <a:t>vlastnosti</a:t>
            </a:r>
            <a:r>
              <a:rPr lang="en-GB" dirty="0"/>
              <a:t> </a:t>
            </a:r>
            <a:r>
              <a:rPr lang="en-GB" dirty="0" err="1"/>
              <a:t>jsou</a:t>
            </a:r>
            <a:r>
              <a:rPr lang="en-GB" dirty="0"/>
              <a:t> </a:t>
            </a:r>
            <a:r>
              <a:rPr lang="en-GB" dirty="0" err="1"/>
              <a:t>pak</a:t>
            </a:r>
            <a:r>
              <a:rPr lang="en-GB" dirty="0"/>
              <a:t> </a:t>
            </a:r>
            <a:r>
              <a:rPr lang="en-GB" dirty="0" err="1"/>
              <a:t>připisovány</a:t>
            </a:r>
            <a:r>
              <a:rPr lang="en-GB" dirty="0"/>
              <a:t> </a:t>
            </a:r>
            <a:r>
              <a:rPr lang="en-GB" dirty="0" err="1"/>
              <a:t>společnému</a:t>
            </a:r>
            <a:r>
              <a:rPr lang="en-GB" dirty="0"/>
              <a:t> </a:t>
            </a:r>
            <a:r>
              <a:rPr lang="en-GB" dirty="0" err="1"/>
              <a:t>účinku</a:t>
            </a:r>
            <a:r>
              <a:rPr lang="en-GB" dirty="0"/>
              <a:t> </a:t>
            </a:r>
            <a:r>
              <a:rPr lang="en-GB" dirty="0" err="1"/>
              <a:t>katechinů</a:t>
            </a:r>
            <a:r>
              <a:rPr lang="en-GB" dirty="0"/>
              <a:t> a </a:t>
            </a:r>
            <a:r>
              <a:rPr lang="en-GB" dirty="0" err="1"/>
              <a:t>kofeinu</a:t>
            </a:r>
            <a:r>
              <a:rPr lang="en-GB" dirty="0"/>
              <a:t>. Na </a:t>
            </a:r>
            <a:r>
              <a:rPr lang="en-GB" dirty="0" err="1"/>
              <a:t>zvýšení</a:t>
            </a:r>
            <a:r>
              <a:rPr lang="en-GB" dirty="0"/>
              <a:t> </a:t>
            </a:r>
            <a:r>
              <a:rPr lang="en-GB" dirty="0" err="1"/>
              <a:t>energetického</a:t>
            </a:r>
            <a:r>
              <a:rPr lang="en-GB" dirty="0"/>
              <a:t> </a:t>
            </a:r>
            <a:r>
              <a:rPr lang="en-GB" dirty="0" err="1"/>
              <a:t>výdeje</a:t>
            </a:r>
            <a:r>
              <a:rPr lang="en-GB" dirty="0"/>
              <a:t> se </a:t>
            </a:r>
            <a:r>
              <a:rPr lang="en-GB" dirty="0" err="1"/>
              <a:t>podílí</a:t>
            </a:r>
            <a:r>
              <a:rPr lang="en-GB" dirty="0"/>
              <a:t> </a:t>
            </a:r>
            <a:r>
              <a:rPr lang="en-GB" dirty="0" err="1"/>
              <a:t>samotný</a:t>
            </a:r>
            <a:r>
              <a:rPr lang="en-GB" dirty="0"/>
              <a:t> EGCG. </a:t>
            </a:r>
            <a:endParaRPr lang="cs-CZ" dirty="0"/>
          </a:p>
          <a:p>
            <a:endParaRPr lang="cs-CZ" dirty="0"/>
          </a:p>
          <a:p>
            <a:r>
              <a:rPr lang="en-GB" dirty="0" err="1"/>
              <a:t>Westerterp-Plantenga</a:t>
            </a:r>
            <a:r>
              <a:rPr lang="en-GB" dirty="0"/>
              <a:t> et al. </a:t>
            </a:r>
            <a:r>
              <a:rPr lang="cs-CZ" dirty="0"/>
              <a:t>popisují že </a:t>
            </a:r>
            <a:r>
              <a:rPr lang="en-GB" dirty="0" err="1"/>
              <a:t>zelený</a:t>
            </a:r>
            <a:r>
              <a:rPr lang="en-GB" dirty="0"/>
              <a:t> </a:t>
            </a:r>
            <a:r>
              <a:rPr lang="en-GB" dirty="0" err="1"/>
              <a:t>čaj</a:t>
            </a:r>
            <a:r>
              <a:rPr lang="en-GB" dirty="0"/>
              <a:t> </a:t>
            </a:r>
            <a:r>
              <a:rPr lang="en-GB" dirty="0" err="1"/>
              <a:t>podporuje</a:t>
            </a:r>
            <a:r>
              <a:rPr lang="en-GB" dirty="0"/>
              <a:t> </a:t>
            </a:r>
            <a:r>
              <a:rPr lang="en-GB" dirty="0" err="1"/>
              <a:t>energetický</a:t>
            </a:r>
            <a:r>
              <a:rPr lang="en-GB" dirty="0"/>
              <a:t> </a:t>
            </a:r>
            <a:r>
              <a:rPr lang="en-GB" dirty="0" err="1"/>
              <a:t>výdej</a:t>
            </a:r>
            <a:r>
              <a:rPr lang="en-GB" dirty="0"/>
              <a:t> a </a:t>
            </a:r>
            <a:r>
              <a:rPr lang="en-GB" dirty="0" err="1"/>
              <a:t>oxidaci</a:t>
            </a:r>
            <a:r>
              <a:rPr lang="en-GB" dirty="0"/>
              <a:t> </a:t>
            </a:r>
            <a:r>
              <a:rPr lang="en-GB" dirty="0" err="1"/>
              <a:t>tuků</a:t>
            </a:r>
            <a:r>
              <a:rPr lang="en-GB" dirty="0"/>
              <a:t> </a:t>
            </a:r>
            <a:r>
              <a:rPr lang="en-GB" dirty="0" err="1"/>
              <a:t>tím</a:t>
            </a:r>
            <a:r>
              <a:rPr lang="en-GB" dirty="0"/>
              <a:t>, </a:t>
            </a:r>
            <a:r>
              <a:rPr lang="cs-CZ" dirty="0"/>
              <a:t>ž</a:t>
            </a:r>
            <a:r>
              <a:rPr lang="en-GB" dirty="0"/>
              <a:t>e </a:t>
            </a:r>
            <a:r>
              <a:rPr lang="en-GB" dirty="0" err="1"/>
              <a:t>aktivuje</a:t>
            </a:r>
            <a:r>
              <a:rPr lang="en-GB" dirty="0"/>
              <a:t> </a:t>
            </a:r>
            <a:r>
              <a:rPr lang="en-GB" dirty="0" err="1"/>
              <a:t>sympato-adrenální</a:t>
            </a:r>
            <a:r>
              <a:rPr lang="en-GB" dirty="0"/>
              <a:t> </a:t>
            </a:r>
            <a:r>
              <a:rPr lang="en-GB" dirty="0" err="1"/>
              <a:t>systém</a:t>
            </a:r>
            <a:r>
              <a:rPr lang="en-GB" dirty="0"/>
              <a:t> a </a:t>
            </a:r>
            <a:r>
              <a:rPr lang="en-GB" dirty="0" err="1"/>
              <a:t>napomáhá</a:t>
            </a:r>
            <a:r>
              <a:rPr lang="en-GB" dirty="0"/>
              <a:t> </a:t>
            </a:r>
            <a:r>
              <a:rPr lang="en-GB" dirty="0" err="1"/>
              <a:t>redukci</a:t>
            </a:r>
            <a:r>
              <a:rPr lang="en-GB" dirty="0"/>
              <a:t> </a:t>
            </a:r>
            <a:r>
              <a:rPr lang="en-GB" dirty="0" err="1"/>
              <a:t>hmotnosti</a:t>
            </a:r>
            <a:r>
              <a:rPr lang="en-GB" dirty="0"/>
              <a:t>.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1353763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Existuje</a:t>
            </a:r>
            <a:r>
              <a:rPr lang="en-GB" dirty="0"/>
              <a:t> </a:t>
            </a:r>
            <a:r>
              <a:rPr lang="en-GB" dirty="0" err="1"/>
              <a:t>několik</a:t>
            </a:r>
            <a:r>
              <a:rPr lang="en-GB" dirty="0"/>
              <a:t> </a:t>
            </a:r>
            <a:r>
              <a:rPr lang="en-GB" dirty="0" err="1"/>
              <a:t>mechanismů</a:t>
            </a:r>
            <a:r>
              <a:rPr lang="en-GB" dirty="0"/>
              <a:t>, </a:t>
            </a:r>
            <a:r>
              <a:rPr lang="en-GB" dirty="0" err="1"/>
              <a:t>které</a:t>
            </a:r>
            <a:r>
              <a:rPr lang="en-GB" dirty="0"/>
              <a:t> </a:t>
            </a:r>
            <a:r>
              <a:rPr lang="en-GB" dirty="0" err="1"/>
              <a:t>vysvětlují</a:t>
            </a:r>
            <a:r>
              <a:rPr lang="en-GB" dirty="0"/>
              <a:t> </a:t>
            </a:r>
            <a:r>
              <a:rPr lang="en-GB" dirty="0" err="1"/>
              <a:t>vztah</a:t>
            </a:r>
            <a:r>
              <a:rPr lang="en-GB" dirty="0"/>
              <a:t> </a:t>
            </a:r>
            <a:r>
              <a:rPr lang="en-GB" dirty="0" err="1"/>
              <a:t>mezi</a:t>
            </a:r>
            <a:r>
              <a:rPr lang="en-GB" dirty="0"/>
              <a:t> </a:t>
            </a:r>
            <a:r>
              <a:rPr lang="en-GB" dirty="0" err="1"/>
              <a:t>pitím</a:t>
            </a:r>
            <a:r>
              <a:rPr lang="en-GB" dirty="0"/>
              <a:t> </a:t>
            </a:r>
            <a:r>
              <a:rPr lang="en-GB" dirty="0" err="1"/>
              <a:t>kávy</a:t>
            </a:r>
            <a:r>
              <a:rPr lang="en-GB" dirty="0"/>
              <a:t> a </a:t>
            </a:r>
            <a:r>
              <a:rPr lang="en-GB" dirty="0" err="1"/>
              <a:t>obezitou</a:t>
            </a:r>
            <a:r>
              <a:rPr lang="en-GB" dirty="0"/>
              <a:t>. </a:t>
            </a:r>
            <a:r>
              <a:rPr lang="en-GB" dirty="0" err="1"/>
              <a:t>Pití</a:t>
            </a:r>
            <a:r>
              <a:rPr lang="en-GB" dirty="0"/>
              <a:t> </a:t>
            </a:r>
            <a:r>
              <a:rPr lang="en-GB" dirty="0" err="1"/>
              <a:t>kávy</a:t>
            </a:r>
            <a:r>
              <a:rPr lang="en-GB" dirty="0"/>
              <a:t> s </a:t>
            </a:r>
            <a:r>
              <a:rPr lang="en-GB" dirty="0" err="1"/>
              <a:t>kofeinem</a:t>
            </a:r>
            <a:r>
              <a:rPr lang="en-GB" dirty="0"/>
              <a:t> je </a:t>
            </a:r>
            <a:r>
              <a:rPr lang="en-GB" dirty="0" err="1"/>
              <a:t>samo</a:t>
            </a:r>
            <a:r>
              <a:rPr lang="en-GB" dirty="0"/>
              <a:t> o </a:t>
            </a:r>
            <a:r>
              <a:rPr lang="en-GB" dirty="0" err="1"/>
              <a:t>sobě</a:t>
            </a:r>
            <a:r>
              <a:rPr lang="en-GB" dirty="0"/>
              <a:t> </a:t>
            </a:r>
            <a:r>
              <a:rPr lang="en-GB" dirty="0" err="1"/>
              <a:t>spojeno</a:t>
            </a:r>
            <a:r>
              <a:rPr lang="en-GB" dirty="0"/>
              <a:t> s </a:t>
            </a:r>
            <a:r>
              <a:rPr lang="en-GB" dirty="0" err="1"/>
              <a:t>vyšším</a:t>
            </a:r>
            <a:r>
              <a:rPr lang="en-GB" dirty="0"/>
              <a:t> </a:t>
            </a:r>
            <a:r>
              <a:rPr lang="en-GB" dirty="0" err="1"/>
              <a:t>klidovým</a:t>
            </a:r>
            <a:r>
              <a:rPr lang="en-GB" dirty="0"/>
              <a:t> </a:t>
            </a:r>
            <a:r>
              <a:rPr lang="en-GB" dirty="0" err="1"/>
              <a:t>metabolismem</a:t>
            </a:r>
            <a:r>
              <a:rPr lang="en-GB" dirty="0"/>
              <a:t>, </a:t>
            </a:r>
            <a:r>
              <a:rPr lang="en-GB" dirty="0" err="1"/>
              <a:t>větší</a:t>
            </a:r>
            <a:r>
              <a:rPr lang="en-GB" dirty="0"/>
              <a:t> </a:t>
            </a:r>
            <a:r>
              <a:rPr lang="en-GB" dirty="0" err="1"/>
              <a:t>sytostí</a:t>
            </a:r>
            <a:r>
              <a:rPr lang="en-GB" dirty="0"/>
              <a:t> a </a:t>
            </a:r>
            <a:r>
              <a:rPr lang="en-GB" dirty="0" err="1"/>
              <a:t>termogenezí</a:t>
            </a:r>
            <a:r>
              <a:rPr lang="en-GB" dirty="0"/>
              <a:t>. </a:t>
            </a:r>
            <a:r>
              <a:rPr lang="en-GB" dirty="0" err="1"/>
              <a:t>Navíc</a:t>
            </a:r>
            <a:r>
              <a:rPr lang="en-GB" dirty="0"/>
              <a:t> </a:t>
            </a:r>
            <a:r>
              <a:rPr lang="en-GB" dirty="0" err="1"/>
              <a:t>přítomná</a:t>
            </a:r>
            <a:r>
              <a:rPr lang="en-GB" dirty="0"/>
              <a:t> </a:t>
            </a:r>
            <a:r>
              <a:rPr lang="en-GB" dirty="0" err="1"/>
              <a:t>chlorogenní</a:t>
            </a:r>
            <a:r>
              <a:rPr lang="en-GB" dirty="0"/>
              <a:t> </a:t>
            </a:r>
            <a:r>
              <a:rPr lang="en-GB" dirty="0" err="1"/>
              <a:t>kyselina</a:t>
            </a:r>
            <a:r>
              <a:rPr lang="en-GB" dirty="0"/>
              <a:t> </a:t>
            </a:r>
            <a:r>
              <a:rPr lang="en-GB" dirty="0" err="1"/>
              <a:t>ovlivňuje</a:t>
            </a:r>
            <a:r>
              <a:rPr lang="en-GB" dirty="0"/>
              <a:t> </a:t>
            </a:r>
            <a:r>
              <a:rPr lang="en-GB" dirty="0" err="1"/>
              <a:t>absorpci</a:t>
            </a:r>
            <a:r>
              <a:rPr lang="en-GB" dirty="0"/>
              <a:t> a </a:t>
            </a:r>
            <a:r>
              <a:rPr lang="en-GB" dirty="0" err="1"/>
              <a:t>utilizaci</a:t>
            </a:r>
            <a:r>
              <a:rPr lang="en-GB" dirty="0"/>
              <a:t> </a:t>
            </a:r>
            <a:r>
              <a:rPr lang="en-GB" dirty="0" err="1"/>
              <a:t>glukózy</a:t>
            </a:r>
            <a:r>
              <a:rPr lang="en-GB" dirty="0"/>
              <a:t> </a:t>
            </a:r>
            <a:r>
              <a:rPr lang="en-GB" dirty="0" err="1"/>
              <a:t>ze</a:t>
            </a:r>
            <a:r>
              <a:rPr lang="en-GB" dirty="0"/>
              <a:t> </a:t>
            </a:r>
            <a:r>
              <a:rPr lang="en-GB" dirty="0" err="1"/>
              <a:t>stravy</a:t>
            </a:r>
            <a:r>
              <a:rPr lang="en-GB" dirty="0"/>
              <a:t>. </a:t>
            </a:r>
            <a:endParaRPr lang="cs-CZ" dirty="0"/>
          </a:p>
          <a:p>
            <a:endParaRPr lang="cs-CZ" dirty="0"/>
          </a:p>
          <a:p>
            <a:r>
              <a:rPr lang="en-GB" dirty="0" err="1"/>
              <a:t>Studie</a:t>
            </a:r>
            <a:r>
              <a:rPr lang="en-GB" dirty="0"/>
              <a:t>, </a:t>
            </a:r>
            <a:r>
              <a:rPr lang="en-GB" dirty="0" err="1"/>
              <a:t>které</a:t>
            </a:r>
            <a:r>
              <a:rPr lang="en-GB" dirty="0"/>
              <a:t> </a:t>
            </a:r>
            <a:r>
              <a:rPr lang="en-GB" dirty="0" err="1"/>
              <a:t>zkoumaly</a:t>
            </a:r>
            <a:r>
              <a:rPr lang="en-GB" dirty="0"/>
              <a:t> </a:t>
            </a:r>
            <a:r>
              <a:rPr lang="en-GB" dirty="0" err="1"/>
              <a:t>účinky</a:t>
            </a:r>
            <a:r>
              <a:rPr lang="en-GB" dirty="0"/>
              <a:t> </a:t>
            </a:r>
            <a:r>
              <a:rPr lang="en-GB" dirty="0" err="1"/>
              <a:t>kávy</a:t>
            </a:r>
            <a:r>
              <a:rPr lang="en-GB" dirty="0"/>
              <a:t>, </a:t>
            </a:r>
            <a:r>
              <a:rPr lang="cs-CZ" dirty="0"/>
              <a:t>mají opět odlišné závěry</a:t>
            </a:r>
            <a:r>
              <a:rPr lang="en-GB" dirty="0"/>
              <a:t>. Balk et al. </a:t>
            </a:r>
            <a:r>
              <a:rPr lang="en-GB" dirty="0" err="1"/>
              <a:t>uvádějí</a:t>
            </a:r>
            <a:r>
              <a:rPr lang="en-GB" dirty="0"/>
              <a:t>, </a:t>
            </a:r>
            <a:r>
              <a:rPr lang="cs-CZ" dirty="0"/>
              <a:t>ž</a:t>
            </a:r>
            <a:r>
              <a:rPr lang="en-GB" dirty="0"/>
              <a:t>e </a:t>
            </a:r>
            <a:r>
              <a:rPr lang="en-GB" dirty="0" err="1"/>
              <a:t>není</a:t>
            </a:r>
            <a:r>
              <a:rPr lang="en-GB" dirty="0"/>
              <a:t> </a:t>
            </a:r>
            <a:r>
              <a:rPr lang="en-GB" dirty="0" err="1"/>
              <a:t>spojitost</a:t>
            </a:r>
            <a:r>
              <a:rPr lang="en-GB" dirty="0"/>
              <a:t> </a:t>
            </a:r>
            <a:r>
              <a:rPr lang="en-GB" dirty="0" err="1"/>
              <a:t>mezi</a:t>
            </a:r>
            <a:r>
              <a:rPr lang="en-GB" dirty="0"/>
              <a:t> </a:t>
            </a:r>
            <a:r>
              <a:rPr lang="en-GB" dirty="0" err="1"/>
              <a:t>obvodem</a:t>
            </a:r>
            <a:r>
              <a:rPr lang="en-GB" dirty="0"/>
              <a:t> </a:t>
            </a:r>
            <a:r>
              <a:rPr lang="en-GB" dirty="0" err="1"/>
              <a:t>pasu</a:t>
            </a:r>
            <a:r>
              <a:rPr lang="en-GB" dirty="0"/>
              <a:t> a </a:t>
            </a:r>
            <a:r>
              <a:rPr lang="en-GB" dirty="0" err="1"/>
              <a:t>dlouhodobou</a:t>
            </a:r>
            <a:r>
              <a:rPr lang="en-GB" dirty="0"/>
              <a:t> </a:t>
            </a:r>
            <a:r>
              <a:rPr lang="en-GB" dirty="0" err="1"/>
              <a:t>konzumací</a:t>
            </a:r>
            <a:r>
              <a:rPr lang="en-GB" dirty="0"/>
              <a:t> </a:t>
            </a:r>
            <a:r>
              <a:rPr lang="en-GB" dirty="0" err="1"/>
              <a:t>kávy</a:t>
            </a:r>
            <a:r>
              <a:rPr lang="cs-CZ" dirty="0"/>
              <a:t>,</a:t>
            </a:r>
            <a:r>
              <a:rPr lang="en-GB" dirty="0"/>
              <a:t> </a:t>
            </a:r>
            <a:r>
              <a:rPr lang="en-GB" dirty="0" err="1"/>
              <a:t>zatímco</a:t>
            </a:r>
            <a:r>
              <a:rPr lang="en-GB" dirty="0"/>
              <a:t> Hino et al. </a:t>
            </a:r>
            <a:r>
              <a:rPr lang="en-GB" dirty="0" err="1"/>
              <a:t>spojují</a:t>
            </a:r>
            <a:r>
              <a:rPr lang="en-GB" dirty="0"/>
              <a:t> </a:t>
            </a:r>
            <a:r>
              <a:rPr lang="en-GB" dirty="0" err="1"/>
              <a:t>konzumaci</a:t>
            </a:r>
            <a:r>
              <a:rPr lang="en-GB" dirty="0"/>
              <a:t> </a:t>
            </a:r>
            <a:r>
              <a:rPr lang="en-GB" dirty="0" err="1"/>
              <a:t>kávy</a:t>
            </a:r>
            <a:r>
              <a:rPr lang="en-GB" dirty="0"/>
              <a:t> s </a:t>
            </a:r>
            <a:r>
              <a:rPr lang="en-GB" dirty="0" err="1"/>
              <a:t>ni</a:t>
            </a:r>
            <a:r>
              <a:rPr lang="cs-CZ" dirty="0"/>
              <a:t>ž</a:t>
            </a:r>
            <a:r>
              <a:rPr lang="en-GB" dirty="0" err="1"/>
              <a:t>ším</a:t>
            </a:r>
            <a:r>
              <a:rPr lang="en-GB" dirty="0"/>
              <a:t> </a:t>
            </a:r>
            <a:r>
              <a:rPr lang="en-GB" dirty="0" err="1"/>
              <a:t>obvodem</a:t>
            </a:r>
            <a:r>
              <a:rPr lang="en-GB" dirty="0"/>
              <a:t> </a:t>
            </a:r>
            <a:r>
              <a:rPr lang="en-GB" dirty="0" err="1"/>
              <a:t>pasu</a:t>
            </a:r>
            <a:r>
              <a:rPr lang="cs-CZ" dirty="0"/>
              <a:t>.</a:t>
            </a:r>
            <a:r>
              <a:rPr lang="en-GB" dirty="0"/>
              <a:t> Lopez-Garcia et al. </a:t>
            </a:r>
            <a:r>
              <a:rPr lang="en-GB" dirty="0" err="1"/>
              <a:t>přišli</a:t>
            </a:r>
            <a:r>
              <a:rPr lang="en-GB" dirty="0"/>
              <a:t> se </a:t>
            </a:r>
            <a:r>
              <a:rPr lang="en-GB" dirty="0" err="1"/>
              <a:t>zjištěním</a:t>
            </a:r>
            <a:r>
              <a:rPr lang="en-GB" dirty="0"/>
              <a:t>, </a:t>
            </a:r>
            <a:r>
              <a:rPr lang="cs-CZ" dirty="0"/>
              <a:t>ž</a:t>
            </a:r>
            <a:r>
              <a:rPr lang="en-GB" dirty="0"/>
              <a:t>e </a:t>
            </a:r>
            <a:r>
              <a:rPr lang="en-GB" dirty="0" err="1"/>
              <a:t>zvýšená</a:t>
            </a:r>
            <a:r>
              <a:rPr lang="en-GB" dirty="0"/>
              <a:t> </a:t>
            </a:r>
            <a:r>
              <a:rPr lang="en-GB" dirty="0" err="1"/>
              <a:t>konzumace</a:t>
            </a:r>
            <a:r>
              <a:rPr lang="en-GB" dirty="0"/>
              <a:t> </a:t>
            </a:r>
            <a:r>
              <a:rPr lang="en-GB" dirty="0" err="1"/>
              <a:t>kávy</a:t>
            </a:r>
            <a:r>
              <a:rPr lang="en-GB" dirty="0"/>
              <a:t> je </a:t>
            </a:r>
            <a:r>
              <a:rPr lang="en-GB" dirty="0" err="1"/>
              <a:t>spojena</a:t>
            </a:r>
            <a:r>
              <a:rPr lang="en-GB" dirty="0"/>
              <a:t> s </a:t>
            </a:r>
            <a:r>
              <a:rPr lang="en-GB" dirty="0" err="1"/>
              <a:t>ni</a:t>
            </a:r>
            <a:r>
              <a:rPr lang="cs-CZ" dirty="0"/>
              <a:t>ž</a:t>
            </a:r>
            <a:r>
              <a:rPr lang="en-GB" dirty="0" err="1"/>
              <a:t>ším</a:t>
            </a:r>
            <a:r>
              <a:rPr lang="en-GB" dirty="0"/>
              <a:t> </a:t>
            </a:r>
            <a:r>
              <a:rPr lang="en-GB" dirty="0" err="1"/>
              <a:t>váhovým</a:t>
            </a:r>
            <a:r>
              <a:rPr lang="en-GB" dirty="0"/>
              <a:t> </a:t>
            </a:r>
            <a:r>
              <a:rPr lang="en-GB" dirty="0" err="1"/>
              <a:t>přírůstkem</a:t>
            </a:r>
            <a:r>
              <a:rPr lang="en-GB" dirty="0"/>
              <a:t> u </a:t>
            </a:r>
            <a:r>
              <a:rPr lang="en-GB" dirty="0" err="1"/>
              <a:t>mů</a:t>
            </a:r>
            <a:r>
              <a:rPr lang="cs-CZ" dirty="0"/>
              <a:t>ž</a:t>
            </a:r>
            <a:r>
              <a:rPr lang="en-GB" dirty="0"/>
              <a:t>u </a:t>
            </a:r>
            <a:r>
              <a:rPr lang="en-GB" dirty="0" err="1"/>
              <a:t>i</a:t>
            </a:r>
            <a:r>
              <a:rPr lang="en-GB" dirty="0"/>
              <a:t> </a:t>
            </a:r>
            <a:r>
              <a:rPr lang="cs-CZ" dirty="0"/>
              <a:t>ž</a:t>
            </a:r>
            <a:r>
              <a:rPr lang="en-GB" dirty="0" err="1"/>
              <a:t>en</a:t>
            </a:r>
            <a:r>
              <a:rPr lang="en-GB" dirty="0"/>
              <a:t>, </a:t>
            </a:r>
            <a:r>
              <a:rPr lang="en-GB" dirty="0" err="1"/>
              <a:t>ani</a:t>
            </a:r>
            <a:r>
              <a:rPr lang="cs-CZ" dirty="0"/>
              <a:t>ž</a:t>
            </a:r>
            <a:r>
              <a:rPr lang="en-GB" dirty="0"/>
              <a:t> by to </a:t>
            </a:r>
            <a:r>
              <a:rPr lang="en-GB" dirty="0" err="1"/>
              <a:t>bylo</a:t>
            </a:r>
            <a:r>
              <a:rPr lang="en-GB" dirty="0"/>
              <a:t> </a:t>
            </a:r>
            <a:r>
              <a:rPr lang="en-GB" dirty="0" err="1"/>
              <a:t>přičítáno</a:t>
            </a:r>
            <a:r>
              <a:rPr lang="en-GB" dirty="0"/>
              <a:t> </a:t>
            </a:r>
            <a:r>
              <a:rPr lang="en-GB" dirty="0" err="1"/>
              <a:t>obsahu</a:t>
            </a:r>
            <a:r>
              <a:rPr lang="en-GB" dirty="0"/>
              <a:t> </a:t>
            </a:r>
            <a:r>
              <a:rPr lang="en-GB" dirty="0" err="1"/>
              <a:t>kofeinu</a:t>
            </a:r>
            <a:r>
              <a:rPr lang="en-GB" dirty="0"/>
              <a:t>. </a:t>
            </a:r>
            <a:endParaRPr lang="cs-CZ" dirty="0"/>
          </a:p>
          <a:p>
            <a:endParaRPr lang="cs-CZ" dirty="0"/>
          </a:p>
          <a:p>
            <a:r>
              <a:rPr lang="en-GB" dirty="0" err="1"/>
              <a:t>Dále</a:t>
            </a:r>
            <a:r>
              <a:rPr lang="en-GB" dirty="0"/>
              <a:t> </a:t>
            </a:r>
            <a:r>
              <a:rPr lang="en-GB" dirty="0" err="1"/>
              <a:t>byla</a:t>
            </a:r>
            <a:r>
              <a:rPr lang="en-GB" dirty="0"/>
              <a:t> </a:t>
            </a:r>
            <a:r>
              <a:rPr lang="en-GB" dirty="0" err="1"/>
              <a:t>zkoumána</a:t>
            </a:r>
            <a:r>
              <a:rPr lang="en-GB" dirty="0"/>
              <a:t> </a:t>
            </a:r>
            <a:r>
              <a:rPr lang="en-GB" dirty="0" err="1"/>
              <a:t>také</a:t>
            </a:r>
            <a:r>
              <a:rPr lang="en-GB" dirty="0"/>
              <a:t> </a:t>
            </a:r>
            <a:r>
              <a:rPr lang="en-GB" dirty="0" err="1"/>
              <a:t>konzumace</a:t>
            </a:r>
            <a:r>
              <a:rPr lang="en-GB" dirty="0"/>
              <a:t> </a:t>
            </a:r>
            <a:r>
              <a:rPr lang="en-GB" dirty="0" err="1"/>
              <a:t>snídaně</a:t>
            </a:r>
            <a:r>
              <a:rPr lang="en-GB" dirty="0"/>
              <a:t> s </a:t>
            </a:r>
            <a:r>
              <a:rPr lang="en-GB" dirty="0" err="1"/>
              <a:t>kávou</a:t>
            </a:r>
            <a:r>
              <a:rPr lang="en-GB" dirty="0"/>
              <a:t> s </a:t>
            </a:r>
            <a:r>
              <a:rPr lang="en-GB" dirty="0" err="1"/>
              <a:t>kofeinem</a:t>
            </a:r>
            <a:r>
              <a:rPr lang="en-GB" dirty="0"/>
              <a:t> a bez </a:t>
            </a:r>
            <a:r>
              <a:rPr lang="en-GB" dirty="0" err="1"/>
              <a:t>kofeinu</a:t>
            </a:r>
            <a:r>
              <a:rPr lang="en-GB" dirty="0"/>
              <a:t>. </a:t>
            </a:r>
            <a:r>
              <a:rPr lang="en-GB" dirty="0" err="1"/>
              <a:t>Snídaně</a:t>
            </a:r>
            <a:r>
              <a:rPr lang="en-GB" dirty="0"/>
              <a:t> s </a:t>
            </a:r>
            <a:r>
              <a:rPr lang="en-GB" dirty="0" err="1"/>
              <a:t>kofeinovou</a:t>
            </a:r>
            <a:r>
              <a:rPr lang="en-GB" dirty="0"/>
              <a:t> </a:t>
            </a:r>
            <a:r>
              <a:rPr lang="en-GB" dirty="0" err="1"/>
              <a:t>kávou</a:t>
            </a:r>
            <a:r>
              <a:rPr lang="en-GB" dirty="0"/>
              <a:t> </a:t>
            </a:r>
            <a:r>
              <a:rPr lang="en-GB" dirty="0" err="1"/>
              <a:t>zvyšovala</a:t>
            </a:r>
            <a:r>
              <a:rPr lang="en-GB" dirty="0"/>
              <a:t> </a:t>
            </a:r>
            <a:r>
              <a:rPr lang="en-GB" dirty="0" err="1"/>
              <a:t>po</a:t>
            </a:r>
            <a:r>
              <a:rPr lang="en-GB" dirty="0"/>
              <a:t> </a:t>
            </a:r>
            <a:r>
              <a:rPr lang="en-GB" dirty="0" err="1"/>
              <a:t>dvou</a:t>
            </a:r>
            <a:r>
              <a:rPr lang="en-GB" dirty="0"/>
              <a:t> </a:t>
            </a:r>
            <a:r>
              <a:rPr lang="en-GB" dirty="0" err="1"/>
              <a:t>hodinách</a:t>
            </a:r>
            <a:r>
              <a:rPr lang="en-GB" dirty="0"/>
              <a:t> </a:t>
            </a:r>
            <a:r>
              <a:rPr lang="en-GB" dirty="0" err="1"/>
              <a:t>energetický</a:t>
            </a:r>
            <a:r>
              <a:rPr lang="en-GB" dirty="0"/>
              <a:t> </a:t>
            </a:r>
            <a:r>
              <a:rPr lang="en-GB" dirty="0" err="1"/>
              <a:t>výdej</a:t>
            </a:r>
            <a:r>
              <a:rPr lang="en-GB" dirty="0"/>
              <a:t> o 16%. V </a:t>
            </a:r>
            <a:r>
              <a:rPr lang="en-GB" dirty="0" err="1"/>
              <a:t>souladu</a:t>
            </a:r>
            <a:r>
              <a:rPr lang="en-GB" dirty="0"/>
              <a:t> s </a:t>
            </a:r>
            <a:r>
              <a:rPr lang="en-GB" dirty="0" err="1"/>
              <a:t>tím</a:t>
            </a:r>
            <a:r>
              <a:rPr lang="en-GB" dirty="0"/>
              <a:t>, </a:t>
            </a:r>
            <a:r>
              <a:rPr lang="en-GB" dirty="0" err="1"/>
              <a:t>došlo</a:t>
            </a:r>
            <a:r>
              <a:rPr lang="en-GB" dirty="0"/>
              <a:t> </a:t>
            </a:r>
            <a:r>
              <a:rPr lang="en-GB" dirty="0" err="1"/>
              <a:t>také</a:t>
            </a:r>
            <a:r>
              <a:rPr lang="en-GB" dirty="0"/>
              <a:t> </a:t>
            </a:r>
            <a:r>
              <a:rPr lang="en-GB" dirty="0" err="1"/>
              <a:t>ke</a:t>
            </a:r>
            <a:r>
              <a:rPr lang="en-GB" dirty="0"/>
              <a:t> </a:t>
            </a:r>
            <a:r>
              <a:rPr lang="en-GB" dirty="0" err="1"/>
              <a:t>zvýšení</a:t>
            </a:r>
            <a:r>
              <a:rPr lang="en-GB" dirty="0"/>
              <a:t> </a:t>
            </a:r>
            <a:r>
              <a:rPr lang="en-GB" dirty="0" err="1"/>
              <a:t>bazálního</a:t>
            </a:r>
            <a:r>
              <a:rPr lang="en-GB" dirty="0"/>
              <a:t> </a:t>
            </a:r>
            <a:r>
              <a:rPr lang="en-GB" dirty="0" err="1"/>
              <a:t>metabolismu</a:t>
            </a:r>
            <a:r>
              <a:rPr lang="en-GB" dirty="0"/>
              <a:t> o 3-4%. </a:t>
            </a:r>
            <a:r>
              <a:rPr lang="en-GB" dirty="0" err="1"/>
              <a:t>Stimulace</a:t>
            </a:r>
            <a:r>
              <a:rPr lang="en-GB" dirty="0"/>
              <a:t> </a:t>
            </a:r>
            <a:r>
              <a:rPr lang="en-GB" dirty="0" err="1"/>
              <a:t>termogeneze</a:t>
            </a:r>
            <a:r>
              <a:rPr lang="en-GB" dirty="0"/>
              <a:t> </a:t>
            </a:r>
            <a:r>
              <a:rPr lang="en-GB" dirty="0" err="1"/>
              <a:t>byla</a:t>
            </a:r>
            <a:r>
              <a:rPr lang="en-GB" dirty="0"/>
              <a:t> </a:t>
            </a:r>
            <a:r>
              <a:rPr lang="en-GB" dirty="0" err="1"/>
              <a:t>lineárně</a:t>
            </a:r>
            <a:r>
              <a:rPr lang="en-GB" dirty="0"/>
              <a:t> </a:t>
            </a:r>
            <a:r>
              <a:rPr lang="en-GB" dirty="0" err="1"/>
              <a:t>závislá</a:t>
            </a:r>
            <a:r>
              <a:rPr lang="en-GB" dirty="0"/>
              <a:t> </a:t>
            </a:r>
            <a:r>
              <a:rPr lang="en-GB" dirty="0" err="1"/>
              <a:t>na</a:t>
            </a:r>
            <a:r>
              <a:rPr lang="en-GB" dirty="0"/>
              <a:t> </a:t>
            </a:r>
            <a:r>
              <a:rPr lang="en-GB" dirty="0" err="1"/>
              <a:t>dávce</a:t>
            </a:r>
            <a:r>
              <a:rPr lang="en-GB" dirty="0"/>
              <a:t> </a:t>
            </a:r>
            <a:r>
              <a:rPr lang="en-GB" dirty="0" err="1"/>
              <a:t>po</a:t>
            </a:r>
            <a:r>
              <a:rPr lang="en-GB" dirty="0"/>
              <a:t> </a:t>
            </a:r>
            <a:r>
              <a:rPr lang="en-GB" dirty="0" err="1"/>
              <a:t>podání</a:t>
            </a:r>
            <a:r>
              <a:rPr lang="en-GB" dirty="0"/>
              <a:t> 100, 200 </a:t>
            </a:r>
            <a:r>
              <a:rPr lang="en-GB" dirty="0" err="1"/>
              <a:t>nebo</a:t>
            </a:r>
            <a:r>
              <a:rPr lang="en-GB" dirty="0"/>
              <a:t> 400 mg </a:t>
            </a:r>
            <a:r>
              <a:rPr lang="en-GB" dirty="0" err="1"/>
              <a:t>kofeinu</a:t>
            </a:r>
            <a:r>
              <a:rPr lang="en-GB" dirty="0"/>
              <a:t> u </a:t>
            </a:r>
            <a:r>
              <a:rPr lang="en-GB" dirty="0" err="1"/>
              <a:t>osob</a:t>
            </a:r>
            <a:r>
              <a:rPr lang="en-GB" dirty="0"/>
              <a:t> s </a:t>
            </a:r>
            <a:r>
              <a:rPr lang="en-GB" dirty="0" err="1"/>
              <a:t>obvyklým</a:t>
            </a:r>
            <a:r>
              <a:rPr lang="en-GB" dirty="0"/>
              <a:t> </a:t>
            </a:r>
            <a:r>
              <a:rPr lang="en-GB" dirty="0" err="1"/>
              <a:t>příjmem</a:t>
            </a:r>
            <a:r>
              <a:rPr lang="en-GB" dirty="0"/>
              <a:t> pod 200 mg/den.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1551637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Mnohem vyšší energetická hodnota – z důvodu obsahu obilovin, kořene čekanky,</a:t>
            </a:r>
            <a:r>
              <a:rPr lang="cs-CZ" baseline="0" dirty="0"/>
              <a:t> luštěnin, žaludů a dalších sacharidových složek včetně cukrové řepy.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Často přidáváno mléko – opět zvýšení energetické hodnoty.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Tabulka uvádí</a:t>
            </a:r>
            <a:r>
              <a:rPr lang="cs-CZ" baseline="0" dirty="0"/>
              <a:t> průměrné hodnoty nejčastěji přidáváných doplňků do kávy.</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124224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Obsah</a:t>
            </a:r>
            <a:r>
              <a:rPr lang="en-GB" dirty="0"/>
              <a:t> </a:t>
            </a:r>
            <a:r>
              <a:rPr lang="en-GB" dirty="0" err="1"/>
              <a:t>vody</a:t>
            </a:r>
            <a:r>
              <a:rPr lang="en-GB" dirty="0"/>
              <a:t> v </a:t>
            </a:r>
            <a:r>
              <a:rPr lang="en-GB" dirty="0" err="1"/>
              <a:t>lidském</a:t>
            </a:r>
            <a:r>
              <a:rPr lang="en-GB" dirty="0"/>
              <a:t> </a:t>
            </a:r>
            <a:r>
              <a:rPr lang="en-GB" dirty="0" err="1"/>
              <a:t>organismu</a:t>
            </a:r>
            <a:r>
              <a:rPr lang="en-GB" dirty="0"/>
              <a:t> je </a:t>
            </a:r>
            <a:r>
              <a:rPr lang="en-GB" dirty="0" err="1"/>
              <a:t>výsledkem</a:t>
            </a:r>
            <a:r>
              <a:rPr lang="en-GB" dirty="0"/>
              <a:t> </a:t>
            </a:r>
            <a:r>
              <a:rPr lang="en-GB" dirty="0" err="1"/>
              <a:t>vyrovnané</a:t>
            </a:r>
            <a:r>
              <a:rPr lang="en-GB" dirty="0"/>
              <a:t> </a:t>
            </a:r>
            <a:r>
              <a:rPr lang="en-GB" dirty="0" err="1"/>
              <a:t>bilance</a:t>
            </a:r>
            <a:r>
              <a:rPr lang="en-GB" dirty="0"/>
              <a:t> </a:t>
            </a:r>
            <a:r>
              <a:rPr lang="en-GB" dirty="0" err="1"/>
              <a:t>mezi</a:t>
            </a:r>
            <a:r>
              <a:rPr lang="en-GB" dirty="0"/>
              <a:t> </a:t>
            </a:r>
            <a:r>
              <a:rPr lang="en-GB" dirty="0" err="1"/>
              <a:t>příjmem</a:t>
            </a:r>
            <a:r>
              <a:rPr lang="en-GB" dirty="0"/>
              <a:t> a </a:t>
            </a:r>
            <a:r>
              <a:rPr lang="en-GB" dirty="0" err="1"/>
              <a:t>výdejem</a:t>
            </a:r>
            <a:r>
              <a:rPr lang="en-GB" dirty="0"/>
              <a:t> </a:t>
            </a:r>
            <a:r>
              <a:rPr lang="en-GB" dirty="0" err="1"/>
              <a:t>vody</a:t>
            </a:r>
            <a:r>
              <a:rPr lang="en-GB" dirty="0"/>
              <a:t>. </a:t>
            </a:r>
            <a:r>
              <a:rPr lang="en-GB" dirty="0" err="1"/>
              <a:t>Příjem</a:t>
            </a:r>
            <a:r>
              <a:rPr lang="en-GB" dirty="0"/>
              <a:t> </a:t>
            </a:r>
            <a:r>
              <a:rPr lang="en-GB" dirty="0" err="1"/>
              <a:t>vody</a:t>
            </a:r>
            <a:r>
              <a:rPr lang="en-GB" dirty="0"/>
              <a:t> </a:t>
            </a:r>
            <a:r>
              <a:rPr lang="en-GB" dirty="0" err="1"/>
              <a:t>zahrnuje</a:t>
            </a:r>
            <a:r>
              <a:rPr lang="en-GB" dirty="0"/>
              <a:t> </a:t>
            </a:r>
            <a:r>
              <a:rPr lang="en-GB" dirty="0" err="1"/>
              <a:t>vodu</a:t>
            </a:r>
            <a:r>
              <a:rPr lang="en-GB" dirty="0"/>
              <a:t> </a:t>
            </a:r>
            <a:r>
              <a:rPr lang="en-GB" dirty="0" err="1"/>
              <a:t>dodanou</a:t>
            </a:r>
            <a:r>
              <a:rPr lang="en-GB" dirty="0"/>
              <a:t> </a:t>
            </a:r>
            <a:r>
              <a:rPr lang="en-GB" dirty="0" err="1"/>
              <a:t>ve</a:t>
            </a:r>
            <a:r>
              <a:rPr lang="en-GB" dirty="0"/>
              <a:t> </a:t>
            </a:r>
            <a:r>
              <a:rPr lang="en-GB" dirty="0" err="1"/>
              <a:t>formě</a:t>
            </a:r>
            <a:r>
              <a:rPr lang="en-GB" dirty="0"/>
              <a:t> </a:t>
            </a:r>
            <a:r>
              <a:rPr lang="en-GB" dirty="0" err="1"/>
              <a:t>nápojů</a:t>
            </a:r>
            <a:r>
              <a:rPr lang="en-GB" dirty="0"/>
              <a:t>, </a:t>
            </a:r>
            <a:r>
              <a:rPr lang="en-GB" dirty="0" err="1"/>
              <a:t>vodu</a:t>
            </a:r>
            <a:r>
              <a:rPr lang="en-GB" dirty="0"/>
              <a:t> </a:t>
            </a:r>
            <a:r>
              <a:rPr lang="en-GB" dirty="0" err="1"/>
              <a:t>obsaženou</a:t>
            </a:r>
            <a:r>
              <a:rPr lang="en-GB" dirty="0"/>
              <a:t> v </a:t>
            </a:r>
            <a:r>
              <a:rPr lang="en-GB" dirty="0" err="1"/>
              <a:t>potravě</a:t>
            </a:r>
            <a:r>
              <a:rPr lang="en-GB" dirty="0"/>
              <a:t> a </a:t>
            </a:r>
            <a:r>
              <a:rPr lang="en-GB" dirty="0" err="1"/>
              <a:t>metabolickou</a:t>
            </a:r>
            <a:r>
              <a:rPr lang="en-GB" dirty="0"/>
              <a:t> </a:t>
            </a:r>
            <a:r>
              <a:rPr lang="en-GB" dirty="0" err="1"/>
              <a:t>vodu</a:t>
            </a:r>
            <a:r>
              <a:rPr lang="en-GB" dirty="0"/>
              <a:t>, </a:t>
            </a:r>
            <a:r>
              <a:rPr lang="en-GB" dirty="0" err="1"/>
              <a:t>která</a:t>
            </a:r>
            <a:r>
              <a:rPr lang="en-GB" dirty="0"/>
              <a:t> je </a:t>
            </a:r>
            <a:r>
              <a:rPr lang="en-GB" dirty="0" err="1"/>
              <a:t>produktem</a:t>
            </a:r>
            <a:r>
              <a:rPr lang="en-GB" dirty="0"/>
              <a:t> </a:t>
            </a:r>
            <a:r>
              <a:rPr lang="en-GB" dirty="0" err="1"/>
              <a:t>katabolismu</a:t>
            </a:r>
            <a:r>
              <a:rPr lang="en-GB" dirty="0"/>
              <a:t> </a:t>
            </a:r>
            <a:r>
              <a:rPr lang="en-GB" dirty="0" err="1"/>
              <a:t>živin</a:t>
            </a:r>
            <a:r>
              <a:rPr lang="en-GB" dirty="0"/>
              <a:t>. </a:t>
            </a:r>
            <a:endParaRPr lang="cs-CZ" dirty="0"/>
          </a:p>
          <a:p>
            <a:endParaRPr lang="cs-CZ" dirty="0"/>
          </a:p>
          <a:p>
            <a:r>
              <a:rPr lang="en-GB" dirty="0"/>
              <a:t>Na </a:t>
            </a:r>
            <a:r>
              <a:rPr lang="en-GB" dirty="0" err="1"/>
              <a:t>druhé</a:t>
            </a:r>
            <a:r>
              <a:rPr lang="en-GB" dirty="0"/>
              <a:t> </a:t>
            </a:r>
            <a:r>
              <a:rPr lang="en-GB" dirty="0" err="1"/>
              <a:t>straně</a:t>
            </a:r>
            <a:r>
              <a:rPr lang="en-GB" dirty="0"/>
              <a:t> je </a:t>
            </a:r>
            <a:r>
              <a:rPr lang="en-GB" dirty="0" err="1"/>
              <a:t>voda</a:t>
            </a:r>
            <a:r>
              <a:rPr lang="en-GB" dirty="0"/>
              <a:t> </a:t>
            </a:r>
            <a:r>
              <a:rPr lang="en-GB" dirty="0" err="1"/>
              <a:t>odváděna</a:t>
            </a:r>
            <a:r>
              <a:rPr lang="en-GB" dirty="0"/>
              <a:t> </a:t>
            </a:r>
            <a:r>
              <a:rPr lang="en-GB" dirty="0" err="1"/>
              <a:t>ledvinami</a:t>
            </a:r>
            <a:r>
              <a:rPr lang="en-GB" dirty="0"/>
              <a:t> </a:t>
            </a:r>
            <a:r>
              <a:rPr lang="en-GB" dirty="0" err="1"/>
              <a:t>formou</a:t>
            </a:r>
            <a:r>
              <a:rPr lang="en-GB" dirty="0"/>
              <a:t> </a:t>
            </a:r>
            <a:r>
              <a:rPr lang="en-GB" dirty="0" err="1"/>
              <a:t>moče</a:t>
            </a:r>
            <a:r>
              <a:rPr lang="en-GB" dirty="0"/>
              <a:t> a </a:t>
            </a:r>
            <a:r>
              <a:rPr lang="en-GB" dirty="0" err="1"/>
              <a:t>gastrointestinálním</a:t>
            </a:r>
            <a:r>
              <a:rPr lang="en-GB" dirty="0"/>
              <a:t> </a:t>
            </a:r>
            <a:r>
              <a:rPr lang="en-GB" dirty="0" err="1"/>
              <a:t>traktem</a:t>
            </a:r>
            <a:r>
              <a:rPr lang="en-GB" dirty="0"/>
              <a:t> v </a:t>
            </a:r>
            <a:r>
              <a:rPr lang="en-GB" dirty="0" err="1"/>
              <a:t>podobě</a:t>
            </a:r>
            <a:r>
              <a:rPr lang="en-GB" dirty="0"/>
              <a:t> </a:t>
            </a:r>
            <a:r>
              <a:rPr lang="en-GB" dirty="0" err="1"/>
              <a:t>stolice</a:t>
            </a:r>
            <a:r>
              <a:rPr lang="cs-CZ" dirty="0"/>
              <a:t>, dále</a:t>
            </a:r>
            <a:r>
              <a:rPr lang="en-GB" dirty="0"/>
              <a:t> </a:t>
            </a:r>
            <a:r>
              <a:rPr lang="en-GB" dirty="0" err="1"/>
              <a:t>odpařováním</a:t>
            </a:r>
            <a:r>
              <a:rPr lang="en-GB" dirty="0"/>
              <a:t> z </a:t>
            </a:r>
            <a:r>
              <a:rPr lang="en-GB" dirty="0" err="1"/>
              <a:t>kůže</a:t>
            </a:r>
            <a:r>
              <a:rPr lang="en-GB" dirty="0"/>
              <a:t> a </a:t>
            </a:r>
            <a:r>
              <a:rPr lang="en-GB" dirty="0" err="1"/>
              <a:t>vodní</a:t>
            </a:r>
            <a:r>
              <a:rPr lang="en-GB" dirty="0"/>
              <a:t> </a:t>
            </a:r>
            <a:r>
              <a:rPr lang="en-GB" dirty="0" err="1"/>
              <a:t>párou</a:t>
            </a:r>
            <a:r>
              <a:rPr lang="en-GB" dirty="0"/>
              <a:t> </a:t>
            </a:r>
            <a:r>
              <a:rPr lang="en-GB" dirty="0" err="1"/>
              <a:t>ve</a:t>
            </a:r>
            <a:r>
              <a:rPr lang="en-GB" dirty="0"/>
              <a:t> </a:t>
            </a:r>
            <a:r>
              <a:rPr lang="en-GB" dirty="0" err="1"/>
              <a:t>vydechovaném</a:t>
            </a:r>
            <a:r>
              <a:rPr lang="en-GB" dirty="0"/>
              <a:t> </a:t>
            </a:r>
            <a:r>
              <a:rPr lang="en-GB" dirty="0" err="1"/>
              <a:t>vzduchu</a:t>
            </a:r>
            <a:r>
              <a:rPr lang="en-GB" dirty="0"/>
              <a:t>. S </a:t>
            </a:r>
            <a:r>
              <a:rPr lang="en-GB" dirty="0" err="1"/>
              <a:t>vyšší</a:t>
            </a:r>
            <a:r>
              <a:rPr lang="en-GB" dirty="0"/>
              <a:t> </a:t>
            </a:r>
            <a:r>
              <a:rPr lang="en-GB" dirty="0" err="1"/>
              <a:t>teplotou</a:t>
            </a:r>
            <a:r>
              <a:rPr lang="en-GB" dirty="0"/>
              <a:t>, </a:t>
            </a:r>
            <a:r>
              <a:rPr lang="en-GB" dirty="0" err="1"/>
              <a:t>nižší</a:t>
            </a:r>
            <a:r>
              <a:rPr lang="en-GB" dirty="0"/>
              <a:t> </a:t>
            </a:r>
            <a:r>
              <a:rPr lang="en-GB" dirty="0" err="1"/>
              <a:t>vlhkostí</a:t>
            </a:r>
            <a:r>
              <a:rPr lang="en-GB" dirty="0"/>
              <a:t> </a:t>
            </a:r>
            <a:r>
              <a:rPr lang="en-GB" dirty="0" err="1"/>
              <a:t>vzduchu</a:t>
            </a:r>
            <a:r>
              <a:rPr lang="en-GB" dirty="0"/>
              <a:t> a </a:t>
            </a:r>
            <a:r>
              <a:rPr lang="en-GB" dirty="0" err="1"/>
              <a:t>vyšší</a:t>
            </a:r>
            <a:r>
              <a:rPr lang="en-GB" dirty="0"/>
              <a:t> </a:t>
            </a:r>
            <a:r>
              <a:rPr lang="en-GB" dirty="0" err="1"/>
              <a:t>nadmořskou</a:t>
            </a:r>
            <a:r>
              <a:rPr lang="en-GB" dirty="0"/>
              <a:t> </a:t>
            </a:r>
            <a:r>
              <a:rPr lang="en-GB" dirty="0" err="1"/>
              <a:t>výškou</a:t>
            </a:r>
            <a:r>
              <a:rPr lang="en-GB" dirty="0"/>
              <a:t> </a:t>
            </a:r>
            <a:r>
              <a:rPr lang="en-GB" dirty="0" err="1"/>
              <a:t>rostou</a:t>
            </a:r>
            <a:r>
              <a:rPr lang="en-GB" dirty="0"/>
              <a:t> </a:t>
            </a:r>
            <a:r>
              <a:rPr lang="cs-CZ" dirty="0"/>
              <a:t>zmíněné </a:t>
            </a:r>
            <a:r>
              <a:rPr lang="en-GB" dirty="0" err="1"/>
              <a:t>neviditelné</a:t>
            </a:r>
            <a:r>
              <a:rPr lang="en-GB" dirty="0"/>
              <a:t> </a:t>
            </a:r>
            <a:r>
              <a:rPr lang="en-GB" dirty="0" err="1"/>
              <a:t>ztráty</a:t>
            </a:r>
            <a:r>
              <a:rPr lang="en-GB" dirty="0"/>
              <a:t>. </a:t>
            </a:r>
            <a:endParaRPr lang="cs-CZ" dirty="0"/>
          </a:p>
          <a:p>
            <a:endParaRPr lang="cs-CZ" dirty="0"/>
          </a:p>
          <a:p>
            <a:r>
              <a:rPr lang="en-GB" dirty="0" err="1"/>
              <a:t>Metabolická</a:t>
            </a:r>
            <a:r>
              <a:rPr lang="en-GB" dirty="0"/>
              <a:t> </a:t>
            </a:r>
            <a:r>
              <a:rPr lang="en-GB" dirty="0" err="1"/>
              <a:t>voda</a:t>
            </a:r>
            <a:r>
              <a:rPr lang="en-GB" dirty="0"/>
              <a:t> </a:t>
            </a:r>
            <a:r>
              <a:rPr lang="en-GB" dirty="0" err="1"/>
              <a:t>vzniká</a:t>
            </a:r>
            <a:r>
              <a:rPr lang="en-GB" dirty="0"/>
              <a:t> </a:t>
            </a:r>
            <a:r>
              <a:rPr lang="en-GB" dirty="0" err="1"/>
              <a:t>oxidací</a:t>
            </a:r>
            <a:r>
              <a:rPr lang="en-GB" dirty="0"/>
              <a:t> </a:t>
            </a:r>
            <a:r>
              <a:rPr lang="en-GB" dirty="0" err="1"/>
              <a:t>živin</a:t>
            </a:r>
            <a:r>
              <a:rPr lang="en-GB" dirty="0"/>
              <a:t> </a:t>
            </a:r>
            <a:r>
              <a:rPr lang="en-GB" dirty="0" err="1"/>
              <a:t>bohatých</a:t>
            </a:r>
            <a:r>
              <a:rPr lang="en-GB" dirty="0"/>
              <a:t> </a:t>
            </a:r>
            <a:r>
              <a:rPr lang="en-GB" dirty="0" err="1"/>
              <a:t>na</a:t>
            </a:r>
            <a:r>
              <a:rPr lang="en-GB" dirty="0"/>
              <a:t> </a:t>
            </a:r>
            <a:r>
              <a:rPr lang="en-GB" dirty="0" err="1"/>
              <a:t>vodík</a:t>
            </a:r>
            <a:r>
              <a:rPr lang="en-GB" dirty="0"/>
              <a:t>. </a:t>
            </a:r>
            <a:r>
              <a:rPr lang="en-GB" dirty="0" err="1"/>
              <a:t>Obecně</a:t>
            </a:r>
            <a:r>
              <a:rPr lang="en-GB" dirty="0"/>
              <a:t> se </a:t>
            </a:r>
            <a:r>
              <a:rPr lang="en-GB" dirty="0" err="1"/>
              <a:t>uvádí</a:t>
            </a:r>
            <a:r>
              <a:rPr lang="en-GB" dirty="0"/>
              <a:t>, </a:t>
            </a:r>
            <a:r>
              <a:rPr lang="en-GB" dirty="0" err="1"/>
              <a:t>že</a:t>
            </a:r>
            <a:r>
              <a:rPr lang="en-GB" dirty="0"/>
              <a:t> </a:t>
            </a:r>
            <a:r>
              <a:rPr lang="en-GB" dirty="0" err="1"/>
              <a:t>ze</a:t>
            </a:r>
            <a:r>
              <a:rPr lang="en-GB" dirty="0"/>
              <a:t> 100 g </a:t>
            </a:r>
            <a:r>
              <a:rPr lang="en-GB" dirty="0" err="1"/>
              <a:t>tuku</a:t>
            </a:r>
            <a:r>
              <a:rPr lang="en-GB" dirty="0"/>
              <a:t> </a:t>
            </a:r>
            <a:r>
              <a:rPr lang="cs-CZ" dirty="0"/>
              <a:t>vzniká</a:t>
            </a:r>
            <a:r>
              <a:rPr lang="en-GB" dirty="0"/>
              <a:t> 107 ml </a:t>
            </a:r>
            <a:r>
              <a:rPr lang="en-GB" dirty="0" err="1"/>
              <a:t>vody</a:t>
            </a:r>
            <a:r>
              <a:rPr lang="en-GB" dirty="0"/>
              <a:t>, </a:t>
            </a:r>
            <a:r>
              <a:rPr lang="en-GB" dirty="0" err="1"/>
              <a:t>ze</a:t>
            </a:r>
            <a:r>
              <a:rPr lang="en-GB" dirty="0"/>
              <a:t> </a:t>
            </a:r>
            <a:r>
              <a:rPr lang="en-GB" dirty="0" err="1"/>
              <a:t>sacharidů</a:t>
            </a:r>
            <a:r>
              <a:rPr lang="en-GB" dirty="0"/>
              <a:t> 55 – 60 ml a z </a:t>
            </a:r>
            <a:r>
              <a:rPr lang="en-GB" dirty="0" err="1"/>
              <a:t>proteinů</a:t>
            </a:r>
            <a:r>
              <a:rPr lang="en-GB" dirty="0"/>
              <a:t> 41 – 42 ml. </a:t>
            </a:r>
            <a:r>
              <a:rPr lang="en-GB" dirty="0" err="1"/>
              <a:t>Nejvíce</a:t>
            </a:r>
            <a:r>
              <a:rPr lang="en-GB" dirty="0"/>
              <a:t> </a:t>
            </a:r>
            <a:r>
              <a:rPr lang="en-GB" dirty="0" err="1"/>
              <a:t>vodíků</a:t>
            </a:r>
            <a:r>
              <a:rPr lang="en-GB" dirty="0"/>
              <a:t> je </a:t>
            </a:r>
            <a:r>
              <a:rPr lang="en-GB" dirty="0" err="1"/>
              <a:t>obsaženo</a:t>
            </a:r>
            <a:r>
              <a:rPr lang="en-GB" dirty="0"/>
              <a:t> v </a:t>
            </a:r>
            <a:r>
              <a:rPr lang="en-GB" dirty="0" err="1"/>
              <a:t>tucích</a:t>
            </a:r>
            <a:r>
              <a:rPr lang="en-GB" dirty="0"/>
              <a:t> resp. v </a:t>
            </a:r>
            <a:r>
              <a:rPr lang="en-GB" dirty="0" err="1"/>
              <a:t>mastných</a:t>
            </a:r>
            <a:r>
              <a:rPr lang="en-GB" dirty="0"/>
              <a:t> </a:t>
            </a:r>
            <a:r>
              <a:rPr lang="en-GB" dirty="0" err="1"/>
              <a:t>kyselinách</a:t>
            </a:r>
            <a:r>
              <a:rPr lang="en-GB" dirty="0"/>
              <a:t>. </a:t>
            </a:r>
            <a:r>
              <a:rPr lang="en-GB" dirty="0" err="1"/>
              <a:t>Množství</a:t>
            </a:r>
            <a:r>
              <a:rPr lang="en-GB" dirty="0"/>
              <a:t> </a:t>
            </a:r>
            <a:r>
              <a:rPr lang="en-GB" dirty="0" err="1"/>
              <a:t>uvolněné</a:t>
            </a:r>
            <a:r>
              <a:rPr lang="en-GB" dirty="0"/>
              <a:t> </a:t>
            </a:r>
            <a:r>
              <a:rPr lang="en-GB" dirty="0" err="1"/>
              <a:t>vody</a:t>
            </a:r>
            <a:r>
              <a:rPr lang="en-GB" dirty="0"/>
              <a:t> </a:t>
            </a:r>
            <a:r>
              <a:rPr lang="en-GB" dirty="0" err="1"/>
              <a:t>závisí</a:t>
            </a:r>
            <a:r>
              <a:rPr lang="en-GB" dirty="0"/>
              <a:t> </a:t>
            </a:r>
            <a:r>
              <a:rPr lang="en-GB" dirty="0" err="1"/>
              <a:t>na</a:t>
            </a:r>
            <a:r>
              <a:rPr lang="en-GB" dirty="0"/>
              <a:t> </a:t>
            </a:r>
            <a:r>
              <a:rPr lang="en-GB" dirty="0" err="1"/>
              <a:t>délce</a:t>
            </a:r>
            <a:r>
              <a:rPr lang="en-GB" dirty="0"/>
              <a:t> </a:t>
            </a:r>
            <a:r>
              <a:rPr lang="en-GB" dirty="0" err="1"/>
              <a:t>řetězce</a:t>
            </a:r>
            <a:r>
              <a:rPr lang="en-GB" dirty="0"/>
              <a:t> </a:t>
            </a:r>
            <a:r>
              <a:rPr lang="en-GB" dirty="0" err="1"/>
              <a:t>mastné</a:t>
            </a:r>
            <a:r>
              <a:rPr lang="en-GB" dirty="0"/>
              <a:t> </a:t>
            </a:r>
            <a:r>
              <a:rPr lang="en-GB" dirty="0" err="1"/>
              <a:t>kyseliny</a:t>
            </a:r>
            <a:r>
              <a:rPr lang="en-GB" dirty="0"/>
              <a:t> a </a:t>
            </a:r>
            <a:r>
              <a:rPr lang="en-GB" dirty="0" err="1"/>
              <a:t>přítomnosti</a:t>
            </a:r>
            <a:r>
              <a:rPr lang="en-GB" dirty="0"/>
              <a:t> a </a:t>
            </a:r>
            <a:r>
              <a:rPr lang="en-GB" dirty="0" err="1"/>
              <a:t>počtu</a:t>
            </a:r>
            <a:r>
              <a:rPr lang="en-GB" dirty="0"/>
              <a:t> </a:t>
            </a:r>
            <a:r>
              <a:rPr lang="en-GB" dirty="0" err="1"/>
              <a:t>dvojných</a:t>
            </a:r>
            <a:r>
              <a:rPr lang="en-GB" dirty="0"/>
              <a:t> </a:t>
            </a:r>
            <a:r>
              <a:rPr lang="en-GB" dirty="0" err="1"/>
              <a:t>vazeb</a:t>
            </a:r>
            <a:r>
              <a:rPr lang="cs-CZ" dirty="0"/>
              <a:t>.</a:t>
            </a:r>
            <a:r>
              <a:rPr lang="en-GB" dirty="0"/>
              <a:t> </a:t>
            </a:r>
            <a:r>
              <a:rPr lang="en-GB" dirty="0" err="1"/>
              <a:t>Průměrná</a:t>
            </a:r>
            <a:r>
              <a:rPr lang="en-GB" dirty="0"/>
              <a:t> </a:t>
            </a:r>
            <a:r>
              <a:rPr lang="en-GB" dirty="0" err="1"/>
              <a:t>produkce</a:t>
            </a:r>
            <a:r>
              <a:rPr lang="en-GB" dirty="0"/>
              <a:t> </a:t>
            </a:r>
            <a:r>
              <a:rPr lang="en-GB" dirty="0" err="1"/>
              <a:t>metabolické</a:t>
            </a:r>
            <a:r>
              <a:rPr lang="en-GB" dirty="0"/>
              <a:t> </a:t>
            </a:r>
            <a:r>
              <a:rPr lang="en-GB" dirty="0" err="1"/>
              <a:t>vody</a:t>
            </a:r>
            <a:r>
              <a:rPr lang="en-GB" dirty="0"/>
              <a:t> </a:t>
            </a:r>
            <a:r>
              <a:rPr lang="en-GB" dirty="0" err="1"/>
              <a:t>při</a:t>
            </a:r>
            <a:r>
              <a:rPr lang="en-GB" dirty="0"/>
              <a:t> </a:t>
            </a:r>
            <a:r>
              <a:rPr lang="en-GB" dirty="0" err="1"/>
              <a:t>sedavém</a:t>
            </a:r>
            <a:r>
              <a:rPr lang="en-GB" dirty="0"/>
              <a:t> </a:t>
            </a:r>
            <a:r>
              <a:rPr lang="en-GB" dirty="0" err="1"/>
              <a:t>způsobu</a:t>
            </a:r>
            <a:r>
              <a:rPr lang="en-GB" dirty="0"/>
              <a:t> </a:t>
            </a:r>
            <a:r>
              <a:rPr lang="en-GB" dirty="0" err="1"/>
              <a:t>života</a:t>
            </a:r>
            <a:r>
              <a:rPr lang="en-GB" dirty="0"/>
              <a:t> </a:t>
            </a:r>
            <a:r>
              <a:rPr lang="en-GB" dirty="0" err="1"/>
              <a:t>činí</a:t>
            </a:r>
            <a:r>
              <a:rPr lang="en-GB" dirty="0"/>
              <a:t> 250 </a:t>
            </a:r>
            <a:r>
              <a:rPr lang="en-GB" dirty="0" err="1"/>
              <a:t>až</a:t>
            </a:r>
            <a:r>
              <a:rPr lang="en-GB" dirty="0"/>
              <a:t> 350 ml </a:t>
            </a:r>
            <a:r>
              <a:rPr lang="en-GB" dirty="0" err="1"/>
              <a:t>denně</a:t>
            </a:r>
            <a:r>
              <a:rPr lang="en-GB" dirty="0"/>
              <a:t>. S </a:t>
            </a:r>
            <a:r>
              <a:rPr lang="en-GB" dirty="0" err="1"/>
              <a:t>fyzickou</a:t>
            </a:r>
            <a:r>
              <a:rPr lang="en-GB" dirty="0"/>
              <a:t> </a:t>
            </a:r>
            <a:r>
              <a:rPr lang="en-GB" dirty="0" err="1"/>
              <a:t>aktivitou</a:t>
            </a:r>
            <a:r>
              <a:rPr lang="en-GB" dirty="0"/>
              <a:t> a </a:t>
            </a:r>
            <a:r>
              <a:rPr lang="en-GB" dirty="0" err="1"/>
              <a:t>výdejem</a:t>
            </a:r>
            <a:r>
              <a:rPr lang="en-GB" dirty="0"/>
              <a:t> </a:t>
            </a:r>
            <a:r>
              <a:rPr lang="en-GB" dirty="0" err="1"/>
              <a:t>energie</a:t>
            </a:r>
            <a:r>
              <a:rPr lang="en-GB" dirty="0"/>
              <a:t> </a:t>
            </a:r>
            <a:r>
              <a:rPr lang="en-GB" dirty="0" err="1"/>
              <a:t>roste</a:t>
            </a:r>
            <a:r>
              <a:rPr lang="en-GB" dirty="0"/>
              <a:t>, a to </a:t>
            </a:r>
            <a:r>
              <a:rPr lang="en-GB" dirty="0" err="1"/>
              <a:t>až</a:t>
            </a:r>
            <a:r>
              <a:rPr lang="en-GB" dirty="0"/>
              <a:t> </a:t>
            </a:r>
            <a:r>
              <a:rPr lang="en-GB" dirty="0" err="1"/>
              <a:t>dokonce</a:t>
            </a:r>
            <a:r>
              <a:rPr lang="en-GB" dirty="0"/>
              <a:t> 13x </a:t>
            </a:r>
            <a:r>
              <a:rPr lang="en-GB" dirty="0" err="1"/>
              <a:t>oproti</a:t>
            </a:r>
            <a:r>
              <a:rPr lang="en-GB" dirty="0"/>
              <a:t> </a:t>
            </a:r>
            <a:r>
              <a:rPr lang="en-GB" dirty="0" err="1"/>
              <a:t>produkci</a:t>
            </a:r>
            <a:r>
              <a:rPr lang="en-GB" dirty="0"/>
              <a:t> v </a:t>
            </a:r>
            <a:r>
              <a:rPr lang="en-GB" dirty="0" err="1"/>
              <a:t>klidu</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88674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a:t>Eiskaffee</a:t>
            </a:r>
            <a:r>
              <a:rPr lang="cs-CZ" dirty="0"/>
              <a:t> – 0,5 l - </a:t>
            </a:r>
            <a:r>
              <a:rPr kumimoji="1" lang="en-GB" sz="1200" b="0" i="0" kern="1200" dirty="0" err="1">
                <a:solidFill>
                  <a:schemeClr val="tx1"/>
                </a:solidFill>
                <a:effectLst/>
                <a:latin typeface="Arial" charset="0"/>
                <a:ea typeface="+mn-ea"/>
                <a:cs typeface="+mn-cs"/>
              </a:rPr>
              <a:t>Jedná</a:t>
            </a:r>
            <a:r>
              <a:rPr kumimoji="1" lang="en-GB" sz="1200" b="0" i="0" kern="1200" dirty="0">
                <a:solidFill>
                  <a:schemeClr val="tx1"/>
                </a:solidFill>
                <a:effectLst/>
                <a:latin typeface="Arial" charset="0"/>
                <a:ea typeface="+mn-ea"/>
                <a:cs typeface="+mn-cs"/>
              </a:rPr>
              <a:t> se o </a:t>
            </a:r>
            <a:r>
              <a:rPr kumimoji="1" lang="en-GB" sz="1200" b="0" i="0" kern="1200" dirty="0" err="1">
                <a:solidFill>
                  <a:schemeClr val="tx1"/>
                </a:solidFill>
                <a:effectLst/>
                <a:latin typeface="Arial" charset="0"/>
                <a:ea typeface="+mn-ea"/>
                <a:cs typeface="+mn-cs"/>
              </a:rPr>
              <a:t>mléčný</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kávový</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nápoj</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Obsah</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cukru</a:t>
            </a:r>
            <a:r>
              <a:rPr kumimoji="1" lang="en-GB" sz="1200" b="0" i="0" kern="1200" dirty="0">
                <a:solidFill>
                  <a:schemeClr val="tx1"/>
                </a:solidFill>
                <a:effectLst/>
                <a:latin typeface="Arial" charset="0"/>
                <a:ea typeface="+mn-ea"/>
                <a:cs typeface="+mn-cs"/>
              </a:rPr>
              <a:t> v </a:t>
            </a:r>
            <a:r>
              <a:rPr kumimoji="1" lang="en-GB" sz="1200" b="0" i="0" kern="1200" dirty="0" err="1">
                <a:solidFill>
                  <a:schemeClr val="tx1"/>
                </a:solidFill>
                <a:effectLst/>
                <a:latin typeface="Arial" charset="0"/>
                <a:ea typeface="+mn-ea"/>
                <a:cs typeface="+mn-cs"/>
              </a:rPr>
              <a:t>tomto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výrobku</a:t>
            </a:r>
            <a:r>
              <a:rPr kumimoji="1" lang="en-GB" sz="1200" b="0" i="0" kern="1200" dirty="0">
                <a:solidFill>
                  <a:schemeClr val="tx1"/>
                </a:solidFill>
                <a:effectLst/>
                <a:latin typeface="Arial" charset="0"/>
                <a:ea typeface="+mn-ea"/>
                <a:cs typeface="+mn-cs"/>
              </a:rPr>
              <a:t> je </a:t>
            </a:r>
            <a:r>
              <a:rPr kumimoji="1" lang="en-GB" sz="1200" b="0" i="0" kern="1200" dirty="0" err="1">
                <a:solidFill>
                  <a:schemeClr val="tx1"/>
                </a:solidFill>
                <a:effectLst/>
                <a:latin typeface="Arial" charset="0"/>
                <a:ea typeface="+mn-ea"/>
                <a:cs typeface="+mn-cs"/>
              </a:rPr>
              <a:t>poměrně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vysoký</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nevýhodou</a:t>
            </a:r>
            <a:r>
              <a:rPr kumimoji="1" lang="en-GB" sz="1200" b="0" i="0" kern="1200" dirty="0">
                <a:solidFill>
                  <a:schemeClr val="tx1"/>
                </a:solidFill>
                <a:effectLst/>
                <a:latin typeface="Arial" charset="0"/>
                <a:ea typeface="+mn-ea"/>
                <a:cs typeface="+mn-cs"/>
              </a:rPr>
              <a:t> je </a:t>
            </a:r>
            <a:r>
              <a:rPr kumimoji="1" lang="en-GB" sz="1200" b="0" i="0" kern="1200" dirty="0" err="1">
                <a:solidFill>
                  <a:schemeClr val="tx1"/>
                </a:solidFill>
                <a:effectLst/>
                <a:latin typeface="Arial" charset="0"/>
                <a:ea typeface="+mn-ea"/>
                <a:cs typeface="+mn-cs"/>
              </a:rPr>
              <a:t>také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velké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balení</a:t>
            </a:r>
            <a:r>
              <a:rPr kumimoji="1" lang="en-GB" sz="1200" b="0" i="0" kern="1200" dirty="0">
                <a:solidFill>
                  <a:schemeClr val="tx1"/>
                </a:solidFill>
                <a:effectLst/>
                <a:latin typeface="Arial" charset="0"/>
                <a:ea typeface="+mn-ea"/>
                <a:cs typeface="+mn-cs"/>
              </a:rPr>
              <a:t>, proto </a:t>
            </a:r>
            <a:r>
              <a:rPr kumimoji="1" lang="en-GB" sz="1200" b="0" i="0" kern="1200" dirty="0" err="1">
                <a:solidFill>
                  <a:schemeClr val="tx1"/>
                </a:solidFill>
                <a:effectLst/>
                <a:latin typeface="Arial" charset="0"/>
                <a:ea typeface="+mn-ea"/>
                <a:cs typeface="+mn-cs"/>
              </a:rPr>
              <a:t>není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vhodné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při</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redukční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dietě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tento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výrobek</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pravidelně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konzumovat</a:t>
            </a:r>
            <a:r>
              <a:rPr kumimoji="1" lang="en-GB" sz="1200" b="0" i="0" kern="1200" dirty="0">
                <a:solidFill>
                  <a:schemeClr val="tx1"/>
                </a:solidFill>
                <a:effectLst/>
                <a:latin typeface="Arial" charset="0"/>
                <a:ea typeface="+mn-ea"/>
                <a:cs typeface="+mn-cs"/>
              </a:rPr>
              <a:t>.</a:t>
            </a:r>
          </a:p>
          <a:p>
            <a:r>
              <a:rPr kumimoji="1" lang="en-GB" sz="1200" b="1" i="0" kern="1200" dirty="0" err="1">
                <a:solidFill>
                  <a:schemeClr val="tx1"/>
                </a:solidFill>
                <a:effectLst/>
                <a:latin typeface="Arial" charset="0"/>
                <a:ea typeface="+mn-ea"/>
                <a:cs typeface="+mn-cs"/>
              </a:rPr>
              <a:t>Náhrada</a:t>
            </a:r>
            <a:endParaRPr kumimoji="1" lang="en-GB" sz="1200" b="1" i="0" kern="1200" dirty="0">
              <a:solidFill>
                <a:schemeClr val="tx1"/>
              </a:solidFill>
              <a:effectLst/>
              <a:latin typeface="Arial" charset="0"/>
              <a:ea typeface="+mn-ea"/>
              <a:cs typeface="+mn-cs"/>
            </a:endParaRPr>
          </a:p>
          <a:p>
            <a:r>
              <a:rPr kumimoji="1" lang="cs-CZ" sz="1200" b="0" i="0" kern="1200" dirty="0">
                <a:solidFill>
                  <a:schemeClr val="tx1"/>
                </a:solidFill>
                <a:effectLst/>
                <a:latin typeface="Arial" charset="0"/>
                <a:ea typeface="+mn-ea"/>
                <a:cs typeface="+mn-cs"/>
              </a:rPr>
              <a:t>V</a:t>
            </a:r>
            <a:r>
              <a:rPr kumimoji="1" lang="en-GB" sz="1200" b="0" i="0" kern="1200" dirty="0" err="1">
                <a:solidFill>
                  <a:schemeClr val="tx1"/>
                </a:solidFill>
                <a:effectLst/>
                <a:latin typeface="Arial" charset="0"/>
                <a:ea typeface="+mn-ea"/>
                <a:cs typeface="+mn-cs"/>
              </a:rPr>
              <a:t>lastní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ledov</a:t>
            </a:r>
            <a:r>
              <a:rPr kumimoji="1" lang="cs-CZ" sz="1200" b="0" i="0" kern="1200" dirty="0">
                <a:solidFill>
                  <a:schemeClr val="tx1"/>
                </a:solidFill>
                <a:effectLst/>
                <a:latin typeface="Arial" charset="0"/>
                <a:ea typeface="+mn-ea"/>
                <a:cs typeface="+mn-cs"/>
              </a:rPr>
              <a:t>á</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káv</a:t>
            </a:r>
            <a:r>
              <a:rPr kumimoji="1" lang="cs-CZ" sz="1200" b="0" i="0" kern="1200" dirty="0">
                <a:solidFill>
                  <a:schemeClr val="tx1"/>
                </a:solidFill>
                <a:effectLst/>
                <a:latin typeface="Arial" charset="0"/>
                <a:ea typeface="+mn-ea"/>
                <a:cs typeface="+mn-cs"/>
              </a:rPr>
              <a:t>a</a:t>
            </a:r>
            <a:r>
              <a:rPr kumimoji="1" lang="en-GB" sz="1200" b="0" i="0" kern="1200" dirty="0">
                <a:solidFill>
                  <a:schemeClr val="tx1"/>
                </a:solidFill>
                <a:effectLst/>
                <a:latin typeface="Arial" charset="0"/>
                <a:ea typeface="+mn-ea"/>
                <a:cs typeface="+mn-cs"/>
              </a:rPr>
              <a:t> s </a:t>
            </a:r>
            <a:r>
              <a:rPr kumimoji="1" lang="en-GB" sz="1200" b="0" i="0" kern="1200" dirty="0" err="1">
                <a:solidFill>
                  <a:schemeClr val="tx1"/>
                </a:solidFill>
                <a:effectLst/>
                <a:latin typeface="Arial" charset="0"/>
                <a:ea typeface="+mn-ea"/>
                <a:cs typeface="+mn-cs"/>
              </a:rPr>
              <a:t>nízkotučným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či</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polotučným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mlékem</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případně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malým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množstvím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cukru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nebo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sladidla</a:t>
            </a:r>
            <a:r>
              <a:rPr kumimoji="1" lang="en-GB" sz="1200" b="0" i="0" kern="1200" dirty="0">
                <a:solidFill>
                  <a:schemeClr val="tx1"/>
                </a:solidFill>
                <a:effectLst/>
                <a:latin typeface="Arial" charset="0"/>
                <a:ea typeface="+mn-ea"/>
                <a:cs typeface="+mn-cs"/>
              </a:rPr>
              <a:t>.</a:t>
            </a:r>
          </a:p>
          <a:p>
            <a:endParaRPr lang="cs-CZ" dirty="0"/>
          </a:p>
          <a:p>
            <a:r>
              <a:rPr kumimoji="1" lang="en-GB" sz="1200" b="1" i="0" kern="1200" dirty="0" err="1">
                <a:solidFill>
                  <a:schemeClr val="tx1"/>
                </a:solidFill>
                <a:effectLst/>
                <a:latin typeface="Arial" charset="0"/>
                <a:ea typeface="+mn-ea"/>
                <a:cs typeface="+mn-cs"/>
              </a:rPr>
              <a:t>Caffe</a:t>
            </a:r>
            <a:r>
              <a:rPr kumimoji="1" lang="en-GB" sz="1200" b="1" i="0" kern="1200" dirty="0">
                <a:solidFill>
                  <a:schemeClr val="tx1"/>
                </a:solidFill>
                <a:effectLst/>
                <a:latin typeface="Arial" charset="0"/>
                <a:ea typeface="+mn-ea"/>
                <a:cs typeface="+mn-cs"/>
              </a:rPr>
              <a:t> Latte </a:t>
            </a:r>
            <a:r>
              <a:rPr kumimoji="1" lang="en-GB" sz="1200" b="0" i="0" kern="1200" dirty="0">
                <a:solidFill>
                  <a:schemeClr val="tx1"/>
                </a:solidFill>
                <a:effectLst/>
                <a:latin typeface="Arial" charset="0"/>
                <a:ea typeface="+mn-ea"/>
                <a:cs typeface="+mn-cs"/>
              </a:rPr>
              <a:t>se </a:t>
            </a:r>
            <a:r>
              <a:rPr kumimoji="1" lang="en-GB" sz="1200" b="0" i="0" kern="1200" dirty="0" err="1">
                <a:solidFill>
                  <a:schemeClr val="tx1"/>
                </a:solidFill>
                <a:effectLst/>
                <a:latin typeface="Arial" charset="0"/>
                <a:ea typeface="+mn-ea"/>
                <a:cs typeface="+mn-cs"/>
              </a:rPr>
              <a:t>připravuje</a:t>
            </a:r>
            <a:r>
              <a:rPr kumimoji="1" lang="en-GB" sz="1200" b="0" i="0" kern="1200" dirty="0">
                <a:solidFill>
                  <a:schemeClr val="tx1"/>
                </a:solidFill>
                <a:effectLst/>
                <a:latin typeface="Arial" charset="0"/>
                <a:ea typeface="+mn-ea"/>
                <a:cs typeface="+mn-cs"/>
              </a:rPr>
              <a:t> z </a:t>
            </a:r>
            <a:r>
              <a:rPr kumimoji="1" lang="en-GB" sz="1200" b="0" i="0" kern="1200" dirty="0" err="1">
                <a:solidFill>
                  <a:schemeClr val="tx1"/>
                </a:solidFill>
                <a:effectLst/>
                <a:latin typeface="Arial" charset="0"/>
                <a:ea typeface="+mn-ea"/>
                <a:cs typeface="+mn-cs"/>
              </a:rPr>
              <a:t>plnotučného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mléka</a:t>
            </a:r>
            <a:r>
              <a:rPr kumimoji="1" lang="en-GB" sz="1200" b="0" i="0" kern="1200" dirty="0">
                <a:solidFill>
                  <a:schemeClr val="tx1"/>
                </a:solidFill>
                <a:effectLst/>
                <a:latin typeface="Arial" charset="0"/>
                <a:ea typeface="+mn-ea"/>
                <a:cs typeface="+mn-cs"/>
              </a:rPr>
              <a:t> </a:t>
            </a:r>
            <a:r>
              <a:rPr kumimoji="1" lang="cs-CZ" sz="1200" b="0" i="0" kern="1200" dirty="0">
                <a:solidFill>
                  <a:schemeClr val="tx1"/>
                </a:solidFill>
                <a:effectLst/>
                <a:latin typeface="Arial" charset="0"/>
                <a:ea typeface="+mn-ea"/>
                <a:cs typeface="+mn-cs"/>
              </a:rPr>
              <a:t>(</a:t>
            </a:r>
            <a:r>
              <a:rPr kumimoji="1" lang="en-GB" sz="1200" b="0" i="0" kern="1200" dirty="0" err="1">
                <a:solidFill>
                  <a:schemeClr val="tx1"/>
                </a:solidFill>
                <a:effectLst/>
                <a:latin typeface="Arial" charset="0"/>
                <a:ea typeface="+mn-ea"/>
                <a:cs typeface="+mn-cs"/>
              </a:rPr>
              <a:t>množství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mléka</a:t>
            </a:r>
            <a:r>
              <a:rPr kumimoji="1" lang="en-GB" sz="1200" b="0" i="0" kern="1200" dirty="0">
                <a:solidFill>
                  <a:schemeClr val="tx1"/>
                </a:solidFill>
                <a:effectLst/>
                <a:latin typeface="Arial" charset="0"/>
                <a:ea typeface="+mn-ea"/>
                <a:cs typeface="+mn-cs"/>
              </a:rPr>
              <a:t> je </a:t>
            </a:r>
            <a:r>
              <a:rPr kumimoji="1" lang="en-GB" sz="1200" b="0" i="0" kern="1200" dirty="0" err="1">
                <a:solidFill>
                  <a:schemeClr val="tx1"/>
                </a:solidFill>
                <a:effectLst/>
                <a:latin typeface="Arial" charset="0"/>
                <a:ea typeface="+mn-ea"/>
                <a:cs typeface="+mn-cs"/>
              </a:rPr>
              <a:t>poměrně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velké</a:t>
            </a:r>
            <a:r>
              <a:rPr kumimoji="1" lang="cs-CZ" sz="1200" b="0" i="0" kern="1200" dirty="0">
                <a:solidFill>
                  <a:schemeClr val="tx1"/>
                </a:solidFill>
                <a:effectLst/>
                <a:latin typeface="Arial" charset="0"/>
                <a:ea typeface="+mn-ea"/>
                <a:cs typeface="+mn-cs"/>
              </a:rPr>
              <a:t>),</a:t>
            </a:r>
            <a:r>
              <a:rPr kumimoji="1" lang="en-GB" sz="1200" b="0" i="0" kern="1200" dirty="0">
                <a:solidFill>
                  <a:schemeClr val="tx1"/>
                </a:solidFill>
                <a:effectLst/>
                <a:latin typeface="Arial" charset="0"/>
                <a:ea typeface="+mn-ea"/>
                <a:cs typeface="+mn-cs"/>
              </a:rPr>
              <a:t> a proto je </a:t>
            </a:r>
            <a:r>
              <a:rPr kumimoji="1" lang="en-GB" sz="1200" b="0" i="0" kern="1200" dirty="0" err="1">
                <a:solidFill>
                  <a:schemeClr val="tx1"/>
                </a:solidFill>
                <a:effectLst/>
                <a:latin typeface="Arial" charset="0"/>
                <a:ea typeface="+mn-ea"/>
                <a:cs typeface="+mn-cs"/>
              </a:rPr>
              <a:t>i</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energetická</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hodnota</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nápoje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vyšší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Tento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nápoj</a:t>
            </a:r>
            <a:r>
              <a:rPr kumimoji="1" lang="en-GB" sz="1200" b="0" i="0" kern="1200" dirty="0">
                <a:solidFill>
                  <a:schemeClr val="tx1"/>
                </a:solidFill>
                <a:effectLst/>
                <a:latin typeface="Arial" charset="0"/>
                <a:ea typeface="+mn-ea"/>
                <a:cs typeface="+mn-cs"/>
              </a:rPr>
              <a:t> je </a:t>
            </a:r>
            <a:r>
              <a:rPr kumimoji="1" lang="en-GB" sz="1200" b="0" i="0" kern="1200" dirty="0" err="1">
                <a:solidFill>
                  <a:schemeClr val="tx1"/>
                </a:solidFill>
                <a:effectLst/>
                <a:latin typeface="Arial" charset="0"/>
                <a:ea typeface="+mn-ea"/>
                <a:cs typeface="+mn-cs"/>
              </a:rPr>
              <a:t>tedy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již</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nutné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započítat</a:t>
            </a:r>
            <a:r>
              <a:rPr kumimoji="1" lang="en-GB" sz="1200" b="0" i="0" kern="1200" dirty="0">
                <a:solidFill>
                  <a:schemeClr val="tx1"/>
                </a:solidFill>
                <a:effectLst/>
                <a:latin typeface="Arial" charset="0"/>
                <a:ea typeface="+mn-ea"/>
                <a:cs typeface="+mn-cs"/>
              </a:rPr>
              <a:t> do </a:t>
            </a:r>
            <a:r>
              <a:rPr kumimoji="1" lang="en-GB" sz="1200" b="0" i="0" kern="1200" dirty="0" err="1">
                <a:solidFill>
                  <a:schemeClr val="tx1"/>
                </a:solidFill>
                <a:effectLst/>
                <a:latin typeface="Arial" charset="0"/>
                <a:ea typeface="+mn-ea"/>
                <a:cs typeface="+mn-cs"/>
              </a:rPr>
              <a:t>denního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příjmu</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není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vhodné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konzumovat</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velkém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množství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Energetická</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hodnota</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ještě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narůstá</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přidáním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ochucujícího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sirupu</a:t>
            </a:r>
            <a:r>
              <a:rPr kumimoji="1" lang="en-GB" sz="1200" b="0" i="0" kern="1200" dirty="0">
                <a:solidFill>
                  <a:schemeClr val="tx1"/>
                </a:solidFill>
                <a:effectLst/>
                <a:latin typeface="Arial" charset="0"/>
                <a:ea typeface="+mn-ea"/>
                <a:cs typeface="+mn-cs"/>
              </a:rPr>
              <a:t>.</a:t>
            </a:r>
          </a:p>
          <a:p>
            <a:r>
              <a:rPr kumimoji="1" lang="en-GB" sz="1200" b="1" i="0" kern="1200" dirty="0" err="1">
                <a:solidFill>
                  <a:schemeClr val="tx1"/>
                </a:solidFill>
                <a:effectLst/>
                <a:latin typeface="Arial" charset="0"/>
                <a:ea typeface="+mn-ea"/>
                <a:cs typeface="+mn-cs"/>
              </a:rPr>
              <a:t>Náhrada</a:t>
            </a:r>
            <a:endParaRPr kumimoji="1" lang="en-GB" sz="1200" b="1" i="0" kern="1200" dirty="0">
              <a:solidFill>
                <a:schemeClr val="tx1"/>
              </a:solidFill>
              <a:effectLst/>
              <a:latin typeface="Arial" charset="0"/>
              <a:ea typeface="+mn-ea"/>
              <a:cs typeface="+mn-cs"/>
            </a:endParaRPr>
          </a:p>
          <a:p>
            <a:r>
              <a:rPr kumimoji="1" lang="en-GB" sz="1200" b="0" i="0" kern="1200" dirty="0" err="1">
                <a:solidFill>
                  <a:schemeClr val="tx1"/>
                </a:solidFill>
                <a:effectLst/>
                <a:latin typeface="Arial" charset="0"/>
                <a:ea typeface="+mn-ea"/>
                <a:cs typeface="+mn-cs"/>
              </a:rPr>
              <a:t>Vhodnější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jsou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kávy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které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neobsahují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tolik</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mléka</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cukru</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mají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tedy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nižší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energetickou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hodnotu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například</a:t>
            </a:r>
            <a:r>
              <a:rPr kumimoji="1" lang="en-GB" sz="1200" b="0" i="0" kern="1200" dirty="0">
                <a:solidFill>
                  <a:schemeClr val="tx1"/>
                </a:solidFill>
                <a:effectLst/>
                <a:latin typeface="Arial" charset="0"/>
                <a:ea typeface="+mn-ea"/>
                <a:cs typeface="+mn-cs"/>
              </a:rPr>
              <a:t> cappuccino </a:t>
            </a:r>
            <a:r>
              <a:rPr kumimoji="1" lang="en-GB" sz="1200" b="0" i="0" kern="1200" dirty="0" err="1">
                <a:solidFill>
                  <a:schemeClr val="tx1"/>
                </a:solidFill>
                <a:effectLst/>
                <a:latin typeface="Arial" charset="0"/>
                <a:ea typeface="+mn-ea"/>
                <a:cs typeface="+mn-cs"/>
              </a:rPr>
              <a:t>nebo</a:t>
            </a:r>
            <a:r>
              <a:rPr kumimoji="1" lang="en-GB" sz="1200" b="0" i="0" kern="1200" dirty="0">
                <a:solidFill>
                  <a:schemeClr val="tx1"/>
                </a:solidFill>
                <a:effectLst/>
                <a:latin typeface="Arial" charset="0"/>
                <a:ea typeface="+mn-ea"/>
                <a:cs typeface="+mn-cs"/>
              </a:rPr>
              <a:t> </a:t>
            </a:r>
            <a:r>
              <a:rPr kumimoji="1" lang="en-GB" sz="1200" b="1" i="0" kern="1200" dirty="0">
                <a:solidFill>
                  <a:schemeClr val="tx1"/>
                </a:solidFill>
                <a:effectLst/>
                <a:latin typeface="Arial" charset="0"/>
                <a:ea typeface="+mn-ea"/>
                <a:cs typeface="+mn-cs"/>
              </a:rPr>
              <a:t>espresso bez </a:t>
            </a:r>
            <a:r>
              <a:rPr kumimoji="1" lang="en-GB" sz="1200" b="1" i="0" kern="1200" dirty="0" err="1">
                <a:solidFill>
                  <a:schemeClr val="tx1"/>
                </a:solidFill>
                <a:effectLst/>
                <a:latin typeface="Arial" charset="0"/>
                <a:ea typeface="+mn-ea"/>
                <a:cs typeface="+mn-cs"/>
              </a:rPr>
              <a:t>cukru</a:t>
            </a:r>
            <a:r>
              <a:rPr kumimoji="1" lang="en-GB" sz="1200" b="0" i="0" kern="1200" dirty="0">
                <a:solidFill>
                  <a:schemeClr val="tx1"/>
                </a:solidFill>
                <a:effectLst/>
                <a:latin typeface="Arial" charset="0"/>
                <a:ea typeface="+mn-ea"/>
                <a:cs typeface="+mn-cs"/>
              </a:rPr>
              <a:t>.</a:t>
            </a:r>
            <a:endParaRPr kumimoji="1" lang="cs-CZ" sz="1200" b="0" i="0" kern="1200" dirty="0">
              <a:solidFill>
                <a:schemeClr val="tx1"/>
              </a:solidFill>
              <a:effectLst/>
              <a:latin typeface="Arial" charset="0"/>
              <a:ea typeface="+mn-ea"/>
              <a:cs typeface="+mn-cs"/>
            </a:endParaRPr>
          </a:p>
          <a:p>
            <a:endParaRPr kumimoji="1" lang="cs-CZ" sz="1200" b="0" i="0" kern="1200" dirty="0">
              <a:solidFill>
                <a:schemeClr val="tx1"/>
              </a:solidFill>
              <a:effectLst/>
              <a:latin typeface="Arial" charset="0"/>
              <a:ea typeface="+mn-ea"/>
              <a:cs typeface="+mn-cs"/>
            </a:endParaRPr>
          </a:p>
          <a:p>
            <a:r>
              <a:rPr kumimoji="1" lang="en-GB" sz="1200" b="1" i="0" kern="1200" dirty="0" err="1">
                <a:solidFill>
                  <a:schemeClr val="tx1"/>
                </a:solidFill>
                <a:effectLst/>
                <a:latin typeface="Arial" charset="0"/>
                <a:ea typeface="+mn-ea"/>
                <a:cs typeface="+mn-cs"/>
              </a:rPr>
              <a:t>Horká</a:t>
            </a:r>
            <a:r>
              <a:rPr kumimoji="1" lang="en-GB" sz="1200" b="1" i="0" kern="1200" dirty="0">
                <a:solidFill>
                  <a:schemeClr val="tx1"/>
                </a:solidFill>
                <a:effectLst/>
                <a:latin typeface="Arial" charset="0"/>
                <a:ea typeface="+mn-ea"/>
                <a:cs typeface="+mn-cs"/>
              </a:rPr>
              <a:t> </a:t>
            </a:r>
            <a:r>
              <a:rPr kumimoji="1" lang="en-GB" sz="1200" b="1" i="0" kern="1200" dirty="0" err="1">
                <a:solidFill>
                  <a:schemeClr val="tx1"/>
                </a:solidFill>
                <a:effectLst/>
                <a:latin typeface="Arial" charset="0"/>
                <a:ea typeface="+mn-ea"/>
                <a:cs typeface="+mn-cs"/>
              </a:rPr>
              <a:t>čokoláda</a:t>
            </a:r>
            <a:r>
              <a:rPr kumimoji="1" lang="en-GB" sz="1200" b="1" i="0" kern="1200" dirty="0">
                <a:solidFill>
                  <a:schemeClr val="tx1"/>
                </a:solidFill>
                <a:effectLst/>
                <a:latin typeface="Arial" charset="0"/>
                <a:ea typeface="+mn-ea"/>
                <a:cs typeface="+mn-cs"/>
              </a:rPr>
              <a:t> </a:t>
            </a:r>
            <a:r>
              <a:rPr kumimoji="1" lang="en-GB" sz="1200" b="0" i="0" kern="1200" dirty="0">
                <a:solidFill>
                  <a:schemeClr val="tx1"/>
                </a:solidFill>
                <a:effectLst/>
                <a:latin typeface="Arial" charset="0"/>
                <a:ea typeface="+mn-ea"/>
                <a:cs typeface="+mn-cs"/>
              </a:rPr>
              <a:t>je </a:t>
            </a:r>
            <a:r>
              <a:rPr kumimoji="1" lang="en-GB" sz="1200" b="0" i="0" kern="1200" dirty="0" err="1">
                <a:solidFill>
                  <a:schemeClr val="tx1"/>
                </a:solidFill>
                <a:effectLst/>
                <a:latin typeface="Arial" charset="0"/>
                <a:ea typeface="+mn-ea"/>
                <a:cs typeface="+mn-cs"/>
              </a:rPr>
              <a:t>poměrně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vydatným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zdrojem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energie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převážně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formě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cukru</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někdy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i</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nevhodného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tuku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záleží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však</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na</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durhu</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způsobu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přípravy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čokolády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Vždy</a:t>
            </a:r>
            <a:r>
              <a:rPr kumimoji="1" lang="en-GB" sz="1200" b="0" i="0" kern="1200" dirty="0">
                <a:solidFill>
                  <a:schemeClr val="tx1"/>
                </a:solidFill>
                <a:effectLst/>
                <a:latin typeface="Arial" charset="0"/>
                <a:ea typeface="+mn-ea"/>
                <a:cs typeface="+mn-cs"/>
              </a:rPr>
              <a:t> se </a:t>
            </a:r>
            <a:r>
              <a:rPr kumimoji="1" lang="en-GB" sz="1200" b="0" i="0" kern="1200" dirty="0" err="1">
                <a:solidFill>
                  <a:schemeClr val="tx1"/>
                </a:solidFill>
                <a:effectLst/>
                <a:latin typeface="Arial" charset="0"/>
                <a:ea typeface="+mn-ea"/>
                <a:cs typeface="+mn-cs"/>
              </a:rPr>
              <a:t>však</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jedná</a:t>
            </a:r>
            <a:r>
              <a:rPr kumimoji="1" lang="en-GB" sz="1200" b="0" i="0" kern="1200" dirty="0">
                <a:solidFill>
                  <a:schemeClr val="tx1"/>
                </a:solidFill>
                <a:effectLst/>
                <a:latin typeface="Arial" charset="0"/>
                <a:ea typeface="+mn-ea"/>
                <a:cs typeface="+mn-cs"/>
              </a:rPr>
              <a:t> o </a:t>
            </a:r>
            <a:r>
              <a:rPr kumimoji="1" lang="en-GB" sz="1200" b="0" i="0" kern="1200" dirty="0" err="1">
                <a:solidFill>
                  <a:schemeClr val="tx1"/>
                </a:solidFill>
                <a:effectLst/>
                <a:latin typeface="Arial" charset="0"/>
                <a:ea typeface="+mn-ea"/>
                <a:cs typeface="+mn-cs"/>
              </a:rPr>
              <a:t>značný</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zdroj</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energie</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není</a:t>
            </a:r>
            <a:r>
              <a:rPr kumimoji="1" lang="en-GB" sz="1200" b="0" i="0" kern="1200" dirty="0">
                <a:solidFill>
                  <a:schemeClr val="tx1"/>
                </a:solidFill>
                <a:effectLst/>
                <a:latin typeface="Arial" charset="0"/>
                <a:ea typeface="+mn-ea"/>
                <a:cs typeface="+mn-cs"/>
              </a:rPr>
              <a:t> proto </a:t>
            </a:r>
            <a:r>
              <a:rPr kumimoji="1" lang="en-GB" sz="1200" b="0" i="0" kern="1200" dirty="0" err="1">
                <a:solidFill>
                  <a:schemeClr val="tx1"/>
                </a:solidFill>
                <a:effectLst/>
                <a:latin typeface="Arial" charset="0"/>
                <a:ea typeface="+mn-ea"/>
                <a:cs typeface="+mn-cs"/>
              </a:rPr>
              <a:t>vhodné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horkou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čokoládu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konzumovat</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větším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množství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Energetická</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hodnota</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ještě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narůstá</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přidáním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šlehačky</a:t>
            </a:r>
            <a:r>
              <a:rPr kumimoji="1" lang="en-GB" sz="1200" b="0" i="0" kern="1200" dirty="0">
                <a:solidFill>
                  <a:schemeClr val="tx1"/>
                </a:solidFill>
                <a:effectLst/>
                <a:latin typeface="Arial" charset="0"/>
                <a:ea typeface="+mn-ea"/>
                <a:cs typeface="+mn-cs"/>
              </a:rPr>
              <a:t>.</a:t>
            </a:r>
          </a:p>
          <a:p>
            <a:r>
              <a:rPr kumimoji="1" lang="en-GB" sz="1200" b="1" i="0" kern="1200" dirty="0" err="1">
                <a:solidFill>
                  <a:schemeClr val="tx1"/>
                </a:solidFill>
                <a:effectLst/>
                <a:latin typeface="Arial" charset="0"/>
                <a:ea typeface="+mn-ea"/>
                <a:cs typeface="+mn-cs"/>
              </a:rPr>
              <a:t>Náhrada</a:t>
            </a:r>
            <a:endParaRPr kumimoji="1" lang="en-GB" sz="1200" b="1" i="0" kern="1200" dirty="0">
              <a:solidFill>
                <a:schemeClr val="tx1"/>
              </a:solidFill>
              <a:effectLst/>
              <a:latin typeface="Arial" charset="0"/>
              <a:ea typeface="+mn-ea"/>
              <a:cs typeface="+mn-cs"/>
            </a:endParaRPr>
          </a:p>
          <a:p>
            <a:r>
              <a:rPr kumimoji="1" lang="en-GB" sz="1200" b="0" i="0" kern="1200" dirty="0" err="1">
                <a:solidFill>
                  <a:schemeClr val="tx1"/>
                </a:solidFill>
                <a:effectLst/>
                <a:latin typeface="Arial" charset="0"/>
                <a:ea typeface="+mn-ea"/>
                <a:cs typeface="+mn-cs"/>
              </a:rPr>
              <a:t>Místo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čokolády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raději</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kávu</a:t>
            </a:r>
            <a:r>
              <a:rPr kumimoji="1" lang="en-GB" sz="1200" b="0" i="0" kern="1200" dirty="0">
                <a:solidFill>
                  <a:schemeClr val="tx1"/>
                </a:solidFill>
                <a:effectLst/>
                <a:latin typeface="Arial" charset="0"/>
                <a:ea typeface="+mn-ea"/>
                <a:cs typeface="+mn-cs"/>
              </a:rPr>
              <a:t> s </a:t>
            </a:r>
            <a:r>
              <a:rPr kumimoji="1" lang="en-GB" sz="1200" b="0" i="0" kern="1200" dirty="0" err="1">
                <a:solidFill>
                  <a:schemeClr val="tx1"/>
                </a:solidFill>
                <a:effectLst/>
                <a:latin typeface="Arial" charset="0"/>
                <a:ea typeface="+mn-ea"/>
                <a:cs typeface="+mn-cs"/>
              </a:rPr>
              <a:t>menším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množstvím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mléka</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Vhodnější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variantou</a:t>
            </a:r>
            <a:r>
              <a:rPr kumimoji="1" lang="en-GB" sz="1200" b="0" i="0" kern="1200" dirty="0">
                <a:solidFill>
                  <a:schemeClr val="tx1"/>
                </a:solidFill>
                <a:effectLst/>
                <a:latin typeface="Arial" charset="0"/>
                <a:ea typeface="+mn-ea"/>
                <a:cs typeface="+mn-cs"/>
              </a:rPr>
              <a:t> je </a:t>
            </a:r>
            <a:r>
              <a:rPr kumimoji="1" lang="en-GB" sz="1200" b="0" i="0" kern="1200" dirty="0" err="1">
                <a:solidFill>
                  <a:schemeClr val="tx1"/>
                </a:solidFill>
                <a:effectLst/>
                <a:latin typeface="Arial" charset="0"/>
                <a:ea typeface="+mn-ea"/>
                <a:cs typeface="+mn-cs"/>
              </a:rPr>
              <a:t>také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kakao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připravené</a:t>
            </a:r>
            <a:r>
              <a:rPr kumimoji="1" lang="en-GB" sz="1200" b="0" i="0" kern="1200" dirty="0">
                <a:solidFill>
                  <a:schemeClr val="tx1"/>
                </a:solidFill>
                <a:effectLst/>
                <a:latin typeface="Arial" charset="0"/>
                <a:ea typeface="+mn-ea"/>
                <a:cs typeface="+mn-cs"/>
              </a:rPr>
              <a:t> z </a:t>
            </a:r>
            <a:r>
              <a:rPr kumimoji="1" lang="en-GB" sz="1200" b="0" i="0" kern="1200" dirty="0" err="1">
                <a:solidFill>
                  <a:schemeClr val="tx1"/>
                </a:solidFill>
                <a:effectLst/>
                <a:latin typeface="Arial" charset="0"/>
                <a:ea typeface="+mn-ea"/>
                <a:cs typeface="+mn-cs"/>
              </a:rPr>
              <a:t>nízkotučného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či</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polotučného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mléka</a:t>
            </a:r>
            <a:r>
              <a:rPr kumimoji="1" lang="en-GB" sz="1200" b="0" i="0" kern="1200" dirty="0">
                <a:solidFill>
                  <a:schemeClr val="tx1"/>
                </a:solidFill>
                <a:effectLst/>
                <a:latin typeface="Arial" charset="0"/>
                <a:ea typeface="+mn-ea"/>
                <a:cs typeface="+mn-cs"/>
              </a:rPr>
              <a:t> s </a:t>
            </a:r>
            <a:r>
              <a:rPr kumimoji="1" lang="en-GB" sz="1200" b="0" i="0" kern="1200" dirty="0" err="1">
                <a:solidFill>
                  <a:schemeClr val="tx1"/>
                </a:solidFill>
                <a:effectLst/>
                <a:latin typeface="Arial" charset="0"/>
                <a:ea typeface="+mn-ea"/>
                <a:cs typeface="+mn-cs"/>
              </a:rPr>
              <a:t>trochou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kvalitního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kakaa</a:t>
            </a:r>
            <a:endParaRPr kumimoji="1" lang="en-GB" sz="1200" b="0" i="0" kern="1200" dirty="0">
              <a:solidFill>
                <a:schemeClr val="tx1"/>
              </a:solidFill>
              <a:effectLst/>
              <a:latin typeface="Arial" charset="0"/>
              <a:ea typeface="+mn-ea"/>
              <a:cs typeface="+mn-cs"/>
            </a:endParaRPr>
          </a:p>
          <a:p>
            <a:endParaRPr kumimoji="1" lang="cs-CZ" sz="1200" b="0" i="0" kern="1200" dirty="0">
              <a:solidFill>
                <a:schemeClr val="tx1"/>
              </a:solidFill>
              <a:effectLst/>
              <a:latin typeface="Arial" charset="0"/>
              <a:ea typeface="+mn-ea"/>
              <a:cs typeface="+mn-cs"/>
            </a:endParaRPr>
          </a:p>
          <a:p>
            <a:endParaRPr kumimoji="1" lang="en-GB" sz="1200" b="0" i="0" kern="1200" dirty="0">
              <a:solidFill>
                <a:schemeClr val="tx1"/>
              </a:solidFill>
              <a:effectLst/>
              <a:latin typeface="Arial" charset="0"/>
              <a:ea typeface="+mn-ea"/>
              <a:cs typeface="+mn-cs"/>
            </a:endParaRPr>
          </a:p>
          <a:p>
            <a:r>
              <a:rPr lang="cs-CZ" b="1" dirty="0"/>
              <a:t>Granko</a:t>
            </a:r>
            <a:r>
              <a:rPr lang="cs-CZ" dirty="0"/>
              <a:t> - </a:t>
            </a:r>
            <a:r>
              <a:rPr kumimoji="1" lang="en-GB" sz="1200" b="0" i="0" kern="1200" dirty="0" err="1">
                <a:solidFill>
                  <a:schemeClr val="tx1"/>
                </a:solidFill>
                <a:effectLst/>
                <a:latin typeface="Arial" charset="0"/>
                <a:ea typeface="+mn-ea"/>
                <a:cs typeface="+mn-cs"/>
              </a:rPr>
              <a:t>Uvedené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hodnoty</a:t>
            </a:r>
            <a:r>
              <a:rPr kumimoji="1" lang="en-GB" sz="1200" b="0" i="0" kern="1200" dirty="0">
                <a:solidFill>
                  <a:schemeClr val="tx1"/>
                </a:solidFill>
                <a:effectLst/>
                <a:latin typeface="Arial" charset="0"/>
                <a:ea typeface="+mn-ea"/>
                <a:cs typeface="+mn-cs"/>
              </a:rPr>
              <a:t> se </a:t>
            </a:r>
            <a:r>
              <a:rPr kumimoji="1" lang="en-GB" sz="1200" b="0" i="0" kern="1200" dirty="0" err="1">
                <a:solidFill>
                  <a:schemeClr val="tx1"/>
                </a:solidFill>
                <a:effectLst/>
                <a:latin typeface="Arial" charset="0"/>
                <a:ea typeface="+mn-ea"/>
                <a:cs typeface="+mn-cs"/>
              </a:rPr>
              <a:t>vztahují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ke</a:t>
            </a:r>
            <a:r>
              <a:rPr kumimoji="1" lang="en-GB" sz="1200" b="0" i="0" kern="1200" dirty="0">
                <a:solidFill>
                  <a:schemeClr val="tx1"/>
                </a:solidFill>
                <a:effectLst/>
                <a:latin typeface="Arial" charset="0"/>
                <a:ea typeface="+mn-ea"/>
                <a:cs typeface="+mn-cs"/>
              </a:rPr>
              <a:t> 100 ml </a:t>
            </a:r>
            <a:r>
              <a:rPr kumimoji="1" lang="en-GB" sz="1200" b="0" i="0" kern="1200" dirty="0" err="1">
                <a:solidFill>
                  <a:schemeClr val="tx1"/>
                </a:solidFill>
                <a:effectLst/>
                <a:latin typeface="Arial" charset="0"/>
                <a:ea typeface="+mn-ea"/>
                <a:cs typeface="+mn-cs"/>
              </a:rPr>
              <a:t>nápoje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připraveného</a:t>
            </a:r>
            <a:r>
              <a:rPr kumimoji="1" lang="en-GB" sz="1200" b="0" i="0" kern="1200" dirty="0">
                <a:solidFill>
                  <a:schemeClr val="tx1"/>
                </a:solidFill>
                <a:effectLst/>
                <a:latin typeface="Arial" charset="0"/>
                <a:ea typeface="+mn-ea"/>
                <a:cs typeface="+mn-cs"/>
              </a:rPr>
              <a:t> z 15 g </a:t>
            </a:r>
            <a:r>
              <a:rPr kumimoji="1" lang="en-GB" sz="1200" b="0" i="0" kern="1200" dirty="0" err="1">
                <a:solidFill>
                  <a:schemeClr val="tx1"/>
                </a:solidFill>
                <a:effectLst/>
                <a:latin typeface="Arial" charset="0"/>
                <a:ea typeface="+mn-ea"/>
                <a:cs typeface="+mn-cs"/>
              </a:rPr>
              <a:t>směsi</a:t>
            </a:r>
            <a:r>
              <a:rPr kumimoji="1" lang="en-GB" sz="1200" b="0" i="0" kern="1200" dirty="0">
                <a:solidFill>
                  <a:schemeClr val="tx1"/>
                </a:solidFill>
                <a:effectLst/>
                <a:latin typeface="Arial" charset="0"/>
                <a:ea typeface="+mn-ea"/>
                <a:cs typeface="+mn-cs"/>
              </a:rPr>
              <a:t> a 250 ml </a:t>
            </a:r>
            <a:r>
              <a:rPr kumimoji="1" lang="en-GB" sz="1200" b="0" i="0" kern="1200" dirty="0" err="1">
                <a:solidFill>
                  <a:schemeClr val="tx1"/>
                </a:solidFill>
                <a:effectLst/>
                <a:latin typeface="Arial" charset="0"/>
                <a:ea typeface="+mn-ea"/>
                <a:cs typeface="+mn-cs"/>
              </a:rPr>
              <a:t>polotučného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mléka</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Jedná</a:t>
            </a:r>
            <a:r>
              <a:rPr kumimoji="1" lang="en-GB" sz="1200" b="0" i="0" kern="1200" dirty="0">
                <a:solidFill>
                  <a:schemeClr val="tx1"/>
                </a:solidFill>
                <a:effectLst/>
                <a:latin typeface="Arial" charset="0"/>
                <a:ea typeface="+mn-ea"/>
                <a:cs typeface="+mn-cs"/>
              </a:rPr>
              <a:t> se o </a:t>
            </a:r>
            <a:r>
              <a:rPr kumimoji="1" lang="en-GB" sz="1200" b="0" i="0" kern="1200" dirty="0" err="1">
                <a:solidFill>
                  <a:schemeClr val="tx1"/>
                </a:solidFill>
                <a:effectLst/>
                <a:latin typeface="Arial" charset="0"/>
                <a:ea typeface="+mn-ea"/>
                <a:cs typeface="+mn-cs"/>
              </a:rPr>
              <a:t>slazenou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rozpustnou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směs</a:t>
            </a:r>
            <a:r>
              <a:rPr kumimoji="1" lang="en-GB" sz="1200" b="0" i="0" kern="1200" dirty="0">
                <a:solidFill>
                  <a:schemeClr val="tx1"/>
                </a:solidFill>
                <a:effectLst/>
                <a:latin typeface="Arial" charset="0"/>
                <a:ea typeface="+mn-ea"/>
                <a:cs typeface="+mn-cs"/>
              </a:rPr>
              <a:t> pro </a:t>
            </a:r>
            <a:r>
              <a:rPr kumimoji="1" lang="en-GB" sz="1200" b="0" i="0" kern="1200" dirty="0" err="1">
                <a:solidFill>
                  <a:schemeClr val="tx1"/>
                </a:solidFill>
                <a:effectLst/>
                <a:latin typeface="Arial" charset="0"/>
                <a:ea typeface="+mn-ea"/>
                <a:cs typeface="+mn-cs"/>
              </a:rPr>
              <a:t>přípravu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kakaového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nápoje</a:t>
            </a:r>
            <a:r>
              <a:rPr kumimoji="1" lang="en-GB" sz="1200" b="0" i="0" kern="1200" dirty="0">
                <a:solidFill>
                  <a:schemeClr val="tx1"/>
                </a:solidFill>
                <a:effectLst/>
                <a:latin typeface="Arial" charset="0"/>
                <a:ea typeface="+mn-ea"/>
                <a:cs typeface="+mn-cs"/>
              </a:rPr>
              <a:t> s </a:t>
            </a:r>
            <a:r>
              <a:rPr kumimoji="1" lang="en-GB" sz="1200" b="0" i="0" kern="1200" dirty="0" err="1">
                <a:solidFill>
                  <a:schemeClr val="tx1"/>
                </a:solidFill>
                <a:effectLst/>
                <a:latin typeface="Arial" charset="0"/>
                <a:ea typeface="+mn-ea"/>
                <a:cs typeface="+mn-cs"/>
              </a:rPr>
              <a:t>přídavkem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vitaminů</a:t>
            </a:r>
            <a:r>
              <a:rPr kumimoji="1" lang="en-GB" sz="1200" b="0" i="0" kern="1200" dirty="0">
                <a:solidFill>
                  <a:schemeClr val="tx1"/>
                </a:solidFill>
                <a:effectLst/>
                <a:latin typeface="Arial" charset="0"/>
                <a:ea typeface="+mn-ea"/>
                <a:cs typeface="+mn-cs"/>
              </a:rPr>
              <a:t>. Tato </a:t>
            </a:r>
            <a:r>
              <a:rPr kumimoji="1" lang="en-GB" sz="1200" b="0" i="0" kern="1200" dirty="0" err="1">
                <a:solidFill>
                  <a:schemeClr val="tx1"/>
                </a:solidFill>
                <a:effectLst/>
                <a:latin typeface="Arial" charset="0"/>
                <a:ea typeface="+mn-ea"/>
                <a:cs typeface="+mn-cs"/>
              </a:rPr>
              <a:t>směs</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obsahuje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velké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množství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přidaného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cukru</a:t>
            </a:r>
            <a:r>
              <a:rPr kumimoji="1" lang="en-GB" sz="1200" b="0" i="0" kern="1200" dirty="0">
                <a:solidFill>
                  <a:schemeClr val="tx1"/>
                </a:solidFill>
                <a:effectLst/>
                <a:latin typeface="Arial" charset="0"/>
                <a:ea typeface="+mn-ea"/>
                <a:cs typeface="+mn-cs"/>
              </a:rPr>
              <a:t> a je proto </a:t>
            </a:r>
            <a:r>
              <a:rPr kumimoji="1" lang="en-GB" sz="1200" b="0" i="0" kern="1200" dirty="0" err="1">
                <a:solidFill>
                  <a:schemeClr val="tx1"/>
                </a:solidFill>
                <a:effectLst/>
                <a:latin typeface="Arial" charset="0"/>
                <a:ea typeface="+mn-ea"/>
                <a:cs typeface="+mn-cs"/>
              </a:rPr>
              <a:t>energeticky</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vydatná</a:t>
            </a:r>
            <a:r>
              <a:rPr kumimoji="1" lang="en-GB" sz="1200" b="0" i="0" kern="1200" dirty="0">
                <a:solidFill>
                  <a:schemeClr val="tx1"/>
                </a:solidFill>
                <a:effectLst/>
                <a:latin typeface="Arial" charset="0"/>
                <a:ea typeface="+mn-ea"/>
                <a:cs typeface="+mn-cs"/>
              </a:rPr>
              <a:t>. </a:t>
            </a:r>
          </a:p>
          <a:p>
            <a:r>
              <a:rPr kumimoji="1" lang="en-GB" sz="1200" b="1" i="0" kern="1200" dirty="0" err="1">
                <a:solidFill>
                  <a:schemeClr val="tx1"/>
                </a:solidFill>
                <a:effectLst/>
                <a:latin typeface="Arial" charset="0"/>
                <a:ea typeface="+mn-ea"/>
                <a:cs typeface="+mn-cs"/>
              </a:rPr>
              <a:t>Náhrada</a:t>
            </a:r>
            <a:endParaRPr kumimoji="1" lang="en-GB" sz="1200" b="1" i="0" kern="1200" dirty="0">
              <a:solidFill>
                <a:schemeClr val="tx1"/>
              </a:solidFill>
              <a:effectLst/>
              <a:latin typeface="Arial" charset="0"/>
              <a:ea typeface="+mn-ea"/>
              <a:cs typeface="+mn-cs"/>
            </a:endParaRPr>
          </a:p>
          <a:p>
            <a:r>
              <a:rPr kumimoji="1" lang="cs-CZ" sz="1200" b="0" i="0" kern="1200" dirty="0">
                <a:solidFill>
                  <a:schemeClr val="tx1"/>
                </a:solidFill>
                <a:effectLst/>
                <a:latin typeface="Arial" charset="0"/>
                <a:ea typeface="+mn-ea"/>
                <a:cs typeface="+mn-cs"/>
              </a:rPr>
              <a:t>Lze </a:t>
            </a:r>
            <a:r>
              <a:rPr kumimoji="1" lang="en-GB" sz="1200" b="0" i="0" kern="1200" dirty="0" err="1">
                <a:solidFill>
                  <a:schemeClr val="tx1"/>
                </a:solidFill>
                <a:effectLst/>
                <a:latin typeface="Arial" charset="0"/>
                <a:ea typeface="+mn-ea"/>
                <a:cs typeface="+mn-cs"/>
              </a:rPr>
              <a:t>použít</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neslazené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kakao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Vhodnější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než</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kakao</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jsou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proteinové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nápoje</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které</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mají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výhodnější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nutriční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složení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obsahují</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méně</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cukru</a:t>
            </a:r>
            <a:r>
              <a:rPr kumimoji="1" lang="en-GB" sz="1200" b="0" i="0" kern="1200" dirty="0">
                <a:solidFill>
                  <a:schemeClr val="tx1"/>
                </a:solidFill>
                <a:effectLst/>
                <a:latin typeface="Arial" charset="0"/>
                <a:ea typeface="+mn-ea"/>
                <a:cs typeface="+mn-cs"/>
              </a:rPr>
              <a:t> a </a:t>
            </a:r>
            <a:r>
              <a:rPr kumimoji="1" lang="en-GB" sz="1200" b="0" i="0" kern="1200" dirty="0" err="1">
                <a:solidFill>
                  <a:schemeClr val="tx1"/>
                </a:solidFill>
                <a:effectLst/>
                <a:latin typeface="Arial" charset="0"/>
                <a:ea typeface="+mn-ea"/>
                <a:cs typeface="+mn-cs"/>
              </a:rPr>
              <a:t>jsou</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bohatým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zdrojem</a:t>
            </a:r>
            <a:r>
              <a:rPr kumimoji="1" lang="en-GB" sz="1200" b="0" i="0" kern="1200" dirty="0">
                <a:solidFill>
                  <a:schemeClr val="tx1"/>
                </a:solidFill>
                <a:effectLst/>
                <a:latin typeface="Arial" charset="0"/>
                <a:ea typeface="+mn-ea"/>
                <a:cs typeface="+mn-cs"/>
              </a:rPr>
              <a:t> </a:t>
            </a:r>
            <a:r>
              <a:rPr kumimoji="1" lang="en-GB" sz="1200" b="0" i="0" kern="1200" dirty="0" err="1">
                <a:solidFill>
                  <a:schemeClr val="tx1"/>
                </a:solidFill>
                <a:effectLst/>
                <a:latin typeface="Arial" charset="0"/>
                <a:ea typeface="+mn-ea"/>
                <a:cs typeface="+mn-cs"/>
              </a:rPr>
              <a:t>bílkovin</a:t>
            </a:r>
            <a:r>
              <a:rPr kumimoji="1" lang="en-GB" sz="1200" b="0" i="0" kern="1200" dirty="0">
                <a:solidFill>
                  <a:schemeClr val="tx1"/>
                </a:solidFill>
                <a:effectLst/>
                <a:latin typeface="Arial" charset="0"/>
                <a:ea typeface="+mn-ea"/>
                <a:cs typeface="+mn-cs"/>
              </a:rPr>
              <a:t>.</a:t>
            </a:r>
          </a:p>
          <a:p>
            <a:endParaRPr lang="cs-CZ"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1469926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Souvislost</a:t>
            </a:r>
            <a:r>
              <a:rPr lang="en-GB" dirty="0"/>
              <a:t> </a:t>
            </a:r>
            <a:r>
              <a:rPr lang="en-GB" dirty="0" err="1"/>
              <a:t>mezi</a:t>
            </a:r>
            <a:r>
              <a:rPr lang="en-GB" dirty="0"/>
              <a:t> </a:t>
            </a:r>
            <a:r>
              <a:rPr lang="en-GB" dirty="0" err="1"/>
              <a:t>konzumací</a:t>
            </a:r>
            <a:r>
              <a:rPr lang="en-GB" dirty="0"/>
              <a:t> </a:t>
            </a:r>
            <a:r>
              <a:rPr lang="en-GB" dirty="0" err="1"/>
              <a:t>alkoholu</a:t>
            </a:r>
            <a:r>
              <a:rPr lang="en-GB" dirty="0"/>
              <a:t> a </a:t>
            </a:r>
            <a:r>
              <a:rPr lang="en-GB" dirty="0" err="1"/>
              <a:t>přibýváním</a:t>
            </a:r>
            <a:r>
              <a:rPr lang="en-GB" dirty="0"/>
              <a:t> </a:t>
            </a:r>
            <a:r>
              <a:rPr lang="en-GB" dirty="0" err="1"/>
              <a:t>na</a:t>
            </a:r>
            <a:r>
              <a:rPr lang="en-GB" dirty="0"/>
              <a:t> </a:t>
            </a:r>
            <a:r>
              <a:rPr lang="en-GB" dirty="0" err="1"/>
              <a:t>hmotnosti</a:t>
            </a:r>
            <a:r>
              <a:rPr lang="en-GB" dirty="0"/>
              <a:t> je </a:t>
            </a:r>
            <a:r>
              <a:rPr lang="en-GB" dirty="0" err="1"/>
              <a:t>dána</a:t>
            </a:r>
            <a:r>
              <a:rPr lang="en-GB" dirty="0"/>
              <a:t> </a:t>
            </a:r>
            <a:r>
              <a:rPr lang="en-GB" dirty="0" err="1"/>
              <a:t>několika</a:t>
            </a:r>
            <a:r>
              <a:rPr lang="en-GB" dirty="0"/>
              <a:t> </a:t>
            </a:r>
            <a:r>
              <a:rPr lang="en-GB" dirty="0" err="1"/>
              <a:t>důvody</a:t>
            </a:r>
            <a:r>
              <a:rPr lang="en-GB" dirty="0"/>
              <a:t>. </a:t>
            </a:r>
            <a:r>
              <a:rPr lang="en-GB" dirty="0" err="1"/>
              <a:t>Především</a:t>
            </a:r>
            <a:r>
              <a:rPr lang="en-GB" dirty="0"/>
              <a:t> je </a:t>
            </a:r>
            <a:r>
              <a:rPr lang="en-GB" dirty="0" err="1"/>
              <a:t>alkohol</a:t>
            </a:r>
            <a:r>
              <a:rPr lang="en-GB" dirty="0"/>
              <a:t> </a:t>
            </a:r>
            <a:r>
              <a:rPr lang="en-GB" dirty="0" err="1"/>
              <a:t>zdrojem</a:t>
            </a:r>
            <a:r>
              <a:rPr lang="en-GB" dirty="0"/>
              <a:t> </a:t>
            </a:r>
            <a:r>
              <a:rPr lang="en-GB" dirty="0" err="1"/>
              <a:t>tzv</a:t>
            </a:r>
            <a:r>
              <a:rPr lang="en-GB" dirty="0"/>
              <a:t>. </a:t>
            </a:r>
            <a:r>
              <a:rPr lang="cs-CZ" dirty="0"/>
              <a:t>prázdné energie</a:t>
            </a:r>
            <a:r>
              <a:rPr lang="cs-CZ" baseline="0" dirty="0"/>
              <a:t> (</a:t>
            </a:r>
            <a:r>
              <a:rPr lang="en-GB" dirty="0"/>
              <a:t>1</a:t>
            </a:r>
            <a:r>
              <a:rPr lang="cs-CZ" dirty="0"/>
              <a:t> </a:t>
            </a:r>
            <a:r>
              <a:rPr lang="en-GB" dirty="0"/>
              <a:t>g </a:t>
            </a:r>
            <a:r>
              <a:rPr lang="en-GB" dirty="0" err="1"/>
              <a:t>čistého</a:t>
            </a:r>
            <a:r>
              <a:rPr lang="en-GB" dirty="0"/>
              <a:t> </a:t>
            </a:r>
            <a:r>
              <a:rPr lang="en-GB" dirty="0" err="1"/>
              <a:t>alkoholu</a:t>
            </a:r>
            <a:r>
              <a:rPr lang="en-GB" dirty="0"/>
              <a:t> </a:t>
            </a:r>
            <a:r>
              <a:rPr lang="en-GB" dirty="0" err="1"/>
              <a:t>poskytuje</a:t>
            </a:r>
            <a:r>
              <a:rPr lang="en-GB" dirty="0"/>
              <a:t> 29,3 kJ</a:t>
            </a:r>
            <a:r>
              <a:rPr lang="cs-CZ" dirty="0"/>
              <a:t>)</a:t>
            </a:r>
            <a:r>
              <a:rPr lang="en-GB" dirty="0"/>
              <a:t>. </a:t>
            </a:r>
            <a:r>
              <a:rPr lang="en-GB" dirty="0" err="1"/>
              <a:t>Alkoholické</a:t>
            </a:r>
            <a:r>
              <a:rPr lang="en-GB" dirty="0"/>
              <a:t> </a:t>
            </a:r>
            <a:r>
              <a:rPr lang="en-GB" dirty="0" err="1"/>
              <a:t>nápoje</a:t>
            </a:r>
            <a:r>
              <a:rPr lang="en-GB" dirty="0"/>
              <a:t> </a:t>
            </a:r>
            <a:r>
              <a:rPr lang="en-GB" dirty="0" err="1"/>
              <a:t>jsou</a:t>
            </a:r>
            <a:r>
              <a:rPr lang="en-GB" dirty="0"/>
              <a:t> </a:t>
            </a:r>
            <a:r>
              <a:rPr lang="en-GB" dirty="0" err="1"/>
              <a:t>často</a:t>
            </a:r>
            <a:r>
              <a:rPr lang="en-GB" dirty="0"/>
              <a:t> </a:t>
            </a:r>
            <a:r>
              <a:rPr lang="en-GB" dirty="0" err="1"/>
              <a:t>navíc</a:t>
            </a:r>
            <a:r>
              <a:rPr lang="en-GB" dirty="0"/>
              <a:t> </a:t>
            </a:r>
            <a:r>
              <a:rPr lang="en-GB" dirty="0" err="1"/>
              <a:t>zdrojem</a:t>
            </a:r>
            <a:r>
              <a:rPr lang="en-GB" dirty="0"/>
              <a:t> </a:t>
            </a:r>
            <a:r>
              <a:rPr lang="en-GB" dirty="0" err="1"/>
              <a:t>cukru</a:t>
            </a:r>
            <a:r>
              <a:rPr lang="en-GB" dirty="0"/>
              <a:t>, proto </a:t>
            </a:r>
            <a:r>
              <a:rPr lang="en-GB" dirty="0" err="1"/>
              <a:t>mohou</a:t>
            </a:r>
            <a:r>
              <a:rPr lang="en-GB" dirty="0"/>
              <a:t> </a:t>
            </a:r>
            <a:r>
              <a:rPr lang="en-GB" dirty="0" err="1"/>
              <a:t>zvyšovat</a:t>
            </a:r>
            <a:r>
              <a:rPr lang="en-GB" dirty="0"/>
              <a:t> </a:t>
            </a:r>
            <a:r>
              <a:rPr lang="en-GB" dirty="0" err="1"/>
              <a:t>celkový</a:t>
            </a:r>
            <a:r>
              <a:rPr lang="en-GB" dirty="0"/>
              <a:t> </a:t>
            </a:r>
            <a:r>
              <a:rPr lang="en-GB" dirty="0" err="1"/>
              <a:t>energetický</a:t>
            </a:r>
            <a:r>
              <a:rPr lang="en-GB" dirty="0"/>
              <a:t> </a:t>
            </a:r>
            <a:r>
              <a:rPr lang="en-GB" dirty="0" err="1"/>
              <a:t>příjem</a:t>
            </a:r>
            <a:r>
              <a:rPr lang="en-GB" dirty="0"/>
              <a:t> a </a:t>
            </a:r>
            <a:r>
              <a:rPr lang="en-GB" dirty="0" err="1"/>
              <a:t>riziko</a:t>
            </a:r>
            <a:r>
              <a:rPr lang="en-GB" dirty="0"/>
              <a:t> </a:t>
            </a:r>
            <a:r>
              <a:rPr lang="en-GB" dirty="0" err="1"/>
              <a:t>rozvoje</a:t>
            </a:r>
            <a:r>
              <a:rPr lang="en-GB" dirty="0"/>
              <a:t> </a:t>
            </a:r>
            <a:r>
              <a:rPr lang="en-GB" dirty="0" err="1"/>
              <a:t>nadváhy</a:t>
            </a:r>
            <a:r>
              <a:rPr lang="en-GB" dirty="0"/>
              <a:t> </a:t>
            </a:r>
            <a:r>
              <a:rPr lang="en-GB" dirty="0" err="1"/>
              <a:t>či</a:t>
            </a:r>
            <a:r>
              <a:rPr lang="en-GB" dirty="0"/>
              <a:t> </a:t>
            </a:r>
            <a:r>
              <a:rPr lang="en-GB" dirty="0" err="1"/>
              <a:t>obezity</a:t>
            </a:r>
            <a:r>
              <a:rPr lang="en-GB" dirty="0"/>
              <a:t>. </a:t>
            </a:r>
            <a:r>
              <a:rPr lang="en-GB" dirty="0" err="1"/>
              <a:t>Alkohol</a:t>
            </a:r>
            <a:r>
              <a:rPr lang="en-GB" dirty="0"/>
              <a:t> </a:t>
            </a:r>
            <a:r>
              <a:rPr lang="en-GB" dirty="0" err="1"/>
              <a:t>také</a:t>
            </a:r>
            <a:r>
              <a:rPr lang="en-GB" dirty="0"/>
              <a:t> </a:t>
            </a:r>
            <a:r>
              <a:rPr lang="en-GB" dirty="0" err="1"/>
              <a:t>stimuluje</a:t>
            </a:r>
            <a:r>
              <a:rPr lang="en-GB" dirty="0"/>
              <a:t> </a:t>
            </a:r>
            <a:r>
              <a:rPr lang="en-GB" dirty="0" err="1"/>
              <a:t>apetit</a:t>
            </a:r>
            <a:r>
              <a:rPr lang="en-GB" dirty="0"/>
              <a:t> a </a:t>
            </a:r>
            <a:r>
              <a:rPr lang="en-GB" dirty="0" err="1"/>
              <a:t>má</a:t>
            </a:r>
            <a:r>
              <a:rPr lang="en-GB" dirty="0"/>
              <a:t> </a:t>
            </a:r>
            <a:r>
              <a:rPr lang="en-GB" dirty="0" err="1"/>
              <a:t>menší</a:t>
            </a:r>
            <a:r>
              <a:rPr lang="en-GB" dirty="0"/>
              <a:t> </a:t>
            </a:r>
            <a:r>
              <a:rPr lang="en-GB" dirty="0" err="1"/>
              <a:t>vliv</a:t>
            </a:r>
            <a:r>
              <a:rPr lang="en-GB" dirty="0"/>
              <a:t> </a:t>
            </a:r>
            <a:r>
              <a:rPr lang="en-GB" dirty="0" err="1"/>
              <a:t>na</a:t>
            </a:r>
            <a:r>
              <a:rPr lang="en-GB" dirty="0"/>
              <a:t> </a:t>
            </a:r>
            <a:r>
              <a:rPr lang="en-GB" dirty="0" err="1"/>
              <a:t>pocit</a:t>
            </a:r>
            <a:r>
              <a:rPr lang="en-GB" dirty="0"/>
              <a:t> </a:t>
            </a:r>
            <a:r>
              <a:rPr lang="en-GB" dirty="0" err="1"/>
              <a:t>nasycení</a:t>
            </a:r>
            <a:r>
              <a:rPr lang="en-GB" dirty="0"/>
              <a:t>. V </a:t>
            </a:r>
            <a:r>
              <a:rPr lang="en-GB" dirty="0" err="1"/>
              <a:t>neposlední</a:t>
            </a:r>
            <a:r>
              <a:rPr lang="en-GB" dirty="0"/>
              <a:t> </a:t>
            </a:r>
            <a:r>
              <a:rPr lang="en-GB" dirty="0" err="1"/>
              <a:t>řadě</a:t>
            </a:r>
            <a:r>
              <a:rPr lang="en-GB" dirty="0"/>
              <a:t> </a:t>
            </a:r>
            <a:r>
              <a:rPr lang="en-GB" dirty="0" err="1"/>
              <a:t>také</a:t>
            </a:r>
            <a:r>
              <a:rPr lang="en-GB" dirty="0"/>
              <a:t> </a:t>
            </a:r>
            <a:r>
              <a:rPr lang="en-GB" dirty="0" err="1"/>
              <a:t>ovlivňuje</a:t>
            </a:r>
            <a:r>
              <a:rPr lang="en-GB" dirty="0"/>
              <a:t> </a:t>
            </a:r>
            <a:r>
              <a:rPr lang="en-GB" dirty="0" err="1"/>
              <a:t>neurotransmitery</a:t>
            </a:r>
            <a:r>
              <a:rPr lang="en-GB" dirty="0"/>
              <a:t> a </a:t>
            </a:r>
            <a:r>
              <a:rPr lang="en-GB" dirty="0" err="1"/>
              <a:t>hormonální</a:t>
            </a:r>
            <a:r>
              <a:rPr lang="en-GB" dirty="0"/>
              <a:t> a </a:t>
            </a:r>
            <a:r>
              <a:rPr lang="en-GB" dirty="0" err="1"/>
              <a:t>aferentní</a:t>
            </a:r>
            <a:r>
              <a:rPr lang="en-GB" dirty="0"/>
              <a:t> </a:t>
            </a:r>
            <a:r>
              <a:rPr lang="en-GB" dirty="0" err="1"/>
              <a:t>signály</a:t>
            </a:r>
            <a:r>
              <a:rPr lang="en-GB" dirty="0"/>
              <a:t>, </a:t>
            </a:r>
            <a:r>
              <a:rPr lang="en-GB" dirty="0" err="1"/>
              <a:t>které</a:t>
            </a:r>
            <a:r>
              <a:rPr lang="en-GB" dirty="0"/>
              <a:t> </a:t>
            </a:r>
            <a:r>
              <a:rPr lang="en-GB" dirty="0" err="1"/>
              <a:t>regulují</a:t>
            </a:r>
            <a:r>
              <a:rPr lang="en-GB" dirty="0"/>
              <a:t> </a:t>
            </a:r>
            <a:r>
              <a:rPr lang="en-GB" dirty="0" err="1"/>
              <a:t>naše</a:t>
            </a:r>
            <a:r>
              <a:rPr lang="en-GB" dirty="0"/>
              <a:t> </a:t>
            </a:r>
            <a:r>
              <a:rPr lang="en-GB" dirty="0" err="1"/>
              <a:t>stravování</a:t>
            </a:r>
            <a:r>
              <a:rPr lang="en-GB" dirty="0"/>
              <a:t>. </a:t>
            </a:r>
            <a:r>
              <a:rPr lang="en-GB" dirty="0" err="1"/>
              <a:t>Tyto</a:t>
            </a:r>
            <a:r>
              <a:rPr lang="en-GB" dirty="0"/>
              <a:t> </a:t>
            </a:r>
            <a:r>
              <a:rPr lang="en-GB" dirty="0" err="1"/>
              <a:t>závěry</a:t>
            </a:r>
            <a:r>
              <a:rPr lang="en-GB" dirty="0"/>
              <a:t> </a:t>
            </a:r>
            <a:r>
              <a:rPr lang="en-GB" dirty="0" err="1"/>
              <a:t>jsou</a:t>
            </a:r>
            <a:r>
              <a:rPr lang="en-GB" dirty="0"/>
              <a:t> </a:t>
            </a:r>
            <a:r>
              <a:rPr lang="en-GB" dirty="0" err="1"/>
              <a:t>potvrzeny</a:t>
            </a:r>
            <a:r>
              <a:rPr lang="en-GB" dirty="0"/>
              <a:t> </a:t>
            </a:r>
            <a:r>
              <a:rPr lang="en-GB" dirty="0" err="1"/>
              <a:t>řadou</a:t>
            </a:r>
            <a:r>
              <a:rPr lang="en-GB" dirty="0"/>
              <a:t> </a:t>
            </a:r>
            <a:r>
              <a:rPr lang="en-GB" dirty="0" err="1"/>
              <a:t>studií</a:t>
            </a:r>
            <a:r>
              <a:rPr lang="en-GB" dirty="0"/>
              <a:t>. </a:t>
            </a:r>
            <a:endParaRPr lang="cs-CZ" dirty="0"/>
          </a:p>
          <a:p>
            <a:endParaRPr lang="cs-CZ" dirty="0"/>
          </a:p>
          <a:p>
            <a:r>
              <a:rPr lang="en-GB" dirty="0" err="1"/>
              <a:t>Riserus</a:t>
            </a:r>
            <a:r>
              <a:rPr lang="en-GB" dirty="0"/>
              <a:t> a </a:t>
            </a:r>
            <a:r>
              <a:rPr lang="en-GB" dirty="0" err="1"/>
              <a:t>Ingelsson</a:t>
            </a:r>
            <a:r>
              <a:rPr lang="en-GB" dirty="0"/>
              <a:t> </a:t>
            </a:r>
            <a:r>
              <a:rPr lang="en-GB" dirty="0" err="1"/>
              <a:t>spojovali</a:t>
            </a:r>
            <a:r>
              <a:rPr lang="en-GB" dirty="0"/>
              <a:t> </a:t>
            </a:r>
            <a:r>
              <a:rPr lang="en-GB" dirty="0" err="1"/>
              <a:t>vyšší</a:t>
            </a:r>
            <a:r>
              <a:rPr lang="en-GB" dirty="0"/>
              <a:t> </a:t>
            </a:r>
            <a:r>
              <a:rPr lang="en-GB" dirty="0" err="1"/>
              <a:t>příjem</a:t>
            </a:r>
            <a:r>
              <a:rPr lang="en-GB" dirty="0"/>
              <a:t> </a:t>
            </a:r>
            <a:r>
              <a:rPr lang="en-GB" dirty="0" err="1"/>
              <a:t>alkoholu</a:t>
            </a:r>
            <a:r>
              <a:rPr lang="en-GB" dirty="0"/>
              <a:t> (</a:t>
            </a:r>
            <a:r>
              <a:rPr lang="en-GB" dirty="0" err="1"/>
              <a:t>nad</a:t>
            </a:r>
            <a:r>
              <a:rPr lang="en-GB" dirty="0"/>
              <a:t> 81g/</a:t>
            </a:r>
            <a:r>
              <a:rPr lang="en-GB" dirty="0" err="1"/>
              <a:t>týden</a:t>
            </a:r>
            <a:r>
              <a:rPr lang="en-GB" dirty="0"/>
              <a:t>) s </a:t>
            </a:r>
            <a:r>
              <a:rPr lang="en-GB" dirty="0" err="1"/>
              <a:t>abdominální</a:t>
            </a:r>
            <a:r>
              <a:rPr lang="en-GB" dirty="0"/>
              <a:t> </a:t>
            </a:r>
            <a:r>
              <a:rPr lang="en-GB" dirty="0" err="1"/>
              <a:t>obezitou</a:t>
            </a:r>
            <a:r>
              <a:rPr lang="en-GB" dirty="0"/>
              <a:t>, </a:t>
            </a:r>
            <a:r>
              <a:rPr lang="en-GB" dirty="0" err="1"/>
              <a:t>nicméně</a:t>
            </a:r>
            <a:r>
              <a:rPr lang="en-GB" dirty="0"/>
              <a:t> </a:t>
            </a:r>
            <a:r>
              <a:rPr lang="en-GB" dirty="0" err="1"/>
              <a:t>po</a:t>
            </a:r>
            <a:r>
              <a:rPr lang="en-GB" dirty="0"/>
              <a:t> </a:t>
            </a:r>
            <a:r>
              <a:rPr lang="en-GB" dirty="0" err="1"/>
              <a:t>zohlednění</a:t>
            </a:r>
            <a:r>
              <a:rPr lang="en-GB" dirty="0"/>
              <a:t> </a:t>
            </a:r>
            <a:r>
              <a:rPr lang="en-GB" dirty="0" err="1"/>
              <a:t>typu</a:t>
            </a:r>
            <a:r>
              <a:rPr lang="en-GB" dirty="0"/>
              <a:t> </a:t>
            </a:r>
            <a:r>
              <a:rPr lang="en-GB" dirty="0" err="1"/>
              <a:t>nápoje</a:t>
            </a:r>
            <a:r>
              <a:rPr lang="en-GB" dirty="0"/>
              <a:t> se </a:t>
            </a:r>
            <a:r>
              <a:rPr lang="en-GB" dirty="0" err="1"/>
              <a:t>toto</a:t>
            </a:r>
            <a:r>
              <a:rPr lang="en-GB" dirty="0"/>
              <a:t> </a:t>
            </a:r>
            <a:r>
              <a:rPr lang="en-GB" dirty="0" err="1"/>
              <a:t>potvrdilo</a:t>
            </a:r>
            <a:r>
              <a:rPr lang="en-GB" dirty="0"/>
              <a:t> </a:t>
            </a:r>
            <a:r>
              <a:rPr lang="en-GB" dirty="0" err="1"/>
              <a:t>pouze</a:t>
            </a:r>
            <a:r>
              <a:rPr lang="en-GB" dirty="0"/>
              <a:t> u </a:t>
            </a:r>
            <a:r>
              <a:rPr lang="en-GB" dirty="0" err="1"/>
              <a:t>destilát</a:t>
            </a:r>
            <a:r>
              <a:rPr lang="cs-CZ" dirty="0"/>
              <a:t>ů</a:t>
            </a:r>
            <a:r>
              <a:rPr lang="en-GB" dirty="0"/>
              <a:t>. </a:t>
            </a:r>
            <a:r>
              <a:rPr lang="en-GB" dirty="0" err="1"/>
              <a:t>Buemann</a:t>
            </a:r>
            <a:r>
              <a:rPr lang="en-GB" dirty="0"/>
              <a:t> et al. </a:t>
            </a:r>
            <a:r>
              <a:rPr lang="cs-CZ" dirty="0"/>
              <a:t>uvádí</a:t>
            </a:r>
            <a:r>
              <a:rPr lang="en-GB" dirty="0"/>
              <a:t>, </a:t>
            </a:r>
            <a:r>
              <a:rPr lang="cs-CZ" dirty="0"/>
              <a:t>ž</a:t>
            </a:r>
            <a:r>
              <a:rPr lang="en-GB" dirty="0"/>
              <a:t>e </a:t>
            </a:r>
            <a:r>
              <a:rPr lang="en-GB" dirty="0" err="1"/>
              <a:t>konzumace</a:t>
            </a:r>
            <a:r>
              <a:rPr lang="en-GB" dirty="0"/>
              <a:t> </a:t>
            </a:r>
            <a:r>
              <a:rPr lang="en-GB" dirty="0" err="1"/>
              <a:t>alkoholických</a:t>
            </a:r>
            <a:r>
              <a:rPr lang="en-GB" dirty="0"/>
              <a:t> </a:t>
            </a:r>
            <a:r>
              <a:rPr lang="en-GB" dirty="0" err="1"/>
              <a:t>nápojů</a:t>
            </a:r>
            <a:r>
              <a:rPr lang="en-GB" dirty="0"/>
              <a:t> </a:t>
            </a:r>
            <a:r>
              <a:rPr lang="en-GB" dirty="0" err="1"/>
              <a:t>zvyšuje</a:t>
            </a:r>
            <a:r>
              <a:rPr lang="en-GB" dirty="0"/>
              <a:t> </a:t>
            </a:r>
            <a:r>
              <a:rPr lang="en-GB" dirty="0" err="1"/>
              <a:t>celkový</a:t>
            </a:r>
            <a:r>
              <a:rPr lang="en-GB" dirty="0"/>
              <a:t> </a:t>
            </a:r>
            <a:r>
              <a:rPr lang="en-GB" dirty="0" err="1"/>
              <a:t>příjem</a:t>
            </a:r>
            <a:r>
              <a:rPr lang="en-GB" dirty="0"/>
              <a:t> </a:t>
            </a:r>
            <a:r>
              <a:rPr lang="en-GB" dirty="0" err="1"/>
              <a:t>stravy</a:t>
            </a:r>
            <a:r>
              <a:rPr lang="en-GB" dirty="0"/>
              <a:t> </a:t>
            </a:r>
            <a:r>
              <a:rPr lang="en-GB" dirty="0" err="1"/>
              <a:t>ve</a:t>
            </a:r>
            <a:r>
              <a:rPr lang="en-GB" dirty="0"/>
              <a:t> </a:t>
            </a:r>
            <a:r>
              <a:rPr lang="en-GB" dirty="0" err="1"/>
              <a:t>srovnání</a:t>
            </a:r>
            <a:r>
              <a:rPr lang="en-GB" dirty="0"/>
              <a:t> s </a:t>
            </a:r>
            <a:r>
              <a:rPr lang="en-GB" dirty="0" err="1"/>
              <a:t>nealkoholickými</a:t>
            </a:r>
            <a:r>
              <a:rPr lang="en-GB" dirty="0"/>
              <a:t> </a:t>
            </a:r>
            <a:r>
              <a:rPr lang="en-GB" dirty="0" err="1"/>
              <a:t>nápoji</a:t>
            </a:r>
            <a:r>
              <a:rPr lang="en-GB" dirty="0"/>
              <a:t>. </a:t>
            </a:r>
            <a:r>
              <a:rPr lang="en-GB" dirty="0" err="1"/>
              <a:t>Yeomans</a:t>
            </a:r>
            <a:r>
              <a:rPr lang="en-GB" dirty="0"/>
              <a:t> </a:t>
            </a:r>
            <a:r>
              <a:rPr lang="en-GB" dirty="0" err="1"/>
              <a:t>také</a:t>
            </a:r>
            <a:r>
              <a:rPr lang="en-GB" dirty="0"/>
              <a:t> </a:t>
            </a:r>
            <a:r>
              <a:rPr lang="en-GB" dirty="0" err="1"/>
              <a:t>uvádí</a:t>
            </a:r>
            <a:r>
              <a:rPr lang="en-GB" dirty="0"/>
              <a:t>, </a:t>
            </a:r>
            <a:r>
              <a:rPr lang="cs-CZ" dirty="0"/>
              <a:t>ž</a:t>
            </a:r>
            <a:r>
              <a:rPr lang="en-GB" dirty="0"/>
              <a:t>e </a:t>
            </a:r>
            <a:r>
              <a:rPr lang="en-GB" dirty="0" err="1"/>
              <a:t>alkohol</a:t>
            </a:r>
            <a:r>
              <a:rPr lang="en-GB" dirty="0"/>
              <a:t> </a:t>
            </a:r>
            <a:r>
              <a:rPr lang="en-GB" dirty="0" err="1"/>
              <a:t>má</a:t>
            </a:r>
            <a:r>
              <a:rPr lang="en-GB" dirty="0"/>
              <a:t> </a:t>
            </a:r>
            <a:r>
              <a:rPr lang="en-GB" dirty="0" err="1"/>
              <a:t>krátkodobý</a:t>
            </a:r>
            <a:r>
              <a:rPr lang="en-GB" dirty="0"/>
              <a:t> </a:t>
            </a:r>
            <a:r>
              <a:rPr lang="en-GB" dirty="0" err="1"/>
              <a:t>stimulační</a:t>
            </a:r>
            <a:r>
              <a:rPr lang="en-GB" dirty="0"/>
              <a:t> </a:t>
            </a:r>
            <a:r>
              <a:rPr lang="en-GB" dirty="0" err="1"/>
              <a:t>vliv</a:t>
            </a:r>
            <a:r>
              <a:rPr lang="en-GB" dirty="0"/>
              <a:t> </a:t>
            </a:r>
            <a:r>
              <a:rPr lang="en-GB" dirty="0" err="1"/>
              <a:t>na</a:t>
            </a:r>
            <a:r>
              <a:rPr lang="en-GB" dirty="0"/>
              <a:t> </a:t>
            </a:r>
            <a:r>
              <a:rPr lang="en-GB" dirty="0" err="1"/>
              <a:t>chuť</a:t>
            </a:r>
            <a:r>
              <a:rPr lang="en-GB" dirty="0"/>
              <a:t> k </a:t>
            </a:r>
            <a:r>
              <a:rPr lang="en-GB" dirty="0" err="1"/>
              <a:t>jídlu</a:t>
            </a:r>
            <a:r>
              <a:rPr lang="en-GB" dirty="0"/>
              <a:t>.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2113366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Č</a:t>
            </a:r>
            <a:r>
              <a:rPr lang="en-US" dirty="0" err="1"/>
              <a:t>asto</a:t>
            </a:r>
            <a:r>
              <a:rPr lang="en-US" dirty="0"/>
              <a:t> </a:t>
            </a:r>
            <a:r>
              <a:rPr lang="en-US" dirty="0" err="1"/>
              <a:t>propagovány</a:t>
            </a:r>
            <a:r>
              <a:rPr lang="en-US" dirty="0"/>
              <a:t> </a:t>
            </a:r>
            <a:r>
              <a:rPr lang="en-US" dirty="0" err="1"/>
              <a:t>jako</a:t>
            </a:r>
            <a:r>
              <a:rPr lang="en-US" dirty="0"/>
              <a:t> </a:t>
            </a:r>
            <a:r>
              <a:rPr lang="en-US" dirty="0" err="1"/>
              <a:t>nízko</a:t>
            </a:r>
            <a:r>
              <a:rPr lang="cs-CZ" dirty="0"/>
              <a:t>energetické</a:t>
            </a:r>
            <a:r>
              <a:rPr lang="en-US" dirty="0"/>
              <a:t> </a:t>
            </a:r>
            <a:r>
              <a:rPr lang="en-US" dirty="0" err="1"/>
              <a:t>alternativy</a:t>
            </a:r>
            <a:r>
              <a:rPr lang="en-US" dirty="0"/>
              <a:t> k SSB. Tyto </a:t>
            </a:r>
            <a:r>
              <a:rPr lang="en-US" dirty="0" err="1"/>
              <a:t>nápoje</a:t>
            </a:r>
            <a:r>
              <a:rPr lang="en-US" dirty="0"/>
              <a:t> </a:t>
            </a:r>
            <a:r>
              <a:rPr lang="en-US" dirty="0" err="1"/>
              <a:t>obsahují</a:t>
            </a:r>
            <a:r>
              <a:rPr lang="en-US" dirty="0"/>
              <a:t> </a:t>
            </a:r>
            <a:r>
              <a:rPr lang="en-US" dirty="0" err="1"/>
              <a:t>alespoň</a:t>
            </a:r>
            <a:r>
              <a:rPr lang="en-US" dirty="0"/>
              <a:t> </a:t>
            </a:r>
            <a:r>
              <a:rPr lang="en-US" dirty="0" err="1"/>
              <a:t>jedno</a:t>
            </a:r>
            <a:r>
              <a:rPr lang="en-US" dirty="0"/>
              <a:t> </a:t>
            </a:r>
            <a:r>
              <a:rPr lang="cs-CZ" dirty="0"/>
              <a:t>„neenergetické“ </a:t>
            </a:r>
            <a:r>
              <a:rPr lang="en-US" dirty="0" err="1"/>
              <a:t>sladidlo</a:t>
            </a:r>
            <a:r>
              <a:rPr lang="en-US" dirty="0"/>
              <a:t> (</a:t>
            </a:r>
            <a:r>
              <a:rPr lang="en-US" dirty="0" err="1"/>
              <a:t>např</a:t>
            </a:r>
            <a:r>
              <a:rPr lang="en-US" dirty="0"/>
              <a:t>. </a:t>
            </a:r>
            <a:r>
              <a:rPr lang="en-US" dirty="0" err="1"/>
              <a:t>acesulfam</a:t>
            </a:r>
            <a:r>
              <a:rPr lang="en-US" dirty="0"/>
              <a:t>-K, </a:t>
            </a:r>
            <a:r>
              <a:rPr lang="en-US" dirty="0" err="1"/>
              <a:t>aspartam</a:t>
            </a:r>
            <a:r>
              <a:rPr lang="en-US" dirty="0"/>
              <a:t>, </a:t>
            </a:r>
            <a:r>
              <a:rPr lang="en-US" dirty="0" err="1"/>
              <a:t>cyklamát</a:t>
            </a:r>
            <a:r>
              <a:rPr lang="en-US" dirty="0"/>
              <a:t>, </a:t>
            </a:r>
            <a:r>
              <a:rPr lang="en-US" dirty="0" err="1"/>
              <a:t>neotam</a:t>
            </a:r>
            <a:r>
              <a:rPr lang="en-US" dirty="0"/>
              <a:t>, </a:t>
            </a:r>
            <a:r>
              <a:rPr lang="en-US" dirty="0" err="1"/>
              <a:t>sacharin</a:t>
            </a:r>
            <a:r>
              <a:rPr lang="en-US" dirty="0"/>
              <a:t>, </a:t>
            </a:r>
            <a:r>
              <a:rPr lang="en-US" dirty="0" err="1"/>
              <a:t>sukralóza</a:t>
            </a:r>
            <a:r>
              <a:rPr lang="en-US" dirty="0"/>
              <a:t> a </a:t>
            </a:r>
            <a:r>
              <a:rPr lang="en-US" dirty="0" err="1"/>
              <a:t>rebaudiosid</a:t>
            </a:r>
            <a:r>
              <a:rPr lang="en-US" dirty="0"/>
              <a:t> A, </a:t>
            </a:r>
            <a:r>
              <a:rPr lang="en-US" dirty="0" err="1"/>
              <a:t>stévie</a:t>
            </a:r>
            <a:r>
              <a:rPr lang="en-US" dirty="0"/>
              <a:t>), </a:t>
            </a:r>
            <a:r>
              <a:rPr lang="en-US" dirty="0" err="1"/>
              <a:t>které</a:t>
            </a:r>
            <a:r>
              <a:rPr lang="en-US" dirty="0"/>
              <a:t> </a:t>
            </a:r>
            <a:r>
              <a:rPr lang="en-US" dirty="0" err="1"/>
              <a:t>poskytuje</a:t>
            </a:r>
            <a:r>
              <a:rPr lang="en-US" dirty="0"/>
              <a:t> </a:t>
            </a:r>
            <a:r>
              <a:rPr lang="en-US" dirty="0" err="1"/>
              <a:t>sladkou</a:t>
            </a:r>
            <a:r>
              <a:rPr lang="en-US" dirty="0"/>
              <a:t> </a:t>
            </a:r>
            <a:r>
              <a:rPr lang="en-US" dirty="0" err="1"/>
              <a:t>chuť</a:t>
            </a:r>
            <a:r>
              <a:rPr lang="cs-CZ" dirty="0"/>
              <a:t>.</a:t>
            </a:r>
            <a:r>
              <a:rPr lang="en-US" dirty="0"/>
              <a:t> </a:t>
            </a:r>
            <a:r>
              <a:rPr lang="en-US" dirty="0" err="1"/>
              <a:t>Ačkoli</a:t>
            </a:r>
            <a:r>
              <a:rPr lang="en-US" dirty="0"/>
              <a:t> </a:t>
            </a:r>
            <a:r>
              <a:rPr lang="en-US" dirty="0" err="1"/>
              <a:t>takové</a:t>
            </a:r>
            <a:r>
              <a:rPr lang="en-US" dirty="0"/>
              <a:t> </a:t>
            </a:r>
            <a:r>
              <a:rPr lang="en-US" dirty="0" err="1"/>
              <a:t>nápoje</a:t>
            </a:r>
            <a:r>
              <a:rPr lang="en-US" dirty="0"/>
              <a:t> </a:t>
            </a:r>
            <a:r>
              <a:rPr lang="en-US" dirty="0" err="1"/>
              <a:t>představují</a:t>
            </a:r>
            <a:r>
              <a:rPr lang="en-US" dirty="0"/>
              <a:t> </a:t>
            </a:r>
            <a:r>
              <a:rPr lang="en-US" dirty="0" err="1"/>
              <a:t>výrazné</a:t>
            </a:r>
            <a:r>
              <a:rPr lang="en-US" dirty="0"/>
              <a:t> </a:t>
            </a:r>
            <a:r>
              <a:rPr lang="en-US" dirty="0" err="1"/>
              <a:t>snížení</a:t>
            </a:r>
            <a:r>
              <a:rPr lang="en-US" dirty="0"/>
              <a:t> </a:t>
            </a:r>
            <a:r>
              <a:rPr lang="cs-CZ" dirty="0"/>
              <a:t>energetického</a:t>
            </a:r>
            <a:r>
              <a:rPr lang="en-US" dirty="0"/>
              <a:t> </a:t>
            </a:r>
            <a:r>
              <a:rPr lang="en-US" dirty="0" err="1"/>
              <a:t>příjmu</a:t>
            </a:r>
            <a:r>
              <a:rPr lang="en-US" dirty="0"/>
              <a:t> a </a:t>
            </a:r>
            <a:r>
              <a:rPr lang="en-US" dirty="0" err="1"/>
              <a:t>potenciální</a:t>
            </a:r>
            <a:r>
              <a:rPr lang="en-US" dirty="0"/>
              <a:t> </a:t>
            </a:r>
            <a:r>
              <a:rPr lang="en-US" dirty="0" err="1"/>
              <a:t>snížení</a:t>
            </a:r>
            <a:r>
              <a:rPr lang="en-US" dirty="0"/>
              <a:t> </a:t>
            </a:r>
            <a:r>
              <a:rPr lang="en-US" dirty="0" err="1"/>
              <a:t>zdravotního</a:t>
            </a:r>
            <a:r>
              <a:rPr lang="en-US" dirty="0"/>
              <a:t> </a:t>
            </a:r>
            <a:r>
              <a:rPr lang="en-US" dirty="0" err="1"/>
              <a:t>rizika</a:t>
            </a:r>
            <a:r>
              <a:rPr lang="en-US" dirty="0"/>
              <a:t>, </a:t>
            </a:r>
            <a:r>
              <a:rPr lang="en-US" dirty="0" err="1"/>
              <a:t>mohou</a:t>
            </a:r>
            <a:r>
              <a:rPr lang="en-US" dirty="0"/>
              <a:t> </a:t>
            </a:r>
            <a:r>
              <a:rPr lang="en-US" dirty="0" err="1"/>
              <a:t>představovat</a:t>
            </a:r>
            <a:r>
              <a:rPr lang="en-US" dirty="0"/>
              <a:t> </a:t>
            </a:r>
            <a:r>
              <a:rPr lang="en-US" dirty="0" err="1"/>
              <a:t>nevýhody</a:t>
            </a:r>
            <a:r>
              <a:rPr lang="en-US" dirty="0"/>
              <a:t> </a:t>
            </a:r>
            <a:r>
              <a:rPr lang="en-US" dirty="0" err="1"/>
              <a:t>ve</a:t>
            </a:r>
            <a:r>
              <a:rPr lang="en-US" dirty="0"/>
              <a:t> </a:t>
            </a:r>
            <a:r>
              <a:rPr lang="en-US" dirty="0" err="1"/>
              <a:t>srovnání</a:t>
            </a:r>
            <a:r>
              <a:rPr lang="en-US" dirty="0"/>
              <a:t> s </a:t>
            </a:r>
            <a:r>
              <a:rPr lang="en-US" dirty="0" err="1"/>
              <a:t>pitnou</a:t>
            </a:r>
            <a:r>
              <a:rPr lang="en-US" dirty="0"/>
              <a:t> vodou s </a:t>
            </a:r>
            <a:r>
              <a:rPr lang="en-US" dirty="0" err="1"/>
              <a:t>ohledem</a:t>
            </a:r>
            <a:r>
              <a:rPr lang="en-US" dirty="0"/>
              <a:t> </a:t>
            </a:r>
            <a:r>
              <a:rPr lang="en-US" dirty="0" err="1"/>
              <a:t>na</a:t>
            </a:r>
            <a:r>
              <a:rPr lang="en-US" dirty="0"/>
              <a:t> </a:t>
            </a:r>
            <a:r>
              <a:rPr lang="en-US" dirty="0" err="1"/>
              <a:t>obecné</a:t>
            </a:r>
            <a:r>
              <a:rPr lang="en-US" dirty="0"/>
              <a:t> a </a:t>
            </a:r>
            <a:r>
              <a:rPr lang="en-US" dirty="0" err="1"/>
              <a:t>zubní</a:t>
            </a:r>
            <a:r>
              <a:rPr lang="en-US" dirty="0"/>
              <a:t> </a:t>
            </a:r>
            <a:r>
              <a:rPr lang="en-US" dirty="0" err="1"/>
              <a:t>zdraví</a:t>
            </a:r>
            <a:r>
              <a:rPr lang="cs-CZ" dirty="0"/>
              <a:t>.</a:t>
            </a:r>
            <a:r>
              <a:rPr lang="en-US" dirty="0"/>
              <a:t> </a:t>
            </a:r>
            <a:r>
              <a:rPr lang="en-US" dirty="0" err="1"/>
              <a:t>Nedávné</a:t>
            </a:r>
            <a:r>
              <a:rPr lang="en-US" dirty="0"/>
              <a:t> </a:t>
            </a:r>
            <a:r>
              <a:rPr lang="en-US" dirty="0" err="1"/>
              <a:t>údaje</a:t>
            </a:r>
            <a:r>
              <a:rPr lang="en-US" dirty="0"/>
              <a:t> z </a:t>
            </a:r>
            <a:r>
              <a:rPr lang="en-US" dirty="0" err="1"/>
              <a:t>epidemiologických</a:t>
            </a:r>
            <a:r>
              <a:rPr lang="en-US" dirty="0"/>
              <a:t> </a:t>
            </a:r>
            <a:r>
              <a:rPr lang="en-US" dirty="0" err="1"/>
              <a:t>studií</a:t>
            </a:r>
            <a:r>
              <a:rPr lang="en-US" dirty="0"/>
              <a:t> u </a:t>
            </a:r>
            <a:r>
              <a:rPr lang="en-US" dirty="0" err="1"/>
              <a:t>lidí</a:t>
            </a:r>
            <a:r>
              <a:rPr lang="en-US" dirty="0"/>
              <a:t> </a:t>
            </a:r>
            <a:r>
              <a:rPr lang="en-US" dirty="0" err="1"/>
              <a:t>odhalují</a:t>
            </a:r>
            <a:r>
              <a:rPr lang="en-US" dirty="0"/>
              <a:t> </a:t>
            </a:r>
            <a:r>
              <a:rPr lang="en-US" dirty="0" err="1"/>
              <a:t>pozitivní</a:t>
            </a:r>
            <a:r>
              <a:rPr lang="en-US" dirty="0"/>
              <a:t> </a:t>
            </a:r>
            <a:r>
              <a:rPr lang="en-US" dirty="0" err="1"/>
              <a:t>souvislost</a:t>
            </a:r>
            <a:r>
              <a:rPr lang="en-US" dirty="0"/>
              <a:t> </a:t>
            </a:r>
            <a:r>
              <a:rPr lang="en-US" dirty="0" err="1"/>
              <a:t>mezi</a:t>
            </a:r>
            <a:r>
              <a:rPr lang="en-US" dirty="0"/>
              <a:t> </a:t>
            </a:r>
            <a:r>
              <a:rPr lang="en-US" dirty="0" err="1"/>
              <a:t>konzumací</a:t>
            </a:r>
            <a:r>
              <a:rPr lang="en-US" dirty="0"/>
              <a:t> NS a </a:t>
            </a:r>
            <a:r>
              <a:rPr lang="en-US" dirty="0" err="1"/>
              <a:t>přírůstkem</a:t>
            </a:r>
            <a:r>
              <a:rPr lang="en-US" dirty="0"/>
              <a:t> </a:t>
            </a:r>
            <a:r>
              <a:rPr lang="en-US" dirty="0" err="1"/>
              <a:t>hmotnosti</a:t>
            </a:r>
            <a:r>
              <a:rPr lang="en-US" dirty="0"/>
              <a:t>. </a:t>
            </a:r>
            <a:r>
              <a:rPr lang="en-US" dirty="0" err="1"/>
              <a:t>Předpokládá</a:t>
            </a:r>
            <a:r>
              <a:rPr lang="en-US" dirty="0"/>
              <a:t> se </a:t>
            </a:r>
            <a:r>
              <a:rPr lang="en-US" dirty="0" err="1"/>
              <a:t>několik</a:t>
            </a:r>
            <a:r>
              <a:rPr lang="en-US" dirty="0"/>
              <a:t> </a:t>
            </a:r>
            <a:r>
              <a:rPr lang="en-US" dirty="0" err="1"/>
              <a:t>potenciálních</a:t>
            </a:r>
            <a:r>
              <a:rPr lang="en-US" dirty="0"/>
              <a:t> </a:t>
            </a:r>
            <a:r>
              <a:rPr lang="en-US" dirty="0" err="1"/>
              <a:t>mechanismů</a:t>
            </a:r>
            <a:r>
              <a:rPr lang="en-US" dirty="0"/>
              <a:t>. </a:t>
            </a:r>
            <a:r>
              <a:rPr lang="en-US" dirty="0" err="1"/>
              <a:t>Oddělení</a:t>
            </a:r>
            <a:r>
              <a:rPr lang="en-US" dirty="0"/>
              <a:t> </a:t>
            </a:r>
            <a:r>
              <a:rPr lang="en-US" dirty="0" err="1"/>
              <a:t>slad</a:t>
            </a:r>
            <a:r>
              <a:rPr lang="cs-CZ" dirty="0"/>
              <a:t>ké chuti</a:t>
            </a:r>
            <a:r>
              <a:rPr lang="en-US" dirty="0"/>
              <a:t> od </a:t>
            </a:r>
            <a:r>
              <a:rPr lang="cs-CZ" dirty="0"/>
              <a:t>příjmu energie</a:t>
            </a:r>
            <a:r>
              <a:rPr lang="en-US" dirty="0"/>
              <a:t> by </a:t>
            </a:r>
            <a:r>
              <a:rPr lang="en-US" dirty="0" err="1"/>
              <a:t>mohlo</a:t>
            </a:r>
            <a:r>
              <a:rPr lang="en-US" dirty="0"/>
              <a:t> </a:t>
            </a:r>
            <a:r>
              <a:rPr lang="en-US" dirty="0" err="1"/>
              <a:t>narušit</a:t>
            </a:r>
            <a:r>
              <a:rPr lang="en-US" dirty="0"/>
              <a:t> </a:t>
            </a:r>
            <a:r>
              <a:rPr lang="en-US" dirty="0" err="1"/>
              <a:t>mechanismy</a:t>
            </a:r>
            <a:r>
              <a:rPr lang="en-US" dirty="0"/>
              <a:t> </a:t>
            </a:r>
            <a:r>
              <a:rPr lang="en-US" dirty="0" err="1"/>
              <a:t>kontrolující</a:t>
            </a:r>
            <a:r>
              <a:rPr lang="en-US" dirty="0"/>
              <a:t> </a:t>
            </a:r>
            <a:r>
              <a:rPr lang="en-US" dirty="0" err="1"/>
              <a:t>tělesnou</a:t>
            </a:r>
            <a:r>
              <a:rPr lang="en-US" dirty="0"/>
              <a:t> </a:t>
            </a:r>
            <a:r>
              <a:rPr lang="en-US" dirty="0" err="1"/>
              <a:t>homeostázu</a:t>
            </a:r>
            <a:r>
              <a:rPr lang="en-US" dirty="0"/>
              <a:t>. </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1376411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Změnou</a:t>
            </a:r>
            <a:r>
              <a:rPr lang="en-US" dirty="0"/>
              <a:t> </a:t>
            </a:r>
            <a:r>
              <a:rPr lang="en-US" dirty="0" err="1"/>
              <a:t>střevního</a:t>
            </a:r>
            <a:r>
              <a:rPr lang="en-US" dirty="0"/>
              <a:t> </a:t>
            </a:r>
            <a:r>
              <a:rPr lang="en-US" dirty="0" err="1"/>
              <a:t>prostředí</a:t>
            </a:r>
            <a:r>
              <a:rPr lang="en-US" dirty="0"/>
              <a:t> </a:t>
            </a:r>
            <a:r>
              <a:rPr lang="en-US" dirty="0" err="1"/>
              <a:t>může</a:t>
            </a:r>
            <a:r>
              <a:rPr lang="en-US" dirty="0"/>
              <a:t> NS </a:t>
            </a:r>
            <a:r>
              <a:rPr lang="en-US" dirty="0" err="1"/>
              <a:t>také</a:t>
            </a:r>
            <a:r>
              <a:rPr lang="en-US" dirty="0"/>
              <a:t> </a:t>
            </a:r>
            <a:r>
              <a:rPr lang="en-US" dirty="0" err="1"/>
              <a:t>ovlivnit</a:t>
            </a:r>
            <a:r>
              <a:rPr lang="en-US" dirty="0"/>
              <a:t> </a:t>
            </a:r>
            <a:r>
              <a:rPr lang="en-US" dirty="0" err="1"/>
              <a:t>mikrobiotu</a:t>
            </a:r>
            <a:r>
              <a:rPr lang="en-US" dirty="0"/>
              <a:t> a </a:t>
            </a:r>
            <a:r>
              <a:rPr lang="en-US" dirty="0" err="1"/>
              <a:t>následně</a:t>
            </a:r>
            <a:r>
              <a:rPr lang="en-US" dirty="0"/>
              <a:t> </a:t>
            </a:r>
            <a:r>
              <a:rPr lang="en-US" dirty="0" err="1"/>
              <a:t>spustit</a:t>
            </a:r>
            <a:r>
              <a:rPr lang="en-US" dirty="0"/>
              <a:t> </a:t>
            </a:r>
            <a:r>
              <a:rPr lang="en-US" dirty="0" err="1"/>
              <a:t>zánětlivé</a:t>
            </a:r>
            <a:r>
              <a:rPr lang="en-US" dirty="0"/>
              <a:t> </a:t>
            </a:r>
            <a:r>
              <a:rPr lang="en-US" dirty="0" err="1"/>
              <a:t>procesy</a:t>
            </a:r>
            <a:r>
              <a:rPr lang="en-US" dirty="0"/>
              <a:t> </a:t>
            </a:r>
            <a:r>
              <a:rPr lang="en-US" dirty="0" err="1"/>
              <a:t>spojené</a:t>
            </a:r>
            <a:r>
              <a:rPr lang="en-US" dirty="0"/>
              <a:t> s </a:t>
            </a:r>
            <a:r>
              <a:rPr lang="en-US" dirty="0" err="1"/>
              <a:t>metabolickými</a:t>
            </a:r>
            <a:r>
              <a:rPr lang="en-US" dirty="0"/>
              <a:t> </a:t>
            </a:r>
            <a:r>
              <a:rPr lang="en-US" dirty="0" err="1"/>
              <a:t>poruchami</a:t>
            </a:r>
            <a:r>
              <a:rPr lang="en-US" dirty="0"/>
              <a:t> a </a:t>
            </a:r>
            <a:r>
              <a:rPr lang="en-US" dirty="0" err="1"/>
              <a:t>rizikem</a:t>
            </a:r>
            <a:r>
              <a:rPr lang="en-US" dirty="0"/>
              <a:t> </a:t>
            </a:r>
            <a:r>
              <a:rPr lang="en-US" dirty="0" err="1"/>
              <a:t>obezity</a:t>
            </a:r>
            <a:r>
              <a:rPr lang="en-US" dirty="0"/>
              <a:t>. </a:t>
            </a:r>
            <a:endParaRPr lang="cs-CZ" dirty="0"/>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47</a:t>
            </a:fld>
            <a:endParaRPr lang="cs-CZ" altLang="cs-CZ"/>
          </a:p>
        </p:txBody>
      </p:sp>
    </p:spTree>
    <p:extLst>
      <p:ext uri="{BB962C8B-B14F-4D97-AF65-F5344CB8AC3E}">
        <p14:creationId xmlns:p14="http://schemas.microsoft.com/office/powerpoint/2010/main" val="930155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t>Nedávný</a:t>
            </a:r>
            <a:r>
              <a:rPr lang="en-US" dirty="0"/>
              <a:t> </a:t>
            </a:r>
            <a:r>
              <a:rPr lang="en-US" dirty="0" err="1"/>
              <a:t>výzkum</a:t>
            </a:r>
            <a:r>
              <a:rPr lang="en-US" dirty="0"/>
              <a:t> </a:t>
            </a:r>
            <a:r>
              <a:rPr lang="en-US" dirty="0" err="1"/>
              <a:t>naznačuje</a:t>
            </a:r>
            <a:r>
              <a:rPr lang="en-US" dirty="0"/>
              <a:t>, </a:t>
            </a:r>
            <a:r>
              <a:rPr lang="en-US" dirty="0" err="1"/>
              <a:t>že</a:t>
            </a:r>
            <a:r>
              <a:rPr lang="en-US" dirty="0"/>
              <a:t> </a:t>
            </a:r>
            <a:r>
              <a:rPr lang="en-US" dirty="0" err="1"/>
              <a:t>intenzivní</a:t>
            </a:r>
            <a:r>
              <a:rPr lang="en-US" dirty="0"/>
              <a:t> </a:t>
            </a:r>
            <a:r>
              <a:rPr lang="en-US" dirty="0" err="1"/>
              <a:t>sladkost</a:t>
            </a:r>
            <a:r>
              <a:rPr lang="en-US" dirty="0"/>
              <a:t> v </a:t>
            </a:r>
            <a:r>
              <a:rPr lang="en-US" dirty="0" err="1"/>
              <a:t>nápojích</a:t>
            </a:r>
            <a:r>
              <a:rPr lang="en-US" dirty="0"/>
              <a:t> </a:t>
            </a:r>
            <a:r>
              <a:rPr lang="en-US" dirty="0" err="1"/>
              <a:t>může</a:t>
            </a:r>
            <a:r>
              <a:rPr lang="en-US" dirty="0"/>
              <a:t> </a:t>
            </a:r>
            <a:r>
              <a:rPr lang="en-US" dirty="0" err="1"/>
              <a:t>vést</a:t>
            </a:r>
            <a:r>
              <a:rPr lang="en-US" dirty="0"/>
              <a:t> k </a:t>
            </a:r>
            <a:r>
              <a:rPr lang="en-US" dirty="0" err="1"/>
              <a:t>tomu</a:t>
            </a:r>
            <a:r>
              <a:rPr lang="en-US" dirty="0"/>
              <a:t>, </a:t>
            </a:r>
            <a:r>
              <a:rPr lang="en-US" dirty="0" err="1"/>
              <a:t>že</a:t>
            </a:r>
            <a:r>
              <a:rPr lang="en-US" dirty="0"/>
              <a:t> </a:t>
            </a:r>
            <a:r>
              <a:rPr lang="en-US" dirty="0" err="1"/>
              <a:t>lidé</a:t>
            </a:r>
            <a:r>
              <a:rPr lang="en-US" dirty="0"/>
              <a:t> </a:t>
            </a:r>
            <a:r>
              <a:rPr lang="en-US" dirty="0" err="1"/>
              <a:t>preferují</a:t>
            </a:r>
            <a:r>
              <a:rPr lang="en-US" dirty="0"/>
              <a:t> </a:t>
            </a:r>
            <a:r>
              <a:rPr lang="en-US" dirty="0" err="1"/>
              <a:t>sladké</a:t>
            </a:r>
            <a:r>
              <a:rPr lang="en-US" dirty="0"/>
              <a:t> </a:t>
            </a:r>
            <a:r>
              <a:rPr lang="en-US" dirty="0" err="1"/>
              <a:t>chutě</a:t>
            </a:r>
            <a:r>
              <a:rPr lang="en-US" dirty="0"/>
              <a:t>. </a:t>
            </a:r>
            <a:r>
              <a:rPr lang="en-US" dirty="0" err="1"/>
              <a:t>Nedávná</a:t>
            </a:r>
            <a:r>
              <a:rPr lang="en-US" dirty="0"/>
              <a:t> </a:t>
            </a:r>
            <a:r>
              <a:rPr lang="en-US" dirty="0" err="1"/>
              <a:t>observační</a:t>
            </a:r>
            <a:r>
              <a:rPr lang="en-US" dirty="0"/>
              <a:t> </a:t>
            </a:r>
            <a:r>
              <a:rPr lang="en-US" dirty="0" err="1"/>
              <a:t>studie</a:t>
            </a:r>
            <a:r>
              <a:rPr lang="en-US" dirty="0"/>
              <a:t> </a:t>
            </a:r>
            <a:r>
              <a:rPr lang="en-US" dirty="0" err="1"/>
              <a:t>amerických</a:t>
            </a:r>
            <a:r>
              <a:rPr lang="en-US" dirty="0"/>
              <a:t> </a:t>
            </a:r>
            <a:r>
              <a:rPr lang="en-US" dirty="0" err="1"/>
              <a:t>účastníků</a:t>
            </a:r>
            <a:r>
              <a:rPr lang="en-US" dirty="0"/>
              <a:t> z </a:t>
            </a:r>
            <a:r>
              <a:rPr lang="en-US" dirty="0" err="1"/>
              <a:t>různých</a:t>
            </a:r>
            <a:r>
              <a:rPr lang="en-US" dirty="0"/>
              <a:t> </a:t>
            </a:r>
            <a:r>
              <a:rPr lang="en-US" dirty="0" err="1"/>
              <a:t>etnických</a:t>
            </a:r>
            <a:r>
              <a:rPr lang="en-US" dirty="0"/>
              <a:t> </a:t>
            </a:r>
            <a:r>
              <a:rPr lang="en-US" dirty="0" err="1"/>
              <a:t>skupin</a:t>
            </a:r>
            <a:r>
              <a:rPr lang="en-US" dirty="0"/>
              <a:t> </a:t>
            </a:r>
            <a:r>
              <a:rPr lang="en-US" dirty="0" err="1"/>
              <a:t>uvedla</a:t>
            </a:r>
            <a:r>
              <a:rPr lang="en-US" dirty="0"/>
              <a:t>, </a:t>
            </a:r>
            <a:r>
              <a:rPr lang="en-US" dirty="0" err="1"/>
              <a:t>že</a:t>
            </a:r>
            <a:r>
              <a:rPr lang="en-US" dirty="0"/>
              <a:t> </a:t>
            </a:r>
            <a:r>
              <a:rPr lang="en-US" dirty="0" err="1"/>
              <a:t>každodenní</a:t>
            </a:r>
            <a:r>
              <a:rPr lang="en-US" dirty="0"/>
              <a:t> </a:t>
            </a:r>
            <a:r>
              <a:rPr lang="en-US" dirty="0" err="1"/>
              <a:t>konzumace</a:t>
            </a:r>
            <a:r>
              <a:rPr lang="en-US" dirty="0"/>
              <a:t> S </a:t>
            </a:r>
            <a:r>
              <a:rPr lang="en-US" dirty="0" err="1"/>
              <a:t>byla</a:t>
            </a:r>
            <a:r>
              <a:rPr lang="en-US" dirty="0"/>
              <a:t> </a:t>
            </a:r>
            <a:r>
              <a:rPr lang="en-US" dirty="0" err="1"/>
              <a:t>spojena</a:t>
            </a:r>
            <a:r>
              <a:rPr lang="en-US" dirty="0"/>
              <a:t> se </a:t>
            </a:r>
            <a:r>
              <a:rPr lang="en-US" dirty="0" err="1"/>
              <a:t>zvýšeným</a:t>
            </a:r>
            <a:r>
              <a:rPr lang="en-US" dirty="0"/>
              <a:t> </a:t>
            </a:r>
            <a:r>
              <a:rPr lang="en-US" dirty="0" err="1"/>
              <a:t>rizikem</a:t>
            </a:r>
            <a:r>
              <a:rPr lang="en-US" dirty="0"/>
              <a:t> </a:t>
            </a:r>
            <a:r>
              <a:rPr lang="en-US" dirty="0" err="1"/>
              <a:t>rozvoje</a:t>
            </a:r>
            <a:r>
              <a:rPr lang="en-US" dirty="0"/>
              <a:t> </a:t>
            </a:r>
            <a:r>
              <a:rPr lang="en-US" dirty="0" err="1"/>
              <a:t>dvou</a:t>
            </a:r>
            <a:r>
              <a:rPr lang="en-US" dirty="0"/>
              <a:t> </a:t>
            </a:r>
            <a:r>
              <a:rPr lang="en-US" dirty="0" err="1"/>
              <a:t>složek</a:t>
            </a:r>
            <a:r>
              <a:rPr lang="en-US" dirty="0"/>
              <a:t> </a:t>
            </a:r>
            <a:r>
              <a:rPr lang="en-US" dirty="0" err="1"/>
              <a:t>metabolického</a:t>
            </a:r>
            <a:r>
              <a:rPr lang="en-US" dirty="0"/>
              <a:t> </a:t>
            </a:r>
            <a:r>
              <a:rPr lang="en-US" dirty="0" err="1"/>
              <a:t>syndromu</a:t>
            </a:r>
            <a:r>
              <a:rPr lang="en-US" dirty="0"/>
              <a:t> – </a:t>
            </a:r>
            <a:r>
              <a:rPr lang="en-US" dirty="0" err="1"/>
              <a:t>přírůstku</a:t>
            </a:r>
            <a:r>
              <a:rPr lang="en-US" dirty="0"/>
              <a:t> </a:t>
            </a:r>
            <a:r>
              <a:rPr lang="en-US" dirty="0" err="1"/>
              <a:t>hmotnosti</a:t>
            </a:r>
            <a:r>
              <a:rPr lang="en-US" dirty="0"/>
              <a:t> a </a:t>
            </a:r>
            <a:r>
              <a:rPr lang="en-US" dirty="0" err="1"/>
              <a:t>zhoršené</a:t>
            </a:r>
            <a:r>
              <a:rPr lang="en-US" dirty="0"/>
              <a:t> </a:t>
            </a:r>
            <a:r>
              <a:rPr lang="en-US" dirty="0" err="1"/>
              <a:t>kontroly</a:t>
            </a:r>
            <a:r>
              <a:rPr lang="en-US" dirty="0"/>
              <a:t> </a:t>
            </a:r>
            <a:r>
              <a:rPr lang="cs-CZ" dirty="0"/>
              <a:t>glykemie</a:t>
            </a:r>
            <a:r>
              <a:rPr lang="en-US" dirty="0"/>
              <a:t> – a </a:t>
            </a:r>
            <a:r>
              <a:rPr lang="en-US" dirty="0" err="1"/>
              <a:t>rozvojem</a:t>
            </a:r>
            <a:r>
              <a:rPr lang="en-US" dirty="0"/>
              <a:t> </a:t>
            </a:r>
            <a:r>
              <a:rPr lang="en-US" dirty="0" err="1"/>
              <a:t>diabetu</a:t>
            </a:r>
            <a:r>
              <a:rPr lang="en-US" dirty="0"/>
              <a:t> 2. </a:t>
            </a:r>
            <a:r>
              <a:rPr lang="en-US" dirty="0" err="1"/>
              <a:t>typu</a:t>
            </a:r>
            <a:r>
              <a:rPr lang="en-US" dirty="0"/>
              <a:t>. </a:t>
            </a:r>
            <a:endParaRPr lang="cs-CZ" dirty="0"/>
          </a:p>
          <a:p>
            <a:endParaRPr lang="cs-CZ" dirty="0"/>
          </a:p>
          <a:p>
            <a:r>
              <a:rPr lang="en-US" dirty="0" err="1"/>
              <a:t>Současná</a:t>
            </a:r>
            <a:r>
              <a:rPr lang="en-US" dirty="0"/>
              <a:t> </a:t>
            </a:r>
            <a:r>
              <a:rPr lang="en-US" dirty="0" err="1"/>
              <a:t>literatura</a:t>
            </a:r>
            <a:r>
              <a:rPr lang="en-US" dirty="0"/>
              <a:t> </a:t>
            </a:r>
            <a:r>
              <a:rPr lang="en-US" dirty="0" err="1"/>
              <a:t>naznačuje</a:t>
            </a:r>
            <a:r>
              <a:rPr lang="en-US" dirty="0"/>
              <a:t>, </a:t>
            </a:r>
            <a:r>
              <a:rPr lang="en-US" dirty="0" err="1"/>
              <a:t>že</a:t>
            </a:r>
            <a:r>
              <a:rPr lang="en-US" dirty="0"/>
              <a:t> </a:t>
            </a:r>
            <a:r>
              <a:rPr lang="en-US" dirty="0" err="1"/>
              <a:t>nadměrná</a:t>
            </a:r>
            <a:r>
              <a:rPr lang="en-US" dirty="0"/>
              <a:t> </a:t>
            </a:r>
            <a:r>
              <a:rPr lang="en-US" dirty="0" err="1"/>
              <a:t>nebo</a:t>
            </a:r>
            <a:r>
              <a:rPr lang="en-US" dirty="0"/>
              <a:t> </a:t>
            </a:r>
            <a:r>
              <a:rPr lang="en-US" dirty="0" err="1"/>
              <a:t>obvyklá</a:t>
            </a:r>
            <a:r>
              <a:rPr lang="en-US" dirty="0"/>
              <a:t> </a:t>
            </a:r>
            <a:r>
              <a:rPr lang="en-US" dirty="0" err="1"/>
              <a:t>konzumace</a:t>
            </a:r>
            <a:r>
              <a:rPr lang="en-US" dirty="0"/>
              <a:t> SSB, </a:t>
            </a:r>
            <a:r>
              <a:rPr lang="en-US" dirty="0" err="1"/>
              <a:t>ovocných</a:t>
            </a:r>
            <a:r>
              <a:rPr lang="en-US" dirty="0"/>
              <a:t> </a:t>
            </a:r>
            <a:r>
              <a:rPr lang="en-US" dirty="0" err="1"/>
              <a:t>šťáv</a:t>
            </a:r>
            <a:r>
              <a:rPr lang="en-US" dirty="0"/>
              <a:t> a </a:t>
            </a:r>
            <a:r>
              <a:rPr lang="en-US" dirty="0" err="1"/>
              <a:t>také</a:t>
            </a:r>
            <a:r>
              <a:rPr lang="en-US" dirty="0"/>
              <a:t> </a:t>
            </a:r>
            <a:r>
              <a:rPr lang="en-US" dirty="0" err="1"/>
              <a:t>nápojů</a:t>
            </a:r>
            <a:r>
              <a:rPr lang="cs-CZ" dirty="0"/>
              <a:t> se sladidly</a:t>
            </a:r>
            <a:r>
              <a:rPr lang="en-US" dirty="0"/>
              <a:t> </a:t>
            </a:r>
            <a:r>
              <a:rPr lang="en-US" dirty="0" err="1"/>
              <a:t>může</a:t>
            </a:r>
            <a:r>
              <a:rPr lang="en-US" dirty="0"/>
              <a:t> </a:t>
            </a:r>
            <a:r>
              <a:rPr lang="en-US" dirty="0" err="1"/>
              <a:t>mít</a:t>
            </a:r>
            <a:r>
              <a:rPr lang="en-US" dirty="0"/>
              <a:t> </a:t>
            </a:r>
            <a:r>
              <a:rPr lang="en-US" dirty="0" err="1"/>
              <a:t>škodlivé</a:t>
            </a:r>
            <a:r>
              <a:rPr lang="en-US" dirty="0"/>
              <a:t> </a:t>
            </a:r>
            <a:r>
              <a:rPr lang="en-US" dirty="0" err="1"/>
              <a:t>účinky</a:t>
            </a:r>
            <a:r>
              <a:rPr lang="en-US" dirty="0"/>
              <a:t> </a:t>
            </a:r>
            <a:r>
              <a:rPr lang="en-US" dirty="0" err="1"/>
              <a:t>na</a:t>
            </a:r>
            <a:r>
              <a:rPr lang="en-US" dirty="0"/>
              <a:t> </a:t>
            </a:r>
            <a:r>
              <a:rPr lang="en-US" dirty="0" err="1"/>
              <a:t>zdraví</a:t>
            </a:r>
            <a:r>
              <a:rPr lang="cs-CZ" dirty="0"/>
              <a:t>.</a:t>
            </a:r>
            <a:r>
              <a:rPr lang="cs-CZ" baseline="0" dirty="0"/>
              <a:t> </a:t>
            </a:r>
            <a:r>
              <a:rPr lang="en-US" dirty="0"/>
              <a:t>I </a:t>
            </a:r>
            <a:r>
              <a:rPr lang="en-US" dirty="0" err="1"/>
              <a:t>když</a:t>
            </a:r>
            <a:r>
              <a:rPr lang="en-US" dirty="0"/>
              <a:t> je </a:t>
            </a:r>
            <a:r>
              <a:rPr lang="en-US" dirty="0" err="1"/>
              <a:t>zapotřebí</a:t>
            </a:r>
            <a:r>
              <a:rPr lang="en-US" dirty="0"/>
              <a:t> </a:t>
            </a:r>
            <a:r>
              <a:rPr lang="en-US" dirty="0" err="1"/>
              <a:t>další</a:t>
            </a:r>
            <a:r>
              <a:rPr lang="en-US" dirty="0"/>
              <a:t> </a:t>
            </a:r>
            <a:r>
              <a:rPr lang="en-US" dirty="0" err="1"/>
              <a:t>výzkum</a:t>
            </a:r>
            <a:r>
              <a:rPr lang="en-US" dirty="0"/>
              <a:t>, je </a:t>
            </a:r>
            <a:r>
              <a:rPr lang="en-US" dirty="0" err="1"/>
              <a:t>důležité</a:t>
            </a:r>
            <a:r>
              <a:rPr lang="en-US" dirty="0"/>
              <a:t> </a:t>
            </a:r>
            <a:r>
              <a:rPr lang="en-US" dirty="0" err="1"/>
              <a:t>zabývat</a:t>
            </a:r>
            <a:r>
              <a:rPr lang="en-US" dirty="0"/>
              <a:t> se </a:t>
            </a:r>
            <a:r>
              <a:rPr lang="en-US" dirty="0" err="1"/>
              <a:t>současným</a:t>
            </a:r>
            <a:r>
              <a:rPr lang="en-US" dirty="0"/>
              <a:t> </a:t>
            </a:r>
            <a:r>
              <a:rPr lang="en-US" dirty="0" err="1"/>
              <a:t>nedostatkem</a:t>
            </a:r>
            <a:r>
              <a:rPr lang="en-US" dirty="0"/>
              <a:t> </a:t>
            </a:r>
            <a:r>
              <a:rPr lang="en-US" dirty="0" err="1"/>
              <a:t>informací</a:t>
            </a:r>
            <a:r>
              <a:rPr lang="en-US" dirty="0"/>
              <a:t> </a:t>
            </a:r>
            <a:r>
              <a:rPr lang="en-US" dirty="0" err="1"/>
              <a:t>mezi</a:t>
            </a:r>
            <a:r>
              <a:rPr lang="en-US" dirty="0"/>
              <a:t> </a:t>
            </a:r>
            <a:r>
              <a:rPr lang="en-US" dirty="0" err="1"/>
              <a:t>širokou</a:t>
            </a:r>
            <a:r>
              <a:rPr lang="en-US" dirty="0"/>
              <a:t> </a:t>
            </a:r>
            <a:r>
              <a:rPr lang="en-US" dirty="0" err="1"/>
              <a:t>veřejností</a:t>
            </a:r>
            <a:r>
              <a:rPr lang="en-US" dirty="0"/>
              <a:t> </a:t>
            </a:r>
            <a:r>
              <a:rPr lang="en-US" dirty="0" err="1"/>
              <a:t>ohledně</a:t>
            </a:r>
            <a:r>
              <a:rPr lang="en-US" dirty="0"/>
              <a:t> toho, jak </a:t>
            </a:r>
            <a:r>
              <a:rPr lang="en-US" dirty="0" err="1"/>
              <a:t>nejlépe</a:t>
            </a:r>
            <a:r>
              <a:rPr lang="en-US" dirty="0"/>
              <a:t> </a:t>
            </a:r>
            <a:r>
              <a:rPr lang="en-US" dirty="0" err="1"/>
              <a:t>informovaně</a:t>
            </a:r>
            <a:r>
              <a:rPr lang="en-US" dirty="0"/>
              <a:t> </a:t>
            </a:r>
            <a:r>
              <a:rPr lang="en-US" dirty="0" err="1"/>
              <a:t>vybírat</a:t>
            </a:r>
            <a:r>
              <a:rPr lang="en-US" dirty="0"/>
              <a:t> </a:t>
            </a:r>
            <a:r>
              <a:rPr lang="en-US" dirty="0" err="1"/>
              <a:t>zdravé</a:t>
            </a:r>
            <a:r>
              <a:rPr lang="en-US" dirty="0"/>
              <a:t> </a:t>
            </a:r>
            <a:r>
              <a:rPr lang="en-US" dirty="0" err="1"/>
              <a:t>nápoje</a:t>
            </a:r>
            <a:r>
              <a:rPr lang="en-US" dirty="0"/>
              <a:t>, </a:t>
            </a:r>
            <a:r>
              <a:rPr lang="en-US" dirty="0" err="1"/>
              <a:t>včetně</a:t>
            </a:r>
            <a:r>
              <a:rPr lang="en-US" dirty="0"/>
              <a:t> </a:t>
            </a:r>
            <a:r>
              <a:rPr lang="en-US" dirty="0" err="1"/>
              <a:t>pití</a:t>
            </a:r>
            <a:r>
              <a:rPr lang="en-US" dirty="0"/>
              <a:t> </a:t>
            </a:r>
            <a:r>
              <a:rPr lang="en-US" dirty="0" err="1"/>
              <a:t>většího</a:t>
            </a:r>
            <a:r>
              <a:rPr lang="en-US" dirty="0"/>
              <a:t> </a:t>
            </a:r>
            <a:r>
              <a:rPr lang="en-US" dirty="0" err="1"/>
              <a:t>množství</a:t>
            </a:r>
            <a:r>
              <a:rPr lang="en-US" dirty="0"/>
              <a:t> </a:t>
            </a:r>
            <a:r>
              <a:rPr lang="en-US" dirty="0" err="1"/>
              <a:t>vody</a:t>
            </a:r>
            <a:r>
              <a:rPr lang="en-US" dirty="0"/>
              <a:t>.</a:t>
            </a:r>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48</a:t>
            </a:fld>
            <a:endParaRPr lang="cs-CZ" altLang="cs-CZ"/>
          </a:p>
        </p:txBody>
      </p:sp>
    </p:spTree>
    <p:extLst>
      <p:ext uri="{BB962C8B-B14F-4D97-AF65-F5344CB8AC3E}">
        <p14:creationId xmlns:p14="http://schemas.microsoft.com/office/powerpoint/2010/main" val="2181099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Vodou</a:t>
            </a:r>
            <a:r>
              <a:rPr lang="en-GB" dirty="0"/>
              <a:t> </a:t>
            </a:r>
            <a:r>
              <a:rPr lang="en-GB" dirty="0" err="1"/>
              <a:t>indukovaná</a:t>
            </a:r>
            <a:r>
              <a:rPr lang="en-GB" dirty="0"/>
              <a:t> </a:t>
            </a:r>
            <a:r>
              <a:rPr lang="en-GB" dirty="0" err="1"/>
              <a:t>termogeneze</a:t>
            </a:r>
            <a:r>
              <a:rPr lang="en-GB" dirty="0"/>
              <a:t> </a:t>
            </a:r>
            <a:r>
              <a:rPr lang="en-GB" dirty="0" err="1"/>
              <a:t>byla</a:t>
            </a:r>
            <a:r>
              <a:rPr lang="en-GB" dirty="0"/>
              <a:t> </a:t>
            </a:r>
            <a:r>
              <a:rPr lang="en-GB" dirty="0" err="1"/>
              <a:t>přičítána</a:t>
            </a:r>
            <a:r>
              <a:rPr lang="en-GB" dirty="0"/>
              <a:t> </a:t>
            </a:r>
            <a:r>
              <a:rPr lang="en-GB" dirty="0" err="1"/>
              <a:t>aktivaci</a:t>
            </a:r>
            <a:r>
              <a:rPr lang="en-GB" dirty="0"/>
              <a:t> </a:t>
            </a:r>
            <a:r>
              <a:rPr lang="en-GB" dirty="0" err="1"/>
              <a:t>sympatického</a:t>
            </a:r>
            <a:r>
              <a:rPr lang="en-GB" dirty="0"/>
              <a:t> </a:t>
            </a:r>
            <a:r>
              <a:rPr lang="en-GB" dirty="0" err="1"/>
              <a:t>nervového</a:t>
            </a:r>
            <a:r>
              <a:rPr lang="en-GB" dirty="0"/>
              <a:t> </a:t>
            </a:r>
            <a:r>
              <a:rPr lang="en-GB" dirty="0" err="1"/>
              <a:t>systému</a:t>
            </a:r>
            <a:r>
              <a:rPr lang="en-GB" dirty="0"/>
              <a:t>, </a:t>
            </a:r>
            <a:r>
              <a:rPr lang="en-GB" dirty="0" err="1"/>
              <a:t>protože</a:t>
            </a:r>
            <a:r>
              <a:rPr lang="en-GB" dirty="0"/>
              <a:t> </a:t>
            </a:r>
            <a:r>
              <a:rPr lang="en-GB" dirty="0" err="1"/>
              <a:t>požití</a:t>
            </a:r>
            <a:r>
              <a:rPr lang="en-GB" dirty="0"/>
              <a:t> </a:t>
            </a:r>
            <a:r>
              <a:rPr lang="en-GB" dirty="0" err="1"/>
              <a:t>blokátoru</a:t>
            </a:r>
            <a:r>
              <a:rPr lang="en-GB" dirty="0"/>
              <a:t> beta-</a:t>
            </a:r>
            <a:r>
              <a:rPr lang="en-GB" dirty="0" err="1"/>
              <a:t>adrenoreceptorů</a:t>
            </a:r>
            <a:r>
              <a:rPr lang="en-GB" dirty="0"/>
              <a:t> </a:t>
            </a:r>
            <a:r>
              <a:rPr lang="en-GB" dirty="0" err="1"/>
              <a:t>před</a:t>
            </a:r>
            <a:r>
              <a:rPr lang="en-GB" dirty="0"/>
              <a:t> </a:t>
            </a:r>
            <a:r>
              <a:rPr lang="cs-CZ" dirty="0"/>
              <a:t>vy</a:t>
            </a:r>
            <a:r>
              <a:rPr lang="en-GB" dirty="0" err="1"/>
              <a:t>pitím</a:t>
            </a:r>
            <a:r>
              <a:rPr lang="en-GB" dirty="0"/>
              <a:t> </a:t>
            </a:r>
            <a:r>
              <a:rPr lang="en-GB" dirty="0" err="1"/>
              <a:t>vody</a:t>
            </a:r>
            <a:r>
              <a:rPr lang="en-GB" dirty="0"/>
              <a:t> </a:t>
            </a:r>
            <a:r>
              <a:rPr lang="en-GB" dirty="0" err="1"/>
              <a:t>tuto</a:t>
            </a:r>
            <a:r>
              <a:rPr lang="en-GB" dirty="0"/>
              <a:t> </a:t>
            </a:r>
            <a:r>
              <a:rPr lang="en-GB" dirty="0" err="1"/>
              <a:t>odpověď</a:t>
            </a:r>
            <a:r>
              <a:rPr lang="en-GB" dirty="0"/>
              <a:t> </a:t>
            </a:r>
            <a:r>
              <a:rPr lang="en-GB" dirty="0" err="1"/>
              <a:t>téměř</a:t>
            </a:r>
            <a:r>
              <a:rPr lang="en-GB" dirty="0"/>
              <a:t> </a:t>
            </a:r>
            <a:r>
              <a:rPr lang="en-GB" dirty="0" err="1"/>
              <a:t>úplně</a:t>
            </a:r>
            <a:r>
              <a:rPr lang="en-GB" dirty="0"/>
              <a:t> </a:t>
            </a:r>
            <a:r>
              <a:rPr lang="en-GB" dirty="0" err="1"/>
              <a:t>zrušilo</a:t>
            </a:r>
            <a:r>
              <a:rPr lang="en-GB" dirty="0"/>
              <a:t>. </a:t>
            </a:r>
            <a:r>
              <a:rPr lang="en-GB" dirty="0" err="1"/>
              <a:t>Pitná</a:t>
            </a:r>
            <a:r>
              <a:rPr lang="en-GB" dirty="0"/>
              <a:t> </a:t>
            </a:r>
            <a:r>
              <a:rPr lang="en-GB" dirty="0" err="1"/>
              <a:t>voda</a:t>
            </a:r>
            <a:r>
              <a:rPr lang="en-GB" dirty="0"/>
              <a:t> </a:t>
            </a:r>
            <a:r>
              <a:rPr lang="en-GB" dirty="0" err="1"/>
              <a:t>ohřátá</a:t>
            </a:r>
            <a:r>
              <a:rPr lang="en-GB" dirty="0"/>
              <a:t> </a:t>
            </a:r>
            <a:r>
              <a:rPr lang="en-GB" dirty="0" err="1"/>
              <a:t>na</a:t>
            </a:r>
            <a:r>
              <a:rPr lang="en-GB" dirty="0"/>
              <a:t> 37 °C </a:t>
            </a:r>
            <a:r>
              <a:rPr lang="en-GB" dirty="0" err="1"/>
              <a:t>zeslabila</a:t>
            </a:r>
            <a:r>
              <a:rPr lang="en-GB" dirty="0"/>
              <a:t> </a:t>
            </a:r>
            <a:r>
              <a:rPr lang="en-GB" dirty="0" err="1"/>
              <a:t>termogenní</a:t>
            </a:r>
            <a:r>
              <a:rPr lang="en-GB" dirty="0"/>
              <a:t> </a:t>
            </a:r>
            <a:r>
              <a:rPr lang="en-GB" dirty="0" err="1"/>
              <a:t>odezvu</a:t>
            </a:r>
            <a:r>
              <a:rPr lang="en-GB" dirty="0"/>
              <a:t> o 40 %; </a:t>
            </a:r>
            <a:r>
              <a:rPr lang="en-GB" dirty="0" err="1"/>
              <a:t>což</a:t>
            </a:r>
            <a:r>
              <a:rPr lang="en-GB" dirty="0"/>
              <a:t> </a:t>
            </a:r>
            <a:r>
              <a:rPr lang="en-GB" dirty="0" err="1"/>
              <a:t>vedlo</a:t>
            </a:r>
            <a:r>
              <a:rPr lang="en-GB" dirty="0"/>
              <a:t> k </a:t>
            </a:r>
            <a:r>
              <a:rPr lang="en-GB" dirty="0" err="1"/>
              <a:t>názoru</a:t>
            </a:r>
            <a:r>
              <a:rPr lang="en-GB" dirty="0"/>
              <a:t>, </a:t>
            </a:r>
            <a:r>
              <a:rPr lang="en-GB" dirty="0" err="1"/>
              <a:t>že</a:t>
            </a:r>
            <a:r>
              <a:rPr lang="en-GB" dirty="0"/>
              <a:t> </a:t>
            </a:r>
            <a:r>
              <a:rPr lang="en-GB" dirty="0" err="1"/>
              <a:t>termogenezi</a:t>
            </a:r>
            <a:r>
              <a:rPr lang="en-GB" dirty="0"/>
              <a:t> </a:t>
            </a:r>
            <a:r>
              <a:rPr lang="en-GB" dirty="0" err="1"/>
              <a:t>způsobenou</a:t>
            </a:r>
            <a:r>
              <a:rPr lang="en-GB" dirty="0"/>
              <a:t> vodou </a:t>
            </a:r>
            <a:r>
              <a:rPr lang="en-GB" dirty="0" err="1"/>
              <a:t>lze</a:t>
            </a:r>
            <a:r>
              <a:rPr lang="en-GB" dirty="0"/>
              <a:t> </a:t>
            </a:r>
            <a:r>
              <a:rPr lang="en-GB" dirty="0" err="1"/>
              <a:t>částečně</a:t>
            </a:r>
            <a:r>
              <a:rPr lang="en-GB" dirty="0"/>
              <a:t> </a:t>
            </a:r>
            <a:r>
              <a:rPr lang="en-GB" dirty="0" err="1"/>
              <a:t>připsat</a:t>
            </a:r>
            <a:r>
              <a:rPr lang="en-GB" dirty="0"/>
              <a:t> </a:t>
            </a:r>
            <a:r>
              <a:rPr lang="en-GB" dirty="0" err="1"/>
              <a:t>energetickým</a:t>
            </a:r>
            <a:r>
              <a:rPr lang="en-GB" dirty="0"/>
              <a:t> </a:t>
            </a:r>
            <a:r>
              <a:rPr lang="en-GB" dirty="0" err="1"/>
              <a:t>nákladům</a:t>
            </a:r>
            <a:r>
              <a:rPr lang="en-GB" dirty="0"/>
              <a:t> </a:t>
            </a:r>
            <a:r>
              <a:rPr lang="en-GB" dirty="0" err="1"/>
              <a:t>na</a:t>
            </a:r>
            <a:r>
              <a:rPr lang="en-GB" dirty="0"/>
              <a:t> </a:t>
            </a:r>
            <a:r>
              <a:rPr lang="en-GB" dirty="0" err="1"/>
              <a:t>zahřátí</a:t>
            </a:r>
            <a:r>
              <a:rPr lang="en-GB" dirty="0"/>
              <a:t> </a:t>
            </a:r>
            <a:r>
              <a:rPr lang="en-GB" dirty="0" err="1"/>
              <a:t>vody</a:t>
            </a:r>
            <a:r>
              <a:rPr lang="en-GB" dirty="0"/>
              <a:t> </a:t>
            </a:r>
            <a:r>
              <a:rPr lang="en-GB" dirty="0" err="1"/>
              <a:t>na</a:t>
            </a:r>
            <a:r>
              <a:rPr lang="en-GB" dirty="0"/>
              <a:t> </a:t>
            </a:r>
            <a:r>
              <a:rPr lang="en-GB" dirty="0" err="1"/>
              <a:t>tělesnou</a:t>
            </a:r>
            <a:r>
              <a:rPr lang="en-GB" dirty="0"/>
              <a:t> </a:t>
            </a:r>
            <a:r>
              <a:rPr lang="en-GB" dirty="0" err="1"/>
              <a:t>teplotu</a:t>
            </a:r>
            <a:r>
              <a:rPr lang="en-GB" dirty="0"/>
              <a:t>. </a:t>
            </a:r>
            <a:r>
              <a:rPr lang="en-GB" dirty="0" err="1"/>
              <a:t>Autoři</a:t>
            </a:r>
            <a:r>
              <a:rPr lang="en-GB" dirty="0"/>
              <a:t> </a:t>
            </a:r>
            <a:r>
              <a:rPr lang="cs-CZ" dirty="0"/>
              <a:t>uvádějí</a:t>
            </a:r>
            <a:r>
              <a:rPr lang="en-GB" dirty="0"/>
              <a:t>, </a:t>
            </a:r>
            <a:r>
              <a:rPr lang="en-GB" dirty="0" err="1"/>
              <a:t>že</a:t>
            </a:r>
            <a:r>
              <a:rPr lang="en-GB" dirty="0"/>
              <a:t> </a:t>
            </a:r>
            <a:r>
              <a:rPr lang="en-GB" dirty="0" err="1"/>
              <a:t>zvýšení</a:t>
            </a:r>
            <a:r>
              <a:rPr lang="en-GB" dirty="0"/>
              <a:t> </a:t>
            </a:r>
            <a:r>
              <a:rPr lang="en-GB" dirty="0" err="1"/>
              <a:t>denního</a:t>
            </a:r>
            <a:r>
              <a:rPr lang="en-GB" dirty="0"/>
              <a:t> </a:t>
            </a:r>
            <a:r>
              <a:rPr lang="en-GB" dirty="0" err="1"/>
              <a:t>příjmu</a:t>
            </a:r>
            <a:r>
              <a:rPr lang="en-GB" dirty="0"/>
              <a:t> </a:t>
            </a:r>
            <a:r>
              <a:rPr lang="en-GB" dirty="0" err="1"/>
              <a:t>vody</a:t>
            </a:r>
            <a:r>
              <a:rPr lang="en-GB" dirty="0"/>
              <a:t> o 1,5 l by </a:t>
            </a:r>
            <a:r>
              <a:rPr lang="en-GB" dirty="0" err="1"/>
              <a:t>zvýšilo</a:t>
            </a:r>
            <a:r>
              <a:rPr lang="en-GB" dirty="0"/>
              <a:t> </a:t>
            </a:r>
            <a:r>
              <a:rPr lang="en-GB" dirty="0" err="1"/>
              <a:t>energetický</a:t>
            </a:r>
            <a:r>
              <a:rPr lang="en-GB" dirty="0"/>
              <a:t> </a:t>
            </a:r>
            <a:r>
              <a:rPr lang="en-GB" dirty="0" err="1"/>
              <a:t>výdej</a:t>
            </a:r>
            <a:r>
              <a:rPr lang="en-GB" dirty="0"/>
              <a:t> </a:t>
            </a:r>
            <a:r>
              <a:rPr lang="en-GB" dirty="0" err="1"/>
              <a:t>přibližně</a:t>
            </a:r>
            <a:r>
              <a:rPr lang="en-GB" dirty="0"/>
              <a:t> o 200 kJ/d.</a:t>
            </a:r>
          </a:p>
          <a:p>
            <a:endParaRPr lang="cs-CZ" dirty="0"/>
          </a:p>
          <a:p>
            <a:endParaRPr lang="cs-CZ"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278230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Z toho </a:t>
            </a:r>
            <a:r>
              <a:rPr lang="en-GB" dirty="0" err="1"/>
              <a:t>důvodu</a:t>
            </a:r>
            <a:r>
              <a:rPr lang="en-GB" dirty="0"/>
              <a:t> 30% </a:t>
            </a:r>
            <a:r>
              <a:rPr lang="en-GB" dirty="0" err="1"/>
              <a:t>nárůst</a:t>
            </a:r>
            <a:r>
              <a:rPr lang="en-GB" dirty="0"/>
              <a:t> </a:t>
            </a:r>
            <a:r>
              <a:rPr lang="en-GB" dirty="0" err="1"/>
              <a:t>energetického</a:t>
            </a:r>
            <a:r>
              <a:rPr lang="en-GB" dirty="0"/>
              <a:t> </a:t>
            </a:r>
            <a:r>
              <a:rPr lang="en-GB" dirty="0" err="1"/>
              <a:t>výdeje</a:t>
            </a:r>
            <a:r>
              <a:rPr lang="en-GB" dirty="0"/>
              <a:t> po </a:t>
            </a:r>
            <a:r>
              <a:rPr lang="en-GB" dirty="0" err="1"/>
              <a:t>pití</a:t>
            </a:r>
            <a:r>
              <a:rPr lang="en-GB" dirty="0"/>
              <a:t> </a:t>
            </a:r>
            <a:r>
              <a:rPr lang="en-GB" dirty="0" err="1"/>
              <a:t>vody</a:t>
            </a:r>
            <a:r>
              <a:rPr lang="en-GB" dirty="0"/>
              <a:t> </a:t>
            </a:r>
            <a:r>
              <a:rPr lang="en-GB" dirty="0" err="1"/>
              <a:t>uváděný</a:t>
            </a:r>
            <a:r>
              <a:rPr lang="en-GB" dirty="0"/>
              <a:t> </a:t>
            </a:r>
            <a:r>
              <a:rPr lang="en-GB" dirty="0" err="1"/>
              <a:t>Boschmannem</a:t>
            </a:r>
            <a:r>
              <a:rPr lang="en-GB" dirty="0"/>
              <a:t> et al., </a:t>
            </a:r>
            <a:r>
              <a:rPr lang="en-GB" dirty="0" err="1"/>
              <a:t>ačkoli</a:t>
            </a:r>
            <a:r>
              <a:rPr lang="en-GB" dirty="0"/>
              <a:t> je </a:t>
            </a:r>
            <a:r>
              <a:rPr lang="en-GB" dirty="0" err="1"/>
              <a:t>působivý</a:t>
            </a:r>
            <a:r>
              <a:rPr lang="en-GB" dirty="0"/>
              <a:t>, </a:t>
            </a:r>
            <a:r>
              <a:rPr lang="en-GB" dirty="0" err="1"/>
              <a:t>není</a:t>
            </a:r>
            <a:r>
              <a:rPr lang="en-GB" dirty="0"/>
              <a:t> </a:t>
            </a:r>
            <a:r>
              <a:rPr lang="en-GB" dirty="0" err="1"/>
              <a:t>podpořen</a:t>
            </a:r>
            <a:r>
              <a:rPr lang="en-GB" dirty="0"/>
              <a:t> </a:t>
            </a:r>
            <a:r>
              <a:rPr lang="en-GB" dirty="0" err="1"/>
              <a:t>dalšími</a:t>
            </a:r>
            <a:r>
              <a:rPr lang="en-GB" dirty="0"/>
              <a:t> </a:t>
            </a:r>
            <a:r>
              <a:rPr lang="en-GB" dirty="0" err="1"/>
              <a:t>publikovanými</a:t>
            </a:r>
            <a:r>
              <a:rPr lang="en-GB" dirty="0"/>
              <a:t> </a:t>
            </a:r>
            <a:r>
              <a:rPr lang="en-GB" dirty="0" err="1"/>
              <a:t>studiemi</a:t>
            </a:r>
            <a:r>
              <a:rPr lang="en-GB" dirty="0"/>
              <a:t>.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50</a:t>
            </a:fld>
            <a:endParaRPr lang="cs-CZ" altLang="cs-CZ"/>
          </a:p>
        </p:txBody>
      </p:sp>
    </p:spTree>
    <p:extLst>
      <p:ext uri="{BB962C8B-B14F-4D97-AF65-F5344CB8AC3E}">
        <p14:creationId xmlns:p14="http://schemas.microsoft.com/office/powerpoint/2010/main" val="2556109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51</a:t>
            </a:fld>
            <a:endParaRPr lang="cs-CZ" altLang="cs-CZ"/>
          </a:p>
        </p:txBody>
      </p:sp>
    </p:spTree>
    <p:extLst>
      <p:ext uri="{BB962C8B-B14F-4D97-AF65-F5344CB8AC3E}">
        <p14:creationId xmlns:p14="http://schemas.microsoft.com/office/powerpoint/2010/main" val="1722407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52</a:t>
            </a:fld>
            <a:endParaRPr lang="cs-CZ" altLang="cs-CZ"/>
          </a:p>
        </p:txBody>
      </p:sp>
    </p:spTree>
    <p:extLst>
      <p:ext uri="{BB962C8B-B14F-4D97-AF65-F5344CB8AC3E}">
        <p14:creationId xmlns:p14="http://schemas.microsoft.com/office/powerpoint/2010/main" val="1437148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55</a:t>
            </a:fld>
            <a:endParaRPr lang="cs-CZ" altLang="cs-CZ"/>
          </a:p>
        </p:txBody>
      </p:sp>
    </p:spTree>
    <p:extLst>
      <p:ext uri="{BB962C8B-B14F-4D97-AF65-F5344CB8AC3E}">
        <p14:creationId xmlns:p14="http://schemas.microsoft.com/office/powerpoint/2010/main" val="301190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Hodnocení</a:t>
            </a:r>
            <a:r>
              <a:rPr lang="en-GB" dirty="0"/>
              <a:t> </a:t>
            </a:r>
            <a:r>
              <a:rPr lang="en-GB" dirty="0" err="1"/>
              <a:t>hydratace</a:t>
            </a:r>
            <a:r>
              <a:rPr lang="en-GB" dirty="0"/>
              <a:t> je </a:t>
            </a:r>
            <a:r>
              <a:rPr lang="en-GB" dirty="0" err="1"/>
              <a:t>klíčové</a:t>
            </a:r>
            <a:r>
              <a:rPr lang="en-GB" dirty="0"/>
              <a:t> z </a:t>
            </a:r>
            <a:r>
              <a:rPr lang="en-GB" dirty="0" err="1"/>
              <a:t>hlediska</a:t>
            </a:r>
            <a:r>
              <a:rPr lang="en-GB" dirty="0"/>
              <a:t> </a:t>
            </a:r>
            <a:r>
              <a:rPr lang="en-GB" dirty="0" err="1"/>
              <a:t>prevence</a:t>
            </a:r>
            <a:r>
              <a:rPr lang="en-GB" dirty="0"/>
              <a:t> </a:t>
            </a:r>
            <a:r>
              <a:rPr lang="en-GB" dirty="0" err="1"/>
              <a:t>poruch</a:t>
            </a:r>
            <a:r>
              <a:rPr lang="en-GB" dirty="0"/>
              <a:t> </a:t>
            </a:r>
            <a:r>
              <a:rPr lang="en-GB" dirty="0" err="1"/>
              <a:t>vodní</a:t>
            </a:r>
            <a:r>
              <a:rPr lang="en-GB" dirty="0"/>
              <a:t> </a:t>
            </a:r>
            <a:r>
              <a:rPr lang="en-GB" dirty="0" err="1"/>
              <a:t>bilance</a:t>
            </a:r>
            <a:r>
              <a:rPr lang="en-GB" dirty="0"/>
              <a:t> </a:t>
            </a:r>
            <a:r>
              <a:rPr lang="en-GB" dirty="0" err="1"/>
              <a:t>i</a:t>
            </a:r>
            <a:r>
              <a:rPr lang="en-GB" dirty="0"/>
              <a:t> </a:t>
            </a:r>
            <a:r>
              <a:rPr lang="en-GB" dirty="0" err="1"/>
              <a:t>léčby</a:t>
            </a:r>
            <a:r>
              <a:rPr lang="en-GB" dirty="0"/>
              <a:t> </a:t>
            </a:r>
            <a:r>
              <a:rPr lang="en-GB" dirty="0" err="1"/>
              <a:t>již</a:t>
            </a:r>
            <a:r>
              <a:rPr lang="en-GB" dirty="0"/>
              <a:t> </a:t>
            </a:r>
            <a:r>
              <a:rPr lang="en-GB" dirty="0" err="1"/>
              <a:t>vzniklých</a:t>
            </a:r>
            <a:r>
              <a:rPr lang="en-GB" dirty="0"/>
              <a:t> </a:t>
            </a:r>
            <a:r>
              <a:rPr lang="cs-CZ" dirty="0"/>
              <a:t>komorbidit</a:t>
            </a:r>
            <a:r>
              <a:rPr lang="en-GB" dirty="0"/>
              <a:t>. </a:t>
            </a:r>
            <a:r>
              <a:rPr lang="en-GB" dirty="0" err="1"/>
              <a:t>Metodologickými</a:t>
            </a:r>
            <a:r>
              <a:rPr lang="en-GB" dirty="0"/>
              <a:t> </a:t>
            </a:r>
            <a:r>
              <a:rPr lang="en-GB" dirty="0" err="1"/>
              <a:t>požadavky</a:t>
            </a:r>
            <a:r>
              <a:rPr lang="en-GB" dirty="0"/>
              <a:t> pro </a:t>
            </a:r>
            <a:r>
              <a:rPr lang="en-GB" dirty="0" err="1"/>
              <a:t>hodnocení</a:t>
            </a:r>
            <a:r>
              <a:rPr lang="en-GB" dirty="0"/>
              <a:t> je </a:t>
            </a:r>
            <a:r>
              <a:rPr lang="en-GB" dirty="0" err="1"/>
              <a:t>jednoduchost</a:t>
            </a:r>
            <a:r>
              <a:rPr lang="en-GB" dirty="0"/>
              <a:t>, </a:t>
            </a:r>
            <a:r>
              <a:rPr lang="en-GB" dirty="0" err="1"/>
              <a:t>vysoká</a:t>
            </a:r>
            <a:r>
              <a:rPr lang="en-GB" dirty="0"/>
              <a:t> </a:t>
            </a:r>
            <a:r>
              <a:rPr lang="en-GB" dirty="0" err="1"/>
              <a:t>citlivost</a:t>
            </a:r>
            <a:r>
              <a:rPr lang="en-GB" dirty="0"/>
              <a:t> a </a:t>
            </a:r>
            <a:r>
              <a:rPr lang="en-GB" dirty="0" err="1"/>
              <a:t>minimální</a:t>
            </a:r>
            <a:r>
              <a:rPr lang="en-GB" dirty="0"/>
              <a:t> </a:t>
            </a:r>
            <a:r>
              <a:rPr lang="en-GB" dirty="0" err="1"/>
              <a:t>limitace</a:t>
            </a:r>
            <a:r>
              <a:rPr lang="en-GB" dirty="0"/>
              <a:t> pro </a:t>
            </a:r>
            <a:r>
              <a:rPr lang="en-GB" dirty="0" err="1"/>
              <a:t>zajištění</a:t>
            </a:r>
            <a:r>
              <a:rPr lang="en-GB" dirty="0"/>
              <a:t> </a:t>
            </a:r>
            <a:r>
              <a:rPr lang="en-GB" dirty="0" err="1"/>
              <a:t>správného</a:t>
            </a:r>
            <a:r>
              <a:rPr lang="en-GB" dirty="0"/>
              <a:t> </a:t>
            </a:r>
            <a:r>
              <a:rPr lang="en-GB" dirty="0" err="1"/>
              <a:t>měření</a:t>
            </a:r>
            <a:r>
              <a:rPr lang="cs-CZ" dirty="0"/>
              <a:t>. </a:t>
            </a:r>
          </a:p>
          <a:p>
            <a:endParaRPr lang="cs-CZ" dirty="0"/>
          </a:p>
          <a:p>
            <a:r>
              <a:rPr lang="en-GB" dirty="0" err="1"/>
              <a:t>Množství</a:t>
            </a:r>
            <a:r>
              <a:rPr lang="en-GB" dirty="0"/>
              <a:t> </a:t>
            </a:r>
            <a:r>
              <a:rPr lang="en-GB" dirty="0" err="1"/>
              <a:t>vody</a:t>
            </a:r>
            <a:r>
              <a:rPr lang="en-GB" dirty="0"/>
              <a:t> v </a:t>
            </a:r>
            <a:r>
              <a:rPr lang="en-GB" dirty="0" err="1"/>
              <a:t>těle</a:t>
            </a:r>
            <a:r>
              <a:rPr lang="en-GB" dirty="0"/>
              <a:t> </a:t>
            </a:r>
            <a:r>
              <a:rPr lang="en-GB" dirty="0" err="1"/>
              <a:t>spolu</a:t>
            </a:r>
            <a:r>
              <a:rPr lang="en-GB" dirty="0"/>
              <a:t> s </a:t>
            </a:r>
            <a:r>
              <a:rPr lang="en-GB" dirty="0" err="1"/>
              <a:t>tělesnou</a:t>
            </a:r>
            <a:r>
              <a:rPr lang="en-GB" dirty="0"/>
              <a:t> </a:t>
            </a:r>
            <a:r>
              <a:rPr lang="en-GB" dirty="0" err="1"/>
              <a:t>hmotností</a:t>
            </a:r>
            <a:r>
              <a:rPr lang="en-GB" dirty="0"/>
              <a:t> </a:t>
            </a:r>
            <a:r>
              <a:rPr lang="en-GB" dirty="0" err="1"/>
              <a:t>mohou</a:t>
            </a:r>
            <a:r>
              <a:rPr lang="en-GB" dirty="0"/>
              <a:t> </a:t>
            </a:r>
            <a:r>
              <a:rPr lang="en-GB" dirty="0" err="1"/>
              <a:t>kolísat</a:t>
            </a:r>
            <a:r>
              <a:rPr lang="en-GB" dirty="0"/>
              <a:t> v </a:t>
            </a:r>
            <a:r>
              <a:rPr lang="en-GB" dirty="0" err="1"/>
              <a:t>rámci</a:t>
            </a:r>
            <a:r>
              <a:rPr lang="en-GB" dirty="0"/>
              <a:t> </a:t>
            </a:r>
            <a:r>
              <a:rPr lang="en-GB" dirty="0" err="1"/>
              <a:t>několika</a:t>
            </a:r>
            <a:r>
              <a:rPr lang="en-GB" dirty="0"/>
              <a:t> </a:t>
            </a:r>
            <a:r>
              <a:rPr lang="en-GB" dirty="0" err="1"/>
              <a:t>dní</a:t>
            </a:r>
            <a:r>
              <a:rPr lang="en-GB" dirty="0"/>
              <a:t> </a:t>
            </a:r>
            <a:r>
              <a:rPr lang="en-GB" dirty="0" err="1"/>
              <a:t>či</a:t>
            </a:r>
            <a:r>
              <a:rPr lang="en-GB" dirty="0"/>
              <a:t> </a:t>
            </a:r>
            <a:r>
              <a:rPr lang="en-GB" dirty="0" err="1"/>
              <a:t>hodin</a:t>
            </a:r>
            <a:r>
              <a:rPr lang="en-GB" dirty="0"/>
              <a:t>. </a:t>
            </a:r>
            <a:r>
              <a:rPr lang="en-GB" dirty="0" err="1"/>
              <a:t>Při</a:t>
            </a:r>
            <a:r>
              <a:rPr lang="en-GB" dirty="0"/>
              <a:t> </a:t>
            </a:r>
            <a:r>
              <a:rPr lang="en-GB" dirty="0" err="1"/>
              <a:t>dehydrataci</a:t>
            </a:r>
            <a:r>
              <a:rPr lang="en-GB" dirty="0"/>
              <a:t> se </a:t>
            </a:r>
            <a:r>
              <a:rPr lang="en-GB" dirty="0" err="1"/>
              <a:t>tělesná</a:t>
            </a:r>
            <a:r>
              <a:rPr lang="en-GB" dirty="0"/>
              <a:t> </a:t>
            </a:r>
            <a:r>
              <a:rPr lang="en-GB" dirty="0" err="1"/>
              <a:t>hmotnost</a:t>
            </a:r>
            <a:r>
              <a:rPr lang="en-GB" dirty="0"/>
              <a:t> </a:t>
            </a:r>
            <a:r>
              <a:rPr lang="en-GB" dirty="0" err="1"/>
              <a:t>snižuje</a:t>
            </a:r>
            <a:r>
              <a:rPr lang="en-GB" dirty="0"/>
              <a:t>, </a:t>
            </a:r>
            <a:r>
              <a:rPr lang="en-GB" dirty="0" err="1"/>
              <a:t>při</a:t>
            </a:r>
            <a:r>
              <a:rPr lang="en-GB" dirty="0"/>
              <a:t> </a:t>
            </a:r>
            <a:r>
              <a:rPr lang="en-GB" dirty="0" err="1"/>
              <a:t>vyšší</a:t>
            </a:r>
            <a:r>
              <a:rPr lang="en-GB" dirty="0"/>
              <a:t> </a:t>
            </a:r>
            <a:r>
              <a:rPr lang="en-GB" dirty="0" err="1"/>
              <a:t>konzumaci</a:t>
            </a:r>
            <a:r>
              <a:rPr lang="en-GB" dirty="0"/>
              <a:t> soli </a:t>
            </a:r>
            <a:r>
              <a:rPr lang="en-GB" dirty="0" err="1"/>
              <a:t>nebo</a:t>
            </a:r>
            <a:r>
              <a:rPr lang="en-GB" dirty="0"/>
              <a:t> </a:t>
            </a:r>
            <a:r>
              <a:rPr lang="en-GB" dirty="0" err="1"/>
              <a:t>během</a:t>
            </a:r>
            <a:r>
              <a:rPr lang="en-GB" dirty="0"/>
              <a:t> </a:t>
            </a:r>
            <a:r>
              <a:rPr lang="en-GB" dirty="0" err="1"/>
              <a:t>menstruace</a:t>
            </a:r>
            <a:r>
              <a:rPr lang="en-GB" dirty="0"/>
              <a:t> </a:t>
            </a:r>
            <a:r>
              <a:rPr lang="en-GB" dirty="0" err="1"/>
              <a:t>tělo</a:t>
            </a:r>
            <a:r>
              <a:rPr lang="en-GB" dirty="0"/>
              <a:t> </a:t>
            </a:r>
            <a:r>
              <a:rPr lang="en-GB" dirty="0" err="1"/>
              <a:t>vodu</a:t>
            </a:r>
            <a:r>
              <a:rPr lang="en-GB" dirty="0"/>
              <a:t> </a:t>
            </a:r>
            <a:r>
              <a:rPr lang="en-GB" dirty="0" err="1"/>
              <a:t>naopak</a:t>
            </a:r>
            <a:r>
              <a:rPr lang="en-GB" dirty="0"/>
              <a:t> </a:t>
            </a:r>
            <a:r>
              <a:rPr lang="en-GB" dirty="0" err="1"/>
              <a:t>zadržuje</a:t>
            </a:r>
            <a:r>
              <a:rPr lang="en-GB" dirty="0"/>
              <a:t> a </a:t>
            </a:r>
            <a:r>
              <a:rPr lang="en-GB" dirty="0" err="1"/>
              <a:t>tělesná</a:t>
            </a:r>
            <a:r>
              <a:rPr lang="en-GB" dirty="0"/>
              <a:t> </a:t>
            </a:r>
            <a:r>
              <a:rPr lang="en-GB" dirty="0" err="1"/>
              <a:t>hmotnost</a:t>
            </a:r>
            <a:r>
              <a:rPr lang="en-GB" dirty="0"/>
              <a:t> </a:t>
            </a:r>
            <a:r>
              <a:rPr lang="en-GB" dirty="0" err="1"/>
              <a:t>tak</a:t>
            </a:r>
            <a:r>
              <a:rPr lang="en-GB" dirty="0"/>
              <a:t> </a:t>
            </a:r>
            <a:r>
              <a:rPr lang="en-GB" dirty="0" err="1"/>
              <a:t>vzrůstá</a:t>
            </a:r>
            <a:r>
              <a:rPr lang="en-GB" dirty="0"/>
              <a:t>. </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353204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Barva</a:t>
            </a:r>
            <a:r>
              <a:rPr lang="en-GB" dirty="0"/>
              <a:t>, </a:t>
            </a:r>
            <a:r>
              <a:rPr lang="en-GB" dirty="0" err="1"/>
              <a:t>zápach</a:t>
            </a:r>
            <a:r>
              <a:rPr lang="cs-CZ" dirty="0"/>
              <a:t>,</a:t>
            </a:r>
            <a:r>
              <a:rPr lang="en-GB" dirty="0"/>
              <a:t> </a:t>
            </a:r>
            <a:r>
              <a:rPr lang="en-GB" dirty="0" err="1"/>
              <a:t>množství</a:t>
            </a:r>
            <a:r>
              <a:rPr lang="en-GB" dirty="0"/>
              <a:t> </a:t>
            </a:r>
            <a:r>
              <a:rPr lang="en-GB" dirty="0" err="1"/>
              <a:t>moče</a:t>
            </a:r>
            <a:r>
              <a:rPr lang="en-GB" dirty="0"/>
              <a:t> a </a:t>
            </a:r>
            <a:r>
              <a:rPr lang="en-GB" dirty="0" err="1"/>
              <a:t>frekvence</a:t>
            </a:r>
            <a:r>
              <a:rPr lang="en-GB" dirty="0"/>
              <a:t> </a:t>
            </a:r>
            <a:r>
              <a:rPr lang="en-GB" dirty="0" err="1"/>
              <a:t>močení</a:t>
            </a:r>
            <a:r>
              <a:rPr lang="en-GB" dirty="0"/>
              <a:t> </a:t>
            </a:r>
            <a:r>
              <a:rPr lang="en-GB" dirty="0" err="1"/>
              <a:t>snadno</a:t>
            </a:r>
            <a:r>
              <a:rPr lang="en-GB" dirty="0"/>
              <a:t> </a:t>
            </a:r>
            <a:r>
              <a:rPr lang="en-GB" dirty="0" err="1"/>
              <a:t>i</a:t>
            </a:r>
            <a:r>
              <a:rPr lang="en-GB" dirty="0"/>
              <a:t> bez </a:t>
            </a:r>
            <a:r>
              <a:rPr lang="en-GB" dirty="0" err="1"/>
              <a:t>laboratoře</a:t>
            </a:r>
            <a:r>
              <a:rPr lang="en-GB" dirty="0"/>
              <a:t> </a:t>
            </a:r>
            <a:r>
              <a:rPr lang="en-GB" dirty="0" err="1"/>
              <a:t>ukážou</a:t>
            </a:r>
            <a:r>
              <a:rPr lang="en-GB" dirty="0"/>
              <a:t>, </a:t>
            </a:r>
            <a:r>
              <a:rPr lang="en-GB" dirty="0" err="1"/>
              <a:t>zda</a:t>
            </a:r>
            <a:r>
              <a:rPr lang="en-GB" dirty="0"/>
              <a:t> je </a:t>
            </a:r>
            <a:r>
              <a:rPr lang="en-GB" dirty="0" err="1"/>
              <a:t>pitný</a:t>
            </a:r>
            <a:r>
              <a:rPr lang="en-GB" dirty="0"/>
              <a:t> </a:t>
            </a:r>
            <a:r>
              <a:rPr lang="en-GB" dirty="0" err="1"/>
              <a:t>režim</a:t>
            </a:r>
            <a:r>
              <a:rPr lang="en-GB" dirty="0"/>
              <a:t> </a:t>
            </a:r>
            <a:r>
              <a:rPr lang="en-GB" dirty="0" err="1"/>
              <a:t>dostatečný</a:t>
            </a:r>
            <a:r>
              <a:rPr lang="cs-CZ" dirty="0"/>
              <a:t>.</a:t>
            </a:r>
            <a:r>
              <a:rPr lang="en-GB" dirty="0"/>
              <a:t> U </a:t>
            </a:r>
            <a:r>
              <a:rPr lang="en-GB" dirty="0" err="1"/>
              <a:t>zdravého</a:t>
            </a:r>
            <a:r>
              <a:rPr lang="en-GB" dirty="0"/>
              <a:t> </a:t>
            </a:r>
            <a:r>
              <a:rPr lang="en-GB" dirty="0" err="1"/>
              <a:t>člověka</a:t>
            </a:r>
            <a:r>
              <a:rPr lang="en-GB" dirty="0"/>
              <a:t> je </a:t>
            </a:r>
            <a:r>
              <a:rPr lang="en-GB" dirty="0" err="1"/>
              <a:t>tmavá</a:t>
            </a:r>
            <a:r>
              <a:rPr lang="en-GB" dirty="0"/>
              <a:t> a </a:t>
            </a:r>
            <a:r>
              <a:rPr lang="en-GB" dirty="0" err="1"/>
              <a:t>zapáchající</a:t>
            </a:r>
            <a:r>
              <a:rPr lang="en-GB" dirty="0"/>
              <a:t> </a:t>
            </a:r>
            <a:r>
              <a:rPr lang="en-GB" dirty="0" err="1"/>
              <a:t>moč</a:t>
            </a:r>
            <a:r>
              <a:rPr lang="en-GB" dirty="0"/>
              <a:t> </a:t>
            </a:r>
            <a:r>
              <a:rPr lang="en-GB" dirty="0" err="1"/>
              <a:t>projevem</a:t>
            </a:r>
            <a:r>
              <a:rPr lang="en-GB" dirty="0"/>
              <a:t> </a:t>
            </a:r>
            <a:r>
              <a:rPr lang="en-GB" dirty="0" err="1"/>
              <a:t>dehydratace</a:t>
            </a:r>
            <a:r>
              <a:rPr lang="en-GB" dirty="0"/>
              <a:t>, </a:t>
            </a:r>
            <a:r>
              <a:rPr lang="en-GB" dirty="0" err="1"/>
              <a:t>naopak</a:t>
            </a:r>
            <a:r>
              <a:rPr lang="en-GB" dirty="0"/>
              <a:t> </a:t>
            </a:r>
            <a:r>
              <a:rPr lang="en-GB" dirty="0" err="1"/>
              <a:t>světlá</a:t>
            </a:r>
            <a:r>
              <a:rPr lang="en-GB" dirty="0"/>
              <a:t> </a:t>
            </a:r>
            <a:r>
              <a:rPr lang="en-GB" dirty="0" err="1"/>
              <a:t>moč</a:t>
            </a:r>
            <a:r>
              <a:rPr lang="en-GB" dirty="0"/>
              <a:t> bez </a:t>
            </a:r>
            <a:r>
              <a:rPr lang="en-GB" dirty="0" err="1"/>
              <a:t>silného</a:t>
            </a:r>
            <a:r>
              <a:rPr lang="en-GB" dirty="0"/>
              <a:t> </a:t>
            </a:r>
            <a:r>
              <a:rPr lang="en-GB" dirty="0" err="1"/>
              <a:t>zápachu</a:t>
            </a:r>
            <a:r>
              <a:rPr lang="en-GB" dirty="0"/>
              <a:t> </a:t>
            </a:r>
            <a:r>
              <a:rPr lang="en-GB" dirty="0" err="1"/>
              <a:t>značí</a:t>
            </a:r>
            <a:r>
              <a:rPr lang="en-GB" dirty="0"/>
              <a:t> </a:t>
            </a:r>
            <a:r>
              <a:rPr lang="en-GB" dirty="0" err="1"/>
              <a:t>dostatečné</a:t>
            </a:r>
            <a:r>
              <a:rPr lang="en-GB" dirty="0"/>
              <a:t> </a:t>
            </a:r>
            <a:r>
              <a:rPr lang="en-GB" dirty="0" err="1"/>
              <a:t>množství</a:t>
            </a:r>
            <a:r>
              <a:rPr lang="en-GB" dirty="0"/>
              <a:t> </a:t>
            </a:r>
            <a:r>
              <a:rPr lang="en-GB" dirty="0" err="1"/>
              <a:t>tekutin</a:t>
            </a:r>
            <a:r>
              <a:rPr lang="en-GB" dirty="0"/>
              <a:t>. </a:t>
            </a:r>
            <a:r>
              <a:rPr lang="en-GB" dirty="0" err="1"/>
              <a:t>Nicméně</a:t>
            </a:r>
            <a:r>
              <a:rPr lang="en-GB" dirty="0"/>
              <a:t> je </a:t>
            </a:r>
            <a:r>
              <a:rPr lang="en-GB" dirty="0" err="1"/>
              <a:t>potřeba</a:t>
            </a:r>
            <a:r>
              <a:rPr lang="en-GB" dirty="0"/>
              <a:t> </a:t>
            </a:r>
            <a:r>
              <a:rPr lang="en-GB" dirty="0" err="1"/>
              <a:t>myslet</a:t>
            </a:r>
            <a:r>
              <a:rPr lang="en-GB" dirty="0"/>
              <a:t> </a:t>
            </a:r>
            <a:r>
              <a:rPr lang="en-GB" dirty="0" err="1"/>
              <a:t>na</a:t>
            </a:r>
            <a:r>
              <a:rPr lang="en-GB" dirty="0"/>
              <a:t> to, </a:t>
            </a:r>
            <a:r>
              <a:rPr lang="en-GB" dirty="0" err="1"/>
              <a:t>že</a:t>
            </a:r>
            <a:r>
              <a:rPr lang="en-GB" dirty="0"/>
              <a:t> </a:t>
            </a:r>
            <a:r>
              <a:rPr lang="en-GB" dirty="0" err="1"/>
              <a:t>strava</a:t>
            </a:r>
            <a:r>
              <a:rPr lang="cs-CZ" dirty="0"/>
              <a:t> (např. červená řepa)</a:t>
            </a:r>
            <a:r>
              <a:rPr lang="en-GB" dirty="0"/>
              <a:t>, </a:t>
            </a:r>
            <a:r>
              <a:rPr lang="en-GB" dirty="0" err="1"/>
              <a:t>léky</a:t>
            </a:r>
            <a:r>
              <a:rPr lang="en-GB" dirty="0"/>
              <a:t> </a:t>
            </a:r>
            <a:r>
              <a:rPr lang="en-GB" dirty="0" err="1"/>
              <a:t>nebo</a:t>
            </a:r>
            <a:r>
              <a:rPr lang="en-GB" dirty="0"/>
              <a:t> </a:t>
            </a:r>
            <a:r>
              <a:rPr lang="en-GB" dirty="0" err="1"/>
              <a:t>vitaminy</a:t>
            </a:r>
            <a:r>
              <a:rPr lang="cs-CZ" dirty="0"/>
              <a:t> (B-komplex)</a:t>
            </a:r>
            <a:r>
              <a:rPr lang="en-GB" dirty="0"/>
              <a:t> </a:t>
            </a:r>
            <a:r>
              <a:rPr lang="en-GB" dirty="0" err="1"/>
              <a:t>mohou</a:t>
            </a:r>
            <a:r>
              <a:rPr lang="en-GB" dirty="0"/>
              <a:t> </a:t>
            </a:r>
            <a:r>
              <a:rPr lang="en-GB" dirty="0" err="1"/>
              <a:t>ovlivnit</a:t>
            </a:r>
            <a:r>
              <a:rPr lang="en-GB" dirty="0"/>
              <a:t> </a:t>
            </a:r>
            <a:r>
              <a:rPr lang="en-GB" dirty="0" err="1"/>
              <a:t>barvu</a:t>
            </a:r>
            <a:r>
              <a:rPr lang="en-GB" dirty="0"/>
              <a:t> </a:t>
            </a:r>
            <a:r>
              <a:rPr lang="en-GB" dirty="0" err="1"/>
              <a:t>moči</a:t>
            </a:r>
            <a:r>
              <a:rPr lang="en-GB" dirty="0"/>
              <a:t>.</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19807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 </a:t>
            </a:r>
            <a:r>
              <a:rPr lang="en-GB" dirty="0" err="1"/>
              <a:t>hospodaření</a:t>
            </a:r>
            <a:r>
              <a:rPr lang="en-GB" dirty="0"/>
              <a:t> s </a:t>
            </a:r>
            <a:r>
              <a:rPr lang="en-GB" dirty="0" err="1"/>
              <a:t>vodou</a:t>
            </a:r>
            <a:r>
              <a:rPr lang="en-GB" dirty="0"/>
              <a:t> se </a:t>
            </a:r>
            <a:r>
              <a:rPr lang="en-GB" dirty="0" err="1"/>
              <a:t>podílí</a:t>
            </a:r>
            <a:r>
              <a:rPr lang="en-GB" dirty="0"/>
              <a:t> </a:t>
            </a:r>
            <a:r>
              <a:rPr lang="en-GB" dirty="0" err="1"/>
              <a:t>ledviny</a:t>
            </a:r>
            <a:r>
              <a:rPr lang="en-GB" dirty="0"/>
              <a:t>, </a:t>
            </a:r>
            <a:r>
              <a:rPr lang="en-GB" dirty="0" err="1"/>
              <a:t>kardiovaskulární</a:t>
            </a:r>
            <a:r>
              <a:rPr lang="en-GB" dirty="0"/>
              <a:t> </a:t>
            </a:r>
            <a:r>
              <a:rPr lang="en-GB" dirty="0" err="1"/>
              <a:t>systém</a:t>
            </a:r>
            <a:r>
              <a:rPr lang="en-GB" dirty="0"/>
              <a:t>, </a:t>
            </a:r>
            <a:r>
              <a:rPr lang="en-GB" dirty="0" err="1"/>
              <a:t>gastrointestinální</a:t>
            </a:r>
            <a:r>
              <a:rPr lang="en-GB" dirty="0"/>
              <a:t> </a:t>
            </a:r>
            <a:r>
              <a:rPr lang="en-GB" dirty="0" err="1"/>
              <a:t>trakt</a:t>
            </a:r>
            <a:r>
              <a:rPr lang="en-GB" dirty="0"/>
              <a:t> a </a:t>
            </a:r>
            <a:r>
              <a:rPr lang="en-GB" dirty="0" err="1"/>
              <a:t>centrální</a:t>
            </a:r>
            <a:r>
              <a:rPr lang="en-GB" dirty="0"/>
              <a:t> </a:t>
            </a:r>
            <a:r>
              <a:rPr lang="en-GB" dirty="0" err="1"/>
              <a:t>nervová</a:t>
            </a:r>
            <a:r>
              <a:rPr lang="en-GB" dirty="0"/>
              <a:t> </a:t>
            </a:r>
            <a:r>
              <a:rPr lang="en-GB" dirty="0" err="1"/>
              <a:t>soustava</a:t>
            </a:r>
            <a:r>
              <a:rPr lang="en-GB" dirty="0"/>
              <a:t>. </a:t>
            </a:r>
            <a:r>
              <a:rPr lang="en-GB" dirty="0" err="1"/>
              <a:t>Informace</a:t>
            </a:r>
            <a:r>
              <a:rPr lang="en-GB" dirty="0"/>
              <a:t> o </a:t>
            </a:r>
            <a:r>
              <a:rPr lang="en-GB" dirty="0" err="1"/>
              <a:t>množství</a:t>
            </a:r>
            <a:r>
              <a:rPr lang="en-GB" dirty="0"/>
              <a:t> </a:t>
            </a:r>
            <a:r>
              <a:rPr lang="en-GB" dirty="0" err="1"/>
              <a:t>vody</a:t>
            </a:r>
            <a:r>
              <a:rPr lang="en-GB" dirty="0"/>
              <a:t> v </a:t>
            </a:r>
            <a:r>
              <a:rPr lang="en-GB" dirty="0" err="1"/>
              <a:t>těle</a:t>
            </a:r>
            <a:r>
              <a:rPr lang="en-GB" dirty="0"/>
              <a:t> </a:t>
            </a:r>
            <a:r>
              <a:rPr lang="en-GB" dirty="0" err="1"/>
              <a:t>získávají</a:t>
            </a:r>
            <a:r>
              <a:rPr lang="en-GB" dirty="0"/>
              <a:t> </a:t>
            </a:r>
            <a:r>
              <a:rPr lang="en-GB" dirty="0" err="1"/>
              <a:t>jednotlivé</a:t>
            </a:r>
            <a:r>
              <a:rPr lang="en-GB" dirty="0"/>
              <a:t> </a:t>
            </a:r>
            <a:r>
              <a:rPr lang="en-GB" dirty="0" err="1"/>
              <a:t>orgány</a:t>
            </a:r>
            <a:r>
              <a:rPr lang="en-GB" dirty="0"/>
              <a:t> </a:t>
            </a:r>
            <a:r>
              <a:rPr lang="en-GB" dirty="0" err="1"/>
              <a:t>nebo</a:t>
            </a:r>
            <a:r>
              <a:rPr lang="en-GB" dirty="0"/>
              <a:t> </a:t>
            </a:r>
            <a:r>
              <a:rPr lang="en-GB" dirty="0" err="1"/>
              <a:t>orgánové</a:t>
            </a:r>
            <a:r>
              <a:rPr lang="en-GB" dirty="0"/>
              <a:t> </a:t>
            </a:r>
            <a:r>
              <a:rPr lang="en-GB" dirty="0" err="1"/>
              <a:t>soustavy</a:t>
            </a:r>
            <a:r>
              <a:rPr lang="en-GB" dirty="0"/>
              <a:t> </a:t>
            </a:r>
            <a:r>
              <a:rPr lang="en-GB" dirty="0" err="1"/>
              <a:t>prostřednictvím</a:t>
            </a:r>
            <a:r>
              <a:rPr lang="en-GB" dirty="0"/>
              <a:t> </a:t>
            </a:r>
            <a:r>
              <a:rPr lang="en-GB" dirty="0" err="1"/>
              <a:t>krve</a:t>
            </a:r>
            <a:r>
              <a:rPr lang="en-GB" dirty="0"/>
              <a:t> a </a:t>
            </a:r>
            <a:r>
              <a:rPr lang="en-GB" dirty="0" err="1"/>
              <a:t>receptorů</a:t>
            </a:r>
            <a:r>
              <a:rPr lang="en-GB" dirty="0"/>
              <a:t>. </a:t>
            </a:r>
            <a:br>
              <a:rPr lang="cs-CZ" dirty="0"/>
            </a:br>
            <a:endParaRPr lang="cs-CZ" dirty="0"/>
          </a:p>
          <a:p>
            <a:r>
              <a:rPr lang="en-GB" dirty="0" err="1"/>
              <a:t>Receptory</a:t>
            </a:r>
            <a:r>
              <a:rPr lang="en-GB" dirty="0"/>
              <a:t> </a:t>
            </a:r>
            <a:r>
              <a:rPr lang="en-GB" dirty="0" err="1"/>
              <a:t>detekují</a:t>
            </a:r>
            <a:r>
              <a:rPr lang="en-GB" dirty="0"/>
              <a:t> </a:t>
            </a:r>
            <a:r>
              <a:rPr lang="en-GB" dirty="0" err="1"/>
              <a:t>změny</a:t>
            </a:r>
            <a:r>
              <a:rPr lang="en-GB" dirty="0"/>
              <a:t> </a:t>
            </a:r>
            <a:r>
              <a:rPr lang="en-GB" dirty="0" err="1"/>
              <a:t>objemu</a:t>
            </a:r>
            <a:r>
              <a:rPr lang="en-GB" dirty="0"/>
              <a:t> </a:t>
            </a:r>
            <a:r>
              <a:rPr lang="en-GB" dirty="0" err="1"/>
              <a:t>krve</a:t>
            </a:r>
            <a:r>
              <a:rPr lang="en-GB" dirty="0"/>
              <a:t>, </a:t>
            </a:r>
            <a:r>
              <a:rPr lang="en-GB" dirty="0" err="1"/>
              <a:t>krevního</a:t>
            </a:r>
            <a:r>
              <a:rPr lang="en-GB" dirty="0"/>
              <a:t> </a:t>
            </a:r>
            <a:r>
              <a:rPr lang="en-GB" dirty="0" err="1"/>
              <a:t>tlaku</a:t>
            </a:r>
            <a:r>
              <a:rPr lang="en-GB" dirty="0"/>
              <a:t> a </a:t>
            </a:r>
            <a:r>
              <a:rPr lang="en-GB" dirty="0" err="1"/>
              <a:t>změny</a:t>
            </a:r>
            <a:r>
              <a:rPr lang="en-GB" dirty="0"/>
              <a:t> </a:t>
            </a:r>
            <a:r>
              <a:rPr lang="en-GB" dirty="0" err="1"/>
              <a:t>koncentrace</a:t>
            </a:r>
            <a:r>
              <a:rPr lang="en-GB" dirty="0"/>
              <a:t> </a:t>
            </a:r>
            <a:r>
              <a:rPr lang="en-GB" dirty="0" err="1"/>
              <a:t>látek</a:t>
            </a:r>
            <a:r>
              <a:rPr lang="en-GB" dirty="0"/>
              <a:t> v </a:t>
            </a:r>
            <a:r>
              <a:rPr lang="en-GB" dirty="0" err="1"/>
              <a:t>krvi</a:t>
            </a:r>
            <a:r>
              <a:rPr lang="en-GB" dirty="0"/>
              <a:t>. </a:t>
            </a:r>
            <a:r>
              <a:rPr lang="en-GB" dirty="0" err="1"/>
              <a:t>Dojde</a:t>
            </a:r>
            <a:r>
              <a:rPr lang="en-GB" dirty="0"/>
              <a:t>-li k </a:t>
            </a:r>
            <a:r>
              <a:rPr lang="en-GB" dirty="0" err="1"/>
              <a:t>dehydrataci</a:t>
            </a:r>
            <a:r>
              <a:rPr lang="en-GB" dirty="0"/>
              <a:t>, </a:t>
            </a:r>
            <a:r>
              <a:rPr lang="en-GB" dirty="0" err="1"/>
              <a:t>objem</a:t>
            </a:r>
            <a:r>
              <a:rPr lang="en-GB" dirty="0"/>
              <a:t> </a:t>
            </a:r>
            <a:r>
              <a:rPr lang="en-GB" dirty="0" err="1"/>
              <a:t>krve</a:t>
            </a:r>
            <a:r>
              <a:rPr lang="en-GB" dirty="0"/>
              <a:t> se </a:t>
            </a:r>
            <a:r>
              <a:rPr lang="en-GB" dirty="0" err="1"/>
              <a:t>snižuje</a:t>
            </a:r>
            <a:r>
              <a:rPr lang="en-GB" dirty="0"/>
              <a:t>, a </a:t>
            </a:r>
            <a:r>
              <a:rPr lang="en-GB" dirty="0" err="1"/>
              <a:t>tím</a:t>
            </a:r>
            <a:r>
              <a:rPr lang="en-GB" dirty="0"/>
              <a:t> </a:t>
            </a:r>
            <a:r>
              <a:rPr lang="en-GB" dirty="0" err="1"/>
              <a:t>naopak</a:t>
            </a:r>
            <a:r>
              <a:rPr lang="en-GB" dirty="0"/>
              <a:t> </a:t>
            </a:r>
            <a:r>
              <a:rPr lang="en-GB" dirty="0" err="1"/>
              <a:t>krevní</a:t>
            </a:r>
            <a:r>
              <a:rPr lang="en-GB" dirty="0"/>
              <a:t> </a:t>
            </a:r>
            <a:r>
              <a:rPr lang="en-GB" dirty="0" err="1"/>
              <a:t>tlak</a:t>
            </a:r>
            <a:r>
              <a:rPr lang="en-GB" dirty="0"/>
              <a:t> a </a:t>
            </a:r>
            <a:r>
              <a:rPr lang="en-GB" dirty="0" err="1"/>
              <a:t>koncentrace</a:t>
            </a:r>
            <a:r>
              <a:rPr lang="en-GB" dirty="0"/>
              <a:t> </a:t>
            </a:r>
            <a:r>
              <a:rPr lang="en-GB" dirty="0" err="1"/>
              <a:t>rozpuštěných</a:t>
            </a:r>
            <a:r>
              <a:rPr lang="en-GB" dirty="0"/>
              <a:t> </a:t>
            </a:r>
            <a:r>
              <a:rPr lang="en-GB" dirty="0" err="1"/>
              <a:t>látek</a:t>
            </a:r>
            <a:r>
              <a:rPr lang="en-GB" dirty="0"/>
              <a:t> v </a:t>
            </a:r>
            <a:r>
              <a:rPr lang="en-GB" dirty="0" err="1"/>
              <a:t>krvi</a:t>
            </a:r>
            <a:r>
              <a:rPr lang="en-GB" dirty="0"/>
              <a:t> </a:t>
            </a:r>
            <a:r>
              <a:rPr lang="en-GB" dirty="0" err="1"/>
              <a:t>vzrůstají</a:t>
            </a:r>
            <a:r>
              <a:rPr lang="en-GB" dirty="0"/>
              <a:t>. </a:t>
            </a:r>
            <a:r>
              <a:rPr lang="en-GB" dirty="0" err="1"/>
              <a:t>Právě</a:t>
            </a:r>
            <a:r>
              <a:rPr lang="en-GB" dirty="0"/>
              <a:t> </a:t>
            </a:r>
            <a:r>
              <a:rPr lang="en-GB" dirty="0" err="1"/>
              <a:t>kvůli</a:t>
            </a:r>
            <a:r>
              <a:rPr lang="en-GB" dirty="0"/>
              <a:t> </a:t>
            </a:r>
            <a:r>
              <a:rPr lang="en-GB" dirty="0" err="1"/>
              <a:t>nízkému</a:t>
            </a:r>
            <a:r>
              <a:rPr lang="en-GB" dirty="0"/>
              <a:t> </a:t>
            </a:r>
            <a:r>
              <a:rPr lang="en-GB" dirty="0" err="1"/>
              <a:t>objemu</a:t>
            </a:r>
            <a:r>
              <a:rPr lang="en-GB" dirty="0"/>
              <a:t> </a:t>
            </a:r>
            <a:r>
              <a:rPr lang="en-GB" dirty="0" err="1"/>
              <a:t>krve</a:t>
            </a:r>
            <a:r>
              <a:rPr lang="en-GB" dirty="0"/>
              <a:t> </a:t>
            </a:r>
            <a:r>
              <a:rPr lang="en-GB" dirty="0" err="1"/>
              <a:t>dochází</a:t>
            </a:r>
            <a:r>
              <a:rPr lang="en-GB" dirty="0"/>
              <a:t> </a:t>
            </a:r>
            <a:r>
              <a:rPr lang="en-GB" dirty="0" err="1"/>
              <a:t>ke</a:t>
            </a:r>
            <a:r>
              <a:rPr lang="en-GB" dirty="0"/>
              <a:t> </a:t>
            </a:r>
            <a:r>
              <a:rPr lang="en-GB" dirty="0" err="1"/>
              <a:t>špatnému</a:t>
            </a:r>
            <a:r>
              <a:rPr lang="en-GB" dirty="0"/>
              <a:t> </a:t>
            </a:r>
            <a:r>
              <a:rPr lang="en-GB" dirty="0" err="1"/>
              <a:t>prokrvení</a:t>
            </a:r>
            <a:r>
              <a:rPr lang="en-GB" dirty="0"/>
              <a:t> a </a:t>
            </a:r>
            <a:r>
              <a:rPr lang="en-GB" dirty="0" err="1"/>
              <a:t>zásobování</a:t>
            </a:r>
            <a:r>
              <a:rPr lang="en-GB" dirty="0"/>
              <a:t> </a:t>
            </a:r>
            <a:r>
              <a:rPr lang="en-GB" dirty="0" err="1"/>
              <a:t>orgánů</a:t>
            </a:r>
            <a:r>
              <a:rPr lang="en-GB" dirty="0"/>
              <a:t>, </a:t>
            </a:r>
            <a:r>
              <a:rPr lang="en-GB" dirty="0" err="1"/>
              <a:t>zejména</a:t>
            </a:r>
            <a:r>
              <a:rPr lang="en-GB" dirty="0"/>
              <a:t> </a:t>
            </a:r>
            <a:r>
              <a:rPr lang="en-GB" dirty="0" err="1"/>
              <a:t>mozku</a:t>
            </a:r>
            <a:r>
              <a:rPr lang="en-GB" dirty="0"/>
              <a:t>, </a:t>
            </a:r>
            <a:r>
              <a:rPr lang="en-GB" dirty="0" err="1"/>
              <a:t>svalů</a:t>
            </a:r>
            <a:r>
              <a:rPr lang="en-GB" dirty="0"/>
              <a:t>, </a:t>
            </a:r>
            <a:r>
              <a:rPr lang="en-GB" dirty="0" err="1"/>
              <a:t>srdce</a:t>
            </a:r>
            <a:r>
              <a:rPr lang="en-GB" dirty="0"/>
              <a:t>, ale </a:t>
            </a:r>
            <a:r>
              <a:rPr lang="en-GB" dirty="0" err="1"/>
              <a:t>i</a:t>
            </a:r>
            <a:r>
              <a:rPr lang="en-GB" dirty="0"/>
              <a:t> </a:t>
            </a:r>
            <a:r>
              <a:rPr lang="en-GB" dirty="0" err="1"/>
              <a:t>ostatních</a:t>
            </a:r>
            <a:r>
              <a:rPr lang="en-GB" dirty="0"/>
              <a:t> </a:t>
            </a:r>
            <a:r>
              <a:rPr lang="en-GB" dirty="0" err="1"/>
              <a:t>orgánů</a:t>
            </a:r>
            <a:r>
              <a:rPr lang="en-GB" dirty="0"/>
              <a:t>, </a:t>
            </a:r>
            <a:r>
              <a:rPr lang="en-GB" dirty="0" err="1"/>
              <a:t>živinami</a:t>
            </a:r>
            <a:r>
              <a:rPr lang="en-GB" dirty="0"/>
              <a:t> a </a:t>
            </a:r>
            <a:r>
              <a:rPr lang="en-GB" dirty="0" err="1"/>
              <a:t>kyslíkem</a:t>
            </a:r>
            <a:r>
              <a:rPr lang="en-GB" dirty="0"/>
              <a:t>, z </a:t>
            </a:r>
            <a:r>
              <a:rPr lang="en-GB" dirty="0" err="1"/>
              <a:t>toho</a:t>
            </a:r>
            <a:r>
              <a:rPr lang="en-GB" dirty="0"/>
              <a:t> </a:t>
            </a:r>
            <a:r>
              <a:rPr lang="en-GB" dirty="0" err="1"/>
              <a:t>důvodu</a:t>
            </a:r>
            <a:r>
              <a:rPr lang="en-GB" dirty="0"/>
              <a:t> </a:t>
            </a:r>
            <a:r>
              <a:rPr lang="en-GB" dirty="0" err="1"/>
              <a:t>dochází</a:t>
            </a:r>
            <a:r>
              <a:rPr lang="en-GB" dirty="0"/>
              <a:t> </a:t>
            </a:r>
            <a:r>
              <a:rPr lang="en-GB" dirty="0" err="1"/>
              <a:t>ke</a:t>
            </a:r>
            <a:r>
              <a:rPr lang="en-GB" dirty="0"/>
              <a:t> </a:t>
            </a:r>
            <a:r>
              <a:rPr lang="en-GB" dirty="0" err="1"/>
              <a:t>snížení</a:t>
            </a:r>
            <a:r>
              <a:rPr lang="en-GB" dirty="0"/>
              <a:t> </a:t>
            </a:r>
            <a:r>
              <a:rPr lang="en-GB" dirty="0" err="1"/>
              <a:t>jejich</a:t>
            </a:r>
            <a:r>
              <a:rPr lang="en-GB" dirty="0"/>
              <a:t> </a:t>
            </a:r>
            <a:r>
              <a:rPr lang="en-GB" dirty="0" err="1"/>
              <a:t>funkce</a:t>
            </a:r>
            <a:r>
              <a:rPr lang="en-GB" dirty="0"/>
              <a:t> a k </a:t>
            </a:r>
            <a:r>
              <a:rPr lang="en-GB" dirty="0" err="1"/>
              <a:t>příslušným</a:t>
            </a:r>
            <a:r>
              <a:rPr lang="en-GB" dirty="0"/>
              <a:t> </a:t>
            </a:r>
            <a:r>
              <a:rPr lang="en-GB" dirty="0" err="1"/>
              <a:t>projevům</a:t>
            </a:r>
            <a:r>
              <a:rPr lang="en-GB" dirty="0"/>
              <a:t> </a:t>
            </a:r>
            <a:r>
              <a:rPr lang="en-GB" dirty="0" err="1"/>
              <a:t>dehydratace</a:t>
            </a:r>
            <a:r>
              <a:rPr lang="cs-CZ" dirty="0"/>
              <a:t>.</a:t>
            </a:r>
            <a:r>
              <a:rPr lang="en-GB" dirty="0"/>
              <a:t> </a:t>
            </a:r>
            <a:endParaRPr lang="cs-CZ" dirty="0"/>
          </a:p>
          <a:p>
            <a:endParaRPr lang="cs-CZ" dirty="0"/>
          </a:p>
          <a:p>
            <a:r>
              <a:rPr lang="en-GB" dirty="0" err="1"/>
              <a:t>Osmolarita</a:t>
            </a:r>
            <a:r>
              <a:rPr lang="en-GB" dirty="0"/>
              <a:t>, </a:t>
            </a:r>
            <a:r>
              <a:rPr lang="en-GB" dirty="0" err="1"/>
              <a:t>tedy</a:t>
            </a:r>
            <a:r>
              <a:rPr lang="en-GB" dirty="0"/>
              <a:t> </a:t>
            </a:r>
            <a:r>
              <a:rPr lang="en-GB" dirty="0" err="1"/>
              <a:t>koncentrace</a:t>
            </a:r>
            <a:r>
              <a:rPr lang="en-GB" dirty="0"/>
              <a:t> </a:t>
            </a:r>
            <a:r>
              <a:rPr lang="en-GB" dirty="0" err="1"/>
              <a:t>látek</a:t>
            </a:r>
            <a:r>
              <a:rPr lang="en-GB" dirty="0"/>
              <a:t> </a:t>
            </a:r>
            <a:r>
              <a:rPr lang="en-GB" dirty="0" err="1"/>
              <a:t>rozpuštěných</a:t>
            </a:r>
            <a:r>
              <a:rPr lang="en-GB" dirty="0"/>
              <a:t> v </a:t>
            </a:r>
            <a:r>
              <a:rPr lang="en-GB" dirty="0" err="1"/>
              <a:t>krvi</a:t>
            </a:r>
            <a:r>
              <a:rPr lang="en-GB" dirty="0"/>
              <a:t>, je </a:t>
            </a:r>
            <a:r>
              <a:rPr lang="en-GB" dirty="0" err="1"/>
              <a:t>kontrolována</a:t>
            </a:r>
            <a:r>
              <a:rPr lang="en-GB" dirty="0"/>
              <a:t> </a:t>
            </a:r>
            <a:r>
              <a:rPr lang="en-GB" dirty="0" err="1"/>
              <a:t>osmoreceptory</a:t>
            </a:r>
            <a:r>
              <a:rPr lang="en-GB" dirty="0"/>
              <a:t> v </a:t>
            </a:r>
            <a:r>
              <a:rPr lang="en-GB" dirty="0" err="1"/>
              <a:t>centrálním</a:t>
            </a:r>
            <a:r>
              <a:rPr lang="en-GB" dirty="0"/>
              <a:t> </a:t>
            </a:r>
            <a:r>
              <a:rPr lang="en-GB" dirty="0" err="1"/>
              <a:t>nervovém</a:t>
            </a:r>
            <a:r>
              <a:rPr lang="en-GB" dirty="0"/>
              <a:t> </a:t>
            </a:r>
            <a:r>
              <a:rPr lang="en-GB" dirty="0" err="1"/>
              <a:t>systému</a:t>
            </a:r>
            <a:r>
              <a:rPr lang="en-GB" dirty="0"/>
              <a:t>, </a:t>
            </a:r>
            <a:r>
              <a:rPr lang="en-GB" dirty="0" err="1"/>
              <a:t>které</a:t>
            </a:r>
            <a:r>
              <a:rPr lang="en-GB" dirty="0"/>
              <a:t> </a:t>
            </a:r>
            <a:r>
              <a:rPr lang="en-GB" dirty="0" err="1"/>
              <a:t>ovlivňují</a:t>
            </a:r>
            <a:r>
              <a:rPr lang="en-GB" dirty="0"/>
              <a:t> </a:t>
            </a:r>
            <a:r>
              <a:rPr lang="en-GB" dirty="0" err="1"/>
              <a:t>pocit</a:t>
            </a:r>
            <a:r>
              <a:rPr lang="en-GB" dirty="0"/>
              <a:t> </a:t>
            </a:r>
            <a:r>
              <a:rPr lang="en-GB" dirty="0" err="1"/>
              <a:t>žízně</a:t>
            </a:r>
            <a:r>
              <a:rPr lang="en-GB" dirty="0"/>
              <a:t> a </a:t>
            </a:r>
            <a:r>
              <a:rPr lang="en-GB" dirty="0" err="1"/>
              <a:t>sekreci</a:t>
            </a:r>
            <a:r>
              <a:rPr lang="en-GB" dirty="0"/>
              <a:t> </a:t>
            </a:r>
            <a:r>
              <a:rPr lang="en-GB" dirty="0" err="1"/>
              <a:t>antidiuretického</a:t>
            </a:r>
            <a:r>
              <a:rPr lang="en-GB" dirty="0"/>
              <a:t> </a:t>
            </a:r>
            <a:r>
              <a:rPr lang="en-GB" dirty="0" err="1"/>
              <a:t>hormonu</a:t>
            </a:r>
            <a:r>
              <a:rPr lang="en-GB" dirty="0"/>
              <a:t> (ADH, </a:t>
            </a:r>
            <a:r>
              <a:rPr lang="en-GB" dirty="0" err="1"/>
              <a:t>též</a:t>
            </a:r>
            <a:r>
              <a:rPr lang="en-GB" dirty="0"/>
              <a:t> </a:t>
            </a:r>
            <a:r>
              <a:rPr lang="en-GB" dirty="0" err="1"/>
              <a:t>vasopresin</a:t>
            </a:r>
            <a:r>
              <a:rPr lang="en-GB" dirty="0"/>
              <a:t>) </a:t>
            </a:r>
            <a:r>
              <a:rPr lang="en-GB" dirty="0" err="1"/>
              <a:t>hypothalamem</a:t>
            </a:r>
            <a:r>
              <a:rPr lang="en-GB" dirty="0"/>
              <a:t> a </a:t>
            </a:r>
            <a:r>
              <a:rPr lang="en-GB" dirty="0" err="1"/>
              <a:t>neurohypofýzou</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78174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Tento</a:t>
            </a:r>
            <a:r>
              <a:rPr lang="en-GB" dirty="0"/>
              <a:t> </a:t>
            </a:r>
            <a:r>
              <a:rPr lang="en-GB" dirty="0" err="1"/>
              <a:t>hormon</a:t>
            </a:r>
            <a:r>
              <a:rPr lang="en-GB" dirty="0"/>
              <a:t> </a:t>
            </a:r>
            <a:r>
              <a:rPr lang="en-GB" dirty="0" err="1"/>
              <a:t>zabraňuje</a:t>
            </a:r>
            <a:r>
              <a:rPr lang="en-GB" dirty="0"/>
              <a:t> </a:t>
            </a:r>
            <a:r>
              <a:rPr lang="en-GB" dirty="0" err="1"/>
              <a:t>vylučování</a:t>
            </a:r>
            <a:r>
              <a:rPr lang="en-GB" dirty="0"/>
              <a:t> </a:t>
            </a:r>
            <a:r>
              <a:rPr lang="en-GB" dirty="0" err="1"/>
              <a:t>moči</a:t>
            </a:r>
            <a:r>
              <a:rPr lang="en-GB" dirty="0"/>
              <a:t> </a:t>
            </a:r>
            <a:r>
              <a:rPr lang="en-GB" dirty="0" err="1"/>
              <a:t>pomocí</a:t>
            </a:r>
            <a:r>
              <a:rPr lang="en-GB" dirty="0"/>
              <a:t> </a:t>
            </a:r>
            <a:r>
              <a:rPr lang="en-GB" dirty="0" err="1"/>
              <a:t>reabsorpce</a:t>
            </a:r>
            <a:r>
              <a:rPr lang="en-GB" dirty="0"/>
              <a:t> </a:t>
            </a:r>
            <a:r>
              <a:rPr lang="en-GB" dirty="0" err="1"/>
              <a:t>vody</a:t>
            </a:r>
            <a:r>
              <a:rPr lang="en-GB" dirty="0"/>
              <a:t> v </a:t>
            </a:r>
            <a:r>
              <a:rPr lang="en-GB" dirty="0" err="1"/>
              <a:t>ledvinných</a:t>
            </a:r>
            <a:r>
              <a:rPr lang="en-GB" dirty="0"/>
              <a:t> </a:t>
            </a:r>
            <a:r>
              <a:rPr lang="en-GB" dirty="0" err="1"/>
              <a:t>tubulech</a:t>
            </a:r>
            <a:r>
              <a:rPr lang="en-GB" dirty="0"/>
              <a:t>. </a:t>
            </a:r>
            <a:endParaRPr lang="cs-CZ" dirty="0"/>
          </a:p>
          <a:p>
            <a:endParaRPr lang="cs-CZ" dirty="0"/>
          </a:p>
          <a:p>
            <a:r>
              <a:rPr lang="en-GB" dirty="0" err="1"/>
              <a:t>Vyplavení</a:t>
            </a:r>
            <a:r>
              <a:rPr lang="en-GB" dirty="0"/>
              <a:t> ADH je </a:t>
            </a:r>
            <a:r>
              <a:rPr lang="en-GB" dirty="0" err="1"/>
              <a:t>stimulováno</a:t>
            </a:r>
            <a:r>
              <a:rPr lang="en-GB" dirty="0"/>
              <a:t> </a:t>
            </a:r>
            <a:r>
              <a:rPr lang="en-GB" dirty="0" err="1"/>
              <a:t>nejen</a:t>
            </a:r>
            <a:r>
              <a:rPr lang="en-GB" dirty="0"/>
              <a:t> </a:t>
            </a:r>
            <a:r>
              <a:rPr lang="en-GB" dirty="0" err="1"/>
              <a:t>vzestupem</a:t>
            </a:r>
            <a:r>
              <a:rPr lang="en-GB" dirty="0"/>
              <a:t> </a:t>
            </a:r>
            <a:r>
              <a:rPr lang="en-GB" dirty="0" err="1"/>
              <a:t>efektivní</a:t>
            </a:r>
            <a:r>
              <a:rPr lang="en-GB" dirty="0"/>
              <a:t> </a:t>
            </a:r>
            <a:r>
              <a:rPr lang="en-GB" dirty="0" err="1"/>
              <a:t>osmolarity</a:t>
            </a:r>
            <a:r>
              <a:rPr lang="en-GB" dirty="0"/>
              <a:t> </a:t>
            </a:r>
            <a:r>
              <a:rPr lang="en-GB" dirty="0" err="1"/>
              <a:t>krve</a:t>
            </a:r>
            <a:r>
              <a:rPr lang="en-GB" dirty="0"/>
              <a:t>, ale </a:t>
            </a:r>
            <a:r>
              <a:rPr lang="en-GB" dirty="0" err="1"/>
              <a:t>i</a:t>
            </a:r>
            <a:r>
              <a:rPr lang="en-GB" dirty="0"/>
              <a:t> </a:t>
            </a:r>
            <a:r>
              <a:rPr lang="en-GB" dirty="0" err="1"/>
              <a:t>poklesem</a:t>
            </a:r>
            <a:r>
              <a:rPr lang="en-GB" dirty="0"/>
              <a:t> </a:t>
            </a:r>
            <a:r>
              <a:rPr lang="en-GB" dirty="0" err="1"/>
              <a:t>efektivního</a:t>
            </a:r>
            <a:r>
              <a:rPr lang="en-GB" dirty="0"/>
              <a:t> </a:t>
            </a:r>
            <a:r>
              <a:rPr lang="en-GB" dirty="0" err="1"/>
              <a:t>cirkulujícího</a:t>
            </a:r>
            <a:r>
              <a:rPr lang="en-GB" dirty="0"/>
              <a:t> </a:t>
            </a:r>
            <a:r>
              <a:rPr lang="en-GB" dirty="0" err="1"/>
              <a:t>objemu</a:t>
            </a:r>
            <a:r>
              <a:rPr lang="en-GB" dirty="0"/>
              <a:t>, </a:t>
            </a:r>
            <a:r>
              <a:rPr lang="en-GB" dirty="0" err="1"/>
              <a:t>dále</a:t>
            </a:r>
            <a:r>
              <a:rPr lang="en-GB" dirty="0"/>
              <a:t> </a:t>
            </a:r>
            <a:r>
              <a:rPr lang="en-GB" dirty="0" err="1"/>
              <a:t>stresem</a:t>
            </a:r>
            <a:r>
              <a:rPr lang="en-GB" dirty="0"/>
              <a:t>, </a:t>
            </a:r>
            <a:r>
              <a:rPr lang="en-GB" dirty="0" err="1"/>
              <a:t>bolestí</a:t>
            </a:r>
            <a:r>
              <a:rPr lang="en-GB" dirty="0"/>
              <a:t>, </a:t>
            </a:r>
            <a:r>
              <a:rPr lang="en-GB" dirty="0" err="1"/>
              <a:t>strachem</a:t>
            </a:r>
            <a:r>
              <a:rPr lang="en-GB" dirty="0"/>
              <a:t>, </a:t>
            </a:r>
            <a:r>
              <a:rPr lang="en-GB" dirty="0" err="1"/>
              <a:t>intenzivním</a:t>
            </a:r>
            <a:r>
              <a:rPr lang="en-GB" dirty="0"/>
              <a:t> </a:t>
            </a:r>
            <a:r>
              <a:rPr lang="en-GB" dirty="0" err="1"/>
              <a:t>cvičením</a:t>
            </a:r>
            <a:r>
              <a:rPr lang="en-GB" dirty="0"/>
              <a:t>, </a:t>
            </a:r>
            <a:r>
              <a:rPr lang="en-GB" dirty="0" err="1"/>
              <a:t>sexuálním</a:t>
            </a:r>
            <a:r>
              <a:rPr lang="en-GB" dirty="0"/>
              <a:t> </a:t>
            </a:r>
            <a:r>
              <a:rPr lang="en-GB" dirty="0" err="1"/>
              <a:t>vzrušením</a:t>
            </a:r>
            <a:r>
              <a:rPr lang="en-GB" dirty="0"/>
              <a:t>, </a:t>
            </a:r>
            <a:r>
              <a:rPr lang="en-GB" dirty="0" err="1"/>
              <a:t>dopaminem</a:t>
            </a:r>
            <a:r>
              <a:rPr lang="en-GB" dirty="0"/>
              <a:t>, </a:t>
            </a:r>
            <a:r>
              <a:rPr lang="en-GB" dirty="0" err="1"/>
              <a:t>nikotinem</a:t>
            </a:r>
            <a:r>
              <a:rPr lang="en-GB" dirty="0"/>
              <a:t>, </a:t>
            </a:r>
            <a:r>
              <a:rPr lang="en-GB" dirty="0" err="1"/>
              <a:t>drogami</a:t>
            </a:r>
            <a:r>
              <a:rPr lang="en-GB" dirty="0"/>
              <a:t>, </a:t>
            </a:r>
            <a:r>
              <a:rPr lang="en-GB" dirty="0" err="1"/>
              <a:t>anestetickými</a:t>
            </a:r>
            <a:r>
              <a:rPr lang="en-GB" dirty="0"/>
              <a:t> </a:t>
            </a:r>
            <a:r>
              <a:rPr lang="en-GB" dirty="0" err="1"/>
              <a:t>plyny</a:t>
            </a:r>
            <a:r>
              <a:rPr lang="en-GB" dirty="0"/>
              <a:t>, </a:t>
            </a:r>
            <a:r>
              <a:rPr lang="en-GB" dirty="0" err="1"/>
              <a:t>zvýšenou</a:t>
            </a:r>
            <a:r>
              <a:rPr lang="en-GB" dirty="0"/>
              <a:t> </a:t>
            </a:r>
            <a:r>
              <a:rPr lang="en-GB" dirty="0" err="1"/>
              <a:t>hladinou</a:t>
            </a:r>
            <a:r>
              <a:rPr lang="en-GB" dirty="0"/>
              <a:t> </a:t>
            </a:r>
            <a:r>
              <a:rPr lang="en-GB" dirty="0" err="1"/>
              <a:t>angiotenzinu</a:t>
            </a:r>
            <a:r>
              <a:rPr lang="en-GB" dirty="0"/>
              <a:t> II, </a:t>
            </a:r>
            <a:r>
              <a:rPr lang="en-GB" dirty="0" err="1"/>
              <a:t>hypoxií</a:t>
            </a:r>
            <a:r>
              <a:rPr lang="en-GB" dirty="0"/>
              <a:t> a </a:t>
            </a:r>
            <a:r>
              <a:rPr lang="en-GB" dirty="0" err="1"/>
              <a:t>hyperglykemií</a:t>
            </a:r>
            <a:r>
              <a:rPr lang="en-GB" dirty="0"/>
              <a:t>. </a:t>
            </a:r>
            <a:endParaRPr lang="cs-CZ" dirty="0"/>
          </a:p>
          <a:p>
            <a:endParaRPr lang="cs-CZ" dirty="0"/>
          </a:p>
          <a:p>
            <a:r>
              <a:rPr lang="en-GB" dirty="0" err="1"/>
              <a:t>Opačně</a:t>
            </a:r>
            <a:r>
              <a:rPr lang="en-GB" dirty="0"/>
              <a:t> je </a:t>
            </a:r>
            <a:r>
              <a:rPr lang="en-GB" dirty="0" err="1"/>
              <a:t>jeho</a:t>
            </a:r>
            <a:r>
              <a:rPr lang="en-GB" dirty="0"/>
              <a:t> </a:t>
            </a:r>
            <a:r>
              <a:rPr lang="en-GB" dirty="0" err="1"/>
              <a:t>sekrece</a:t>
            </a:r>
            <a:r>
              <a:rPr lang="en-GB" dirty="0"/>
              <a:t> </a:t>
            </a:r>
            <a:r>
              <a:rPr lang="en-GB" dirty="0" err="1"/>
              <a:t>tlumena</a:t>
            </a:r>
            <a:r>
              <a:rPr lang="en-GB" dirty="0"/>
              <a:t> </a:t>
            </a:r>
            <a:r>
              <a:rPr lang="en-GB" dirty="0" err="1"/>
              <a:t>hypervolemií</a:t>
            </a:r>
            <a:r>
              <a:rPr lang="en-GB" dirty="0"/>
              <a:t>, </a:t>
            </a:r>
            <a:r>
              <a:rPr lang="en-GB" dirty="0" err="1"/>
              <a:t>hypoosmolaritou</a:t>
            </a:r>
            <a:r>
              <a:rPr lang="en-GB" dirty="0"/>
              <a:t>, </a:t>
            </a:r>
            <a:r>
              <a:rPr lang="en-GB" dirty="0" err="1"/>
              <a:t>zpětnovazebně</a:t>
            </a:r>
            <a:r>
              <a:rPr lang="en-GB" dirty="0"/>
              <a:t> </a:t>
            </a:r>
            <a:r>
              <a:rPr lang="en-GB" dirty="0" err="1"/>
              <a:t>hladinou</a:t>
            </a:r>
            <a:r>
              <a:rPr lang="en-GB" dirty="0"/>
              <a:t> ADH, </a:t>
            </a:r>
            <a:r>
              <a:rPr lang="en-GB" dirty="0" err="1"/>
              <a:t>glukokortikoidy</a:t>
            </a:r>
            <a:r>
              <a:rPr lang="en-GB" dirty="0"/>
              <a:t>, </a:t>
            </a:r>
            <a:r>
              <a:rPr lang="en-GB" dirty="0" err="1"/>
              <a:t>enkefalinem</a:t>
            </a:r>
            <a:r>
              <a:rPr lang="en-GB" dirty="0"/>
              <a:t> a </a:t>
            </a:r>
            <a:r>
              <a:rPr lang="en-GB" dirty="0" err="1"/>
              <a:t>alkoholem</a:t>
            </a:r>
            <a:r>
              <a:rPr lang="en-GB" dirty="0"/>
              <a:t>. </a:t>
            </a:r>
            <a:r>
              <a:rPr lang="en-GB" dirty="0" err="1"/>
              <a:t>Účinek</a:t>
            </a:r>
            <a:r>
              <a:rPr lang="en-GB" dirty="0"/>
              <a:t> ADH </a:t>
            </a:r>
            <a:r>
              <a:rPr lang="en-GB" dirty="0" err="1"/>
              <a:t>nastává</a:t>
            </a:r>
            <a:r>
              <a:rPr lang="en-GB" dirty="0"/>
              <a:t> do 10 </a:t>
            </a:r>
            <a:r>
              <a:rPr lang="en-GB" dirty="0" err="1"/>
              <a:t>až</a:t>
            </a:r>
            <a:r>
              <a:rPr lang="en-GB" dirty="0"/>
              <a:t> 20 </a:t>
            </a:r>
            <a:r>
              <a:rPr lang="en-GB" dirty="0" err="1"/>
              <a:t>minut</a:t>
            </a:r>
            <a:r>
              <a:rPr lang="en-GB" dirty="0"/>
              <a:t> a </a:t>
            </a:r>
            <a:r>
              <a:rPr lang="en-GB" dirty="0" err="1"/>
              <a:t>díky</a:t>
            </a:r>
            <a:r>
              <a:rPr lang="en-GB" dirty="0"/>
              <a:t> </a:t>
            </a:r>
            <a:r>
              <a:rPr lang="en-GB" dirty="0" err="1"/>
              <a:t>krátkému</a:t>
            </a:r>
            <a:r>
              <a:rPr lang="en-GB" dirty="0"/>
              <a:t> </a:t>
            </a:r>
            <a:r>
              <a:rPr lang="en-GB" dirty="0" err="1"/>
              <a:t>poločasu</a:t>
            </a:r>
            <a:r>
              <a:rPr lang="en-GB" dirty="0"/>
              <a:t> </a:t>
            </a:r>
            <a:r>
              <a:rPr lang="en-GB" dirty="0" err="1"/>
              <a:t>tak</a:t>
            </a:r>
            <a:r>
              <a:rPr lang="en-GB" dirty="0"/>
              <a:t> </a:t>
            </a:r>
            <a:r>
              <a:rPr lang="en-GB" dirty="0" err="1"/>
              <a:t>i</a:t>
            </a:r>
            <a:r>
              <a:rPr lang="en-GB" dirty="0"/>
              <a:t> </a:t>
            </a:r>
            <a:r>
              <a:rPr lang="en-GB" dirty="0" err="1"/>
              <a:t>rychle</a:t>
            </a:r>
            <a:r>
              <a:rPr lang="en-GB" dirty="0"/>
              <a:t> </a:t>
            </a:r>
            <a:r>
              <a:rPr lang="en-GB" dirty="0" err="1"/>
              <a:t>odezní</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90660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Podobnou</a:t>
            </a:r>
            <a:r>
              <a:rPr lang="en-GB" dirty="0"/>
              <a:t>, ale </a:t>
            </a:r>
            <a:r>
              <a:rPr lang="en-GB" dirty="0" err="1"/>
              <a:t>pozvolnou</a:t>
            </a:r>
            <a:r>
              <a:rPr lang="en-GB" dirty="0"/>
              <a:t> </a:t>
            </a:r>
            <a:r>
              <a:rPr lang="en-GB" dirty="0" err="1"/>
              <a:t>funkci</a:t>
            </a:r>
            <a:r>
              <a:rPr lang="en-GB" dirty="0"/>
              <a:t> v </a:t>
            </a:r>
            <a:r>
              <a:rPr lang="en-GB" dirty="0" err="1"/>
              <a:t>organismu</a:t>
            </a:r>
            <a:r>
              <a:rPr lang="en-GB" dirty="0"/>
              <a:t> </a:t>
            </a:r>
            <a:r>
              <a:rPr lang="en-GB" dirty="0" err="1"/>
              <a:t>zastává</a:t>
            </a:r>
            <a:r>
              <a:rPr lang="en-GB" dirty="0"/>
              <a:t> </a:t>
            </a:r>
            <a:r>
              <a:rPr lang="en-GB" dirty="0" err="1"/>
              <a:t>systém</a:t>
            </a:r>
            <a:r>
              <a:rPr lang="en-GB" dirty="0"/>
              <a:t> renin – </a:t>
            </a:r>
            <a:r>
              <a:rPr lang="en-GB" dirty="0" err="1"/>
              <a:t>angiotenzin</a:t>
            </a:r>
            <a:r>
              <a:rPr lang="en-GB" dirty="0"/>
              <a:t> – </a:t>
            </a:r>
            <a:r>
              <a:rPr lang="en-GB" dirty="0" err="1"/>
              <a:t>aldosteron</a:t>
            </a:r>
            <a:r>
              <a:rPr lang="en-GB" dirty="0"/>
              <a:t>. </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Renin, </a:t>
            </a:r>
            <a:r>
              <a:rPr lang="en-GB" dirty="0" err="1"/>
              <a:t>jehož</a:t>
            </a:r>
            <a:r>
              <a:rPr lang="en-GB" dirty="0"/>
              <a:t> </a:t>
            </a:r>
            <a:r>
              <a:rPr lang="en-GB" dirty="0" err="1"/>
              <a:t>sekrece</a:t>
            </a:r>
            <a:r>
              <a:rPr lang="en-GB" dirty="0"/>
              <a:t> je </a:t>
            </a:r>
            <a:r>
              <a:rPr lang="en-GB" dirty="0" err="1"/>
              <a:t>aktivována</a:t>
            </a:r>
            <a:r>
              <a:rPr lang="en-GB" dirty="0"/>
              <a:t> </a:t>
            </a:r>
            <a:r>
              <a:rPr lang="en-GB" dirty="0" err="1"/>
              <a:t>sníženou</a:t>
            </a:r>
            <a:r>
              <a:rPr lang="en-GB" dirty="0"/>
              <a:t> </a:t>
            </a:r>
            <a:r>
              <a:rPr lang="en-GB" dirty="0" err="1"/>
              <a:t>perfuzí</a:t>
            </a:r>
            <a:r>
              <a:rPr lang="en-GB" dirty="0"/>
              <a:t> </a:t>
            </a:r>
            <a:r>
              <a:rPr lang="en-GB" dirty="0" err="1"/>
              <a:t>ledvin</a:t>
            </a:r>
            <a:r>
              <a:rPr lang="en-GB" dirty="0"/>
              <a:t>, </a:t>
            </a:r>
            <a:r>
              <a:rPr lang="en-GB" dirty="0" err="1"/>
              <a:t>detekovanou</a:t>
            </a:r>
            <a:r>
              <a:rPr lang="en-GB" dirty="0"/>
              <a:t> </a:t>
            </a:r>
            <a:r>
              <a:rPr lang="en-GB" dirty="0" err="1"/>
              <a:t>pomocí</a:t>
            </a:r>
            <a:r>
              <a:rPr lang="en-GB" dirty="0"/>
              <a:t> </a:t>
            </a:r>
            <a:r>
              <a:rPr lang="en-GB" dirty="0" err="1"/>
              <a:t>baroreceptorů</a:t>
            </a:r>
            <a:r>
              <a:rPr lang="en-GB" dirty="0"/>
              <a:t> v </a:t>
            </a:r>
            <a:r>
              <a:rPr lang="en-GB" dirty="0" err="1"/>
              <a:t>ledvinách</a:t>
            </a:r>
            <a:r>
              <a:rPr lang="en-GB" dirty="0"/>
              <a:t>, a </a:t>
            </a:r>
            <a:r>
              <a:rPr lang="en-GB" dirty="0" err="1"/>
              <a:t>sníženou</a:t>
            </a:r>
            <a:r>
              <a:rPr lang="en-GB" dirty="0"/>
              <a:t> </a:t>
            </a:r>
            <a:r>
              <a:rPr lang="en-GB" dirty="0" err="1"/>
              <a:t>dodávkou</a:t>
            </a:r>
            <a:r>
              <a:rPr lang="en-GB" dirty="0"/>
              <a:t> </a:t>
            </a:r>
            <a:r>
              <a:rPr lang="en-GB" dirty="0" err="1"/>
              <a:t>NaCl</a:t>
            </a:r>
            <a:r>
              <a:rPr lang="en-GB" dirty="0"/>
              <a:t>, </a:t>
            </a:r>
            <a:r>
              <a:rPr lang="en-GB" dirty="0" err="1"/>
              <a:t>katalyzuje</a:t>
            </a:r>
            <a:r>
              <a:rPr lang="en-GB" dirty="0"/>
              <a:t> </a:t>
            </a:r>
            <a:r>
              <a:rPr lang="en-GB" dirty="0" err="1"/>
              <a:t>konverzi</a:t>
            </a:r>
            <a:r>
              <a:rPr lang="en-GB" dirty="0"/>
              <a:t> </a:t>
            </a:r>
            <a:r>
              <a:rPr lang="en-GB" dirty="0" err="1"/>
              <a:t>angiotenzinogenu</a:t>
            </a:r>
            <a:r>
              <a:rPr lang="en-GB" dirty="0"/>
              <a:t> </a:t>
            </a:r>
            <a:r>
              <a:rPr lang="en-GB" dirty="0" err="1"/>
              <a:t>na</a:t>
            </a:r>
            <a:r>
              <a:rPr lang="en-GB" dirty="0"/>
              <a:t> </a:t>
            </a:r>
            <a:r>
              <a:rPr lang="en-GB" dirty="0" err="1"/>
              <a:t>angiotenzin</a:t>
            </a:r>
            <a:r>
              <a:rPr lang="en-GB" dirty="0"/>
              <a:t> I. </a:t>
            </a:r>
            <a:r>
              <a:rPr lang="en-GB" dirty="0" err="1"/>
              <a:t>Angiotenzin</a:t>
            </a:r>
            <a:r>
              <a:rPr lang="en-GB" dirty="0"/>
              <a:t> I se </a:t>
            </a:r>
            <a:r>
              <a:rPr lang="en-GB" dirty="0" err="1"/>
              <a:t>prostřednictvím</a:t>
            </a:r>
            <a:r>
              <a:rPr lang="en-GB" dirty="0"/>
              <a:t> </a:t>
            </a:r>
            <a:r>
              <a:rPr lang="en-GB" dirty="0" err="1"/>
              <a:t>angiotenzin</a:t>
            </a:r>
            <a:r>
              <a:rPr lang="en-GB" dirty="0"/>
              <a:t> </a:t>
            </a:r>
            <a:r>
              <a:rPr lang="en-GB" dirty="0" err="1"/>
              <a:t>konvertujícího</a:t>
            </a:r>
            <a:r>
              <a:rPr lang="en-GB" dirty="0"/>
              <a:t> </a:t>
            </a:r>
            <a:r>
              <a:rPr lang="en-GB" dirty="0" err="1"/>
              <a:t>enzymu</a:t>
            </a:r>
            <a:r>
              <a:rPr lang="en-GB" dirty="0"/>
              <a:t> </a:t>
            </a:r>
            <a:r>
              <a:rPr lang="en-GB" dirty="0" err="1"/>
              <a:t>přeměňuje</a:t>
            </a:r>
            <a:r>
              <a:rPr lang="en-GB" dirty="0"/>
              <a:t> </a:t>
            </a:r>
            <a:r>
              <a:rPr lang="en-GB" dirty="0" err="1"/>
              <a:t>na</a:t>
            </a:r>
            <a:r>
              <a:rPr lang="en-GB" dirty="0"/>
              <a:t> </a:t>
            </a:r>
            <a:r>
              <a:rPr lang="en-GB" dirty="0" err="1"/>
              <a:t>angiotenzin</a:t>
            </a:r>
            <a:r>
              <a:rPr lang="en-GB" dirty="0"/>
              <a:t> II, </a:t>
            </a:r>
            <a:r>
              <a:rPr lang="en-GB" dirty="0" err="1"/>
              <a:t>který</a:t>
            </a:r>
            <a:r>
              <a:rPr lang="en-GB" dirty="0"/>
              <a:t> </a:t>
            </a:r>
            <a:r>
              <a:rPr lang="en-GB" dirty="0" err="1"/>
              <a:t>zvyšuje</a:t>
            </a:r>
            <a:r>
              <a:rPr lang="en-GB" dirty="0"/>
              <a:t> </a:t>
            </a:r>
            <a:r>
              <a:rPr lang="en-GB" dirty="0" err="1"/>
              <a:t>reabsorpci</a:t>
            </a:r>
            <a:r>
              <a:rPr lang="en-GB" dirty="0"/>
              <a:t> </a:t>
            </a:r>
            <a:r>
              <a:rPr lang="en-GB" dirty="0" err="1"/>
              <a:t>sodíku</a:t>
            </a:r>
            <a:r>
              <a:rPr lang="en-GB" dirty="0"/>
              <a:t> v </a:t>
            </a:r>
            <a:r>
              <a:rPr lang="en-GB" dirty="0" err="1"/>
              <a:t>proximálním</a:t>
            </a:r>
            <a:r>
              <a:rPr lang="en-GB" dirty="0"/>
              <a:t> </a:t>
            </a:r>
            <a:r>
              <a:rPr lang="en-GB" dirty="0" err="1"/>
              <a:t>tubulu</a:t>
            </a:r>
            <a:r>
              <a:rPr lang="en-GB" dirty="0"/>
              <a:t> a </a:t>
            </a:r>
            <a:r>
              <a:rPr lang="en-GB" dirty="0" err="1"/>
              <a:t>zužuje</a:t>
            </a:r>
            <a:r>
              <a:rPr lang="en-GB" dirty="0"/>
              <a:t> </a:t>
            </a:r>
            <a:r>
              <a:rPr lang="en-GB" dirty="0" err="1"/>
              <a:t>arterioly</a:t>
            </a:r>
            <a:r>
              <a:rPr lang="en-GB" dirty="0"/>
              <a:t>. </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Angiotenzin</a:t>
            </a:r>
            <a:r>
              <a:rPr lang="en-GB" dirty="0"/>
              <a:t> II </a:t>
            </a:r>
            <a:r>
              <a:rPr lang="en-GB" dirty="0" err="1"/>
              <a:t>stimuluje</a:t>
            </a:r>
            <a:r>
              <a:rPr lang="en-GB" dirty="0"/>
              <a:t> </a:t>
            </a:r>
            <a:r>
              <a:rPr lang="en-GB" dirty="0" err="1"/>
              <a:t>sekreci</a:t>
            </a:r>
            <a:r>
              <a:rPr lang="en-GB" dirty="0"/>
              <a:t> </a:t>
            </a:r>
            <a:r>
              <a:rPr lang="en-GB" dirty="0" err="1"/>
              <a:t>aldosteronu</a:t>
            </a:r>
            <a:r>
              <a:rPr lang="en-GB" dirty="0"/>
              <a:t>, </a:t>
            </a:r>
            <a:r>
              <a:rPr lang="en-GB" dirty="0" err="1"/>
              <a:t>který</a:t>
            </a:r>
            <a:r>
              <a:rPr lang="en-GB" dirty="0"/>
              <a:t> </a:t>
            </a:r>
            <a:r>
              <a:rPr lang="en-GB" dirty="0" err="1"/>
              <a:t>zvyšuje</a:t>
            </a:r>
            <a:r>
              <a:rPr lang="en-GB" dirty="0"/>
              <a:t> </a:t>
            </a:r>
            <a:r>
              <a:rPr lang="en-GB" dirty="0" err="1"/>
              <a:t>reabsorpci</a:t>
            </a:r>
            <a:r>
              <a:rPr lang="en-GB" dirty="0"/>
              <a:t> </a:t>
            </a:r>
            <a:r>
              <a:rPr lang="en-GB" dirty="0" err="1"/>
              <a:t>sodíku</a:t>
            </a:r>
            <a:r>
              <a:rPr lang="en-GB" dirty="0"/>
              <a:t> a </a:t>
            </a:r>
            <a:r>
              <a:rPr lang="en-GB" dirty="0" err="1"/>
              <a:t>tím</a:t>
            </a:r>
            <a:r>
              <a:rPr lang="en-GB" dirty="0"/>
              <a:t> </a:t>
            </a:r>
            <a:r>
              <a:rPr lang="en-GB" dirty="0" err="1"/>
              <a:t>i</a:t>
            </a:r>
            <a:r>
              <a:rPr lang="en-GB" dirty="0"/>
              <a:t> </a:t>
            </a:r>
            <a:r>
              <a:rPr lang="en-GB" dirty="0" err="1"/>
              <a:t>vody</a:t>
            </a:r>
            <a:r>
              <a:rPr lang="en-GB" dirty="0"/>
              <a:t> a </a:t>
            </a:r>
            <a:r>
              <a:rPr lang="en-GB" dirty="0" err="1"/>
              <a:t>naopak</a:t>
            </a:r>
            <a:r>
              <a:rPr lang="en-GB" dirty="0"/>
              <a:t> </a:t>
            </a:r>
            <a:r>
              <a:rPr lang="en-GB" dirty="0" err="1"/>
              <a:t>zvyšuje</a:t>
            </a:r>
            <a:r>
              <a:rPr lang="en-GB" dirty="0"/>
              <a:t> </a:t>
            </a:r>
            <a:r>
              <a:rPr lang="en-GB" dirty="0" err="1"/>
              <a:t>sekreci</a:t>
            </a:r>
            <a:r>
              <a:rPr lang="en-GB" dirty="0"/>
              <a:t> </a:t>
            </a:r>
            <a:r>
              <a:rPr lang="en-GB" dirty="0" err="1"/>
              <a:t>draslík</a:t>
            </a:r>
            <a:r>
              <a:rPr lang="cs-CZ" dirty="0"/>
              <a:t>u.</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98428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oi.org/10.1016/j.nutres.2015.06.01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dsx.2021.05.0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www.stobklub.cz/potraviny-kategorie/48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1</a:t>
            </a:fld>
            <a:endParaRPr lang="cs-CZ" altLang="cs-CZ" noProof="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900365"/>
            <a:ext cx="5246518" cy="1171580"/>
          </a:xfrm>
        </p:spPr>
        <p:txBody>
          <a:bodyPr anchor="t">
            <a:normAutofit/>
          </a:bodyPr>
          <a:lstStyle/>
          <a:p>
            <a:r>
              <a:rPr lang="cs-CZ" sz="4100"/>
              <a:t>Nápoje a pitný režim ve vztahu k obezitě</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116402"/>
            <a:ext cx="5246518" cy="698497"/>
          </a:xfrm>
        </p:spPr>
        <p:txBody>
          <a:bodyPr anchor="t">
            <a:normAutofit/>
          </a:bodyPr>
          <a:lstStyle/>
          <a:p>
            <a:pPr>
              <a:spcAft>
                <a:spcPts val="600"/>
              </a:spcAft>
            </a:pPr>
            <a:r>
              <a:rPr lang="cs-CZ" dirty="0"/>
              <a:t>Monika Kunzová </a:t>
            </a:r>
            <a:endParaRPr lang="cs-CZ"/>
          </a:p>
        </p:txBody>
      </p:sp>
      <p:pic>
        <p:nvPicPr>
          <p:cNvPr id="7" name="Picture 6" descr="Tři brýle z mléčného mléka čaj">
            <a:extLst>
              <a:ext uri="{FF2B5EF4-FFF2-40B4-BE49-F238E27FC236}">
                <a16:creationId xmlns:a16="http://schemas.microsoft.com/office/drawing/2014/main" id="{967E1908-59B1-4374-902B-FA33EE2CFF68}"/>
              </a:ext>
            </a:extLst>
          </p:cNvPr>
          <p:cNvPicPr>
            <a:picLocks noChangeAspect="1"/>
          </p:cNvPicPr>
          <p:nvPr/>
        </p:nvPicPr>
        <p:blipFill rotWithShape="1">
          <a:blip r:embed="rId2"/>
          <a:srcRect r="40666" b="-1"/>
          <a:stretch/>
        </p:blipFill>
        <p:spPr>
          <a:xfrm>
            <a:off x="6096000" y="10"/>
            <a:ext cx="6096000" cy="6857989"/>
          </a:xfrm>
          <a:prstGeom prst="rect">
            <a:avLst/>
          </a:prstGeom>
          <a:noFill/>
        </p:spPr>
      </p:pic>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dirty="0"/>
              <a:t>Obezitologie II</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Title 3"/>
          <p:cNvSpPr>
            <a:spLocks noGrp="1"/>
          </p:cNvSpPr>
          <p:nvPr>
            <p:ph type="title"/>
          </p:nvPr>
        </p:nvSpPr>
        <p:spPr/>
        <p:txBody>
          <a:bodyPr/>
          <a:lstStyle/>
          <a:p>
            <a:r>
              <a:rPr lang="cs-CZ"/>
              <a:t>Antidiuretický hormon</a:t>
            </a:r>
            <a:endParaRPr lang="en-GB" dirty="0"/>
          </a:p>
        </p:txBody>
      </p:sp>
      <p:sp>
        <p:nvSpPr>
          <p:cNvPr id="5" name="Content Placeholder 4"/>
          <p:cNvSpPr>
            <a:spLocks noGrp="1"/>
          </p:cNvSpPr>
          <p:nvPr>
            <p:ph idx="1"/>
          </p:nvPr>
        </p:nvSpPr>
        <p:spPr/>
        <p:txBody>
          <a:bodyPr/>
          <a:lstStyle/>
          <a:p>
            <a:r>
              <a:rPr lang="cs-CZ" dirty="0"/>
              <a:t>ADH = vazopresin</a:t>
            </a:r>
          </a:p>
          <a:p>
            <a:r>
              <a:rPr lang="cs-CZ" dirty="0"/>
              <a:t>Vyplavení </a:t>
            </a:r>
            <a:r>
              <a:rPr lang="cs-CZ" b="1" dirty="0"/>
              <a:t>stimuluje</a:t>
            </a:r>
            <a:r>
              <a:rPr lang="cs-CZ" dirty="0"/>
              <a:t> vzestup osmolarity krve a pokles cirkulujícího objemu </a:t>
            </a:r>
            <a:r>
              <a:rPr lang="cs-CZ" sz="2600" dirty="0"/>
              <a:t>(dále stres, bolest, strach, dopamin, nikotin, hypoxie, hyperglykemie ad.)</a:t>
            </a:r>
          </a:p>
          <a:p>
            <a:r>
              <a:rPr lang="cs-CZ" dirty="0"/>
              <a:t>Sekrece je </a:t>
            </a:r>
            <a:r>
              <a:rPr lang="cs-CZ" b="1" dirty="0"/>
              <a:t>tlumena</a:t>
            </a:r>
            <a:r>
              <a:rPr lang="cs-CZ" dirty="0"/>
              <a:t> hypervolemií, </a:t>
            </a:r>
            <a:r>
              <a:rPr lang="cs-CZ" dirty="0" err="1"/>
              <a:t>hypoosmolaritou</a:t>
            </a:r>
            <a:r>
              <a:rPr lang="cs-CZ" dirty="0"/>
              <a:t>, zpětnovazebně hladinou ADH, glukokortikoidy či alkoholem</a:t>
            </a:r>
          </a:p>
          <a:p>
            <a:r>
              <a:rPr lang="cs-CZ" dirty="0"/>
              <a:t>Účinek nastává do 10–20 minut (zároveň i rychle odezní)</a:t>
            </a:r>
          </a:p>
          <a:p>
            <a:endParaRPr lang="en-GB" dirty="0"/>
          </a:p>
        </p:txBody>
      </p:sp>
    </p:spTree>
    <p:extLst>
      <p:ext uri="{BB962C8B-B14F-4D97-AF65-F5344CB8AC3E}">
        <p14:creationId xmlns:p14="http://schemas.microsoft.com/office/powerpoint/2010/main" val="114157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Title 3"/>
          <p:cNvSpPr>
            <a:spLocks noGrp="1"/>
          </p:cNvSpPr>
          <p:nvPr>
            <p:ph type="title"/>
          </p:nvPr>
        </p:nvSpPr>
        <p:spPr/>
        <p:txBody>
          <a:bodyPr/>
          <a:lstStyle/>
          <a:p>
            <a:r>
              <a:rPr lang="cs-CZ" dirty="0"/>
              <a:t>Sy renin – angiotenzin – aldosteron </a:t>
            </a:r>
            <a:endParaRPr lang="en-GB" dirty="0"/>
          </a:p>
        </p:txBody>
      </p:sp>
      <p:sp>
        <p:nvSpPr>
          <p:cNvPr id="5" name="Content Placeholder 4"/>
          <p:cNvSpPr>
            <a:spLocks noGrp="1"/>
          </p:cNvSpPr>
          <p:nvPr>
            <p:ph idx="1"/>
          </p:nvPr>
        </p:nvSpPr>
        <p:spPr>
          <a:xfrm>
            <a:off x="720000" y="1171576"/>
            <a:ext cx="11472000" cy="4139998"/>
          </a:xfrm>
        </p:spPr>
        <p:txBody>
          <a:bodyPr/>
          <a:lstStyle/>
          <a:p>
            <a:r>
              <a:rPr lang="cs-CZ" sz="1800" dirty="0"/>
              <a:t>Renin – aktivován sníženou perfuzí ledvin (detekují baroreceptory v ledvinách) a sníženou dodávkou NaCl, katalyzuje konverzi angiotenzinu na angiotenzin I</a:t>
            </a:r>
          </a:p>
          <a:p>
            <a:r>
              <a:rPr lang="cs-CZ" sz="1800" dirty="0"/>
              <a:t>Angiotenzin I se díky ACE přeměňuje na Angiotenzin II</a:t>
            </a:r>
          </a:p>
          <a:p>
            <a:r>
              <a:rPr lang="cs-CZ" sz="1800" dirty="0"/>
              <a:t>Angiotenzin II zvyšuje reabsorpci Na v proximálním tubulu a zužuje arterioly, stimuluje sekreci aldosteronu</a:t>
            </a:r>
          </a:p>
          <a:p>
            <a:r>
              <a:rPr lang="cs-CZ" sz="1800" dirty="0"/>
              <a:t>Aldosteron – zvyšuje reabsorpci Na a tím i vody a zvyšuje sekreci K</a:t>
            </a:r>
            <a:br>
              <a:rPr lang="cs-CZ" sz="1800" dirty="0"/>
            </a:br>
            <a:endParaRPr lang="en-GB" sz="1800" dirty="0"/>
          </a:p>
        </p:txBody>
      </p:sp>
      <p:pic>
        <p:nvPicPr>
          <p:cNvPr id="6" name="Picture 2" descr="Výsledek obrázku pro regulation of body fluids"/>
          <p:cNvPicPr>
            <a:picLocks noChangeAspect="1" noChangeArrowheads="1"/>
          </p:cNvPicPr>
          <p:nvPr/>
        </p:nvPicPr>
        <p:blipFill>
          <a:blip r:embed="rId3"/>
          <a:srcRect t="7634" r="1063"/>
          <a:stretch>
            <a:fillRect/>
          </a:stretch>
        </p:blipFill>
        <p:spPr bwMode="auto">
          <a:xfrm>
            <a:off x="3248025" y="3425820"/>
            <a:ext cx="6265500" cy="3260730"/>
          </a:xfrm>
          <a:prstGeom prst="rect">
            <a:avLst/>
          </a:prstGeom>
          <a:noFill/>
        </p:spPr>
      </p:pic>
    </p:spTree>
    <p:extLst>
      <p:ext uri="{BB962C8B-B14F-4D97-AF65-F5344CB8AC3E}">
        <p14:creationId xmlns:p14="http://schemas.microsoft.com/office/powerpoint/2010/main" val="386479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Title 3"/>
          <p:cNvSpPr>
            <a:spLocks noGrp="1"/>
          </p:cNvSpPr>
          <p:nvPr>
            <p:ph type="title"/>
          </p:nvPr>
        </p:nvSpPr>
        <p:spPr/>
        <p:txBody>
          <a:bodyPr/>
          <a:lstStyle/>
          <a:p>
            <a:r>
              <a:rPr lang="cs-CZ" dirty="0"/>
              <a:t>Atriální natriuretický faktor</a:t>
            </a:r>
            <a:endParaRPr lang="en-GB" dirty="0"/>
          </a:p>
        </p:txBody>
      </p:sp>
      <p:sp>
        <p:nvSpPr>
          <p:cNvPr id="5" name="Content Placeholder 4"/>
          <p:cNvSpPr>
            <a:spLocks noGrp="1"/>
          </p:cNvSpPr>
          <p:nvPr>
            <p:ph idx="1"/>
          </p:nvPr>
        </p:nvSpPr>
        <p:spPr>
          <a:xfrm>
            <a:off x="666000" y="1322687"/>
            <a:ext cx="9367104" cy="4139998"/>
          </a:xfrm>
        </p:spPr>
        <p:txBody>
          <a:bodyPr/>
          <a:lstStyle/>
          <a:p>
            <a:r>
              <a:rPr lang="cs-CZ" dirty="0"/>
              <a:t>ANF – stimulován protažením myocytů v atriální stěně (detekováno volumoreceptory v levé atriální stěně) a zvýšenou frekvenci síní</a:t>
            </a:r>
          </a:p>
          <a:p>
            <a:r>
              <a:rPr lang="cs-CZ" dirty="0"/>
              <a:t>Zvyšuje vylučování sodíku a vody – dilatací cév, blokací sekrece ADH, reninu a aldosteronu, hyperperfúzí glomerolů</a:t>
            </a:r>
          </a:p>
          <a:p>
            <a:endParaRPr lang="cs-CZ" dirty="0"/>
          </a:p>
          <a:p>
            <a:r>
              <a:rPr lang="cs-CZ" dirty="0"/>
              <a:t>Pokud nestačí primární regulace, aktivuje se obranný mechanismus – ŽÍZEŇ </a:t>
            </a:r>
          </a:p>
        </p:txBody>
      </p:sp>
      <p:sp>
        <p:nvSpPr>
          <p:cNvPr id="6" name="AutoShape 2" descr="Srdce – Wikipedie"/>
          <p:cNvSpPr>
            <a:spLocks noChangeAspect="1" noChangeArrowheads="1"/>
          </p:cNvSpPr>
          <p:nvPr/>
        </p:nvSpPr>
        <p:spPr bwMode="auto">
          <a:xfrm>
            <a:off x="8487599" y="5462685"/>
            <a:ext cx="1690721" cy="16907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Srdce – Wikipe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Grafický objekt 9" descr="Srdce (orgán) obrys">
            <a:extLst>
              <a:ext uri="{FF2B5EF4-FFF2-40B4-BE49-F238E27FC236}">
                <a16:creationId xmlns:a16="http://schemas.microsoft.com/office/drawing/2014/main" id="{F1360892-E40A-4C64-B34C-79B7EF0124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3601" y="245376"/>
            <a:ext cx="1852399" cy="1852399"/>
          </a:xfrm>
          <a:prstGeom prst="rect">
            <a:avLst/>
          </a:prstGeom>
        </p:spPr>
      </p:pic>
    </p:spTree>
    <p:extLst>
      <p:ext uri="{BB962C8B-B14F-4D97-AF65-F5344CB8AC3E}">
        <p14:creationId xmlns:p14="http://schemas.microsoft.com/office/powerpoint/2010/main" val="156277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9" name="AutoShape 8" descr="Homeostáza vnitřního prostředí - ppt stáhn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Content Placeholder 10"/>
          <p:cNvPicPr>
            <a:picLocks noGrp="1" noChangeAspect="1"/>
          </p:cNvPicPr>
          <p:nvPr>
            <p:ph idx="1"/>
          </p:nvPr>
        </p:nvPicPr>
        <p:blipFill>
          <a:blip r:embed="rId3"/>
          <a:stretch>
            <a:fillRect/>
          </a:stretch>
        </p:blipFill>
        <p:spPr>
          <a:xfrm>
            <a:off x="2106807" y="359306"/>
            <a:ext cx="7979585" cy="5994694"/>
          </a:xfrm>
          <a:prstGeom prst="rect">
            <a:avLst/>
          </a:prstGeom>
        </p:spPr>
      </p:pic>
    </p:spTree>
    <p:extLst>
      <p:ext uri="{BB962C8B-B14F-4D97-AF65-F5344CB8AC3E}">
        <p14:creationId xmlns:p14="http://schemas.microsoft.com/office/powerpoint/2010/main" val="45050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Title 3"/>
          <p:cNvSpPr>
            <a:spLocks noGrp="1"/>
          </p:cNvSpPr>
          <p:nvPr>
            <p:ph type="title"/>
          </p:nvPr>
        </p:nvSpPr>
        <p:spPr>
          <a:xfrm>
            <a:off x="540000" y="389458"/>
            <a:ext cx="10753200" cy="451576"/>
          </a:xfrm>
        </p:spPr>
        <p:txBody>
          <a:bodyPr/>
          <a:lstStyle/>
          <a:p>
            <a:r>
              <a:rPr lang="cs-CZ" dirty="0"/>
              <a:t>Dehydratace</a:t>
            </a:r>
            <a:endParaRPr lang="en-GB" dirty="0"/>
          </a:p>
        </p:txBody>
      </p:sp>
      <p:sp>
        <p:nvSpPr>
          <p:cNvPr id="5" name="Content Placeholder 4"/>
          <p:cNvSpPr>
            <a:spLocks noGrp="1"/>
          </p:cNvSpPr>
          <p:nvPr>
            <p:ph idx="1"/>
          </p:nvPr>
        </p:nvSpPr>
        <p:spPr/>
        <p:txBody>
          <a:bodyPr/>
          <a:lstStyle/>
          <a:p>
            <a:r>
              <a:rPr lang="cs-CZ" sz="2400" dirty="0"/>
              <a:t>Snížení 1 % t. h. v důsledku ztráty tekutin (cca 13 hod).</a:t>
            </a:r>
          </a:p>
          <a:p>
            <a:r>
              <a:rPr lang="cs-CZ" sz="2400" dirty="0"/>
              <a:t>Vzniká jak na straně příjmu, tak na straně výdeje, či v kombinaci</a:t>
            </a:r>
          </a:p>
          <a:p>
            <a:r>
              <a:rPr lang="cs-CZ" sz="2400" dirty="0"/>
              <a:t>Při zachování přívodu E zvyšuje tvorbu močoviny → katabolismus tkání</a:t>
            </a:r>
          </a:p>
          <a:p>
            <a:r>
              <a:rPr lang="cs-CZ" sz="2400" dirty="0"/>
              <a:t>snížení 2 % t. h. vzniká po 24 hod.  </a:t>
            </a:r>
          </a:p>
          <a:p>
            <a:endParaRPr lang="cs-CZ" sz="2400" dirty="0"/>
          </a:p>
          <a:p>
            <a:endParaRPr lang="cs-CZ" sz="2400" dirty="0"/>
          </a:p>
          <a:p>
            <a:r>
              <a:rPr lang="cs-CZ" sz="2400" dirty="0"/>
              <a:t>Dlouhodobá mírná dehydratace – tvorba močových kamenů</a:t>
            </a:r>
            <a:endParaRPr lang="en-GB" sz="2400" dirty="0"/>
          </a:p>
        </p:txBody>
      </p:sp>
      <p:sp>
        <p:nvSpPr>
          <p:cNvPr id="6" name="TextBox 5"/>
          <p:cNvSpPr txBox="1"/>
          <p:nvPr/>
        </p:nvSpPr>
        <p:spPr>
          <a:xfrm>
            <a:off x="720000" y="5904834"/>
            <a:ext cx="8165382" cy="461665"/>
          </a:xfrm>
          <a:prstGeom prst="rect">
            <a:avLst/>
          </a:prstGeom>
          <a:noFill/>
        </p:spPr>
        <p:txBody>
          <a:bodyPr wrap="square" rtlCol="0">
            <a:spAutoFit/>
          </a:bodyPr>
          <a:lstStyle/>
          <a:p>
            <a:r>
              <a:rPr lang="en-GB" sz="1200" dirty="0" err="1">
                <a:solidFill>
                  <a:schemeClr val="accent1"/>
                </a:solidFill>
              </a:rPr>
              <a:t>Kavouras</a:t>
            </a:r>
            <a:r>
              <a:rPr lang="en-GB" sz="1200" dirty="0">
                <a:solidFill>
                  <a:schemeClr val="accent1"/>
                </a:solidFill>
              </a:rPr>
              <a:t>, S. A., &amp; </a:t>
            </a:r>
            <a:r>
              <a:rPr lang="en-GB" sz="1200" dirty="0" err="1">
                <a:solidFill>
                  <a:schemeClr val="accent1"/>
                </a:solidFill>
              </a:rPr>
              <a:t>Anastasiou</a:t>
            </a:r>
            <a:r>
              <a:rPr lang="en-GB" sz="1200" dirty="0">
                <a:solidFill>
                  <a:schemeClr val="accent1"/>
                </a:solidFill>
              </a:rPr>
              <a:t>, C. A. (2010). Water physiology: Essentiality, metabolism, and health implications. </a:t>
            </a:r>
            <a:r>
              <a:rPr lang="en-GB" sz="1200" i="1" dirty="0">
                <a:solidFill>
                  <a:schemeClr val="accent1"/>
                </a:solidFill>
              </a:rPr>
              <a:t>Nutrition Today</a:t>
            </a:r>
            <a:r>
              <a:rPr lang="en-GB" sz="1200" dirty="0">
                <a:solidFill>
                  <a:schemeClr val="accent1"/>
                </a:solidFill>
              </a:rPr>
              <a:t>, </a:t>
            </a:r>
            <a:r>
              <a:rPr lang="en-GB" sz="1200" i="1" dirty="0">
                <a:solidFill>
                  <a:schemeClr val="accent1"/>
                </a:solidFill>
              </a:rPr>
              <a:t>45</a:t>
            </a:r>
            <a:r>
              <a:rPr lang="en-GB" sz="1200" dirty="0">
                <a:solidFill>
                  <a:schemeClr val="accent1"/>
                </a:solidFill>
              </a:rPr>
              <a:t>(6 SUPPL.), S27-S32. https://doi.org/10.1097/NT.0b013e3181fe1713</a:t>
            </a:r>
            <a:endParaRPr lang="en-GB" sz="1200" dirty="0">
              <a:solidFill>
                <a:schemeClr val="accent1"/>
              </a:solidFill>
              <a:latin typeface="+mn-lt"/>
            </a:endParaRPr>
          </a:p>
        </p:txBody>
      </p:sp>
    </p:spTree>
    <p:extLst>
      <p:ext uri="{BB962C8B-B14F-4D97-AF65-F5344CB8AC3E}">
        <p14:creationId xmlns:p14="http://schemas.microsoft.com/office/powerpoint/2010/main" val="320840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15</a:t>
            </a:fld>
            <a:endParaRPr lang="cs-CZ" altLang="cs-CZ"/>
          </a:p>
        </p:txBody>
      </p:sp>
      <p:graphicFrame>
        <p:nvGraphicFramePr>
          <p:cNvPr id="6" name="Table 5"/>
          <p:cNvGraphicFramePr>
            <a:graphicFrameLocks noGrp="1"/>
          </p:cNvGraphicFramePr>
          <p:nvPr>
            <p:extLst>
              <p:ext uri="{D42A27DB-BD31-4B8C-83A1-F6EECF244321}">
                <p14:modId xmlns:p14="http://schemas.microsoft.com/office/powerpoint/2010/main" val="3966393924"/>
              </p:ext>
            </p:extLst>
          </p:nvPr>
        </p:nvGraphicFramePr>
        <p:xfrm>
          <a:off x="929275" y="692150"/>
          <a:ext cx="10334650" cy="5139851"/>
        </p:xfrm>
        <a:graphic>
          <a:graphicData uri="http://schemas.openxmlformats.org/drawingml/2006/table">
            <a:tbl>
              <a:tblPr firstRow="1" bandRow="1">
                <a:tableStyleId>{B301B821-A1FF-4177-AEE7-76D212191A09}</a:tableStyleId>
              </a:tblPr>
              <a:tblGrid>
                <a:gridCol w="1770624">
                  <a:extLst>
                    <a:ext uri="{9D8B030D-6E8A-4147-A177-3AD203B41FA5}">
                      <a16:colId xmlns:a16="http://schemas.microsoft.com/office/drawing/2014/main" val="20000"/>
                    </a:ext>
                  </a:extLst>
                </a:gridCol>
                <a:gridCol w="8564026">
                  <a:extLst>
                    <a:ext uri="{9D8B030D-6E8A-4147-A177-3AD203B41FA5}">
                      <a16:colId xmlns:a16="http://schemas.microsoft.com/office/drawing/2014/main" val="20001"/>
                    </a:ext>
                  </a:extLst>
                </a:gridCol>
              </a:tblGrid>
              <a:tr h="509000">
                <a:tc>
                  <a:txBody>
                    <a:bodyPr/>
                    <a:lstStyle/>
                    <a:p>
                      <a:r>
                        <a:rPr lang="cs-CZ" sz="2300" dirty="0"/>
                        <a:t>Ztráty</a:t>
                      </a:r>
                      <a:endParaRPr lang="en-GB" sz="2300" dirty="0"/>
                    </a:p>
                  </a:txBody>
                  <a:tcPr marL="116771" marR="116771" marT="58386" marB="58386"/>
                </a:tc>
                <a:tc>
                  <a:txBody>
                    <a:bodyPr/>
                    <a:lstStyle/>
                    <a:p>
                      <a:r>
                        <a:rPr lang="cs-CZ" sz="2300"/>
                        <a:t>Projevy akutní dehydratace</a:t>
                      </a:r>
                      <a:endParaRPr lang="en-GB" sz="2300"/>
                    </a:p>
                  </a:txBody>
                  <a:tcPr marL="116771" marR="116771" marT="58386" marB="58386"/>
                </a:tc>
                <a:extLst>
                  <a:ext uri="{0D108BD9-81ED-4DB2-BD59-A6C34878D82A}">
                    <a16:rowId xmlns:a16="http://schemas.microsoft.com/office/drawing/2014/main" val="10000"/>
                  </a:ext>
                </a:extLst>
              </a:tr>
              <a:tr h="1543617">
                <a:tc>
                  <a:txBody>
                    <a:bodyPr/>
                    <a:lstStyle/>
                    <a:p>
                      <a:r>
                        <a:rPr lang="cs-CZ" sz="3000" dirty="0"/>
                        <a:t>1–5 %</a:t>
                      </a:r>
                      <a:endParaRPr lang="en-GB" sz="3000" dirty="0"/>
                    </a:p>
                  </a:txBody>
                  <a:tcPr marL="116771" marR="116771" marT="58386" marB="58386"/>
                </a:tc>
                <a:tc>
                  <a:txBody>
                    <a:bodyPr/>
                    <a:lstStyle/>
                    <a:p>
                      <a:r>
                        <a:rPr lang="en-GB" sz="3000" err="1"/>
                        <a:t>žízeň</a:t>
                      </a:r>
                      <a:r>
                        <a:rPr lang="en-GB" sz="3000"/>
                        <a:t>, </a:t>
                      </a:r>
                      <a:r>
                        <a:rPr lang="en-GB" sz="3000" err="1"/>
                        <a:t>nepohoda</a:t>
                      </a:r>
                      <a:r>
                        <a:rPr lang="en-GB" sz="3000"/>
                        <a:t>, </a:t>
                      </a:r>
                      <a:r>
                        <a:rPr lang="en-GB" sz="3000" err="1"/>
                        <a:t>nepříjemné</a:t>
                      </a:r>
                      <a:r>
                        <a:rPr lang="en-GB" sz="3000"/>
                        <a:t> </a:t>
                      </a:r>
                      <a:r>
                        <a:rPr lang="en-GB" sz="3000" err="1"/>
                        <a:t>pocity</a:t>
                      </a:r>
                      <a:r>
                        <a:rPr lang="en-GB" sz="3000"/>
                        <a:t>, </a:t>
                      </a:r>
                      <a:r>
                        <a:rPr lang="en-GB" sz="3000" err="1"/>
                        <a:t>snížení</a:t>
                      </a:r>
                      <a:r>
                        <a:rPr lang="en-GB" sz="3000"/>
                        <a:t> </a:t>
                      </a:r>
                      <a:r>
                        <a:rPr lang="en-GB" sz="3000" err="1"/>
                        <a:t>pohyblivosti</a:t>
                      </a:r>
                      <a:r>
                        <a:rPr lang="en-GB" sz="3000"/>
                        <a:t>, </a:t>
                      </a:r>
                      <a:r>
                        <a:rPr lang="en-GB" sz="3000" err="1"/>
                        <a:t>ztráta</a:t>
                      </a:r>
                      <a:r>
                        <a:rPr lang="en-GB" sz="3000"/>
                        <a:t> </a:t>
                      </a:r>
                      <a:r>
                        <a:rPr lang="en-GB" sz="3000" err="1"/>
                        <a:t>chuti</a:t>
                      </a:r>
                      <a:r>
                        <a:rPr lang="en-GB" sz="3000"/>
                        <a:t>, </a:t>
                      </a:r>
                      <a:r>
                        <a:rPr lang="en-GB" sz="3000" err="1"/>
                        <a:t>zvýšená</a:t>
                      </a:r>
                      <a:r>
                        <a:rPr lang="en-GB" sz="3000"/>
                        <a:t> </a:t>
                      </a:r>
                      <a:r>
                        <a:rPr lang="en-GB" sz="3000" err="1"/>
                        <a:t>tepová</a:t>
                      </a:r>
                      <a:r>
                        <a:rPr lang="en-GB" sz="3000"/>
                        <a:t> </a:t>
                      </a:r>
                      <a:r>
                        <a:rPr lang="en-GB" sz="3000" err="1"/>
                        <a:t>frekvence</a:t>
                      </a:r>
                      <a:r>
                        <a:rPr lang="en-GB" sz="3000"/>
                        <a:t>, </a:t>
                      </a:r>
                      <a:r>
                        <a:rPr lang="en-GB" sz="3000" err="1"/>
                        <a:t>nevolnost</a:t>
                      </a:r>
                      <a:endParaRPr lang="en-GB" sz="3000"/>
                    </a:p>
                  </a:txBody>
                  <a:tcPr marL="116771" marR="116771" marT="58386" marB="58386"/>
                </a:tc>
                <a:extLst>
                  <a:ext uri="{0D108BD9-81ED-4DB2-BD59-A6C34878D82A}">
                    <a16:rowId xmlns:a16="http://schemas.microsoft.com/office/drawing/2014/main" val="10001"/>
                  </a:ext>
                </a:extLst>
              </a:tr>
              <a:tr h="1543617">
                <a:tc>
                  <a:txBody>
                    <a:bodyPr/>
                    <a:lstStyle/>
                    <a:p>
                      <a:r>
                        <a:rPr lang="cs-CZ" sz="3000" dirty="0"/>
                        <a:t>6–10 %</a:t>
                      </a:r>
                      <a:endParaRPr lang="en-GB" sz="3000" dirty="0"/>
                    </a:p>
                  </a:txBody>
                  <a:tcPr marL="116771" marR="116771" marT="58386" marB="58386"/>
                </a:tc>
                <a:tc>
                  <a:txBody>
                    <a:bodyPr/>
                    <a:lstStyle/>
                    <a:p>
                      <a:r>
                        <a:rPr lang="en-GB" sz="3000" err="1"/>
                        <a:t>závratě</a:t>
                      </a:r>
                      <a:r>
                        <a:rPr lang="en-GB" sz="3000"/>
                        <a:t>, </a:t>
                      </a:r>
                      <a:r>
                        <a:rPr lang="en-GB" sz="3000" err="1"/>
                        <a:t>bolest</a:t>
                      </a:r>
                      <a:r>
                        <a:rPr lang="en-GB" sz="3000"/>
                        <a:t> </a:t>
                      </a:r>
                      <a:r>
                        <a:rPr lang="en-GB" sz="3000" err="1"/>
                        <a:t>hlavy</a:t>
                      </a:r>
                      <a:r>
                        <a:rPr lang="en-GB" sz="3000"/>
                        <a:t>, </a:t>
                      </a:r>
                      <a:r>
                        <a:rPr lang="en-GB" sz="3000" err="1"/>
                        <a:t>obtížné</a:t>
                      </a:r>
                      <a:r>
                        <a:rPr lang="en-GB" sz="3000"/>
                        <a:t> </a:t>
                      </a:r>
                      <a:r>
                        <a:rPr lang="en-GB" sz="3000" err="1"/>
                        <a:t>dýchání</a:t>
                      </a:r>
                      <a:r>
                        <a:rPr lang="en-GB" sz="3000"/>
                        <a:t>, </a:t>
                      </a:r>
                      <a:r>
                        <a:rPr lang="en-GB" sz="3000" err="1"/>
                        <a:t>brnění</a:t>
                      </a:r>
                      <a:r>
                        <a:rPr lang="en-GB" sz="3000"/>
                        <a:t> v </a:t>
                      </a:r>
                      <a:r>
                        <a:rPr lang="en-GB" sz="3000" err="1"/>
                        <a:t>končetinách</a:t>
                      </a:r>
                      <a:r>
                        <a:rPr lang="en-GB" sz="3000"/>
                        <a:t>, </a:t>
                      </a:r>
                      <a:r>
                        <a:rPr lang="en-GB" sz="3000" err="1"/>
                        <a:t>snížená</a:t>
                      </a:r>
                      <a:r>
                        <a:rPr lang="en-GB" sz="3000"/>
                        <a:t> </a:t>
                      </a:r>
                      <a:r>
                        <a:rPr lang="en-GB" sz="3000" err="1"/>
                        <a:t>tvorba</a:t>
                      </a:r>
                      <a:r>
                        <a:rPr lang="en-GB" sz="3000"/>
                        <a:t> </a:t>
                      </a:r>
                      <a:r>
                        <a:rPr lang="en-GB" sz="3000" err="1"/>
                        <a:t>slin</a:t>
                      </a:r>
                      <a:r>
                        <a:rPr lang="en-GB" sz="3000"/>
                        <a:t>, </a:t>
                      </a:r>
                      <a:r>
                        <a:rPr lang="en-GB" sz="3000" err="1"/>
                        <a:t>neschopnost</a:t>
                      </a:r>
                      <a:r>
                        <a:rPr lang="en-GB" sz="3000"/>
                        <a:t> </a:t>
                      </a:r>
                      <a:r>
                        <a:rPr lang="en-GB" sz="3000" err="1"/>
                        <a:t>chůze</a:t>
                      </a:r>
                      <a:endParaRPr lang="en-GB" sz="3000"/>
                    </a:p>
                  </a:txBody>
                  <a:tcPr marL="116771" marR="116771" marT="58386" marB="58386"/>
                </a:tc>
                <a:extLst>
                  <a:ext uri="{0D108BD9-81ED-4DB2-BD59-A6C34878D82A}">
                    <a16:rowId xmlns:a16="http://schemas.microsoft.com/office/drawing/2014/main" val="10002"/>
                  </a:ext>
                </a:extLst>
              </a:tr>
              <a:tr h="1543617">
                <a:tc>
                  <a:txBody>
                    <a:bodyPr/>
                    <a:lstStyle/>
                    <a:p>
                      <a:r>
                        <a:rPr lang="cs-CZ" sz="3000" dirty="0"/>
                        <a:t>11–12 %</a:t>
                      </a:r>
                      <a:endParaRPr lang="en-GB" sz="3000" dirty="0"/>
                    </a:p>
                  </a:txBody>
                  <a:tcPr marL="116771" marR="116771" marT="58386" marB="58386"/>
                </a:tc>
                <a:tc>
                  <a:txBody>
                    <a:bodyPr/>
                    <a:lstStyle/>
                    <a:p>
                      <a:r>
                        <a:rPr lang="en-GB" sz="3000" err="1"/>
                        <a:t>zmatenost</a:t>
                      </a:r>
                      <a:r>
                        <a:rPr lang="en-GB" sz="3000"/>
                        <a:t>, </a:t>
                      </a:r>
                      <a:r>
                        <a:rPr lang="en-GB" sz="3000" err="1"/>
                        <a:t>blouznění</a:t>
                      </a:r>
                      <a:r>
                        <a:rPr lang="en-GB" sz="3000"/>
                        <a:t> (delirium), </a:t>
                      </a:r>
                      <a:r>
                        <a:rPr lang="en-GB" sz="3000" err="1"/>
                        <a:t>křeče</a:t>
                      </a:r>
                      <a:r>
                        <a:rPr lang="en-GB" sz="3000"/>
                        <a:t>, </a:t>
                      </a:r>
                      <a:r>
                        <a:rPr lang="en-GB" sz="3000" err="1"/>
                        <a:t>nemožnost</a:t>
                      </a:r>
                      <a:r>
                        <a:rPr lang="en-GB" sz="3000"/>
                        <a:t> </a:t>
                      </a:r>
                      <a:r>
                        <a:rPr lang="en-GB" sz="3000" err="1"/>
                        <a:t>polykání</a:t>
                      </a:r>
                      <a:r>
                        <a:rPr lang="en-GB" sz="3000"/>
                        <a:t>, </a:t>
                      </a:r>
                      <a:r>
                        <a:rPr lang="en-GB" sz="3000" err="1"/>
                        <a:t>oteklý</a:t>
                      </a:r>
                      <a:r>
                        <a:rPr lang="en-GB" sz="3000"/>
                        <a:t> </a:t>
                      </a:r>
                      <a:r>
                        <a:rPr lang="en-GB" sz="3000" err="1"/>
                        <a:t>jazyk</a:t>
                      </a:r>
                      <a:r>
                        <a:rPr lang="en-GB" sz="3000"/>
                        <a:t>, </a:t>
                      </a:r>
                      <a:r>
                        <a:rPr lang="en-GB" sz="3000" err="1"/>
                        <a:t>poruchy</a:t>
                      </a:r>
                      <a:r>
                        <a:rPr lang="en-GB" sz="3000"/>
                        <a:t> </a:t>
                      </a:r>
                      <a:r>
                        <a:rPr lang="en-GB" sz="3000" err="1"/>
                        <a:t>sluchu</a:t>
                      </a:r>
                      <a:r>
                        <a:rPr lang="en-GB" sz="3000"/>
                        <a:t> a </a:t>
                      </a:r>
                      <a:r>
                        <a:rPr lang="en-GB" sz="3000" err="1"/>
                        <a:t>zraku</a:t>
                      </a:r>
                      <a:r>
                        <a:rPr lang="en-GB" sz="3000"/>
                        <a:t>, </a:t>
                      </a:r>
                      <a:r>
                        <a:rPr lang="en-GB" sz="3000" err="1"/>
                        <a:t>svraštělá</a:t>
                      </a:r>
                      <a:r>
                        <a:rPr lang="en-GB" sz="3000"/>
                        <a:t> a </a:t>
                      </a:r>
                      <a:r>
                        <a:rPr lang="en-GB" sz="3000" err="1"/>
                        <a:t>necitlivá</a:t>
                      </a:r>
                      <a:r>
                        <a:rPr lang="en-GB" sz="3000"/>
                        <a:t> </a:t>
                      </a:r>
                      <a:r>
                        <a:rPr lang="en-GB" sz="3000" err="1"/>
                        <a:t>pokožka</a:t>
                      </a:r>
                      <a:r>
                        <a:rPr lang="en-GB" sz="3000"/>
                        <a:t> </a:t>
                      </a:r>
                    </a:p>
                  </a:txBody>
                  <a:tcPr marL="116771" marR="116771" marT="58386" marB="5838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044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Title 3"/>
          <p:cNvSpPr>
            <a:spLocks noGrp="1"/>
          </p:cNvSpPr>
          <p:nvPr>
            <p:ph type="title"/>
          </p:nvPr>
        </p:nvSpPr>
        <p:spPr/>
        <p:txBody>
          <a:bodyPr/>
          <a:lstStyle/>
          <a:p>
            <a:r>
              <a:rPr lang="cs-CZ" dirty="0"/>
              <a:t>Hyperhydratace</a:t>
            </a:r>
            <a:endParaRPr lang="en-GB" dirty="0"/>
          </a:p>
        </p:txBody>
      </p:sp>
      <p:sp>
        <p:nvSpPr>
          <p:cNvPr id="5" name="Content Placeholder 4"/>
          <p:cNvSpPr>
            <a:spLocks noGrp="1"/>
          </p:cNvSpPr>
          <p:nvPr>
            <p:ph idx="1"/>
          </p:nvPr>
        </p:nvSpPr>
        <p:spPr/>
        <p:txBody>
          <a:bodyPr/>
          <a:lstStyle/>
          <a:p>
            <a:r>
              <a:rPr lang="cs-CZ" dirty="0"/>
              <a:t>Stav, při kterém tělo zadržuje více vody, než je schopno vyloučit</a:t>
            </a:r>
          </a:p>
          <a:p>
            <a:endParaRPr lang="cs-CZ" dirty="0"/>
          </a:p>
          <a:p>
            <a:r>
              <a:rPr lang="cs-CZ" dirty="0"/>
              <a:t>Při vzácných stavech – renální insuficience, ledvinné selhání, zvýšená produkce ADH, traumata, tumory, psychiatrické diagnózy</a:t>
            </a:r>
          </a:p>
          <a:p>
            <a:endParaRPr lang="cs-CZ" dirty="0"/>
          </a:p>
          <a:p>
            <a:r>
              <a:rPr lang="cs-CZ" dirty="0"/>
              <a:t>Často souvisí s hyponatremií – když jsou ztráty hrazeny čistou vodou (chybí ionty a cukry), maratonští běžci</a:t>
            </a:r>
            <a:endParaRPr lang="en-GB" dirty="0"/>
          </a:p>
        </p:txBody>
      </p:sp>
    </p:spTree>
    <p:extLst>
      <p:ext uri="{BB962C8B-B14F-4D97-AF65-F5344CB8AC3E}">
        <p14:creationId xmlns:p14="http://schemas.microsoft.com/office/powerpoint/2010/main" val="410659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17</a:t>
            </a:fld>
            <a:endParaRPr lang="cs-CZ" altLang="cs-CZ"/>
          </a:p>
        </p:txBody>
      </p:sp>
      <p:sp>
        <p:nvSpPr>
          <p:cNvPr id="4" name="Title 3"/>
          <p:cNvSpPr>
            <a:spLocks noGrp="1"/>
          </p:cNvSpPr>
          <p:nvPr>
            <p:ph type="title"/>
          </p:nvPr>
        </p:nvSpPr>
        <p:spPr>
          <a:xfrm>
            <a:off x="720000" y="720000"/>
            <a:ext cx="10753200" cy="451576"/>
          </a:xfrm>
        </p:spPr>
        <p:txBody>
          <a:bodyPr anchor="t">
            <a:noAutofit/>
          </a:bodyPr>
          <a:lstStyle/>
          <a:p>
            <a:r>
              <a:rPr lang="cs-CZ" sz="3600" dirty="0"/>
              <a:t>Pitný režim</a:t>
            </a:r>
            <a:endParaRPr lang="en-GB" sz="3600" dirty="0"/>
          </a:p>
        </p:txBody>
      </p:sp>
      <p:sp>
        <p:nvSpPr>
          <p:cNvPr id="5" name="Content Placeholder 4"/>
          <p:cNvSpPr>
            <a:spLocks noGrp="1"/>
          </p:cNvSpPr>
          <p:nvPr>
            <p:ph idx="29"/>
          </p:nvPr>
        </p:nvSpPr>
        <p:spPr>
          <a:xfrm>
            <a:off x="720000" y="1701505"/>
            <a:ext cx="5219998" cy="4139998"/>
          </a:xfrm>
        </p:spPr>
        <p:txBody>
          <a:bodyPr>
            <a:normAutofit/>
          </a:bodyPr>
          <a:lstStyle/>
          <a:p>
            <a:pPr>
              <a:spcAft>
                <a:spcPts val="600"/>
              </a:spcAft>
            </a:pPr>
            <a:r>
              <a:rPr lang="en-GB" dirty="0" err="1"/>
              <a:t>Základem</a:t>
            </a:r>
            <a:r>
              <a:rPr lang="en-GB" dirty="0"/>
              <a:t> </a:t>
            </a:r>
            <a:r>
              <a:rPr lang="en-GB" dirty="0" err="1"/>
              <a:t>pitného</a:t>
            </a:r>
            <a:r>
              <a:rPr lang="en-GB" dirty="0"/>
              <a:t> </a:t>
            </a:r>
            <a:r>
              <a:rPr lang="en-GB" dirty="0" err="1"/>
              <a:t>režimu</a:t>
            </a:r>
            <a:r>
              <a:rPr lang="en-GB" dirty="0"/>
              <a:t> –</a:t>
            </a:r>
            <a:r>
              <a:rPr lang="cs-CZ" dirty="0"/>
              <a:t> </a:t>
            </a:r>
            <a:r>
              <a:rPr lang="en-GB" dirty="0" err="1"/>
              <a:t>voda</a:t>
            </a:r>
            <a:r>
              <a:rPr lang="en-GB" dirty="0"/>
              <a:t> – </a:t>
            </a:r>
            <a:r>
              <a:rPr lang="en-GB" dirty="0" err="1"/>
              <a:t>čistá</a:t>
            </a:r>
            <a:r>
              <a:rPr lang="en-GB" dirty="0"/>
              <a:t>, </a:t>
            </a:r>
            <a:r>
              <a:rPr lang="en-GB" dirty="0" err="1"/>
              <a:t>neslazená</a:t>
            </a:r>
            <a:r>
              <a:rPr lang="en-GB" dirty="0"/>
              <a:t>, </a:t>
            </a:r>
            <a:r>
              <a:rPr lang="en-GB" dirty="0" err="1"/>
              <a:t>nesycená</a:t>
            </a:r>
            <a:r>
              <a:rPr lang="en-GB" dirty="0"/>
              <a:t> CO</a:t>
            </a:r>
            <a:r>
              <a:rPr lang="en-GB" baseline="-25000" dirty="0"/>
              <a:t>2</a:t>
            </a:r>
            <a:r>
              <a:rPr lang="en-GB" dirty="0"/>
              <a:t>, bez </a:t>
            </a:r>
            <a:r>
              <a:rPr lang="en-GB" dirty="0" err="1"/>
              <a:t>aditivních</a:t>
            </a:r>
            <a:r>
              <a:rPr lang="en-GB" dirty="0"/>
              <a:t> </a:t>
            </a:r>
            <a:r>
              <a:rPr lang="en-GB" dirty="0" err="1"/>
              <a:t>látek</a:t>
            </a:r>
            <a:r>
              <a:rPr lang="en-GB" dirty="0"/>
              <a:t>, s </a:t>
            </a:r>
            <a:r>
              <a:rPr lang="en-GB" dirty="0" err="1"/>
              <a:t>celkovou</a:t>
            </a:r>
            <a:r>
              <a:rPr lang="en-GB" dirty="0"/>
              <a:t> </a:t>
            </a:r>
            <a:r>
              <a:rPr lang="en-GB" dirty="0" err="1"/>
              <a:t>mineralizací</a:t>
            </a:r>
            <a:r>
              <a:rPr lang="en-GB" dirty="0"/>
              <a:t> 150–500 mg/l </a:t>
            </a:r>
            <a:endParaRPr lang="cs-CZ" dirty="0"/>
          </a:p>
        </p:txBody>
      </p:sp>
      <p:graphicFrame>
        <p:nvGraphicFramePr>
          <p:cNvPr id="6" name="Table 5"/>
          <p:cNvGraphicFramePr>
            <a:graphicFrameLocks noGrp="1"/>
          </p:cNvGraphicFramePr>
          <p:nvPr>
            <p:extLst>
              <p:ext uri="{D42A27DB-BD31-4B8C-83A1-F6EECF244321}">
                <p14:modId xmlns:p14="http://schemas.microsoft.com/office/powerpoint/2010/main" val="3324611743"/>
              </p:ext>
            </p:extLst>
          </p:nvPr>
        </p:nvGraphicFramePr>
        <p:xfrm>
          <a:off x="6251280" y="1792587"/>
          <a:ext cx="5220000" cy="3957838"/>
        </p:xfrm>
        <a:graphic>
          <a:graphicData uri="http://schemas.openxmlformats.org/drawingml/2006/table">
            <a:tbl>
              <a:tblPr firstRow="1" bandRow="1">
                <a:tableStyleId>{B301B821-A1FF-4177-AEE7-76D212191A09}</a:tableStyleId>
              </a:tblPr>
              <a:tblGrid>
                <a:gridCol w="1693013">
                  <a:extLst>
                    <a:ext uri="{9D8B030D-6E8A-4147-A177-3AD203B41FA5}">
                      <a16:colId xmlns:a16="http://schemas.microsoft.com/office/drawing/2014/main" val="20000"/>
                    </a:ext>
                  </a:extLst>
                </a:gridCol>
                <a:gridCol w="1645514">
                  <a:extLst>
                    <a:ext uri="{9D8B030D-6E8A-4147-A177-3AD203B41FA5}">
                      <a16:colId xmlns:a16="http://schemas.microsoft.com/office/drawing/2014/main" val="20001"/>
                    </a:ext>
                  </a:extLst>
                </a:gridCol>
                <a:gridCol w="1881473">
                  <a:extLst>
                    <a:ext uri="{9D8B030D-6E8A-4147-A177-3AD203B41FA5}">
                      <a16:colId xmlns:a16="http://schemas.microsoft.com/office/drawing/2014/main" val="20002"/>
                    </a:ext>
                  </a:extLst>
                </a:gridCol>
              </a:tblGrid>
              <a:tr h="868018">
                <a:tc>
                  <a:txBody>
                    <a:bodyPr/>
                    <a:lstStyle/>
                    <a:p>
                      <a:pPr algn="ctr"/>
                      <a:r>
                        <a:rPr lang="cs-CZ" sz="1600"/>
                        <a:t>Rozdělení</a:t>
                      </a:r>
                      <a:r>
                        <a:rPr lang="cs-CZ" sz="1600" baseline="0"/>
                        <a:t> dle mineralizace</a:t>
                      </a:r>
                      <a:endParaRPr lang="en-GB" sz="1600"/>
                    </a:p>
                  </a:txBody>
                  <a:tcPr marL="82555" marR="82555" marT="41277" marB="41277" anchor="ctr"/>
                </a:tc>
                <a:tc>
                  <a:txBody>
                    <a:bodyPr/>
                    <a:lstStyle/>
                    <a:p>
                      <a:pPr algn="ctr"/>
                      <a:r>
                        <a:rPr lang="cs-CZ" sz="1600"/>
                        <a:t>Obsah rozpuštěných látek</a:t>
                      </a:r>
                      <a:r>
                        <a:rPr lang="cs-CZ" sz="1600" baseline="0"/>
                        <a:t> (mg/l)</a:t>
                      </a:r>
                      <a:endParaRPr lang="en-GB" sz="1600"/>
                    </a:p>
                  </a:txBody>
                  <a:tcPr marL="82555" marR="82555" marT="41277" marB="41277" anchor="ctr"/>
                </a:tc>
                <a:tc>
                  <a:txBody>
                    <a:bodyPr/>
                    <a:lstStyle/>
                    <a:p>
                      <a:pPr algn="ctr"/>
                      <a:r>
                        <a:rPr lang="cs-CZ" sz="1600"/>
                        <a:t>Příklad</a:t>
                      </a:r>
                      <a:endParaRPr lang="en-GB" sz="1600"/>
                    </a:p>
                  </a:txBody>
                  <a:tcPr marL="82555" marR="82555" marT="41277" marB="41277" anchor="ctr"/>
                </a:tc>
                <a:extLst>
                  <a:ext uri="{0D108BD9-81ED-4DB2-BD59-A6C34878D82A}">
                    <a16:rowId xmlns:a16="http://schemas.microsoft.com/office/drawing/2014/main" val="10000"/>
                  </a:ext>
                </a:extLst>
              </a:tr>
              <a:tr h="617964">
                <a:tc>
                  <a:txBody>
                    <a:bodyPr/>
                    <a:lstStyle/>
                    <a:p>
                      <a:pPr algn="ctr"/>
                      <a:r>
                        <a:rPr lang="cs-CZ" sz="1600"/>
                        <a:t>Velmi slabě mineralizované</a:t>
                      </a:r>
                      <a:endParaRPr lang="en-GB" sz="1600"/>
                    </a:p>
                  </a:txBody>
                  <a:tcPr marL="82555" marR="82555" marT="41277" marB="41277" anchor="ctr"/>
                </a:tc>
                <a:tc>
                  <a:txBody>
                    <a:bodyPr/>
                    <a:lstStyle/>
                    <a:p>
                      <a:pPr algn="ctr"/>
                      <a:r>
                        <a:rPr lang="cs-CZ" sz="1600"/>
                        <a:t>&lt; 50 </a:t>
                      </a:r>
                      <a:endParaRPr lang="en-GB" sz="1600"/>
                    </a:p>
                  </a:txBody>
                  <a:tcPr marL="82555" marR="82555" marT="41277" marB="41277" anchor="ctr"/>
                </a:tc>
                <a:tc>
                  <a:txBody>
                    <a:bodyPr/>
                    <a:lstStyle/>
                    <a:p>
                      <a:pPr algn="ctr"/>
                      <a:endParaRPr lang="en-GB" sz="1600"/>
                    </a:p>
                  </a:txBody>
                  <a:tcPr marL="82555" marR="82555" marT="41277" marB="41277" anchor="ctr"/>
                </a:tc>
                <a:extLst>
                  <a:ext uri="{0D108BD9-81ED-4DB2-BD59-A6C34878D82A}">
                    <a16:rowId xmlns:a16="http://schemas.microsoft.com/office/drawing/2014/main" val="10001"/>
                  </a:ext>
                </a:extLst>
              </a:tr>
              <a:tr h="617964">
                <a:tc>
                  <a:txBody>
                    <a:bodyPr/>
                    <a:lstStyle/>
                    <a:p>
                      <a:pPr algn="ctr"/>
                      <a:r>
                        <a:rPr lang="cs-CZ" sz="1600"/>
                        <a:t>Slabě mineralizované</a:t>
                      </a:r>
                      <a:endParaRPr lang="en-GB" sz="1600"/>
                    </a:p>
                  </a:txBody>
                  <a:tcPr marL="82555" marR="82555" marT="41277" marB="41277" anchor="ctr"/>
                </a:tc>
                <a:tc>
                  <a:txBody>
                    <a:bodyPr/>
                    <a:lstStyle/>
                    <a:p>
                      <a:pPr algn="ctr"/>
                      <a:r>
                        <a:rPr lang="cs-CZ" sz="1600"/>
                        <a:t>50</a:t>
                      </a:r>
                      <a:r>
                        <a:rPr lang="cs-CZ" sz="1600" baseline="0"/>
                        <a:t>–500</a:t>
                      </a:r>
                      <a:endParaRPr lang="en-GB" sz="1600"/>
                    </a:p>
                  </a:txBody>
                  <a:tcPr marL="82555" marR="82555" marT="41277" marB="41277" anchor="ctr"/>
                </a:tc>
                <a:tc>
                  <a:txBody>
                    <a:bodyPr/>
                    <a:lstStyle/>
                    <a:p>
                      <a:pPr algn="ctr"/>
                      <a:r>
                        <a:rPr lang="cs-CZ" sz="1600"/>
                        <a:t>Bonaqua, Rajec, Toma natura</a:t>
                      </a:r>
                      <a:endParaRPr lang="en-GB" sz="1600"/>
                    </a:p>
                  </a:txBody>
                  <a:tcPr marL="82555" marR="82555" marT="41277" marB="41277" anchor="ctr"/>
                </a:tc>
                <a:extLst>
                  <a:ext uri="{0D108BD9-81ED-4DB2-BD59-A6C34878D82A}">
                    <a16:rowId xmlns:a16="http://schemas.microsoft.com/office/drawing/2014/main" val="10002"/>
                  </a:ext>
                </a:extLst>
              </a:tr>
              <a:tr h="617964">
                <a:tc>
                  <a:txBody>
                    <a:bodyPr/>
                    <a:lstStyle/>
                    <a:p>
                      <a:pPr algn="ctr"/>
                      <a:r>
                        <a:rPr lang="cs-CZ" sz="1600"/>
                        <a:t>Středně mineralizované</a:t>
                      </a:r>
                      <a:endParaRPr lang="en-GB" sz="1600"/>
                    </a:p>
                  </a:txBody>
                  <a:tcPr marL="82555" marR="82555" marT="41277" marB="41277" anchor="ctr"/>
                </a:tc>
                <a:tc>
                  <a:txBody>
                    <a:bodyPr/>
                    <a:lstStyle/>
                    <a:p>
                      <a:pPr algn="ctr"/>
                      <a:r>
                        <a:rPr lang="cs-CZ" sz="1600"/>
                        <a:t>500–1500</a:t>
                      </a:r>
                      <a:endParaRPr lang="en-GB" sz="1600"/>
                    </a:p>
                  </a:txBody>
                  <a:tcPr marL="82555" marR="82555" marT="41277" marB="41277" anchor="ctr"/>
                </a:tc>
                <a:tc>
                  <a:txBody>
                    <a:bodyPr/>
                    <a:lstStyle/>
                    <a:p>
                      <a:pPr algn="ctr"/>
                      <a:r>
                        <a:rPr lang="cs-CZ" sz="1600"/>
                        <a:t>Korunní, Mattoni, Magnesia</a:t>
                      </a:r>
                      <a:endParaRPr lang="en-GB" sz="1600"/>
                    </a:p>
                  </a:txBody>
                  <a:tcPr marL="82555" marR="82555" marT="41277" marB="41277" anchor="ctr"/>
                </a:tc>
                <a:extLst>
                  <a:ext uri="{0D108BD9-81ED-4DB2-BD59-A6C34878D82A}">
                    <a16:rowId xmlns:a16="http://schemas.microsoft.com/office/drawing/2014/main" val="10003"/>
                  </a:ext>
                </a:extLst>
              </a:tr>
              <a:tr h="617964">
                <a:tc>
                  <a:txBody>
                    <a:bodyPr/>
                    <a:lstStyle/>
                    <a:p>
                      <a:pPr algn="ctr"/>
                      <a:r>
                        <a:rPr lang="cs-CZ" sz="1600"/>
                        <a:t>Silně mineralizované</a:t>
                      </a:r>
                      <a:endParaRPr lang="en-GB" sz="1600"/>
                    </a:p>
                  </a:txBody>
                  <a:tcPr marL="82555" marR="82555" marT="41277" marB="41277" anchor="ctr"/>
                </a:tc>
                <a:tc>
                  <a:txBody>
                    <a:bodyPr/>
                    <a:lstStyle/>
                    <a:p>
                      <a:pPr algn="ctr"/>
                      <a:r>
                        <a:rPr lang="cs-CZ" sz="1600"/>
                        <a:t>1500–5000</a:t>
                      </a:r>
                      <a:endParaRPr lang="en-GB" sz="1600"/>
                    </a:p>
                  </a:txBody>
                  <a:tcPr marL="82555" marR="82555" marT="41277" marB="41277" anchor="ctr"/>
                </a:tc>
                <a:tc>
                  <a:txBody>
                    <a:bodyPr/>
                    <a:lstStyle/>
                    <a:p>
                      <a:pPr algn="ctr"/>
                      <a:r>
                        <a:rPr lang="cs-CZ" sz="1600"/>
                        <a:t>Poděbradka, Hanácká</a:t>
                      </a:r>
                      <a:endParaRPr lang="en-GB" sz="1600"/>
                    </a:p>
                  </a:txBody>
                  <a:tcPr marL="82555" marR="82555" marT="41277" marB="41277" anchor="ctr"/>
                </a:tc>
                <a:extLst>
                  <a:ext uri="{0D108BD9-81ED-4DB2-BD59-A6C34878D82A}">
                    <a16:rowId xmlns:a16="http://schemas.microsoft.com/office/drawing/2014/main" val="10004"/>
                  </a:ext>
                </a:extLst>
              </a:tr>
              <a:tr h="617964">
                <a:tc>
                  <a:txBody>
                    <a:bodyPr/>
                    <a:lstStyle/>
                    <a:p>
                      <a:pPr algn="ctr"/>
                      <a:r>
                        <a:rPr lang="cs-CZ" sz="1600"/>
                        <a:t>Velmi silně mineralizované</a:t>
                      </a:r>
                      <a:endParaRPr lang="en-GB" sz="1600"/>
                    </a:p>
                  </a:txBody>
                  <a:tcPr marL="82555" marR="82555" marT="41277" marB="41277" anchor="ctr"/>
                </a:tc>
                <a:tc>
                  <a:txBody>
                    <a:bodyPr/>
                    <a:lstStyle/>
                    <a:p>
                      <a:pPr algn="ctr"/>
                      <a:r>
                        <a:rPr lang="en-GB" sz="1600"/>
                        <a:t>&gt;</a:t>
                      </a:r>
                      <a:r>
                        <a:rPr lang="cs-CZ" sz="1600"/>
                        <a:t> 5000</a:t>
                      </a:r>
                      <a:endParaRPr lang="en-GB" sz="1600"/>
                    </a:p>
                  </a:txBody>
                  <a:tcPr marL="82555" marR="82555" marT="41277" marB="41277" anchor="ctr"/>
                </a:tc>
                <a:tc>
                  <a:txBody>
                    <a:bodyPr/>
                    <a:lstStyle/>
                    <a:p>
                      <a:pPr algn="ctr"/>
                      <a:r>
                        <a:rPr lang="cs-CZ" sz="1600" dirty="0" err="1"/>
                        <a:t>Šaratica</a:t>
                      </a:r>
                      <a:r>
                        <a:rPr lang="cs-CZ" sz="1600" dirty="0"/>
                        <a:t>, Zaječická</a:t>
                      </a:r>
                      <a:endParaRPr lang="en-GB" sz="1600" dirty="0"/>
                    </a:p>
                  </a:txBody>
                  <a:tcPr marL="82555" marR="82555" marT="41277" marB="4127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086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Text Placeholder 3"/>
          <p:cNvSpPr>
            <a:spLocks noGrp="1"/>
          </p:cNvSpPr>
          <p:nvPr>
            <p:ph type="body" sz="quarter" idx="26"/>
          </p:nvPr>
        </p:nvSpPr>
        <p:spPr>
          <a:xfrm>
            <a:off x="665998" y="1490248"/>
            <a:ext cx="5220000" cy="271576"/>
          </a:xfrm>
        </p:spPr>
        <p:txBody>
          <a:bodyPr/>
          <a:lstStyle/>
          <a:p>
            <a:r>
              <a:rPr lang="cs-CZ" dirty="0"/>
              <a:t>Regulatory drinking</a:t>
            </a:r>
            <a:endParaRPr lang="en-GB" dirty="0"/>
          </a:p>
        </p:txBody>
      </p:sp>
      <p:sp>
        <p:nvSpPr>
          <p:cNvPr id="5" name="Title 4"/>
          <p:cNvSpPr>
            <a:spLocks noGrp="1"/>
          </p:cNvSpPr>
          <p:nvPr>
            <p:ph type="title"/>
          </p:nvPr>
        </p:nvSpPr>
        <p:spPr/>
        <p:txBody>
          <a:bodyPr/>
          <a:lstStyle/>
          <a:p>
            <a:r>
              <a:rPr lang="cs-CZ" dirty="0"/>
              <a:t>Přístupy vedoucí ke konzumaci nápojů</a:t>
            </a:r>
            <a:endParaRPr lang="en-GB" dirty="0"/>
          </a:p>
        </p:txBody>
      </p:sp>
      <p:sp>
        <p:nvSpPr>
          <p:cNvPr id="6" name="Text Placeholder 5"/>
          <p:cNvSpPr>
            <a:spLocks noGrp="1"/>
          </p:cNvSpPr>
          <p:nvPr>
            <p:ph type="body" sz="quarter" idx="27"/>
          </p:nvPr>
        </p:nvSpPr>
        <p:spPr>
          <a:xfrm>
            <a:off x="6312301" y="1519182"/>
            <a:ext cx="5220000" cy="271576"/>
          </a:xfrm>
        </p:spPr>
        <p:txBody>
          <a:bodyPr/>
          <a:lstStyle/>
          <a:p>
            <a:r>
              <a:rPr lang="cs-CZ" dirty="0"/>
              <a:t>Non-regulatory drinking</a:t>
            </a:r>
            <a:endParaRPr lang="en-GB" dirty="0"/>
          </a:p>
        </p:txBody>
      </p:sp>
      <p:sp>
        <p:nvSpPr>
          <p:cNvPr id="7" name="Content Placeholder 6"/>
          <p:cNvSpPr>
            <a:spLocks noGrp="1"/>
          </p:cNvSpPr>
          <p:nvPr>
            <p:ph idx="29"/>
          </p:nvPr>
        </p:nvSpPr>
        <p:spPr>
          <a:xfrm>
            <a:off x="665998" y="2160524"/>
            <a:ext cx="5219998" cy="4139998"/>
          </a:xfrm>
        </p:spPr>
        <p:txBody>
          <a:bodyPr/>
          <a:lstStyle/>
          <a:p>
            <a:r>
              <a:rPr lang="cs-CZ" dirty="0"/>
              <a:t>zprostředkováno žízní/potřebou vody</a:t>
            </a:r>
          </a:p>
          <a:p>
            <a:r>
              <a:rPr lang="cs-CZ" dirty="0"/>
              <a:t>voda/jiný nápoj konzumovány za účelem uhašení žizně nebo z důvodu zajištění správné hydratace </a:t>
            </a:r>
          </a:p>
        </p:txBody>
      </p:sp>
      <p:sp>
        <p:nvSpPr>
          <p:cNvPr id="10" name="Content Placeholder 6"/>
          <p:cNvSpPr txBox="1">
            <a:spLocks/>
          </p:cNvSpPr>
          <p:nvPr/>
        </p:nvSpPr>
        <p:spPr>
          <a:xfrm>
            <a:off x="6168300" y="1626036"/>
            <a:ext cx="5219998"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GB" kern="0" dirty="0"/>
          </a:p>
        </p:txBody>
      </p:sp>
      <p:sp>
        <p:nvSpPr>
          <p:cNvPr id="11" name="Content Placeholder 6"/>
          <p:cNvSpPr txBox="1">
            <a:spLocks/>
          </p:cNvSpPr>
          <p:nvPr/>
        </p:nvSpPr>
        <p:spPr>
          <a:xfrm>
            <a:off x="6137998" y="1692002"/>
            <a:ext cx="5219998"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GB" kern="0" dirty="0"/>
          </a:p>
        </p:txBody>
      </p:sp>
      <p:sp>
        <p:nvSpPr>
          <p:cNvPr id="12" name="Content Placeholder 11"/>
          <p:cNvSpPr>
            <a:spLocks noGrp="1"/>
          </p:cNvSpPr>
          <p:nvPr>
            <p:ph idx="30"/>
          </p:nvPr>
        </p:nvSpPr>
        <p:spPr>
          <a:xfrm>
            <a:off x="6312301" y="2022036"/>
            <a:ext cx="5219998" cy="4139998"/>
          </a:xfrm>
        </p:spPr>
        <p:txBody>
          <a:bodyPr/>
          <a:lstStyle/>
          <a:p>
            <a:r>
              <a:rPr lang="cs-CZ" dirty="0"/>
              <a:t>Souvisí s mechanismem odměn</a:t>
            </a:r>
          </a:p>
          <a:p>
            <a:r>
              <a:rPr lang="cs-CZ" dirty="0"/>
              <a:t>Požití nápoje pro potěšení, stimulační účinky (káva, čaj) </a:t>
            </a:r>
          </a:p>
          <a:p>
            <a:r>
              <a:rPr lang="cs-CZ" dirty="0"/>
              <a:t>Zprostředkováno chuťovými receptory</a:t>
            </a:r>
            <a:endParaRPr lang="en-GB" dirty="0"/>
          </a:p>
          <a:p>
            <a:endParaRPr lang="en-GB" dirty="0"/>
          </a:p>
        </p:txBody>
      </p:sp>
    </p:spTree>
    <p:extLst>
      <p:ext uri="{BB962C8B-B14F-4D97-AF65-F5344CB8AC3E}">
        <p14:creationId xmlns:p14="http://schemas.microsoft.com/office/powerpoint/2010/main" val="17222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19</a:t>
            </a:fld>
            <a:endParaRPr lang="cs-CZ" altLang="cs-CZ"/>
          </a:p>
        </p:txBody>
      </p:sp>
      <p:sp>
        <p:nvSpPr>
          <p:cNvPr id="11" name="Title 3">
            <a:extLst>
              <a:ext uri="{FF2B5EF4-FFF2-40B4-BE49-F238E27FC236}">
                <a16:creationId xmlns:a16="http://schemas.microsoft.com/office/drawing/2014/main" id="{9AF628C0-CEE7-494E-B101-95BA3B4EBF62}"/>
              </a:ext>
            </a:extLst>
          </p:cNvPr>
          <p:cNvSpPr>
            <a:spLocks noGrp="1"/>
          </p:cNvSpPr>
          <p:nvPr>
            <p:ph type="title"/>
          </p:nvPr>
        </p:nvSpPr>
        <p:spPr>
          <a:xfrm>
            <a:off x="720000" y="720000"/>
            <a:ext cx="10753200" cy="451576"/>
          </a:xfrm>
        </p:spPr>
        <p:txBody>
          <a:bodyPr/>
          <a:lstStyle/>
          <a:p>
            <a:r>
              <a:rPr lang="cs-CZ" dirty="0"/>
              <a:t>Obsah vody v potravinách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2254712"/>
              </p:ext>
            </p:extLst>
          </p:nvPr>
        </p:nvGraphicFramePr>
        <p:xfrm>
          <a:off x="1052428" y="1692002"/>
          <a:ext cx="10088345" cy="4140002"/>
        </p:xfrm>
        <a:graphic>
          <a:graphicData uri="http://schemas.openxmlformats.org/drawingml/2006/table">
            <a:tbl>
              <a:tblPr firstRow="1" bandRow="1">
                <a:tableStyleId>{69012ECD-51FC-41F1-AA8D-1B2483CD663E}</a:tableStyleId>
              </a:tblPr>
              <a:tblGrid>
                <a:gridCol w="2563047">
                  <a:extLst>
                    <a:ext uri="{9D8B030D-6E8A-4147-A177-3AD203B41FA5}">
                      <a16:colId xmlns:a16="http://schemas.microsoft.com/office/drawing/2014/main" val="20000"/>
                    </a:ext>
                  </a:extLst>
                </a:gridCol>
                <a:gridCol w="4392476">
                  <a:extLst>
                    <a:ext uri="{9D8B030D-6E8A-4147-A177-3AD203B41FA5}">
                      <a16:colId xmlns:a16="http://schemas.microsoft.com/office/drawing/2014/main" val="20001"/>
                    </a:ext>
                  </a:extLst>
                </a:gridCol>
                <a:gridCol w="3132822">
                  <a:extLst>
                    <a:ext uri="{9D8B030D-6E8A-4147-A177-3AD203B41FA5}">
                      <a16:colId xmlns:a16="http://schemas.microsoft.com/office/drawing/2014/main" val="20002"/>
                    </a:ext>
                  </a:extLst>
                </a:gridCol>
              </a:tblGrid>
              <a:tr h="282067">
                <a:tc>
                  <a:txBody>
                    <a:bodyPr/>
                    <a:lstStyle/>
                    <a:p>
                      <a:pPr algn="ctr"/>
                      <a:r>
                        <a:rPr lang="cs-CZ" sz="1300"/>
                        <a:t>Skupina</a:t>
                      </a:r>
                      <a:endParaRPr lang="en-GB" sz="1300"/>
                    </a:p>
                  </a:txBody>
                  <a:tcPr marL="62343" marR="62343" marT="31172" marB="31172" anchor="ctr">
                    <a:lnR w="38100" cap="flat" cmpd="sng" algn="ctr">
                      <a:solidFill>
                        <a:schemeClr val="tx2"/>
                      </a:solidFill>
                      <a:prstDash val="solid"/>
                      <a:round/>
                      <a:headEnd type="none" w="med" len="med"/>
                      <a:tailEnd type="none" w="med" len="med"/>
                    </a:lnR>
                  </a:tcPr>
                </a:tc>
                <a:tc>
                  <a:txBody>
                    <a:bodyPr/>
                    <a:lstStyle/>
                    <a:p>
                      <a:pPr algn="ctr"/>
                      <a:r>
                        <a:rPr lang="cs-CZ" sz="1300"/>
                        <a:t>Nápoje a potraviny</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Obsah vody v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0"/>
                  </a:ext>
                </a:extLst>
              </a:tr>
              <a:tr h="282067">
                <a:tc rowSpan="3">
                  <a:txBody>
                    <a:bodyPr/>
                    <a:lstStyle/>
                    <a:p>
                      <a:pPr algn="ctr"/>
                      <a:r>
                        <a:rPr lang="cs-CZ" sz="1300"/>
                        <a:t>Nealkoholické</a:t>
                      </a:r>
                      <a:r>
                        <a:rPr lang="cs-CZ" sz="1300" baseline="0"/>
                        <a:t> nápoje</a:t>
                      </a:r>
                      <a:endParaRPr lang="en-GB" sz="1300"/>
                    </a:p>
                  </a:txBody>
                  <a:tcPr marL="62343" marR="62343" marT="31172" marB="31172" anchor="ctr">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Voda, nápoje se sladidly, neslazený čaj</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100</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1"/>
                  </a:ext>
                </a:extLst>
              </a:tr>
              <a:tr h="282067">
                <a:tc vMerge="1">
                  <a:txBody>
                    <a:bodyPr/>
                    <a:lstStyle/>
                    <a:p>
                      <a:endParaRPr lang="en-GB"/>
                    </a:p>
                  </a:txBody>
                  <a:tcPr/>
                </a:tc>
                <a:tc>
                  <a:txBody>
                    <a:bodyPr/>
                    <a:lstStyle/>
                    <a:p>
                      <a:pPr algn="ctr"/>
                      <a:r>
                        <a:rPr lang="cs-CZ" sz="1300"/>
                        <a:t>Limonády,</a:t>
                      </a:r>
                      <a:r>
                        <a:rPr lang="cs-CZ" sz="1300" baseline="0"/>
                        <a:t> káva, zeleninové šťávy</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90–100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2"/>
                  </a:ext>
                </a:extLst>
              </a:tr>
              <a:tr h="282067">
                <a:tc vMerge="1">
                  <a:txBody>
                    <a:bodyPr/>
                    <a:lstStyle/>
                    <a:p>
                      <a:endParaRPr lang="en-GB"/>
                    </a:p>
                  </a:txBody>
                  <a:tcPr/>
                </a:tc>
                <a:tc>
                  <a:txBody>
                    <a:bodyPr/>
                    <a:lstStyle/>
                    <a:p>
                      <a:pPr algn="ctr"/>
                      <a:r>
                        <a:rPr lang="cs-CZ" sz="1300"/>
                        <a:t>Mléko, džusy</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85–</a:t>
                      </a:r>
                      <a:r>
                        <a:rPr lang="cs-CZ" sz="1300" baseline="0"/>
                        <a:t>90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82067">
                <a:tc rowSpan="2">
                  <a:txBody>
                    <a:bodyPr/>
                    <a:lstStyle/>
                    <a:p>
                      <a:pPr algn="ctr"/>
                      <a:r>
                        <a:rPr lang="cs-CZ" sz="1300"/>
                        <a:t>Alkoholické</a:t>
                      </a:r>
                      <a:r>
                        <a:rPr lang="cs-CZ" sz="1300" baseline="0"/>
                        <a:t> nápoje</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Pivo, víno</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85–</a:t>
                      </a:r>
                      <a:r>
                        <a:rPr lang="cs-CZ" sz="1300" baseline="0"/>
                        <a:t>95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4"/>
                  </a:ext>
                </a:extLst>
              </a:tr>
              <a:tr h="282067">
                <a:tc vMerge="1">
                  <a:txBody>
                    <a:bodyPr/>
                    <a:lstStyle/>
                    <a:p>
                      <a:endParaRPr lang="en-GB"/>
                    </a:p>
                  </a:txBody>
                  <a:tcPr/>
                </a:tc>
                <a:tc>
                  <a:txBody>
                    <a:bodyPr/>
                    <a:lstStyle/>
                    <a:p>
                      <a:pPr algn="ctr"/>
                      <a:r>
                        <a:rPr lang="cs-CZ" sz="1300"/>
                        <a:t>Lihoviny</a:t>
                      </a:r>
                      <a:r>
                        <a:rPr lang="cs-CZ" sz="1300" baseline="0"/>
                        <a:t> </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60–70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282067">
                <a:tc>
                  <a:txBody>
                    <a:bodyPr/>
                    <a:lstStyle/>
                    <a:p>
                      <a:pPr marL="0" algn="ctr" defTabSz="914400" rtl="0" eaLnBrk="1" latinLnBrk="0" hangingPunct="1"/>
                      <a:r>
                        <a:rPr lang="cs-CZ" sz="1300" kern="1200"/>
                        <a:t>Polévky</a:t>
                      </a:r>
                      <a:endParaRPr lang="en-GB" sz="1300" kern="1200">
                        <a:solidFill>
                          <a:schemeClr val="dk1"/>
                        </a:solidFill>
                        <a:latin typeface="+mn-lt"/>
                        <a:ea typeface="+mn-ea"/>
                        <a:cs typeface="+mn-cs"/>
                      </a:endParaRPr>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80–95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473131">
                <a:tc rowSpan="2">
                  <a:txBody>
                    <a:bodyPr/>
                    <a:lstStyle/>
                    <a:p>
                      <a:pPr algn="ctr"/>
                      <a:r>
                        <a:rPr lang="cs-CZ" sz="1300"/>
                        <a:t>Ovoce a zelenina</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Jahody, meloun,</a:t>
                      </a:r>
                      <a:r>
                        <a:rPr lang="cs-CZ" sz="1300" baseline="0"/>
                        <a:t> okurka, pomeranč, mrkev, rajče, broskce, celer, </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80–</a:t>
                      </a:r>
                      <a:r>
                        <a:rPr lang="cs-CZ" sz="1300" baseline="0"/>
                        <a:t>95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7"/>
                  </a:ext>
                </a:extLst>
              </a:tr>
              <a:tr h="282067">
                <a:tc vMerge="1">
                  <a:txBody>
                    <a:bodyPr/>
                    <a:lstStyle/>
                    <a:p>
                      <a:endParaRPr lang="en-GB"/>
                    </a:p>
                  </a:txBody>
                  <a:tcPr/>
                </a:tc>
                <a:tc>
                  <a:txBody>
                    <a:bodyPr/>
                    <a:lstStyle/>
                    <a:p>
                      <a:pPr algn="ctr"/>
                      <a:r>
                        <a:rPr lang="cs-CZ" sz="1300"/>
                        <a:t>Banán, brambory, kukuřice</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70–</a:t>
                      </a:r>
                      <a:r>
                        <a:rPr lang="cs-CZ" sz="1300" baseline="0"/>
                        <a:t>80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282067">
                <a:tc rowSpan="4">
                  <a:txBody>
                    <a:bodyPr/>
                    <a:lstStyle/>
                    <a:p>
                      <a:pPr algn="ctr"/>
                      <a:r>
                        <a:rPr lang="cs-CZ" sz="1300"/>
                        <a:t>Mléčné výrobky</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Mléko </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87–90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9"/>
                  </a:ext>
                </a:extLst>
              </a:tr>
              <a:tr h="282067">
                <a:tc vMerge="1">
                  <a:txBody>
                    <a:bodyPr/>
                    <a:lstStyle/>
                    <a:p>
                      <a:endParaRPr lang="en-GB"/>
                    </a:p>
                  </a:txBody>
                  <a:tcPr/>
                </a:tc>
                <a:tc>
                  <a:txBody>
                    <a:bodyPr/>
                    <a:lstStyle/>
                    <a:p>
                      <a:pPr algn="ctr"/>
                      <a:r>
                        <a:rPr lang="cs-CZ" sz="1300"/>
                        <a:t>Jogurt,</a:t>
                      </a:r>
                      <a:r>
                        <a:rPr lang="cs-CZ" sz="1300" baseline="0"/>
                        <a:t> tvaroh</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75–</a:t>
                      </a:r>
                      <a:r>
                        <a:rPr lang="cs-CZ" sz="1300" baseline="0"/>
                        <a:t>85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10"/>
                  </a:ext>
                </a:extLst>
              </a:tr>
              <a:tr h="282067">
                <a:tc vMerge="1">
                  <a:txBody>
                    <a:bodyPr/>
                    <a:lstStyle/>
                    <a:p>
                      <a:endParaRPr lang="en-GB"/>
                    </a:p>
                  </a:txBody>
                  <a:tcPr/>
                </a:tc>
                <a:tc>
                  <a:txBody>
                    <a:bodyPr/>
                    <a:lstStyle/>
                    <a:p>
                      <a:pPr algn="ctr"/>
                      <a:r>
                        <a:rPr lang="cs-CZ" sz="1300"/>
                        <a:t>Zmrzlina</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60–</a:t>
                      </a:r>
                      <a:r>
                        <a:rPr lang="cs-CZ" sz="1300" baseline="0"/>
                        <a:t>65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11"/>
                  </a:ext>
                </a:extLst>
              </a:tr>
              <a:tr h="282067">
                <a:tc vMerge="1">
                  <a:txBody>
                    <a:bodyPr/>
                    <a:lstStyle/>
                    <a:p>
                      <a:endParaRPr lang="en-GB"/>
                    </a:p>
                  </a:txBody>
                  <a:tcPr/>
                </a:tc>
                <a:tc>
                  <a:txBody>
                    <a:bodyPr/>
                    <a:lstStyle/>
                    <a:p>
                      <a:pPr algn="ctr"/>
                      <a:r>
                        <a:rPr lang="cs-CZ" sz="1300"/>
                        <a:t>Sýr</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40</a:t>
                      </a:r>
                      <a:r>
                        <a:rPr lang="cs-CZ" sz="1300" baseline="0"/>
                        <a:t>–60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2"/>
                  </a:ext>
                </a:extLst>
              </a:tr>
              <a:tr h="282067">
                <a:tc>
                  <a:txBody>
                    <a:bodyPr/>
                    <a:lstStyle/>
                    <a:p>
                      <a:pPr algn="ctr"/>
                      <a:r>
                        <a:rPr lang="cs-CZ" sz="1300"/>
                        <a:t>Olej</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0</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7100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Title 3"/>
          <p:cNvSpPr>
            <a:spLocks noGrp="1"/>
          </p:cNvSpPr>
          <p:nvPr>
            <p:ph type="title"/>
          </p:nvPr>
        </p:nvSpPr>
        <p:spPr>
          <a:xfrm>
            <a:off x="666000" y="320603"/>
            <a:ext cx="10753200" cy="451576"/>
          </a:xfrm>
        </p:spPr>
        <p:txBody>
          <a:bodyPr/>
          <a:lstStyle/>
          <a:p>
            <a:r>
              <a:rPr lang="cs-CZ" dirty="0"/>
              <a:t>Rozdělení tělesné vody</a:t>
            </a:r>
            <a:endParaRPr lang="en-GB" dirty="0"/>
          </a:p>
        </p:txBody>
      </p:sp>
      <p:graphicFrame>
        <p:nvGraphicFramePr>
          <p:cNvPr id="14" name="Zástupný symbol pro obsah 3">
            <a:extLst>
              <a:ext uri="{FF2B5EF4-FFF2-40B4-BE49-F238E27FC236}">
                <a16:creationId xmlns:a16="http://schemas.microsoft.com/office/drawing/2014/main" id="{51F3F01D-B31A-4339-8C66-B4065D68F395}"/>
              </a:ext>
            </a:extLst>
          </p:cNvPr>
          <p:cNvGraphicFramePr>
            <a:graphicFrameLocks noGrp="1"/>
          </p:cNvGraphicFramePr>
          <p:nvPr>
            <p:ph idx="1"/>
            <p:extLst>
              <p:ext uri="{D42A27DB-BD31-4B8C-83A1-F6EECF244321}">
                <p14:modId xmlns:p14="http://schemas.microsoft.com/office/powerpoint/2010/main" val="2118815110"/>
              </p:ext>
            </p:extLst>
          </p:nvPr>
        </p:nvGraphicFramePr>
        <p:xfrm>
          <a:off x="540000" y="1332311"/>
          <a:ext cx="4167600" cy="4027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1295358" y="5627199"/>
            <a:ext cx="1546133" cy="726801"/>
            <a:chOff x="784462" y="2369759"/>
            <a:chExt cx="1667061" cy="833530"/>
          </a:xfrm>
          <a:solidFill>
            <a:schemeClr val="accent1"/>
          </a:solidFill>
        </p:grpSpPr>
        <p:sp>
          <p:nvSpPr>
            <p:cNvPr id="16" name="Rectangle 15"/>
            <p:cNvSpPr/>
            <p:nvPr/>
          </p:nvSpPr>
          <p:spPr>
            <a:xfrm>
              <a:off x="784462" y="2369759"/>
              <a:ext cx="1667061" cy="833530"/>
            </a:xfrm>
            <a:prstGeom prst="rect">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Rectangle 16"/>
            <p:cNvSpPr/>
            <p:nvPr/>
          </p:nvSpPr>
          <p:spPr>
            <a:xfrm>
              <a:off x="784462" y="2369759"/>
              <a:ext cx="1667061" cy="83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dirty="0"/>
                <a:t>Transcelulární</a:t>
              </a:r>
              <a:endParaRPr lang="cs-CZ" sz="1800" kern="1200" dirty="0"/>
            </a:p>
            <a:p>
              <a:pPr lvl="0" algn="ctr" defTabSz="800100">
                <a:lnSpc>
                  <a:spcPct val="90000"/>
                </a:lnSpc>
                <a:spcBef>
                  <a:spcPct val="0"/>
                </a:spcBef>
                <a:spcAft>
                  <a:spcPct val="35000"/>
                </a:spcAft>
              </a:pPr>
              <a:r>
                <a:rPr lang="cs-CZ" sz="1200" kern="1200" dirty="0"/>
                <a:t>Cca 1-2 l</a:t>
              </a:r>
            </a:p>
          </p:txBody>
        </p:sp>
      </p:grpSp>
      <p:sp>
        <p:nvSpPr>
          <p:cNvPr id="18" name="Rectangle 17"/>
          <p:cNvSpPr/>
          <p:nvPr/>
        </p:nvSpPr>
        <p:spPr>
          <a:xfrm>
            <a:off x="5336958" y="1171576"/>
            <a:ext cx="5026242" cy="6463308"/>
          </a:xfrm>
          <a:prstGeom prst="rect">
            <a:avLst/>
          </a:prstGeom>
        </p:spPr>
        <p:txBody>
          <a:bodyPr wrap="square">
            <a:spAutoFit/>
          </a:bodyPr>
          <a:lstStyle/>
          <a:p>
            <a:pPr eaLnBrk="1" hangingPunct="1"/>
            <a:r>
              <a:rPr lang="cs-CZ" altLang="cs-CZ" sz="1800" b="1" dirty="0">
                <a:latin typeface="+mn-lt"/>
              </a:rPr>
              <a:t>Extracelulární tekutina </a:t>
            </a:r>
          </a:p>
          <a:p>
            <a:pPr marL="742950" lvl="1" indent="-285750">
              <a:buFont typeface="Arial" panose="020B0604020202020204" pitchFamily="34" charset="0"/>
              <a:buChar char="•"/>
            </a:pPr>
            <a:r>
              <a:rPr lang="cs-CZ" altLang="cs-CZ" sz="1800" dirty="0">
                <a:latin typeface="+mn-lt"/>
              </a:rPr>
              <a:t>vně buněk </a:t>
            </a:r>
          </a:p>
          <a:p>
            <a:pPr marL="742950" lvl="1" indent="-285750">
              <a:buFont typeface="Arial" panose="020B0604020202020204" pitchFamily="34" charset="0"/>
              <a:buChar char="•"/>
            </a:pPr>
            <a:r>
              <a:rPr lang="cs-CZ" altLang="cs-CZ" sz="1800" dirty="0">
                <a:latin typeface="+mn-lt"/>
              </a:rPr>
              <a:t>rychlejší změny ve složení a množství</a:t>
            </a:r>
          </a:p>
          <a:p>
            <a:pPr marL="742950" lvl="1" indent="-285750">
              <a:buFont typeface="Arial" panose="020B0604020202020204" pitchFamily="34" charset="0"/>
              <a:buChar char="•"/>
            </a:pPr>
            <a:endParaRPr lang="cs-CZ" altLang="cs-CZ" sz="1800" dirty="0">
              <a:latin typeface="+mn-lt"/>
            </a:endParaRPr>
          </a:p>
          <a:p>
            <a:pPr marL="742950" lvl="1" indent="-285750">
              <a:buFont typeface="Arial" panose="020B0604020202020204" pitchFamily="34" charset="0"/>
              <a:buChar char="•"/>
            </a:pPr>
            <a:r>
              <a:rPr lang="cs-CZ" altLang="cs-CZ" sz="1800" b="1" dirty="0">
                <a:latin typeface="+mn-lt"/>
              </a:rPr>
              <a:t>Intersticiální tekutina </a:t>
            </a:r>
            <a:r>
              <a:rPr lang="cs-CZ" altLang="cs-CZ" sz="1800" dirty="0">
                <a:latin typeface="+mn-lt"/>
              </a:rPr>
              <a:t>(Extravazální)</a:t>
            </a:r>
          </a:p>
          <a:p>
            <a:pPr marL="1200150" lvl="2" indent="-285750">
              <a:buFont typeface="Arial" panose="020B0604020202020204" pitchFamily="34" charset="0"/>
              <a:buChar char="•"/>
            </a:pPr>
            <a:r>
              <a:rPr lang="cs-CZ" altLang="cs-CZ" sz="1800" dirty="0">
                <a:latin typeface="+mn-lt"/>
              </a:rPr>
              <a:t>v mezibuněčném prostoru</a:t>
            </a:r>
          </a:p>
          <a:p>
            <a:pPr marL="1200150" lvl="2" indent="-285750">
              <a:buFont typeface="Arial" panose="020B0604020202020204" pitchFamily="34" charset="0"/>
              <a:buChar char="•"/>
            </a:pPr>
            <a:endParaRPr lang="cs-CZ" altLang="cs-CZ" sz="1800" dirty="0">
              <a:latin typeface="+mn-lt"/>
            </a:endParaRPr>
          </a:p>
          <a:p>
            <a:pPr marL="742950" lvl="1" indent="-285750">
              <a:buFont typeface="Arial" panose="020B0604020202020204" pitchFamily="34" charset="0"/>
              <a:buChar char="•"/>
            </a:pPr>
            <a:r>
              <a:rPr lang="cs-CZ" altLang="cs-CZ" sz="1800" b="1" dirty="0">
                <a:latin typeface="+mn-lt"/>
              </a:rPr>
              <a:t>Intravazální tekutina</a:t>
            </a:r>
          </a:p>
          <a:p>
            <a:pPr marL="1200150" lvl="2" indent="-285750">
              <a:buFont typeface="Arial" panose="020B0604020202020204" pitchFamily="34" charset="0"/>
              <a:buChar char="•"/>
            </a:pPr>
            <a:r>
              <a:rPr lang="cs-CZ" altLang="cs-CZ" sz="1800" dirty="0">
                <a:latin typeface="+mn-lt"/>
              </a:rPr>
              <a:t>v cirkulaci tj. plazma</a:t>
            </a:r>
          </a:p>
          <a:p>
            <a:pPr marL="1200150" lvl="2" indent="-285750">
              <a:buFont typeface="Arial" panose="020B0604020202020204" pitchFamily="34" charset="0"/>
              <a:buChar char="•"/>
            </a:pPr>
            <a:endParaRPr lang="cs-CZ" altLang="cs-CZ" sz="1800" dirty="0">
              <a:latin typeface="+mn-lt"/>
            </a:endParaRPr>
          </a:p>
          <a:p>
            <a:pPr marL="742950" lvl="1" indent="-285750">
              <a:buFont typeface="Arial" panose="020B0604020202020204" pitchFamily="34" charset="0"/>
              <a:buChar char="•"/>
            </a:pPr>
            <a:r>
              <a:rPr lang="cs-CZ" altLang="cs-CZ" sz="1800" b="1" dirty="0">
                <a:latin typeface="+mn-lt"/>
              </a:rPr>
              <a:t>Transcelulární tekutina</a:t>
            </a:r>
          </a:p>
          <a:p>
            <a:pPr marL="1200150" lvl="2" indent="-285750">
              <a:buFont typeface="Arial" panose="020B0604020202020204" pitchFamily="34" charset="0"/>
              <a:buChar char="•"/>
            </a:pPr>
            <a:r>
              <a:rPr lang="cs-CZ" altLang="cs-CZ" sz="1800" dirty="0"/>
              <a:t>likvor, synoviální, pleurální, intraokulární tekutina aj. </a:t>
            </a:r>
          </a:p>
          <a:p>
            <a:pPr marL="1200150" lvl="2" indent="-285750">
              <a:buFont typeface="Arial" panose="020B0604020202020204" pitchFamily="34" charset="0"/>
              <a:buChar char="•"/>
            </a:pPr>
            <a:r>
              <a:rPr lang="cs-CZ" altLang="cs-CZ" sz="1800" dirty="0"/>
              <a:t>Vyplňuje tělní dutiny</a:t>
            </a:r>
          </a:p>
          <a:p>
            <a:pPr lvl="1"/>
            <a:endParaRPr lang="cs-CZ" altLang="cs-CZ" sz="1800" b="1" dirty="0">
              <a:latin typeface="+mn-lt"/>
            </a:endParaRPr>
          </a:p>
          <a:p>
            <a:pPr eaLnBrk="1" hangingPunct="1"/>
            <a:r>
              <a:rPr lang="cs-CZ" altLang="cs-CZ" sz="1800" b="1" dirty="0">
                <a:latin typeface="+mn-lt"/>
              </a:rPr>
              <a:t>Intracelulární tekutina </a:t>
            </a:r>
          </a:p>
          <a:p>
            <a:pPr marL="742950" lvl="1" indent="-285750">
              <a:buFont typeface="Arial" panose="020B0604020202020204" pitchFamily="34" charset="0"/>
              <a:buChar char="•"/>
            </a:pPr>
            <a:r>
              <a:rPr lang="cs-CZ" altLang="cs-CZ" sz="1800" dirty="0">
                <a:latin typeface="+mn-lt"/>
              </a:rPr>
              <a:t>v buňkách </a:t>
            </a:r>
          </a:p>
          <a:p>
            <a:pPr marL="742950" lvl="1" indent="-285750">
              <a:buFont typeface="Arial" panose="020B0604020202020204" pitchFamily="34" charset="0"/>
              <a:buChar char="•"/>
            </a:pPr>
            <a:r>
              <a:rPr lang="cs-CZ" altLang="cs-CZ" sz="1800" dirty="0">
                <a:latin typeface="+mn-lt"/>
              </a:rPr>
              <a:t>má největší podíl. </a:t>
            </a:r>
          </a:p>
          <a:p>
            <a:pPr marL="742950" lvl="1" indent="-285750">
              <a:buFont typeface="Arial" panose="020B0604020202020204" pitchFamily="34" charset="0"/>
              <a:buChar char="•"/>
            </a:pPr>
            <a:r>
              <a:rPr lang="cs-CZ" altLang="cs-CZ" sz="1800" dirty="0">
                <a:latin typeface="+mn-lt"/>
              </a:rPr>
              <a:t>Zastoupení-měkké tkáně, kosti, chrupavky, pojivo.</a:t>
            </a:r>
          </a:p>
          <a:p>
            <a:pPr eaLnBrk="1" hangingPunct="1"/>
            <a:endParaRPr lang="cs-CZ" altLang="cs-CZ" sz="1800" dirty="0">
              <a:latin typeface="+mn-lt"/>
            </a:endParaRPr>
          </a:p>
          <a:p>
            <a:pPr lvl="0"/>
            <a:endParaRPr lang="en-GB" sz="1800" dirty="0"/>
          </a:p>
          <a:p>
            <a:pPr eaLnBrk="1" hangingPunct="1"/>
            <a:endParaRPr lang="cs-CZ" altLang="cs-CZ" sz="1800" dirty="0">
              <a:latin typeface="+mn-lt"/>
            </a:endParaRPr>
          </a:p>
        </p:txBody>
      </p:sp>
      <p:cxnSp>
        <p:nvCxnSpPr>
          <p:cNvPr id="21" name="Straight Connector 20"/>
          <p:cNvCxnSpPr/>
          <p:nvPr/>
        </p:nvCxnSpPr>
        <p:spPr bwMode="auto">
          <a:xfrm>
            <a:off x="929640" y="5227320"/>
            <a:ext cx="1524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1072265" y="4562200"/>
            <a:ext cx="16933" cy="123166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1072265" y="5793867"/>
            <a:ext cx="223093"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57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Title 3"/>
          <p:cNvSpPr>
            <a:spLocks noGrp="1"/>
          </p:cNvSpPr>
          <p:nvPr>
            <p:ph type="title"/>
          </p:nvPr>
        </p:nvSpPr>
        <p:spPr/>
        <p:txBody>
          <a:bodyPr/>
          <a:lstStyle/>
          <a:p>
            <a:r>
              <a:rPr lang="cs-CZ" dirty="0"/>
              <a:t>Pitný režim</a:t>
            </a:r>
            <a:endParaRPr lang="en-GB" dirty="0"/>
          </a:p>
        </p:txBody>
      </p:sp>
      <p:sp>
        <p:nvSpPr>
          <p:cNvPr id="5" name="Content Placeholder 4"/>
          <p:cNvSpPr>
            <a:spLocks noGrp="1"/>
          </p:cNvSpPr>
          <p:nvPr>
            <p:ph idx="1"/>
          </p:nvPr>
        </p:nvSpPr>
        <p:spPr/>
        <p:txBody>
          <a:bodyPr/>
          <a:lstStyle/>
          <a:p>
            <a:r>
              <a:rPr lang="cs-CZ" dirty="0"/>
              <a:t>Žízeň nejúčinněji odstraňuje voda nebo nápoje slazené aspartamem</a:t>
            </a:r>
          </a:p>
          <a:p>
            <a:r>
              <a:rPr lang="cs-CZ" dirty="0"/>
              <a:t>Nápoje s obsahem cukru nad 12 % - nevolnost a pocit plnosti</a:t>
            </a:r>
          </a:p>
          <a:p>
            <a:r>
              <a:rPr lang="cs-CZ" dirty="0"/>
              <a:t>Slazené nápoje – „dvojí“ zvýšený přívod energie</a:t>
            </a:r>
          </a:p>
          <a:p>
            <a:pPr lvl="1"/>
            <a:r>
              <a:rPr lang="cs-CZ" sz="2400" dirty="0"/>
              <a:t>Cukr z nápoje</a:t>
            </a:r>
          </a:p>
          <a:p>
            <a:pPr lvl="1"/>
            <a:r>
              <a:rPr lang="cs-CZ" sz="2400" dirty="0"/>
              <a:t>Díky vysokému GI a vyšší inzulinemii stimulují chuť k jídlu, navazují pocit hladu a potlačují pocit sytosti</a:t>
            </a:r>
            <a:endParaRPr lang="en-GB" sz="2400" dirty="0"/>
          </a:p>
        </p:txBody>
      </p:sp>
    </p:spTree>
    <p:extLst>
      <p:ext uri="{BB962C8B-B14F-4D97-AF65-F5344CB8AC3E}">
        <p14:creationId xmlns:p14="http://schemas.microsoft.com/office/powerpoint/2010/main" val="157393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Title 3"/>
          <p:cNvSpPr>
            <a:spLocks noGrp="1"/>
          </p:cNvSpPr>
          <p:nvPr>
            <p:ph type="title"/>
          </p:nvPr>
        </p:nvSpPr>
        <p:spPr/>
        <p:txBody>
          <a:bodyPr/>
          <a:lstStyle/>
          <a:p>
            <a:r>
              <a:rPr lang="cs-CZ" dirty="0"/>
              <a:t>Cukr v nápojích</a:t>
            </a:r>
            <a:endParaRPr lang="en-GB" dirty="0"/>
          </a:p>
        </p:txBody>
      </p:sp>
      <p:sp>
        <p:nvSpPr>
          <p:cNvPr id="5" name="Content Placeholder 4"/>
          <p:cNvSpPr>
            <a:spLocks noGrp="1"/>
          </p:cNvSpPr>
          <p:nvPr>
            <p:ph idx="1"/>
          </p:nvPr>
        </p:nvSpPr>
        <p:spPr/>
        <p:txBody>
          <a:bodyPr/>
          <a:lstStyle/>
          <a:p>
            <a:r>
              <a:rPr lang="cs-CZ" dirty="0"/>
              <a:t>Cukr v nápojích vykazuje menší sytící účinek </a:t>
            </a:r>
            <a:r>
              <a:rPr lang="cs-CZ" sz="1600" dirty="0"/>
              <a:t>(záleží i na přítomnosti dalších živin)</a:t>
            </a:r>
          </a:p>
          <a:p>
            <a:r>
              <a:rPr lang="cs-CZ" dirty="0"/>
              <a:t>Nápoj „pouze s cukrem“ nižší efekt na postprandiální termogenezi</a:t>
            </a:r>
          </a:p>
          <a:p>
            <a:pPr lvl="1"/>
            <a:r>
              <a:rPr lang="cs-CZ" dirty="0"/>
              <a:t>Menší míra oxidace živin</a:t>
            </a:r>
          </a:p>
          <a:p>
            <a:pPr lvl="1"/>
            <a:r>
              <a:rPr lang="cs-CZ" dirty="0"/>
              <a:t>Vyšší ukládání energie</a:t>
            </a:r>
          </a:p>
          <a:p>
            <a:pPr lvl="1"/>
            <a:endParaRPr lang="cs-CZ" dirty="0"/>
          </a:p>
          <a:p>
            <a:r>
              <a:rPr lang="cs-CZ" dirty="0"/>
              <a:t>V ústní dutině vznik plaku → poškození zubní skloviny</a:t>
            </a:r>
          </a:p>
          <a:p>
            <a:r>
              <a:rPr lang="cs-CZ" dirty="0"/>
              <a:t>V zubním zdraví je důležité sledovat i kyselost nápoje</a:t>
            </a:r>
            <a:endParaRPr lang="en-GB" dirty="0"/>
          </a:p>
        </p:txBody>
      </p:sp>
    </p:spTree>
    <p:extLst>
      <p:ext uri="{BB962C8B-B14F-4D97-AF65-F5344CB8AC3E}">
        <p14:creationId xmlns:p14="http://schemas.microsoft.com/office/powerpoint/2010/main" val="128911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Title 3"/>
          <p:cNvSpPr>
            <a:spLocks noGrp="1"/>
          </p:cNvSpPr>
          <p:nvPr>
            <p:ph type="title"/>
          </p:nvPr>
        </p:nvSpPr>
        <p:spPr/>
        <p:txBody>
          <a:bodyPr/>
          <a:lstStyle/>
          <a:p>
            <a:r>
              <a:rPr lang="cs-CZ" dirty="0"/>
              <a:t>Obsah cukrů ve vybraných nápojích</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1545254"/>
              </p:ext>
            </p:extLst>
          </p:nvPr>
        </p:nvGraphicFramePr>
        <p:xfrm>
          <a:off x="414000" y="1692274"/>
          <a:ext cx="11344612" cy="3865560"/>
        </p:xfrm>
        <a:graphic>
          <a:graphicData uri="http://schemas.openxmlformats.org/drawingml/2006/table">
            <a:tbl>
              <a:tblPr firstRow="1" bandRow="1">
                <a:tableStyleId>{5C22544A-7EE6-4342-B048-85BDC9FD1C3A}</a:tableStyleId>
              </a:tblPr>
              <a:tblGrid>
                <a:gridCol w="3043575">
                  <a:extLst>
                    <a:ext uri="{9D8B030D-6E8A-4147-A177-3AD203B41FA5}">
                      <a16:colId xmlns:a16="http://schemas.microsoft.com/office/drawing/2014/main" val="20000"/>
                    </a:ext>
                  </a:extLst>
                </a:gridCol>
                <a:gridCol w="3800475">
                  <a:extLst>
                    <a:ext uri="{9D8B030D-6E8A-4147-A177-3AD203B41FA5}">
                      <a16:colId xmlns:a16="http://schemas.microsoft.com/office/drawing/2014/main" val="20001"/>
                    </a:ext>
                  </a:extLst>
                </a:gridCol>
                <a:gridCol w="4500562">
                  <a:extLst>
                    <a:ext uri="{9D8B030D-6E8A-4147-A177-3AD203B41FA5}">
                      <a16:colId xmlns:a16="http://schemas.microsoft.com/office/drawing/2014/main" val="20002"/>
                    </a:ext>
                  </a:extLst>
                </a:gridCol>
              </a:tblGrid>
              <a:tr h="483195">
                <a:tc>
                  <a:txBody>
                    <a:bodyPr/>
                    <a:lstStyle/>
                    <a:p>
                      <a:pPr algn="ctr"/>
                      <a:r>
                        <a:rPr lang="cs-CZ" sz="2000" dirty="0"/>
                        <a:t>Nápoj</a:t>
                      </a:r>
                      <a:endParaRPr lang="en-GB" sz="2000" dirty="0"/>
                    </a:p>
                  </a:txBody>
                  <a:tcPr anchor="ctr"/>
                </a:tc>
                <a:tc>
                  <a:txBody>
                    <a:bodyPr/>
                    <a:lstStyle/>
                    <a:p>
                      <a:pPr algn="ctr"/>
                      <a:r>
                        <a:rPr lang="cs-CZ" sz="2000" dirty="0"/>
                        <a:t>Množství cukru v g na 100 ml</a:t>
                      </a:r>
                      <a:endParaRPr lang="en-GB" sz="2000" dirty="0"/>
                    </a:p>
                  </a:txBody>
                  <a:tcPr anchor="ctr"/>
                </a:tc>
                <a:tc>
                  <a:txBody>
                    <a:bodyPr/>
                    <a:lstStyle/>
                    <a:p>
                      <a:pPr algn="ctr"/>
                      <a:r>
                        <a:rPr lang="cs-CZ" sz="2000" dirty="0"/>
                        <a:t>Množství</a:t>
                      </a:r>
                      <a:r>
                        <a:rPr lang="cs-CZ" sz="2000" baseline="0" dirty="0"/>
                        <a:t> cukru v g na porci (3 dl)</a:t>
                      </a:r>
                      <a:endParaRPr lang="en-GB" sz="2000" dirty="0"/>
                    </a:p>
                  </a:txBody>
                  <a:tcPr anchor="ctr"/>
                </a:tc>
                <a:extLst>
                  <a:ext uri="{0D108BD9-81ED-4DB2-BD59-A6C34878D82A}">
                    <a16:rowId xmlns:a16="http://schemas.microsoft.com/office/drawing/2014/main" val="10000"/>
                  </a:ext>
                </a:extLst>
              </a:tr>
              <a:tr h="483195">
                <a:tc>
                  <a:txBody>
                    <a:bodyPr/>
                    <a:lstStyle/>
                    <a:p>
                      <a:pPr algn="ctr"/>
                      <a:r>
                        <a:rPr lang="cs-CZ" sz="2000" dirty="0"/>
                        <a:t>Ledový čaj</a:t>
                      </a:r>
                      <a:endParaRPr lang="en-GB" sz="2000" dirty="0"/>
                    </a:p>
                  </a:txBody>
                  <a:tcPr anchor="ctr"/>
                </a:tc>
                <a:tc>
                  <a:txBody>
                    <a:bodyPr/>
                    <a:lstStyle/>
                    <a:p>
                      <a:pPr algn="ctr"/>
                      <a:r>
                        <a:rPr lang="cs-CZ" sz="2000" dirty="0"/>
                        <a:t>6,6</a:t>
                      </a:r>
                      <a:endParaRPr lang="en-GB" sz="2000" dirty="0"/>
                    </a:p>
                  </a:txBody>
                  <a:tcPr anchor="ctr"/>
                </a:tc>
                <a:tc>
                  <a:txBody>
                    <a:bodyPr/>
                    <a:lstStyle/>
                    <a:p>
                      <a:pPr algn="ctr"/>
                      <a:r>
                        <a:rPr lang="cs-CZ" sz="2000" dirty="0"/>
                        <a:t>19,8</a:t>
                      </a:r>
                      <a:endParaRPr lang="en-GB" sz="2000" dirty="0"/>
                    </a:p>
                  </a:txBody>
                  <a:tcPr anchor="ctr"/>
                </a:tc>
                <a:extLst>
                  <a:ext uri="{0D108BD9-81ED-4DB2-BD59-A6C34878D82A}">
                    <a16:rowId xmlns:a16="http://schemas.microsoft.com/office/drawing/2014/main" val="10001"/>
                  </a:ext>
                </a:extLst>
              </a:tr>
              <a:tr h="483195">
                <a:tc>
                  <a:txBody>
                    <a:bodyPr/>
                    <a:lstStyle/>
                    <a:p>
                      <a:pPr algn="ctr"/>
                      <a:r>
                        <a:rPr lang="cs-CZ" sz="2000" dirty="0"/>
                        <a:t>Kofola </a:t>
                      </a:r>
                      <a:endParaRPr lang="en-GB" sz="2000" dirty="0"/>
                    </a:p>
                  </a:txBody>
                  <a:tcPr anchor="ctr"/>
                </a:tc>
                <a:tc>
                  <a:txBody>
                    <a:bodyPr/>
                    <a:lstStyle/>
                    <a:p>
                      <a:pPr algn="ctr"/>
                      <a:r>
                        <a:rPr lang="cs-CZ" sz="2000" dirty="0"/>
                        <a:t>8</a:t>
                      </a:r>
                      <a:endParaRPr lang="en-GB" sz="2000" dirty="0"/>
                    </a:p>
                  </a:txBody>
                  <a:tcPr anchor="ctr"/>
                </a:tc>
                <a:tc>
                  <a:txBody>
                    <a:bodyPr/>
                    <a:lstStyle/>
                    <a:p>
                      <a:pPr algn="ctr"/>
                      <a:r>
                        <a:rPr lang="cs-CZ" sz="2000" dirty="0"/>
                        <a:t>24</a:t>
                      </a:r>
                      <a:endParaRPr lang="en-GB" sz="2000" dirty="0"/>
                    </a:p>
                  </a:txBody>
                  <a:tcPr anchor="ctr"/>
                </a:tc>
                <a:extLst>
                  <a:ext uri="{0D108BD9-81ED-4DB2-BD59-A6C34878D82A}">
                    <a16:rowId xmlns:a16="http://schemas.microsoft.com/office/drawing/2014/main" val="10002"/>
                  </a:ext>
                </a:extLst>
              </a:tr>
              <a:tr h="483195">
                <a:tc>
                  <a:txBody>
                    <a:bodyPr/>
                    <a:lstStyle/>
                    <a:p>
                      <a:pPr algn="ctr"/>
                      <a:r>
                        <a:rPr lang="cs-CZ" sz="2000" dirty="0"/>
                        <a:t>100% pomerančový džus</a:t>
                      </a:r>
                      <a:endParaRPr lang="en-GB" sz="2000" dirty="0"/>
                    </a:p>
                  </a:txBody>
                  <a:tcPr anchor="ctr"/>
                </a:tc>
                <a:tc>
                  <a:txBody>
                    <a:bodyPr/>
                    <a:lstStyle/>
                    <a:p>
                      <a:pPr algn="ctr"/>
                      <a:r>
                        <a:rPr lang="cs-CZ" sz="2000" dirty="0"/>
                        <a:t>8,7</a:t>
                      </a:r>
                      <a:endParaRPr lang="en-GB" sz="2000" dirty="0"/>
                    </a:p>
                  </a:txBody>
                  <a:tcPr anchor="ctr"/>
                </a:tc>
                <a:tc>
                  <a:txBody>
                    <a:bodyPr/>
                    <a:lstStyle/>
                    <a:p>
                      <a:pPr algn="ctr"/>
                      <a:r>
                        <a:rPr lang="cs-CZ" sz="2000" dirty="0"/>
                        <a:t>26,1</a:t>
                      </a:r>
                      <a:endParaRPr lang="en-GB" sz="2000" dirty="0"/>
                    </a:p>
                  </a:txBody>
                  <a:tcPr anchor="ctr"/>
                </a:tc>
                <a:extLst>
                  <a:ext uri="{0D108BD9-81ED-4DB2-BD59-A6C34878D82A}">
                    <a16:rowId xmlns:a16="http://schemas.microsoft.com/office/drawing/2014/main" val="10003"/>
                  </a:ext>
                </a:extLst>
              </a:tr>
              <a:tr h="483195">
                <a:tc>
                  <a:txBody>
                    <a:bodyPr/>
                    <a:lstStyle/>
                    <a:p>
                      <a:pPr algn="ctr"/>
                      <a:r>
                        <a:rPr lang="cs-CZ" sz="2000" dirty="0"/>
                        <a:t>Coca-Cola</a:t>
                      </a:r>
                      <a:endParaRPr lang="en-GB" sz="2000" dirty="0"/>
                    </a:p>
                  </a:txBody>
                  <a:tcPr anchor="ctr"/>
                </a:tc>
                <a:tc>
                  <a:txBody>
                    <a:bodyPr/>
                    <a:lstStyle/>
                    <a:p>
                      <a:pPr algn="ctr"/>
                      <a:r>
                        <a:rPr lang="cs-CZ" sz="2000" dirty="0"/>
                        <a:t>10,6</a:t>
                      </a:r>
                      <a:endParaRPr lang="en-GB" sz="2000" dirty="0"/>
                    </a:p>
                  </a:txBody>
                  <a:tcPr anchor="ctr"/>
                </a:tc>
                <a:tc>
                  <a:txBody>
                    <a:bodyPr/>
                    <a:lstStyle/>
                    <a:p>
                      <a:pPr algn="ctr"/>
                      <a:r>
                        <a:rPr lang="cs-CZ" sz="2000" dirty="0"/>
                        <a:t>31,8</a:t>
                      </a:r>
                      <a:endParaRPr lang="en-GB" sz="2000" dirty="0"/>
                    </a:p>
                  </a:txBody>
                  <a:tcPr anchor="ctr"/>
                </a:tc>
                <a:extLst>
                  <a:ext uri="{0D108BD9-81ED-4DB2-BD59-A6C34878D82A}">
                    <a16:rowId xmlns:a16="http://schemas.microsoft.com/office/drawing/2014/main" val="10004"/>
                  </a:ext>
                </a:extLst>
              </a:tr>
              <a:tr h="483195">
                <a:tc>
                  <a:txBody>
                    <a:bodyPr/>
                    <a:lstStyle/>
                    <a:p>
                      <a:pPr algn="ctr"/>
                      <a:r>
                        <a:rPr lang="cs-CZ" sz="2000" dirty="0"/>
                        <a:t>Energetický nápoj</a:t>
                      </a:r>
                      <a:endParaRPr lang="en-GB" sz="2000" dirty="0"/>
                    </a:p>
                  </a:txBody>
                  <a:tcPr anchor="ctr"/>
                </a:tc>
                <a:tc>
                  <a:txBody>
                    <a:bodyPr/>
                    <a:lstStyle/>
                    <a:p>
                      <a:pPr algn="ctr"/>
                      <a:r>
                        <a:rPr lang="cs-CZ" sz="2000" dirty="0"/>
                        <a:t>11</a:t>
                      </a:r>
                      <a:endParaRPr lang="en-GB" sz="2000" dirty="0"/>
                    </a:p>
                  </a:txBody>
                  <a:tcPr anchor="ctr"/>
                </a:tc>
                <a:tc>
                  <a:txBody>
                    <a:bodyPr/>
                    <a:lstStyle/>
                    <a:p>
                      <a:pPr algn="ctr"/>
                      <a:r>
                        <a:rPr lang="cs-CZ" sz="2000" dirty="0"/>
                        <a:t>33</a:t>
                      </a:r>
                      <a:endParaRPr lang="en-GB" sz="2000" dirty="0"/>
                    </a:p>
                  </a:txBody>
                  <a:tcPr anchor="ctr"/>
                </a:tc>
                <a:extLst>
                  <a:ext uri="{0D108BD9-81ED-4DB2-BD59-A6C34878D82A}">
                    <a16:rowId xmlns:a16="http://schemas.microsoft.com/office/drawing/2014/main" val="10005"/>
                  </a:ext>
                </a:extLst>
              </a:tr>
              <a:tr h="483195">
                <a:tc>
                  <a:txBody>
                    <a:bodyPr/>
                    <a:lstStyle/>
                    <a:p>
                      <a:pPr algn="ctr"/>
                      <a:r>
                        <a:rPr lang="cs-CZ" sz="2000" dirty="0"/>
                        <a:t>Kubík</a:t>
                      </a:r>
                      <a:r>
                        <a:rPr lang="cs-CZ" sz="2000" baseline="0" dirty="0"/>
                        <a:t> multivitamin</a:t>
                      </a:r>
                      <a:endParaRPr lang="en-GB" sz="2000" dirty="0"/>
                    </a:p>
                  </a:txBody>
                  <a:tcPr anchor="ctr"/>
                </a:tc>
                <a:tc>
                  <a:txBody>
                    <a:bodyPr/>
                    <a:lstStyle/>
                    <a:p>
                      <a:pPr algn="ctr"/>
                      <a:r>
                        <a:rPr lang="cs-CZ" sz="2000" dirty="0"/>
                        <a:t>11,9</a:t>
                      </a:r>
                      <a:endParaRPr lang="en-GB" sz="2000" dirty="0"/>
                    </a:p>
                  </a:txBody>
                  <a:tcPr anchor="ctr"/>
                </a:tc>
                <a:tc>
                  <a:txBody>
                    <a:bodyPr/>
                    <a:lstStyle/>
                    <a:p>
                      <a:pPr algn="ctr"/>
                      <a:r>
                        <a:rPr lang="cs-CZ" sz="2000" dirty="0"/>
                        <a:t>35,7</a:t>
                      </a:r>
                      <a:endParaRPr lang="en-GB" sz="2000" dirty="0"/>
                    </a:p>
                  </a:txBody>
                  <a:tcPr anchor="ctr"/>
                </a:tc>
                <a:extLst>
                  <a:ext uri="{0D108BD9-81ED-4DB2-BD59-A6C34878D82A}">
                    <a16:rowId xmlns:a16="http://schemas.microsoft.com/office/drawing/2014/main" val="10006"/>
                  </a:ext>
                </a:extLst>
              </a:tr>
              <a:tr h="483195">
                <a:tc>
                  <a:txBody>
                    <a:bodyPr/>
                    <a:lstStyle/>
                    <a:p>
                      <a:pPr algn="ctr"/>
                      <a:r>
                        <a:rPr lang="cs-CZ" sz="2000" dirty="0"/>
                        <a:t>Capri</a:t>
                      </a:r>
                      <a:r>
                        <a:rPr lang="cs-CZ" sz="2000" baseline="0" dirty="0"/>
                        <a:t> sonne</a:t>
                      </a:r>
                      <a:endParaRPr lang="en-GB" sz="2000" dirty="0"/>
                    </a:p>
                  </a:txBody>
                  <a:tcPr anchor="ctr"/>
                </a:tc>
                <a:tc>
                  <a:txBody>
                    <a:bodyPr/>
                    <a:lstStyle/>
                    <a:p>
                      <a:pPr algn="ctr"/>
                      <a:r>
                        <a:rPr lang="cs-CZ" sz="2000" dirty="0"/>
                        <a:t>10,6</a:t>
                      </a:r>
                      <a:endParaRPr lang="en-GB" sz="2000" dirty="0"/>
                    </a:p>
                  </a:txBody>
                  <a:tcPr anchor="ctr"/>
                </a:tc>
                <a:tc>
                  <a:txBody>
                    <a:bodyPr/>
                    <a:lstStyle/>
                    <a:p>
                      <a:pPr algn="ctr"/>
                      <a:r>
                        <a:rPr lang="cs-CZ" sz="2000" dirty="0"/>
                        <a:t>31,8</a:t>
                      </a:r>
                      <a:endParaRPr lang="en-GB" sz="200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4015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Title 3"/>
          <p:cNvSpPr>
            <a:spLocks noGrp="1"/>
          </p:cNvSpPr>
          <p:nvPr>
            <p:ph type="title"/>
          </p:nvPr>
        </p:nvSpPr>
        <p:spPr/>
        <p:txBody>
          <a:bodyPr/>
          <a:lstStyle/>
          <a:p>
            <a:r>
              <a:rPr lang="cs-CZ" dirty="0"/>
              <a:t>Přívod vody a riziko vzniku T2D</a:t>
            </a:r>
            <a:endParaRPr lang="en-GB" dirty="0"/>
          </a:p>
        </p:txBody>
      </p:sp>
      <p:sp>
        <p:nvSpPr>
          <p:cNvPr id="5" name="Content Placeholder 4"/>
          <p:cNvSpPr>
            <a:spLocks noGrp="1"/>
          </p:cNvSpPr>
          <p:nvPr>
            <p:ph idx="1"/>
          </p:nvPr>
        </p:nvSpPr>
        <p:spPr>
          <a:xfrm>
            <a:off x="774300" y="2340002"/>
            <a:ext cx="6404700" cy="4139998"/>
          </a:xfrm>
        </p:spPr>
        <p:txBody>
          <a:bodyPr/>
          <a:lstStyle/>
          <a:p>
            <a:r>
              <a:rPr lang="cs-CZ" dirty="0"/>
              <a:t>Vyšší přívod vody může být spojen </a:t>
            </a:r>
            <a:br>
              <a:rPr lang="cs-CZ" dirty="0"/>
            </a:br>
            <a:r>
              <a:rPr lang="cs-CZ" dirty="0"/>
              <a:t>s nižším rizikem vzniku T2D</a:t>
            </a:r>
            <a:r>
              <a:rPr lang="en-GB" dirty="0"/>
              <a:t>. </a:t>
            </a:r>
            <a:endParaRPr lang="cs-CZ" dirty="0"/>
          </a:p>
          <a:p>
            <a:r>
              <a:rPr lang="cs-CZ" dirty="0"/>
              <a:t>Každý šálek čisté vody denně (240 ml) byl významně spojen se snížením rizika vzniku T2D  </a:t>
            </a:r>
          </a:p>
          <a:p>
            <a:r>
              <a:rPr lang="cs-CZ" dirty="0"/>
              <a:t>Zvýšené riziko vzniku T2D bylo  spojeno s nižším přívodem vody.</a:t>
            </a:r>
            <a:endParaRPr lang="en-GB" dirty="0"/>
          </a:p>
        </p:txBody>
      </p:sp>
      <p:pic>
        <p:nvPicPr>
          <p:cNvPr id="6" name="Picture 5"/>
          <p:cNvPicPr>
            <a:picLocks noChangeAspect="1"/>
          </p:cNvPicPr>
          <p:nvPr/>
        </p:nvPicPr>
        <p:blipFill>
          <a:blip r:embed="rId3"/>
          <a:stretch>
            <a:fillRect/>
          </a:stretch>
        </p:blipFill>
        <p:spPr>
          <a:xfrm>
            <a:off x="7206000" y="1256926"/>
            <a:ext cx="4267200" cy="4124325"/>
          </a:xfrm>
          <a:prstGeom prst="rect">
            <a:avLst/>
          </a:prstGeom>
        </p:spPr>
      </p:pic>
      <p:sp>
        <p:nvSpPr>
          <p:cNvPr id="7" name="TextBox 6"/>
          <p:cNvSpPr txBox="1"/>
          <p:nvPr/>
        </p:nvSpPr>
        <p:spPr>
          <a:xfrm>
            <a:off x="7953375" y="5466601"/>
            <a:ext cx="3848100" cy="276999"/>
          </a:xfrm>
          <a:prstGeom prst="rect">
            <a:avLst/>
          </a:prstGeom>
          <a:noFill/>
        </p:spPr>
        <p:txBody>
          <a:bodyPr wrap="square" rtlCol="0">
            <a:spAutoFit/>
          </a:bodyPr>
          <a:lstStyle/>
          <a:p>
            <a:r>
              <a:rPr kumimoji="1" lang="en-GB" sz="1200" dirty="0">
                <a:latin typeface="Arial" charset="0"/>
                <a:hlinkClick r:id="rId4" tooltip="Persistent link using digital object identifier"/>
              </a:rPr>
              <a:t>https://doi.org/10.1016/j.nutres.2015.06.015</a:t>
            </a:r>
            <a:endParaRPr lang="en-GB" sz="1200" dirty="0"/>
          </a:p>
        </p:txBody>
      </p:sp>
      <p:sp>
        <p:nvSpPr>
          <p:cNvPr id="8" name="TextBox 7"/>
          <p:cNvSpPr txBox="1"/>
          <p:nvPr/>
        </p:nvSpPr>
        <p:spPr>
          <a:xfrm>
            <a:off x="666000" y="1357025"/>
            <a:ext cx="6458700" cy="600164"/>
          </a:xfrm>
          <a:prstGeom prst="rect">
            <a:avLst/>
          </a:prstGeom>
          <a:noFill/>
        </p:spPr>
        <p:txBody>
          <a:bodyPr wrap="square" rtlCol="0">
            <a:spAutoFit/>
          </a:bodyPr>
          <a:lstStyle/>
          <a:p>
            <a:r>
              <a:rPr lang="en-GB" sz="1100" dirty="0">
                <a:solidFill>
                  <a:schemeClr val="tx2"/>
                </a:solidFill>
              </a:rPr>
              <a:t>CARROLL, Harriet A., Mark G. DAVIS a </a:t>
            </a:r>
            <a:r>
              <a:rPr lang="en-GB" sz="1100" dirty="0" err="1">
                <a:solidFill>
                  <a:schemeClr val="tx2"/>
                </a:solidFill>
              </a:rPr>
              <a:t>Angeliki</a:t>
            </a:r>
            <a:r>
              <a:rPr lang="en-GB" sz="1100" dirty="0">
                <a:solidFill>
                  <a:schemeClr val="tx2"/>
                </a:solidFill>
              </a:rPr>
              <a:t> PAPADAKI. Higher plain water intake is associated with lower type 2 diabetes risk: a cross-sectional study in humans. </a:t>
            </a:r>
            <a:r>
              <a:rPr lang="en-GB" sz="1100" i="1" dirty="0">
                <a:solidFill>
                  <a:schemeClr val="tx2"/>
                </a:solidFill>
              </a:rPr>
              <a:t>Nutrition Research</a:t>
            </a:r>
            <a:r>
              <a:rPr lang="en-GB" sz="1100" dirty="0">
                <a:solidFill>
                  <a:schemeClr val="tx2"/>
                </a:solidFill>
              </a:rPr>
              <a:t> [online]. 2015, </a:t>
            </a:r>
            <a:r>
              <a:rPr lang="en-GB" sz="1100" b="1" dirty="0">
                <a:solidFill>
                  <a:schemeClr val="tx2"/>
                </a:solidFill>
              </a:rPr>
              <a:t>35</a:t>
            </a:r>
            <a:r>
              <a:rPr lang="en-GB" sz="1100" dirty="0">
                <a:solidFill>
                  <a:schemeClr val="tx2"/>
                </a:solidFill>
              </a:rPr>
              <a:t>(10), 865-872 [cit. 2022-03-02]. ISSN 02715317.</a:t>
            </a:r>
            <a:endParaRPr lang="en-GB" sz="1100" dirty="0">
              <a:solidFill>
                <a:schemeClr val="tx2"/>
              </a:solidFill>
              <a:latin typeface="+mn-lt"/>
            </a:endParaRPr>
          </a:p>
        </p:txBody>
      </p:sp>
    </p:spTree>
    <p:extLst>
      <p:ext uri="{BB962C8B-B14F-4D97-AF65-F5344CB8AC3E}">
        <p14:creationId xmlns:p14="http://schemas.microsoft.com/office/powerpoint/2010/main" val="4745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Title 3"/>
          <p:cNvSpPr>
            <a:spLocks noGrp="1"/>
          </p:cNvSpPr>
          <p:nvPr>
            <p:ph type="title"/>
          </p:nvPr>
        </p:nvSpPr>
        <p:spPr/>
        <p:txBody>
          <a:bodyPr/>
          <a:lstStyle/>
          <a:p>
            <a:r>
              <a:rPr lang="cs-CZ" dirty="0"/>
              <a:t>Přívod vody a riziko vzniku T2DM</a:t>
            </a:r>
            <a:endParaRPr lang="en-GB" dirty="0"/>
          </a:p>
        </p:txBody>
      </p:sp>
      <p:sp>
        <p:nvSpPr>
          <p:cNvPr id="5" name="Content Placeholder 4"/>
          <p:cNvSpPr>
            <a:spLocks noGrp="1"/>
          </p:cNvSpPr>
          <p:nvPr>
            <p:ph idx="1"/>
          </p:nvPr>
        </p:nvSpPr>
        <p:spPr/>
        <p:txBody>
          <a:bodyPr/>
          <a:lstStyle/>
          <a:p>
            <a:r>
              <a:rPr lang="cs-CZ" dirty="0"/>
              <a:t>Přívod </a:t>
            </a:r>
            <a:r>
              <a:rPr lang="en-GB" dirty="0" err="1"/>
              <a:t>vody</a:t>
            </a:r>
            <a:r>
              <a:rPr lang="en-GB" dirty="0"/>
              <a:t> </a:t>
            </a:r>
            <a:r>
              <a:rPr lang="en-GB" dirty="0" err="1"/>
              <a:t>koreluje</a:t>
            </a:r>
            <a:r>
              <a:rPr lang="en-GB" dirty="0"/>
              <a:t> se </a:t>
            </a:r>
            <a:r>
              <a:rPr lang="en-GB" dirty="0" err="1"/>
              <a:t>sníženým</a:t>
            </a:r>
            <a:r>
              <a:rPr lang="en-GB" dirty="0"/>
              <a:t> </a:t>
            </a:r>
            <a:r>
              <a:rPr lang="en-GB" dirty="0" err="1"/>
              <a:t>rizikem</a:t>
            </a:r>
            <a:r>
              <a:rPr lang="en-GB" dirty="0"/>
              <a:t> </a:t>
            </a:r>
            <a:r>
              <a:rPr lang="cs-CZ" dirty="0"/>
              <a:t>vzniku T2DM </a:t>
            </a:r>
          </a:p>
          <a:p>
            <a:r>
              <a:rPr lang="cs-CZ" dirty="0"/>
              <a:t>Přívod vody by měl být nedílnou součástí nutričního doporučení</a:t>
            </a:r>
            <a:r>
              <a:rPr lang="en-GB" dirty="0"/>
              <a:t>.</a:t>
            </a:r>
            <a:endParaRPr lang="cs-CZ" dirty="0"/>
          </a:p>
          <a:p>
            <a:r>
              <a:rPr lang="cs-CZ" dirty="0"/>
              <a:t>Přívod čisté vody </a:t>
            </a:r>
            <a:r>
              <a:rPr lang="en-GB" dirty="0" err="1"/>
              <a:t>může</a:t>
            </a:r>
            <a:r>
              <a:rPr lang="en-GB" dirty="0"/>
              <a:t> </a:t>
            </a:r>
            <a:r>
              <a:rPr lang="cs-CZ" dirty="0"/>
              <a:t>snížit šanci vzniku T2DM o </a:t>
            </a:r>
            <a:r>
              <a:rPr lang="en-GB" dirty="0"/>
              <a:t>6</a:t>
            </a:r>
            <a:r>
              <a:rPr lang="cs-CZ" dirty="0"/>
              <a:t> </a:t>
            </a:r>
            <a:r>
              <a:rPr lang="en-GB" dirty="0"/>
              <a:t>%. </a:t>
            </a:r>
            <a:endParaRPr lang="cs-CZ" dirty="0"/>
          </a:p>
          <a:p>
            <a:endParaRPr lang="cs-CZ" dirty="0"/>
          </a:p>
          <a:p>
            <a:r>
              <a:rPr lang="cs-CZ" dirty="0"/>
              <a:t>Mechanismus? </a:t>
            </a:r>
          </a:p>
          <a:p>
            <a:endParaRPr lang="cs-CZ" dirty="0"/>
          </a:p>
          <a:p>
            <a:endParaRPr lang="en-GB" dirty="0"/>
          </a:p>
        </p:txBody>
      </p:sp>
      <p:sp>
        <p:nvSpPr>
          <p:cNvPr id="6" name="TextBox 5"/>
          <p:cNvSpPr txBox="1"/>
          <p:nvPr/>
        </p:nvSpPr>
        <p:spPr>
          <a:xfrm>
            <a:off x="666000" y="1259799"/>
            <a:ext cx="10492125" cy="307777"/>
          </a:xfrm>
          <a:prstGeom prst="rect">
            <a:avLst/>
          </a:prstGeom>
          <a:noFill/>
        </p:spPr>
        <p:txBody>
          <a:bodyPr wrap="square" rtlCol="0">
            <a:spAutoFit/>
          </a:bodyPr>
          <a:lstStyle/>
          <a:p>
            <a:r>
              <a:rPr lang="en-GB" sz="1400" dirty="0">
                <a:solidFill>
                  <a:schemeClr val="accent1"/>
                </a:solidFill>
              </a:rPr>
              <a:t>Water intake and risk of type 2 diabetes: A systematic review and meta-analysis of observational studies</a:t>
            </a:r>
          </a:p>
        </p:txBody>
      </p:sp>
      <p:sp>
        <p:nvSpPr>
          <p:cNvPr id="7" name="TextBox 6"/>
          <p:cNvSpPr txBox="1"/>
          <p:nvPr/>
        </p:nvSpPr>
        <p:spPr>
          <a:xfrm>
            <a:off x="8343900" y="5466601"/>
            <a:ext cx="3848100" cy="276999"/>
          </a:xfrm>
          <a:prstGeom prst="rect">
            <a:avLst/>
          </a:prstGeom>
          <a:noFill/>
        </p:spPr>
        <p:txBody>
          <a:bodyPr wrap="square" rtlCol="0">
            <a:spAutoFit/>
          </a:bodyPr>
          <a:lstStyle/>
          <a:p>
            <a:r>
              <a:rPr kumimoji="1" lang="en-GB" sz="1200" dirty="0">
                <a:latin typeface="Arial" charset="0"/>
                <a:hlinkClick r:id="rId3" tooltip="Persistent link using digital object identifier"/>
              </a:rPr>
              <a:t>https://doi.org/10.1016/j.dsx.2021.05.029</a:t>
            </a:r>
            <a:endParaRPr kumimoji="1" lang="cs-CZ" sz="1200" dirty="0">
              <a:latin typeface="Arial" charset="0"/>
            </a:endParaRPr>
          </a:p>
        </p:txBody>
      </p:sp>
    </p:spTree>
    <p:extLst>
      <p:ext uri="{BB962C8B-B14F-4D97-AF65-F5344CB8AC3E}">
        <p14:creationId xmlns:p14="http://schemas.microsoft.com/office/powerpoint/2010/main" val="186428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Title 3"/>
          <p:cNvSpPr>
            <a:spLocks noGrp="1"/>
          </p:cNvSpPr>
          <p:nvPr>
            <p:ph type="title"/>
          </p:nvPr>
        </p:nvSpPr>
        <p:spPr>
          <a:xfrm>
            <a:off x="720000" y="492354"/>
            <a:ext cx="10753200" cy="451576"/>
          </a:xfrm>
        </p:spPr>
        <p:txBody>
          <a:bodyPr/>
          <a:lstStyle/>
          <a:p>
            <a:r>
              <a:rPr lang="cs-CZ" dirty="0"/>
              <a:t>Přívod vody a obezita</a:t>
            </a:r>
            <a:endParaRPr lang="en-GB" dirty="0"/>
          </a:p>
        </p:txBody>
      </p:sp>
      <p:sp>
        <p:nvSpPr>
          <p:cNvPr id="5" name="Content Placeholder 4"/>
          <p:cNvSpPr>
            <a:spLocks noGrp="1"/>
          </p:cNvSpPr>
          <p:nvPr>
            <p:ph idx="1"/>
          </p:nvPr>
        </p:nvSpPr>
        <p:spPr/>
        <p:txBody>
          <a:bodyPr/>
          <a:lstStyle/>
          <a:p>
            <a:r>
              <a:rPr lang="cs-CZ" dirty="0"/>
              <a:t>Redukce hmotnosti – doporučení </a:t>
            </a:r>
            <a:r>
              <a:rPr lang="en-GB" dirty="0" err="1"/>
              <a:t>vypít</a:t>
            </a:r>
            <a:r>
              <a:rPr lang="en-GB" dirty="0"/>
              <a:t> </a:t>
            </a:r>
            <a:r>
              <a:rPr lang="en-GB" dirty="0" err="1"/>
              <a:t>sklenici</a:t>
            </a:r>
            <a:r>
              <a:rPr lang="en-GB" dirty="0"/>
              <a:t> </a:t>
            </a:r>
            <a:r>
              <a:rPr lang="en-GB" dirty="0" err="1"/>
              <a:t>vody</a:t>
            </a:r>
            <a:r>
              <a:rPr lang="en-GB" dirty="0"/>
              <a:t> </a:t>
            </a:r>
            <a:r>
              <a:rPr lang="en-GB" dirty="0" err="1"/>
              <a:t>před</a:t>
            </a:r>
            <a:r>
              <a:rPr lang="en-GB" dirty="0"/>
              <a:t> </a:t>
            </a:r>
            <a:r>
              <a:rPr lang="en-GB" dirty="0" err="1"/>
              <a:t>jídlem</a:t>
            </a:r>
            <a:endParaRPr lang="cs-CZ" dirty="0"/>
          </a:p>
          <a:p>
            <a:pPr lvl="1">
              <a:lnSpc>
                <a:spcPct val="150000"/>
              </a:lnSpc>
            </a:pPr>
            <a:r>
              <a:rPr lang="cs-CZ" dirty="0"/>
              <a:t>V</a:t>
            </a:r>
            <a:r>
              <a:rPr lang="en-GB" dirty="0" err="1"/>
              <a:t>ětší</a:t>
            </a:r>
            <a:r>
              <a:rPr lang="en-GB" dirty="0"/>
              <a:t> </a:t>
            </a:r>
            <a:r>
              <a:rPr lang="en-GB" dirty="0" err="1"/>
              <a:t>úbyt</a:t>
            </a:r>
            <a:r>
              <a:rPr lang="cs-CZ" dirty="0"/>
              <a:t>ek</a:t>
            </a:r>
            <a:r>
              <a:rPr lang="en-GB" dirty="0"/>
              <a:t> </a:t>
            </a:r>
            <a:r>
              <a:rPr lang="en-GB" dirty="0" err="1"/>
              <a:t>hmotnosti</a:t>
            </a:r>
            <a:r>
              <a:rPr lang="en-GB" dirty="0"/>
              <a:t> </a:t>
            </a:r>
            <a:r>
              <a:rPr lang="en-GB" dirty="0" err="1"/>
              <a:t>než</a:t>
            </a:r>
            <a:r>
              <a:rPr lang="en-GB" dirty="0"/>
              <a:t> </a:t>
            </a:r>
            <a:r>
              <a:rPr lang="en-GB" dirty="0" err="1"/>
              <a:t>samotná</a:t>
            </a:r>
            <a:r>
              <a:rPr lang="en-GB" dirty="0"/>
              <a:t> </a:t>
            </a:r>
            <a:r>
              <a:rPr lang="cs-CZ" dirty="0"/>
              <a:t>nízkoenergetická strava</a:t>
            </a:r>
          </a:p>
          <a:p>
            <a:r>
              <a:rPr lang="cs-CZ" dirty="0"/>
              <a:t>V</a:t>
            </a:r>
            <a:r>
              <a:rPr lang="en-GB" dirty="0" err="1"/>
              <a:t>elký</a:t>
            </a:r>
            <a:r>
              <a:rPr lang="en-GB" dirty="0"/>
              <a:t> </a:t>
            </a:r>
            <a:r>
              <a:rPr lang="en-GB" dirty="0" err="1"/>
              <a:t>pří</a:t>
            </a:r>
            <a:r>
              <a:rPr lang="cs-CZ" dirty="0"/>
              <a:t>vod</a:t>
            </a:r>
            <a:r>
              <a:rPr lang="en-GB" dirty="0"/>
              <a:t> </a:t>
            </a:r>
            <a:r>
              <a:rPr lang="en-GB" dirty="0" err="1"/>
              <a:t>vody</a:t>
            </a:r>
            <a:r>
              <a:rPr lang="en-GB" dirty="0"/>
              <a:t> </a:t>
            </a:r>
            <a:r>
              <a:rPr lang="en-GB" dirty="0" err="1"/>
              <a:t>byl</a:t>
            </a:r>
            <a:r>
              <a:rPr lang="en-GB" dirty="0"/>
              <a:t> </a:t>
            </a:r>
            <a:r>
              <a:rPr lang="en-GB" dirty="0" err="1"/>
              <a:t>spojen</a:t>
            </a:r>
            <a:r>
              <a:rPr lang="en-GB" dirty="0"/>
              <a:t> s </a:t>
            </a:r>
            <a:r>
              <a:rPr lang="en-GB" dirty="0" err="1"/>
              <a:t>nižším</a:t>
            </a:r>
            <a:r>
              <a:rPr lang="en-GB" dirty="0"/>
              <a:t> </a:t>
            </a:r>
            <a:r>
              <a:rPr lang="en-GB" dirty="0" err="1"/>
              <a:t>energetickým</a:t>
            </a:r>
            <a:r>
              <a:rPr lang="en-GB" dirty="0"/>
              <a:t> </a:t>
            </a:r>
            <a:r>
              <a:rPr lang="en-GB" dirty="0" err="1"/>
              <a:t>příjmem</a:t>
            </a:r>
            <a:r>
              <a:rPr lang="en-GB" dirty="0"/>
              <a:t>, </a:t>
            </a:r>
            <a:br>
              <a:rPr lang="cs-CZ" dirty="0"/>
            </a:br>
            <a:r>
              <a:rPr lang="en-GB" dirty="0"/>
              <a:t>a </a:t>
            </a:r>
            <a:r>
              <a:rPr lang="en-GB" dirty="0" err="1"/>
              <a:t>tedy</a:t>
            </a:r>
            <a:r>
              <a:rPr lang="en-GB" dirty="0"/>
              <a:t> </a:t>
            </a:r>
            <a:r>
              <a:rPr lang="en-GB" dirty="0" err="1"/>
              <a:t>prevencí</a:t>
            </a:r>
            <a:r>
              <a:rPr lang="en-GB" dirty="0"/>
              <a:t> </a:t>
            </a:r>
            <a:r>
              <a:rPr lang="en-GB" dirty="0" err="1"/>
              <a:t>obezity</a:t>
            </a:r>
            <a:r>
              <a:rPr lang="cs-CZ" dirty="0"/>
              <a:t>.</a:t>
            </a:r>
            <a:r>
              <a:rPr lang="en-GB" dirty="0"/>
              <a:t> </a:t>
            </a:r>
            <a:r>
              <a:rPr lang="cs-CZ" sz="2000" dirty="0"/>
              <a:t>(</a:t>
            </a:r>
            <a:r>
              <a:rPr lang="en-GB" sz="2000" dirty="0" err="1"/>
              <a:t>Neplatí</a:t>
            </a:r>
            <a:r>
              <a:rPr lang="en-GB" sz="2000" dirty="0"/>
              <a:t> to </a:t>
            </a:r>
            <a:r>
              <a:rPr lang="en-GB" sz="2000" dirty="0" err="1"/>
              <a:t>však</a:t>
            </a:r>
            <a:r>
              <a:rPr lang="en-GB" sz="2000" dirty="0"/>
              <a:t> </a:t>
            </a:r>
            <a:r>
              <a:rPr lang="en-GB" sz="2000" dirty="0" err="1"/>
              <a:t>ve</a:t>
            </a:r>
            <a:r>
              <a:rPr lang="en-GB" sz="2000" dirty="0"/>
              <a:t> </a:t>
            </a:r>
            <a:r>
              <a:rPr lang="en-GB" sz="2000" dirty="0" err="1"/>
              <a:t>všech</a:t>
            </a:r>
            <a:r>
              <a:rPr lang="en-GB" sz="2000" dirty="0"/>
              <a:t> </a:t>
            </a:r>
            <a:r>
              <a:rPr lang="en-GB" sz="2000" dirty="0" err="1"/>
              <a:t>zveřejněných</a:t>
            </a:r>
            <a:r>
              <a:rPr lang="en-GB" sz="2000" dirty="0"/>
              <a:t> </a:t>
            </a:r>
            <a:r>
              <a:rPr lang="en-GB" sz="2000" dirty="0" err="1"/>
              <a:t>dokumentech</a:t>
            </a:r>
            <a:r>
              <a:rPr lang="en-GB" sz="2000" dirty="0"/>
              <a:t>.</a:t>
            </a:r>
            <a:r>
              <a:rPr lang="cs-CZ" sz="2000" dirty="0"/>
              <a:t>)</a:t>
            </a:r>
            <a:r>
              <a:rPr lang="en-GB" sz="2000" dirty="0"/>
              <a:t> </a:t>
            </a:r>
            <a:endParaRPr lang="cs-CZ" sz="2000" dirty="0"/>
          </a:p>
          <a:p>
            <a:r>
              <a:rPr lang="cs-CZ" dirty="0"/>
              <a:t>Přívod </a:t>
            </a:r>
            <a:r>
              <a:rPr lang="en-GB" dirty="0" err="1"/>
              <a:t>vody</a:t>
            </a:r>
            <a:r>
              <a:rPr lang="en-GB" dirty="0"/>
              <a:t> z </a:t>
            </a:r>
            <a:r>
              <a:rPr lang="en-GB" dirty="0" err="1"/>
              <a:t>potravin</a:t>
            </a:r>
            <a:r>
              <a:rPr lang="en-GB" dirty="0"/>
              <a:t>, </a:t>
            </a:r>
            <a:r>
              <a:rPr lang="en-GB" dirty="0" err="1"/>
              <a:t>nikoli</a:t>
            </a:r>
            <a:r>
              <a:rPr lang="en-GB" dirty="0"/>
              <a:t> z </a:t>
            </a:r>
            <a:r>
              <a:rPr lang="en-GB" dirty="0" err="1"/>
              <a:t>nápojů</a:t>
            </a:r>
            <a:r>
              <a:rPr lang="en-GB" dirty="0"/>
              <a:t>, </a:t>
            </a:r>
            <a:r>
              <a:rPr lang="en-GB" dirty="0" err="1"/>
              <a:t>byl</a:t>
            </a:r>
            <a:r>
              <a:rPr lang="en-GB" dirty="0"/>
              <a:t> </a:t>
            </a:r>
            <a:r>
              <a:rPr lang="en-GB" dirty="0" err="1"/>
              <a:t>spojen</a:t>
            </a:r>
            <a:r>
              <a:rPr lang="en-GB" dirty="0"/>
              <a:t> s </a:t>
            </a:r>
            <a:r>
              <a:rPr lang="en-GB" dirty="0" err="1"/>
              <a:t>nižším</a:t>
            </a:r>
            <a:r>
              <a:rPr lang="en-GB" dirty="0"/>
              <a:t> </a:t>
            </a:r>
            <a:r>
              <a:rPr lang="en-GB" dirty="0" err="1"/>
              <a:t>indexem</a:t>
            </a:r>
            <a:r>
              <a:rPr lang="en-GB" dirty="0"/>
              <a:t> </a:t>
            </a:r>
            <a:r>
              <a:rPr lang="en-GB" dirty="0" err="1"/>
              <a:t>tělesné</a:t>
            </a:r>
            <a:r>
              <a:rPr lang="en-GB" dirty="0"/>
              <a:t> </a:t>
            </a:r>
            <a:r>
              <a:rPr lang="en-GB" dirty="0" err="1"/>
              <a:t>hmotnosti</a:t>
            </a:r>
            <a:r>
              <a:rPr lang="en-GB" dirty="0"/>
              <a:t> (BMI) a </a:t>
            </a:r>
            <a:r>
              <a:rPr lang="en-GB" dirty="0" err="1"/>
              <a:t>obvodem</a:t>
            </a:r>
            <a:r>
              <a:rPr lang="en-GB" dirty="0"/>
              <a:t> </a:t>
            </a:r>
            <a:r>
              <a:rPr lang="en-GB" dirty="0" err="1"/>
              <a:t>pasu</a:t>
            </a:r>
            <a:r>
              <a:rPr lang="en-GB" dirty="0"/>
              <a:t> (WC)</a:t>
            </a:r>
            <a:r>
              <a:rPr lang="cs-CZ" dirty="0"/>
              <a:t>. </a:t>
            </a:r>
          </a:p>
        </p:txBody>
      </p:sp>
      <p:pic>
        <p:nvPicPr>
          <p:cNvPr id="6" name="Picture 5"/>
          <p:cNvPicPr>
            <a:picLocks noChangeAspect="1"/>
          </p:cNvPicPr>
          <p:nvPr/>
        </p:nvPicPr>
        <p:blipFill>
          <a:blip r:embed="rId3"/>
          <a:stretch>
            <a:fillRect/>
          </a:stretch>
        </p:blipFill>
        <p:spPr>
          <a:xfrm>
            <a:off x="4733925" y="4808775"/>
            <a:ext cx="5934075" cy="1419225"/>
          </a:xfrm>
          <a:prstGeom prst="rect">
            <a:avLst/>
          </a:prstGeom>
        </p:spPr>
      </p:pic>
      <p:sp>
        <p:nvSpPr>
          <p:cNvPr id="7" name="TextBox 6"/>
          <p:cNvSpPr txBox="1"/>
          <p:nvPr/>
        </p:nvSpPr>
        <p:spPr>
          <a:xfrm>
            <a:off x="720000" y="1049658"/>
            <a:ext cx="9948000" cy="600164"/>
          </a:xfrm>
          <a:prstGeom prst="rect">
            <a:avLst/>
          </a:prstGeom>
          <a:noFill/>
        </p:spPr>
        <p:txBody>
          <a:bodyPr wrap="square" rtlCol="0">
            <a:spAutoFit/>
          </a:bodyPr>
          <a:lstStyle/>
          <a:p>
            <a:r>
              <a:rPr lang="en-GB" sz="1100" dirty="0">
                <a:solidFill>
                  <a:schemeClr val="tx2"/>
                </a:solidFill>
              </a:rPr>
              <a:t>Dennis EA, </a:t>
            </a:r>
            <a:r>
              <a:rPr lang="en-GB" sz="1100" dirty="0" err="1">
                <a:solidFill>
                  <a:schemeClr val="tx2"/>
                </a:solidFill>
              </a:rPr>
              <a:t>Dengo</a:t>
            </a:r>
            <a:r>
              <a:rPr lang="en-GB" sz="1100" dirty="0">
                <a:solidFill>
                  <a:schemeClr val="tx2"/>
                </a:solidFill>
              </a:rPr>
              <a:t> AL, Comber DL, Flack KD, </a:t>
            </a:r>
            <a:r>
              <a:rPr lang="en-GB" sz="1100" dirty="0" err="1">
                <a:solidFill>
                  <a:schemeClr val="tx2"/>
                </a:solidFill>
              </a:rPr>
              <a:t>Savla</a:t>
            </a:r>
            <a:r>
              <a:rPr lang="en-GB" sz="1100" dirty="0">
                <a:solidFill>
                  <a:schemeClr val="tx2"/>
                </a:solidFill>
              </a:rPr>
              <a:t> J, Davy KP, Davy BM. Water consumption increases weight loss during a hypocaloric diet intervention in middle-aged and older adults. Obesity (Silver Spring). 2010 Feb;18(2):300-7. </a:t>
            </a:r>
            <a:r>
              <a:rPr lang="en-GB" sz="1100" dirty="0" err="1">
                <a:solidFill>
                  <a:schemeClr val="tx2"/>
                </a:solidFill>
              </a:rPr>
              <a:t>doi</a:t>
            </a:r>
            <a:r>
              <a:rPr lang="en-GB" sz="1100" dirty="0">
                <a:solidFill>
                  <a:schemeClr val="tx2"/>
                </a:solidFill>
              </a:rPr>
              <a:t>: 10.1038/oby.2009.235. </a:t>
            </a:r>
            <a:r>
              <a:rPr lang="en-GB" sz="1100" dirty="0" err="1">
                <a:solidFill>
                  <a:schemeClr val="tx2"/>
                </a:solidFill>
              </a:rPr>
              <a:t>Epub</a:t>
            </a:r>
            <a:r>
              <a:rPr lang="en-GB" sz="1100" dirty="0">
                <a:solidFill>
                  <a:schemeClr val="tx2"/>
                </a:solidFill>
              </a:rPr>
              <a:t> 2009 Aug 6. PMID: 19661958; PMCID: PMC2859815.</a:t>
            </a:r>
            <a:endParaRPr lang="en-GB" sz="1100" dirty="0">
              <a:solidFill>
                <a:schemeClr val="tx2"/>
              </a:solidFill>
              <a:latin typeface="+mn-lt"/>
            </a:endParaRPr>
          </a:p>
        </p:txBody>
      </p:sp>
    </p:spTree>
    <p:extLst>
      <p:ext uri="{BB962C8B-B14F-4D97-AF65-F5344CB8AC3E}">
        <p14:creationId xmlns:p14="http://schemas.microsoft.com/office/powerpoint/2010/main" val="238500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26</a:t>
            </a:fld>
            <a:endParaRPr lang="cs-CZ" altLang="cs-CZ"/>
          </a:p>
        </p:txBody>
      </p:sp>
      <p:sp>
        <p:nvSpPr>
          <p:cNvPr id="4" name="Title 3"/>
          <p:cNvSpPr>
            <a:spLocks noGrp="1"/>
          </p:cNvSpPr>
          <p:nvPr>
            <p:ph type="title"/>
          </p:nvPr>
        </p:nvSpPr>
        <p:spPr>
          <a:xfrm>
            <a:off x="720000" y="720000"/>
            <a:ext cx="10753200" cy="451576"/>
          </a:xfrm>
        </p:spPr>
        <p:txBody>
          <a:bodyPr anchor="t">
            <a:noAutofit/>
          </a:bodyPr>
          <a:lstStyle/>
          <a:p>
            <a:r>
              <a:rPr lang="cs-CZ" sz="3600" dirty="0"/>
              <a:t>Přívod vody a obezita</a:t>
            </a:r>
            <a:endParaRPr lang="en-GB" sz="3600" dirty="0"/>
          </a:p>
        </p:txBody>
      </p:sp>
      <p:graphicFrame>
        <p:nvGraphicFramePr>
          <p:cNvPr id="7" name="Content Placeholder 4">
            <a:extLst>
              <a:ext uri="{FF2B5EF4-FFF2-40B4-BE49-F238E27FC236}">
                <a16:creationId xmlns:a16="http://schemas.microsoft.com/office/drawing/2014/main" id="{B7B4CF72-2A93-4E3C-8812-B73C739CEEE9}"/>
              </a:ext>
            </a:extLst>
          </p:cNvPr>
          <p:cNvGraphicFramePr>
            <a:graphicFrameLocks noGrp="1"/>
          </p:cNvGraphicFramePr>
          <p:nvPr>
            <p:ph idx="1"/>
            <p:extLst>
              <p:ext uri="{D42A27DB-BD31-4B8C-83A1-F6EECF244321}">
                <p14:modId xmlns:p14="http://schemas.microsoft.com/office/powerpoint/2010/main" val="2618317712"/>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42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Title 3"/>
          <p:cNvSpPr>
            <a:spLocks noGrp="1"/>
          </p:cNvSpPr>
          <p:nvPr>
            <p:ph type="title"/>
          </p:nvPr>
        </p:nvSpPr>
        <p:spPr/>
        <p:txBody>
          <a:bodyPr/>
          <a:lstStyle/>
          <a:p>
            <a:r>
              <a:rPr lang="cs-CZ" dirty="0"/>
              <a:t>Studie NHANES 2009–2012 </a:t>
            </a:r>
            <a:endParaRPr lang="en-GB" dirty="0"/>
          </a:p>
        </p:txBody>
      </p:sp>
      <p:sp>
        <p:nvSpPr>
          <p:cNvPr id="5" name="Content Placeholder 4"/>
          <p:cNvSpPr>
            <a:spLocks noGrp="1"/>
          </p:cNvSpPr>
          <p:nvPr>
            <p:ph idx="1"/>
          </p:nvPr>
        </p:nvSpPr>
        <p:spPr>
          <a:xfrm>
            <a:off x="666000" y="2088002"/>
            <a:ext cx="10753200" cy="4139998"/>
          </a:xfrm>
        </p:spPr>
        <p:txBody>
          <a:bodyPr/>
          <a:lstStyle/>
          <a:p>
            <a:r>
              <a:rPr lang="en-GB" dirty="0" err="1"/>
              <a:t>nedostatečná</a:t>
            </a:r>
            <a:r>
              <a:rPr lang="en-GB" dirty="0"/>
              <a:t> </a:t>
            </a:r>
            <a:r>
              <a:rPr lang="en-GB" dirty="0" err="1"/>
              <a:t>hydratace</a:t>
            </a:r>
            <a:r>
              <a:rPr lang="en-GB" dirty="0"/>
              <a:t> </a:t>
            </a:r>
            <a:r>
              <a:rPr lang="en-GB" dirty="0" err="1"/>
              <a:t>spojena</a:t>
            </a:r>
            <a:r>
              <a:rPr lang="en-GB" dirty="0"/>
              <a:t> s </a:t>
            </a:r>
            <a:r>
              <a:rPr lang="en-GB" dirty="0" err="1"/>
              <a:t>vyšším</a:t>
            </a:r>
            <a:r>
              <a:rPr lang="en-GB" dirty="0"/>
              <a:t> BMI a </a:t>
            </a:r>
            <a:r>
              <a:rPr lang="en-GB" dirty="0" err="1"/>
              <a:t>obezitou</a:t>
            </a:r>
            <a:r>
              <a:rPr lang="en-GB" dirty="0"/>
              <a:t> </a:t>
            </a:r>
            <a:endParaRPr lang="cs-CZ" dirty="0"/>
          </a:p>
          <a:p>
            <a:r>
              <a:rPr lang="en-GB" dirty="0" err="1"/>
              <a:t>jedinci</a:t>
            </a:r>
            <a:r>
              <a:rPr lang="en-GB" dirty="0"/>
              <a:t> s </a:t>
            </a:r>
            <a:r>
              <a:rPr lang="en-GB" dirty="0" err="1"/>
              <a:t>vyšším</a:t>
            </a:r>
            <a:r>
              <a:rPr lang="en-GB" dirty="0"/>
              <a:t> BMI </a:t>
            </a:r>
            <a:r>
              <a:rPr lang="cs-CZ" dirty="0"/>
              <a:t>- pravděpodobné výživové chování, </a:t>
            </a:r>
            <a:br>
              <a:rPr lang="cs-CZ" dirty="0"/>
            </a:br>
            <a:r>
              <a:rPr lang="cs-CZ" dirty="0"/>
              <a:t>které vede k nedostatečné hydrataci</a:t>
            </a:r>
            <a:r>
              <a:rPr lang="en-GB" dirty="0"/>
              <a:t> </a:t>
            </a:r>
            <a:endParaRPr lang="cs-CZ" dirty="0"/>
          </a:p>
          <a:p>
            <a:r>
              <a:rPr lang="cs-CZ" dirty="0"/>
              <a:t>zjištěna snížená konzumace</a:t>
            </a:r>
            <a:r>
              <a:rPr lang="en-GB" dirty="0"/>
              <a:t> </a:t>
            </a:r>
            <a:r>
              <a:rPr lang="en-GB" dirty="0" err="1"/>
              <a:t>potravin</a:t>
            </a:r>
            <a:r>
              <a:rPr lang="en-GB" dirty="0"/>
              <a:t> s </a:t>
            </a:r>
            <a:r>
              <a:rPr lang="en-GB" dirty="0" err="1"/>
              <a:t>vysokým</a:t>
            </a:r>
            <a:r>
              <a:rPr lang="en-GB" dirty="0"/>
              <a:t> </a:t>
            </a:r>
            <a:r>
              <a:rPr lang="en-GB" dirty="0" err="1"/>
              <a:t>obsahem</a:t>
            </a:r>
            <a:r>
              <a:rPr lang="en-GB" dirty="0"/>
              <a:t> </a:t>
            </a:r>
            <a:r>
              <a:rPr lang="en-GB" dirty="0" err="1"/>
              <a:t>vody</a:t>
            </a:r>
            <a:endParaRPr lang="en-GB" dirty="0"/>
          </a:p>
        </p:txBody>
      </p:sp>
      <p:sp>
        <p:nvSpPr>
          <p:cNvPr id="6" name="TextBox 5"/>
          <p:cNvSpPr txBox="1"/>
          <p:nvPr/>
        </p:nvSpPr>
        <p:spPr>
          <a:xfrm>
            <a:off x="666000" y="1235838"/>
            <a:ext cx="9719778" cy="430887"/>
          </a:xfrm>
          <a:prstGeom prst="rect">
            <a:avLst/>
          </a:prstGeom>
          <a:noFill/>
        </p:spPr>
        <p:txBody>
          <a:bodyPr wrap="square" rtlCol="0">
            <a:spAutoFit/>
          </a:bodyPr>
          <a:lstStyle/>
          <a:p>
            <a:r>
              <a:rPr lang="en-GB" sz="1100" dirty="0">
                <a:solidFill>
                  <a:schemeClr val="tx2"/>
                </a:solidFill>
              </a:rPr>
              <a:t>CHANG, T., N. RAVI, M. A. PLEGUE, K. R. SONNEVILLE a M. M. DAVIS. Inadequate Hydration, BMI, and Obesity Among US Adults: NHANES 2009-2012. </a:t>
            </a:r>
            <a:r>
              <a:rPr lang="en-GB" sz="1100" i="1" dirty="0">
                <a:solidFill>
                  <a:schemeClr val="tx2"/>
                </a:solidFill>
              </a:rPr>
              <a:t>The Annals of Family Medicine</a:t>
            </a:r>
            <a:r>
              <a:rPr lang="en-GB" sz="1100" dirty="0">
                <a:solidFill>
                  <a:schemeClr val="tx2"/>
                </a:solidFill>
              </a:rPr>
              <a:t> [online]. 2016, </a:t>
            </a:r>
            <a:r>
              <a:rPr lang="en-GB" sz="1100" b="1" dirty="0">
                <a:solidFill>
                  <a:schemeClr val="tx2"/>
                </a:solidFill>
              </a:rPr>
              <a:t>14</a:t>
            </a:r>
            <a:r>
              <a:rPr lang="en-GB" sz="1100" dirty="0">
                <a:solidFill>
                  <a:schemeClr val="tx2"/>
                </a:solidFill>
              </a:rPr>
              <a:t>(4), 320-324 [cit. 2022-03-02]. ISSN 1544-1709. </a:t>
            </a:r>
            <a:r>
              <a:rPr lang="en-GB" sz="1100" dirty="0" err="1">
                <a:solidFill>
                  <a:schemeClr val="tx2"/>
                </a:solidFill>
              </a:rPr>
              <a:t>Dostupné</a:t>
            </a:r>
            <a:r>
              <a:rPr lang="en-GB" sz="1100" dirty="0">
                <a:solidFill>
                  <a:schemeClr val="tx2"/>
                </a:solidFill>
              </a:rPr>
              <a:t> z: doi:10.1370/afm.1951</a:t>
            </a:r>
            <a:endParaRPr lang="en-GB" sz="1100" dirty="0">
              <a:solidFill>
                <a:schemeClr val="tx2"/>
              </a:solidFill>
              <a:latin typeface="+mn-lt"/>
            </a:endParaRPr>
          </a:p>
        </p:txBody>
      </p:sp>
    </p:spTree>
    <p:extLst>
      <p:ext uri="{BB962C8B-B14F-4D97-AF65-F5344CB8AC3E}">
        <p14:creationId xmlns:p14="http://schemas.microsoft.com/office/powerpoint/2010/main" val="297845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Title 3"/>
          <p:cNvSpPr>
            <a:spLocks noGrp="1"/>
          </p:cNvSpPr>
          <p:nvPr>
            <p:ph type="title"/>
          </p:nvPr>
        </p:nvSpPr>
        <p:spPr>
          <a:xfrm>
            <a:off x="719400" y="356000"/>
            <a:ext cx="10753200" cy="451576"/>
          </a:xfrm>
        </p:spPr>
        <p:txBody>
          <a:bodyPr/>
          <a:lstStyle/>
          <a:p>
            <a:r>
              <a:rPr lang="cs-CZ" dirty="0"/>
              <a:t>Tělesné složení</a:t>
            </a:r>
            <a:endParaRPr lang="en-GB" dirty="0"/>
          </a:p>
        </p:txBody>
      </p:sp>
      <p:sp>
        <p:nvSpPr>
          <p:cNvPr id="5" name="Content Placeholder 4"/>
          <p:cNvSpPr>
            <a:spLocks noGrp="1"/>
          </p:cNvSpPr>
          <p:nvPr>
            <p:ph idx="1"/>
          </p:nvPr>
        </p:nvSpPr>
        <p:spPr>
          <a:xfrm>
            <a:off x="719400" y="1692002"/>
            <a:ext cx="10753200" cy="4139998"/>
          </a:xfrm>
        </p:spPr>
        <p:txBody>
          <a:bodyPr/>
          <a:lstStyle/>
          <a:p>
            <a:r>
              <a:rPr lang="en-GB" sz="2000" dirty="0"/>
              <a:t>U </a:t>
            </a:r>
            <a:r>
              <a:rPr lang="en-GB" sz="2000" dirty="0" err="1"/>
              <a:t>dospělých</a:t>
            </a:r>
            <a:r>
              <a:rPr lang="cs-CZ" sz="2000" dirty="0"/>
              <a:t> obsahuje FFM </a:t>
            </a:r>
            <a:r>
              <a:rPr lang="en-GB" sz="2000" dirty="0" err="1"/>
              <a:t>přibližně</a:t>
            </a:r>
            <a:r>
              <a:rPr lang="en-GB" sz="2000" dirty="0"/>
              <a:t> 70</a:t>
            </a:r>
            <a:r>
              <a:rPr lang="cs-CZ" sz="2000" dirty="0"/>
              <a:t>–</a:t>
            </a:r>
            <a:r>
              <a:rPr lang="en-GB" sz="2000" dirty="0"/>
              <a:t>75 </a:t>
            </a:r>
            <a:r>
              <a:rPr lang="cs-CZ" sz="2000" dirty="0"/>
              <a:t>% </a:t>
            </a:r>
            <a:r>
              <a:rPr lang="en-GB" sz="2000" dirty="0" err="1"/>
              <a:t>vody</a:t>
            </a:r>
            <a:r>
              <a:rPr lang="en-GB" sz="2000" dirty="0"/>
              <a:t> a </a:t>
            </a:r>
            <a:r>
              <a:rPr lang="en-GB" sz="2000" dirty="0" err="1"/>
              <a:t>tuková</a:t>
            </a:r>
            <a:r>
              <a:rPr lang="en-GB" sz="2000" dirty="0"/>
              <a:t> </a:t>
            </a:r>
            <a:r>
              <a:rPr lang="en-GB" sz="2000" dirty="0" err="1"/>
              <a:t>tkáň</a:t>
            </a:r>
            <a:r>
              <a:rPr lang="en-GB" sz="2000" dirty="0"/>
              <a:t> </a:t>
            </a:r>
            <a:r>
              <a:rPr lang="cs-CZ" sz="2000" dirty="0"/>
              <a:t>pak </a:t>
            </a:r>
            <a:r>
              <a:rPr lang="en-GB" sz="2000" dirty="0"/>
              <a:t>10</a:t>
            </a:r>
            <a:r>
              <a:rPr lang="cs-CZ" sz="2000" dirty="0"/>
              <a:t>–</a:t>
            </a:r>
            <a:r>
              <a:rPr lang="en-GB" sz="2000" dirty="0"/>
              <a:t>40 </a:t>
            </a:r>
            <a:r>
              <a:rPr lang="cs-CZ" sz="2000" dirty="0"/>
              <a:t>% </a:t>
            </a:r>
            <a:r>
              <a:rPr lang="en-GB" sz="2000" dirty="0" err="1"/>
              <a:t>vody</a:t>
            </a:r>
            <a:endParaRPr lang="cs-CZ" sz="2000" dirty="0"/>
          </a:p>
          <a:p>
            <a:r>
              <a:rPr lang="en-GB" sz="2000" dirty="0"/>
              <a:t>S </a:t>
            </a:r>
            <a:r>
              <a:rPr lang="en-GB" sz="2000" dirty="0" err="1"/>
              <a:t>přibývajícím</a:t>
            </a:r>
            <a:r>
              <a:rPr lang="en-GB" sz="2000" dirty="0"/>
              <a:t> </a:t>
            </a:r>
            <a:r>
              <a:rPr lang="en-GB" sz="2000" dirty="0" err="1"/>
              <a:t>tukem</a:t>
            </a:r>
            <a:r>
              <a:rPr lang="en-GB" sz="2000" dirty="0"/>
              <a:t> </a:t>
            </a:r>
            <a:r>
              <a:rPr lang="en-GB" sz="2000" dirty="0" err="1"/>
              <a:t>klesá</a:t>
            </a:r>
            <a:r>
              <a:rPr lang="en-GB" sz="2000" dirty="0"/>
              <a:t> </a:t>
            </a:r>
            <a:r>
              <a:rPr lang="en-GB" sz="2000" dirty="0" err="1"/>
              <a:t>podíl</a:t>
            </a:r>
            <a:r>
              <a:rPr lang="en-GB" sz="2000" dirty="0"/>
              <a:t> </a:t>
            </a:r>
            <a:r>
              <a:rPr lang="en-GB" sz="2000" dirty="0" err="1"/>
              <a:t>vody</a:t>
            </a:r>
            <a:r>
              <a:rPr lang="en-GB" sz="2000" dirty="0"/>
              <a:t> v </a:t>
            </a:r>
            <a:r>
              <a:rPr lang="en-GB" sz="2000" dirty="0" err="1"/>
              <a:t>tukové</a:t>
            </a:r>
            <a:r>
              <a:rPr lang="en-GB" sz="2000" dirty="0"/>
              <a:t> </a:t>
            </a:r>
            <a:r>
              <a:rPr lang="en-GB" sz="2000" dirty="0" err="1"/>
              <a:t>tkáni</a:t>
            </a:r>
            <a:r>
              <a:rPr lang="en-GB" sz="2000" dirty="0"/>
              <a:t> </a:t>
            </a:r>
            <a:endParaRPr lang="cs-CZ" sz="2000" dirty="0"/>
          </a:p>
          <a:p>
            <a:r>
              <a:rPr lang="en-GB" sz="2000" dirty="0" err="1"/>
              <a:t>Obrázky</a:t>
            </a:r>
            <a:r>
              <a:rPr lang="en-GB" sz="2000" dirty="0"/>
              <a:t> </a:t>
            </a:r>
            <a:r>
              <a:rPr lang="en-GB" sz="2000" dirty="0" err="1"/>
              <a:t>znázorňují</a:t>
            </a:r>
            <a:r>
              <a:rPr lang="en-GB" sz="2000" dirty="0"/>
              <a:t> </a:t>
            </a:r>
            <a:r>
              <a:rPr lang="cs-CZ" sz="2000" dirty="0"/>
              <a:t>%</a:t>
            </a:r>
            <a:r>
              <a:rPr lang="en-GB" sz="2000" dirty="0"/>
              <a:t> </a:t>
            </a:r>
            <a:r>
              <a:rPr lang="en-GB" sz="2000" dirty="0" err="1"/>
              <a:t>vody</a:t>
            </a:r>
            <a:r>
              <a:rPr lang="en-GB" sz="2000" dirty="0"/>
              <a:t> v </a:t>
            </a:r>
            <a:r>
              <a:rPr lang="en-GB" sz="2000" dirty="0" err="1"/>
              <a:t>beztukové</a:t>
            </a:r>
            <a:r>
              <a:rPr lang="en-GB" sz="2000" dirty="0"/>
              <a:t> </a:t>
            </a:r>
            <a:r>
              <a:rPr lang="en-GB" sz="2000" dirty="0" err="1"/>
              <a:t>hmotě</a:t>
            </a:r>
            <a:r>
              <a:rPr lang="en-GB" sz="2000" dirty="0"/>
              <a:t> </a:t>
            </a:r>
            <a:r>
              <a:rPr lang="en-GB" sz="2000" dirty="0" err="1"/>
              <a:t>měřené</a:t>
            </a:r>
            <a:r>
              <a:rPr lang="en-GB" sz="2000" dirty="0"/>
              <a:t> DEXA </a:t>
            </a:r>
            <a:r>
              <a:rPr lang="en-GB" sz="2000" dirty="0" err="1"/>
              <a:t>ve</a:t>
            </a:r>
            <a:r>
              <a:rPr lang="en-GB" sz="2000" dirty="0"/>
              <a:t> </a:t>
            </a:r>
            <a:r>
              <a:rPr lang="en-GB" sz="2000" dirty="0" err="1"/>
              <a:t>vztahu</a:t>
            </a:r>
            <a:r>
              <a:rPr lang="en-GB" sz="2000" dirty="0"/>
              <a:t> k </a:t>
            </a:r>
            <a:r>
              <a:rPr lang="en-GB" sz="2000" dirty="0" err="1"/>
              <a:t>věku</a:t>
            </a:r>
            <a:endParaRPr lang="en-GB" sz="2000" dirty="0"/>
          </a:p>
        </p:txBody>
      </p:sp>
      <p:pic>
        <p:nvPicPr>
          <p:cNvPr id="6" name="Picture 5"/>
          <p:cNvPicPr>
            <a:picLocks noChangeAspect="1"/>
          </p:cNvPicPr>
          <p:nvPr/>
        </p:nvPicPr>
        <p:blipFill>
          <a:blip r:embed="rId3"/>
          <a:stretch>
            <a:fillRect/>
          </a:stretch>
        </p:blipFill>
        <p:spPr>
          <a:xfrm>
            <a:off x="6096000" y="3231975"/>
            <a:ext cx="4779387" cy="3454575"/>
          </a:xfrm>
          <a:prstGeom prst="rect">
            <a:avLst/>
          </a:prstGeom>
        </p:spPr>
      </p:pic>
      <p:pic>
        <p:nvPicPr>
          <p:cNvPr id="7" name="Picture 6"/>
          <p:cNvPicPr>
            <a:picLocks noChangeAspect="1"/>
          </p:cNvPicPr>
          <p:nvPr/>
        </p:nvPicPr>
        <p:blipFill>
          <a:blip r:embed="rId4"/>
          <a:stretch>
            <a:fillRect/>
          </a:stretch>
        </p:blipFill>
        <p:spPr>
          <a:xfrm>
            <a:off x="1629583" y="3331797"/>
            <a:ext cx="4406062" cy="3254929"/>
          </a:xfrm>
          <a:prstGeom prst="rect">
            <a:avLst/>
          </a:prstGeom>
        </p:spPr>
      </p:pic>
      <p:sp>
        <p:nvSpPr>
          <p:cNvPr id="8" name="TextovéPole 7">
            <a:extLst>
              <a:ext uri="{FF2B5EF4-FFF2-40B4-BE49-F238E27FC236}">
                <a16:creationId xmlns:a16="http://schemas.microsoft.com/office/drawing/2014/main" id="{AF83BE5D-74E7-4355-948B-5D87C4A60A19}"/>
              </a:ext>
            </a:extLst>
          </p:cNvPr>
          <p:cNvSpPr txBox="1"/>
          <p:nvPr/>
        </p:nvSpPr>
        <p:spPr>
          <a:xfrm>
            <a:off x="719400" y="886941"/>
            <a:ext cx="9372600" cy="646331"/>
          </a:xfrm>
          <a:prstGeom prst="rect">
            <a:avLst/>
          </a:prstGeom>
          <a:noFill/>
        </p:spPr>
        <p:txBody>
          <a:bodyPr wrap="square" rtlCol="0">
            <a:spAutoFit/>
          </a:bodyPr>
          <a:lstStyle/>
          <a:p>
            <a:pPr algn="l"/>
            <a:r>
              <a:rPr lang="cs-CZ" sz="1200" i="1" dirty="0">
                <a:solidFill>
                  <a:schemeClr val="tx2"/>
                </a:solidFill>
              </a:rPr>
              <a:t>Panel on </a:t>
            </a:r>
            <a:r>
              <a:rPr lang="cs-CZ" sz="1200" i="1" dirty="0" err="1">
                <a:solidFill>
                  <a:schemeClr val="tx2"/>
                </a:solidFill>
              </a:rPr>
              <a:t>Dietary</a:t>
            </a:r>
            <a:r>
              <a:rPr lang="cs-CZ" sz="1200" i="1" dirty="0">
                <a:solidFill>
                  <a:schemeClr val="tx2"/>
                </a:solidFill>
              </a:rPr>
              <a:t> Reference </a:t>
            </a:r>
            <a:r>
              <a:rPr lang="cs-CZ" sz="1200" i="1" dirty="0" err="1">
                <a:solidFill>
                  <a:schemeClr val="tx2"/>
                </a:solidFill>
              </a:rPr>
              <a:t>Intakes</a:t>
            </a:r>
            <a:r>
              <a:rPr lang="cs-CZ" sz="1200" i="1" dirty="0">
                <a:solidFill>
                  <a:schemeClr val="tx2"/>
                </a:solidFill>
              </a:rPr>
              <a:t> </a:t>
            </a:r>
            <a:r>
              <a:rPr lang="cs-CZ" sz="1200" i="1" dirty="0" err="1">
                <a:solidFill>
                  <a:schemeClr val="tx2"/>
                </a:solidFill>
              </a:rPr>
              <a:t>for</a:t>
            </a:r>
            <a:r>
              <a:rPr lang="cs-CZ" sz="1200" i="1" dirty="0">
                <a:solidFill>
                  <a:schemeClr val="tx2"/>
                </a:solidFill>
              </a:rPr>
              <a:t> </a:t>
            </a:r>
            <a:r>
              <a:rPr lang="cs-CZ" sz="1200" i="1" dirty="0" err="1">
                <a:solidFill>
                  <a:schemeClr val="tx2"/>
                </a:solidFill>
              </a:rPr>
              <a:t>Electrolytes</a:t>
            </a:r>
            <a:r>
              <a:rPr lang="cs-CZ" sz="1200" i="1" dirty="0">
                <a:solidFill>
                  <a:schemeClr val="tx2"/>
                </a:solidFill>
              </a:rPr>
              <a:t> and </a:t>
            </a:r>
            <a:r>
              <a:rPr lang="cs-CZ" sz="1200" i="1" dirty="0" err="1">
                <a:solidFill>
                  <a:schemeClr val="tx2"/>
                </a:solidFill>
              </a:rPr>
              <a:t>Water</a:t>
            </a:r>
            <a:r>
              <a:rPr lang="cs-CZ" sz="1200" i="1" dirty="0">
                <a:solidFill>
                  <a:schemeClr val="tx2"/>
                </a:solidFill>
              </a:rPr>
              <a:t>. </a:t>
            </a:r>
            <a:r>
              <a:rPr lang="cs-CZ" sz="1200" i="1" dirty="0" err="1">
                <a:solidFill>
                  <a:schemeClr val="tx2"/>
                </a:solidFill>
              </a:rPr>
              <a:t>Dietary</a:t>
            </a:r>
            <a:r>
              <a:rPr lang="cs-CZ" sz="1200" i="1" dirty="0">
                <a:solidFill>
                  <a:schemeClr val="tx2"/>
                </a:solidFill>
              </a:rPr>
              <a:t> reference </a:t>
            </a:r>
            <a:r>
              <a:rPr lang="cs-CZ" sz="1200" i="1" dirty="0" err="1">
                <a:solidFill>
                  <a:schemeClr val="tx2"/>
                </a:solidFill>
              </a:rPr>
              <a:t>intakes</a:t>
            </a:r>
            <a:r>
              <a:rPr lang="cs-CZ" sz="1200" i="1" dirty="0">
                <a:solidFill>
                  <a:schemeClr val="tx2"/>
                </a:solidFill>
              </a:rPr>
              <a:t> </a:t>
            </a:r>
            <a:r>
              <a:rPr lang="cs-CZ" sz="1200" i="1" dirty="0" err="1">
                <a:solidFill>
                  <a:schemeClr val="tx2"/>
                </a:solidFill>
              </a:rPr>
              <a:t>for</a:t>
            </a:r>
            <a:r>
              <a:rPr lang="cs-CZ" sz="1200" i="1" dirty="0">
                <a:solidFill>
                  <a:schemeClr val="tx2"/>
                </a:solidFill>
              </a:rPr>
              <a:t> </a:t>
            </a:r>
            <a:r>
              <a:rPr lang="cs-CZ" sz="1200" i="1" dirty="0" err="1">
                <a:solidFill>
                  <a:schemeClr val="tx2"/>
                </a:solidFill>
              </a:rPr>
              <a:t>water</a:t>
            </a:r>
            <a:r>
              <a:rPr lang="cs-CZ" sz="1200" i="1" dirty="0">
                <a:solidFill>
                  <a:schemeClr val="tx2"/>
                </a:solidFill>
              </a:rPr>
              <a:t>, </a:t>
            </a:r>
            <a:r>
              <a:rPr lang="cs-CZ" sz="1200" i="1" dirty="0" err="1">
                <a:solidFill>
                  <a:schemeClr val="tx2"/>
                </a:solidFill>
              </a:rPr>
              <a:t>potassium</a:t>
            </a:r>
            <a:r>
              <a:rPr lang="cs-CZ" sz="1200" i="1" dirty="0">
                <a:solidFill>
                  <a:schemeClr val="tx2"/>
                </a:solidFill>
              </a:rPr>
              <a:t>, </a:t>
            </a:r>
            <a:r>
              <a:rPr lang="cs-CZ" sz="1200" i="1" dirty="0" err="1">
                <a:solidFill>
                  <a:schemeClr val="tx2"/>
                </a:solidFill>
              </a:rPr>
              <a:t>sodium</a:t>
            </a:r>
            <a:r>
              <a:rPr lang="cs-CZ" sz="1200" i="1" dirty="0">
                <a:solidFill>
                  <a:schemeClr val="tx2"/>
                </a:solidFill>
              </a:rPr>
              <a:t>, chloride, and </a:t>
            </a:r>
            <a:r>
              <a:rPr lang="cs-CZ" sz="1200" i="1" dirty="0" err="1">
                <a:solidFill>
                  <a:schemeClr val="tx2"/>
                </a:solidFill>
              </a:rPr>
              <a:t>sulfate</a:t>
            </a:r>
            <a:r>
              <a:rPr lang="cs-CZ" sz="1200" i="1" dirty="0">
                <a:solidFill>
                  <a:schemeClr val="tx2"/>
                </a:solidFill>
              </a:rPr>
              <a:t> / P</a:t>
            </a:r>
            <a:r>
              <a:rPr lang="cs-CZ" sz="1200" dirty="0">
                <a:solidFill>
                  <a:schemeClr val="tx2"/>
                </a:solidFill>
              </a:rPr>
              <a:t> [online]. Washington, DC: THE NATIONAL ACADEMIES PRESS, 2005 [cit. 2022-03-02]. ISBN 0-309-53049-0. </a:t>
            </a:r>
            <a:br>
              <a:rPr lang="cs-CZ" sz="1200" dirty="0">
                <a:solidFill>
                  <a:schemeClr val="tx2"/>
                </a:solidFill>
              </a:rPr>
            </a:br>
            <a:r>
              <a:rPr lang="cs-CZ" sz="1200" dirty="0">
                <a:solidFill>
                  <a:schemeClr val="tx2"/>
                </a:solidFill>
              </a:rPr>
              <a:t>Dostupné z: https://www.nal.usda.gov/sites/default/files/fnic_uploads/water_full_report.pdf</a:t>
            </a:r>
            <a:endParaRPr lang="cs-CZ" sz="1600" dirty="0">
              <a:solidFill>
                <a:schemeClr val="tx2"/>
              </a:solidFill>
              <a:latin typeface="+mn-lt"/>
            </a:endParaRPr>
          </a:p>
        </p:txBody>
      </p:sp>
    </p:spTree>
    <p:extLst>
      <p:ext uri="{BB962C8B-B14F-4D97-AF65-F5344CB8AC3E}">
        <p14:creationId xmlns:p14="http://schemas.microsoft.com/office/powerpoint/2010/main" val="218510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Text Placeholder 3"/>
          <p:cNvSpPr>
            <a:spLocks noGrp="1"/>
          </p:cNvSpPr>
          <p:nvPr>
            <p:ph type="body" sz="quarter" idx="26"/>
          </p:nvPr>
        </p:nvSpPr>
        <p:spPr/>
        <p:txBody>
          <a:bodyPr/>
          <a:lstStyle/>
          <a:p>
            <a:r>
              <a:rPr lang="cs-CZ" dirty="0"/>
              <a:t>Tělesné složení při vstupním vyšetření</a:t>
            </a:r>
            <a:endParaRPr lang="en-GB" dirty="0"/>
          </a:p>
        </p:txBody>
      </p:sp>
      <p:sp>
        <p:nvSpPr>
          <p:cNvPr id="5" name="Title 4"/>
          <p:cNvSpPr>
            <a:spLocks noGrp="1"/>
          </p:cNvSpPr>
          <p:nvPr>
            <p:ph type="title"/>
          </p:nvPr>
        </p:nvSpPr>
        <p:spPr/>
        <p:txBody>
          <a:bodyPr/>
          <a:lstStyle/>
          <a:p>
            <a:r>
              <a:rPr lang="cs-CZ" dirty="0"/>
              <a:t>Tělesné složení</a:t>
            </a:r>
            <a:endParaRPr lang="en-GB" dirty="0"/>
          </a:p>
        </p:txBody>
      </p:sp>
      <p:sp>
        <p:nvSpPr>
          <p:cNvPr id="6" name="Text Placeholder 5"/>
          <p:cNvSpPr>
            <a:spLocks noGrp="1"/>
          </p:cNvSpPr>
          <p:nvPr>
            <p:ph type="body" sz="quarter" idx="27"/>
          </p:nvPr>
        </p:nvSpPr>
        <p:spPr/>
        <p:txBody>
          <a:bodyPr/>
          <a:lstStyle/>
          <a:p>
            <a:r>
              <a:rPr lang="cs-CZ" dirty="0"/>
              <a:t>Tělesné složení po redukci hmotnosti</a:t>
            </a:r>
            <a:endParaRPr lang="en-GB" dirty="0"/>
          </a:p>
        </p:txBody>
      </p:sp>
      <p:pic>
        <p:nvPicPr>
          <p:cNvPr id="17" name="Content Placeholder 16"/>
          <p:cNvPicPr>
            <a:picLocks noGrp="1" noChangeAspect="1"/>
          </p:cNvPicPr>
          <p:nvPr>
            <p:ph idx="30"/>
          </p:nvPr>
        </p:nvPicPr>
        <p:blipFill>
          <a:blip r:embed="rId3"/>
          <a:stretch>
            <a:fillRect/>
          </a:stretch>
        </p:blipFill>
        <p:spPr>
          <a:xfrm>
            <a:off x="6248315" y="1666123"/>
            <a:ext cx="4783370" cy="4556391"/>
          </a:xfrm>
          <a:prstGeom prst="rect">
            <a:avLst/>
          </a:prstGeom>
        </p:spPr>
      </p:pic>
      <p:pic>
        <p:nvPicPr>
          <p:cNvPr id="16" name="Content Placeholder 15"/>
          <p:cNvPicPr>
            <a:picLocks noGrp="1" noChangeAspect="1"/>
          </p:cNvPicPr>
          <p:nvPr>
            <p:ph idx="29"/>
          </p:nvPr>
        </p:nvPicPr>
        <p:blipFill>
          <a:blip r:embed="rId4"/>
          <a:stretch>
            <a:fillRect/>
          </a:stretch>
        </p:blipFill>
        <p:spPr>
          <a:xfrm>
            <a:off x="720000" y="1692002"/>
            <a:ext cx="4553656" cy="4410109"/>
          </a:xfrm>
          <a:prstGeom prst="rect">
            <a:avLst/>
          </a:prstGeom>
        </p:spPr>
      </p:pic>
    </p:spTree>
    <p:extLst>
      <p:ext uri="{BB962C8B-B14F-4D97-AF65-F5344CB8AC3E}">
        <p14:creationId xmlns:p14="http://schemas.microsoft.com/office/powerpoint/2010/main" val="304561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vert="horz" wrap="none" lIns="0" tIns="0" rIns="0" bIns="0" numCol="1" anchor="ctr" anchorCtr="0" compatLnSpc="1">
            <a:prstTxWarp prst="textNoShape">
              <a:avLst/>
            </a:prstTxWarp>
            <a:normAutofit/>
          </a:bodyPr>
          <a:lstStyle/>
          <a:p>
            <a:pPr>
              <a:spcAft>
                <a:spcPts val="600"/>
              </a:spcAft>
            </a:pPr>
            <a:fld id="{0970407D-EE58-4A0B-824B-1D3AE42DD9CF}" type="slidenum">
              <a:rPr lang="cs-CZ" altLang="cs-CZ" b="0" kern="1200">
                <a:latin typeface="+mj-lt"/>
                <a:ea typeface="+mn-ea"/>
                <a:cs typeface="+mn-cs"/>
              </a:rPr>
              <a:pPr>
                <a:spcAft>
                  <a:spcPts val="600"/>
                </a:spcAft>
              </a:pPr>
              <a:t>3</a:t>
            </a:fld>
            <a:endParaRPr lang="cs-CZ" altLang="cs-CZ" b="0" kern="1200">
              <a:latin typeface="+mj-lt"/>
              <a:ea typeface="+mn-ea"/>
              <a:cs typeface="+mn-cs"/>
            </a:endParaRPr>
          </a:p>
        </p:txBody>
      </p:sp>
      <p:sp>
        <p:nvSpPr>
          <p:cNvPr id="7" name="TextBox 6"/>
          <p:cNvSpPr txBox="1"/>
          <p:nvPr/>
        </p:nvSpPr>
        <p:spPr>
          <a:xfrm>
            <a:off x="720725" y="1296001"/>
            <a:ext cx="10752138" cy="271576"/>
          </a:xfrm>
          <a:prstGeom prst="rect">
            <a:avLst/>
          </a:prstGeom>
        </p:spPr>
        <p:txBody>
          <a:bodyPr vert="horz" lIns="0" tIns="0" rIns="0" bIns="0" rtlCol="0">
            <a:noAutofit/>
          </a:bodyPr>
          <a:lstStyle/>
          <a:p>
            <a:pPr>
              <a:lnSpc>
                <a:spcPts val="2300"/>
              </a:lnSpc>
              <a:spcBef>
                <a:spcPts val="0"/>
              </a:spcBef>
              <a:spcAft>
                <a:spcPts val="600"/>
              </a:spcAft>
              <a:buClr>
                <a:schemeClr val="tx2"/>
              </a:buClr>
              <a:buSzPct val="100000"/>
              <a:defRPr/>
            </a:pPr>
            <a:r>
              <a:rPr lang="cs-CZ" sz="1000" b="0" dirty="0">
                <a:solidFill>
                  <a:schemeClr val="tx2"/>
                </a:solidFill>
                <a:latin typeface="+mn-lt"/>
                <a:ea typeface="+mn-ea"/>
                <a:cs typeface="+mn-cs"/>
              </a:rPr>
              <a:t>ZADÁK, Z. </a:t>
            </a:r>
            <a:r>
              <a:rPr lang="cs-CZ" sz="1000" b="0" i="1" dirty="0">
                <a:solidFill>
                  <a:schemeClr val="tx2"/>
                </a:solidFill>
                <a:latin typeface="+mn-lt"/>
                <a:ea typeface="+mn-ea"/>
                <a:cs typeface="+mn-cs"/>
              </a:rPr>
              <a:t>Výživa v intenzivní péč</a:t>
            </a:r>
            <a:r>
              <a:rPr lang="cs-CZ" sz="1000" b="0" dirty="0">
                <a:solidFill>
                  <a:schemeClr val="tx2"/>
                </a:solidFill>
                <a:latin typeface="+mn-lt"/>
                <a:ea typeface="+mn-ea"/>
                <a:cs typeface="+mn-cs"/>
              </a:rPr>
              <a:t>i. Praha: Grada, 2008, s. 542.</a:t>
            </a:r>
          </a:p>
        </p:txBody>
      </p:sp>
      <p:sp>
        <p:nvSpPr>
          <p:cNvPr id="4" name="Title 3"/>
          <p:cNvSpPr>
            <a:spLocks noGrp="1"/>
          </p:cNvSpPr>
          <p:nvPr>
            <p:ph type="title"/>
          </p:nvPr>
        </p:nvSpPr>
        <p:spPr>
          <a:xfrm>
            <a:off x="720000" y="720000"/>
            <a:ext cx="10753200" cy="451576"/>
          </a:xfrm>
        </p:spPr>
        <p:txBody>
          <a:bodyPr vert="horz" lIns="0" tIns="0" rIns="0" bIns="0" rtlCol="0" anchor="t" anchorCtr="0">
            <a:normAutofit fontScale="90000"/>
          </a:bodyPr>
          <a:lstStyle/>
          <a:p>
            <a:r>
              <a:rPr lang="cs-CZ" sz="2200" b="1">
                <a:latin typeface="+mj-lt"/>
                <a:ea typeface="+mj-ea"/>
                <a:cs typeface="+mj-cs"/>
              </a:rPr>
              <a:t>Procentuální zastoupení celkové vody v těle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6284071"/>
              </p:ext>
            </p:extLst>
          </p:nvPr>
        </p:nvGraphicFramePr>
        <p:xfrm>
          <a:off x="1790901" y="1692002"/>
          <a:ext cx="8611400" cy="4140003"/>
        </p:xfrm>
        <a:graphic>
          <a:graphicData uri="http://schemas.openxmlformats.org/drawingml/2006/table">
            <a:tbl>
              <a:tblPr firstRow="1" bandRow="1">
                <a:tableStyleId>{BC89EF96-8CEA-46FF-86C4-4CE0E7609802}</a:tableStyleId>
              </a:tblPr>
              <a:tblGrid>
                <a:gridCol w="2889538">
                  <a:extLst>
                    <a:ext uri="{9D8B030D-6E8A-4147-A177-3AD203B41FA5}">
                      <a16:colId xmlns:a16="http://schemas.microsoft.com/office/drawing/2014/main" val="20000"/>
                    </a:ext>
                  </a:extLst>
                </a:gridCol>
                <a:gridCol w="2841833">
                  <a:extLst>
                    <a:ext uri="{9D8B030D-6E8A-4147-A177-3AD203B41FA5}">
                      <a16:colId xmlns:a16="http://schemas.microsoft.com/office/drawing/2014/main" val="20001"/>
                    </a:ext>
                  </a:extLst>
                </a:gridCol>
                <a:gridCol w="2880029">
                  <a:extLst>
                    <a:ext uri="{9D8B030D-6E8A-4147-A177-3AD203B41FA5}">
                      <a16:colId xmlns:a16="http://schemas.microsoft.com/office/drawing/2014/main" val="20002"/>
                    </a:ext>
                  </a:extLst>
                </a:gridCol>
              </a:tblGrid>
              <a:tr h="379574">
                <a:tc>
                  <a:txBody>
                    <a:bodyPr/>
                    <a:lstStyle/>
                    <a:p>
                      <a:pPr algn="ctr"/>
                      <a:r>
                        <a:rPr lang="cs-CZ" sz="1700">
                          <a:solidFill>
                            <a:schemeClr val="bg1"/>
                          </a:solidFill>
                        </a:rPr>
                        <a:t>Věk</a:t>
                      </a:r>
                      <a:endParaRPr lang="en-GB" sz="1700">
                        <a:solidFill>
                          <a:schemeClr val="bg1"/>
                        </a:solidFill>
                      </a:endParaRPr>
                    </a:p>
                  </a:txBody>
                  <a:tcPr marL="84986" marR="84986" marT="42493" marB="42493">
                    <a:solidFill>
                      <a:schemeClr val="tx2"/>
                    </a:solidFill>
                  </a:tcPr>
                </a:tc>
                <a:tc>
                  <a:txBody>
                    <a:bodyPr/>
                    <a:lstStyle/>
                    <a:p>
                      <a:pPr algn="ctr"/>
                      <a:r>
                        <a:rPr lang="cs-CZ" sz="1700">
                          <a:solidFill>
                            <a:schemeClr val="bg1"/>
                          </a:solidFill>
                        </a:rPr>
                        <a:t>Muži (% z t. h.)</a:t>
                      </a:r>
                      <a:endParaRPr lang="en-GB" sz="1700" b="0">
                        <a:solidFill>
                          <a:schemeClr val="bg1"/>
                        </a:solidFill>
                      </a:endParaRPr>
                    </a:p>
                  </a:txBody>
                  <a:tcPr marL="84986" marR="84986" marT="42493" marB="42493">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700">
                          <a:solidFill>
                            <a:schemeClr val="bg1"/>
                          </a:solidFill>
                        </a:rPr>
                        <a:t>Ženy (%</a:t>
                      </a:r>
                      <a:r>
                        <a:rPr lang="cs-CZ" sz="1700" baseline="0">
                          <a:solidFill>
                            <a:schemeClr val="bg1"/>
                          </a:solidFill>
                        </a:rPr>
                        <a:t> z t. h.)</a:t>
                      </a:r>
                      <a:endParaRPr lang="en-GB" sz="1700" b="0">
                        <a:solidFill>
                          <a:schemeClr val="bg1"/>
                        </a:solidFill>
                      </a:endParaRPr>
                    </a:p>
                  </a:txBody>
                  <a:tcPr marL="84986" marR="84986" marT="42493" marB="42493">
                    <a:solidFill>
                      <a:schemeClr val="tx2"/>
                    </a:solidFill>
                  </a:tcPr>
                </a:tc>
                <a:extLst>
                  <a:ext uri="{0D108BD9-81ED-4DB2-BD59-A6C34878D82A}">
                    <a16:rowId xmlns:a16="http://schemas.microsoft.com/office/drawing/2014/main" val="10000"/>
                  </a:ext>
                </a:extLst>
              </a:tr>
              <a:tr h="379587">
                <a:tc>
                  <a:txBody>
                    <a:bodyPr/>
                    <a:lstStyle/>
                    <a:p>
                      <a:pPr algn="ctr"/>
                      <a:r>
                        <a:rPr lang="cs-CZ" sz="1700"/>
                        <a:t>Nedonošené dítě</a:t>
                      </a:r>
                    </a:p>
                  </a:txBody>
                  <a:tcPr marL="84986" marR="84986" marT="42500" marB="42500"/>
                </a:tc>
                <a:tc gridSpan="2">
                  <a:txBody>
                    <a:bodyPr/>
                    <a:lstStyle/>
                    <a:p>
                      <a:pPr algn="ctr"/>
                      <a:r>
                        <a:rPr lang="cs-CZ" sz="1700"/>
                        <a:t>80</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1"/>
                  </a:ext>
                </a:extLst>
              </a:tr>
              <a:tr h="393353">
                <a:tc>
                  <a:txBody>
                    <a:bodyPr/>
                    <a:lstStyle/>
                    <a:p>
                      <a:pPr algn="ctr"/>
                      <a:r>
                        <a:rPr lang="cs-CZ" sz="1700"/>
                        <a:t>Dítě </a:t>
                      </a:r>
                      <a:r>
                        <a:rPr lang="cs-CZ" sz="1800" baseline="0"/>
                        <a:t>– </a:t>
                      </a:r>
                      <a:r>
                        <a:rPr lang="cs-CZ" sz="1700"/>
                        <a:t>3 měsíce</a:t>
                      </a:r>
                    </a:p>
                  </a:txBody>
                  <a:tcPr marL="84986" marR="84986" marT="42500" marB="42500"/>
                </a:tc>
                <a:tc gridSpan="2">
                  <a:txBody>
                    <a:bodyPr/>
                    <a:lstStyle/>
                    <a:p>
                      <a:pPr algn="ctr"/>
                      <a:r>
                        <a:rPr lang="cs-CZ" sz="1700"/>
                        <a:t>70</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2"/>
                  </a:ext>
                </a:extLst>
              </a:tr>
              <a:tr h="393353">
                <a:tc>
                  <a:txBody>
                    <a:bodyPr/>
                    <a:lstStyle/>
                    <a:p>
                      <a:pPr algn="ctr"/>
                      <a:r>
                        <a:rPr lang="cs-CZ" sz="1700"/>
                        <a:t>Dítě </a:t>
                      </a:r>
                      <a:r>
                        <a:rPr lang="cs-CZ" sz="1800" baseline="0"/>
                        <a:t>– </a:t>
                      </a:r>
                      <a:r>
                        <a:rPr lang="cs-CZ" sz="1700"/>
                        <a:t>6 měsíců</a:t>
                      </a:r>
                    </a:p>
                  </a:txBody>
                  <a:tcPr marL="84986" marR="84986" marT="42500" marB="42500"/>
                </a:tc>
                <a:tc gridSpan="2">
                  <a:txBody>
                    <a:bodyPr/>
                    <a:lstStyle/>
                    <a:p>
                      <a:pPr algn="ctr"/>
                      <a:r>
                        <a:rPr lang="cs-CZ" sz="1700"/>
                        <a:t>60</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3"/>
                  </a:ext>
                </a:extLst>
              </a:tr>
              <a:tr h="393353">
                <a:tc>
                  <a:txBody>
                    <a:bodyPr/>
                    <a:lstStyle/>
                    <a:p>
                      <a:pPr algn="ctr"/>
                      <a:r>
                        <a:rPr lang="cs-CZ" sz="1700"/>
                        <a:t>Dítě </a:t>
                      </a:r>
                      <a:r>
                        <a:rPr lang="cs-CZ" sz="1800" baseline="0"/>
                        <a:t>– </a:t>
                      </a:r>
                      <a:r>
                        <a:rPr lang="cs-CZ" sz="1700"/>
                        <a:t>10</a:t>
                      </a:r>
                      <a:r>
                        <a:rPr lang="cs-CZ" sz="1700" baseline="0"/>
                        <a:t> až 18 let</a:t>
                      </a:r>
                      <a:endParaRPr lang="cs-CZ" sz="1700"/>
                    </a:p>
                  </a:txBody>
                  <a:tcPr marL="84986" marR="84986" marT="42500" marB="42500"/>
                </a:tc>
                <a:tc>
                  <a:txBody>
                    <a:bodyPr/>
                    <a:lstStyle/>
                    <a:p>
                      <a:pPr algn="ctr"/>
                      <a:r>
                        <a:rPr lang="cs-CZ" sz="1700"/>
                        <a:t>59</a:t>
                      </a:r>
                      <a:endParaRPr lang="en-GB" sz="1700"/>
                    </a:p>
                  </a:txBody>
                  <a:tcPr marL="84986" marR="84986" marT="42493" marB="42493"/>
                </a:tc>
                <a:tc>
                  <a:txBody>
                    <a:bodyPr/>
                    <a:lstStyle/>
                    <a:p>
                      <a:pPr algn="ctr"/>
                      <a:r>
                        <a:rPr lang="cs-CZ" sz="1700"/>
                        <a:t>57</a:t>
                      </a:r>
                      <a:endParaRPr lang="en-GB" sz="1700"/>
                    </a:p>
                  </a:txBody>
                  <a:tcPr marL="84986" marR="84986" marT="42493" marB="42493"/>
                </a:tc>
                <a:extLst>
                  <a:ext uri="{0D108BD9-81ED-4DB2-BD59-A6C34878D82A}">
                    <a16:rowId xmlns:a16="http://schemas.microsoft.com/office/drawing/2014/main" val="10004"/>
                  </a:ext>
                </a:extLst>
              </a:tr>
              <a:tr h="654903">
                <a:tc>
                  <a:txBody>
                    <a:bodyPr/>
                    <a:lstStyle/>
                    <a:p>
                      <a:pPr algn="ctr"/>
                      <a:r>
                        <a:rPr lang="cs-CZ" sz="1700"/>
                        <a:t>Dospělý </a:t>
                      </a:r>
                      <a:r>
                        <a:rPr lang="cs-CZ" sz="1800" baseline="0"/>
                        <a:t>– </a:t>
                      </a:r>
                      <a:r>
                        <a:rPr lang="cs-CZ" sz="1700"/>
                        <a:t>normální hmotnost</a:t>
                      </a:r>
                    </a:p>
                  </a:txBody>
                  <a:tcPr marL="84986" marR="84986" marT="42500" marB="42500"/>
                </a:tc>
                <a:tc>
                  <a:txBody>
                    <a:bodyPr/>
                    <a:lstStyle/>
                    <a:p>
                      <a:pPr algn="ctr"/>
                      <a:r>
                        <a:rPr lang="cs-CZ" sz="1700"/>
                        <a:t>60</a:t>
                      </a:r>
                      <a:endParaRPr lang="en-GB" sz="1700"/>
                    </a:p>
                  </a:txBody>
                  <a:tcPr marL="84986" marR="84986" marT="42493" marB="42493"/>
                </a:tc>
                <a:tc>
                  <a:txBody>
                    <a:bodyPr/>
                    <a:lstStyle/>
                    <a:p>
                      <a:pPr algn="ctr"/>
                      <a:r>
                        <a:rPr lang="cs-CZ" sz="1700"/>
                        <a:t>50</a:t>
                      </a:r>
                      <a:endParaRPr lang="en-GB" sz="1700"/>
                    </a:p>
                  </a:txBody>
                  <a:tcPr marL="84986" marR="84986" marT="42493" marB="42493"/>
                </a:tc>
                <a:extLst>
                  <a:ext uri="{0D108BD9-81ED-4DB2-BD59-A6C34878D82A}">
                    <a16:rowId xmlns:a16="http://schemas.microsoft.com/office/drawing/2014/main" val="10005"/>
                  </a:ext>
                </a:extLst>
              </a:tr>
              <a:tr h="393353">
                <a:tc>
                  <a:txBody>
                    <a:bodyPr/>
                    <a:lstStyle/>
                    <a:p>
                      <a:pPr algn="ctr"/>
                      <a:r>
                        <a:rPr lang="cs-CZ" sz="1700"/>
                        <a:t>Dospělý</a:t>
                      </a:r>
                      <a:r>
                        <a:rPr lang="cs-CZ" sz="1700" baseline="0"/>
                        <a:t> </a:t>
                      </a:r>
                      <a:r>
                        <a:rPr lang="cs-CZ" sz="1800" baseline="0"/>
                        <a:t>– štíhlý </a:t>
                      </a:r>
                      <a:endParaRPr lang="cs-CZ" sz="1700"/>
                    </a:p>
                  </a:txBody>
                  <a:tcPr marL="84986" marR="84986" marT="42500" marB="42500"/>
                </a:tc>
                <a:tc>
                  <a:txBody>
                    <a:bodyPr/>
                    <a:lstStyle/>
                    <a:p>
                      <a:pPr algn="ctr"/>
                      <a:r>
                        <a:rPr lang="cs-CZ" sz="1700"/>
                        <a:t>70</a:t>
                      </a:r>
                      <a:endParaRPr lang="en-GB" sz="1700"/>
                    </a:p>
                  </a:txBody>
                  <a:tcPr marL="84986" marR="84986" marT="42493" marB="42493"/>
                </a:tc>
                <a:tc>
                  <a:txBody>
                    <a:bodyPr/>
                    <a:lstStyle/>
                    <a:p>
                      <a:pPr algn="ctr"/>
                      <a:r>
                        <a:rPr lang="cs-CZ" sz="1700"/>
                        <a:t>60</a:t>
                      </a:r>
                      <a:endParaRPr lang="en-GB" sz="1700"/>
                    </a:p>
                  </a:txBody>
                  <a:tcPr marL="84986" marR="84986" marT="42493" marB="42493"/>
                </a:tc>
                <a:extLst>
                  <a:ext uri="{0D108BD9-81ED-4DB2-BD59-A6C34878D82A}">
                    <a16:rowId xmlns:a16="http://schemas.microsoft.com/office/drawing/2014/main" val="10006"/>
                  </a:ext>
                </a:extLst>
              </a:tr>
              <a:tr h="393353">
                <a:tc>
                  <a:txBody>
                    <a:bodyPr/>
                    <a:lstStyle/>
                    <a:p>
                      <a:pPr algn="ctr"/>
                      <a:r>
                        <a:rPr lang="cs-CZ" sz="1700"/>
                        <a:t>Dospělý</a:t>
                      </a:r>
                      <a:r>
                        <a:rPr lang="cs-CZ" sz="1700" baseline="0"/>
                        <a:t> </a:t>
                      </a:r>
                      <a:r>
                        <a:rPr lang="cs-CZ" sz="1800" baseline="0"/>
                        <a:t>– </a:t>
                      </a:r>
                      <a:r>
                        <a:rPr lang="cs-CZ" sz="1700"/>
                        <a:t>obézní</a:t>
                      </a:r>
                    </a:p>
                  </a:txBody>
                  <a:tcPr marL="84986" marR="84986" marT="42500" marB="42500"/>
                </a:tc>
                <a:tc>
                  <a:txBody>
                    <a:bodyPr/>
                    <a:lstStyle/>
                    <a:p>
                      <a:pPr algn="ctr"/>
                      <a:r>
                        <a:rPr lang="cs-CZ" sz="1700"/>
                        <a:t>50</a:t>
                      </a:r>
                      <a:endParaRPr lang="en-GB" sz="1700"/>
                    </a:p>
                  </a:txBody>
                  <a:tcPr marL="84986" marR="84986" marT="42493" marB="42493"/>
                </a:tc>
                <a:tc>
                  <a:txBody>
                    <a:bodyPr/>
                    <a:lstStyle/>
                    <a:p>
                      <a:pPr algn="ctr"/>
                      <a:r>
                        <a:rPr lang="cs-CZ" sz="1700"/>
                        <a:t>42</a:t>
                      </a:r>
                      <a:endParaRPr lang="en-GB" sz="1700"/>
                    </a:p>
                  </a:txBody>
                  <a:tcPr marL="84986" marR="84986" marT="42493" marB="42493"/>
                </a:tc>
                <a:extLst>
                  <a:ext uri="{0D108BD9-81ED-4DB2-BD59-A6C34878D82A}">
                    <a16:rowId xmlns:a16="http://schemas.microsoft.com/office/drawing/2014/main" val="10007"/>
                  </a:ext>
                </a:extLst>
              </a:tr>
              <a:tr h="379587">
                <a:tc>
                  <a:txBody>
                    <a:bodyPr/>
                    <a:lstStyle/>
                    <a:p>
                      <a:pPr algn="ctr"/>
                      <a:r>
                        <a:rPr lang="cs-CZ" sz="1700"/>
                        <a:t>Jedinec nad 60 let</a:t>
                      </a:r>
                    </a:p>
                  </a:txBody>
                  <a:tcPr marL="84986" marR="84986" marT="42500" marB="42500"/>
                </a:tc>
                <a:tc>
                  <a:txBody>
                    <a:bodyPr/>
                    <a:lstStyle/>
                    <a:p>
                      <a:pPr algn="ctr"/>
                      <a:r>
                        <a:rPr lang="cs-CZ" sz="1700"/>
                        <a:t>52</a:t>
                      </a:r>
                      <a:endParaRPr lang="en-GB" sz="1700"/>
                    </a:p>
                  </a:txBody>
                  <a:tcPr marL="84986" marR="84986" marT="42493" marB="42493"/>
                </a:tc>
                <a:tc>
                  <a:txBody>
                    <a:bodyPr/>
                    <a:lstStyle/>
                    <a:p>
                      <a:pPr algn="ctr"/>
                      <a:r>
                        <a:rPr lang="cs-CZ" sz="1700"/>
                        <a:t>46</a:t>
                      </a:r>
                      <a:endParaRPr lang="en-GB" sz="1700"/>
                    </a:p>
                  </a:txBody>
                  <a:tcPr marL="84986" marR="84986" marT="42493" marB="42493"/>
                </a:tc>
                <a:extLst>
                  <a:ext uri="{0D108BD9-81ED-4DB2-BD59-A6C34878D82A}">
                    <a16:rowId xmlns:a16="http://schemas.microsoft.com/office/drawing/2014/main" val="10008"/>
                  </a:ext>
                </a:extLst>
              </a:tr>
              <a:tr h="379587">
                <a:tc>
                  <a:txBody>
                    <a:bodyPr/>
                    <a:lstStyle/>
                    <a:p>
                      <a:pPr algn="ctr"/>
                      <a:r>
                        <a:rPr lang="cs-CZ" sz="1700"/>
                        <a:t>Kachektický nemocný</a:t>
                      </a:r>
                    </a:p>
                  </a:txBody>
                  <a:tcPr marL="84986" marR="84986" marT="42500" marB="42500"/>
                </a:tc>
                <a:tc gridSpan="2">
                  <a:txBody>
                    <a:bodyPr/>
                    <a:lstStyle/>
                    <a:p>
                      <a:pPr algn="ctr"/>
                      <a:r>
                        <a:rPr lang="cs-CZ" sz="1700"/>
                        <a:t>70-75</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01228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Title 3"/>
          <p:cNvSpPr>
            <a:spLocks noGrp="1"/>
          </p:cNvSpPr>
          <p:nvPr>
            <p:ph type="title"/>
          </p:nvPr>
        </p:nvSpPr>
        <p:spPr/>
        <p:txBody>
          <a:bodyPr/>
          <a:lstStyle/>
          <a:p>
            <a:r>
              <a:rPr lang="cs-CZ" dirty="0"/>
              <a:t>Role intramuskulárních TAG</a:t>
            </a:r>
            <a:endParaRPr lang="en-GB" dirty="0"/>
          </a:p>
        </p:txBody>
      </p:sp>
      <p:sp>
        <p:nvSpPr>
          <p:cNvPr id="5" name="Content Placeholder 4"/>
          <p:cNvSpPr>
            <a:spLocks noGrp="1"/>
          </p:cNvSpPr>
          <p:nvPr>
            <p:ph idx="1"/>
          </p:nvPr>
        </p:nvSpPr>
        <p:spPr>
          <a:xfrm>
            <a:off x="720000" y="1998002"/>
            <a:ext cx="10753200" cy="4139998"/>
          </a:xfrm>
        </p:spPr>
        <p:txBody>
          <a:bodyPr/>
          <a:lstStyle/>
          <a:p>
            <a:r>
              <a:rPr lang="cs-CZ" dirty="0"/>
              <a:t>O</a:t>
            </a:r>
            <a:r>
              <a:rPr lang="en-GB" dirty="0" err="1"/>
              <a:t>bézní</a:t>
            </a:r>
            <a:r>
              <a:rPr lang="en-GB" dirty="0"/>
              <a:t> </a:t>
            </a:r>
            <a:r>
              <a:rPr lang="cs-CZ" dirty="0"/>
              <a:t>jedinci – více intramuskulárních TAG (3x více)</a:t>
            </a:r>
          </a:p>
          <a:p>
            <a:r>
              <a:rPr lang="en-GB" dirty="0" err="1"/>
              <a:t>Nárůst</a:t>
            </a:r>
            <a:r>
              <a:rPr lang="en-GB" dirty="0"/>
              <a:t> </a:t>
            </a:r>
            <a:r>
              <a:rPr lang="cs-CZ" dirty="0"/>
              <a:t>IM TAG – </a:t>
            </a:r>
            <a:r>
              <a:rPr lang="en-GB" dirty="0" err="1"/>
              <a:t>akumulac</a:t>
            </a:r>
            <a:r>
              <a:rPr lang="cs-CZ" dirty="0"/>
              <a:t>e</a:t>
            </a:r>
            <a:r>
              <a:rPr lang="en-GB" dirty="0"/>
              <a:t> </a:t>
            </a:r>
            <a:r>
              <a:rPr lang="en-GB" dirty="0" err="1"/>
              <a:t>adipocytů</a:t>
            </a:r>
            <a:r>
              <a:rPr lang="en-GB" dirty="0"/>
              <a:t> </a:t>
            </a:r>
            <a:r>
              <a:rPr lang="en-GB" dirty="0" err="1"/>
              <a:t>mezi</a:t>
            </a:r>
            <a:r>
              <a:rPr lang="en-GB" dirty="0"/>
              <a:t> </a:t>
            </a:r>
            <a:r>
              <a:rPr lang="en-GB" dirty="0" err="1"/>
              <a:t>svalovými</a:t>
            </a:r>
            <a:r>
              <a:rPr lang="en-GB" dirty="0"/>
              <a:t> </a:t>
            </a:r>
            <a:r>
              <a:rPr lang="en-GB" dirty="0" err="1"/>
              <a:t>vlákny</a:t>
            </a:r>
            <a:r>
              <a:rPr lang="en-GB" dirty="0"/>
              <a:t> </a:t>
            </a:r>
            <a:endParaRPr lang="cs-CZ" dirty="0"/>
          </a:p>
          <a:p>
            <a:r>
              <a:rPr lang="cs-CZ" dirty="0"/>
              <a:t>Což má za následek nižší poměr intramuskulární vody</a:t>
            </a:r>
          </a:p>
        </p:txBody>
      </p:sp>
      <p:sp>
        <p:nvSpPr>
          <p:cNvPr id="7"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4173733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CCD0EF9-054C-4993-BA30-F8A33221DAA4}"/>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B1A89751-2F2D-4D05-B05F-7972DFEE8FC0}"/>
              </a:ext>
            </a:extLst>
          </p:cNvPr>
          <p:cNvSpPr>
            <a:spLocks noGrp="1"/>
          </p:cNvSpPr>
          <p:nvPr>
            <p:ph type="title"/>
          </p:nvPr>
        </p:nvSpPr>
        <p:spPr/>
        <p:txBody>
          <a:bodyPr/>
          <a:lstStyle/>
          <a:p>
            <a:r>
              <a:rPr lang="cs-CZ" dirty="0"/>
              <a:t>Role intramuskulárních TAG</a:t>
            </a:r>
          </a:p>
        </p:txBody>
      </p:sp>
      <p:sp>
        <p:nvSpPr>
          <p:cNvPr id="5" name="Zástupný obsah 4">
            <a:extLst>
              <a:ext uri="{FF2B5EF4-FFF2-40B4-BE49-F238E27FC236}">
                <a16:creationId xmlns:a16="http://schemas.microsoft.com/office/drawing/2014/main" id="{F8165F14-1E58-473F-9517-33409B84B11F}"/>
              </a:ext>
            </a:extLst>
          </p:cNvPr>
          <p:cNvSpPr>
            <a:spLocks noGrp="1"/>
          </p:cNvSpPr>
          <p:nvPr>
            <p:ph idx="1"/>
          </p:nvPr>
        </p:nvSpPr>
        <p:spPr>
          <a:xfrm>
            <a:off x="720000" y="1903336"/>
            <a:ext cx="10753200" cy="4139998"/>
          </a:xfrm>
        </p:spPr>
        <p:txBody>
          <a:bodyPr/>
          <a:lstStyle/>
          <a:p>
            <a:r>
              <a:rPr lang="cs-CZ" dirty="0"/>
              <a:t>Intramuskulární voda </a:t>
            </a:r>
          </a:p>
          <a:p>
            <a:pPr lvl="1"/>
            <a:r>
              <a:rPr lang="cs-CZ" dirty="0"/>
              <a:t>U jedinců s normální hmotností – cca 76 %</a:t>
            </a:r>
          </a:p>
          <a:p>
            <a:pPr lvl="1"/>
            <a:r>
              <a:rPr lang="cs-CZ" dirty="0"/>
              <a:t>U obézních jedinců – cca </a:t>
            </a:r>
            <a:r>
              <a:rPr lang="en-GB" dirty="0"/>
              <a:t>65</a:t>
            </a:r>
            <a:r>
              <a:rPr lang="cs-CZ" dirty="0"/>
              <a:t>%</a:t>
            </a:r>
            <a:r>
              <a:rPr lang="en-GB" dirty="0"/>
              <a:t> </a:t>
            </a:r>
            <a:endParaRPr lang="cs-CZ" dirty="0"/>
          </a:p>
          <a:p>
            <a:r>
              <a:rPr lang="cs-CZ" dirty="0"/>
              <a:t>Ú</a:t>
            </a:r>
            <a:r>
              <a:rPr lang="en-GB" dirty="0" err="1"/>
              <a:t>roveň</a:t>
            </a:r>
            <a:r>
              <a:rPr lang="en-GB" dirty="0"/>
              <a:t> </a:t>
            </a:r>
            <a:r>
              <a:rPr lang="en-GB" dirty="0" err="1"/>
              <a:t>hydratace</a:t>
            </a:r>
            <a:r>
              <a:rPr lang="en-GB" dirty="0"/>
              <a:t> </a:t>
            </a:r>
            <a:r>
              <a:rPr lang="cs-CZ" dirty="0"/>
              <a:t>svalové hmoty </a:t>
            </a:r>
            <a:r>
              <a:rPr lang="en-GB" dirty="0"/>
              <a:t>se </a:t>
            </a:r>
            <a:r>
              <a:rPr lang="en-GB" dirty="0" err="1"/>
              <a:t>snižuje</a:t>
            </a:r>
            <a:r>
              <a:rPr lang="en-GB" dirty="0"/>
              <a:t>, </a:t>
            </a:r>
            <a:r>
              <a:rPr lang="en-GB" dirty="0" err="1"/>
              <a:t>když</a:t>
            </a:r>
            <a:r>
              <a:rPr lang="en-GB" dirty="0"/>
              <a:t> se index </a:t>
            </a:r>
            <a:r>
              <a:rPr lang="en-GB" dirty="0" err="1"/>
              <a:t>adipozity</a:t>
            </a:r>
            <a:r>
              <a:rPr lang="en-GB" dirty="0"/>
              <a:t> </a:t>
            </a:r>
            <a:r>
              <a:rPr lang="en-GB" dirty="0" err="1"/>
              <a:t>zvyšuje</a:t>
            </a:r>
            <a:r>
              <a:rPr lang="en-GB" dirty="0"/>
              <a:t>, </a:t>
            </a:r>
            <a:r>
              <a:rPr lang="en-GB" dirty="0" err="1"/>
              <a:t>zatímco</a:t>
            </a:r>
            <a:r>
              <a:rPr lang="en-GB" dirty="0"/>
              <a:t> </a:t>
            </a:r>
            <a:r>
              <a:rPr lang="en-GB" dirty="0" err="1"/>
              <a:t>všechny</a:t>
            </a:r>
            <a:r>
              <a:rPr lang="en-GB" dirty="0"/>
              <a:t> </a:t>
            </a:r>
            <a:r>
              <a:rPr lang="en-GB" dirty="0" err="1"/>
              <a:t>ostatní</a:t>
            </a:r>
            <a:r>
              <a:rPr lang="en-GB" dirty="0"/>
              <a:t> </a:t>
            </a:r>
            <a:r>
              <a:rPr lang="en-GB" dirty="0" err="1"/>
              <a:t>parametry</a:t>
            </a:r>
            <a:r>
              <a:rPr lang="en-GB" dirty="0"/>
              <a:t> </a:t>
            </a:r>
            <a:r>
              <a:rPr lang="en-GB" dirty="0" err="1"/>
              <a:t>modelu</a:t>
            </a:r>
            <a:r>
              <a:rPr lang="cs-CZ" dirty="0"/>
              <a:t> </a:t>
            </a:r>
            <a:br>
              <a:rPr lang="cs-CZ" dirty="0"/>
            </a:br>
            <a:r>
              <a:rPr lang="en-GB" dirty="0"/>
              <a:t>a </a:t>
            </a:r>
            <a:r>
              <a:rPr lang="en-GB" dirty="0" err="1"/>
              <a:t>tedy</a:t>
            </a:r>
            <a:r>
              <a:rPr lang="en-GB" dirty="0"/>
              <a:t> </a:t>
            </a:r>
            <a:r>
              <a:rPr lang="en-GB" dirty="0" err="1"/>
              <a:t>i</a:t>
            </a:r>
            <a:r>
              <a:rPr lang="en-GB" dirty="0"/>
              <a:t> </a:t>
            </a:r>
            <a:r>
              <a:rPr lang="en-GB" dirty="0" err="1"/>
              <a:t>hydratace</a:t>
            </a:r>
            <a:r>
              <a:rPr lang="en-GB" dirty="0"/>
              <a:t> </a:t>
            </a:r>
            <a:r>
              <a:rPr lang="en-GB" dirty="0" err="1"/>
              <a:t>netukové</a:t>
            </a:r>
            <a:r>
              <a:rPr lang="en-GB" dirty="0"/>
              <a:t> </a:t>
            </a:r>
            <a:r>
              <a:rPr lang="cs-CZ" dirty="0"/>
              <a:t>části</a:t>
            </a:r>
            <a:r>
              <a:rPr lang="en-GB" dirty="0"/>
              <a:t> </a:t>
            </a:r>
            <a:r>
              <a:rPr lang="cs-CZ" dirty="0"/>
              <a:t>svalu</a:t>
            </a:r>
            <a:r>
              <a:rPr lang="en-GB" dirty="0"/>
              <a:t>, se </a:t>
            </a:r>
            <a:r>
              <a:rPr lang="en-GB" dirty="0" err="1"/>
              <a:t>nemění</a:t>
            </a:r>
            <a:r>
              <a:rPr lang="en-GB" dirty="0"/>
              <a:t>. </a:t>
            </a:r>
            <a:endParaRPr lang="cs-CZ" dirty="0"/>
          </a:p>
          <a:p>
            <a:r>
              <a:rPr lang="cs-CZ" dirty="0"/>
              <a:t>H</a:t>
            </a:r>
            <a:r>
              <a:rPr lang="en-GB" dirty="0" err="1"/>
              <a:t>ydratace</a:t>
            </a:r>
            <a:r>
              <a:rPr lang="cs-CZ" dirty="0"/>
              <a:t> svalu</a:t>
            </a:r>
            <a:r>
              <a:rPr lang="en-GB" dirty="0"/>
              <a:t> </a:t>
            </a:r>
            <a:r>
              <a:rPr lang="en-GB" dirty="0" err="1"/>
              <a:t>může</a:t>
            </a:r>
            <a:r>
              <a:rPr lang="en-GB" dirty="0"/>
              <a:t> </a:t>
            </a:r>
            <a:r>
              <a:rPr lang="en-GB" dirty="0" err="1"/>
              <a:t>být</a:t>
            </a:r>
            <a:r>
              <a:rPr lang="en-GB" dirty="0"/>
              <a:t> u </a:t>
            </a:r>
            <a:r>
              <a:rPr lang="en-GB" dirty="0" err="1"/>
              <a:t>obézních</a:t>
            </a:r>
            <a:r>
              <a:rPr lang="en-GB" dirty="0"/>
              <a:t> </a:t>
            </a:r>
            <a:r>
              <a:rPr lang="en-GB" dirty="0" err="1"/>
              <a:t>subjektů</a:t>
            </a:r>
            <a:r>
              <a:rPr lang="en-GB" dirty="0"/>
              <a:t> po </a:t>
            </a:r>
            <a:r>
              <a:rPr lang="en-GB" dirty="0" err="1"/>
              <a:t>korekci</a:t>
            </a:r>
            <a:r>
              <a:rPr lang="en-GB" dirty="0"/>
              <a:t> </a:t>
            </a:r>
            <a:br>
              <a:rPr lang="cs-CZ" dirty="0"/>
            </a:br>
            <a:r>
              <a:rPr lang="en-GB" dirty="0" err="1"/>
              <a:t>na</a:t>
            </a:r>
            <a:r>
              <a:rPr lang="en-GB" dirty="0"/>
              <a:t> </a:t>
            </a:r>
            <a:r>
              <a:rPr lang="en-GB" dirty="0" err="1"/>
              <a:t>intramuskulární</a:t>
            </a:r>
            <a:r>
              <a:rPr lang="en-GB" dirty="0"/>
              <a:t> </a:t>
            </a:r>
            <a:r>
              <a:rPr lang="cs-CZ" dirty="0"/>
              <a:t>TAG</a:t>
            </a:r>
            <a:r>
              <a:rPr lang="en-GB" dirty="0"/>
              <a:t> </a:t>
            </a:r>
            <a:r>
              <a:rPr lang="en-GB" dirty="0" err="1"/>
              <a:t>stále</a:t>
            </a:r>
            <a:r>
              <a:rPr lang="cs-CZ" dirty="0"/>
              <a:t> v normě</a:t>
            </a:r>
            <a:endParaRPr lang="en-GB" dirty="0"/>
          </a:p>
          <a:p>
            <a:endParaRPr lang="cs-CZ" dirty="0"/>
          </a:p>
        </p:txBody>
      </p:sp>
      <p:sp>
        <p:nvSpPr>
          <p:cNvPr id="6"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147081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Title 3"/>
          <p:cNvSpPr>
            <a:spLocks noGrp="1"/>
          </p:cNvSpPr>
          <p:nvPr>
            <p:ph type="title"/>
          </p:nvPr>
        </p:nvSpPr>
        <p:spPr/>
        <p:txBody>
          <a:bodyPr/>
          <a:lstStyle/>
          <a:p>
            <a:r>
              <a:rPr lang="cs-CZ" dirty="0"/>
              <a:t>Role intramuskulárních TAG</a:t>
            </a:r>
            <a:endParaRPr lang="en-GB" dirty="0"/>
          </a:p>
        </p:txBody>
      </p:sp>
      <p:sp>
        <p:nvSpPr>
          <p:cNvPr id="5" name="Content Placeholder 4"/>
          <p:cNvSpPr>
            <a:spLocks noGrp="1"/>
          </p:cNvSpPr>
          <p:nvPr>
            <p:ph idx="1"/>
          </p:nvPr>
        </p:nvSpPr>
        <p:spPr>
          <a:xfrm>
            <a:off x="666000" y="2088002"/>
            <a:ext cx="10753200" cy="4139998"/>
          </a:xfrm>
        </p:spPr>
        <p:txBody>
          <a:bodyPr/>
          <a:lstStyle/>
          <a:p>
            <a:r>
              <a:rPr lang="cs-CZ" dirty="0"/>
              <a:t>P</a:t>
            </a:r>
            <a:r>
              <a:rPr lang="en-GB" dirty="0" err="1"/>
              <a:t>odíl</a:t>
            </a:r>
            <a:r>
              <a:rPr lang="en-GB" dirty="0"/>
              <a:t> </a:t>
            </a:r>
            <a:r>
              <a:rPr lang="en-GB" dirty="0" err="1"/>
              <a:t>vody</a:t>
            </a:r>
            <a:r>
              <a:rPr lang="en-GB" dirty="0"/>
              <a:t> v </a:t>
            </a:r>
            <a:r>
              <a:rPr lang="en-GB" dirty="0" err="1"/>
              <a:t>kosterním</a:t>
            </a:r>
            <a:r>
              <a:rPr lang="en-GB" dirty="0"/>
              <a:t> </a:t>
            </a:r>
            <a:r>
              <a:rPr lang="en-GB" dirty="0" err="1"/>
              <a:t>svalstvu</a:t>
            </a:r>
            <a:r>
              <a:rPr lang="en-GB" dirty="0"/>
              <a:t> je </a:t>
            </a:r>
            <a:r>
              <a:rPr lang="en-GB" dirty="0" err="1"/>
              <a:t>vysoce</a:t>
            </a:r>
            <a:r>
              <a:rPr lang="en-GB" dirty="0"/>
              <a:t> </a:t>
            </a:r>
            <a:r>
              <a:rPr lang="en-GB" dirty="0" err="1"/>
              <a:t>variabilní</a:t>
            </a:r>
            <a:r>
              <a:rPr lang="en-GB" dirty="0"/>
              <a:t> </a:t>
            </a:r>
            <a:endParaRPr lang="cs-CZ" dirty="0"/>
          </a:p>
          <a:p>
            <a:r>
              <a:rPr lang="cs-CZ" dirty="0"/>
              <a:t>Odhad Fat-Free </a:t>
            </a:r>
            <a:r>
              <a:rPr lang="cs-CZ" dirty="0" err="1"/>
              <a:t>Mass</a:t>
            </a:r>
            <a:r>
              <a:rPr lang="cs-CZ" dirty="0"/>
              <a:t> </a:t>
            </a:r>
            <a:r>
              <a:rPr lang="en-GB" dirty="0"/>
              <a:t>by </a:t>
            </a:r>
            <a:r>
              <a:rPr lang="en-GB" dirty="0" err="1"/>
              <a:t>měl</a:t>
            </a:r>
            <a:r>
              <a:rPr lang="en-GB" dirty="0"/>
              <a:t> </a:t>
            </a:r>
            <a:r>
              <a:rPr lang="en-GB" dirty="0" err="1"/>
              <a:t>být</a:t>
            </a:r>
            <a:r>
              <a:rPr lang="en-GB" dirty="0"/>
              <a:t> </a:t>
            </a:r>
            <a:r>
              <a:rPr lang="en-GB" dirty="0" err="1"/>
              <a:t>přehodnocen</a:t>
            </a:r>
            <a:endParaRPr lang="cs-CZ" dirty="0"/>
          </a:p>
          <a:p>
            <a:r>
              <a:rPr lang="cs-CZ" dirty="0"/>
              <a:t>Zvážit </a:t>
            </a:r>
            <a:r>
              <a:rPr lang="en-GB" dirty="0" err="1"/>
              <a:t>předpoklad</a:t>
            </a:r>
            <a:r>
              <a:rPr lang="en-GB" dirty="0"/>
              <a:t> </a:t>
            </a:r>
            <a:r>
              <a:rPr lang="en-GB" dirty="0" err="1"/>
              <a:t>konstantního</a:t>
            </a:r>
            <a:r>
              <a:rPr lang="en-GB" dirty="0"/>
              <a:t> </a:t>
            </a:r>
            <a:r>
              <a:rPr lang="en-GB" dirty="0" err="1"/>
              <a:t>podílu</a:t>
            </a:r>
            <a:r>
              <a:rPr lang="en-GB" dirty="0"/>
              <a:t> </a:t>
            </a:r>
            <a:r>
              <a:rPr lang="en-GB" dirty="0" err="1"/>
              <a:t>vody</a:t>
            </a:r>
            <a:r>
              <a:rPr lang="en-GB" dirty="0"/>
              <a:t> v </a:t>
            </a:r>
            <a:r>
              <a:rPr lang="en-GB" dirty="0" err="1"/>
              <a:t>kosterním</a:t>
            </a:r>
            <a:r>
              <a:rPr lang="en-GB" dirty="0"/>
              <a:t> </a:t>
            </a:r>
            <a:r>
              <a:rPr lang="en-GB" dirty="0" err="1"/>
              <a:t>svalstvu</a:t>
            </a:r>
            <a:r>
              <a:rPr lang="en-GB" dirty="0"/>
              <a:t>.</a:t>
            </a:r>
            <a:endParaRPr lang="cs-CZ" dirty="0"/>
          </a:p>
        </p:txBody>
      </p:sp>
      <p:sp>
        <p:nvSpPr>
          <p:cNvPr id="7"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3955341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D53DFB3-EA47-4BCA-8677-727E63A2B8C9}"/>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D72FD574-1C1A-4C0D-8731-8E60C44C16EC}"/>
              </a:ext>
            </a:extLst>
          </p:cNvPr>
          <p:cNvSpPr>
            <a:spLocks noGrp="1"/>
          </p:cNvSpPr>
          <p:nvPr>
            <p:ph type="title"/>
          </p:nvPr>
        </p:nvSpPr>
        <p:spPr/>
        <p:txBody>
          <a:bodyPr/>
          <a:lstStyle/>
          <a:p>
            <a:r>
              <a:rPr lang="cs-CZ" dirty="0"/>
              <a:t>Role intramuskulárních TAG</a:t>
            </a:r>
          </a:p>
        </p:txBody>
      </p:sp>
      <p:sp>
        <p:nvSpPr>
          <p:cNvPr id="5" name="Zástupný obsah 4">
            <a:extLst>
              <a:ext uri="{FF2B5EF4-FFF2-40B4-BE49-F238E27FC236}">
                <a16:creationId xmlns:a16="http://schemas.microsoft.com/office/drawing/2014/main" id="{C6A1017D-49F9-4A3D-8D0D-1A2C7926C45F}"/>
              </a:ext>
            </a:extLst>
          </p:cNvPr>
          <p:cNvSpPr>
            <a:spLocks noGrp="1"/>
          </p:cNvSpPr>
          <p:nvPr>
            <p:ph idx="1"/>
          </p:nvPr>
        </p:nvSpPr>
        <p:spPr>
          <a:xfrm>
            <a:off x="720000" y="1968090"/>
            <a:ext cx="10753200" cy="4139998"/>
          </a:xfrm>
        </p:spPr>
        <p:txBody>
          <a:bodyPr/>
          <a:lstStyle/>
          <a:p>
            <a:r>
              <a:rPr lang="en-GB" dirty="0" err="1"/>
              <a:t>klasická</a:t>
            </a:r>
            <a:r>
              <a:rPr lang="en-GB" dirty="0"/>
              <a:t> </a:t>
            </a:r>
            <a:r>
              <a:rPr lang="en-GB" dirty="0" err="1"/>
              <a:t>referenční</a:t>
            </a:r>
            <a:r>
              <a:rPr lang="en-GB" dirty="0"/>
              <a:t> </a:t>
            </a:r>
            <a:r>
              <a:rPr lang="en-GB" dirty="0" err="1"/>
              <a:t>hodnota</a:t>
            </a:r>
            <a:r>
              <a:rPr lang="en-GB" dirty="0"/>
              <a:t> </a:t>
            </a:r>
            <a:r>
              <a:rPr lang="cs-CZ" dirty="0"/>
              <a:t>76</a:t>
            </a:r>
            <a:r>
              <a:rPr lang="en-GB" dirty="0"/>
              <a:t> % </a:t>
            </a:r>
            <a:r>
              <a:rPr lang="en-GB" dirty="0" err="1"/>
              <a:t>jako</a:t>
            </a:r>
            <a:r>
              <a:rPr lang="en-GB" dirty="0"/>
              <a:t> </a:t>
            </a:r>
            <a:r>
              <a:rPr lang="en-GB" dirty="0" err="1"/>
              <a:t>standardní</a:t>
            </a:r>
            <a:r>
              <a:rPr lang="en-GB" dirty="0"/>
              <a:t> </a:t>
            </a:r>
            <a:r>
              <a:rPr lang="en-GB" dirty="0" err="1"/>
              <a:t>referenční</a:t>
            </a:r>
            <a:r>
              <a:rPr lang="en-GB" dirty="0"/>
              <a:t> </a:t>
            </a:r>
            <a:r>
              <a:rPr lang="en-GB" dirty="0" err="1"/>
              <a:t>hodnota</a:t>
            </a:r>
            <a:r>
              <a:rPr lang="en-GB" dirty="0"/>
              <a:t> pro </a:t>
            </a:r>
            <a:r>
              <a:rPr lang="en-GB" dirty="0" err="1"/>
              <a:t>obsah</a:t>
            </a:r>
            <a:r>
              <a:rPr lang="en-GB" dirty="0"/>
              <a:t> </a:t>
            </a:r>
            <a:r>
              <a:rPr lang="en-GB" dirty="0" err="1"/>
              <a:t>vody</a:t>
            </a:r>
            <a:r>
              <a:rPr lang="en-GB" dirty="0"/>
              <a:t> v </a:t>
            </a:r>
            <a:r>
              <a:rPr lang="en-GB" dirty="0" err="1"/>
              <a:t>kosterním</a:t>
            </a:r>
            <a:r>
              <a:rPr lang="en-GB" dirty="0"/>
              <a:t> </a:t>
            </a:r>
            <a:r>
              <a:rPr lang="en-GB" dirty="0" err="1"/>
              <a:t>svalu</a:t>
            </a:r>
            <a:r>
              <a:rPr lang="en-GB" dirty="0"/>
              <a:t> </a:t>
            </a:r>
            <a:r>
              <a:rPr lang="en-GB" b="1" dirty="0" err="1"/>
              <a:t>není</a:t>
            </a:r>
            <a:r>
              <a:rPr lang="en-GB" b="1" dirty="0"/>
              <a:t> </a:t>
            </a:r>
            <a:r>
              <a:rPr lang="en-GB" b="1" dirty="0" err="1"/>
              <a:t>vhodná</a:t>
            </a:r>
            <a:r>
              <a:rPr lang="en-GB" b="1" dirty="0"/>
              <a:t> </a:t>
            </a:r>
            <a:br>
              <a:rPr lang="cs-CZ" b="1" dirty="0"/>
            </a:br>
            <a:r>
              <a:rPr lang="en-GB" dirty="0" err="1"/>
              <a:t>při</a:t>
            </a:r>
            <a:r>
              <a:rPr lang="cs-CZ" dirty="0"/>
              <a:t> </a:t>
            </a:r>
            <a:r>
              <a:rPr lang="en-GB" dirty="0" err="1"/>
              <a:t>použití</a:t>
            </a:r>
            <a:r>
              <a:rPr lang="en-GB" dirty="0"/>
              <a:t> u </a:t>
            </a:r>
            <a:r>
              <a:rPr lang="en-GB" dirty="0" err="1"/>
              <a:t>štíhlých</a:t>
            </a:r>
            <a:r>
              <a:rPr lang="en-GB" dirty="0"/>
              <a:t> a </a:t>
            </a:r>
            <a:r>
              <a:rPr lang="en-GB" dirty="0" err="1"/>
              <a:t>obézních</a:t>
            </a:r>
            <a:r>
              <a:rPr lang="en-GB" dirty="0"/>
              <a:t> </a:t>
            </a:r>
            <a:r>
              <a:rPr lang="en-GB" dirty="0" err="1"/>
              <a:t>subjektů</a:t>
            </a:r>
            <a:r>
              <a:rPr lang="en-GB" dirty="0"/>
              <a:t> </a:t>
            </a:r>
            <a:endParaRPr lang="cs-CZ" dirty="0"/>
          </a:p>
          <a:p>
            <a:r>
              <a:rPr lang="en-GB" dirty="0" err="1"/>
              <a:t>Chyba</a:t>
            </a:r>
            <a:r>
              <a:rPr lang="en-GB" dirty="0"/>
              <a:t> u </a:t>
            </a:r>
            <a:r>
              <a:rPr lang="cs-CZ" dirty="0"/>
              <a:t>štíhlých</a:t>
            </a:r>
            <a:r>
              <a:rPr lang="en-GB" dirty="0"/>
              <a:t> </a:t>
            </a:r>
            <a:r>
              <a:rPr lang="en-GB" dirty="0" err="1"/>
              <a:t>jedinců</a:t>
            </a:r>
            <a:r>
              <a:rPr lang="en-GB" dirty="0"/>
              <a:t> je </a:t>
            </a:r>
            <a:r>
              <a:rPr lang="en-GB" dirty="0" err="1"/>
              <a:t>však</a:t>
            </a:r>
            <a:r>
              <a:rPr lang="en-GB" dirty="0"/>
              <a:t> </a:t>
            </a:r>
            <a:r>
              <a:rPr lang="en-GB" dirty="0" err="1"/>
              <a:t>menší</a:t>
            </a:r>
            <a:r>
              <a:rPr lang="en-GB" dirty="0"/>
              <a:t> </a:t>
            </a:r>
            <a:r>
              <a:rPr lang="en-GB" dirty="0" err="1"/>
              <a:t>ve</a:t>
            </a:r>
            <a:r>
              <a:rPr lang="en-GB" dirty="0"/>
              <a:t> </a:t>
            </a:r>
            <a:r>
              <a:rPr lang="en-GB" dirty="0" err="1"/>
              <a:t>srovnání</a:t>
            </a:r>
            <a:r>
              <a:rPr lang="en-GB" dirty="0"/>
              <a:t> s </a:t>
            </a:r>
            <a:r>
              <a:rPr lang="en-GB" dirty="0" err="1"/>
              <a:t>chybou</a:t>
            </a:r>
            <a:r>
              <a:rPr lang="en-GB" dirty="0"/>
              <a:t> </a:t>
            </a:r>
            <a:r>
              <a:rPr lang="en-GB" dirty="0" err="1"/>
              <a:t>zjištěnou</a:t>
            </a:r>
            <a:r>
              <a:rPr lang="en-GB" dirty="0"/>
              <a:t> u </a:t>
            </a:r>
            <a:r>
              <a:rPr lang="en-GB" dirty="0" err="1"/>
              <a:t>obézních</a:t>
            </a:r>
            <a:r>
              <a:rPr lang="en-GB" dirty="0"/>
              <a:t> </a:t>
            </a:r>
            <a:r>
              <a:rPr lang="en-GB" dirty="0" err="1"/>
              <a:t>jedinců</a:t>
            </a:r>
            <a:r>
              <a:rPr lang="en-GB" dirty="0"/>
              <a:t>, u </a:t>
            </a:r>
            <a:r>
              <a:rPr lang="en-GB" dirty="0" err="1"/>
              <a:t>kterých</a:t>
            </a:r>
            <a:r>
              <a:rPr lang="en-GB" dirty="0"/>
              <a:t> </a:t>
            </a:r>
            <a:r>
              <a:rPr lang="en-GB" dirty="0" err="1"/>
              <a:t>vysoký</a:t>
            </a:r>
            <a:r>
              <a:rPr lang="en-GB" dirty="0"/>
              <a:t> </a:t>
            </a:r>
            <a:r>
              <a:rPr lang="en-GB" dirty="0" err="1"/>
              <a:t>obsah</a:t>
            </a:r>
            <a:r>
              <a:rPr lang="en-GB" dirty="0"/>
              <a:t> </a:t>
            </a:r>
            <a:r>
              <a:rPr lang="cs-CZ" dirty="0"/>
              <a:t>TAG</a:t>
            </a:r>
            <a:r>
              <a:rPr lang="en-GB" dirty="0"/>
              <a:t> </a:t>
            </a:r>
            <a:br>
              <a:rPr lang="cs-CZ" dirty="0"/>
            </a:br>
            <a:r>
              <a:rPr lang="cs-CZ" dirty="0"/>
              <a:t>ve svalu </a:t>
            </a:r>
            <a:r>
              <a:rPr lang="en-GB" dirty="0" err="1"/>
              <a:t>způsobuje</a:t>
            </a:r>
            <a:r>
              <a:rPr lang="en-GB" dirty="0"/>
              <a:t> </a:t>
            </a:r>
            <a:r>
              <a:rPr lang="en-GB" dirty="0" err="1"/>
              <a:t>snížení</a:t>
            </a:r>
            <a:r>
              <a:rPr lang="en-GB" dirty="0"/>
              <a:t> </a:t>
            </a:r>
            <a:r>
              <a:rPr lang="en-GB" dirty="0" err="1"/>
              <a:t>procenta</a:t>
            </a:r>
            <a:r>
              <a:rPr lang="en-GB" dirty="0"/>
              <a:t> </a:t>
            </a:r>
            <a:r>
              <a:rPr lang="en-GB" dirty="0" err="1"/>
              <a:t>vody</a:t>
            </a:r>
            <a:r>
              <a:rPr lang="en-GB" dirty="0"/>
              <a:t>.</a:t>
            </a:r>
          </a:p>
          <a:p>
            <a:endParaRPr lang="cs-CZ" dirty="0"/>
          </a:p>
        </p:txBody>
      </p:sp>
      <p:sp>
        <p:nvSpPr>
          <p:cNvPr id="7"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541046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
        <p:nvSpPr>
          <p:cNvPr id="4" name="Title 3"/>
          <p:cNvSpPr>
            <a:spLocks noGrp="1"/>
          </p:cNvSpPr>
          <p:nvPr>
            <p:ph type="title"/>
          </p:nvPr>
        </p:nvSpPr>
        <p:spPr/>
        <p:txBody>
          <a:bodyPr/>
          <a:lstStyle/>
          <a:p>
            <a:r>
              <a:rPr lang="cs-CZ" dirty="0"/>
              <a:t>Nápoje</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56" y="2370375"/>
            <a:ext cx="9144000" cy="3857625"/>
          </a:xfrm>
          <a:prstGeom prst="rect">
            <a:avLst/>
          </a:prstGeom>
        </p:spPr>
      </p:pic>
    </p:spTree>
    <p:extLst>
      <p:ext uri="{BB962C8B-B14F-4D97-AF65-F5344CB8AC3E}">
        <p14:creationId xmlns:p14="http://schemas.microsoft.com/office/powerpoint/2010/main" val="148783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Title 3"/>
          <p:cNvSpPr>
            <a:spLocks noGrp="1"/>
          </p:cNvSpPr>
          <p:nvPr>
            <p:ph type="title"/>
          </p:nvPr>
        </p:nvSpPr>
        <p:spPr/>
        <p:txBody>
          <a:bodyPr/>
          <a:lstStyle/>
          <a:p>
            <a:r>
              <a:rPr lang="cs-CZ" dirty="0"/>
              <a:t>Slazené nealkoholické nápoje (SSB)</a:t>
            </a:r>
            <a:endParaRPr lang="en-GB" dirty="0"/>
          </a:p>
        </p:txBody>
      </p:sp>
      <p:sp>
        <p:nvSpPr>
          <p:cNvPr id="5" name="Content Placeholder 4"/>
          <p:cNvSpPr>
            <a:spLocks noGrp="1"/>
          </p:cNvSpPr>
          <p:nvPr>
            <p:ph idx="1"/>
          </p:nvPr>
        </p:nvSpPr>
        <p:spPr>
          <a:xfrm>
            <a:off x="720000" y="2017125"/>
            <a:ext cx="10753200" cy="4210875"/>
          </a:xfrm>
        </p:spPr>
        <p:txBody>
          <a:bodyPr/>
          <a:lstStyle/>
          <a:p>
            <a:r>
              <a:rPr lang="cs-CZ" dirty="0"/>
              <a:t>Stimulují chuť a pocit hladu, negativně ovlivňují pocit sytosti</a:t>
            </a:r>
          </a:p>
          <a:p>
            <a:r>
              <a:rPr lang="cs-CZ" dirty="0" err="1"/>
              <a:t>Kunzumace</a:t>
            </a:r>
            <a:r>
              <a:rPr lang="cs-CZ" dirty="0"/>
              <a:t> SSB před jídlem nevede ke snížení množství přijatého pokrmu</a:t>
            </a:r>
          </a:p>
          <a:p>
            <a:r>
              <a:rPr lang="en-GB" dirty="0" err="1"/>
              <a:t>Snížená</a:t>
            </a:r>
            <a:r>
              <a:rPr lang="en-GB" dirty="0"/>
              <a:t> </a:t>
            </a:r>
            <a:r>
              <a:rPr lang="en-GB" dirty="0" err="1"/>
              <a:t>distenze</a:t>
            </a:r>
            <a:r>
              <a:rPr lang="en-GB" dirty="0"/>
              <a:t> </a:t>
            </a:r>
            <a:r>
              <a:rPr lang="en-GB" dirty="0" err="1"/>
              <a:t>žaludku</a:t>
            </a:r>
            <a:r>
              <a:rPr lang="en-GB" dirty="0"/>
              <a:t> a </a:t>
            </a:r>
            <a:r>
              <a:rPr lang="cs-CZ" dirty="0"/>
              <a:t>kratší</a:t>
            </a:r>
            <a:r>
              <a:rPr lang="en-GB" dirty="0"/>
              <a:t> dob</a:t>
            </a:r>
            <a:r>
              <a:rPr lang="cs-CZ" dirty="0"/>
              <a:t>a</a:t>
            </a:r>
            <a:r>
              <a:rPr lang="en-GB" dirty="0"/>
              <a:t> </a:t>
            </a:r>
            <a:r>
              <a:rPr lang="en-GB" dirty="0" err="1"/>
              <a:t>průchodu</a:t>
            </a:r>
            <a:r>
              <a:rPr lang="cs-CZ" dirty="0"/>
              <a:t> pasáží</a:t>
            </a:r>
            <a:r>
              <a:rPr lang="en-GB" dirty="0"/>
              <a:t> </a:t>
            </a:r>
            <a:r>
              <a:rPr lang="en-GB" dirty="0" err="1"/>
              <a:t>mohou</a:t>
            </a:r>
            <a:r>
              <a:rPr lang="en-GB" dirty="0"/>
              <a:t> </a:t>
            </a:r>
            <a:r>
              <a:rPr lang="cs-CZ" dirty="0"/>
              <a:t>zapříčinit</a:t>
            </a:r>
            <a:r>
              <a:rPr lang="en-GB" dirty="0"/>
              <a:t>, </a:t>
            </a:r>
            <a:r>
              <a:rPr lang="en-GB" dirty="0" err="1"/>
              <a:t>že</a:t>
            </a:r>
            <a:r>
              <a:rPr lang="en-GB" dirty="0"/>
              <a:t> </a:t>
            </a:r>
            <a:r>
              <a:rPr lang="en-GB" dirty="0" err="1"/>
              <a:t>energie</a:t>
            </a:r>
            <a:r>
              <a:rPr lang="en-GB" dirty="0"/>
              <a:t> </a:t>
            </a:r>
            <a:r>
              <a:rPr lang="cs-CZ" dirty="0"/>
              <a:t>z tekutin </a:t>
            </a:r>
            <a:r>
              <a:rPr lang="en-GB" dirty="0"/>
              <a:t>je </a:t>
            </a:r>
            <a:r>
              <a:rPr lang="en-GB" dirty="0" err="1"/>
              <a:t>tělem</a:t>
            </a:r>
            <a:r>
              <a:rPr lang="en-GB" dirty="0"/>
              <a:t> </a:t>
            </a:r>
            <a:r>
              <a:rPr lang="en-GB" dirty="0" err="1"/>
              <a:t>hůře</a:t>
            </a:r>
            <a:r>
              <a:rPr lang="en-GB" dirty="0"/>
              <a:t> „</a:t>
            </a:r>
            <a:r>
              <a:rPr lang="en-GB" dirty="0" err="1"/>
              <a:t>detekována</a:t>
            </a:r>
            <a:r>
              <a:rPr lang="en-GB" dirty="0"/>
              <a:t>“ </a:t>
            </a:r>
            <a:endParaRPr lang="cs-CZ" dirty="0"/>
          </a:p>
          <a:p>
            <a:r>
              <a:rPr lang="cs-CZ" dirty="0"/>
              <a:t>Výsledkem je vyšší celkový energetický příjem </a:t>
            </a:r>
          </a:p>
          <a:p>
            <a:r>
              <a:rPr lang="cs-CZ" dirty="0"/>
              <a:t>Barviva, cukry, kyselina fosforečná, CO</a:t>
            </a:r>
            <a:r>
              <a:rPr lang="cs-CZ" baseline="-25000" dirty="0"/>
              <a:t>2</a:t>
            </a:r>
            <a:r>
              <a:rPr lang="cs-CZ" dirty="0"/>
              <a:t>…</a:t>
            </a:r>
          </a:p>
          <a:p>
            <a:r>
              <a:rPr lang="cs-CZ" dirty="0"/>
              <a:t>Fruktózový sirup, </a:t>
            </a:r>
            <a:r>
              <a:rPr lang="cs-CZ" dirty="0" err="1"/>
              <a:t>glc-fru</a:t>
            </a:r>
            <a:r>
              <a:rPr lang="cs-CZ" dirty="0"/>
              <a:t> sirup…</a:t>
            </a:r>
          </a:p>
          <a:p>
            <a:endParaRPr lang="en-GB" dirty="0"/>
          </a:p>
        </p:txBody>
      </p:sp>
      <p:sp>
        <p:nvSpPr>
          <p:cNvPr id="6" name="TextovéPole 5">
            <a:extLst>
              <a:ext uri="{FF2B5EF4-FFF2-40B4-BE49-F238E27FC236}">
                <a16:creationId xmlns:a16="http://schemas.microsoft.com/office/drawing/2014/main" id="{F07E70CF-CCEE-41C4-844B-12ED43A329BF}"/>
              </a:ext>
            </a:extLst>
          </p:cNvPr>
          <p:cNvSpPr txBox="1"/>
          <p:nvPr/>
        </p:nvSpPr>
        <p:spPr>
          <a:xfrm>
            <a:off x="666000" y="1254310"/>
            <a:ext cx="9972675" cy="646331"/>
          </a:xfrm>
          <a:prstGeom prst="rect">
            <a:avLst/>
          </a:prstGeom>
          <a:noFill/>
        </p:spPr>
        <p:txBody>
          <a:bodyPr wrap="square" rtlCol="0">
            <a:spAutoFit/>
          </a:bodyPr>
          <a:lstStyle/>
          <a:p>
            <a:pPr algn="l"/>
            <a:r>
              <a:rPr lang="cs-CZ" sz="1200" dirty="0">
                <a:solidFill>
                  <a:schemeClr val="tx2"/>
                </a:solidFill>
              </a:rPr>
              <a:t>SEAL, Adam D., </a:t>
            </a:r>
            <a:r>
              <a:rPr lang="cs-CZ" sz="1200" dirty="0" err="1">
                <a:solidFill>
                  <a:schemeClr val="tx2"/>
                </a:solidFill>
              </a:rPr>
              <a:t>Hyun-Gyu</a:t>
            </a:r>
            <a:r>
              <a:rPr lang="cs-CZ" sz="1200" dirty="0">
                <a:solidFill>
                  <a:schemeClr val="tx2"/>
                </a:solidFill>
              </a:rPr>
              <a:t> SUH, Lisa T. JANSEN, </a:t>
            </a:r>
            <a:r>
              <a:rPr lang="cs-CZ" sz="1200" dirty="0" err="1">
                <a:solidFill>
                  <a:schemeClr val="tx2"/>
                </a:solidFill>
              </a:rPr>
              <a:t>LynnDee</a:t>
            </a:r>
            <a:r>
              <a:rPr lang="cs-CZ" sz="1200" dirty="0">
                <a:solidFill>
                  <a:schemeClr val="tx2"/>
                </a:solidFill>
              </a:rPr>
              <a:t> G. SUMMERS a Stavros A. KAVOURAS. </a:t>
            </a:r>
            <a:r>
              <a:rPr lang="cs-CZ" sz="1200" dirty="0" err="1">
                <a:solidFill>
                  <a:schemeClr val="tx2"/>
                </a:solidFill>
              </a:rPr>
              <a:t>Hydration</a:t>
            </a:r>
            <a:r>
              <a:rPr lang="cs-CZ" sz="1200" dirty="0">
                <a:solidFill>
                  <a:schemeClr val="tx2"/>
                </a:solidFill>
              </a:rPr>
              <a:t> and </a:t>
            </a:r>
            <a:r>
              <a:rPr lang="cs-CZ" sz="1200" dirty="0" err="1">
                <a:solidFill>
                  <a:schemeClr val="tx2"/>
                </a:solidFill>
              </a:rPr>
              <a:t>Health</a:t>
            </a:r>
            <a:r>
              <a:rPr lang="cs-CZ" sz="1200" dirty="0">
                <a:solidFill>
                  <a:schemeClr val="tx2"/>
                </a:solidFill>
              </a:rPr>
              <a:t>. </a:t>
            </a:r>
            <a:r>
              <a:rPr lang="cs-CZ" sz="1200" i="1" dirty="0" err="1">
                <a:solidFill>
                  <a:schemeClr val="tx2"/>
                </a:solidFill>
              </a:rPr>
              <a:t>Analysis</a:t>
            </a:r>
            <a:r>
              <a:rPr lang="cs-CZ" sz="1200" i="1" dirty="0">
                <a:solidFill>
                  <a:schemeClr val="tx2"/>
                </a:solidFill>
              </a:rPr>
              <a:t> in </a:t>
            </a:r>
            <a:r>
              <a:rPr lang="cs-CZ" sz="1200" i="1" dirty="0" err="1">
                <a:solidFill>
                  <a:schemeClr val="tx2"/>
                </a:solidFill>
              </a:rPr>
              <a:t>Nutrition</a:t>
            </a:r>
            <a:r>
              <a:rPr lang="cs-CZ" sz="1200" i="1" dirty="0">
                <a:solidFill>
                  <a:schemeClr val="tx2"/>
                </a:solidFill>
              </a:rPr>
              <a:t> </a:t>
            </a:r>
            <a:r>
              <a:rPr lang="cs-CZ" sz="1200" i="1" dirty="0" err="1">
                <a:solidFill>
                  <a:schemeClr val="tx2"/>
                </a:solidFill>
              </a:rPr>
              <a:t>Research</a:t>
            </a:r>
            <a:r>
              <a:rPr lang="cs-CZ" sz="1200" dirty="0">
                <a:solidFill>
                  <a:schemeClr val="tx2"/>
                </a:solidFill>
              </a:rPr>
              <a:t> [online]. </a:t>
            </a:r>
            <a:r>
              <a:rPr lang="cs-CZ" sz="1200" dirty="0" err="1">
                <a:solidFill>
                  <a:schemeClr val="tx2"/>
                </a:solidFill>
              </a:rPr>
              <a:t>Elsevier</a:t>
            </a:r>
            <a:r>
              <a:rPr lang="cs-CZ" sz="1200" dirty="0">
                <a:solidFill>
                  <a:schemeClr val="tx2"/>
                </a:solidFill>
              </a:rPr>
              <a:t>, 2019, 2019, s. 299-319 [cit. 2022-03-02]. ISBN 9780128145562. Dostupné z: doi:10.1016/B978-0-12-814556-2.00011-7</a:t>
            </a:r>
            <a:endParaRPr lang="cs-CZ" sz="1600" dirty="0">
              <a:solidFill>
                <a:schemeClr val="tx2"/>
              </a:solidFill>
              <a:latin typeface="+mn-lt"/>
            </a:endParaRPr>
          </a:p>
        </p:txBody>
      </p:sp>
    </p:spTree>
    <p:extLst>
      <p:ext uri="{BB962C8B-B14F-4D97-AF65-F5344CB8AC3E}">
        <p14:creationId xmlns:p14="http://schemas.microsoft.com/office/powerpoint/2010/main" val="143987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Title 3"/>
          <p:cNvSpPr>
            <a:spLocks noGrp="1"/>
          </p:cNvSpPr>
          <p:nvPr>
            <p:ph type="title"/>
          </p:nvPr>
        </p:nvSpPr>
        <p:spPr/>
        <p:txBody>
          <a:bodyPr/>
          <a:lstStyle/>
          <a:p>
            <a:r>
              <a:rPr lang="cs-CZ" dirty="0"/>
              <a:t>Slazené nealkoholické nápoje</a:t>
            </a:r>
            <a:endParaRPr lang="en-GB" dirty="0"/>
          </a:p>
        </p:txBody>
      </p:sp>
      <p:sp>
        <p:nvSpPr>
          <p:cNvPr id="5" name="Content Placeholder 4"/>
          <p:cNvSpPr>
            <a:spLocks noGrp="1"/>
          </p:cNvSpPr>
          <p:nvPr>
            <p:ph idx="1"/>
          </p:nvPr>
        </p:nvSpPr>
        <p:spPr>
          <a:xfrm>
            <a:off x="720000" y="2143125"/>
            <a:ext cx="10753200" cy="4210875"/>
          </a:xfrm>
        </p:spPr>
        <p:txBody>
          <a:bodyPr/>
          <a:lstStyle/>
          <a:p>
            <a:r>
              <a:rPr lang="cs-CZ" dirty="0"/>
              <a:t>Nárust nejen hmotnosti, ale i podkožního a viscerálního tuku</a:t>
            </a:r>
          </a:p>
          <a:p>
            <a:pPr lvl="1"/>
            <a:r>
              <a:rPr lang="cs-CZ" dirty="0"/>
              <a:t>U skupiny, která pila nápoje s obsahem glukózového sirupu, se zvýšil celkový tělesný tuk </a:t>
            </a:r>
          </a:p>
          <a:p>
            <a:pPr marL="324000" lvl="1" indent="0">
              <a:buNone/>
            </a:pPr>
            <a:r>
              <a:rPr lang="cs-CZ" dirty="0"/>
              <a:t>   a objem viscerálního i podkožního tuku o 4 %. </a:t>
            </a:r>
          </a:p>
          <a:p>
            <a:pPr lvl="1"/>
            <a:r>
              <a:rPr lang="cs-CZ" dirty="0"/>
              <a:t>U konzumentů nápojů s fruktózovým sirupem se celkový tuk zvýšil o 8 % a objem viscerálního tuku až o 14 % </a:t>
            </a:r>
          </a:p>
          <a:p>
            <a:endParaRPr lang="en-GB" dirty="0"/>
          </a:p>
        </p:txBody>
      </p:sp>
      <p:sp>
        <p:nvSpPr>
          <p:cNvPr id="6" name="TextovéPole 5">
            <a:extLst>
              <a:ext uri="{FF2B5EF4-FFF2-40B4-BE49-F238E27FC236}">
                <a16:creationId xmlns:a16="http://schemas.microsoft.com/office/drawing/2014/main" id="{F07E70CF-CCEE-41C4-844B-12ED43A329BF}"/>
              </a:ext>
            </a:extLst>
          </p:cNvPr>
          <p:cNvSpPr txBox="1"/>
          <p:nvPr/>
        </p:nvSpPr>
        <p:spPr>
          <a:xfrm>
            <a:off x="666000" y="1254310"/>
            <a:ext cx="9972675" cy="646331"/>
          </a:xfrm>
          <a:prstGeom prst="rect">
            <a:avLst/>
          </a:prstGeom>
          <a:noFill/>
        </p:spPr>
        <p:txBody>
          <a:bodyPr wrap="square" rtlCol="0">
            <a:spAutoFit/>
          </a:bodyPr>
          <a:lstStyle/>
          <a:p>
            <a:pPr algn="l"/>
            <a:r>
              <a:rPr lang="cs-CZ" sz="1200" dirty="0">
                <a:solidFill>
                  <a:schemeClr val="tx2"/>
                </a:solidFill>
              </a:rPr>
              <a:t>SEAL, Adam D., </a:t>
            </a:r>
            <a:r>
              <a:rPr lang="cs-CZ" sz="1200" dirty="0" err="1">
                <a:solidFill>
                  <a:schemeClr val="tx2"/>
                </a:solidFill>
              </a:rPr>
              <a:t>Hyun-Gyu</a:t>
            </a:r>
            <a:r>
              <a:rPr lang="cs-CZ" sz="1200" dirty="0">
                <a:solidFill>
                  <a:schemeClr val="tx2"/>
                </a:solidFill>
              </a:rPr>
              <a:t> SUH, Lisa T. JANSEN, </a:t>
            </a:r>
            <a:r>
              <a:rPr lang="cs-CZ" sz="1200" dirty="0" err="1">
                <a:solidFill>
                  <a:schemeClr val="tx2"/>
                </a:solidFill>
              </a:rPr>
              <a:t>LynnDee</a:t>
            </a:r>
            <a:r>
              <a:rPr lang="cs-CZ" sz="1200" dirty="0">
                <a:solidFill>
                  <a:schemeClr val="tx2"/>
                </a:solidFill>
              </a:rPr>
              <a:t> G. SUMMERS a Stavros A. KAVOURAS. </a:t>
            </a:r>
            <a:r>
              <a:rPr lang="cs-CZ" sz="1200" dirty="0" err="1">
                <a:solidFill>
                  <a:schemeClr val="tx2"/>
                </a:solidFill>
              </a:rPr>
              <a:t>Hydration</a:t>
            </a:r>
            <a:r>
              <a:rPr lang="cs-CZ" sz="1200" dirty="0">
                <a:solidFill>
                  <a:schemeClr val="tx2"/>
                </a:solidFill>
              </a:rPr>
              <a:t> and </a:t>
            </a:r>
            <a:r>
              <a:rPr lang="cs-CZ" sz="1200" dirty="0" err="1">
                <a:solidFill>
                  <a:schemeClr val="tx2"/>
                </a:solidFill>
              </a:rPr>
              <a:t>Health</a:t>
            </a:r>
            <a:r>
              <a:rPr lang="cs-CZ" sz="1200" dirty="0">
                <a:solidFill>
                  <a:schemeClr val="tx2"/>
                </a:solidFill>
              </a:rPr>
              <a:t>. </a:t>
            </a:r>
            <a:r>
              <a:rPr lang="cs-CZ" sz="1200" i="1" dirty="0" err="1">
                <a:solidFill>
                  <a:schemeClr val="tx2"/>
                </a:solidFill>
              </a:rPr>
              <a:t>Analysis</a:t>
            </a:r>
            <a:r>
              <a:rPr lang="cs-CZ" sz="1200" i="1" dirty="0">
                <a:solidFill>
                  <a:schemeClr val="tx2"/>
                </a:solidFill>
              </a:rPr>
              <a:t> in </a:t>
            </a:r>
            <a:r>
              <a:rPr lang="cs-CZ" sz="1200" i="1" dirty="0" err="1">
                <a:solidFill>
                  <a:schemeClr val="tx2"/>
                </a:solidFill>
              </a:rPr>
              <a:t>Nutrition</a:t>
            </a:r>
            <a:r>
              <a:rPr lang="cs-CZ" sz="1200" i="1" dirty="0">
                <a:solidFill>
                  <a:schemeClr val="tx2"/>
                </a:solidFill>
              </a:rPr>
              <a:t> </a:t>
            </a:r>
            <a:r>
              <a:rPr lang="cs-CZ" sz="1200" i="1" dirty="0" err="1">
                <a:solidFill>
                  <a:schemeClr val="tx2"/>
                </a:solidFill>
              </a:rPr>
              <a:t>Research</a:t>
            </a:r>
            <a:r>
              <a:rPr lang="cs-CZ" sz="1200" dirty="0">
                <a:solidFill>
                  <a:schemeClr val="tx2"/>
                </a:solidFill>
              </a:rPr>
              <a:t> [online]. </a:t>
            </a:r>
            <a:r>
              <a:rPr lang="cs-CZ" sz="1200" dirty="0" err="1">
                <a:solidFill>
                  <a:schemeClr val="tx2"/>
                </a:solidFill>
              </a:rPr>
              <a:t>Elsevier</a:t>
            </a:r>
            <a:r>
              <a:rPr lang="cs-CZ" sz="1200" dirty="0">
                <a:solidFill>
                  <a:schemeClr val="tx2"/>
                </a:solidFill>
              </a:rPr>
              <a:t>, 2019, 2019, s. 299-319 [cit. 2022-03-02]. ISBN 9780128145562. Dostupné z: doi:10.1016/B978-0-12-814556-2.00011-7</a:t>
            </a:r>
            <a:endParaRPr lang="cs-CZ" sz="1600" dirty="0">
              <a:solidFill>
                <a:schemeClr val="tx2"/>
              </a:solidFill>
              <a:latin typeface="+mn-lt"/>
            </a:endParaRPr>
          </a:p>
        </p:txBody>
      </p:sp>
    </p:spTree>
    <p:extLst>
      <p:ext uri="{BB962C8B-B14F-4D97-AF65-F5344CB8AC3E}">
        <p14:creationId xmlns:p14="http://schemas.microsoft.com/office/powerpoint/2010/main" val="2881149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Title 3"/>
          <p:cNvSpPr>
            <a:spLocks noGrp="1"/>
          </p:cNvSpPr>
          <p:nvPr>
            <p:ph type="title"/>
          </p:nvPr>
        </p:nvSpPr>
        <p:spPr/>
        <p:txBody>
          <a:bodyPr/>
          <a:lstStyle/>
          <a:p>
            <a:r>
              <a:rPr lang="cs-CZ" dirty="0"/>
              <a:t>Slazené nealkoholické nápoje</a:t>
            </a:r>
            <a:endParaRPr lang="en-GB" dirty="0"/>
          </a:p>
        </p:txBody>
      </p:sp>
      <p:sp>
        <p:nvSpPr>
          <p:cNvPr id="5" name="Content Placeholder 4"/>
          <p:cNvSpPr>
            <a:spLocks noGrp="1"/>
          </p:cNvSpPr>
          <p:nvPr>
            <p:ph idx="1"/>
          </p:nvPr>
        </p:nvSpPr>
        <p:spPr>
          <a:xfrm>
            <a:off x="719400" y="2143577"/>
            <a:ext cx="10753200" cy="5386131"/>
          </a:xfrm>
        </p:spPr>
        <p:txBody>
          <a:bodyPr/>
          <a:lstStyle/>
          <a:p>
            <a:r>
              <a:rPr lang="en-GB" dirty="0" err="1"/>
              <a:t>Fruktóza</a:t>
            </a:r>
            <a:r>
              <a:rPr lang="en-GB" dirty="0"/>
              <a:t> se </a:t>
            </a:r>
            <a:r>
              <a:rPr lang="en-GB" dirty="0" err="1"/>
              <a:t>podílí</a:t>
            </a:r>
            <a:r>
              <a:rPr lang="en-GB" dirty="0"/>
              <a:t> </a:t>
            </a:r>
            <a:r>
              <a:rPr lang="en-GB" dirty="0" err="1"/>
              <a:t>na</a:t>
            </a:r>
            <a:r>
              <a:rPr lang="en-GB" dirty="0"/>
              <a:t> </a:t>
            </a:r>
            <a:r>
              <a:rPr lang="en-GB" dirty="0" err="1"/>
              <a:t>patogenezi</a:t>
            </a:r>
            <a:r>
              <a:rPr lang="en-GB" dirty="0"/>
              <a:t> met</a:t>
            </a:r>
            <a:r>
              <a:rPr lang="cs-CZ" dirty="0"/>
              <a:t>.</a:t>
            </a:r>
            <a:r>
              <a:rPr lang="en-GB" dirty="0"/>
              <a:t> </a:t>
            </a:r>
            <a:r>
              <a:rPr lang="en-GB" dirty="0" err="1"/>
              <a:t>syndro</a:t>
            </a:r>
            <a:r>
              <a:rPr lang="cs-CZ" dirty="0"/>
              <a:t>mu,</a:t>
            </a:r>
            <a:r>
              <a:rPr lang="en-GB" dirty="0"/>
              <a:t> </a:t>
            </a:r>
            <a:r>
              <a:rPr lang="cs-CZ" dirty="0"/>
              <a:t>NAFLD</a:t>
            </a:r>
          </a:p>
          <a:p>
            <a:r>
              <a:rPr lang="cs-CZ" dirty="0"/>
              <a:t>Fruktóza je glykolýzou v játrech rozložena podstatně rychleji </a:t>
            </a:r>
            <a:br>
              <a:rPr lang="cs-CZ" dirty="0"/>
            </a:br>
            <a:r>
              <a:rPr lang="cs-CZ" dirty="0"/>
              <a:t>než glukóza, což má za následek rychlý průtok některými jaterními metabolickými drahami</a:t>
            </a:r>
          </a:p>
          <a:p>
            <a:r>
              <a:rPr lang="cs-CZ" dirty="0"/>
              <a:t>Zvýšení de novo lipogeneze a sekrece VLDL</a:t>
            </a:r>
          </a:p>
        </p:txBody>
      </p:sp>
      <p:sp>
        <p:nvSpPr>
          <p:cNvPr id="6" name="TextovéPole 5">
            <a:extLst>
              <a:ext uri="{FF2B5EF4-FFF2-40B4-BE49-F238E27FC236}">
                <a16:creationId xmlns:a16="http://schemas.microsoft.com/office/drawing/2014/main" id="{D8BE793F-DCF2-42D6-8C28-3BB22E887A0F}"/>
              </a:ext>
            </a:extLst>
          </p:cNvPr>
          <p:cNvSpPr txBox="1"/>
          <p:nvPr/>
        </p:nvSpPr>
        <p:spPr>
          <a:xfrm>
            <a:off x="666000" y="1171576"/>
            <a:ext cx="10563975" cy="646331"/>
          </a:xfrm>
          <a:prstGeom prst="rect">
            <a:avLst/>
          </a:prstGeom>
          <a:noFill/>
        </p:spPr>
        <p:txBody>
          <a:bodyPr wrap="square" rtlCol="0">
            <a:spAutoFit/>
          </a:bodyPr>
          <a:lstStyle/>
          <a:p>
            <a:pPr algn="l"/>
            <a:r>
              <a:rPr lang="cs-CZ" sz="1200" dirty="0">
                <a:solidFill>
                  <a:schemeClr val="tx2"/>
                </a:solidFill>
              </a:rPr>
              <a:t>ARMSTRONG, L. E., S. BARQUERA, J. ‐F. DUHAMEL, R. HARDINSYAH, D. HASLAM a M. LAFONTAN. </a:t>
            </a:r>
            <a:r>
              <a:rPr lang="cs-CZ" sz="1200" dirty="0" err="1">
                <a:solidFill>
                  <a:schemeClr val="tx2"/>
                </a:solidFill>
              </a:rPr>
              <a:t>Recommendations</a:t>
            </a:r>
            <a:r>
              <a:rPr lang="cs-CZ" sz="1200" dirty="0">
                <a:solidFill>
                  <a:schemeClr val="tx2"/>
                </a:solidFill>
              </a:rPr>
              <a:t> </a:t>
            </a:r>
            <a:r>
              <a:rPr lang="cs-CZ" sz="1200" dirty="0" err="1">
                <a:solidFill>
                  <a:schemeClr val="tx2"/>
                </a:solidFill>
              </a:rPr>
              <a:t>for</a:t>
            </a:r>
            <a:r>
              <a:rPr lang="cs-CZ" sz="1200" dirty="0">
                <a:solidFill>
                  <a:schemeClr val="tx2"/>
                </a:solidFill>
              </a:rPr>
              <a:t> </a:t>
            </a:r>
            <a:r>
              <a:rPr lang="cs-CZ" sz="1200" dirty="0" err="1">
                <a:solidFill>
                  <a:schemeClr val="tx2"/>
                </a:solidFill>
              </a:rPr>
              <a:t>healthier</a:t>
            </a:r>
            <a:r>
              <a:rPr lang="cs-CZ" sz="1200" dirty="0">
                <a:solidFill>
                  <a:schemeClr val="tx2"/>
                </a:solidFill>
              </a:rPr>
              <a:t> </a:t>
            </a:r>
            <a:r>
              <a:rPr lang="cs-CZ" sz="1200" dirty="0" err="1">
                <a:solidFill>
                  <a:schemeClr val="tx2"/>
                </a:solidFill>
              </a:rPr>
              <a:t>hydration</a:t>
            </a:r>
            <a:r>
              <a:rPr lang="cs-CZ" sz="1200" dirty="0">
                <a:solidFill>
                  <a:schemeClr val="tx2"/>
                </a:solidFill>
              </a:rPr>
              <a:t>: </a:t>
            </a:r>
            <a:r>
              <a:rPr lang="cs-CZ" sz="1200" dirty="0" err="1">
                <a:solidFill>
                  <a:schemeClr val="tx2"/>
                </a:solidFill>
              </a:rPr>
              <a:t>addressing</a:t>
            </a:r>
            <a:r>
              <a:rPr lang="cs-CZ" sz="1200" dirty="0">
                <a:solidFill>
                  <a:schemeClr val="tx2"/>
                </a:solidFill>
              </a:rPr>
              <a:t> </a:t>
            </a:r>
            <a:r>
              <a:rPr lang="cs-CZ" sz="1200" dirty="0" err="1">
                <a:solidFill>
                  <a:schemeClr val="tx2"/>
                </a:solidFill>
              </a:rPr>
              <a:t>the</a:t>
            </a:r>
            <a:r>
              <a:rPr lang="cs-CZ" sz="1200" dirty="0">
                <a:solidFill>
                  <a:schemeClr val="tx2"/>
                </a:solidFill>
              </a:rPr>
              <a:t> public </a:t>
            </a:r>
            <a:r>
              <a:rPr lang="cs-CZ" sz="1200" dirty="0" err="1">
                <a:solidFill>
                  <a:schemeClr val="tx2"/>
                </a:solidFill>
              </a:rPr>
              <a:t>health</a:t>
            </a:r>
            <a:r>
              <a:rPr lang="cs-CZ" sz="1200" dirty="0">
                <a:solidFill>
                  <a:schemeClr val="tx2"/>
                </a:solidFill>
              </a:rPr>
              <a:t> </a:t>
            </a:r>
            <a:r>
              <a:rPr lang="cs-CZ" sz="1200" dirty="0" err="1">
                <a:solidFill>
                  <a:schemeClr val="tx2"/>
                </a:solidFill>
              </a:rPr>
              <a:t>issues</a:t>
            </a:r>
            <a:r>
              <a:rPr lang="cs-CZ" sz="1200" dirty="0">
                <a:solidFill>
                  <a:schemeClr val="tx2"/>
                </a:solidFill>
              </a:rPr>
              <a:t> </a:t>
            </a:r>
            <a:r>
              <a:rPr lang="cs-CZ" sz="1200" dirty="0" err="1">
                <a:solidFill>
                  <a:schemeClr val="tx2"/>
                </a:solidFill>
              </a:rPr>
              <a:t>of</a:t>
            </a:r>
            <a:r>
              <a:rPr lang="cs-CZ" sz="1200" dirty="0">
                <a:solidFill>
                  <a:schemeClr val="tx2"/>
                </a:solidFill>
              </a:rPr>
              <a:t> obesity and type 2 diabetes. </a:t>
            </a:r>
            <a:r>
              <a:rPr lang="cs-CZ" sz="1200" i="1" dirty="0" err="1">
                <a:solidFill>
                  <a:schemeClr val="tx2"/>
                </a:solidFill>
              </a:rPr>
              <a:t>Clinical</a:t>
            </a:r>
            <a:r>
              <a:rPr lang="cs-CZ" sz="1200" i="1" dirty="0">
                <a:solidFill>
                  <a:schemeClr val="tx2"/>
                </a:solidFill>
              </a:rPr>
              <a:t> Obesity</a:t>
            </a:r>
            <a:r>
              <a:rPr lang="cs-CZ" sz="1200" dirty="0">
                <a:solidFill>
                  <a:schemeClr val="tx2"/>
                </a:solidFill>
              </a:rPr>
              <a:t> [online]. 2012, </a:t>
            </a:r>
            <a:r>
              <a:rPr lang="cs-CZ" sz="1200" b="1" dirty="0">
                <a:solidFill>
                  <a:schemeClr val="tx2"/>
                </a:solidFill>
              </a:rPr>
              <a:t>2</a:t>
            </a:r>
            <a:r>
              <a:rPr lang="cs-CZ" sz="1200" dirty="0">
                <a:solidFill>
                  <a:schemeClr val="tx2"/>
                </a:solidFill>
              </a:rPr>
              <a:t>(5-6), 115-124 [cit. 2022-03-02]. ISSN 1758-8103. </a:t>
            </a:r>
            <a:br>
              <a:rPr lang="cs-CZ" sz="1200" dirty="0">
                <a:solidFill>
                  <a:schemeClr val="tx2"/>
                </a:solidFill>
              </a:rPr>
            </a:br>
            <a:r>
              <a:rPr lang="cs-CZ" sz="1200" dirty="0">
                <a:solidFill>
                  <a:schemeClr val="tx2"/>
                </a:solidFill>
              </a:rPr>
              <a:t>Dostupné z: doi:10.1111/cob.12006</a:t>
            </a:r>
            <a:endParaRPr lang="cs-CZ" sz="1600" dirty="0">
              <a:solidFill>
                <a:schemeClr val="tx2"/>
              </a:solidFill>
              <a:latin typeface="+mn-lt"/>
            </a:endParaRPr>
          </a:p>
        </p:txBody>
      </p:sp>
    </p:spTree>
    <p:extLst>
      <p:ext uri="{BB962C8B-B14F-4D97-AF65-F5344CB8AC3E}">
        <p14:creationId xmlns:p14="http://schemas.microsoft.com/office/powerpoint/2010/main" val="160065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Title 3"/>
          <p:cNvSpPr>
            <a:spLocks noGrp="1"/>
          </p:cNvSpPr>
          <p:nvPr>
            <p:ph type="title"/>
          </p:nvPr>
        </p:nvSpPr>
        <p:spPr/>
        <p:txBody>
          <a:bodyPr/>
          <a:lstStyle/>
          <a:p>
            <a:r>
              <a:rPr lang="cs-CZ" dirty="0"/>
              <a:t>Slazené nealkoholické nápoje</a:t>
            </a:r>
            <a:endParaRPr lang="en-GB" dirty="0"/>
          </a:p>
        </p:txBody>
      </p:sp>
      <p:sp>
        <p:nvSpPr>
          <p:cNvPr id="5" name="Content Placeholder 4"/>
          <p:cNvSpPr>
            <a:spLocks noGrp="1"/>
          </p:cNvSpPr>
          <p:nvPr>
            <p:ph idx="1"/>
          </p:nvPr>
        </p:nvSpPr>
        <p:spPr>
          <a:xfrm>
            <a:off x="666000" y="1989869"/>
            <a:ext cx="10753200" cy="4139998"/>
          </a:xfrm>
        </p:spPr>
        <p:txBody>
          <a:bodyPr/>
          <a:lstStyle/>
          <a:p>
            <a:r>
              <a:rPr lang="cs-CZ" dirty="0"/>
              <a:t>K</a:t>
            </a:r>
            <a:r>
              <a:rPr lang="en-GB" dirty="0" err="1"/>
              <a:t>onzumace</a:t>
            </a:r>
            <a:r>
              <a:rPr lang="en-GB" dirty="0"/>
              <a:t> </a:t>
            </a:r>
            <a:r>
              <a:rPr lang="en-GB" dirty="0" err="1"/>
              <a:t>nápoje</a:t>
            </a:r>
            <a:r>
              <a:rPr lang="en-GB" dirty="0"/>
              <a:t> </a:t>
            </a:r>
            <a:r>
              <a:rPr lang="en-GB" dirty="0" err="1"/>
              <a:t>slazeného</a:t>
            </a:r>
            <a:r>
              <a:rPr lang="en-GB" dirty="0"/>
              <a:t> </a:t>
            </a:r>
            <a:r>
              <a:rPr lang="en-GB" dirty="0" err="1"/>
              <a:t>fruktózou</a:t>
            </a:r>
            <a:r>
              <a:rPr lang="en-GB" dirty="0"/>
              <a:t> </a:t>
            </a:r>
            <a:r>
              <a:rPr lang="en-GB" dirty="0" err="1"/>
              <a:t>zvyšuje</a:t>
            </a:r>
            <a:r>
              <a:rPr lang="en-GB" dirty="0"/>
              <a:t> </a:t>
            </a:r>
            <a:r>
              <a:rPr lang="en-GB" dirty="0" err="1"/>
              <a:t>viscerální</a:t>
            </a:r>
            <a:r>
              <a:rPr lang="en-GB" dirty="0"/>
              <a:t> </a:t>
            </a:r>
            <a:r>
              <a:rPr lang="en-GB" dirty="0" err="1"/>
              <a:t>adipozitu</a:t>
            </a:r>
            <a:r>
              <a:rPr lang="en-GB" dirty="0"/>
              <a:t>, </a:t>
            </a:r>
            <a:r>
              <a:rPr lang="cs-CZ" dirty="0"/>
              <a:t>jaterní </a:t>
            </a:r>
            <a:r>
              <a:rPr lang="en-GB" dirty="0" err="1"/>
              <a:t>lipogenezi</a:t>
            </a:r>
            <a:r>
              <a:rPr lang="en-GB" dirty="0"/>
              <a:t> a </a:t>
            </a:r>
            <a:r>
              <a:rPr lang="en-GB" dirty="0" err="1"/>
              <a:t>snižuje</a:t>
            </a:r>
            <a:r>
              <a:rPr lang="en-GB" dirty="0"/>
              <a:t> </a:t>
            </a:r>
            <a:r>
              <a:rPr lang="en-GB" dirty="0" err="1"/>
              <a:t>citlivost</a:t>
            </a:r>
            <a:r>
              <a:rPr lang="en-GB" dirty="0"/>
              <a:t> </a:t>
            </a:r>
            <a:r>
              <a:rPr lang="en-GB" dirty="0" err="1"/>
              <a:t>na</a:t>
            </a:r>
            <a:r>
              <a:rPr lang="en-GB" dirty="0"/>
              <a:t> </a:t>
            </a:r>
            <a:r>
              <a:rPr lang="en-GB" dirty="0" err="1"/>
              <a:t>inzul</a:t>
            </a:r>
            <a:r>
              <a:rPr lang="cs-CZ" dirty="0"/>
              <a:t>i</a:t>
            </a:r>
            <a:r>
              <a:rPr lang="en-GB" dirty="0"/>
              <a:t>n</a:t>
            </a:r>
            <a:endParaRPr lang="cs-CZ" dirty="0"/>
          </a:p>
          <a:p>
            <a:endParaRPr lang="cs-CZ" dirty="0"/>
          </a:p>
          <a:p>
            <a:r>
              <a:rPr lang="en-GB" dirty="0" err="1"/>
              <a:t>Studie</a:t>
            </a:r>
            <a:r>
              <a:rPr lang="en-GB" dirty="0"/>
              <a:t> </a:t>
            </a:r>
            <a:r>
              <a:rPr lang="en-GB" dirty="0" err="1"/>
              <a:t>Schwarze</a:t>
            </a:r>
            <a:r>
              <a:rPr lang="en-GB" dirty="0"/>
              <a:t> a </a:t>
            </a:r>
            <a:r>
              <a:rPr lang="en-GB" dirty="0" err="1"/>
              <a:t>kolegů</a:t>
            </a:r>
            <a:r>
              <a:rPr lang="en-GB" dirty="0"/>
              <a:t> </a:t>
            </a:r>
            <a:r>
              <a:rPr lang="en-GB" dirty="0" err="1"/>
              <a:t>ukázala</a:t>
            </a:r>
            <a:r>
              <a:rPr lang="en-GB" dirty="0"/>
              <a:t>, </a:t>
            </a:r>
            <a:r>
              <a:rPr lang="en-GB" dirty="0" err="1"/>
              <a:t>že</a:t>
            </a:r>
            <a:r>
              <a:rPr lang="en-GB" dirty="0"/>
              <a:t> </a:t>
            </a:r>
            <a:r>
              <a:rPr lang="en-GB" dirty="0" err="1"/>
              <a:t>když</a:t>
            </a:r>
            <a:r>
              <a:rPr lang="en-GB" dirty="0"/>
              <a:t> </a:t>
            </a:r>
            <a:r>
              <a:rPr lang="en-GB" dirty="0" err="1"/>
              <a:t>byla</a:t>
            </a:r>
            <a:r>
              <a:rPr lang="en-GB" dirty="0"/>
              <a:t> </a:t>
            </a:r>
            <a:r>
              <a:rPr lang="en-GB" dirty="0" err="1"/>
              <a:t>fruktóza</a:t>
            </a:r>
            <a:r>
              <a:rPr lang="en-GB" dirty="0"/>
              <a:t> </a:t>
            </a:r>
            <a:r>
              <a:rPr lang="en-GB" dirty="0" err="1"/>
              <a:t>nahrazena</a:t>
            </a:r>
            <a:r>
              <a:rPr lang="en-GB" dirty="0"/>
              <a:t> </a:t>
            </a:r>
            <a:r>
              <a:rPr lang="en-GB" dirty="0" err="1"/>
              <a:t>komplexními</a:t>
            </a:r>
            <a:r>
              <a:rPr lang="en-GB" dirty="0"/>
              <a:t> </a:t>
            </a:r>
            <a:r>
              <a:rPr lang="en-GB" dirty="0" err="1"/>
              <a:t>sacharidy</a:t>
            </a:r>
            <a:r>
              <a:rPr lang="en-GB" dirty="0"/>
              <a:t>, de novo </a:t>
            </a:r>
            <a:r>
              <a:rPr lang="en-GB" dirty="0" err="1"/>
              <a:t>lipogeneze</a:t>
            </a:r>
            <a:r>
              <a:rPr lang="en-GB" dirty="0"/>
              <a:t> a </a:t>
            </a:r>
            <a:r>
              <a:rPr lang="en-GB" dirty="0" err="1"/>
              <a:t>akumulace</a:t>
            </a:r>
            <a:r>
              <a:rPr lang="en-GB" dirty="0"/>
              <a:t> </a:t>
            </a:r>
            <a:r>
              <a:rPr lang="en-GB" dirty="0" err="1"/>
              <a:t>tuku</a:t>
            </a:r>
            <a:r>
              <a:rPr lang="en-GB" dirty="0"/>
              <a:t> v </a:t>
            </a:r>
            <a:r>
              <a:rPr lang="en-GB" dirty="0" err="1"/>
              <a:t>játrech</a:t>
            </a:r>
            <a:r>
              <a:rPr lang="en-GB" dirty="0"/>
              <a:t> se </a:t>
            </a:r>
            <a:r>
              <a:rPr lang="en-GB" dirty="0" err="1"/>
              <a:t>snížily</a:t>
            </a:r>
            <a:r>
              <a:rPr lang="en-GB" dirty="0"/>
              <a:t>, </a:t>
            </a:r>
            <a:r>
              <a:rPr lang="en-GB" dirty="0" err="1"/>
              <a:t>i</a:t>
            </a:r>
            <a:r>
              <a:rPr lang="en-GB" dirty="0"/>
              <a:t> </a:t>
            </a:r>
            <a:r>
              <a:rPr lang="en-GB" dirty="0" err="1"/>
              <a:t>když</a:t>
            </a:r>
            <a:r>
              <a:rPr lang="en-GB" dirty="0"/>
              <a:t> </a:t>
            </a:r>
            <a:r>
              <a:rPr lang="en-GB" dirty="0" err="1"/>
              <a:t>byl</a:t>
            </a:r>
            <a:r>
              <a:rPr lang="cs-CZ" dirty="0"/>
              <a:t>o množství přijaté energie </a:t>
            </a:r>
            <a:r>
              <a:rPr lang="en-GB" dirty="0" err="1"/>
              <a:t>konstantní</a:t>
            </a:r>
            <a:r>
              <a:rPr lang="cs-CZ" dirty="0"/>
              <a:t> </a:t>
            </a:r>
            <a:endParaRPr lang="en-GB" dirty="0"/>
          </a:p>
          <a:p>
            <a:endParaRPr lang="en-GB" dirty="0"/>
          </a:p>
        </p:txBody>
      </p:sp>
      <p:sp>
        <p:nvSpPr>
          <p:cNvPr id="6" name="TextBox 5"/>
          <p:cNvSpPr txBox="1"/>
          <p:nvPr/>
        </p:nvSpPr>
        <p:spPr>
          <a:xfrm>
            <a:off x="720000" y="1205443"/>
            <a:ext cx="8199422" cy="600164"/>
          </a:xfrm>
          <a:prstGeom prst="rect">
            <a:avLst/>
          </a:prstGeom>
          <a:noFill/>
        </p:spPr>
        <p:txBody>
          <a:bodyPr wrap="square" rtlCol="0">
            <a:spAutoFit/>
          </a:bodyPr>
          <a:lstStyle/>
          <a:p>
            <a:r>
              <a:rPr lang="en-GB" sz="1100" dirty="0">
                <a:solidFill>
                  <a:schemeClr val="tx2"/>
                </a:solidFill>
              </a:rPr>
              <a:t>SCHWARZ, Jean-Marc, Susan M. NOWOROLSKI, Michael J. WEN, et al. Effect of a High-Fructose Weight-Maintaining Diet on Lipogenesis and Liver Fat. </a:t>
            </a:r>
            <a:r>
              <a:rPr lang="en-GB" sz="1100" i="1" dirty="0">
                <a:solidFill>
                  <a:schemeClr val="tx2"/>
                </a:solidFill>
              </a:rPr>
              <a:t>The Journal of Clinical Endocrinology &amp; Metabolism</a:t>
            </a:r>
            <a:r>
              <a:rPr lang="en-GB" sz="1100" dirty="0">
                <a:solidFill>
                  <a:schemeClr val="tx2"/>
                </a:solidFill>
              </a:rPr>
              <a:t> [online]. 2015, </a:t>
            </a:r>
            <a:r>
              <a:rPr lang="en-GB" sz="1100" b="1" dirty="0">
                <a:solidFill>
                  <a:schemeClr val="tx2"/>
                </a:solidFill>
              </a:rPr>
              <a:t>100</a:t>
            </a:r>
            <a:r>
              <a:rPr lang="en-GB" sz="1100" dirty="0">
                <a:solidFill>
                  <a:schemeClr val="tx2"/>
                </a:solidFill>
              </a:rPr>
              <a:t>(6), 2434-2442 [cit. 2022-03-02]. ISSN 0021-972X. </a:t>
            </a:r>
            <a:r>
              <a:rPr lang="en-GB" sz="1100" dirty="0" err="1">
                <a:solidFill>
                  <a:schemeClr val="tx2"/>
                </a:solidFill>
              </a:rPr>
              <a:t>Dostupné</a:t>
            </a:r>
            <a:r>
              <a:rPr lang="en-GB" sz="1100" dirty="0">
                <a:solidFill>
                  <a:schemeClr val="tx2"/>
                </a:solidFill>
              </a:rPr>
              <a:t> z: doi:10.1210/jc.2014-3678</a:t>
            </a:r>
            <a:endParaRPr lang="en-GB" sz="1100" dirty="0">
              <a:solidFill>
                <a:schemeClr val="tx2"/>
              </a:solidFill>
              <a:latin typeface="+mn-lt"/>
            </a:endParaRPr>
          </a:p>
        </p:txBody>
      </p:sp>
    </p:spTree>
    <p:extLst>
      <p:ext uri="{BB962C8B-B14F-4D97-AF65-F5344CB8AC3E}">
        <p14:creationId xmlns:p14="http://schemas.microsoft.com/office/powerpoint/2010/main" val="3140231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33E6401-C7CE-4D26-ACB4-2436B9202795}"/>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0A11C12D-F78F-4F02-AACE-B9499858917A}"/>
              </a:ext>
            </a:extLst>
          </p:cNvPr>
          <p:cNvSpPr>
            <a:spLocks noGrp="1"/>
          </p:cNvSpPr>
          <p:nvPr>
            <p:ph type="title"/>
          </p:nvPr>
        </p:nvSpPr>
        <p:spPr>
          <a:xfrm>
            <a:off x="720000" y="681900"/>
            <a:ext cx="10753200" cy="451576"/>
          </a:xfrm>
        </p:spPr>
        <p:txBody>
          <a:bodyPr/>
          <a:lstStyle/>
          <a:p>
            <a:r>
              <a:rPr lang="cs-CZ" dirty="0"/>
              <a:t>Džusy</a:t>
            </a:r>
          </a:p>
        </p:txBody>
      </p:sp>
      <p:sp>
        <p:nvSpPr>
          <p:cNvPr id="5" name="Zástupný obsah 4">
            <a:extLst>
              <a:ext uri="{FF2B5EF4-FFF2-40B4-BE49-F238E27FC236}">
                <a16:creationId xmlns:a16="http://schemas.microsoft.com/office/drawing/2014/main" id="{E1D5B644-A2E1-4AF7-85DD-7646F07B7967}"/>
              </a:ext>
            </a:extLst>
          </p:cNvPr>
          <p:cNvSpPr>
            <a:spLocks noGrp="1"/>
          </p:cNvSpPr>
          <p:nvPr>
            <p:ph idx="1"/>
          </p:nvPr>
        </p:nvSpPr>
        <p:spPr>
          <a:xfrm>
            <a:off x="666000" y="1815375"/>
            <a:ext cx="10753200" cy="4139998"/>
          </a:xfrm>
        </p:spPr>
        <p:txBody>
          <a:bodyPr/>
          <a:lstStyle/>
          <a:p>
            <a:r>
              <a:rPr lang="cs-CZ" dirty="0"/>
              <a:t>Mohou tvořit součást zdravé a vyvážené stravy, </a:t>
            </a:r>
            <a:br>
              <a:rPr lang="cs-CZ" dirty="0"/>
            </a:br>
            <a:r>
              <a:rPr lang="cs-CZ" dirty="0"/>
              <a:t>jsou-li konzumovány v mírném množství</a:t>
            </a:r>
          </a:p>
          <a:p>
            <a:r>
              <a:rPr lang="cs-CZ" dirty="0"/>
              <a:t>Nadměrná konzumace může přispět k nárůstu hmotnosti </a:t>
            </a:r>
            <a:br>
              <a:rPr lang="cs-CZ" dirty="0"/>
            </a:br>
            <a:r>
              <a:rPr lang="cs-CZ" dirty="0"/>
              <a:t>a zvýšenému riziku rozvoje diabetu</a:t>
            </a:r>
          </a:p>
          <a:p>
            <a:r>
              <a:rPr lang="cs-CZ" dirty="0"/>
              <a:t>Vysoká spotřeba džusů u dětí od 2 do 5 let (často zároveň snížen příjem mléka a ml.výrobků, vlákniny)</a:t>
            </a:r>
          </a:p>
          <a:p>
            <a:r>
              <a:rPr lang="cs-CZ" dirty="0"/>
              <a:t>Musí se rychle spotřebovat kvůli zkažení – pac. vypije 1-2 l džusu (cca 10 g S/100 ml) ve velmi krátké době – v redukčním režimu nevhodné</a:t>
            </a:r>
          </a:p>
          <a:p>
            <a:endParaRPr lang="cs-CZ" dirty="0"/>
          </a:p>
        </p:txBody>
      </p:sp>
      <p:sp>
        <p:nvSpPr>
          <p:cNvPr id="8" name="Rectangle 3"/>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384686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Title 3"/>
          <p:cNvSpPr>
            <a:spLocks noGrp="1"/>
          </p:cNvSpPr>
          <p:nvPr>
            <p:ph type="title"/>
          </p:nvPr>
        </p:nvSpPr>
        <p:spPr/>
        <p:txBody>
          <a:bodyPr/>
          <a:lstStyle/>
          <a:p>
            <a:r>
              <a:rPr lang="cs-CZ" dirty="0"/>
              <a:t>Doporučený přívod tekutin - EFSA</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2451657"/>
              </p:ext>
            </p:extLst>
          </p:nvPr>
        </p:nvGraphicFramePr>
        <p:xfrm>
          <a:off x="720725" y="1692275"/>
          <a:ext cx="10752138" cy="3708400"/>
        </p:xfrm>
        <a:graphic>
          <a:graphicData uri="http://schemas.openxmlformats.org/drawingml/2006/table">
            <a:tbl>
              <a:tblPr firstRow="1" bandRow="1">
                <a:tableStyleId>{5C22544A-7EE6-4342-B048-85BDC9FD1C3A}</a:tableStyleId>
              </a:tblPr>
              <a:tblGrid>
                <a:gridCol w="5376069">
                  <a:extLst>
                    <a:ext uri="{9D8B030D-6E8A-4147-A177-3AD203B41FA5}">
                      <a16:colId xmlns:a16="http://schemas.microsoft.com/office/drawing/2014/main" val="20000"/>
                    </a:ext>
                  </a:extLst>
                </a:gridCol>
                <a:gridCol w="5376069">
                  <a:extLst>
                    <a:ext uri="{9D8B030D-6E8A-4147-A177-3AD203B41FA5}">
                      <a16:colId xmlns:a16="http://schemas.microsoft.com/office/drawing/2014/main" val="20001"/>
                    </a:ext>
                  </a:extLst>
                </a:gridCol>
              </a:tblGrid>
              <a:tr h="370840">
                <a:tc>
                  <a:txBody>
                    <a:bodyPr/>
                    <a:lstStyle/>
                    <a:p>
                      <a:r>
                        <a:rPr lang="cs-CZ" dirty="0"/>
                        <a:t>Skupina</a:t>
                      </a:r>
                      <a:endParaRPr lang="en-GB" dirty="0"/>
                    </a:p>
                  </a:txBody>
                  <a:tcPr/>
                </a:tc>
                <a:tc>
                  <a:txBody>
                    <a:bodyPr/>
                    <a:lstStyle/>
                    <a:p>
                      <a:r>
                        <a:rPr lang="cs-CZ" dirty="0"/>
                        <a:t>Doporučený přívod</a:t>
                      </a:r>
                      <a:r>
                        <a:rPr lang="cs-CZ" baseline="0" dirty="0"/>
                        <a:t> tekutin z nápojů za den</a:t>
                      </a:r>
                      <a:endParaRPr lang="en-GB" dirty="0"/>
                    </a:p>
                  </a:txBody>
                  <a:tcPr/>
                </a:tc>
                <a:extLst>
                  <a:ext uri="{0D108BD9-81ED-4DB2-BD59-A6C34878D82A}">
                    <a16:rowId xmlns:a16="http://schemas.microsoft.com/office/drawing/2014/main" val="10000"/>
                  </a:ext>
                </a:extLst>
              </a:tr>
              <a:tr h="370840">
                <a:tc>
                  <a:txBody>
                    <a:bodyPr/>
                    <a:lstStyle/>
                    <a:p>
                      <a:r>
                        <a:rPr lang="cs-CZ" dirty="0"/>
                        <a:t>Děti 0</a:t>
                      </a:r>
                      <a:r>
                        <a:rPr lang="cs-CZ" baseline="0" dirty="0"/>
                        <a:t>–6 měsíců</a:t>
                      </a:r>
                      <a:endParaRPr lang="en-GB" dirty="0"/>
                    </a:p>
                  </a:txBody>
                  <a:tcPr/>
                </a:tc>
                <a:tc>
                  <a:txBody>
                    <a:bodyPr/>
                    <a:lstStyle/>
                    <a:p>
                      <a:r>
                        <a:rPr lang="cs-CZ" dirty="0"/>
                        <a:t>100–190 ml na kg t.h.,</a:t>
                      </a:r>
                      <a:r>
                        <a:rPr lang="cs-CZ" baseline="0" dirty="0"/>
                        <a:t> z MM</a:t>
                      </a:r>
                      <a:endParaRPr lang="en-GB" dirty="0"/>
                    </a:p>
                  </a:txBody>
                  <a:tcPr/>
                </a:tc>
                <a:extLst>
                  <a:ext uri="{0D108BD9-81ED-4DB2-BD59-A6C34878D82A}">
                    <a16:rowId xmlns:a16="http://schemas.microsoft.com/office/drawing/2014/main" val="10001"/>
                  </a:ext>
                </a:extLst>
              </a:tr>
              <a:tr h="370840">
                <a:tc>
                  <a:txBody>
                    <a:bodyPr/>
                    <a:lstStyle/>
                    <a:p>
                      <a:r>
                        <a:rPr lang="cs-CZ" dirty="0"/>
                        <a:t>Děti 6</a:t>
                      </a:r>
                      <a:r>
                        <a:rPr lang="cs-CZ" baseline="0" dirty="0"/>
                        <a:t>–</a:t>
                      </a:r>
                      <a:r>
                        <a:rPr lang="cs-CZ" dirty="0"/>
                        <a:t>12 měsíců </a:t>
                      </a:r>
                      <a:endParaRPr lang="en-GB" dirty="0"/>
                    </a:p>
                  </a:txBody>
                  <a:tcPr/>
                </a:tc>
                <a:tc>
                  <a:txBody>
                    <a:bodyPr/>
                    <a:lstStyle/>
                    <a:p>
                      <a:r>
                        <a:rPr lang="cs-CZ" dirty="0"/>
                        <a:t>0,8–</a:t>
                      </a:r>
                      <a:r>
                        <a:rPr lang="cs-CZ" baseline="0" dirty="0"/>
                        <a:t>1,0 l</a:t>
                      </a:r>
                      <a:endParaRPr lang="en-GB" dirty="0"/>
                    </a:p>
                  </a:txBody>
                  <a:tcPr/>
                </a:tc>
                <a:extLst>
                  <a:ext uri="{0D108BD9-81ED-4DB2-BD59-A6C34878D82A}">
                    <a16:rowId xmlns:a16="http://schemas.microsoft.com/office/drawing/2014/main" val="10002"/>
                  </a:ext>
                </a:extLst>
              </a:tr>
              <a:tr h="370840">
                <a:tc>
                  <a:txBody>
                    <a:bodyPr/>
                    <a:lstStyle/>
                    <a:p>
                      <a:r>
                        <a:rPr lang="cs-CZ" dirty="0"/>
                        <a:t>Děti</a:t>
                      </a:r>
                      <a:r>
                        <a:rPr lang="cs-CZ" baseline="0" dirty="0"/>
                        <a:t> 1–2 roky </a:t>
                      </a:r>
                      <a:endParaRPr lang="en-GB" dirty="0"/>
                    </a:p>
                  </a:txBody>
                  <a:tcPr/>
                </a:tc>
                <a:tc>
                  <a:txBody>
                    <a:bodyPr/>
                    <a:lstStyle/>
                    <a:p>
                      <a:r>
                        <a:rPr lang="cs-CZ" dirty="0"/>
                        <a:t>1,1–</a:t>
                      </a:r>
                      <a:r>
                        <a:rPr lang="cs-CZ" baseline="0" dirty="0"/>
                        <a:t>1,2 l</a:t>
                      </a:r>
                      <a:endParaRPr lang="en-GB" dirty="0"/>
                    </a:p>
                  </a:txBody>
                  <a:tcPr/>
                </a:tc>
                <a:extLst>
                  <a:ext uri="{0D108BD9-81ED-4DB2-BD59-A6C34878D82A}">
                    <a16:rowId xmlns:a16="http://schemas.microsoft.com/office/drawing/2014/main" val="10003"/>
                  </a:ext>
                </a:extLst>
              </a:tr>
              <a:tr h="370840">
                <a:tc>
                  <a:txBody>
                    <a:bodyPr/>
                    <a:lstStyle/>
                    <a:p>
                      <a:r>
                        <a:rPr lang="cs-CZ" dirty="0"/>
                        <a:t>Děti 2</a:t>
                      </a:r>
                      <a:r>
                        <a:rPr lang="cs-CZ" baseline="0" dirty="0"/>
                        <a:t>–3 roky</a:t>
                      </a:r>
                      <a:endParaRPr lang="en-GB" dirty="0"/>
                    </a:p>
                  </a:txBody>
                  <a:tcPr/>
                </a:tc>
                <a:tc>
                  <a:txBody>
                    <a:bodyPr/>
                    <a:lstStyle/>
                    <a:p>
                      <a:r>
                        <a:rPr lang="cs-CZ" dirty="0"/>
                        <a:t>1,3 l</a:t>
                      </a:r>
                      <a:endParaRPr lang="en-GB" dirty="0"/>
                    </a:p>
                  </a:txBody>
                  <a:tcPr/>
                </a:tc>
                <a:extLst>
                  <a:ext uri="{0D108BD9-81ED-4DB2-BD59-A6C34878D82A}">
                    <a16:rowId xmlns:a16="http://schemas.microsoft.com/office/drawing/2014/main" val="10004"/>
                  </a:ext>
                </a:extLst>
              </a:tr>
              <a:tr h="370840">
                <a:tc>
                  <a:txBody>
                    <a:bodyPr/>
                    <a:lstStyle/>
                    <a:p>
                      <a:r>
                        <a:rPr lang="cs-CZ" dirty="0"/>
                        <a:t>Děti 4–</a:t>
                      </a:r>
                      <a:r>
                        <a:rPr lang="cs-CZ" baseline="0" dirty="0"/>
                        <a:t>8 let</a:t>
                      </a:r>
                      <a:endParaRPr lang="en-GB" dirty="0"/>
                    </a:p>
                  </a:txBody>
                  <a:tcPr/>
                </a:tc>
                <a:tc>
                  <a:txBody>
                    <a:bodyPr/>
                    <a:lstStyle/>
                    <a:p>
                      <a:r>
                        <a:rPr lang="cs-CZ" dirty="0"/>
                        <a:t>1,6 l</a:t>
                      </a:r>
                      <a:endParaRPr lang="en-GB" dirty="0"/>
                    </a:p>
                  </a:txBody>
                  <a:tcPr/>
                </a:tc>
                <a:extLst>
                  <a:ext uri="{0D108BD9-81ED-4DB2-BD59-A6C34878D82A}">
                    <a16:rowId xmlns:a16="http://schemas.microsoft.com/office/drawing/2014/main" val="10005"/>
                  </a:ext>
                </a:extLst>
              </a:tr>
              <a:tr h="370840">
                <a:tc>
                  <a:txBody>
                    <a:bodyPr/>
                    <a:lstStyle/>
                    <a:p>
                      <a:r>
                        <a:rPr lang="cs-CZ" dirty="0"/>
                        <a:t>Chlapci</a:t>
                      </a:r>
                      <a:r>
                        <a:rPr lang="cs-CZ" baseline="0" dirty="0"/>
                        <a:t> 9–13 let</a:t>
                      </a:r>
                      <a:endParaRPr lang="en-GB" dirty="0"/>
                    </a:p>
                  </a:txBody>
                  <a:tcPr/>
                </a:tc>
                <a:tc>
                  <a:txBody>
                    <a:bodyPr/>
                    <a:lstStyle/>
                    <a:p>
                      <a:r>
                        <a:rPr lang="cs-CZ" dirty="0"/>
                        <a:t>2,1 l</a:t>
                      </a:r>
                      <a:endParaRPr lang="en-GB" dirty="0"/>
                    </a:p>
                  </a:txBody>
                  <a:tcPr/>
                </a:tc>
                <a:extLst>
                  <a:ext uri="{0D108BD9-81ED-4DB2-BD59-A6C34878D82A}">
                    <a16:rowId xmlns:a16="http://schemas.microsoft.com/office/drawing/2014/main" val="10006"/>
                  </a:ext>
                </a:extLst>
              </a:tr>
              <a:tr h="370840">
                <a:tc>
                  <a:txBody>
                    <a:bodyPr/>
                    <a:lstStyle/>
                    <a:p>
                      <a:r>
                        <a:rPr lang="cs-CZ" dirty="0"/>
                        <a:t>Dívky 9</a:t>
                      </a:r>
                      <a:r>
                        <a:rPr lang="cs-CZ" baseline="0" dirty="0"/>
                        <a:t>–</a:t>
                      </a:r>
                      <a:r>
                        <a:rPr lang="cs-CZ" dirty="0"/>
                        <a:t>13 let</a:t>
                      </a:r>
                      <a:endParaRPr lang="en-GB" dirty="0"/>
                    </a:p>
                  </a:txBody>
                  <a:tcPr/>
                </a:tc>
                <a:tc>
                  <a:txBody>
                    <a:bodyPr/>
                    <a:lstStyle/>
                    <a:p>
                      <a:r>
                        <a:rPr lang="cs-CZ" dirty="0"/>
                        <a:t>1,9 l</a:t>
                      </a:r>
                      <a:endParaRPr lang="en-GB" dirty="0"/>
                    </a:p>
                  </a:txBody>
                  <a:tcPr/>
                </a:tc>
                <a:extLst>
                  <a:ext uri="{0D108BD9-81ED-4DB2-BD59-A6C34878D82A}">
                    <a16:rowId xmlns:a16="http://schemas.microsoft.com/office/drawing/2014/main" val="10007"/>
                  </a:ext>
                </a:extLst>
              </a:tr>
              <a:tr h="370840">
                <a:tc>
                  <a:txBody>
                    <a:bodyPr/>
                    <a:lstStyle/>
                    <a:p>
                      <a:r>
                        <a:rPr lang="cs-CZ" dirty="0"/>
                        <a:t>Muži starší 14 let </a:t>
                      </a:r>
                      <a:endParaRPr lang="en-GB" dirty="0"/>
                    </a:p>
                  </a:txBody>
                  <a:tcPr/>
                </a:tc>
                <a:tc>
                  <a:txBody>
                    <a:bodyPr/>
                    <a:lstStyle/>
                    <a:p>
                      <a:r>
                        <a:rPr lang="cs-CZ" dirty="0"/>
                        <a:t>1,5 l</a:t>
                      </a:r>
                      <a:endParaRPr lang="en-GB" dirty="0"/>
                    </a:p>
                  </a:txBody>
                  <a:tcPr/>
                </a:tc>
                <a:extLst>
                  <a:ext uri="{0D108BD9-81ED-4DB2-BD59-A6C34878D82A}">
                    <a16:rowId xmlns:a16="http://schemas.microsoft.com/office/drawing/2014/main" val="10008"/>
                  </a:ext>
                </a:extLst>
              </a:tr>
              <a:tr h="370840">
                <a:tc>
                  <a:txBody>
                    <a:bodyPr/>
                    <a:lstStyle/>
                    <a:p>
                      <a:r>
                        <a:rPr lang="cs-CZ" dirty="0"/>
                        <a:t>Ženy starší 14 let </a:t>
                      </a:r>
                      <a:endParaRPr lang="en-GB" dirty="0"/>
                    </a:p>
                  </a:txBody>
                  <a:tcPr/>
                </a:tc>
                <a:tc>
                  <a:txBody>
                    <a:bodyPr/>
                    <a:lstStyle/>
                    <a:p>
                      <a:r>
                        <a:rPr lang="cs-CZ" dirty="0"/>
                        <a:t>2,0 l</a:t>
                      </a:r>
                      <a:endParaRPr lang="en-GB"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74414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Title 3"/>
          <p:cNvSpPr>
            <a:spLocks noGrp="1"/>
          </p:cNvSpPr>
          <p:nvPr>
            <p:ph type="title"/>
          </p:nvPr>
        </p:nvSpPr>
        <p:spPr/>
        <p:txBody>
          <a:bodyPr/>
          <a:lstStyle/>
          <a:p>
            <a:r>
              <a:rPr lang="cs-CZ" dirty="0"/>
              <a:t>Mléko </a:t>
            </a:r>
            <a:endParaRPr lang="en-GB" dirty="0"/>
          </a:p>
        </p:txBody>
      </p:sp>
      <p:sp>
        <p:nvSpPr>
          <p:cNvPr id="5" name="Content Placeholder 4"/>
          <p:cNvSpPr>
            <a:spLocks noGrp="1"/>
          </p:cNvSpPr>
          <p:nvPr>
            <p:ph idx="1"/>
          </p:nvPr>
        </p:nvSpPr>
        <p:spPr>
          <a:xfrm>
            <a:off x="720000" y="1692002"/>
            <a:ext cx="8314272" cy="4139998"/>
          </a:xfrm>
        </p:spPr>
        <p:txBody>
          <a:bodyPr/>
          <a:lstStyle/>
          <a:p>
            <a:r>
              <a:rPr lang="cs-CZ" dirty="0"/>
              <a:t>Potravina nebo nápoj? </a:t>
            </a:r>
          </a:p>
          <a:p>
            <a:r>
              <a:rPr lang="cs-CZ" dirty="0"/>
              <a:t>Vysoká výživová hodnota – v ČR mezi potravinami </a:t>
            </a:r>
            <a:br>
              <a:rPr lang="cs-CZ" dirty="0"/>
            </a:br>
            <a:r>
              <a:rPr lang="cs-CZ" dirty="0"/>
              <a:t>(i když obsahuje 88-90 % vody) x ve většině zemí do nápojů</a:t>
            </a:r>
          </a:p>
          <a:p>
            <a:r>
              <a:rPr lang="cs-CZ" dirty="0"/>
              <a:t>Opět protichůdné výsledky studií</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241041"/>
            <a:ext cx="3255263" cy="3616959"/>
          </a:xfrm>
          <a:prstGeom prst="rect">
            <a:avLst/>
          </a:prstGeom>
        </p:spPr>
      </p:pic>
    </p:spTree>
    <p:extLst>
      <p:ext uri="{BB962C8B-B14F-4D97-AF65-F5344CB8AC3E}">
        <p14:creationId xmlns:p14="http://schemas.microsoft.com/office/powerpoint/2010/main" val="396535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Title 3"/>
          <p:cNvSpPr>
            <a:spLocks noGrp="1"/>
          </p:cNvSpPr>
          <p:nvPr>
            <p:ph type="title"/>
          </p:nvPr>
        </p:nvSpPr>
        <p:spPr/>
        <p:txBody>
          <a:bodyPr/>
          <a:lstStyle/>
          <a:p>
            <a:r>
              <a:rPr lang="cs-CZ" dirty="0"/>
              <a:t>Čaj a obezita</a:t>
            </a:r>
            <a:endParaRPr lang="en-GB" dirty="0"/>
          </a:p>
        </p:txBody>
      </p:sp>
      <p:sp>
        <p:nvSpPr>
          <p:cNvPr id="5" name="Content Placeholder 4"/>
          <p:cNvSpPr>
            <a:spLocks noGrp="1"/>
          </p:cNvSpPr>
          <p:nvPr>
            <p:ph idx="1"/>
          </p:nvPr>
        </p:nvSpPr>
        <p:spPr/>
        <p:txBody>
          <a:bodyPr/>
          <a:lstStyle/>
          <a:p>
            <a:r>
              <a:rPr lang="cs-CZ" dirty="0"/>
              <a:t>Nejvíce zkoumán ve vztahu k obezitě zelený čaj</a:t>
            </a:r>
          </a:p>
          <a:p>
            <a:r>
              <a:rPr lang="cs-CZ" dirty="0"/>
              <a:t>Významný obsah polyfenolických látek (antioxidanty) </a:t>
            </a:r>
          </a:p>
          <a:p>
            <a:r>
              <a:rPr lang="cs-CZ" dirty="0"/>
              <a:t>Směs katechinů (</a:t>
            </a:r>
            <a:r>
              <a:rPr lang="en-GB" dirty="0"/>
              <a:t>epigalocatechin-3-gallate (EGCG)</a:t>
            </a:r>
            <a:r>
              <a:rPr lang="cs-CZ" dirty="0"/>
              <a:t>)</a:t>
            </a:r>
            <a:r>
              <a:rPr lang="en-GB" dirty="0"/>
              <a:t> </a:t>
            </a:r>
            <a:r>
              <a:rPr lang="cs-CZ" dirty="0"/>
              <a:t>a kofeinu</a:t>
            </a:r>
          </a:p>
          <a:p>
            <a:r>
              <a:rPr lang="cs-CZ" dirty="0"/>
              <a:t>Pozitivní účinky:</a:t>
            </a:r>
          </a:p>
          <a:p>
            <a:pPr lvl="1"/>
            <a:r>
              <a:rPr lang="cs-CZ" dirty="0"/>
              <a:t>termogenní vlastnosti </a:t>
            </a:r>
          </a:p>
          <a:p>
            <a:pPr lvl="1"/>
            <a:r>
              <a:rPr lang="cs-CZ" dirty="0"/>
              <a:t>zvýšená oxidace tuků</a:t>
            </a:r>
          </a:p>
          <a:p>
            <a:pPr lvl="1"/>
            <a:r>
              <a:rPr lang="cs-CZ" dirty="0"/>
              <a:t>vliv na emulgaci tuků a tím jejich střevní resorpci</a:t>
            </a:r>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762" y="3522519"/>
            <a:ext cx="3721005" cy="2705481"/>
          </a:xfrm>
          <a:prstGeom prst="rect">
            <a:avLst/>
          </a:prstGeom>
        </p:spPr>
      </p:pic>
    </p:spTree>
    <p:extLst>
      <p:ext uri="{BB962C8B-B14F-4D97-AF65-F5344CB8AC3E}">
        <p14:creationId xmlns:p14="http://schemas.microsoft.com/office/powerpoint/2010/main" val="4115479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Title 3"/>
          <p:cNvSpPr>
            <a:spLocks noGrp="1"/>
          </p:cNvSpPr>
          <p:nvPr>
            <p:ph type="title"/>
          </p:nvPr>
        </p:nvSpPr>
        <p:spPr/>
        <p:txBody>
          <a:bodyPr/>
          <a:lstStyle/>
          <a:p>
            <a:r>
              <a:rPr lang="cs-CZ" dirty="0"/>
              <a:t>Káva a obezita</a:t>
            </a:r>
            <a:endParaRPr lang="en-GB" dirty="0"/>
          </a:p>
        </p:txBody>
      </p:sp>
      <p:sp>
        <p:nvSpPr>
          <p:cNvPr id="5" name="Content Placeholder 4"/>
          <p:cNvSpPr>
            <a:spLocks noGrp="1"/>
          </p:cNvSpPr>
          <p:nvPr>
            <p:ph idx="1"/>
          </p:nvPr>
        </p:nvSpPr>
        <p:spPr/>
        <p:txBody>
          <a:bodyPr/>
          <a:lstStyle/>
          <a:p>
            <a:r>
              <a:rPr lang="cs-CZ" dirty="0"/>
              <a:t>Vyšší klidový metabolismus, termogeneze</a:t>
            </a:r>
          </a:p>
          <a:p>
            <a:r>
              <a:rPr lang="cs-CZ" dirty="0"/>
              <a:t>Naopak velký přísun E pokud do kávy cukr, sirup, smetana…</a:t>
            </a:r>
          </a:p>
          <a:p>
            <a:r>
              <a:rPr lang="cs-CZ" dirty="0"/>
              <a:t>Výsledky studií se různí</a:t>
            </a:r>
          </a:p>
          <a:p>
            <a:r>
              <a:rPr lang="cs-CZ" dirty="0"/>
              <a:t>Konzumace kávy nebyla asociována s vyšším BMI nebo obvodem pasu, zatímco přidávání umělých sladidel do kávy souviselo </a:t>
            </a:r>
            <a:br>
              <a:rPr lang="cs-CZ" dirty="0"/>
            </a:br>
            <a:r>
              <a:rPr lang="cs-CZ" dirty="0"/>
              <a:t>s vyšším BMI (u mužů i u žen) a obvodem pasu (u mužů), </a:t>
            </a:r>
            <a:br>
              <a:rPr lang="cs-CZ" dirty="0"/>
            </a:br>
            <a:r>
              <a:rPr lang="cs-CZ" dirty="0"/>
              <a:t>než u nesladících konzumentů kávy </a:t>
            </a:r>
          </a:p>
          <a:p>
            <a:endParaRPr lang="en-GB" dirty="0"/>
          </a:p>
        </p:txBody>
      </p:sp>
    </p:spTree>
    <p:extLst>
      <p:ext uri="{BB962C8B-B14F-4D97-AF65-F5344CB8AC3E}">
        <p14:creationId xmlns:p14="http://schemas.microsoft.com/office/powerpoint/2010/main" val="3044596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Title 3"/>
          <p:cNvSpPr>
            <a:spLocks noGrp="1"/>
          </p:cNvSpPr>
          <p:nvPr>
            <p:ph type="title"/>
          </p:nvPr>
        </p:nvSpPr>
        <p:spPr/>
        <p:txBody>
          <a:bodyPr/>
          <a:lstStyle/>
          <a:p>
            <a:r>
              <a:rPr lang="cs-CZ" dirty="0"/>
              <a:t>Náhražky kávy a obezita</a:t>
            </a:r>
            <a:endParaRPr lang="en-GB" dirty="0"/>
          </a:p>
        </p:txBody>
      </p:sp>
      <p:sp>
        <p:nvSpPr>
          <p:cNvPr id="5" name="Content Placeholder 4"/>
          <p:cNvSpPr>
            <a:spLocks noGrp="1"/>
          </p:cNvSpPr>
          <p:nvPr>
            <p:ph idx="1"/>
          </p:nvPr>
        </p:nvSpPr>
        <p:spPr/>
        <p:txBody>
          <a:bodyPr/>
          <a:lstStyle/>
          <a:p>
            <a:r>
              <a:rPr lang="cs-CZ" dirty="0"/>
              <a:t>Mnohem vyšší energetická hodnota</a:t>
            </a:r>
          </a:p>
          <a:p>
            <a:r>
              <a:rPr lang="cs-CZ" dirty="0"/>
              <a:t>Často přidáváno mléko apod.</a:t>
            </a:r>
          </a:p>
          <a:p>
            <a:endParaRPr lang="cs-CZ"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80448230"/>
              </p:ext>
            </p:extLst>
          </p:nvPr>
        </p:nvGraphicFramePr>
        <p:xfrm>
          <a:off x="947027" y="2865280"/>
          <a:ext cx="10299145" cy="2966720"/>
        </p:xfrm>
        <a:graphic>
          <a:graphicData uri="http://schemas.openxmlformats.org/drawingml/2006/table">
            <a:tbl>
              <a:tblPr firstRow="1" bandRow="1">
                <a:tableStyleId>{5C22544A-7EE6-4342-B048-85BDC9FD1C3A}</a:tableStyleId>
              </a:tblPr>
              <a:tblGrid>
                <a:gridCol w="3320173">
                  <a:extLst>
                    <a:ext uri="{9D8B030D-6E8A-4147-A177-3AD203B41FA5}">
                      <a16:colId xmlns:a16="http://schemas.microsoft.com/office/drawing/2014/main" val="20000"/>
                    </a:ext>
                  </a:extLst>
                </a:gridCol>
                <a:gridCol w="2558473">
                  <a:extLst>
                    <a:ext uri="{9D8B030D-6E8A-4147-A177-3AD203B41FA5}">
                      <a16:colId xmlns:a16="http://schemas.microsoft.com/office/drawing/2014/main" val="20001"/>
                    </a:ext>
                  </a:extLst>
                </a:gridCol>
                <a:gridCol w="1431636">
                  <a:extLst>
                    <a:ext uri="{9D8B030D-6E8A-4147-A177-3AD203B41FA5}">
                      <a16:colId xmlns:a16="http://schemas.microsoft.com/office/drawing/2014/main" val="20002"/>
                    </a:ext>
                  </a:extLst>
                </a:gridCol>
                <a:gridCol w="1708727">
                  <a:extLst>
                    <a:ext uri="{9D8B030D-6E8A-4147-A177-3AD203B41FA5}">
                      <a16:colId xmlns:a16="http://schemas.microsoft.com/office/drawing/2014/main" val="20003"/>
                    </a:ext>
                  </a:extLst>
                </a:gridCol>
                <a:gridCol w="1280136">
                  <a:extLst>
                    <a:ext uri="{9D8B030D-6E8A-4147-A177-3AD203B41FA5}">
                      <a16:colId xmlns:a16="http://schemas.microsoft.com/office/drawing/2014/main" val="20004"/>
                    </a:ext>
                  </a:extLst>
                </a:gridCol>
              </a:tblGrid>
              <a:tr h="370840">
                <a:tc>
                  <a:txBody>
                    <a:bodyPr/>
                    <a:lstStyle/>
                    <a:p>
                      <a:r>
                        <a:rPr lang="cs-CZ" dirty="0"/>
                        <a:t>Potravina</a:t>
                      </a:r>
                      <a:r>
                        <a:rPr lang="cs-CZ" baseline="0" dirty="0"/>
                        <a:t> (100 ml)</a:t>
                      </a:r>
                      <a:endParaRPr lang="en-GB" dirty="0"/>
                    </a:p>
                  </a:txBody>
                  <a:tcPr/>
                </a:tc>
                <a:tc>
                  <a:txBody>
                    <a:bodyPr/>
                    <a:lstStyle/>
                    <a:p>
                      <a:pPr algn="ctr"/>
                      <a:r>
                        <a:rPr lang="cs-CZ" dirty="0"/>
                        <a:t>E (kJ)</a:t>
                      </a:r>
                      <a:endParaRPr lang="en-GB" dirty="0"/>
                    </a:p>
                  </a:txBody>
                  <a:tcPr anchor="ctr"/>
                </a:tc>
                <a:tc>
                  <a:txBody>
                    <a:bodyPr/>
                    <a:lstStyle/>
                    <a:p>
                      <a:pPr algn="ctr"/>
                      <a:r>
                        <a:rPr lang="cs-CZ" dirty="0"/>
                        <a:t>S (g)</a:t>
                      </a:r>
                      <a:endParaRPr lang="en-GB" dirty="0"/>
                    </a:p>
                  </a:txBody>
                  <a:tcPr anchor="ctr"/>
                </a:tc>
                <a:tc>
                  <a:txBody>
                    <a:bodyPr/>
                    <a:lstStyle/>
                    <a:p>
                      <a:pPr algn="ctr"/>
                      <a:r>
                        <a:rPr lang="cs-CZ" dirty="0"/>
                        <a:t>B (g)</a:t>
                      </a:r>
                      <a:endParaRPr lang="en-GB" dirty="0"/>
                    </a:p>
                  </a:txBody>
                  <a:tcPr anchor="ctr"/>
                </a:tc>
                <a:tc>
                  <a:txBody>
                    <a:bodyPr/>
                    <a:lstStyle/>
                    <a:p>
                      <a:pPr algn="ctr"/>
                      <a:r>
                        <a:rPr lang="cs-CZ" dirty="0"/>
                        <a:t>T (g)</a:t>
                      </a:r>
                      <a:endParaRPr lang="en-GB" dirty="0"/>
                    </a:p>
                  </a:txBody>
                  <a:tcPr anchor="ctr"/>
                </a:tc>
                <a:extLst>
                  <a:ext uri="{0D108BD9-81ED-4DB2-BD59-A6C34878D82A}">
                    <a16:rowId xmlns:a16="http://schemas.microsoft.com/office/drawing/2014/main" val="10000"/>
                  </a:ext>
                </a:extLst>
              </a:tr>
              <a:tr h="370840">
                <a:tc>
                  <a:txBody>
                    <a:bodyPr/>
                    <a:lstStyle/>
                    <a:p>
                      <a:r>
                        <a:rPr lang="cs-CZ" dirty="0"/>
                        <a:t>Nízkotučné mléko</a:t>
                      </a:r>
                      <a:endParaRPr lang="en-GB" dirty="0"/>
                    </a:p>
                  </a:txBody>
                  <a:tcPr/>
                </a:tc>
                <a:tc>
                  <a:txBody>
                    <a:bodyPr/>
                    <a:lstStyle/>
                    <a:p>
                      <a:pPr algn="ctr"/>
                      <a:r>
                        <a:rPr lang="cs-CZ" dirty="0"/>
                        <a:t>143</a:t>
                      </a:r>
                      <a:endParaRPr lang="en-GB" dirty="0"/>
                    </a:p>
                  </a:txBody>
                  <a:tcPr anchor="ctr"/>
                </a:tc>
                <a:tc>
                  <a:txBody>
                    <a:bodyPr/>
                    <a:lstStyle/>
                    <a:p>
                      <a:pPr algn="ctr"/>
                      <a:r>
                        <a:rPr lang="cs-CZ" dirty="0"/>
                        <a:t>5</a:t>
                      </a:r>
                      <a:endParaRPr lang="en-GB" dirty="0"/>
                    </a:p>
                  </a:txBody>
                  <a:tcPr anchor="ctr"/>
                </a:tc>
                <a:tc>
                  <a:txBody>
                    <a:bodyPr/>
                    <a:lstStyle/>
                    <a:p>
                      <a:pPr algn="ctr"/>
                      <a:r>
                        <a:rPr lang="cs-CZ" dirty="0"/>
                        <a:t>3</a:t>
                      </a:r>
                      <a:endParaRPr lang="en-GB" dirty="0"/>
                    </a:p>
                  </a:txBody>
                  <a:tcPr anchor="ctr"/>
                </a:tc>
                <a:tc>
                  <a:txBody>
                    <a:bodyPr/>
                    <a:lstStyle/>
                    <a:p>
                      <a:pPr algn="ctr"/>
                      <a:r>
                        <a:rPr lang="cs-CZ" dirty="0"/>
                        <a:t>0,06</a:t>
                      </a:r>
                      <a:endParaRPr lang="en-GB" dirty="0"/>
                    </a:p>
                  </a:txBody>
                  <a:tcPr anchor="ctr"/>
                </a:tc>
                <a:extLst>
                  <a:ext uri="{0D108BD9-81ED-4DB2-BD59-A6C34878D82A}">
                    <a16:rowId xmlns:a16="http://schemas.microsoft.com/office/drawing/2014/main" val="10001"/>
                  </a:ext>
                </a:extLst>
              </a:tr>
              <a:tr h="370840">
                <a:tc>
                  <a:txBody>
                    <a:bodyPr/>
                    <a:lstStyle/>
                    <a:p>
                      <a:r>
                        <a:rPr lang="cs-CZ" dirty="0"/>
                        <a:t>Polotučné mléko</a:t>
                      </a:r>
                      <a:endParaRPr lang="en-GB" dirty="0"/>
                    </a:p>
                  </a:txBody>
                  <a:tcPr/>
                </a:tc>
                <a:tc>
                  <a:txBody>
                    <a:bodyPr/>
                    <a:lstStyle/>
                    <a:p>
                      <a:pPr algn="ctr"/>
                      <a:r>
                        <a:rPr lang="cs-CZ" dirty="0"/>
                        <a:t>198</a:t>
                      </a:r>
                      <a:endParaRPr lang="en-GB" dirty="0"/>
                    </a:p>
                  </a:txBody>
                  <a:tcPr anchor="ctr"/>
                </a:tc>
                <a:tc>
                  <a:txBody>
                    <a:bodyPr/>
                    <a:lstStyle/>
                    <a:p>
                      <a:pPr algn="ctr"/>
                      <a:r>
                        <a:rPr lang="cs-CZ" dirty="0"/>
                        <a:t>5</a:t>
                      </a:r>
                      <a:endParaRPr lang="en-GB" dirty="0"/>
                    </a:p>
                  </a:txBody>
                  <a:tcPr anchor="ctr"/>
                </a:tc>
                <a:tc>
                  <a:txBody>
                    <a:bodyPr/>
                    <a:lstStyle/>
                    <a:p>
                      <a:pPr algn="ctr"/>
                      <a:r>
                        <a:rPr lang="cs-CZ" dirty="0"/>
                        <a:t>3</a:t>
                      </a:r>
                      <a:endParaRPr lang="en-GB" dirty="0"/>
                    </a:p>
                  </a:txBody>
                  <a:tcPr anchor="ctr"/>
                </a:tc>
                <a:tc>
                  <a:txBody>
                    <a:bodyPr/>
                    <a:lstStyle/>
                    <a:p>
                      <a:pPr algn="ctr"/>
                      <a:r>
                        <a:rPr lang="cs-CZ" dirty="0"/>
                        <a:t>2</a:t>
                      </a:r>
                      <a:endParaRPr lang="en-GB" dirty="0"/>
                    </a:p>
                  </a:txBody>
                  <a:tcPr anchor="ctr"/>
                </a:tc>
                <a:extLst>
                  <a:ext uri="{0D108BD9-81ED-4DB2-BD59-A6C34878D82A}">
                    <a16:rowId xmlns:a16="http://schemas.microsoft.com/office/drawing/2014/main" val="10002"/>
                  </a:ext>
                </a:extLst>
              </a:tr>
              <a:tr h="370840">
                <a:tc>
                  <a:txBody>
                    <a:bodyPr/>
                    <a:lstStyle/>
                    <a:p>
                      <a:r>
                        <a:rPr lang="cs-CZ" dirty="0"/>
                        <a:t>Plnotučné mléko</a:t>
                      </a:r>
                      <a:endParaRPr lang="en-GB" dirty="0"/>
                    </a:p>
                  </a:txBody>
                  <a:tcPr/>
                </a:tc>
                <a:tc>
                  <a:txBody>
                    <a:bodyPr/>
                    <a:lstStyle/>
                    <a:p>
                      <a:pPr algn="ctr"/>
                      <a:r>
                        <a:rPr lang="cs-CZ" dirty="0"/>
                        <a:t>264</a:t>
                      </a:r>
                      <a:endParaRPr lang="en-GB" dirty="0"/>
                    </a:p>
                  </a:txBody>
                  <a:tcPr anchor="ctr"/>
                </a:tc>
                <a:tc>
                  <a:txBody>
                    <a:bodyPr/>
                    <a:lstStyle/>
                    <a:p>
                      <a:pPr algn="ctr"/>
                      <a:r>
                        <a:rPr lang="cs-CZ" dirty="0"/>
                        <a:t>5</a:t>
                      </a:r>
                      <a:endParaRPr lang="en-GB" dirty="0"/>
                    </a:p>
                  </a:txBody>
                  <a:tcPr anchor="ctr"/>
                </a:tc>
                <a:tc>
                  <a:txBody>
                    <a:bodyPr/>
                    <a:lstStyle/>
                    <a:p>
                      <a:pPr algn="ctr"/>
                      <a:r>
                        <a:rPr lang="cs-CZ" dirty="0"/>
                        <a:t>3</a:t>
                      </a:r>
                      <a:endParaRPr lang="en-GB" dirty="0"/>
                    </a:p>
                  </a:txBody>
                  <a:tcPr anchor="ctr"/>
                </a:tc>
                <a:tc>
                  <a:txBody>
                    <a:bodyPr/>
                    <a:lstStyle/>
                    <a:p>
                      <a:pPr algn="ctr"/>
                      <a:r>
                        <a:rPr lang="cs-CZ" dirty="0"/>
                        <a:t>4</a:t>
                      </a:r>
                      <a:endParaRPr lang="en-GB" dirty="0"/>
                    </a:p>
                  </a:txBody>
                  <a:tcPr anchor="ctr"/>
                </a:tc>
                <a:extLst>
                  <a:ext uri="{0D108BD9-81ED-4DB2-BD59-A6C34878D82A}">
                    <a16:rowId xmlns:a16="http://schemas.microsoft.com/office/drawing/2014/main" val="10003"/>
                  </a:ext>
                </a:extLst>
              </a:tr>
              <a:tr h="370840">
                <a:tc>
                  <a:txBody>
                    <a:bodyPr/>
                    <a:lstStyle/>
                    <a:p>
                      <a:r>
                        <a:rPr lang="cs-CZ" dirty="0"/>
                        <a:t>Smetana</a:t>
                      </a:r>
                      <a:r>
                        <a:rPr lang="cs-CZ" baseline="0" dirty="0"/>
                        <a:t> na vaření</a:t>
                      </a:r>
                      <a:endParaRPr lang="en-GB" dirty="0"/>
                    </a:p>
                  </a:txBody>
                  <a:tcPr/>
                </a:tc>
                <a:tc>
                  <a:txBody>
                    <a:bodyPr/>
                    <a:lstStyle/>
                    <a:p>
                      <a:pPr algn="ctr"/>
                      <a:r>
                        <a:rPr lang="cs-CZ" dirty="0"/>
                        <a:t>565</a:t>
                      </a:r>
                      <a:endParaRPr lang="en-GB" dirty="0"/>
                    </a:p>
                  </a:txBody>
                  <a:tcPr anchor="ctr"/>
                </a:tc>
                <a:tc>
                  <a:txBody>
                    <a:bodyPr/>
                    <a:lstStyle/>
                    <a:p>
                      <a:pPr algn="ctr"/>
                      <a:r>
                        <a:rPr lang="cs-CZ" dirty="0"/>
                        <a:t>4</a:t>
                      </a:r>
                      <a:endParaRPr lang="en-GB" dirty="0"/>
                    </a:p>
                  </a:txBody>
                  <a:tcPr anchor="ctr"/>
                </a:tc>
                <a:tc>
                  <a:txBody>
                    <a:bodyPr/>
                    <a:lstStyle/>
                    <a:p>
                      <a:pPr algn="ctr"/>
                      <a:r>
                        <a:rPr lang="cs-CZ" dirty="0"/>
                        <a:t>3</a:t>
                      </a:r>
                      <a:endParaRPr lang="en-GB" dirty="0"/>
                    </a:p>
                  </a:txBody>
                  <a:tcPr anchor="ctr"/>
                </a:tc>
                <a:tc>
                  <a:txBody>
                    <a:bodyPr/>
                    <a:lstStyle/>
                    <a:p>
                      <a:pPr algn="ctr"/>
                      <a:r>
                        <a:rPr lang="cs-CZ" dirty="0"/>
                        <a:t>12</a:t>
                      </a:r>
                      <a:endParaRPr lang="en-GB" dirty="0"/>
                    </a:p>
                  </a:txBody>
                  <a:tcPr anchor="ctr"/>
                </a:tc>
                <a:extLst>
                  <a:ext uri="{0D108BD9-81ED-4DB2-BD59-A6C34878D82A}">
                    <a16:rowId xmlns:a16="http://schemas.microsoft.com/office/drawing/2014/main" val="10004"/>
                  </a:ext>
                </a:extLst>
              </a:tr>
              <a:tr h="370840">
                <a:tc>
                  <a:txBody>
                    <a:bodyPr/>
                    <a:lstStyle/>
                    <a:p>
                      <a:r>
                        <a:rPr lang="cs-CZ" dirty="0"/>
                        <a:t>Smetana</a:t>
                      </a:r>
                      <a:r>
                        <a:rPr lang="cs-CZ" baseline="0" dirty="0"/>
                        <a:t> ke šlehání</a:t>
                      </a:r>
                      <a:endParaRPr lang="en-GB" dirty="0"/>
                    </a:p>
                  </a:txBody>
                  <a:tcPr/>
                </a:tc>
                <a:tc>
                  <a:txBody>
                    <a:bodyPr/>
                    <a:lstStyle/>
                    <a:p>
                      <a:pPr algn="ctr"/>
                      <a:r>
                        <a:rPr lang="cs-CZ" dirty="0"/>
                        <a:t>1247</a:t>
                      </a:r>
                      <a:endParaRPr lang="en-GB" dirty="0"/>
                    </a:p>
                  </a:txBody>
                  <a:tcPr anchor="ctr"/>
                </a:tc>
                <a:tc>
                  <a:txBody>
                    <a:bodyPr/>
                    <a:lstStyle/>
                    <a:p>
                      <a:pPr algn="ctr"/>
                      <a:r>
                        <a:rPr lang="cs-CZ" dirty="0"/>
                        <a:t>3</a:t>
                      </a:r>
                      <a:endParaRPr lang="en-GB" dirty="0"/>
                    </a:p>
                  </a:txBody>
                  <a:tcPr anchor="ctr"/>
                </a:tc>
                <a:tc>
                  <a:txBody>
                    <a:bodyPr/>
                    <a:lstStyle/>
                    <a:p>
                      <a:pPr algn="ctr"/>
                      <a:r>
                        <a:rPr lang="cs-CZ" dirty="0"/>
                        <a:t>2</a:t>
                      </a:r>
                      <a:endParaRPr lang="en-GB" dirty="0"/>
                    </a:p>
                  </a:txBody>
                  <a:tcPr anchor="ctr"/>
                </a:tc>
                <a:tc>
                  <a:txBody>
                    <a:bodyPr/>
                    <a:lstStyle/>
                    <a:p>
                      <a:pPr algn="ctr"/>
                      <a:r>
                        <a:rPr lang="cs-CZ" dirty="0"/>
                        <a:t>31</a:t>
                      </a:r>
                      <a:endParaRPr lang="en-GB" dirty="0"/>
                    </a:p>
                  </a:txBody>
                  <a:tcPr anchor="ctr"/>
                </a:tc>
                <a:extLst>
                  <a:ext uri="{0D108BD9-81ED-4DB2-BD59-A6C34878D82A}">
                    <a16:rowId xmlns:a16="http://schemas.microsoft.com/office/drawing/2014/main" val="10005"/>
                  </a:ext>
                </a:extLst>
              </a:tr>
              <a:tr h="370840">
                <a:tc>
                  <a:txBody>
                    <a:bodyPr/>
                    <a:lstStyle/>
                    <a:p>
                      <a:r>
                        <a:rPr lang="cs-CZ" dirty="0"/>
                        <a:t>Šlehačka ve spreji slazená</a:t>
                      </a:r>
                      <a:endParaRPr lang="en-GB" dirty="0"/>
                    </a:p>
                  </a:txBody>
                  <a:tcPr/>
                </a:tc>
                <a:tc>
                  <a:txBody>
                    <a:bodyPr/>
                    <a:lstStyle/>
                    <a:p>
                      <a:pPr algn="ctr"/>
                      <a:r>
                        <a:rPr lang="cs-CZ" dirty="0"/>
                        <a:t>961</a:t>
                      </a:r>
                      <a:endParaRPr lang="en-GB" dirty="0"/>
                    </a:p>
                  </a:txBody>
                  <a:tcPr anchor="ctr"/>
                </a:tc>
                <a:tc>
                  <a:txBody>
                    <a:bodyPr/>
                    <a:lstStyle/>
                    <a:p>
                      <a:pPr algn="ctr"/>
                      <a:r>
                        <a:rPr lang="cs-CZ" dirty="0"/>
                        <a:t>17</a:t>
                      </a:r>
                      <a:endParaRPr lang="en-GB" dirty="0"/>
                    </a:p>
                  </a:txBody>
                  <a:tcPr anchor="ctr"/>
                </a:tc>
                <a:tc>
                  <a:txBody>
                    <a:bodyPr/>
                    <a:lstStyle/>
                    <a:p>
                      <a:pPr algn="ctr"/>
                      <a:r>
                        <a:rPr lang="cs-CZ" dirty="0"/>
                        <a:t>2</a:t>
                      </a:r>
                      <a:endParaRPr lang="en-GB" dirty="0"/>
                    </a:p>
                  </a:txBody>
                  <a:tcPr anchor="ctr"/>
                </a:tc>
                <a:tc>
                  <a:txBody>
                    <a:bodyPr/>
                    <a:lstStyle/>
                    <a:p>
                      <a:pPr algn="ctr"/>
                      <a:r>
                        <a:rPr lang="cs-CZ" dirty="0"/>
                        <a:t>17</a:t>
                      </a:r>
                      <a:endParaRPr lang="en-GB" dirty="0"/>
                    </a:p>
                  </a:txBody>
                  <a:tcPr anchor="ctr"/>
                </a:tc>
                <a:extLst>
                  <a:ext uri="{0D108BD9-81ED-4DB2-BD59-A6C34878D82A}">
                    <a16:rowId xmlns:a16="http://schemas.microsoft.com/office/drawing/2014/main" val="10006"/>
                  </a:ext>
                </a:extLst>
              </a:tr>
              <a:tr h="370840">
                <a:tc>
                  <a:txBody>
                    <a:bodyPr/>
                    <a:lstStyle/>
                    <a:p>
                      <a:r>
                        <a:rPr lang="cs-CZ" dirty="0"/>
                        <a:t>Sójový</a:t>
                      </a:r>
                      <a:r>
                        <a:rPr lang="cs-CZ" baseline="0" dirty="0"/>
                        <a:t> nápoj neslazený</a:t>
                      </a:r>
                      <a:endParaRPr lang="en-GB" dirty="0"/>
                    </a:p>
                  </a:txBody>
                  <a:tcPr/>
                </a:tc>
                <a:tc>
                  <a:txBody>
                    <a:bodyPr/>
                    <a:lstStyle/>
                    <a:p>
                      <a:pPr algn="ctr"/>
                      <a:r>
                        <a:rPr lang="cs-CZ" dirty="0"/>
                        <a:t>147</a:t>
                      </a:r>
                      <a:endParaRPr lang="en-GB" dirty="0"/>
                    </a:p>
                  </a:txBody>
                  <a:tcPr anchor="ctr"/>
                </a:tc>
                <a:tc>
                  <a:txBody>
                    <a:bodyPr/>
                    <a:lstStyle/>
                    <a:p>
                      <a:pPr algn="ctr"/>
                      <a:r>
                        <a:rPr lang="cs-CZ" dirty="0"/>
                        <a:t>0,9</a:t>
                      </a:r>
                      <a:endParaRPr lang="en-GB" dirty="0"/>
                    </a:p>
                  </a:txBody>
                  <a:tcPr anchor="ctr"/>
                </a:tc>
                <a:tc>
                  <a:txBody>
                    <a:bodyPr/>
                    <a:lstStyle/>
                    <a:p>
                      <a:pPr algn="ctr"/>
                      <a:r>
                        <a:rPr lang="cs-CZ" dirty="0"/>
                        <a:t>3</a:t>
                      </a:r>
                      <a:endParaRPr lang="en-GB" dirty="0"/>
                    </a:p>
                  </a:txBody>
                  <a:tcPr anchor="ctr"/>
                </a:tc>
                <a:tc>
                  <a:txBody>
                    <a:bodyPr/>
                    <a:lstStyle/>
                    <a:p>
                      <a:pPr algn="ctr"/>
                      <a:r>
                        <a:rPr lang="cs-CZ" dirty="0"/>
                        <a:t>2</a:t>
                      </a:r>
                      <a:endParaRPr lang="en-GB"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41870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cs-CZ" dirty="0"/>
              <a:t>Průměrné hodnoty - uvedené na balení/porci (hodnoty se mohou lišit v závislosti na přípravě nápoje)</a:t>
            </a:r>
          </a:p>
        </p:txBody>
      </p:sp>
      <p:sp>
        <p:nvSpPr>
          <p:cNvPr id="3" name="Slide Number Placeholder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Title 3"/>
          <p:cNvSpPr>
            <a:spLocks noGrp="1"/>
          </p:cNvSpPr>
          <p:nvPr>
            <p:ph type="title"/>
          </p:nvPr>
        </p:nvSpPr>
        <p:spPr>
          <a:xfrm>
            <a:off x="666000" y="319818"/>
            <a:ext cx="10753200" cy="451576"/>
          </a:xfrm>
        </p:spPr>
        <p:txBody>
          <a:bodyPr/>
          <a:lstStyle/>
          <a:p>
            <a:r>
              <a:rPr lang="cs-CZ" dirty="0"/>
              <a:t>Oblíbené „poobědové“ nápoje</a:t>
            </a:r>
            <a:endParaRPr lang="en-GB" dirty="0"/>
          </a:p>
        </p:txBody>
      </p:sp>
      <p:pic>
        <p:nvPicPr>
          <p:cNvPr id="6" name="Content Placeholder 5"/>
          <p:cNvPicPr>
            <a:picLocks noGrp="1" noChangeAspect="1"/>
          </p:cNvPicPr>
          <p:nvPr>
            <p:ph idx="1"/>
          </p:nvPr>
        </p:nvPicPr>
        <p:blipFill>
          <a:blip r:embed="rId3"/>
          <a:stretch>
            <a:fillRect/>
          </a:stretch>
        </p:blipFill>
        <p:spPr>
          <a:xfrm>
            <a:off x="723901" y="860601"/>
            <a:ext cx="2053166" cy="343773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03854290"/>
              </p:ext>
            </p:extLst>
          </p:nvPr>
        </p:nvGraphicFramePr>
        <p:xfrm>
          <a:off x="720000" y="4448462"/>
          <a:ext cx="2511747" cy="1508760"/>
        </p:xfrm>
        <a:graphic>
          <a:graphicData uri="http://schemas.openxmlformats.org/drawingml/2006/table">
            <a:tbl>
              <a:tblPr firstRow="1" bandRow="1">
                <a:tableStyleId>{5C22544A-7EE6-4342-B048-85BDC9FD1C3A}</a:tableStyleId>
              </a:tblPr>
              <a:tblGrid>
                <a:gridCol w="1033929">
                  <a:extLst>
                    <a:ext uri="{9D8B030D-6E8A-4147-A177-3AD203B41FA5}">
                      <a16:colId xmlns:a16="http://schemas.microsoft.com/office/drawing/2014/main" val="20000"/>
                    </a:ext>
                  </a:extLst>
                </a:gridCol>
                <a:gridCol w="1477818">
                  <a:extLst>
                    <a:ext uri="{9D8B030D-6E8A-4147-A177-3AD203B41FA5}">
                      <a16:colId xmlns:a16="http://schemas.microsoft.com/office/drawing/2014/main" val="20001"/>
                    </a:ext>
                  </a:extLst>
                </a:gridCol>
              </a:tblGrid>
              <a:tr h="237840">
                <a:tc>
                  <a:txBody>
                    <a:bodyPr/>
                    <a:lstStyle/>
                    <a:p>
                      <a:r>
                        <a:rPr lang="cs-CZ" sz="1050" dirty="0"/>
                        <a:t>Eiskaffee </a:t>
                      </a:r>
                      <a:endParaRPr lang="en-GB" sz="1050" dirty="0"/>
                    </a:p>
                  </a:txBody>
                  <a:tcPr/>
                </a:tc>
                <a:tc>
                  <a:txBody>
                    <a:bodyPr/>
                    <a:lstStyle/>
                    <a:p>
                      <a:r>
                        <a:rPr lang="cs-CZ" sz="1050" dirty="0"/>
                        <a:t>Hodnoty (500 ml)</a:t>
                      </a:r>
                      <a:endParaRPr lang="en-GB" sz="1050" dirty="0"/>
                    </a:p>
                  </a:txBody>
                  <a:tcPr/>
                </a:tc>
                <a:extLst>
                  <a:ext uri="{0D108BD9-81ED-4DB2-BD59-A6C34878D82A}">
                    <a16:rowId xmlns:a16="http://schemas.microsoft.com/office/drawing/2014/main" val="10000"/>
                  </a:ext>
                </a:extLst>
              </a:tr>
              <a:tr h="237840">
                <a:tc>
                  <a:txBody>
                    <a:bodyPr/>
                    <a:lstStyle/>
                    <a:p>
                      <a:r>
                        <a:rPr lang="cs-CZ" sz="1050" dirty="0"/>
                        <a:t>E (kJ)</a:t>
                      </a:r>
                      <a:endParaRPr lang="en-GB" sz="1050" dirty="0"/>
                    </a:p>
                  </a:txBody>
                  <a:tcPr/>
                </a:tc>
                <a:tc>
                  <a:txBody>
                    <a:bodyPr/>
                    <a:lstStyle/>
                    <a:p>
                      <a:pPr algn="ctr"/>
                      <a:r>
                        <a:rPr lang="cs-CZ" sz="1050" dirty="0"/>
                        <a:t>940 </a:t>
                      </a:r>
                      <a:endParaRPr lang="en-GB" sz="1050" dirty="0"/>
                    </a:p>
                  </a:txBody>
                  <a:tcPr/>
                </a:tc>
                <a:extLst>
                  <a:ext uri="{0D108BD9-81ED-4DB2-BD59-A6C34878D82A}">
                    <a16:rowId xmlns:a16="http://schemas.microsoft.com/office/drawing/2014/main" val="10001"/>
                  </a:ext>
                </a:extLst>
              </a:tr>
              <a:tr h="237840">
                <a:tc>
                  <a:txBody>
                    <a:bodyPr/>
                    <a:lstStyle/>
                    <a:p>
                      <a:r>
                        <a:rPr lang="cs-CZ" sz="1050" dirty="0"/>
                        <a:t>B (g)</a:t>
                      </a:r>
                      <a:endParaRPr lang="en-GB" sz="1050" dirty="0"/>
                    </a:p>
                  </a:txBody>
                  <a:tcPr/>
                </a:tc>
                <a:tc>
                  <a:txBody>
                    <a:bodyPr/>
                    <a:lstStyle/>
                    <a:p>
                      <a:pPr algn="ctr"/>
                      <a:r>
                        <a:rPr lang="cs-CZ" sz="1050" dirty="0"/>
                        <a:t>10</a:t>
                      </a:r>
                      <a:endParaRPr lang="en-GB" sz="1050" dirty="0"/>
                    </a:p>
                  </a:txBody>
                  <a:tcPr/>
                </a:tc>
                <a:extLst>
                  <a:ext uri="{0D108BD9-81ED-4DB2-BD59-A6C34878D82A}">
                    <a16:rowId xmlns:a16="http://schemas.microsoft.com/office/drawing/2014/main" val="10002"/>
                  </a:ext>
                </a:extLst>
              </a:tr>
              <a:tr h="237840">
                <a:tc>
                  <a:txBody>
                    <a:bodyPr/>
                    <a:lstStyle/>
                    <a:p>
                      <a:r>
                        <a:rPr lang="cs-CZ" sz="1050" dirty="0"/>
                        <a:t>T (g)</a:t>
                      </a:r>
                      <a:endParaRPr lang="en-GB" sz="1050" dirty="0"/>
                    </a:p>
                  </a:txBody>
                  <a:tcPr/>
                </a:tc>
                <a:tc>
                  <a:txBody>
                    <a:bodyPr/>
                    <a:lstStyle/>
                    <a:p>
                      <a:pPr algn="ctr"/>
                      <a:r>
                        <a:rPr lang="cs-CZ" sz="1050" dirty="0"/>
                        <a:t>5</a:t>
                      </a:r>
                      <a:endParaRPr lang="en-GB" sz="1050" dirty="0"/>
                    </a:p>
                  </a:txBody>
                  <a:tcPr/>
                </a:tc>
                <a:extLst>
                  <a:ext uri="{0D108BD9-81ED-4DB2-BD59-A6C34878D82A}">
                    <a16:rowId xmlns:a16="http://schemas.microsoft.com/office/drawing/2014/main" val="10003"/>
                  </a:ext>
                </a:extLst>
              </a:tr>
              <a:tr h="237840">
                <a:tc>
                  <a:txBody>
                    <a:bodyPr/>
                    <a:lstStyle/>
                    <a:p>
                      <a:r>
                        <a:rPr lang="cs-CZ" sz="1050" dirty="0"/>
                        <a:t>S (g)</a:t>
                      </a:r>
                      <a:endParaRPr lang="en-GB" sz="1050" dirty="0"/>
                    </a:p>
                  </a:txBody>
                  <a:tcPr/>
                </a:tc>
                <a:tc>
                  <a:txBody>
                    <a:bodyPr/>
                    <a:lstStyle/>
                    <a:p>
                      <a:pPr algn="ctr"/>
                      <a:r>
                        <a:rPr lang="cs-CZ" sz="1050" dirty="0"/>
                        <a:t>34,5</a:t>
                      </a:r>
                      <a:endParaRPr lang="en-GB" sz="1050" dirty="0"/>
                    </a:p>
                  </a:txBody>
                  <a:tcPr/>
                </a:tc>
                <a:extLst>
                  <a:ext uri="{0D108BD9-81ED-4DB2-BD59-A6C34878D82A}">
                    <a16:rowId xmlns:a16="http://schemas.microsoft.com/office/drawing/2014/main" val="10004"/>
                  </a:ext>
                </a:extLst>
              </a:tr>
              <a:tr h="237840">
                <a:tc>
                  <a:txBody>
                    <a:bodyPr/>
                    <a:lstStyle/>
                    <a:p>
                      <a:r>
                        <a:rPr lang="cs-CZ" sz="1050" dirty="0"/>
                        <a:t>Cukry (g)</a:t>
                      </a:r>
                      <a:endParaRPr lang="en-GB" sz="1050" dirty="0"/>
                    </a:p>
                  </a:txBody>
                  <a:tcPr/>
                </a:tc>
                <a:tc>
                  <a:txBody>
                    <a:bodyPr/>
                    <a:lstStyle/>
                    <a:p>
                      <a:pPr algn="ctr"/>
                      <a:r>
                        <a:rPr lang="cs-CZ" sz="1050" dirty="0"/>
                        <a:t>34,5</a:t>
                      </a:r>
                      <a:endParaRPr lang="en-GB" sz="1050" dirty="0"/>
                    </a:p>
                  </a:txBody>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4"/>
          <a:stretch>
            <a:fillRect/>
          </a:stretch>
        </p:blipFill>
        <p:spPr>
          <a:xfrm>
            <a:off x="3494480" y="1579031"/>
            <a:ext cx="2480604" cy="271930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686240352"/>
              </p:ext>
            </p:extLst>
          </p:nvPr>
        </p:nvGraphicFramePr>
        <p:xfrm>
          <a:off x="3353141" y="4448462"/>
          <a:ext cx="2553311" cy="1508760"/>
        </p:xfrm>
        <a:graphic>
          <a:graphicData uri="http://schemas.openxmlformats.org/drawingml/2006/table">
            <a:tbl>
              <a:tblPr firstRow="1" bandRow="1">
                <a:tableStyleId>{5C22544A-7EE6-4342-B048-85BDC9FD1C3A}</a:tableStyleId>
              </a:tblPr>
              <a:tblGrid>
                <a:gridCol w="1270041">
                  <a:extLst>
                    <a:ext uri="{9D8B030D-6E8A-4147-A177-3AD203B41FA5}">
                      <a16:colId xmlns:a16="http://schemas.microsoft.com/office/drawing/2014/main" val="20000"/>
                    </a:ext>
                  </a:extLst>
                </a:gridCol>
                <a:gridCol w="1283270">
                  <a:extLst>
                    <a:ext uri="{9D8B030D-6E8A-4147-A177-3AD203B41FA5}">
                      <a16:colId xmlns:a16="http://schemas.microsoft.com/office/drawing/2014/main" val="20001"/>
                    </a:ext>
                  </a:extLst>
                </a:gridCol>
              </a:tblGrid>
              <a:tr h="213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err="1">
                          <a:solidFill>
                            <a:schemeClr val="lt1"/>
                          </a:solidFill>
                          <a:latin typeface="+mn-lt"/>
                          <a:ea typeface="+mn-ea"/>
                          <a:cs typeface="+mn-cs"/>
                        </a:rPr>
                        <a:t>Caffe</a:t>
                      </a:r>
                      <a:r>
                        <a:rPr lang="en-GB" sz="1050" b="1" kern="1200" dirty="0">
                          <a:solidFill>
                            <a:schemeClr val="lt1"/>
                          </a:solidFill>
                          <a:latin typeface="+mn-lt"/>
                          <a:ea typeface="+mn-ea"/>
                          <a:cs typeface="+mn-cs"/>
                        </a:rPr>
                        <a:t> Latte</a:t>
                      </a:r>
                      <a:r>
                        <a:rPr lang="cs-CZ" sz="1050" b="1" kern="1200" dirty="0">
                          <a:solidFill>
                            <a:schemeClr val="lt1"/>
                          </a:solidFill>
                          <a:latin typeface="+mn-lt"/>
                          <a:ea typeface="+mn-ea"/>
                          <a:cs typeface="+mn-cs"/>
                        </a:rPr>
                        <a:t> </a:t>
                      </a:r>
                      <a:r>
                        <a:rPr lang="cs-CZ" sz="600" b="1" kern="1200" dirty="0">
                          <a:solidFill>
                            <a:schemeClr val="lt1"/>
                          </a:solidFill>
                          <a:latin typeface="+mn-lt"/>
                          <a:ea typeface="+mn-ea"/>
                          <a:cs typeface="+mn-cs"/>
                        </a:rPr>
                        <a:t>ochucené</a:t>
                      </a:r>
                      <a:endParaRPr lang="en-GB" sz="1050" b="1" kern="1200" dirty="0">
                        <a:solidFill>
                          <a:schemeClr val="lt1"/>
                        </a:solidFill>
                        <a:latin typeface="+mn-lt"/>
                        <a:ea typeface="+mn-ea"/>
                        <a:cs typeface="+mn-cs"/>
                      </a:endParaRPr>
                    </a:p>
                  </a:txBody>
                  <a:tcPr/>
                </a:tc>
                <a:tc>
                  <a:txBody>
                    <a:bodyPr/>
                    <a:lstStyle/>
                    <a:p>
                      <a:r>
                        <a:rPr lang="cs-CZ" sz="1050" b="1" kern="1200" dirty="0">
                          <a:solidFill>
                            <a:schemeClr val="lt1"/>
                          </a:solidFill>
                          <a:latin typeface="+mn-lt"/>
                          <a:ea typeface="+mn-ea"/>
                          <a:cs typeface="+mn-cs"/>
                        </a:rPr>
                        <a:t>Hodnoty (300 ml)</a:t>
                      </a:r>
                      <a:endParaRPr lang="en-GB" sz="105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227347">
                <a:tc>
                  <a:txBody>
                    <a:bodyPr/>
                    <a:lstStyle/>
                    <a:p>
                      <a:r>
                        <a:rPr lang="cs-CZ" sz="1050" dirty="0"/>
                        <a:t>E (kJ)</a:t>
                      </a:r>
                      <a:endParaRPr lang="en-GB" sz="1050" dirty="0"/>
                    </a:p>
                  </a:txBody>
                  <a:tcPr/>
                </a:tc>
                <a:tc>
                  <a:txBody>
                    <a:bodyPr/>
                    <a:lstStyle/>
                    <a:p>
                      <a:pPr algn="ctr"/>
                      <a:r>
                        <a:rPr lang="cs-CZ" sz="1050" dirty="0"/>
                        <a:t>720</a:t>
                      </a:r>
                      <a:endParaRPr lang="en-GB" sz="1050" dirty="0"/>
                    </a:p>
                  </a:txBody>
                  <a:tcPr/>
                </a:tc>
                <a:extLst>
                  <a:ext uri="{0D108BD9-81ED-4DB2-BD59-A6C34878D82A}">
                    <a16:rowId xmlns:a16="http://schemas.microsoft.com/office/drawing/2014/main" val="10001"/>
                  </a:ext>
                </a:extLst>
              </a:tr>
              <a:tr h="227347">
                <a:tc>
                  <a:txBody>
                    <a:bodyPr/>
                    <a:lstStyle/>
                    <a:p>
                      <a:r>
                        <a:rPr lang="cs-CZ" sz="1050" dirty="0"/>
                        <a:t>B (g)</a:t>
                      </a:r>
                      <a:endParaRPr lang="en-GB" sz="1050" dirty="0"/>
                    </a:p>
                  </a:txBody>
                  <a:tcPr/>
                </a:tc>
                <a:tc>
                  <a:txBody>
                    <a:bodyPr/>
                    <a:lstStyle/>
                    <a:p>
                      <a:pPr algn="ctr"/>
                      <a:r>
                        <a:rPr lang="cs-CZ" sz="1050" dirty="0"/>
                        <a:t>7,2</a:t>
                      </a:r>
                      <a:endParaRPr lang="en-GB" sz="1050" dirty="0"/>
                    </a:p>
                  </a:txBody>
                  <a:tcPr/>
                </a:tc>
                <a:extLst>
                  <a:ext uri="{0D108BD9-81ED-4DB2-BD59-A6C34878D82A}">
                    <a16:rowId xmlns:a16="http://schemas.microsoft.com/office/drawing/2014/main" val="10002"/>
                  </a:ext>
                </a:extLst>
              </a:tr>
              <a:tr h="227347">
                <a:tc>
                  <a:txBody>
                    <a:bodyPr/>
                    <a:lstStyle/>
                    <a:p>
                      <a:r>
                        <a:rPr lang="cs-CZ" sz="1050" dirty="0"/>
                        <a:t>T (g)</a:t>
                      </a:r>
                      <a:endParaRPr lang="en-GB" sz="1050" dirty="0"/>
                    </a:p>
                  </a:txBody>
                  <a:tcPr/>
                </a:tc>
                <a:tc>
                  <a:txBody>
                    <a:bodyPr/>
                    <a:lstStyle/>
                    <a:p>
                      <a:pPr algn="ctr"/>
                      <a:r>
                        <a:rPr lang="cs-CZ" sz="1050" dirty="0"/>
                        <a:t>7,8</a:t>
                      </a:r>
                      <a:endParaRPr lang="en-GB" sz="1050" dirty="0"/>
                    </a:p>
                  </a:txBody>
                  <a:tcPr/>
                </a:tc>
                <a:extLst>
                  <a:ext uri="{0D108BD9-81ED-4DB2-BD59-A6C34878D82A}">
                    <a16:rowId xmlns:a16="http://schemas.microsoft.com/office/drawing/2014/main" val="10003"/>
                  </a:ext>
                </a:extLst>
              </a:tr>
              <a:tr h="227347">
                <a:tc>
                  <a:txBody>
                    <a:bodyPr/>
                    <a:lstStyle/>
                    <a:p>
                      <a:r>
                        <a:rPr lang="cs-CZ" sz="1050" dirty="0"/>
                        <a:t>S (g)</a:t>
                      </a:r>
                      <a:endParaRPr lang="en-GB" sz="1050" dirty="0"/>
                    </a:p>
                  </a:txBody>
                  <a:tcPr/>
                </a:tc>
                <a:tc>
                  <a:txBody>
                    <a:bodyPr/>
                    <a:lstStyle/>
                    <a:p>
                      <a:pPr algn="ctr"/>
                      <a:r>
                        <a:rPr lang="cs-CZ" sz="1050" dirty="0"/>
                        <a:t>16,8</a:t>
                      </a:r>
                      <a:endParaRPr lang="en-GB" sz="1050" dirty="0"/>
                    </a:p>
                  </a:txBody>
                  <a:tcPr/>
                </a:tc>
                <a:extLst>
                  <a:ext uri="{0D108BD9-81ED-4DB2-BD59-A6C34878D82A}">
                    <a16:rowId xmlns:a16="http://schemas.microsoft.com/office/drawing/2014/main" val="10004"/>
                  </a:ext>
                </a:extLst>
              </a:tr>
              <a:tr h="227347">
                <a:tc>
                  <a:txBody>
                    <a:bodyPr/>
                    <a:lstStyle/>
                    <a:p>
                      <a:r>
                        <a:rPr lang="cs-CZ" sz="1050" dirty="0"/>
                        <a:t>Cukry (g)</a:t>
                      </a:r>
                      <a:endParaRPr lang="en-GB" sz="1050" dirty="0"/>
                    </a:p>
                  </a:txBody>
                  <a:tcPr/>
                </a:tc>
                <a:tc>
                  <a:txBody>
                    <a:bodyPr/>
                    <a:lstStyle/>
                    <a:p>
                      <a:pPr algn="ctr"/>
                      <a:r>
                        <a:rPr lang="cs-CZ" sz="1050" dirty="0"/>
                        <a:t>16,8</a:t>
                      </a:r>
                      <a:endParaRPr lang="en-GB" sz="1050" dirty="0"/>
                    </a:p>
                  </a:txBody>
                  <a:tcPr/>
                </a:tc>
                <a:extLst>
                  <a:ext uri="{0D108BD9-81ED-4DB2-BD59-A6C34878D82A}">
                    <a16:rowId xmlns:a16="http://schemas.microsoft.com/office/drawing/2014/main" val="10005"/>
                  </a:ext>
                </a:extLst>
              </a:tr>
            </a:tbl>
          </a:graphicData>
        </a:graphic>
      </p:graphicFrame>
      <p:pic>
        <p:nvPicPr>
          <p:cNvPr id="1026" name="Picture 2" descr="ŽENA-IN - GRANKO slaví 40 let! A hrníček s červenými puntíky je zpě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4157" y="1981603"/>
            <a:ext cx="2667843" cy="21914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573968850"/>
              </p:ext>
            </p:extLst>
          </p:nvPr>
        </p:nvGraphicFramePr>
        <p:xfrm>
          <a:off x="9524157" y="4448462"/>
          <a:ext cx="2553311" cy="1508760"/>
        </p:xfrm>
        <a:graphic>
          <a:graphicData uri="http://schemas.openxmlformats.org/drawingml/2006/table">
            <a:tbl>
              <a:tblPr firstRow="1" bandRow="1">
                <a:tableStyleId>{5C22544A-7EE6-4342-B048-85BDC9FD1C3A}</a:tableStyleId>
              </a:tblPr>
              <a:tblGrid>
                <a:gridCol w="1270041">
                  <a:extLst>
                    <a:ext uri="{9D8B030D-6E8A-4147-A177-3AD203B41FA5}">
                      <a16:colId xmlns:a16="http://schemas.microsoft.com/office/drawing/2014/main" val="20000"/>
                    </a:ext>
                  </a:extLst>
                </a:gridCol>
                <a:gridCol w="1283270">
                  <a:extLst>
                    <a:ext uri="{9D8B030D-6E8A-4147-A177-3AD203B41FA5}">
                      <a16:colId xmlns:a16="http://schemas.microsoft.com/office/drawing/2014/main" val="20001"/>
                    </a:ext>
                  </a:extLst>
                </a:gridCol>
              </a:tblGrid>
              <a:tr h="213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50" b="1" kern="1200" dirty="0">
                          <a:solidFill>
                            <a:schemeClr val="lt1"/>
                          </a:solidFill>
                          <a:latin typeface="+mn-lt"/>
                          <a:ea typeface="+mn-ea"/>
                          <a:cs typeface="+mn-cs"/>
                        </a:rPr>
                        <a:t>Granko</a:t>
                      </a:r>
                      <a:endParaRPr lang="en-GB" sz="1050" b="1" kern="1200" dirty="0">
                        <a:solidFill>
                          <a:schemeClr val="lt1"/>
                        </a:solidFill>
                        <a:latin typeface="+mn-lt"/>
                        <a:ea typeface="+mn-ea"/>
                        <a:cs typeface="+mn-cs"/>
                      </a:endParaRPr>
                    </a:p>
                  </a:txBody>
                  <a:tcPr/>
                </a:tc>
                <a:tc>
                  <a:txBody>
                    <a:bodyPr/>
                    <a:lstStyle/>
                    <a:p>
                      <a:r>
                        <a:rPr lang="cs-CZ" sz="1050" b="1" kern="1200" dirty="0">
                          <a:solidFill>
                            <a:schemeClr val="lt1"/>
                          </a:solidFill>
                          <a:latin typeface="+mn-lt"/>
                          <a:ea typeface="+mn-ea"/>
                          <a:cs typeface="+mn-cs"/>
                        </a:rPr>
                        <a:t>Hodnoty (250 ml)</a:t>
                      </a:r>
                      <a:endParaRPr lang="en-GB" sz="105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227347">
                <a:tc>
                  <a:txBody>
                    <a:bodyPr/>
                    <a:lstStyle/>
                    <a:p>
                      <a:r>
                        <a:rPr lang="cs-CZ" sz="1050" dirty="0"/>
                        <a:t>E (kJ)</a:t>
                      </a:r>
                      <a:endParaRPr lang="en-GB" sz="1050" dirty="0"/>
                    </a:p>
                  </a:txBody>
                  <a:tcPr/>
                </a:tc>
                <a:tc>
                  <a:txBody>
                    <a:bodyPr/>
                    <a:lstStyle/>
                    <a:p>
                      <a:pPr algn="ctr"/>
                      <a:r>
                        <a:rPr lang="cs-CZ" sz="1050" dirty="0"/>
                        <a:t>750</a:t>
                      </a:r>
                      <a:endParaRPr lang="en-GB" sz="1050" dirty="0"/>
                    </a:p>
                  </a:txBody>
                  <a:tcPr/>
                </a:tc>
                <a:extLst>
                  <a:ext uri="{0D108BD9-81ED-4DB2-BD59-A6C34878D82A}">
                    <a16:rowId xmlns:a16="http://schemas.microsoft.com/office/drawing/2014/main" val="10001"/>
                  </a:ext>
                </a:extLst>
              </a:tr>
              <a:tr h="227347">
                <a:tc>
                  <a:txBody>
                    <a:bodyPr/>
                    <a:lstStyle/>
                    <a:p>
                      <a:r>
                        <a:rPr lang="cs-CZ" sz="1050" dirty="0"/>
                        <a:t>B (g)</a:t>
                      </a:r>
                      <a:endParaRPr lang="en-GB" sz="1050" dirty="0"/>
                    </a:p>
                  </a:txBody>
                  <a:tcPr/>
                </a:tc>
                <a:tc>
                  <a:txBody>
                    <a:bodyPr/>
                    <a:lstStyle/>
                    <a:p>
                      <a:pPr algn="ctr"/>
                      <a:r>
                        <a:rPr lang="cs-CZ" sz="1050" dirty="0"/>
                        <a:t>9</a:t>
                      </a:r>
                      <a:endParaRPr lang="en-GB" sz="1050" dirty="0"/>
                    </a:p>
                  </a:txBody>
                  <a:tcPr/>
                </a:tc>
                <a:extLst>
                  <a:ext uri="{0D108BD9-81ED-4DB2-BD59-A6C34878D82A}">
                    <a16:rowId xmlns:a16="http://schemas.microsoft.com/office/drawing/2014/main" val="10002"/>
                  </a:ext>
                </a:extLst>
              </a:tr>
              <a:tr h="227347">
                <a:tc>
                  <a:txBody>
                    <a:bodyPr/>
                    <a:lstStyle/>
                    <a:p>
                      <a:r>
                        <a:rPr lang="cs-CZ" sz="1050" dirty="0"/>
                        <a:t>T (g)</a:t>
                      </a:r>
                      <a:endParaRPr lang="en-GB" sz="1050" dirty="0"/>
                    </a:p>
                  </a:txBody>
                  <a:tcPr/>
                </a:tc>
                <a:tc>
                  <a:txBody>
                    <a:bodyPr/>
                    <a:lstStyle/>
                    <a:p>
                      <a:pPr algn="ctr"/>
                      <a:r>
                        <a:rPr lang="cs-CZ" sz="1050" dirty="0"/>
                        <a:t>4,5</a:t>
                      </a:r>
                      <a:endParaRPr lang="en-GB" sz="1050" dirty="0"/>
                    </a:p>
                  </a:txBody>
                  <a:tcPr/>
                </a:tc>
                <a:extLst>
                  <a:ext uri="{0D108BD9-81ED-4DB2-BD59-A6C34878D82A}">
                    <a16:rowId xmlns:a16="http://schemas.microsoft.com/office/drawing/2014/main" val="10003"/>
                  </a:ext>
                </a:extLst>
              </a:tr>
              <a:tr h="227347">
                <a:tc>
                  <a:txBody>
                    <a:bodyPr/>
                    <a:lstStyle/>
                    <a:p>
                      <a:r>
                        <a:rPr lang="cs-CZ" sz="1050" dirty="0"/>
                        <a:t>S (g)</a:t>
                      </a:r>
                      <a:endParaRPr lang="en-GB" sz="1050" dirty="0"/>
                    </a:p>
                  </a:txBody>
                  <a:tcPr/>
                </a:tc>
                <a:tc>
                  <a:txBody>
                    <a:bodyPr/>
                    <a:lstStyle/>
                    <a:p>
                      <a:pPr algn="ctr"/>
                      <a:r>
                        <a:rPr lang="cs-CZ" sz="1050" dirty="0"/>
                        <a:t>24,5</a:t>
                      </a:r>
                      <a:endParaRPr lang="en-GB" sz="1050" dirty="0"/>
                    </a:p>
                  </a:txBody>
                  <a:tcPr/>
                </a:tc>
                <a:extLst>
                  <a:ext uri="{0D108BD9-81ED-4DB2-BD59-A6C34878D82A}">
                    <a16:rowId xmlns:a16="http://schemas.microsoft.com/office/drawing/2014/main" val="10004"/>
                  </a:ext>
                </a:extLst>
              </a:tr>
              <a:tr h="227347">
                <a:tc>
                  <a:txBody>
                    <a:bodyPr/>
                    <a:lstStyle/>
                    <a:p>
                      <a:r>
                        <a:rPr lang="cs-CZ" sz="1050" dirty="0"/>
                        <a:t>Cukry (g)</a:t>
                      </a:r>
                      <a:endParaRPr lang="en-GB" sz="1050" dirty="0"/>
                    </a:p>
                  </a:txBody>
                  <a:tcPr/>
                </a:tc>
                <a:tc>
                  <a:txBody>
                    <a:bodyPr/>
                    <a:lstStyle/>
                    <a:p>
                      <a:pPr algn="ctr"/>
                      <a:r>
                        <a:rPr lang="cs-CZ" sz="1050" dirty="0"/>
                        <a:t>24,3</a:t>
                      </a:r>
                      <a:endParaRPr lang="en-GB" sz="1050" dirty="0"/>
                    </a:p>
                  </a:txBody>
                  <a:tcPr/>
                </a:tc>
                <a:extLst>
                  <a:ext uri="{0D108BD9-81ED-4DB2-BD59-A6C34878D82A}">
                    <a16:rowId xmlns:a16="http://schemas.microsoft.com/office/drawing/2014/main" val="10005"/>
                  </a:ext>
                </a:extLst>
              </a:tr>
            </a:tbl>
          </a:graphicData>
        </a:graphic>
      </p:graphicFrame>
      <p:pic>
        <p:nvPicPr>
          <p:cNvPr id="1028" name="Picture 4" descr="Teisseire - Products - Les Gourmands - CHOCOL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0679" y="1425390"/>
            <a:ext cx="3668417" cy="36684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848434979"/>
              </p:ext>
            </p:extLst>
          </p:nvPr>
        </p:nvGraphicFramePr>
        <p:xfrm>
          <a:off x="5975084" y="4448462"/>
          <a:ext cx="3439079" cy="1508760"/>
        </p:xfrm>
        <a:graphic>
          <a:graphicData uri="http://schemas.openxmlformats.org/drawingml/2006/table">
            <a:tbl>
              <a:tblPr firstRow="1" bandRow="1">
                <a:tableStyleId>{5C22544A-7EE6-4342-B048-85BDC9FD1C3A}</a:tableStyleId>
              </a:tblPr>
              <a:tblGrid>
                <a:gridCol w="2117356">
                  <a:extLst>
                    <a:ext uri="{9D8B030D-6E8A-4147-A177-3AD203B41FA5}">
                      <a16:colId xmlns:a16="http://schemas.microsoft.com/office/drawing/2014/main" val="20000"/>
                    </a:ext>
                  </a:extLst>
                </a:gridCol>
                <a:gridCol w="1321723">
                  <a:extLst>
                    <a:ext uri="{9D8B030D-6E8A-4147-A177-3AD203B41FA5}">
                      <a16:colId xmlns:a16="http://schemas.microsoft.com/office/drawing/2014/main" val="20001"/>
                    </a:ext>
                  </a:extLst>
                </a:gridCol>
              </a:tblGrid>
              <a:tr h="12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50" b="1" kern="1200" dirty="0">
                          <a:solidFill>
                            <a:schemeClr val="lt1"/>
                          </a:solidFill>
                          <a:latin typeface="+mn-lt"/>
                          <a:ea typeface="+mn-ea"/>
                          <a:cs typeface="+mn-cs"/>
                        </a:rPr>
                        <a:t>Horká čokoláda</a:t>
                      </a:r>
                      <a:r>
                        <a:rPr lang="cs-CZ" sz="1050" b="1" kern="1200" baseline="0" dirty="0">
                          <a:solidFill>
                            <a:schemeClr val="lt1"/>
                          </a:solidFill>
                          <a:latin typeface="+mn-lt"/>
                          <a:ea typeface="+mn-ea"/>
                          <a:cs typeface="+mn-cs"/>
                        </a:rPr>
                        <a:t> se šlehačkou</a:t>
                      </a:r>
                      <a:endParaRPr lang="en-GB" sz="1050" b="1" kern="1200" dirty="0">
                        <a:solidFill>
                          <a:schemeClr val="lt1"/>
                        </a:solidFill>
                        <a:latin typeface="+mn-lt"/>
                        <a:ea typeface="+mn-ea"/>
                        <a:cs typeface="+mn-cs"/>
                      </a:endParaRPr>
                    </a:p>
                  </a:txBody>
                  <a:tcPr/>
                </a:tc>
                <a:tc>
                  <a:txBody>
                    <a:bodyPr/>
                    <a:lstStyle/>
                    <a:p>
                      <a:r>
                        <a:rPr lang="cs-CZ" sz="1050" b="1" kern="1200" dirty="0">
                          <a:solidFill>
                            <a:schemeClr val="lt1"/>
                          </a:solidFill>
                          <a:latin typeface="+mn-lt"/>
                          <a:ea typeface="+mn-ea"/>
                          <a:cs typeface="+mn-cs"/>
                        </a:rPr>
                        <a:t>Hodnoty (250 ml)</a:t>
                      </a:r>
                      <a:endParaRPr lang="en-GB" sz="105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227347">
                <a:tc>
                  <a:txBody>
                    <a:bodyPr/>
                    <a:lstStyle/>
                    <a:p>
                      <a:r>
                        <a:rPr lang="cs-CZ" sz="1050" dirty="0"/>
                        <a:t>E (kJ)</a:t>
                      </a:r>
                      <a:endParaRPr lang="en-GB" sz="1050" dirty="0"/>
                    </a:p>
                  </a:txBody>
                  <a:tcPr/>
                </a:tc>
                <a:tc>
                  <a:txBody>
                    <a:bodyPr/>
                    <a:lstStyle/>
                    <a:p>
                      <a:pPr algn="ctr"/>
                      <a:r>
                        <a:rPr lang="cs-CZ" sz="1050" dirty="0"/>
                        <a:t>1200</a:t>
                      </a:r>
                      <a:endParaRPr lang="en-GB" sz="1050" dirty="0"/>
                    </a:p>
                  </a:txBody>
                  <a:tcPr/>
                </a:tc>
                <a:extLst>
                  <a:ext uri="{0D108BD9-81ED-4DB2-BD59-A6C34878D82A}">
                    <a16:rowId xmlns:a16="http://schemas.microsoft.com/office/drawing/2014/main" val="10001"/>
                  </a:ext>
                </a:extLst>
              </a:tr>
              <a:tr h="227347">
                <a:tc>
                  <a:txBody>
                    <a:bodyPr/>
                    <a:lstStyle/>
                    <a:p>
                      <a:r>
                        <a:rPr lang="cs-CZ" sz="1050" dirty="0"/>
                        <a:t>B (g)</a:t>
                      </a:r>
                      <a:endParaRPr lang="en-GB" sz="1050" dirty="0"/>
                    </a:p>
                  </a:txBody>
                  <a:tcPr/>
                </a:tc>
                <a:tc>
                  <a:txBody>
                    <a:bodyPr/>
                    <a:lstStyle/>
                    <a:p>
                      <a:pPr algn="ctr"/>
                      <a:r>
                        <a:rPr lang="cs-CZ" sz="1050" dirty="0"/>
                        <a:t>5,5</a:t>
                      </a:r>
                      <a:endParaRPr lang="en-GB" sz="1050" dirty="0"/>
                    </a:p>
                  </a:txBody>
                  <a:tcPr/>
                </a:tc>
                <a:extLst>
                  <a:ext uri="{0D108BD9-81ED-4DB2-BD59-A6C34878D82A}">
                    <a16:rowId xmlns:a16="http://schemas.microsoft.com/office/drawing/2014/main" val="10002"/>
                  </a:ext>
                </a:extLst>
              </a:tr>
              <a:tr h="227347">
                <a:tc>
                  <a:txBody>
                    <a:bodyPr/>
                    <a:lstStyle/>
                    <a:p>
                      <a:r>
                        <a:rPr lang="cs-CZ" sz="1050" dirty="0"/>
                        <a:t>T (g)</a:t>
                      </a:r>
                      <a:endParaRPr lang="en-GB" sz="1050" dirty="0"/>
                    </a:p>
                  </a:txBody>
                  <a:tcPr/>
                </a:tc>
                <a:tc>
                  <a:txBody>
                    <a:bodyPr/>
                    <a:lstStyle/>
                    <a:p>
                      <a:pPr algn="ctr"/>
                      <a:r>
                        <a:rPr lang="cs-CZ" sz="1050" dirty="0"/>
                        <a:t>15,8</a:t>
                      </a:r>
                      <a:endParaRPr lang="en-GB" sz="1050" dirty="0"/>
                    </a:p>
                  </a:txBody>
                  <a:tcPr/>
                </a:tc>
                <a:extLst>
                  <a:ext uri="{0D108BD9-81ED-4DB2-BD59-A6C34878D82A}">
                    <a16:rowId xmlns:a16="http://schemas.microsoft.com/office/drawing/2014/main" val="10003"/>
                  </a:ext>
                </a:extLst>
              </a:tr>
              <a:tr h="227347">
                <a:tc>
                  <a:txBody>
                    <a:bodyPr/>
                    <a:lstStyle/>
                    <a:p>
                      <a:r>
                        <a:rPr lang="cs-CZ" sz="1050" dirty="0"/>
                        <a:t>S (g)</a:t>
                      </a:r>
                      <a:endParaRPr lang="en-GB" sz="1050" dirty="0"/>
                    </a:p>
                  </a:txBody>
                  <a:tcPr/>
                </a:tc>
                <a:tc>
                  <a:txBody>
                    <a:bodyPr/>
                    <a:lstStyle/>
                    <a:p>
                      <a:pPr algn="ctr"/>
                      <a:r>
                        <a:rPr lang="cs-CZ" sz="1050" dirty="0"/>
                        <a:t>28,3</a:t>
                      </a:r>
                      <a:endParaRPr lang="en-GB" sz="1050" dirty="0"/>
                    </a:p>
                  </a:txBody>
                  <a:tcPr/>
                </a:tc>
                <a:extLst>
                  <a:ext uri="{0D108BD9-81ED-4DB2-BD59-A6C34878D82A}">
                    <a16:rowId xmlns:a16="http://schemas.microsoft.com/office/drawing/2014/main" val="10004"/>
                  </a:ext>
                </a:extLst>
              </a:tr>
              <a:tr h="227347">
                <a:tc>
                  <a:txBody>
                    <a:bodyPr/>
                    <a:lstStyle/>
                    <a:p>
                      <a:r>
                        <a:rPr lang="cs-CZ" sz="1050" dirty="0"/>
                        <a:t>Cukry (g)</a:t>
                      </a:r>
                      <a:endParaRPr lang="en-GB" sz="1050" dirty="0"/>
                    </a:p>
                  </a:txBody>
                  <a:tcPr/>
                </a:tc>
                <a:tc>
                  <a:txBody>
                    <a:bodyPr/>
                    <a:lstStyle/>
                    <a:p>
                      <a:pPr algn="ctr"/>
                      <a:r>
                        <a:rPr lang="cs-CZ" sz="1050" dirty="0"/>
                        <a:t>25,8</a:t>
                      </a:r>
                      <a:endParaRPr lang="en-GB" sz="105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4584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Title 3"/>
          <p:cNvSpPr>
            <a:spLocks noGrp="1"/>
          </p:cNvSpPr>
          <p:nvPr>
            <p:ph type="title"/>
          </p:nvPr>
        </p:nvSpPr>
        <p:spPr/>
        <p:txBody>
          <a:bodyPr/>
          <a:lstStyle/>
          <a:p>
            <a:r>
              <a:rPr lang="cs-CZ" dirty="0"/>
              <a:t>Alkohol a obezita</a:t>
            </a:r>
            <a:endParaRPr lang="en-GB" dirty="0"/>
          </a:p>
        </p:txBody>
      </p:sp>
      <p:sp>
        <p:nvSpPr>
          <p:cNvPr id="5" name="Content Placeholder 4"/>
          <p:cNvSpPr>
            <a:spLocks noGrp="1"/>
          </p:cNvSpPr>
          <p:nvPr>
            <p:ph idx="1"/>
          </p:nvPr>
        </p:nvSpPr>
        <p:spPr/>
        <p:txBody>
          <a:bodyPr/>
          <a:lstStyle/>
          <a:p>
            <a:r>
              <a:rPr lang="cs-CZ" dirty="0"/>
              <a:t>Zdroj energie: 1 g = 29 kJ</a:t>
            </a:r>
          </a:p>
          <a:p>
            <a:r>
              <a:rPr lang="cs-CZ" dirty="0"/>
              <a:t>Po konzumaci alkoholu ovlivněny neurotransmitery a hormonální </a:t>
            </a:r>
            <a:br>
              <a:rPr lang="cs-CZ" dirty="0"/>
            </a:br>
            <a:r>
              <a:rPr lang="cs-CZ" dirty="0"/>
              <a:t>a aferentní signály, které regulují naše stravování – potvrzeno řadou studií</a:t>
            </a:r>
          </a:p>
          <a:p>
            <a:r>
              <a:rPr lang="cs-CZ" dirty="0"/>
              <a:t>Některé studie naznačují souvislost mezi zvýšenou konzumací alkoholu a obvodem pasu, potažmo obsahem viscerálního tuku (Risérus, Ingelsson 2007)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426" y="4551835"/>
            <a:ext cx="2399494" cy="1928165"/>
          </a:xfrm>
          <a:prstGeom prst="rect">
            <a:avLst/>
          </a:prstGeom>
        </p:spPr>
      </p:pic>
    </p:spTree>
    <p:extLst>
      <p:ext uri="{BB962C8B-B14F-4D97-AF65-F5344CB8AC3E}">
        <p14:creationId xmlns:p14="http://schemas.microsoft.com/office/powerpoint/2010/main" val="1641208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5DFA7D7-7FAD-494C-8A0D-3B43DC781B51}"/>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FFF549D5-C680-4F2A-AA79-0C914A7EA883}"/>
              </a:ext>
            </a:extLst>
          </p:cNvPr>
          <p:cNvSpPr>
            <a:spLocks noGrp="1"/>
          </p:cNvSpPr>
          <p:nvPr>
            <p:ph type="title"/>
          </p:nvPr>
        </p:nvSpPr>
        <p:spPr/>
        <p:txBody>
          <a:bodyPr/>
          <a:lstStyle/>
          <a:p>
            <a:r>
              <a:rPr lang="cs-CZ" dirty="0"/>
              <a:t>Nápoje se sladidly</a:t>
            </a:r>
          </a:p>
        </p:txBody>
      </p:sp>
      <p:sp>
        <p:nvSpPr>
          <p:cNvPr id="5" name="Zástupný obsah 4">
            <a:extLst>
              <a:ext uri="{FF2B5EF4-FFF2-40B4-BE49-F238E27FC236}">
                <a16:creationId xmlns:a16="http://schemas.microsoft.com/office/drawing/2014/main" id="{742F49A9-563F-464E-B8C1-24E363B81E26}"/>
              </a:ext>
            </a:extLst>
          </p:cNvPr>
          <p:cNvSpPr>
            <a:spLocks noGrp="1"/>
          </p:cNvSpPr>
          <p:nvPr>
            <p:ph idx="1"/>
          </p:nvPr>
        </p:nvSpPr>
        <p:spPr/>
        <p:txBody>
          <a:bodyPr/>
          <a:lstStyle/>
          <a:p>
            <a:r>
              <a:rPr lang="en-US" dirty="0" err="1"/>
              <a:t>výrazné</a:t>
            </a:r>
            <a:r>
              <a:rPr lang="en-US" dirty="0"/>
              <a:t> </a:t>
            </a:r>
            <a:r>
              <a:rPr lang="en-US" dirty="0" err="1"/>
              <a:t>snížení</a:t>
            </a:r>
            <a:r>
              <a:rPr lang="en-US" dirty="0"/>
              <a:t> </a:t>
            </a:r>
            <a:r>
              <a:rPr lang="cs-CZ" dirty="0"/>
              <a:t>energetického</a:t>
            </a:r>
            <a:r>
              <a:rPr lang="en-US" dirty="0"/>
              <a:t> </a:t>
            </a:r>
            <a:r>
              <a:rPr lang="en-US" dirty="0" err="1"/>
              <a:t>příjmu</a:t>
            </a:r>
            <a:r>
              <a:rPr lang="en-US" dirty="0"/>
              <a:t> </a:t>
            </a:r>
            <a:endParaRPr lang="cs-CZ" dirty="0"/>
          </a:p>
          <a:p>
            <a:r>
              <a:rPr lang="en-US" dirty="0" err="1"/>
              <a:t>Nedávné</a:t>
            </a:r>
            <a:r>
              <a:rPr lang="en-US" dirty="0"/>
              <a:t> </a:t>
            </a:r>
            <a:r>
              <a:rPr lang="en-US" dirty="0" err="1"/>
              <a:t>údaje</a:t>
            </a:r>
            <a:r>
              <a:rPr lang="en-US" dirty="0"/>
              <a:t> z </a:t>
            </a:r>
            <a:r>
              <a:rPr lang="en-US" dirty="0" err="1"/>
              <a:t>epidemiologických</a:t>
            </a:r>
            <a:r>
              <a:rPr lang="en-US" dirty="0"/>
              <a:t> </a:t>
            </a:r>
            <a:r>
              <a:rPr lang="en-US" dirty="0" err="1"/>
              <a:t>studií</a:t>
            </a:r>
            <a:r>
              <a:rPr lang="en-US" dirty="0"/>
              <a:t> u </a:t>
            </a:r>
            <a:r>
              <a:rPr lang="en-US" dirty="0" err="1"/>
              <a:t>lidí</a:t>
            </a:r>
            <a:r>
              <a:rPr lang="en-US" dirty="0"/>
              <a:t> </a:t>
            </a:r>
            <a:r>
              <a:rPr lang="en-US" dirty="0" err="1"/>
              <a:t>odhalují</a:t>
            </a:r>
            <a:r>
              <a:rPr lang="en-US" dirty="0"/>
              <a:t> </a:t>
            </a:r>
            <a:r>
              <a:rPr lang="en-US" dirty="0" err="1"/>
              <a:t>pozitivní</a:t>
            </a:r>
            <a:r>
              <a:rPr lang="en-US" dirty="0"/>
              <a:t> </a:t>
            </a:r>
            <a:r>
              <a:rPr lang="en-US" dirty="0" err="1"/>
              <a:t>souvislost</a:t>
            </a:r>
            <a:r>
              <a:rPr lang="en-US" dirty="0"/>
              <a:t> </a:t>
            </a:r>
            <a:r>
              <a:rPr lang="cs-CZ" dirty="0"/>
              <a:t>s </a:t>
            </a:r>
            <a:r>
              <a:rPr lang="en-US" dirty="0" err="1"/>
              <a:t>přírůstkem</a:t>
            </a:r>
            <a:r>
              <a:rPr lang="en-US" dirty="0"/>
              <a:t> </a:t>
            </a:r>
            <a:r>
              <a:rPr lang="en-US" dirty="0" err="1"/>
              <a:t>hmotnosti</a:t>
            </a:r>
            <a:r>
              <a:rPr lang="en-US" dirty="0"/>
              <a:t> </a:t>
            </a:r>
            <a:endParaRPr lang="cs-CZ" dirty="0"/>
          </a:p>
          <a:p>
            <a:r>
              <a:rPr lang="en-US" dirty="0" err="1"/>
              <a:t>Předpokládá</a:t>
            </a:r>
            <a:r>
              <a:rPr lang="en-US" dirty="0"/>
              <a:t> se </a:t>
            </a:r>
            <a:r>
              <a:rPr lang="en-US" dirty="0" err="1"/>
              <a:t>několik</a:t>
            </a:r>
            <a:r>
              <a:rPr lang="en-US" dirty="0"/>
              <a:t> </a:t>
            </a:r>
            <a:r>
              <a:rPr lang="en-US" dirty="0" err="1"/>
              <a:t>potenciálních</a:t>
            </a:r>
            <a:r>
              <a:rPr lang="en-US" dirty="0"/>
              <a:t> </a:t>
            </a:r>
            <a:r>
              <a:rPr lang="en-US" dirty="0" err="1"/>
              <a:t>mechanismů</a:t>
            </a:r>
            <a:r>
              <a:rPr lang="en-US" dirty="0"/>
              <a:t>. </a:t>
            </a:r>
            <a:endParaRPr lang="cs-CZ" dirty="0"/>
          </a:p>
          <a:p>
            <a:r>
              <a:rPr lang="en-US" dirty="0" err="1"/>
              <a:t>Oddělení</a:t>
            </a:r>
            <a:r>
              <a:rPr lang="en-US" dirty="0"/>
              <a:t> </a:t>
            </a:r>
            <a:r>
              <a:rPr lang="en-US" dirty="0" err="1"/>
              <a:t>sladkosti</a:t>
            </a:r>
            <a:r>
              <a:rPr lang="en-US" dirty="0"/>
              <a:t> od </a:t>
            </a:r>
            <a:r>
              <a:rPr lang="cs-CZ" dirty="0"/>
              <a:t>energie</a:t>
            </a:r>
            <a:r>
              <a:rPr lang="en-US" dirty="0"/>
              <a:t> by </a:t>
            </a:r>
            <a:r>
              <a:rPr lang="en-US" dirty="0" err="1"/>
              <a:t>mohlo</a:t>
            </a:r>
            <a:r>
              <a:rPr lang="en-US" dirty="0"/>
              <a:t> </a:t>
            </a:r>
            <a:r>
              <a:rPr lang="en-US" dirty="0" err="1"/>
              <a:t>narušit</a:t>
            </a:r>
            <a:r>
              <a:rPr lang="en-US" dirty="0"/>
              <a:t> </a:t>
            </a:r>
            <a:r>
              <a:rPr lang="en-US" dirty="0" err="1"/>
              <a:t>mechanismy</a:t>
            </a:r>
            <a:r>
              <a:rPr lang="en-US" dirty="0"/>
              <a:t> </a:t>
            </a:r>
            <a:r>
              <a:rPr lang="en-US" dirty="0" err="1"/>
              <a:t>kontrolující</a:t>
            </a:r>
            <a:r>
              <a:rPr lang="en-US" dirty="0"/>
              <a:t> </a:t>
            </a:r>
            <a:r>
              <a:rPr lang="en-US" dirty="0" err="1"/>
              <a:t>tělesnou</a:t>
            </a:r>
            <a:r>
              <a:rPr lang="en-US" dirty="0"/>
              <a:t> </a:t>
            </a:r>
            <a:r>
              <a:rPr lang="en-US" dirty="0" err="1"/>
              <a:t>homeostázu</a:t>
            </a:r>
            <a:r>
              <a:rPr lang="en-US" dirty="0"/>
              <a:t>. </a:t>
            </a:r>
            <a:endParaRPr lang="cs-CZ" dirty="0"/>
          </a:p>
        </p:txBody>
      </p:sp>
      <p:sp>
        <p:nvSpPr>
          <p:cNvPr id="6" name="TextBox 5"/>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159467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5DFA7D7-7FAD-494C-8A0D-3B43DC781B51}"/>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FFF549D5-C680-4F2A-AA79-0C914A7EA883}"/>
              </a:ext>
            </a:extLst>
          </p:cNvPr>
          <p:cNvSpPr>
            <a:spLocks noGrp="1"/>
          </p:cNvSpPr>
          <p:nvPr>
            <p:ph type="title"/>
          </p:nvPr>
        </p:nvSpPr>
        <p:spPr/>
        <p:txBody>
          <a:bodyPr/>
          <a:lstStyle/>
          <a:p>
            <a:r>
              <a:rPr lang="cs-CZ" dirty="0"/>
              <a:t>Nápoje se sladidly</a:t>
            </a:r>
          </a:p>
        </p:txBody>
      </p:sp>
      <p:sp>
        <p:nvSpPr>
          <p:cNvPr id="5" name="Zástupný obsah 4">
            <a:extLst>
              <a:ext uri="{FF2B5EF4-FFF2-40B4-BE49-F238E27FC236}">
                <a16:creationId xmlns:a16="http://schemas.microsoft.com/office/drawing/2014/main" id="{742F49A9-563F-464E-B8C1-24E363B81E26}"/>
              </a:ext>
            </a:extLst>
          </p:cNvPr>
          <p:cNvSpPr>
            <a:spLocks noGrp="1"/>
          </p:cNvSpPr>
          <p:nvPr>
            <p:ph idx="1"/>
          </p:nvPr>
        </p:nvSpPr>
        <p:spPr/>
        <p:txBody>
          <a:bodyPr/>
          <a:lstStyle/>
          <a:p>
            <a:r>
              <a:rPr lang="cs-CZ" dirty="0"/>
              <a:t>Ovlivnění </a:t>
            </a:r>
            <a:r>
              <a:rPr lang="en-US" dirty="0" err="1"/>
              <a:t>mikrobiot</a:t>
            </a:r>
            <a:r>
              <a:rPr lang="cs-CZ" dirty="0"/>
              <a:t>y může </a:t>
            </a:r>
            <a:r>
              <a:rPr lang="en-US" dirty="0" err="1"/>
              <a:t>spustit</a:t>
            </a:r>
            <a:r>
              <a:rPr lang="en-US" dirty="0"/>
              <a:t> </a:t>
            </a:r>
            <a:r>
              <a:rPr lang="en-US" dirty="0" err="1"/>
              <a:t>zánětlivé</a:t>
            </a:r>
            <a:r>
              <a:rPr lang="en-US" dirty="0"/>
              <a:t> </a:t>
            </a:r>
            <a:r>
              <a:rPr lang="en-US" dirty="0" err="1"/>
              <a:t>procesy</a:t>
            </a:r>
            <a:r>
              <a:rPr lang="en-US" dirty="0"/>
              <a:t> </a:t>
            </a:r>
            <a:r>
              <a:rPr lang="en-US" dirty="0" err="1"/>
              <a:t>spojené</a:t>
            </a:r>
            <a:r>
              <a:rPr lang="en-US" dirty="0"/>
              <a:t> </a:t>
            </a:r>
            <a:br>
              <a:rPr lang="cs-CZ" dirty="0"/>
            </a:br>
            <a:r>
              <a:rPr lang="en-US" dirty="0"/>
              <a:t>s </a:t>
            </a:r>
            <a:r>
              <a:rPr lang="en-US" dirty="0" err="1"/>
              <a:t>metabolickými</a:t>
            </a:r>
            <a:r>
              <a:rPr lang="en-US" dirty="0"/>
              <a:t> </a:t>
            </a:r>
            <a:r>
              <a:rPr lang="en-US" dirty="0" err="1"/>
              <a:t>poruchami</a:t>
            </a:r>
            <a:r>
              <a:rPr lang="en-US" dirty="0"/>
              <a:t> a </a:t>
            </a:r>
            <a:r>
              <a:rPr lang="en-US" dirty="0" err="1"/>
              <a:t>rizikem</a:t>
            </a:r>
            <a:r>
              <a:rPr lang="en-US" dirty="0"/>
              <a:t> </a:t>
            </a:r>
            <a:r>
              <a:rPr lang="en-US" dirty="0" err="1"/>
              <a:t>obezity</a:t>
            </a:r>
            <a:r>
              <a:rPr lang="en-US" dirty="0"/>
              <a:t>. </a:t>
            </a:r>
            <a:r>
              <a:rPr lang="en-US" dirty="0" err="1"/>
              <a:t>Interakce</a:t>
            </a:r>
            <a:r>
              <a:rPr lang="en-US" dirty="0"/>
              <a:t> S se </a:t>
            </a:r>
            <a:r>
              <a:rPr lang="en-US" dirty="0" err="1"/>
              <a:t>střevními</a:t>
            </a:r>
            <a:r>
              <a:rPr lang="en-US" dirty="0"/>
              <a:t> </a:t>
            </a:r>
            <a:r>
              <a:rPr lang="en-US" dirty="0" err="1"/>
              <a:t>receptory</a:t>
            </a:r>
            <a:r>
              <a:rPr lang="en-US" dirty="0"/>
              <a:t>, </a:t>
            </a:r>
            <a:r>
              <a:rPr lang="en-US" dirty="0" err="1"/>
              <a:t>které</a:t>
            </a:r>
            <a:r>
              <a:rPr lang="en-US" dirty="0"/>
              <a:t> </a:t>
            </a:r>
            <a:r>
              <a:rPr lang="en-US" dirty="0" err="1"/>
              <a:t>jsou</a:t>
            </a:r>
            <a:r>
              <a:rPr lang="en-US" dirty="0"/>
              <a:t> </a:t>
            </a:r>
            <a:r>
              <a:rPr lang="en-US" dirty="0" err="1"/>
              <a:t>podobné</a:t>
            </a:r>
            <a:r>
              <a:rPr lang="en-US" dirty="0"/>
              <a:t> </a:t>
            </a:r>
            <a:r>
              <a:rPr lang="en-US" dirty="0" err="1"/>
              <a:t>receptorům</a:t>
            </a:r>
            <a:r>
              <a:rPr lang="en-US" dirty="0"/>
              <a:t> </a:t>
            </a:r>
            <a:r>
              <a:rPr lang="en-US" dirty="0" err="1"/>
              <a:t>sladké</a:t>
            </a:r>
            <a:r>
              <a:rPr lang="en-US" dirty="0"/>
              <a:t> chut</a:t>
            </a:r>
            <a:r>
              <a:rPr lang="cs-CZ" dirty="0"/>
              <a:t>i </a:t>
            </a:r>
            <a:r>
              <a:rPr lang="en-US" dirty="0"/>
              <a:t>by </a:t>
            </a:r>
            <a:r>
              <a:rPr lang="en-US" dirty="0" err="1"/>
              <a:t>mohly</a:t>
            </a:r>
            <a:r>
              <a:rPr lang="en-US" dirty="0"/>
              <a:t> </a:t>
            </a:r>
            <a:r>
              <a:rPr lang="en-US" dirty="0" err="1"/>
              <a:t>ovlivnit</a:t>
            </a:r>
            <a:r>
              <a:rPr lang="en-US" dirty="0"/>
              <a:t> </a:t>
            </a:r>
            <a:r>
              <a:rPr lang="en-US" dirty="0" err="1"/>
              <a:t>absorpční</a:t>
            </a:r>
            <a:r>
              <a:rPr lang="en-US" dirty="0"/>
              <a:t> </a:t>
            </a:r>
            <a:r>
              <a:rPr lang="en-US" dirty="0" err="1"/>
              <a:t>kapacitu</a:t>
            </a:r>
            <a:r>
              <a:rPr lang="en-US" dirty="0"/>
              <a:t> a </a:t>
            </a:r>
            <a:r>
              <a:rPr lang="en-US" dirty="0" err="1"/>
              <a:t>homeostázu</a:t>
            </a:r>
            <a:r>
              <a:rPr lang="en-US" dirty="0"/>
              <a:t> </a:t>
            </a:r>
            <a:r>
              <a:rPr lang="en-US" dirty="0" err="1"/>
              <a:t>glukózy</a:t>
            </a:r>
            <a:r>
              <a:rPr lang="en-US" dirty="0"/>
              <a:t>. </a:t>
            </a:r>
            <a:endParaRPr lang="cs-CZ" dirty="0"/>
          </a:p>
        </p:txBody>
      </p:sp>
      <p:sp>
        <p:nvSpPr>
          <p:cNvPr id="6" name="TextBox 5"/>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281537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CD4BCDC-B518-4341-BA8F-29D9F0394488}"/>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3B2D1013-4F63-4373-844A-4B5BBF1F78CB}"/>
              </a:ext>
            </a:extLst>
          </p:cNvPr>
          <p:cNvSpPr>
            <a:spLocks noGrp="1"/>
          </p:cNvSpPr>
          <p:nvPr>
            <p:ph type="title"/>
          </p:nvPr>
        </p:nvSpPr>
        <p:spPr/>
        <p:txBody>
          <a:bodyPr/>
          <a:lstStyle/>
          <a:p>
            <a:r>
              <a:rPr lang="cs-CZ" dirty="0"/>
              <a:t>Nápoje se sladidly</a:t>
            </a:r>
          </a:p>
        </p:txBody>
      </p:sp>
      <p:sp>
        <p:nvSpPr>
          <p:cNvPr id="5" name="Zástupný obsah 4">
            <a:extLst>
              <a:ext uri="{FF2B5EF4-FFF2-40B4-BE49-F238E27FC236}">
                <a16:creationId xmlns:a16="http://schemas.microsoft.com/office/drawing/2014/main" id="{5804C346-3250-49AA-91D2-417AAD4B0180}"/>
              </a:ext>
            </a:extLst>
          </p:cNvPr>
          <p:cNvSpPr>
            <a:spLocks noGrp="1"/>
          </p:cNvSpPr>
          <p:nvPr>
            <p:ph idx="1"/>
          </p:nvPr>
        </p:nvSpPr>
        <p:spPr/>
        <p:txBody>
          <a:bodyPr/>
          <a:lstStyle/>
          <a:p>
            <a:r>
              <a:rPr lang="en-US" dirty="0" err="1"/>
              <a:t>Zda</a:t>
            </a:r>
            <a:r>
              <a:rPr lang="en-US" dirty="0"/>
              <a:t> </a:t>
            </a:r>
            <a:r>
              <a:rPr lang="en-US" dirty="0" err="1"/>
              <a:t>jsou</a:t>
            </a:r>
            <a:r>
              <a:rPr lang="en-US" dirty="0"/>
              <a:t> S </a:t>
            </a:r>
            <a:r>
              <a:rPr lang="en-US" dirty="0" err="1"/>
              <a:t>metabolicky</a:t>
            </a:r>
            <a:r>
              <a:rPr lang="en-US" dirty="0"/>
              <a:t> </a:t>
            </a:r>
            <a:r>
              <a:rPr lang="en-US" dirty="0" err="1"/>
              <a:t>neaktivní</a:t>
            </a:r>
            <a:r>
              <a:rPr lang="en-US" dirty="0"/>
              <a:t>, jak se </a:t>
            </a:r>
            <a:r>
              <a:rPr lang="en-US" dirty="0" err="1"/>
              <a:t>dříve</a:t>
            </a:r>
            <a:r>
              <a:rPr lang="en-US" dirty="0"/>
              <a:t> </a:t>
            </a:r>
            <a:r>
              <a:rPr lang="en-US" dirty="0" err="1"/>
              <a:t>předpokládalo</a:t>
            </a:r>
            <a:r>
              <a:rPr lang="en-US" dirty="0"/>
              <a:t>, </a:t>
            </a:r>
            <a:r>
              <a:rPr lang="en-US" dirty="0" err="1"/>
              <a:t>není</a:t>
            </a:r>
            <a:r>
              <a:rPr lang="en-US" dirty="0"/>
              <a:t> </a:t>
            </a:r>
            <a:r>
              <a:rPr lang="en-US" dirty="0" err="1"/>
              <a:t>jasné</a:t>
            </a:r>
            <a:r>
              <a:rPr lang="en-US" dirty="0"/>
              <a:t>. </a:t>
            </a:r>
            <a:endParaRPr lang="cs-CZ" dirty="0"/>
          </a:p>
          <a:p>
            <a:r>
              <a:rPr lang="cs-CZ" dirty="0"/>
              <a:t>I</a:t>
            </a:r>
            <a:r>
              <a:rPr lang="en-US" dirty="0" err="1"/>
              <a:t>ntenzivní</a:t>
            </a:r>
            <a:r>
              <a:rPr lang="en-US" dirty="0"/>
              <a:t> </a:t>
            </a:r>
            <a:r>
              <a:rPr lang="en-US" dirty="0" err="1"/>
              <a:t>sladkost</a:t>
            </a:r>
            <a:r>
              <a:rPr lang="en-US" dirty="0"/>
              <a:t> v </a:t>
            </a:r>
            <a:r>
              <a:rPr lang="en-US" dirty="0" err="1"/>
              <a:t>nápojích</a:t>
            </a:r>
            <a:r>
              <a:rPr lang="en-US" dirty="0"/>
              <a:t> </a:t>
            </a:r>
            <a:r>
              <a:rPr lang="en-US" dirty="0" err="1"/>
              <a:t>může</a:t>
            </a:r>
            <a:r>
              <a:rPr lang="en-US" dirty="0"/>
              <a:t> </a:t>
            </a:r>
            <a:r>
              <a:rPr lang="en-US" dirty="0" err="1"/>
              <a:t>vést</a:t>
            </a:r>
            <a:r>
              <a:rPr lang="en-US" dirty="0"/>
              <a:t> k </a:t>
            </a:r>
            <a:r>
              <a:rPr lang="en-US" dirty="0" err="1"/>
              <a:t>tomu</a:t>
            </a:r>
            <a:r>
              <a:rPr lang="en-US" dirty="0"/>
              <a:t>, </a:t>
            </a:r>
            <a:r>
              <a:rPr lang="en-US" dirty="0" err="1"/>
              <a:t>že</a:t>
            </a:r>
            <a:r>
              <a:rPr lang="en-US" dirty="0"/>
              <a:t> </a:t>
            </a:r>
            <a:r>
              <a:rPr lang="en-US" dirty="0" err="1"/>
              <a:t>lidé</a:t>
            </a:r>
            <a:r>
              <a:rPr lang="en-US" dirty="0"/>
              <a:t> </a:t>
            </a:r>
            <a:r>
              <a:rPr lang="en-US" dirty="0" err="1"/>
              <a:t>preferují</a:t>
            </a:r>
            <a:r>
              <a:rPr lang="en-US" dirty="0"/>
              <a:t> </a:t>
            </a:r>
            <a:r>
              <a:rPr lang="en-US" dirty="0" err="1"/>
              <a:t>sladké</a:t>
            </a:r>
            <a:r>
              <a:rPr lang="en-US" dirty="0"/>
              <a:t> </a:t>
            </a:r>
            <a:r>
              <a:rPr lang="en-US" dirty="0" err="1"/>
              <a:t>chutě</a:t>
            </a:r>
            <a:endParaRPr lang="cs-CZ" dirty="0"/>
          </a:p>
        </p:txBody>
      </p:sp>
      <p:sp>
        <p:nvSpPr>
          <p:cNvPr id="6" name="TextBox 5"/>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1240559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Title 3"/>
          <p:cNvSpPr>
            <a:spLocks noGrp="1"/>
          </p:cNvSpPr>
          <p:nvPr>
            <p:ph type="title"/>
          </p:nvPr>
        </p:nvSpPr>
        <p:spPr/>
        <p:txBody>
          <a:bodyPr/>
          <a:lstStyle/>
          <a:p>
            <a:r>
              <a:rPr lang="cs-CZ"/>
              <a:t>Termogeneze vyvolaná vodou?</a:t>
            </a:r>
            <a:endParaRPr lang="en-GB" dirty="0"/>
          </a:p>
        </p:txBody>
      </p:sp>
      <p:sp>
        <p:nvSpPr>
          <p:cNvPr id="5" name="Content Placeholder 4"/>
          <p:cNvSpPr>
            <a:spLocks noGrp="1"/>
          </p:cNvSpPr>
          <p:nvPr>
            <p:ph idx="1"/>
          </p:nvPr>
        </p:nvSpPr>
        <p:spPr/>
        <p:txBody>
          <a:bodyPr/>
          <a:lstStyle/>
          <a:p>
            <a:r>
              <a:rPr lang="cs-CZ" dirty="0"/>
              <a:t>A</a:t>
            </a:r>
            <a:r>
              <a:rPr lang="en-GB" dirty="0" err="1"/>
              <a:t>ktivace</a:t>
            </a:r>
            <a:r>
              <a:rPr lang="en-GB" dirty="0"/>
              <a:t> </a:t>
            </a:r>
            <a:r>
              <a:rPr lang="en-GB" dirty="0" err="1"/>
              <a:t>sympatiku</a:t>
            </a:r>
            <a:r>
              <a:rPr lang="en-GB" dirty="0"/>
              <a:t> po </a:t>
            </a:r>
            <a:r>
              <a:rPr lang="cs-CZ" dirty="0"/>
              <a:t>vy</a:t>
            </a:r>
            <a:r>
              <a:rPr lang="en-GB" dirty="0" err="1"/>
              <a:t>pití</a:t>
            </a:r>
            <a:r>
              <a:rPr lang="en-GB" dirty="0"/>
              <a:t> </a:t>
            </a:r>
            <a:r>
              <a:rPr lang="en-GB" dirty="0" err="1"/>
              <a:t>vody</a:t>
            </a:r>
            <a:r>
              <a:rPr lang="en-GB" dirty="0"/>
              <a:t> </a:t>
            </a:r>
            <a:r>
              <a:rPr lang="en-GB" dirty="0" err="1"/>
              <a:t>může</a:t>
            </a:r>
            <a:r>
              <a:rPr lang="en-GB" dirty="0"/>
              <a:t> </a:t>
            </a:r>
            <a:r>
              <a:rPr lang="en-GB" dirty="0" err="1"/>
              <a:t>stimulovat</a:t>
            </a:r>
            <a:r>
              <a:rPr lang="en-GB" dirty="0"/>
              <a:t> </a:t>
            </a:r>
            <a:r>
              <a:rPr lang="en-GB" dirty="0" err="1"/>
              <a:t>termogenezi</a:t>
            </a:r>
            <a:r>
              <a:rPr lang="en-GB" dirty="0"/>
              <a:t> </a:t>
            </a:r>
            <a:br>
              <a:rPr lang="cs-CZ" dirty="0"/>
            </a:br>
            <a:r>
              <a:rPr lang="en-GB" dirty="0"/>
              <a:t>a </a:t>
            </a:r>
            <a:r>
              <a:rPr lang="en-GB" dirty="0" err="1"/>
              <a:t>zvýšit</a:t>
            </a:r>
            <a:r>
              <a:rPr lang="en-GB" dirty="0"/>
              <a:t> </a:t>
            </a:r>
            <a:r>
              <a:rPr lang="en-GB" dirty="0" err="1"/>
              <a:t>klidový</a:t>
            </a:r>
            <a:r>
              <a:rPr lang="en-GB" dirty="0"/>
              <a:t> </a:t>
            </a:r>
            <a:r>
              <a:rPr lang="en-GB" dirty="0" err="1"/>
              <a:t>energetický</a:t>
            </a:r>
            <a:r>
              <a:rPr lang="en-GB" dirty="0"/>
              <a:t> </a:t>
            </a:r>
            <a:r>
              <a:rPr lang="en-GB" dirty="0" err="1"/>
              <a:t>výdej</a:t>
            </a:r>
            <a:r>
              <a:rPr lang="en-GB" dirty="0"/>
              <a:t> o 30 % </a:t>
            </a:r>
            <a:r>
              <a:rPr lang="en-GB" dirty="0" err="1"/>
              <a:t>během</a:t>
            </a:r>
            <a:r>
              <a:rPr lang="en-GB" dirty="0"/>
              <a:t> 10 </a:t>
            </a:r>
            <a:r>
              <a:rPr lang="en-GB" dirty="0" err="1"/>
              <a:t>minut</a:t>
            </a:r>
            <a:r>
              <a:rPr lang="en-GB" dirty="0"/>
              <a:t> po </a:t>
            </a:r>
            <a:r>
              <a:rPr lang="en-GB" dirty="0" err="1"/>
              <a:t>vypití</a:t>
            </a:r>
            <a:r>
              <a:rPr lang="en-GB" dirty="0"/>
              <a:t> </a:t>
            </a:r>
            <a:r>
              <a:rPr lang="en-GB" dirty="0" err="1"/>
              <a:t>vody</a:t>
            </a:r>
            <a:r>
              <a:rPr lang="en-GB" dirty="0"/>
              <a:t> (</a:t>
            </a:r>
            <a:r>
              <a:rPr lang="en-GB" dirty="0" err="1"/>
              <a:t>vrchol</a:t>
            </a:r>
            <a:r>
              <a:rPr lang="en-GB" dirty="0"/>
              <a:t> po 30-40 </a:t>
            </a:r>
            <a:r>
              <a:rPr lang="en-GB" dirty="0" err="1"/>
              <a:t>minutách</a:t>
            </a:r>
            <a:r>
              <a:rPr lang="en-GB" dirty="0"/>
              <a:t>) a </a:t>
            </a:r>
            <a:r>
              <a:rPr lang="en-GB" dirty="0" err="1"/>
              <a:t>trvala</a:t>
            </a:r>
            <a:r>
              <a:rPr lang="en-GB" dirty="0"/>
              <a:t> </a:t>
            </a:r>
            <a:r>
              <a:rPr lang="en-GB" dirty="0" err="1"/>
              <a:t>déle</a:t>
            </a:r>
            <a:r>
              <a:rPr lang="en-GB" dirty="0"/>
              <a:t> </a:t>
            </a:r>
            <a:r>
              <a:rPr lang="en-GB" dirty="0" err="1"/>
              <a:t>než</a:t>
            </a:r>
            <a:r>
              <a:rPr lang="en-GB" dirty="0"/>
              <a:t> </a:t>
            </a:r>
            <a:r>
              <a:rPr lang="en-GB" dirty="0" err="1"/>
              <a:t>hodinu</a:t>
            </a:r>
            <a:r>
              <a:rPr lang="en-GB" dirty="0"/>
              <a:t>. </a:t>
            </a:r>
          </a:p>
        </p:txBody>
      </p:sp>
      <p:pic>
        <p:nvPicPr>
          <p:cNvPr id="7" name="Obrázek 6">
            <a:extLst>
              <a:ext uri="{FF2B5EF4-FFF2-40B4-BE49-F238E27FC236}">
                <a16:creationId xmlns:a16="http://schemas.microsoft.com/office/drawing/2014/main" id="{B8378E77-4A9C-4964-AAF7-A594D285A5E9}"/>
              </a:ext>
            </a:extLst>
          </p:cNvPr>
          <p:cNvPicPr>
            <a:picLocks noChangeAspect="1"/>
          </p:cNvPicPr>
          <p:nvPr/>
        </p:nvPicPr>
        <p:blipFill>
          <a:blip r:embed="rId3"/>
          <a:stretch>
            <a:fillRect/>
          </a:stretch>
        </p:blipFill>
        <p:spPr>
          <a:xfrm>
            <a:off x="718800" y="3038038"/>
            <a:ext cx="8634413" cy="2991962"/>
          </a:xfrm>
          <a:prstGeom prst="rect">
            <a:avLst/>
          </a:prstGeom>
        </p:spPr>
      </p:pic>
    </p:spTree>
    <p:extLst>
      <p:ext uri="{BB962C8B-B14F-4D97-AF65-F5344CB8AC3E}">
        <p14:creationId xmlns:p14="http://schemas.microsoft.com/office/powerpoint/2010/main" val="331731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cs-CZ"/>
              <a:t>Zápatí prezentace</a:t>
            </a:r>
            <a:endParaRPr lang="cs-CZ" dirty="0"/>
          </a:p>
        </p:txBody>
      </p:sp>
      <p:sp>
        <p:nvSpPr>
          <p:cNvPr id="3" name="Slide Number Placeholder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Title 3"/>
          <p:cNvSpPr>
            <a:spLocks noGrp="1"/>
          </p:cNvSpPr>
          <p:nvPr>
            <p:ph type="title"/>
          </p:nvPr>
        </p:nvSpPr>
        <p:spPr>
          <a:xfrm>
            <a:off x="666000" y="522831"/>
            <a:ext cx="10753200" cy="451576"/>
          </a:xfrm>
        </p:spPr>
        <p:txBody>
          <a:bodyPr/>
          <a:lstStyle/>
          <a:p>
            <a:r>
              <a:rPr lang="cs-CZ" dirty="0"/>
              <a:t>Doporučený přívod tekutin - DACH</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26505291"/>
              </p:ext>
            </p:extLst>
          </p:nvPr>
        </p:nvGraphicFramePr>
        <p:xfrm>
          <a:off x="171450" y="1190768"/>
          <a:ext cx="11843478" cy="5486400"/>
        </p:xfrm>
        <a:graphic>
          <a:graphicData uri="http://schemas.openxmlformats.org/drawingml/2006/table">
            <a:tbl>
              <a:tblPr firstRow="1" bandRow="1">
                <a:tableStyleId>{5C22544A-7EE6-4342-B048-85BDC9FD1C3A}</a:tableStyleId>
              </a:tblPr>
              <a:tblGrid>
                <a:gridCol w="1973913">
                  <a:extLst>
                    <a:ext uri="{9D8B030D-6E8A-4147-A177-3AD203B41FA5}">
                      <a16:colId xmlns:a16="http://schemas.microsoft.com/office/drawing/2014/main" val="20000"/>
                    </a:ext>
                  </a:extLst>
                </a:gridCol>
                <a:gridCol w="1973913">
                  <a:extLst>
                    <a:ext uri="{9D8B030D-6E8A-4147-A177-3AD203B41FA5}">
                      <a16:colId xmlns:a16="http://schemas.microsoft.com/office/drawing/2014/main" val="20001"/>
                    </a:ext>
                  </a:extLst>
                </a:gridCol>
                <a:gridCol w="1973913">
                  <a:extLst>
                    <a:ext uri="{9D8B030D-6E8A-4147-A177-3AD203B41FA5}">
                      <a16:colId xmlns:a16="http://schemas.microsoft.com/office/drawing/2014/main" val="20002"/>
                    </a:ext>
                  </a:extLst>
                </a:gridCol>
                <a:gridCol w="1973913">
                  <a:extLst>
                    <a:ext uri="{9D8B030D-6E8A-4147-A177-3AD203B41FA5}">
                      <a16:colId xmlns:a16="http://schemas.microsoft.com/office/drawing/2014/main" val="20003"/>
                    </a:ext>
                  </a:extLst>
                </a:gridCol>
                <a:gridCol w="1973913">
                  <a:extLst>
                    <a:ext uri="{9D8B030D-6E8A-4147-A177-3AD203B41FA5}">
                      <a16:colId xmlns:a16="http://schemas.microsoft.com/office/drawing/2014/main" val="20004"/>
                    </a:ext>
                  </a:extLst>
                </a:gridCol>
                <a:gridCol w="1973913">
                  <a:extLst>
                    <a:ext uri="{9D8B030D-6E8A-4147-A177-3AD203B41FA5}">
                      <a16:colId xmlns:a16="http://schemas.microsoft.com/office/drawing/2014/main" val="20005"/>
                    </a:ext>
                  </a:extLst>
                </a:gridCol>
              </a:tblGrid>
              <a:tr h="300790">
                <a:tc>
                  <a:txBody>
                    <a:bodyPr/>
                    <a:lstStyle/>
                    <a:p>
                      <a:pPr algn="ctr"/>
                      <a:r>
                        <a:rPr lang="cs-CZ" dirty="0"/>
                        <a:t>Věk</a:t>
                      </a:r>
                      <a:endParaRPr lang="en-GB" dirty="0"/>
                    </a:p>
                  </a:txBody>
                  <a:tcPr anchor="ctr"/>
                </a:tc>
                <a:tc>
                  <a:txBody>
                    <a:bodyPr/>
                    <a:lstStyle/>
                    <a:p>
                      <a:pPr algn="ctr"/>
                      <a:r>
                        <a:rPr lang="cs-CZ" dirty="0"/>
                        <a:t>Z nápojů (ml)</a:t>
                      </a:r>
                      <a:endParaRPr lang="en-GB" dirty="0"/>
                    </a:p>
                  </a:txBody>
                  <a:tcPr anchor="ctr"/>
                </a:tc>
                <a:tc>
                  <a:txBody>
                    <a:bodyPr/>
                    <a:lstStyle/>
                    <a:p>
                      <a:pPr algn="ctr"/>
                      <a:r>
                        <a:rPr lang="cs-CZ" dirty="0"/>
                        <a:t>Z potravin (ml)</a:t>
                      </a:r>
                      <a:endParaRPr lang="en-GB" dirty="0"/>
                    </a:p>
                  </a:txBody>
                  <a:tcPr anchor="ctr"/>
                </a:tc>
                <a:tc>
                  <a:txBody>
                    <a:bodyPr/>
                    <a:lstStyle/>
                    <a:p>
                      <a:pPr algn="ctr"/>
                      <a:r>
                        <a:rPr lang="cs-CZ" dirty="0"/>
                        <a:t>Met. voda (ml)</a:t>
                      </a:r>
                      <a:endParaRPr lang="en-GB" dirty="0"/>
                    </a:p>
                  </a:txBody>
                  <a:tcPr anchor="ctr"/>
                </a:tc>
                <a:tc>
                  <a:txBody>
                    <a:bodyPr/>
                    <a:lstStyle/>
                    <a:p>
                      <a:pPr algn="ctr"/>
                      <a:r>
                        <a:rPr lang="cs-CZ" dirty="0"/>
                        <a:t>Celkem (ml)</a:t>
                      </a:r>
                      <a:endParaRPr lang="en-GB" dirty="0"/>
                    </a:p>
                  </a:txBody>
                  <a:tcPr anchor="ctr"/>
                </a:tc>
                <a:tc>
                  <a:txBody>
                    <a:bodyPr/>
                    <a:lstStyle/>
                    <a:p>
                      <a:pPr algn="ctr"/>
                      <a:r>
                        <a:rPr lang="cs-CZ" dirty="0"/>
                        <a:t>ml/kg t.h./</a:t>
                      </a:r>
                      <a:r>
                        <a:rPr lang="cs-CZ" baseline="0" dirty="0"/>
                        <a:t>den</a:t>
                      </a:r>
                      <a:endParaRPr lang="en-GB" dirty="0"/>
                    </a:p>
                  </a:txBody>
                  <a:tcPr anchor="ctr"/>
                </a:tc>
                <a:extLst>
                  <a:ext uri="{0D108BD9-81ED-4DB2-BD59-A6C34878D82A}">
                    <a16:rowId xmlns:a16="http://schemas.microsoft.com/office/drawing/2014/main" val="10000"/>
                  </a:ext>
                </a:extLst>
              </a:tr>
              <a:tr h="300790">
                <a:tc>
                  <a:txBody>
                    <a:bodyPr/>
                    <a:lstStyle/>
                    <a:p>
                      <a:pPr algn="ctr"/>
                      <a:r>
                        <a:rPr lang="cs-CZ" dirty="0"/>
                        <a:t>0–3 m</a:t>
                      </a:r>
                      <a:endParaRPr lang="en-GB" dirty="0"/>
                    </a:p>
                  </a:txBody>
                  <a:tcPr anchor="ctr"/>
                </a:tc>
                <a:tc>
                  <a:txBody>
                    <a:bodyPr/>
                    <a:lstStyle/>
                    <a:p>
                      <a:pPr algn="ctr"/>
                      <a:r>
                        <a:rPr lang="cs-CZ" dirty="0"/>
                        <a:t>620</a:t>
                      </a:r>
                      <a:endParaRPr lang="en-GB" dirty="0"/>
                    </a:p>
                  </a:txBody>
                  <a:tcPr anchor="ctr"/>
                </a:tc>
                <a:tc>
                  <a:txBody>
                    <a:bodyPr/>
                    <a:lstStyle/>
                    <a:p>
                      <a:pPr algn="ctr"/>
                      <a:r>
                        <a:rPr lang="cs-CZ" dirty="0"/>
                        <a:t>-</a:t>
                      </a:r>
                      <a:endParaRPr lang="en-GB" dirty="0"/>
                    </a:p>
                  </a:txBody>
                  <a:tcPr anchor="ctr"/>
                </a:tc>
                <a:tc>
                  <a:txBody>
                    <a:bodyPr/>
                    <a:lstStyle/>
                    <a:p>
                      <a:pPr algn="ctr"/>
                      <a:r>
                        <a:rPr lang="cs-CZ" dirty="0"/>
                        <a:t>60</a:t>
                      </a:r>
                      <a:endParaRPr lang="en-GB" dirty="0"/>
                    </a:p>
                  </a:txBody>
                  <a:tcPr anchor="ctr"/>
                </a:tc>
                <a:tc>
                  <a:txBody>
                    <a:bodyPr/>
                    <a:lstStyle/>
                    <a:p>
                      <a:pPr algn="ctr"/>
                      <a:r>
                        <a:rPr lang="cs-CZ" dirty="0"/>
                        <a:t>680</a:t>
                      </a:r>
                      <a:endParaRPr lang="en-GB" dirty="0"/>
                    </a:p>
                  </a:txBody>
                  <a:tcPr anchor="ctr"/>
                </a:tc>
                <a:tc>
                  <a:txBody>
                    <a:bodyPr/>
                    <a:lstStyle/>
                    <a:p>
                      <a:pPr algn="ctr"/>
                      <a:r>
                        <a:rPr lang="cs-CZ" dirty="0"/>
                        <a:t>130</a:t>
                      </a:r>
                      <a:endParaRPr lang="en-GB" dirty="0"/>
                    </a:p>
                  </a:txBody>
                  <a:tcPr anchor="ctr"/>
                </a:tc>
                <a:extLst>
                  <a:ext uri="{0D108BD9-81ED-4DB2-BD59-A6C34878D82A}">
                    <a16:rowId xmlns:a16="http://schemas.microsoft.com/office/drawing/2014/main" val="10001"/>
                  </a:ext>
                </a:extLst>
              </a:tr>
              <a:tr h="300790">
                <a:tc>
                  <a:txBody>
                    <a:bodyPr/>
                    <a:lstStyle/>
                    <a:p>
                      <a:pPr algn="ctr"/>
                      <a:r>
                        <a:rPr lang="cs-CZ" dirty="0"/>
                        <a:t>4–11 m</a:t>
                      </a:r>
                      <a:endParaRPr lang="en-GB" dirty="0"/>
                    </a:p>
                  </a:txBody>
                  <a:tcPr anchor="ctr"/>
                </a:tc>
                <a:tc>
                  <a:txBody>
                    <a:bodyPr/>
                    <a:lstStyle/>
                    <a:p>
                      <a:pPr algn="ctr"/>
                      <a:r>
                        <a:rPr lang="cs-CZ" dirty="0"/>
                        <a:t>400</a:t>
                      </a:r>
                      <a:endParaRPr lang="en-GB" dirty="0"/>
                    </a:p>
                  </a:txBody>
                  <a:tcPr anchor="ctr"/>
                </a:tc>
                <a:tc>
                  <a:txBody>
                    <a:bodyPr/>
                    <a:lstStyle/>
                    <a:p>
                      <a:pPr algn="ctr"/>
                      <a:r>
                        <a:rPr lang="cs-CZ" dirty="0"/>
                        <a:t>500</a:t>
                      </a:r>
                      <a:endParaRPr lang="en-GB" dirty="0"/>
                    </a:p>
                  </a:txBody>
                  <a:tcPr anchor="ctr"/>
                </a:tc>
                <a:tc>
                  <a:txBody>
                    <a:bodyPr/>
                    <a:lstStyle/>
                    <a:p>
                      <a:pPr algn="ctr"/>
                      <a:r>
                        <a:rPr lang="cs-CZ" dirty="0"/>
                        <a:t>100</a:t>
                      </a:r>
                      <a:endParaRPr lang="en-GB" dirty="0"/>
                    </a:p>
                  </a:txBody>
                  <a:tcPr anchor="ctr"/>
                </a:tc>
                <a:tc>
                  <a:txBody>
                    <a:bodyPr/>
                    <a:lstStyle/>
                    <a:p>
                      <a:pPr algn="ctr"/>
                      <a:r>
                        <a:rPr lang="cs-CZ" dirty="0"/>
                        <a:t>1000</a:t>
                      </a:r>
                      <a:endParaRPr lang="en-GB" dirty="0"/>
                    </a:p>
                  </a:txBody>
                  <a:tcPr anchor="ctr"/>
                </a:tc>
                <a:tc>
                  <a:txBody>
                    <a:bodyPr/>
                    <a:lstStyle/>
                    <a:p>
                      <a:pPr algn="ctr"/>
                      <a:r>
                        <a:rPr lang="cs-CZ" dirty="0"/>
                        <a:t>110</a:t>
                      </a:r>
                      <a:endParaRPr lang="en-GB" dirty="0"/>
                    </a:p>
                  </a:txBody>
                  <a:tcPr anchor="ctr"/>
                </a:tc>
                <a:extLst>
                  <a:ext uri="{0D108BD9-81ED-4DB2-BD59-A6C34878D82A}">
                    <a16:rowId xmlns:a16="http://schemas.microsoft.com/office/drawing/2014/main" val="10002"/>
                  </a:ext>
                </a:extLst>
              </a:tr>
              <a:tr h="300790">
                <a:tc>
                  <a:txBody>
                    <a:bodyPr/>
                    <a:lstStyle/>
                    <a:p>
                      <a:pPr algn="ctr"/>
                      <a:r>
                        <a:rPr lang="cs-CZ" dirty="0"/>
                        <a:t>1–3 r</a:t>
                      </a:r>
                      <a:endParaRPr lang="en-GB" dirty="0"/>
                    </a:p>
                  </a:txBody>
                  <a:tcPr anchor="ctr"/>
                </a:tc>
                <a:tc>
                  <a:txBody>
                    <a:bodyPr/>
                    <a:lstStyle/>
                    <a:p>
                      <a:pPr algn="ctr"/>
                      <a:r>
                        <a:rPr lang="cs-CZ" dirty="0"/>
                        <a:t>820</a:t>
                      </a:r>
                      <a:endParaRPr lang="en-GB" dirty="0"/>
                    </a:p>
                  </a:txBody>
                  <a:tcPr anchor="ctr"/>
                </a:tc>
                <a:tc>
                  <a:txBody>
                    <a:bodyPr/>
                    <a:lstStyle/>
                    <a:p>
                      <a:pPr algn="ctr"/>
                      <a:r>
                        <a:rPr lang="cs-CZ" dirty="0"/>
                        <a:t>350</a:t>
                      </a:r>
                      <a:endParaRPr lang="en-GB" dirty="0"/>
                    </a:p>
                  </a:txBody>
                  <a:tcPr anchor="ctr"/>
                </a:tc>
                <a:tc>
                  <a:txBody>
                    <a:bodyPr/>
                    <a:lstStyle/>
                    <a:p>
                      <a:pPr algn="ctr"/>
                      <a:r>
                        <a:rPr lang="cs-CZ" dirty="0"/>
                        <a:t>130</a:t>
                      </a:r>
                      <a:endParaRPr lang="en-GB" dirty="0"/>
                    </a:p>
                  </a:txBody>
                  <a:tcPr anchor="ctr"/>
                </a:tc>
                <a:tc>
                  <a:txBody>
                    <a:bodyPr/>
                    <a:lstStyle/>
                    <a:p>
                      <a:pPr algn="ctr"/>
                      <a:r>
                        <a:rPr lang="cs-CZ" dirty="0"/>
                        <a:t>1300</a:t>
                      </a:r>
                      <a:endParaRPr lang="en-GB" dirty="0"/>
                    </a:p>
                  </a:txBody>
                  <a:tcPr anchor="ctr"/>
                </a:tc>
                <a:tc>
                  <a:txBody>
                    <a:bodyPr/>
                    <a:lstStyle/>
                    <a:p>
                      <a:pPr algn="ctr"/>
                      <a:r>
                        <a:rPr lang="cs-CZ" dirty="0"/>
                        <a:t>95</a:t>
                      </a:r>
                      <a:endParaRPr lang="en-GB" dirty="0"/>
                    </a:p>
                  </a:txBody>
                  <a:tcPr anchor="ctr"/>
                </a:tc>
                <a:extLst>
                  <a:ext uri="{0D108BD9-81ED-4DB2-BD59-A6C34878D82A}">
                    <a16:rowId xmlns:a16="http://schemas.microsoft.com/office/drawing/2014/main" val="10003"/>
                  </a:ext>
                </a:extLst>
              </a:tr>
              <a:tr h="300790">
                <a:tc>
                  <a:txBody>
                    <a:bodyPr/>
                    <a:lstStyle/>
                    <a:p>
                      <a:pPr algn="ctr"/>
                      <a:r>
                        <a:rPr lang="cs-CZ" dirty="0"/>
                        <a:t>4–6 l</a:t>
                      </a:r>
                      <a:endParaRPr lang="en-GB" dirty="0"/>
                    </a:p>
                  </a:txBody>
                  <a:tcPr anchor="ctr"/>
                </a:tc>
                <a:tc>
                  <a:txBody>
                    <a:bodyPr/>
                    <a:lstStyle/>
                    <a:p>
                      <a:pPr algn="ctr"/>
                      <a:r>
                        <a:rPr lang="cs-CZ" dirty="0"/>
                        <a:t>940</a:t>
                      </a:r>
                      <a:endParaRPr lang="en-GB" dirty="0"/>
                    </a:p>
                  </a:txBody>
                  <a:tcPr anchor="ctr"/>
                </a:tc>
                <a:tc>
                  <a:txBody>
                    <a:bodyPr/>
                    <a:lstStyle/>
                    <a:p>
                      <a:pPr algn="ctr"/>
                      <a:r>
                        <a:rPr lang="cs-CZ" dirty="0"/>
                        <a:t>480</a:t>
                      </a:r>
                      <a:endParaRPr lang="en-GB" dirty="0"/>
                    </a:p>
                  </a:txBody>
                  <a:tcPr anchor="ctr"/>
                </a:tc>
                <a:tc>
                  <a:txBody>
                    <a:bodyPr/>
                    <a:lstStyle/>
                    <a:p>
                      <a:pPr algn="ctr"/>
                      <a:r>
                        <a:rPr lang="cs-CZ" dirty="0"/>
                        <a:t>180</a:t>
                      </a:r>
                      <a:endParaRPr lang="en-GB" dirty="0"/>
                    </a:p>
                  </a:txBody>
                  <a:tcPr anchor="ctr"/>
                </a:tc>
                <a:tc>
                  <a:txBody>
                    <a:bodyPr/>
                    <a:lstStyle/>
                    <a:p>
                      <a:pPr algn="ctr"/>
                      <a:r>
                        <a:rPr lang="cs-CZ" dirty="0"/>
                        <a:t>1600</a:t>
                      </a:r>
                      <a:endParaRPr lang="en-GB" dirty="0"/>
                    </a:p>
                  </a:txBody>
                  <a:tcPr anchor="ctr"/>
                </a:tc>
                <a:tc>
                  <a:txBody>
                    <a:bodyPr/>
                    <a:lstStyle/>
                    <a:p>
                      <a:pPr algn="ctr"/>
                      <a:r>
                        <a:rPr lang="cs-CZ" dirty="0"/>
                        <a:t>75</a:t>
                      </a:r>
                      <a:endParaRPr lang="en-GB" dirty="0"/>
                    </a:p>
                  </a:txBody>
                  <a:tcPr anchor="ctr"/>
                </a:tc>
                <a:extLst>
                  <a:ext uri="{0D108BD9-81ED-4DB2-BD59-A6C34878D82A}">
                    <a16:rowId xmlns:a16="http://schemas.microsoft.com/office/drawing/2014/main" val="10004"/>
                  </a:ext>
                </a:extLst>
              </a:tr>
              <a:tr h="329223">
                <a:tc>
                  <a:txBody>
                    <a:bodyPr/>
                    <a:lstStyle/>
                    <a:p>
                      <a:pPr algn="ctr"/>
                      <a:r>
                        <a:rPr lang="cs-CZ" dirty="0"/>
                        <a:t>7–9 l</a:t>
                      </a:r>
                      <a:endParaRPr lang="en-GB" dirty="0"/>
                    </a:p>
                  </a:txBody>
                  <a:tcPr anchor="ctr"/>
                </a:tc>
                <a:tc>
                  <a:txBody>
                    <a:bodyPr/>
                    <a:lstStyle/>
                    <a:p>
                      <a:pPr algn="ctr"/>
                      <a:r>
                        <a:rPr lang="cs-CZ" dirty="0"/>
                        <a:t>970</a:t>
                      </a:r>
                      <a:endParaRPr lang="en-GB" dirty="0"/>
                    </a:p>
                  </a:txBody>
                  <a:tcPr anchor="ctr"/>
                </a:tc>
                <a:tc>
                  <a:txBody>
                    <a:bodyPr/>
                    <a:lstStyle/>
                    <a:p>
                      <a:pPr algn="ctr"/>
                      <a:r>
                        <a:rPr lang="cs-CZ" dirty="0"/>
                        <a:t>600</a:t>
                      </a:r>
                      <a:endParaRPr lang="en-GB" dirty="0"/>
                    </a:p>
                  </a:txBody>
                  <a:tcPr anchor="ctr"/>
                </a:tc>
                <a:tc>
                  <a:txBody>
                    <a:bodyPr/>
                    <a:lstStyle/>
                    <a:p>
                      <a:pPr algn="ctr"/>
                      <a:r>
                        <a:rPr lang="cs-CZ" dirty="0"/>
                        <a:t>230</a:t>
                      </a:r>
                      <a:endParaRPr lang="en-GB" dirty="0"/>
                    </a:p>
                  </a:txBody>
                  <a:tcPr anchor="ctr"/>
                </a:tc>
                <a:tc>
                  <a:txBody>
                    <a:bodyPr/>
                    <a:lstStyle/>
                    <a:p>
                      <a:pPr algn="ctr"/>
                      <a:r>
                        <a:rPr lang="cs-CZ" dirty="0"/>
                        <a:t>1800</a:t>
                      </a:r>
                      <a:endParaRPr lang="en-GB" dirty="0"/>
                    </a:p>
                  </a:txBody>
                  <a:tcPr anchor="ctr"/>
                </a:tc>
                <a:tc>
                  <a:txBody>
                    <a:bodyPr/>
                    <a:lstStyle/>
                    <a:p>
                      <a:pPr algn="ctr"/>
                      <a:r>
                        <a:rPr lang="cs-CZ" dirty="0"/>
                        <a:t>60</a:t>
                      </a:r>
                      <a:endParaRPr lang="en-GB" dirty="0"/>
                    </a:p>
                  </a:txBody>
                  <a:tcPr anchor="ctr"/>
                </a:tc>
                <a:extLst>
                  <a:ext uri="{0D108BD9-81ED-4DB2-BD59-A6C34878D82A}">
                    <a16:rowId xmlns:a16="http://schemas.microsoft.com/office/drawing/2014/main" val="10005"/>
                  </a:ext>
                </a:extLst>
              </a:tr>
              <a:tr h="300790">
                <a:tc>
                  <a:txBody>
                    <a:bodyPr/>
                    <a:lstStyle/>
                    <a:p>
                      <a:pPr algn="ctr"/>
                      <a:r>
                        <a:rPr lang="cs-CZ" dirty="0"/>
                        <a:t>10–12 l</a:t>
                      </a:r>
                      <a:endParaRPr lang="en-GB" dirty="0"/>
                    </a:p>
                  </a:txBody>
                  <a:tcPr anchor="ctr"/>
                </a:tc>
                <a:tc>
                  <a:txBody>
                    <a:bodyPr/>
                    <a:lstStyle/>
                    <a:p>
                      <a:pPr algn="ctr"/>
                      <a:r>
                        <a:rPr lang="cs-CZ" dirty="0"/>
                        <a:t>1170</a:t>
                      </a:r>
                      <a:endParaRPr lang="en-GB" dirty="0"/>
                    </a:p>
                  </a:txBody>
                  <a:tcPr anchor="ctr"/>
                </a:tc>
                <a:tc>
                  <a:txBody>
                    <a:bodyPr/>
                    <a:lstStyle/>
                    <a:p>
                      <a:pPr algn="ctr"/>
                      <a:r>
                        <a:rPr lang="cs-CZ" dirty="0"/>
                        <a:t>710</a:t>
                      </a:r>
                      <a:endParaRPr lang="en-GB" dirty="0"/>
                    </a:p>
                  </a:txBody>
                  <a:tcPr anchor="ctr"/>
                </a:tc>
                <a:tc>
                  <a:txBody>
                    <a:bodyPr/>
                    <a:lstStyle/>
                    <a:p>
                      <a:pPr algn="ctr"/>
                      <a:r>
                        <a:rPr lang="cs-CZ" dirty="0"/>
                        <a:t>270</a:t>
                      </a:r>
                      <a:endParaRPr lang="en-GB" dirty="0"/>
                    </a:p>
                  </a:txBody>
                  <a:tcPr anchor="ctr"/>
                </a:tc>
                <a:tc>
                  <a:txBody>
                    <a:bodyPr/>
                    <a:lstStyle/>
                    <a:p>
                      <a:pPr algn="ctr"/>
                      <a:r>
                        <a:rPr lang="cs-CZ" dirty="0"/>
                        <a:t>2150</a:t>
                      </a:r>
                      <a:endParaRPr lang="en-GB" dirty="0"/>
                    </a:p>
                  </a:txBody>
                  <a:tcPr anchor="ctr"/>
                </a:tc>
                <a:tc>
                  <a:txBody>
                    <a:bodyPr/>
                    <a:lstStyle/>
                    <a:p>
                      <a:pPr algn="ctr"/>
                      <a:r>
                        <a:rPr lang="cs-CZ" dirty="0"/>
                        <a:t>50</a:t>
                      </a:r>
                      <a:endParaRPr lang="en-GB" dirty="0"/>
                    </a:p>
                  </a:txBody>
                  <a:tcPr anchor="ctr"/>
                </a:tc>
                <a:extLst>
                  <a:ext uri="{0D108BD9-81ED-4DB2-BD59-A6C34878D82A}">
                    <a16:rowId xmlns:a16="http://schemas.microsoft.com/office/drawing/2014/main" val="10006"/>
                  </a:ext>
                </a:extLst>
              </a:tr>
              <a:tr h="300790">
                <a:tc>
                  <a:txBody>
                    <a:bodyPr/>
                    <a:lstStyle/>
                    <a:p>
                      <a:pPr algn="ctr"/>
                      <a:r>
                        <a:rPr lang="cs-CZ" dirty="0"/>
                        <a:t>13–14</a:t>
                      </a:r>
                      <a:r>
                        <a:rPr lang="cs-CZ" baseline="0" dirty="0"/>
                        <a:t> l</a:t>
                      </a:r>
                      <a:endParaRPr lang="en-GB" dirty="0"/>
                    </a:p>
                  </a:txBody>
                  <a:tcPr anchor="ctr"/>
                </a:tc>
                <a:tc>
                  <a:txBody>
                    <a:bodyPr/>
                    <a:lstStyle/>
                    <a:p>
                      <a:pPr algn="ctr"/>
                      <a:r>
                        <a:rPr lang="cs-CZ" dirty="0"/>
                        <a:t>1330</a:t>
                      </a:r>
                      <a:endParaRPr lang="en-GB" dirty="0"/>
                    </a:p>
                  </a:txBody>
                  <a:tcPr anchor="ctr"/>
                </a:tc>
                <a:tc>
                  <a:txBody>
                    <a:bodyPr/>
                    <a:lstStyle/>
                    <a:p>
                      <a:pPr algn="ctr"/>
                      <a:r>
                        <a:rPr lang="cs-CZ" dirty="0"/>
                        <a:t>810</a:t>
                      </a:r>
                      <a:endParaRPr lang="en-GB" dirty="0"/>
                    </a:p>
                  </a:txBody>
                  <a:tcPr anchor="ctr"/>
                </a:tc>
                <a:tc>
                  <a:txBody>
                    <a:bodyPr/>
                    <a:lstStyle/>
                    <a:p>
                      <a:pPr algn="ctr"/>
                      <a:r>
                        <a:rPr lang="cs-CZ" dirty="0"/>
                        <a:t>310</a:t>
                      </a:r>
                      <a:endParaRPr lang="en-GB" dirty="0"/>
                    </a:p>
                  </a:txBody>
                  <a:tcPr anchor="ctr"/>
                </a:tc>
                <a:tc>
                  <a:txBody>
                    <a:bodyPr/>
                    <a:lstStyle/>
                    <a:p>
                      <a:pPr algn="ctr"/>
                      <a:r>
                        <a:rPr lang="cs-CZ" dirty="0"/>
                        <a:t>2450</a:t>
                      </a:r>
                      <a:endParaRPr lang="en-GB" dirty="0"/>
                    </a:p>
                  </a:txBody>
                  <a:tcPr anchor="ctr"/>
                </a:tc>
                <a:tc>
                  <a:txBody>
                    <a:bodyPr/>
                    <a:lstStyle/>
                    <a:p>
                      <a:pPr algn="ctr"/>
                      <a:r>
                        <a:rPr lang="cs-CZ" dirty="0"/>
                        <a:t>40</a:t>
                      </a:r>
                      <a:endParaRPr lang="en-GB" dirty="0"/>
                    </a:p>
                  </a:txBody>
                  <a:tcPr anchor="ctr"/>
                </a:tc>
                <a:extLst>
                  <a:ext uri="{0D108BD9-81ED-4DB2-BD59-A6C34878D82A}">
                    <a16:rowId xmlns:a16="http://schemas.microsoft.com/office/drawing/2014/main" val="10007"/>
                  </a:ext>
                </a:extLst>
              </a:tr>
              <a:tr h="300790">
                <a:tc>
                  <a:txBody>
                    <a:bodyPr/>
                    <a:lstStyle/>
                    <a:p>
                      <a:pPr algn="ctr"/>
                      <a:r>
                        <a:rPr lang="cs-CZ" dirty="0"/>
                        <a:t>15–</a:t>
                      </a:r>
                      <a:r>
                        <a:rPr lang="cs-CZ" baseline="0" dirty="0"/>
                        <a:t>18 l</a:t>
                      </a:r>
                      <a:endParaRPr lang="en-GB" dirty="0"/>
                    </a:p>
                  </a:txBody>
                  <a:tcPr anchor="ctr"/>
                </a:tc>
                <a:tc>
                  <a:txBody>
                    <a:bodyPr/>
                    <a:lstStyle/>
                    <a:p>
                      <a:pPr algn="ctr"/>
                      <a:r>
                        <a:rPr lang="cs-CZ" dirty="0"/>
                        <a:t>1530</a:t>
                      </a:r>
                      <a:endParaRPr lang="en-GB" dirty="0"/>
                    </a:p>
                  </a:txBody>
                  <a:tcPr anchor="ctr"/>
                </a:tc>
                <a:tc>
                  <a:txBody>
                    <a:bodyPr/>
                    <a:lstStyle/>
                    <a:p>
                      <a:pPr algn="ctr"/>
                      <a:r>
                        <a:rPr lang="cs-CZ" dirty="0"/>
                        <a:t>920</a:t>
                      </a:r>
                      <a:endParaRPr lang="en-GB" dirty="0"/>
                    </a:p>
                  </a:txBody>
                  <a:tcPr anchor="ctr"/>
                </a:tc>
                <a:tc>
                  <a:txBody>
                    <a:bodyPr/>
                    <a:lstStyle/>
                    <a:p>
                      <a:pPr algn="ctr"/>
                      <a:r>
                        <a:rPr lang="cs-CZ" dirty="0"/>
                        <a:t>350</a:t>
                      </a:r>
                      <a:endParaRPr lang="en-GB" dirty="0"/>
                    </a:p>
                  </a:txBody>
                  <a:tcPr anchor="ctr"/>
                </a:tc>
                <a:tc>
                  <a:txBody>
                    <a:bodyPr/>
                    <a:lstStyle/>
                    <a:p>
                      <a:pPr algn="ctr"/>
                      <a:r>
                        <a:rPr lang="cs-CZ" dirty="0"/>
                        <a:t>2800</a:t>
                      </a:r>
                      <a:endParaRPr lang="en-GB" dirty="0"/>
                    </a:p>
                  </a:txBody>
                  <a:tcPr anchor="ctr"/>
                </a:tc>
                <a:tc>
                  <a:txBody>
                    <a:bodyPr/>
                    <a:lstStyle/>
                    <a:p>
                      <a:pPr algn="ctr"/>
                      <a:r>
                        <a:rPr lang="cs-CZ" dirty="0"/>
                        <a:t>40</a:t>
                      </a:r>
                      <a:endParaRPr lang="en-GB" dirty="0"/>
                    </a:p>
                  </a:txBody>
                  <a:tcPr anchor="ctr"/>
                </a:tc>
                <a:extLst>
                  <a:ext uri="{0D108BD9-81ED-4DB2-BD59-A6C34878D82A}">
                    <a16:rowId xmlns:a16="http://schemas.microsoft.com/office/drawing/2014/main" val="10008"/>
                  </a:ext>
                </a:extLst>
              </a:tr>
              <a:tr h="300790">
                <a:tc>
                  <a:txBody>
                    <a:bodyPr/>
                    <a:lstStyle/>
                    <a:p>
                      <a:pPr algn="ctr"/>
                      <a:r>
                        <a:rPr lang="cs-CZ" dirty="0"/>
                        <a:t>19–24 l</a:t>
                      </a:r>
                      <a:endParaRPr lang="en-GB" dirty="0"/>
                    </a:p>
                  </a:txBody>
                  <a:tcPr anchor="ctr"/>
                </a:tc>
                <a:tc>
                  <a:txBody>
                    <a:bodyPr/>
                    <a:lstStyle/>
                    <a:p>
                      <a:pPr algn="ctr"/>
                      <a:r>
                        <a:rPr lang="cs-CZ" dirty="0"/>
                        <a:t>1470</a:t>
                      </a:r>
                      <a:endParaRPr lang="en-GB" dirty="0"/>
                    </a:p>
                  </a:txBody>
                  <a:tcPr anchor="ctr"/>
                </a:tc>
                <a:tc>
                  <a:txBody>
                    <a:bodyPr/>
                    <a:lstStyle/>
                    <a:p>
                      <a:pPr algn="ctr"/>
                      <a:r>
                        <a:rPr lang="cs-CZ" dirty="0"/>
                        <a:t>890</a:t>
                      </a:r>
                      <a:endParaRPr lang="en-GB" dirty="0"/>
                    </a:p>
                  </a:txBody>
                  <a:tcPr anchor="ctr"/>
                </a:tc>
                <a:tc>
                  <a:txBody>
                    <a:bodyPr/>
                    <a:lstStyle/>
                    <a:p>
                      <a:pPr algn="ctr"/>
                      <a:r>
                        <a:rPr lang="cs-CZ" dirty="0"/>
                        <a:t>340</a:t>
                      </a:r>
                      <a:endParaRPr lang="en-GB" dirty="0"/>
                    </a:p>
                  </a:txBody>
                  <a:tcPr anchor="ctr"/>
                </a:tc>
                <a:tc>
                  <a:txBody>
                    <a:bodyPr/>
                    <a:lstStyle/>
                    <a:p>
                      <a:pPr algn="ctr"/>
                      <a:r>
                        <a:rPr lang="cs-CZ" dirty="0"/>
                        <a:t>2700</a:t>
                      </a:r>
                      <a:endParaRPr lang="en-GB" dirty="0"/>
                    </a:p>
                  </a:txBody>
                  <a:tcPr anchor="ctr"/>
                </a:tc>
                <a:tc>
                  <a:txBody>
                    <a:bodyPr/>
                    <a:lstStyle/>
                    <a:p>
                      <a:pPr algn="ctr"/>
                      <a:r>
                        <a:rPr lang="cs-CZ" dirty="0"/>
                        <a:t>35</a:t>
                      </a:r>
                      <a:endParaRPr lang="en-GB" dirty="0"/>
                    </a:p>
                  </a:txBody>
                  <a:tcPr anchor="ctr"/>
                </a:tc>
                <a:extLst>
                  <a:ext uri="{0D108BD9-81ED-4DB2-BD59-A6C34878D82A}">
                    <a16:rowId xmlns:a16="http://schemas.microsoft.com/office/drawing/2014/main" val="10009"/>
                  </a:ext>
                </a:extLst>
              </a:tr>
              <a:tr h="300790">
                <a:tc>
                  <a:txBody>
                    <a:bodyPr/>
                    <a:lstStyle/>
                    <a:p>
                      <a:pPr algn="ctr"/>
                      <a:r>
                        <a:rPr lang="cs-CZ" dirty="0"/>
                        <a:t>25–</a:t>
                      </a:r>
                      <a:r>
                        <a:rPr lang="cs-CZ" baseline="0" dirty="0"/>
                        <a:t>50 l</a:t>
                      </a:r>
                      <a:endParaRPr lang="en-GB" dirty="0"/>
                    </a:p>
                  </a:txBody>
                  <a:tcPr anchor="ctr"/>
                </a:tc>
                <a:tc>
                  <a:txBody>
                    <a:bodyPr/>
                    <a:lstStyle/>
                    <a:p>
                      <a:pPr algn="ctr"/>
                      <a:r>
                        <a:rPr lang="cs-CZ" dirty="0"/>
                        <a:t>1410</a:t>
                      </a:r>
                      <a:endParaRPr lang="en-GB" dirty="0"/>
                    </a:p>
                  </a:txBody>
                  <a:tcPr anchor="ctr"/>
                </a:tc>
                <a:tc>
                  <a:txBody>
                    <a:bodyPr/>
                    <a:lstStyle/>
                    <a:p>
                      <a:pPr algn="ctr"/>
                      <a:r>
                        <a:rPr lang="cs-CZ" dirty="0"/>
                        <a:t>860</a:t>
                      </a:r>
                      <a:endParaRPr lang="en-GB" dirty="0"/>
                    </a:p>
                  </a:txBody>
                  <a:tcPr anchor="ctr"/>
                </a:tc>
                <a:tc>
                  <a:txBody>
                    <a:bodyPr/>
                    <a:lstStyle/>
                    <a:p>
                      <a:pPr algn="ctr"/>
                      <a:r>
                        <a:rPr lang="cs-CZ" dirty="0"/>
                        <a:t>330</a:t>
                      </a:r>
                      <a:endParaRPr lang="en-GB" dirty="0"/>
                    </a:p>
                  </a:txBody>
                  <a:tcPr anchor="ctr"/>
                </a:tc>
                <a:tc>
                  <a:txBody>
                    <a:bodyPr/>
                    <a:lstStyle/>
                    <a:p>
                      <a:pPr algn="ctr"/>
                      <a:r>
                        <a:rPr lang="cs-CZ" dirty="0"/>
                        <a:t>2600</a:t>
                      </a:r>
                      <a:endParaRPr lang="en-GB" dirty="0"/>
                    </a:p>
                  </a:txBody>
                  <a:tcPr anchor="ctr"/>
                </a:tc>
                <a:tc>
                  <a:txBody>
                    <a:bodyPr/>
                    <a:lstStyle/>
                    <a:p>
                      <a:pPr algn="ctr"/>
                      <a:r>
                        <a:rPr lang="cs-CZ" dirty="0"/>
                        <a:t>35</a:t>
                      </a:r>
                      <a:endParaRPr lang="en-GB" dirty="0"/>
                    </a:p>
                  </a:txBody>
                  <a:tcPr anchor="ctr"/>
                </a:tc>
                <a:extLst>
                  <a:ext uri="{0D108BD9-81ED-4DB2-BD59-A6C34878D82A}">
                    <a16:rowId xmlns:a16="http://schemas.microsoft.com/office/drawing/2014/main" val="10010"/>
                  </a:ext>
                </a:extLst>
              </a:tr>
              <a:tr h="300790">
                <a:tc>
                  <a:txBody>
                    <a:bodyPr/>
                    <a:lstStyle/>
                    <a:p>
                      <a:pPr algn="ctr"/>
                      <a:r>
                        <a:rPr lang="cs-CZ" dirty="0"/>
                        <a:t>51–64 l</a:t>
                      </a:r>
                      <a:endParaRPr lang="en-GB" dirty="0"/>
                    </a:p>
                  </a:txBody>
                  <a:tcPr anchor="ctr"/>
                </a:tc>
                <a:tc>
                  <a:txBody>
                    <a:bodyPr/>
                    <a:lstStyle/>
                    <a:p>
                      <a:pPr algn="ctr"/>
                      <a:r>
                        <a:rPr lang="cs-CZ" dirty="0"/>
                        <a:t>1230</a:t>
                      </a:r>
                      <a:endParaRPr lang="en-GB" dirty="0"/>
                    </a:p>
                  </a:txBody>
                  <a:tcPr anchor="ctr"/>
                </a:tc>
                <a:tc>
                  <a:txBody>
                    <a:bodyPr/>
                    <a:lstStyle/>
                    <a:p>
                      <a:pPr algn="ctr"/>
                      <a:r>
                        <a:rPr lang="cs-CZ" dirty="0"/>
                        <a:t>740</a:t>
                      </a:r>
                      <a:endParaRPr lang="en-GB" dirty="0"/>
                    </a:p>
                  </a:txBody>
                  <a:tcPr anchor="ctr"/>
                </a:tc>
                <a:tc>
                  <a:txBody>
                    <a:bodyPr/>
                    <a:lstStyle/>
                    <a:p>
                      <a:pPr algn="ctr"/>
                      <a:r>
                        <a:rPr lang="cs-CZ" dirty="0"/>
                        <a:t>280</a:t>
                      </a:r>
                      <a:endParaRPr lang="en-GB" dirty="0"/>
                    </a:p>
                  </a:txBody>
                  <a:tcPr anchor="ctr"/>
                </a:tc>
                <a:tc>
                  <a:txBody>
                    <a:bodyPr/>
                    <a:lstStyle/>
                    <a:p>
                      <a:pPr algn="ctr"/>
                      <a:r>
                        <a:rPr lang="cs-CZ" dirty="0"/>
                        <a:t>2250</a:t>
                      </a:r>
                      <a:endParaRPr lang="en-GB" dirty="0"/>
                    </a:p>
                  </a:txBody>
                  <a:tcPr anchor="ctr"/>
                </a:tc>
                <a:tc>
                  <a:txBody>
                    <a:bodyPr/>
                    <a:lstStyle/>
                    <a:p>
                      <a:pPr algn="ctr"/>
                      <a:r>
                        <a:rPr lang="cs-CZ" dirty="0"/>
                        <a:t>30</a:t>
                      </a:r>
                      <a:endParaRPr lang="en-GB" dirty="0"/>
                    </a:p>
                  </a:txBody>
                  <a:tcPr anchor="ctr"/>
                </a:tc>
                <a:extLst>
                  <a:ext uri="{0D108BD9-81ED-4DB2-BD59-A6C34878D82A}">
                    <a16:rowId xmlns:a16="http://schemas.microsoft.com/office/drawing/2014/main" val="10011"/>
                  </a:ext>
                </a:extLst>
              </a:tr>
              <a:tr h="300790">
                <a:tc>
                  <a:txBody>
                    <a:bodyPr/>
                    <a:lstStyle/>
                    <a:p>
                      <a:pPr algn="ctr"/>
                      <a:r>
                        <a:rPr lang="cs-CZ" dirty="0"/>
                        <a:t>65 l a více</a:t>
                      </a:r>
                      <a:endParaRPr lang="en-GB" dirty="0"/>
                    </a:p>
                  </a:txBody>
                  <a:tcPr anchor="ctr"/>
                </a:tc>
                <a:tc>
                  <a:txBody>
                    <a:bodyPr/>
                    <a:lstStyle/>
                    <a:p>
                      <a:pPr algn="ctr"/>
                      <a:r>
                        <a:rPr lang="cs-CZ" dirty="0"/>
                        <a:t>1310</a:t>
                      </a:r>
                      <a:endParaRPr lang="en-GB" dirty="0"/>
                    </a:p>
                  </a:txBody>
                  <a:tcPr anchor="ctr"/>
                </a:tc>
                <a:tc>
                  <a:txBody>
                    <a:bodyPr/>
                    <a:lstStyle/>
                    <a:p>
                      <a:pPr algn="ctr"/>
                      <a:r>
                        <a:rPr lang="cs-CZ" dirty="0"/>
                        <a:t>680</a:t>
                      </a:r>
                      <a:endParaRPr lang="en-GB" dirty="0"/>
                    </a:p>
                  </a:txBody>
                  <a:tcPr anchor="ctr"/>
                </a:tc>
                <a:tc>
                  <a:txBody>
                    <a:bodyPr/>
                    <a:lstStyle/>
                    <a:p>
                      <a:pPr algn="ctr"/>
                      <a:r>
                        <a:rPr lang="cs-CZ" dirty="0"/>
                        <a:t>260</a:t>
                      </a:r>
                      <a:endParaRPr lang="en-GB" dirty="0"/>
                    </a:p>
                  </a:txBody>
                  <a:tcPr anchor="ctr"/>
                </a:tc>
                <a:tc>
                  <a:txBody>
                    <a:bodyPr/>
                    <a:lstStyle/>
                    <a:p>
                      <a:pPr algn="ctr"/>
                      <a:r>
                        <a:rPr lang="cs-CZ" dirty="0"/>
                        <a:t>2250</a:t>
                      </a:r>
                      <a:endParaRPr lang="en-GB" dirty="0"/>
                    </a:p>
                  </a:txBody>
                  <a:tcPr anchor="ctr"/>
                </a:tc>
                <a:tc>
                  <a:txBody>
                    <a:bodyPr/>
                    <a:lstStyle/>
                    <a:p>
                      <a:pPr algn="ctr"/>
                      <a:r>
                        <a:rPr lang="cs-CZ" dirty="0"/>
                        <a:t>30</a:t>
                      </a:r>
                      <a:endParaRPr lang="en-GB" dirty="0"/>
                    </a:p>
                  </a:txBody>
                  <a:tcPr anchor="ctr"/>
                </a:tc>
                <a:extLst>
                  <a:ext uri="{0D108BD9-81ED-4DB2-BD59-A6C34878D82A}">
                    <a16:rowId xmlns:a16="http://schemas.microsoft.com/office/drawing/2014/main" val="10012"/>
                  </a:ext>
                </a:extLst>
              </a:tr>
              <a:tr h="300790">
                <a:tc>
                  <a:txBody>
                    <a:bodyPr/>
                    <a:lstStyle/>
                    <a:p>
                      <a:pPr algn="ctr"/>
                      <a:r>
                        <a:rPr lang="cs-CZ" dirty="0"/>
                        <a:t>Těhotné ž.</a:t>
                      </a:r>
                      <a:endParaRPr lang="en-GB" dirty="0"/>
                    </a:p>
                  </a:txBody>
                  <a:tcPr anchor="ctr"/>
                </a:tc>
                <a:tc>
                  <a:txBody>
                    <a:bodyPr/>
                    <a:lstStyle/>
                    <a:p>
                      <a:pPr algn="ctr"/>
                      <a:r>
                        <a:rPr lang="cs-CZ" dirty="0"/>
                        <a:t>1470</a:t>
                      </a:r>
                      <a:endParaRPr lang="en-GB" dirty="0"/>
                    </a:p>
                  </a:txBody>
                  <a:tcPr anchor="ctr"/>
                </a:tc>
                <a:tc>
                  <a:txBody>
                    <a:bodyPr/>
                    <a:lstStyle/>
                    <a:p>
                      <a:pPr algn="ctr"/>
                      <a:r>
                        <a:rPr lang="cs-CZ" dirty="0"/>
                        <a:t>890</a:t>
                      </a:r>
                      <a:endParaRPr lang="en-GB" dirty="0"/>
                    </a:p>
                  </a:txBody>
                  <a:tcPr anchor="ctr"/>
                </a:tc>
                <a:tc>
                  <a:txBody>
                    <a:bodyPr/>
                    <a:lstStyle/>
                    <a:p>
                      <a:pPr algn="ctr"/>
                      <a:r>
                        <a:rPr lang="cs-CZ" dirty="0"/>
                        <a:t>340</a:t>
                      </a:r>
                      <a:endParaRPr lang="en-GB" dirty="0"/>
                    </a:p>
                  </a:txBody>
                  <a:tcPr anchor="ctr"/>
                </a:tc>
                <a:tc>
                  <a:txBody>
                    <a:bodyPr/>
                    <a:lstStyle/>
                    <a:p>
                      <a:pPr algn="ctr"/>
                      <a:r>
                        <a:rPr lang="cs-CZ" dirty="0"/>
                        <a:t>2700</a:t>
                      </a:r>
                      <a:endParaRPr lang="en-GB" dirty="0"/>
                    </a:p>
                  </a:txBody>
                  <a:tcPr anchor="ctr"/>
                </a:tc>
                <a:tc>
                  <a:txBody>
                    <a:bodyPr/>
                    <a:lstStyle/>
                    <a:p>
                      <a:pPr algn="ctr"/>
                      <a:r>
                        <a:rPr lang="cs-CZ" dirty="0"/>
                        <a:t>35</a:t>
                      </a:r>
                      <a:endParaRPr lang="en-GB" dirty="0"/>
                    </a:p>
                  </a:txBody>
                  <a:tcPr anchor="ctr"/>
                </a:tc>
                <a:extLst>
                  <a:ext uri="{0D108BD9-81ED-4DB2-BD59-A6C34878D82A}">
                    <a16:rowId xmlns:a16="http://schemas.microsoft.com/office/drawing/2014/main" val="10013"/>
                  </a:ext>
                </a:extLst>
              </a:tr>
              <a:tr h="300790">
                <a:tc>
                  <a:txBody>
                    <a:bodyPr/>
                    <a:lstStyle/>
                    <a:p>
                      <a:pPr algn="ctr"/>
                      <a:r>
                        <a:rPr lang="cs-CZ" dirty="0"/>
                        <a:t>Kojící ž. </a:t>
                      </a:r>
                      <a:endParaRPr lang="en-GB" dirty="0"/>
                    </a:p>
                  </a:txBody>
                  <a:tcPr anchor="ctr"/>
                </a:tc>
                <a:tc>
                  <a:txBody>
                    <a:bodyPr/>
                    <a:lstStyle/>
                    <a:p>
                      <a:pPr algn="ctr"/>
                      <a:r>
                        <a:rPr lang="cs-CZ" dirty="0"/>
                        <a:t>1710</a:t>
                      </a:r>
                      <a:endParaRPr lang="en-GB" dirty="0"/>
                    </a:p>
                  </a:txBody>
                  <a:tcPr anchor="ctr"/>
                </a:tc>
                <a:tc>
                  <a:txBody>
                    <a:bodyPr/>
                    <a:lstStyle/>
                    <a:p>
                      <a:pPr algn="ctr"/>
                      <a:r>
                        <a:rPr lang="cs-CZ" dirty="0"/>
                        <a:t>1000</a:t>
                      </a:r>
                      <a:endParaRPr lang="en-GB" dirty="0"/>
                    </a:p>
                  </a:txBody>
                  <a:tcPr anchor="ctr"/>
                </a:tc>
                <a:tc>
                  <a:txBody>
                    <a:bodyPr/>
                    <a:lstStyle/>
                    <a:p>
                      <a:pPr algn="ctr"/>
                      <a:r>
                        <a:rPr lang="cs-CZ" dirty="0"/>
                        <a:t>390</a:t>
                      </a:r>
                      <a:endParaRPr lang="en-GB" dirty="0"/>
                    </a:p>
                  </a:txBody>
                  <a:tcPr anchor="ctr"/>
                </a:tc>
                <a:tc>
                  <a:txBody>
                    <a:bodyPr/>
                    <a:lstStyle/>
                    <a:p>
                      <a:pPr algn="ctr"/>
                      <a:r>
                        <a:rPr lang="cs-CZ" dirty="0"/>
                        <a:t>3100</a:t>
                      </a:r>
                      <a:endParaRPr lang="en-GB" dirty="0"/>
                    </a:p>
                  </a:txBody>
                  <a:tcPr anchor="ctr"/>
                </a:tc>
                <a:tc>
                  <a:txBody>
                    <a:bodyPr/>
                    <a:lstStyle/>
                    <a:p>
                      <a:pPr algn="ctr"/>
                      <a:r>
                        <a:rPr lang="cs-CZ" dirty="0"/>
                        <a:t>45</a:t>
                      </a:r>
                      <a:endParaRPr lang="en-GB" dirty="0"/>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1257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5" name="Content Placeholder 4"/>
          <p:cNvSpPr>
            <a:spLocks noGrp="1"/>
          </p:cNvSpPr>
          <p:nvPr>
            <p:ph idx="1"/>
          </p:nvPr>
        </p:nvSpPr>
        <p:spPr>
          <a:xfrm>
            <a:off x="719663" y="1917289"/>
            <a:ext cx="10753200" cy="4139998"/>
          </a:xfrm>
        </p:spPr>
        <p:txBody>
          <a:bodyPr/>
          <a:lstStyle/>
          <a:p>
            <a:r>
              <a:rPr lang="en-GB" dirty="0" err="1"/>
              <a:t>Předchozí</a:t>
            </a:r>
            <a:r>
              <a:rPr lang="en-GB" dirty="0"/>
              <a:t> </a:t>
            </a:r>
            <a:r>
              <a:rPr lang="en-GB" dirty="0" err="1"/>
              <a:t>studie</a:t>
            </a:r>
            <a:r>
              <a:rPr lang="en-GB" dirty="0"/>
              <a:t> </a:t>
            </a:r>
            <a:r>
              <a:rPr lang="en-GB" dirty="0" err="1"/>
              <a:t>hodnotící</a:t>
            </a:r>
            <a:r>
              <a:rPr lang="en-GB" dirty="0"/>
              <a:t> </a:t>
            </a:r>
            <a:r>
              <a:rPr lang="en-GB" dirty="0" err="1"/>
              <a:t>vliv</a:t>
            </a:r>
            <a:r>
              <a:rPr lang="en-GB" dirty="0"/>
              <a:t> </a:t>
            </a:r>
            <a:r>
              <a:rPr lang="en-GB" dirty="0" err="1"/>
              <a:t>pitné</a:t>
            </a:r>
            <a:r>
              <a:rPr lang="en-GB" dirty="0"/>
              <a:t> </a:t>
            </a:r>
            <a:r>
              <a:rPr lang="en-GB" dirty="0" err="1"/>
              <a:t>vody</a:t>
            </a:r>
            <a:r>
              <a:rPr lang="en-GB" dirty="0"/>
              <a:t> </a:t>
            </a:r>
            <a:r>
              <a:rPr lang="en-GB" dirty="0" err="1"/>
              <a:t>na</a:t>
            </a:r>
            <a:r>
              <a:rPr lang="en-GB" dirty="0"/>
              <a:t> </a:t>
            </a:r>
            <a:r>
              <a:rPr lang="en-GB" dirty="0" err="1"/>
              <a:t>klidový</a:t>
            </a:r>
            <a:r>
              <a:rPr lang="en-GB" dirty="0"/>
              <a:t> </a:t>
            </a:r>
            <a:r>
              <a:rPr lang="en-GB" dirty="0" err="1"/>
              <a:t>energetický</a:t>
            </a:r>
            <a:r>
              <a:rPr lang="en-GB" dirty="0"/>
              <a:t> </a:t>
            </a:r>
            <a:r>
              <a:rPr lang="en-GB" dirty="0" err="1"/>
              <a:t>výdej</a:t>
            </a:r>
            <a:r>
              <a:rPr lang="en-GB" dirty="0"/>
              <a:t> (REE) u </a:t>
            </a:r>
            <a:r>
              <a:rPr lang="en-GB" dirty="0" err="1"/>
              <a:t>dětí</a:t>
            </a:r>
            <a:r>
              <a:rPr lang="en-GB" dirty="0"/>
              <a:t> s </a:t>
            </a:r>
            <a:r>
              <a:rPr lang="en-GB" dirty="0" err="1"/>
              <a:t>nadváhou</a:t>
            </a:r>
            <a:r>
              <a:rPr lang="en-GB" dirty="0"/>
              <a:t> </a:t>
            </a:r>
            <a:r>
              <a:rPr lang="en-GB" dirty="0" err="1"/>
              <a:t>prokázala</a:t>
            </a:r>
            <a:r>
              <a:rPr lang="en-GB" dirty="0"/>
              <a:t> </a:t>
            </a:r>
            <a:r>
              <a:rPr lang="en-GB" dirty="0" err="1"/>
              <a:t>až</a:t>
            </a:r>
            <a:r>
              <a:rPr lang="en-GB" dirty="0"/>
              <a:t> 25% </a:t>
            </a:r>
            <a:r>
              <a:rPr lang="en-GB" dirty="0" err="1"/>
              <a:t>nárůst</a:t>
            </a:r>
            <a:r>
              <a:rPr lang="en-GB" dirty="0"/>
              <a:t> REE </a:t>
            </a:r>
            <a:r>
              <a:rPr lang="en-GB" dirty="0" err="1"/>
              <a:t>trvající</a:t>
            </a:r>
            <a:r>
              <a:rPr lang="en-GB" dirty="0"/>
              <a:t> </a:t>
            </a:r>
            <a:r>
              <a:rPr lang="en-GB" dirty="0" err="1"/>
              <a:t>déle</a:t>
            </a:r>
            <a:r>
              <a:rPr lang="en-GB" dirty="0"/>
              <a:t> </a:t>
            </a:r>
            <a:r>
              <a:rPr lang="en-GB" dirty="0" err="1"/>
              <a:t>než</a:t>
            </a:r>
            <a:r>
              <a:rPr lang="en-GB" dirty="0"/>
              <a:t> 40 </a:t>
            </a:r>
            <a:r>
              <a:rPr lang="en-GB" dirty="0" err="1"/>
              <a:t>minut</a:t>
            </a:r>
            <a:r>
              <a:rPr lang="en-GB" dirty="0"/>
              <a:t> po </a:t>
            </a:r>
            <a:r>
              <a:rPr lang="en-GB" dirty="0" err="1"/>
              <a:t>vypití</a:t>
            </a:r>
            <a:r>
              <a:rPr lang="en-GB" dirty="0"/>
              <a:t> 10 ml/kg </a:t>
            </a:r>
            <a:r>
              <a:rPr lang="en-GB" dirty="0" err="1"/>
              <a:t>studené</a:t>
            </a:r>
            <a:r>
              <a:rPr lang="en-GB" dirty="0"/>
              <a:t> </a:t>
            </a:r>
            <a:r>
              <a:rPr lang="en-GB" dirty="0" err="1"/>
              <a:t>vody</a:t>
            </a:r>
            <a:r>
              <a:rPr lang="en-GB" dirty="0"/>
              <a:t>.</a:t>
            </a:r>
            <a:endParaRPr lang="cs-CZ" dirty="0"/>
          </a:p>
          <a:p>
            <a:endParaRPr lang="cs-CZ" dirty="0"/>
          </a:p>
          <a:p>
            <a:r>
              <a:rPr lang="en-GB" dirty="0" err="1"/>
              <a:t>Koncept</a:t>
            </a:r>
            <a:r>
              <a:rPr lang="en-GB" dirty="0"/>
              <a:t> </a:t>
            </a:r>
            <a:r>
              <a:rPr lang="en-GB" dirty="0" err="1"/>
              <a:t>termogeneze</a:t>
            </a:r>
            <a:r>
              <a:rPr lang="en-GB" dirty="0"/>
              <a:t> </a:t>
            </a:r>
            <a:r>
              <a:rPr lang="en-GB" dirty="0" err="1"/>
              <a:t>vyvolané</a:t>
            </a:r>
            <a:r>
              <a:rPr lang="en-GB" dirty="0"/>
              <a:t> vodou je </a:t>
            </a:r>
            <a:r>
              <a:rPr lang="en-GB" dirty="0" err="1"/>
              <a:t>však</a:t>
            </a:r>
            <a:r>
              <a:rPr lang="en-GB" dirty="0"/>
              <a:t> </a:t>
            </a:r>
            <a:r>
              <a:rPr lang="en-GB" b="1" dirty="0" err="1"/>
              <a:t>kontroverzní</a:t>
            </a:r>
            <a:r>
              <a:rPr lang="en-GB" dirty="0"/>
              <a:t>.</a:t>
            </a:r>
            <a:endParaRPr lang="cs-CZ" dirty="0"/>
          </a:p>
          <a:p>
            <a:r>
              <a:rPr lang="en-GB" dirty="0" err="1"/>
              <a:t>Několik</a:t>
            </a:r>
            <a:r>
              <a:rPr lang="en-GB" dirty="0"/>
              <a:t> </a:t>
            </a:r>
            <a:r>
              <a:rPr lang="en-GB" dirty="0" err="1"/>
              <a:t>studií</a:t>
            </a:r>
            <a:r>
              <a:rPr lang="en-GB" dirty="0"/>
              <a:t> </a:t>
            </a:r>
            <a:r>
              <a:rPr lang="en-GB" dirty="0" err="1"/>
              <a:t>uvádí</a:t>
            </a:r>
            <a:r>
              <a:rPr lang="en-GB" dirty="0"/>
              <a:t>, </a:t>
            </a:r>
            <a:r>
              <a:rPr lang="en-GB" dirty="0" err="1"/>
              <a:t>že</a:t>
            </a:r>
            <a:r>
              <a:rPr lang="en-GB" dirty="0"/>
              <a:t> </a:t>
            </a:r>
            <a:r>
              <a:rPr lang="en-GB" dirty="0" err="1"/>
              <a:t>pití</a:t>
            </a:r>
            <a:r>
              <a:rPr lang="en-GB" dirty="0"/>
              <a:t> </a:t>
            </a:r>
            <a:r>
              <a:rPr lang="en-GB" dirty="0" err="1"/>
              <a:t>vody</a:t>
            </a:r>
            <a:r>
              <a:rPr lang="en-GB" dirty="0"/>
              <a:t> </a:t>
            </a:r>
            <a:r>
              <a:rPr lang="en-GB" dirty="0" err="1"/>
              <a:t>má</a:t>
            </a:r>
            <a:r>
              <a:rPr lang="en-GB" dirty="0"/>
              <a:t> </a:t>
            </a:r>
            <a:r>
              <a:rPr lang="en-GB" b="1" dirty="0" err="1"/>
              <a:t>malý</a:t>
            </a:r>
            <a:r>
              <a:rPr lang="en-GB" b="1" dirty="0"/>
              <a:t> </a:t>
            </a:r>
            <a:r>
              <a:rPr lang="en-GB" b="1" dirty="0" err="1"/>
              <a:t>nebo</a:t>
            </a:r>
            <a:r>
              <a:rPr lang="en-GB" b="1" dirty="0"/>
              <a:t> </a:t>
            </a:r>
            <a:r>
              <a:rPr lang="en-GB" b="1" dirty="0" err="1"/>
              <a:t>žádný</a:t>
            </a:r>
            <a:r>
              <a:rPr lang="en-GB" b="1" dirty="0"/>
              <a:t> </a:t>
            </a:r>
            <a:r>
              <a:rPr lang="en-GB" b="1" dirty="0" err="1"/>
              <a:t>vliv</a:t>
            </a:r>
            <a:r>
              <a:rPr lang="en-GB" b="1" dirty="0"/>
              <a:t> </a:t>
            </a:r>
            <a:br>
              <a:rPr lang="cs-CZ" b="1" dirty="0"/>
            </a:br>
            <a:r>
              <a:rPr lang="en-GB" dirty="0" err="1"/>
              <a:t>na</a:t>
            </a:r>
            <a:r>
              <a:rPr lang="en-GB" dirty="0"/>
              <a:t> </a:t>
            </a:r>
            <a:r>
              <a:rPr lang="en-GB" dirty="0" err="1"/>
              <a:t>klidový</a:t>
            </a:r>
            <a:r>
              <a:rPr lang="en-GB" dirty="0"/>
              <a:t> </a:t>
            </a:r>
            <a:r>
              <a:rPr lang="en-GB" dirty="0" err="1"/>
              <a:t>energetický</a:t>
            </a:r>
            <a:r>
              <a:rPr lang="en-GB" dirty="0"/>
              <a:t> </a:t>
            </a:r>
            <a:r>
              <a:rPr lang="en-GB" dirty="0" err="1"/>
              <a:t>výdej</a:t>
            </a:r>
            <a:r>
              <a:rPr lang="cs-CZ" dirty="0"/>
              <a:t>.</a:t>
            </a:r>
            <a:endParaRPr lang="en-GB" dirty="0"/>
          </a:p>
        </p:txBody>
      </p:sp>
      <p:sp>
        <p:nvSpPr>
          <p:cNvPr id="6" name="Title 3">
            <a:extLst>
              <a:ext uri="{FF2B5EF4-FFF2-40B4-BE49-F238E27FC236}">
                <a16:creationId xmlns:a16="http://schemas.microsoft.com/office/drawing/2014/main" id="{0CAEECD2-7917-4412-9C9F-93D65B23DBE7}"/>
              </a:ext>
            </a:extLst>
          </p:cNvPr>
          <p:cNvSpPr>
            <a:spLocks noGrp="1"/>
          </p:cNvSpPr>
          <p:nvPr>
            <p:ph type="title"/>
          </p:nvPr>
        </p:nvSpPr>
        <p:spPr>
          <a:xfrm>
            <a:off x="720725" y="720725"/>
            <a:ext cx="10752138" cy="450850"/>
          </a:xfrm>
        </p:spPr>
        <p:txBody>
          <a:bodyPr/>
          <a:lstStyle/>
          <a:p>
            <a:r>
              <a:rPr lang="cs-CZ" dirty="0"/>
              <a:t>Termogeneze vyvolaná vodou?</a:t>
            </a:r>
            <a:endParaRPr lang="en-GB" dirty="0"/>
          </a:p>
        </p:txBody>
      </p:sp>
      <p:sp>
        <p:nvSpPr>
          <p:cNvPr id="7" name="TextBox 6"/>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VIJ, </a:t>
            </a:r>
            <a:r>
              <a:rPr lang="en-GB" sz="1100" dirty="0" err="1">
                <a:solidFill>
                  <a:schemeClr val="accent1"/>
                </a:solidFill>
              </a:rPr>
              <a:t>Vinu</a:t>
            </a:r>
            <a:r>
              <a:rPr lang="en-GB" sz="1100" dirty="0">
                <a:solidFill>
                  <a:schemeClr val="accent1"/>
                </a:solidFill>
              </a:rPr>
              <a:t> </a:t>
            </a:r>
            <a:r>
              <a:rPr lang="en-GB" sz="1100" dirty="0" err="1">
                <a:solidFill>
                  <a:schemeClr val="accent1"/>
                </a:solidFill>
              </a:rPr>
              <a:t>AshokKumar</a:t>
            </a:r>
            <a:r>
              <a:rPr lang="en-GB" sz="1100" dirty="0">
                <a:solidFill>
                  <a:schemeClr val="accent1"/>
                </a:solidFill>
              </a:rPr>
              <a:t> a </a:t>
            </a:r>
            <a:r>
              <a:rPr lang="en-GB" sz="1100" dirty="0" err="1">
                <a:solidFill>
                  <a:schemeClr val="accent1"/>
                </a:solidFill>
              </a:rPr>
              <a:t>AnjaliS</a:t>
            </a:r>
            <a:r>
              <a:rPr lang="en-GB" sz="1100" dirty="0">
                <a:solidFill>
                  <a:schemeClr val="accent1"/>
                </a:solidFill>
              </a:rPr>
              <a:t> JOSHI. Effect of excessive water intake on body weight, body mass index, body fat, and appetite of overweight female participants. </a:t>
            </a:r>
            <a:br>
              <a:rPr lang="cs-CZ" sz="1100" dirty="0">
                <a:solidFill>
                  <a:schemeClr val="accent1"/>
                </a:solidFill>
              </a:rPr>
            </a:br>
            <a:r>
              <a:rPr lang="en-GB" sz="1100" i="1" dirty="0">
                <a:solidFill>
                  <a:schemeClr val="accent1"/>
                </a:solidFill>
              </a:rPr>
              <a:t>Journal of Natural Science, Biology and Medicine</a:t>
            </a:r>
            <a:r>
              <a:rPr lang="en-GB" sz="1100" dirty="0">
                <a:solidFill>
                  <a:schemeClr val="accent1"/>
                </a:solidFill>
              </a:rPr>
              <a:t> [online]. 2014, </a:t>
            </a:r>
            <a:r>
              <a:rPr lang="en-GB" sz="1100" b="1" dirty="0">
                <a:solidFill>
                  <a:schemeClr val="accent1"/>
                </a:solidFill>
              </a:rPr>
              <a:t>5</a:t>
            </a:r>
            <a:r>
              <a:rPr lang="en-GB" sz="1100" dirty="0">
                <a:solidFill>
                  <a:schemeClr val="accent1"/>
                </a:solidFill>
              </a:rPr>
              <a:t>(2) [cit. 2022-04-21]. ISSN 0976-9668. </a:t>
            </a:r>
            <a:r>
              <a:rPr lang="en-GB" sz="1100" dirty="0" err="1">
                <a:solidFill>
                  <a:schemeClr val="accent1"/>
                </a:solidFill>
              </a:rPr>
              <a:t>Dostupné</a:t>
            </a:r>
            <a:r>
              <a:rPr lang="en-GB" sz="1100" dirty="0">
                <a:solidFill>
                  <a:schemeClr val="accent1"/>
                </a:solidFill>
              </a:rPr>
              <a:t> z: doi:10.4103/0976-9668.136180</a:t>
            </a:r>
            <a:endParaRPr lang="en-GB" sz="1100" dirty="0">
              <a:solidFill>
                <a:schemeClr val="accent1"/>
              </a:solidFill>
              <a:latin typeface="+mn-lt"/>
            </a:endParaRPr>
          </a:p>
        </p:txBody>
      </p:sp>
    </p:spTree>
    <p:extLst>
      <p:ext uri="{BB962C8B-B14F-4D97-AF65-F5344CB8AC3E}">
        <p14:creationId xmlns:p14="http://schemas.microsoft.com/office/powerpoint/2010/main" val="1557160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Title 3"/>
          <p:cNvSpPr>
            <a:spLocks noGrp="1"/>
          </p:cNvSpPr>
          <p:nvPr>
            <p:ph type="title"/>
          </p:nvPr>
        </p:nvSpPr>
        <p:spPr/>
        <p:txBody>
          <a:bodyPr/>
          <a:lstStyle/>
          <a:p>
            <a:r>
              <a:rPr lang="cs-CZ" dirty="0"/>
              <a:t>Shrnutí současných vědeckých poznatků</a:t>
            </a:r>
            <a:endParaRPr lang="en-GB" dirty="0"/>
          </a:p>
        </p:txBody>
      </p:sp>
      <p:sp>
        <p:nvSpPr>
          <p:cNvPr id="5" name="Content Placeholder 4"/>
          <p:cNvSpPr>
            <a:spLocks noGrp="1"/>
          </p:cNvSpPr>
          <p:nvPr>
            <p:ph idx="1"/>
          </p:nvPr>
        </p:nvSpPr>
        <p:spPr/>
        <p:txBody>
          <a:bodyPr/>
          <a:lstStyle/>
          <a:p>
            <a:r>
              <a:rPr lang="en-GB" dirty="0" err="1"/>
              <a:t>Vliv</a:t>
            </a:r>
            <a:r>
              <a:rPr lang="en-GB" dirty="0"/>
              <a:t> </a:t>
            </a:r>
            <a:r>
              <a:rPr lang="en-GB" dirty="0" err="1"/>
              <a:t>konzumace</a:t>
            </a:r>
            <a:r>
              <a:rPr lang="en-GB" dirty="0"/>
              <a:t> </a:t>
            </a:r>
            <a:r>
              <a:rPr lang="cs-CZ" dirty="0"/>
              <a:t>vody </a:t>
            </a:r>
            <a:r>
              <a:rPr lang="en-GB" dirty="0" err="1"/>
              <a:t>na</a:t>
            </a:r>
            <a:r>
              <a:rPr lang="en-GB" dirty="0"/>
              <a:t> </a:t>
            </a:r>
            <a:r>
              <a:rPr lang="en-GB" dirty="0" err="1"/>
              <a:t>tělesnou</a:t>
            </a:r>
            <a:r>
              <a:rPr lang="en-GB" dirty="0"/>
              <a:t> </a:t>
            </a:r>
            <a:r>
              <a:rPr lang="en-GB" dirty="0" err="1"/>
              <a:t>hmotnost</a:t>
            </a:r>
            <a:r>
              <a:rPr lang="en-GB" dirty="0"/>
              <a:t>, BMI a </a:t>
            </a:r>
            <a:r>
              <a:rPr lang="en-GB" dirty="0" err="1"/>
              <a:t>tělesný</a:t>
            </a:r>
            <a:r>
              <a:rPr lang="en-GB" dirty="0"/>
              <a:t> </a:t>
            </a:r>
            <a:r>
              <a:rPr lang="en-GB" dirty="0" err="1"/>
              <a:t>tuk</a:t>
            </a:r>
            <a:r>
              <a:rPr lang="en-GB" dirty="0"/>
              <a:t> </a:t>
            </a:r>
            <a:r>
              <a:rPr lang="en-GB" dirty="0" err="1"/>
              <a:t>nebyl</a:t>
            </a:r>
            <a:r>
              <a:rPr lang="en-GB" dirty="0"/>
              <a:t> </a:t>
            </a:r>
            <a:r>
              <a:rPr lang="en-GB" dirty="0" err="1"/>
              <a:t>všemi</a:t>
            </a:r>
            <a:r>
              <a:rPr lang="en-GB" dirty="0"/>
              <a:t> </a:t>
            </a:r>
            <a:r>
              <a:rPr lang="en-GB" dirty="0" err="1"/>
              <a:t>studiemi</a:t>
            </a:r>
            <a:r>
              <a:rPr lang="en-GB" dirty="0"/>
              <a:t> </a:t>
            </a:r>
            <a:r>
              <a:rPr lang="en-GB" dirty="0" err="1"/>
              <a:t>potvrzen</a:t>
            </a:r>
            <a:r>
              <a:rPr lang="en-GB" dirty="0"/>
              <a:t>. </a:t>
            </a:r>
            <a:endParaRPr lang="cs-CZ" dirty="0"/>
          </a:p>
          <a:p>
            <a:endParaRPr lang="cs-CZ" dirty="0"/>
          </a:p>
          <a:p>
            <a:r>
              <a:rPr lang="en-GB" dirty="0" err="1"/>
              <a:t>Existují</a:t>
            </a:r>
            <a:r>
              <a:rPr lang="en-GB" dirty="0"/>
              <a:t> </a:t>
            </a:r>
            <a:r>
              <a:rPr lang="en-GB" dirty="0" err="1"/>
              <a:t>studie</a:t>
            </a:r>
            <a:r>
              <a:rPr lang="en-GB" dirty="0"/>
              <a:t>, </a:t>
            </a:r>
            <a:r>
              <a:rPr lang="en-GB" dirty="0" err="1"/>
              <a:t>ve</a:t>
            </a:r>
            <a:r>
              <a:rPr lang="en-GB" dirty="0"/>
              <a:t> </a:t>
            </a:r>
            <a:r>
              <a:rPr lang="en-GB" dirty="0" err="1"/>
              <a:t>kterých</a:t>
            </a:r>
            <a:r>
              <a:rPr lang="en-GB" dirty="0"/>
              <a:t> </a:t>
            </a:r>
            <a:r>
              <a:rPr lang="en-GB" dirty="0" err="1"/>
              <a:t>byla</a:t>
            </a:r>
            <a:r>
              <a:rPr lang="en-GB" dirty="0"/>
              <a:t> </a:t>
            </a:r>
            <a:r>
              <a:rPr lang="en-GB" dirty="0" err="1"/>
              <a:t>zjištěna</a:t>
            </a:r>
            <a:r>
              <a:rPr lang="en-GB" dirty="0"/>
              <a:t> </a:t>
            </a:r>
            <a:r>
              <a:rPr lang="cs-CZ" dirty="0"/>
              <a:t>pozitivní </a:t>
            </a:r>
            <a:r>
              <a:rPr lang="en-GB" dirty="0" err="1"/>
              <a:t>korelace</a:t>
            </a:r>
            <a:r>
              <a:rPr lang="en-GB" dirty="0"/>
              <a:t> </a:t>
            </a:r>
            <a:br>
              <a:rPr lang="cs-CZ" dirty="0"/>
            </a:br>
            <a:r>
              <a:rPr lang="en-GB" dirty="0"/>
              <a:t>u </a:t>
            </a:r>
            <a:r>
              <a:rPr lang="en-GB" dirty="0" err="1"/>
              <a:t>zdravých</a:t>
            </a:r>
            <a:r>
              <a:rPr lang="en-GB" dirty="0"/>
              <a:t> </a:t>
            </a:r>
            <a:r>
              <a:rPr lang="en-GB" dirty="0" err="1"/>
              <a:t>osob</a:t>
            </a:r>
            <a:r>
              <a:rPr lang="en-GB" dirty="0"/>
              <a:t>, </a:t>
            </a:r>
            <a:r>
              <a:rPr lang="cs-CZ" dirty="0"/>
              <a:t>i</a:t>
            </a:r>
            <a:r>
              <a:rPr lang="en-GB" dirty="0"/>
              <a:t> u </a:t>
            </a:r>
            <a:r>
              <a:rPr lang="en-GB" dirty="0" err="1"/>
              <a:t>osob</a:t>
            </a:r>
            <a:r>
              <a:rPr lang="en-GB" dirty="0"/>
              <a:t> s </a:t>
            </a:r>
            <a:r>
              <a:rPr lang="en-GB" dirty="0" err="1"/>
              <a:t>nadváhou</a:t>
            </a:r>
            <a:r>
              <a:rPr lang="cs-CZ" dirty="0"/>
              <a:t> </a:t>
            </a:r>
            <a:r>
              <a:rPr lang="en-GB" dirty="0"/>
              <a:t>a </a:t>
            </a:r>
            <a:r>
              <a:rPr lang="en-GB" dirty="0" err="1"/>
              <a:t>obezitou</a:t>
            </a:r>
            <a:r>
              <a:rPr lang="en-GB" dirty="0"/>
              <a:t>, </a:t>
            </a:r>
            <a:r>
              <a:rPr lang="en-GB" dirty="0" err="1"/>
              <a:t>stejně</a:t>
            </a:r>
            <a:r>
              <a:rPr lang="en-GB" dirty="0"/>
              <a:t> </a:t>
            </a:r>
            <a:r>
              <a:rPr lang="en-GB" dirty="0" err="1"/>
              <a:t>tak</a:t>
            </a:r>
            <a:r>
              <a:rPr lang="en-GB" dirty="0"/>
              <a:t> </a:t>
            </a:r>
            <a:r>
              <a:rPr lang="en-GB" dirty="0" err="1"/>
              <a:t>existují</a:t>
            </a:r>
            <a:r>
              <a:rPr lang="en-GB" dirty="0"/>
              <a:t> </a:t>
            </a:r>
            <a:r>
              <a:rPr lang="en-GB" dirty="0" err="1"/>
              <a:t>studie</a:t>
            </a:r>
            <a:r>
              <a:rPr lang="en-GB" dirty="0"/>
              <a:t>, </a:t>
            </a:r>
            <a:r>
              <a:rPr lang="en-GB" dirty="0" err="1"/>
              <a:t>které</a:t>
            </a:r>
            <a:r>
              <a:rPr lang="en-GB" dirty="0"/>
              <a:t> </a:t>
            </a:r>
            <a:r>
              <a:rPr lang="en-GB" dirty="0" err="1"/>
              <a:t>korelaci</a:t>
            </a:r>
            <a:r>
              <a:rPr lang="en-GB" dirty="0"/>
              <a:t> </a:t>
            </a:r>
            <a:r>
              <a:rPr lang="en-GB" dirty="0" err="1"/>
              <a:t>nepotvrdily</a:t>
            </a:r>
            <a:r>
              <a:rPr lang="en-GB" dirty="0"/>
              <a:t>. </a:t>
            </a:r>
          </a:p>
        </p:txBody>
      </p:sp>
    </p:spTree>
    <p:extLst>
      <p:ext uri="{BB962C8B-B14F-4D97-AF65-F5344CB8AC3E}">
        <p14:creationId xmlns:p14="http://schemas.microsoft.com/office/powerpoint/2010/main" val="1565971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F0A660C-17AD-47D8-BA59-5EDE055B7E5F}"/>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52</a:t>
            </a:fld>
            <a:endParaRPr lang="cs-CZ" altLang="cs-CZ"/>
          </a:p>
        </p:txBody>
      </p:sp>
      <p:pic>
        <p:nvPicPr>
          <p:cNvPr id="13" name="Obrázek 12">
            <a:extLst>
              <a:ext uri="{FF2B5EF4-FFF2-40B4-BE49-F238E27FC236}">
                <a16:creationId xmlns:a16="http://schemas.microsoft.com/office/drawing/2014/main" id="{CB1D6175-5470-42B7-96AA-9B77CDD5A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871" y="408539"/>
            <a:ext cx="7262812" cy="6155232"/>
          </a:xfrm>
          <a:prstGeom prst="rect">
            <a:avLst/>
          </a:prstGeom>
          <a:noFill/>
        </p:spPr>
      </p:pic>
      <p:sp>
        <p:nvSpPr>
          <p:cNvPr id="16" name="Title 4">
            <a:extLst>
              <a:ext uri="{FF2B5EF4-FFF2-40B4-BE49-F238E27FC236}">
                <a16:creationId xmlns:a16="http://schemas.microsoft.com/office/drawing/2014/main" id="{6CCD99C7-2BF0-4B62-B7D4-712E647D3F86}"/>
              </a:ext>
            </a:extLst>
          </p:cNvPr>
          <p:cNvSpPr>
            <a:spLocks noGrp="1"/>
          </p:cNvSpPr>
          <p:nvPr>
            <p:ph type="title"/>
          </p:nvPr>
        </p:nvSpPr>
        <p:spPr>
          <a:xfrm>
            <a:off x="398502" y="2900365"/>
            <a:ext cx="5246518" cy="1171580"/>
          </a:xfrm>
        </p:spPr>
        <p:txBody>
          <a:bodyPr anchor="t">
            <a:normAutofit/>
          </a:bodyPr>
          <a:lstStyle/>
          <a:p>
            <a:r>
              <a:rPr lang="en-US" sz="2100" dirty="0"/>
              <a:t>Healthy Hydration Pyramid, Spanish Society of Community Nutrition (SENC)</a:t>
            </a:r>
          </a:p>
        </p:txBody>
      </p:sp>
    </p:spTree>
    <p:extLst>
      <p:ext uri="{BB962C8B-B14F-4D97-AF65-F5344CB8AC3E}">
        <p14:creationId xmlns:p14="http://schemas.microsoft.com/office/powerpoint/2010/main" val="3366534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DB68B08-B7C0-44FA-87E7-DEFA9F002512}"/>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53</a:t>
            </a:fld>
            <a:endParaRPr lang="cs-CZ" altLang="cs-CZ"/>
          </a:p>
        </p:txBody>
      </p:sp>
      <p:sp>
        <p:nvSpPr>
          <p:cNvPr id="4" name="Nadpis 3">
            <a:extLst>
              <a:ext uri="{FF2B5EF4-FFF2-40B4-BE49-F238E27FC236}">
                <a16:creationId xmlns:a16="http://schemas.microsoft.com/office/drawing/2014/main" id="{F7C3172A-86AA-4055-84F4-1FD58C0FCA0F}"/>
              </a:ext>
            </a:extLst>
          </p:cNvPr>
          <p:cNvSpPr>
            <a:spLocks noGrp="1"/>
          </p:cNvSpPr>
          <p:nvPr>
            <p:ph type="title"/>
          </p:nvPr>
        </p:nvSpPr>
        <p:spPr>
          <a:xfrm>
            <a:off x="398502" y="2900365"/>
            <a:ext cx="5246518" cy="1171580"/>
          </a:xfrm>
        </p:spPr>
        <p:txBody>
          <a:bodyPr anchor="t">
            <a:normAutofit/>
          </a:bodyPr>
          <a:lstStyle/>
          <a:p>
            <a:r>
              <a:rPr lang="en-US" sz="2800"/>
              <a:t>Mexican beverage guidelines for healthy hydration</a:t>
            </a:r>
            <a:endParaRPr lang="cs-CZ" sz="2800"/>
          </a:p>
        </p:txBody>
      </p:sp>
      <p:pic>
        <p:nvPicPr>
          <p:cNvPr id="7" name="Zástupný obsah 6">
            <a:extLst>
              <a:ext uri="{FF2B5EF4-FFF2-40B4-BE49-F238E27FC236}">
                <a16:creationId xmlns:a16="http://schemas.microsoft.com/office/drawing/2014/main" id="{CBD3AA49-0F78-40E8-9C1A-885DB43A9DFF}"/>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6096000" y="525779"/>
            <a:ext cx="6096000" cy="5806441"/>
          </a:xfrm>
          <a:noFill/>
        </p:spPr>
      </p:pic>
    </p:spTree>
    <p:extLst>
      <p:ext uri="{BB962C8B-B14F-4D97-AF65-F5344CB8AC3E}">
        <p14:creationId xmlns:p14="http://schemas.microsoft.com/office/powerpoint/2010/main" val="190337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54</a:t>
            </a:fld>
            <a:endParaRPr lang="cs-CZ" altLang="cs-CZ" dirty="0"/>
          </a:p>
        </p:txBody>
      </p:sp>
      <p:sp>
        <p:nvSpPr>
          <p:cNvPr id="4" name="Title 3"/>
          <p:cNvSpPr>
            <a:spLocks noGrp="1"/>
          </p:cNvSpPr>
          <p:nvPr>
            <p:ph type="title"/>
          </p:nvPr>
        </p:nvSpPr>
        <p:spPr>
          <a:xfrm>
            <a:off x="540000" y="1002222"/>
            <a:ext cx="5635022" cy="451576"/>
          </a:xfrm>
        </p:spPr>
        <p:txBody>
          <a:bodyPr/>
          <a:lstStyle/>
          <a:p>
            <a:r>
              <a:rPr lang="cs-CZ" dirty="0"/>
              <a:t>Děkuji za pozornost</a:t>
            </a:r>
            <a:endParaRPr lang="en-GB" dirty="0"/>
          </a:p>
        </p:txBody>
      </p:sp>
      <p:pic>
        <p:nvPicPr>
          <p:cNvPr id="3074" name="Picture 2" descr="Buy 64HYDRO 32oz 1Liter Motivational Water Bottle with Time Marker, Some  Pandatic Water, Panda Design, Gift for Panda Lovers - HTR1408014 Online in  Saint Helena, Ascension and Tristan da Cunha. B094NL2WB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778" y="187579"/>
            <a:ext cx="4346222" cy="58115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ytime Fitness on Twitter: &quot;Did you know that drinking water can help  speed up your metabolism by as much as 30%?! Have you had your water today?  https://t.co/6TQIjRRKng&quot;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956" y="1733156"/>
            <a:ext cx="4494844" cy="449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12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cs-CZ"/>
              <a:t>Zápatí prezentace</a:t>
            </a:r>
            <a:endParaRPr lang="cs-CZ" dirty="0"/>
          </a:p>
        </p:txBody>
      </p:sp>
      <p:sp>
        <p:nvSpPr>
          <p:cNvPr id="3" name="Slide Number Placeholder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Title 3"/>
          <p:cNvSpPr>
            <a:spLocks noGrp="1"/>
          </p:cNvSpPr>
          <p:nvPr>
            <p:ph type="title"/>
          </p:nvPr>
        </p:nvSpPr>
        <p:spPr/>
        <p:txBody>
          <a:bodyPr/>
          <a:lstStyle/>
          <a:p>
            <a:r>
              <a:rPr lang="cs-CZ" dirty="0"/>
              <a:t>Reference</a:t>
            </a:r>
            <a:endParaRPr lang="en-GB" dirty="0"/>
          </a:p>
        </p:txBody>
      </p:sp>
      <p:sp>
        <p:nvSpPr>
          <p:cNvPr id="5" name="Content Placeholder 4"/>
          <p:cNvSpPr>
            <a:spLocks noGrp="1"/>
          </p:cNvSpPr>
          <p:nvPr>
            <p:ph idx="1"/>
          </p:nvPr>
        </p:nvSpPr>
        <p:spPr/>
        <p:txBody>
          <a:bodyPr/>
          <a:lstStyle/>
          <a:p>
            <a:pPr>
              <a:lnSpc>
                <a:spcPct val="100000"/>
              </a:lnSpc>
            </a:pPr>
            <a:r>
              <a:rPr lang="cs-CZ" sz="1600" dirty="0"/>
              <a:t>Zdroje uváděné na jednotlivých slidech</a:t>
            </a:r>
          </a:p>
          <a:p>
            <a:pPr>
              <a:lnSpc>
                <a:spcPct val="100000"/>
              </a:lnSpc>
            </a:pPr>
            <a:r>
              <a:rPr lang="cs-CZ" sz="1600" dirty="0"/>
              <a:t>Prezentace dr. Jančekové – Základy výživy člověka – tekutiny </a:t>
            </a:r>
          </a:p>
          <a:p>
            <a:pPr>
              <a:lnSpc>
                <a:spcPct val="100000"/>
              </a:lnSpc>
            </a:pPr>
            <a:r>
              <a:rPr lang="cs-CZ" sz="1600" dirty="0"/>
              <a:t>Prezentace Ing. Pohořalé – Obezita a příjem tekutin, volba nápojů</a:t>
            </a:r>
          </a:p>
          <a:p>
            <a:pPr>
              <a:lnSpc>
                <a:spcPct val="100000"/>
              </a:lnSpc>
            </a:pPr>
            <a:r>
              <a:rPr lang="en-GB" sz="1600" dirty="0"/>
              <a:t>FUJÁKOVÁ, </a:t>
            </a:r>
            <a:r>
              <a:rPr lang="en-GB" sz="1600" dirty="0" err="1"/>
              <a:t>Tereza</a:t>
            </a:r>
            <a:r>
              <a:rPr lang="en-GB" sz="1600" dirty="0"/>
              <a:t>. </a:t>
            </a:r>
            <a:r>
              <a:rPr lang="en-GB" sz="1600" i="1" dirty="0"/>
              <a:t>Je </a:t>
            </a:r>
            <a:r>
              <a:rPr lang="en-GB" sz="1600" i="1" dirty="0" err="1"/>
              <a:t>dobré</a:t>
            </a:r>
            <a:r>
              <a:rPr lang="en-GB" sz="1600" i="1" dirty="0"/>
              <a:t> </a:t>
            </a:r>
            <a:r>
              <a:rPr lang="en-GB" sz="1600" i="1" dirty="0" err="1"/>
              <a:t>býti</a:t>
            </a:r>
            <a:r>
              <a:rPr lang="en-GB" sz="1600" i="1" dirty="0"/>
              <a:t> o </a:t>
            </a:r>
            <a:r>
              <a:rPr lang="en-GB" sz="1600" i="1" dirty="0" err="1"/>
              <a:t>vodě</a:t>
            </a:r>
            <a:r>
              <a:rPr lang="en-GB" sz="1600" i="1" dirty="0"/>
              <a:t>!</a:t>
            </a:r>
            <a:r>
              <a:rPr lang="en-GB" sz="1600" dirty="0"/>
              <a:t>. Brno, 2013. </a:t>
            </a:r>
            <a:r>
              <a:rPr lang="en-GB" sz="1600" dirty="0" err="1"/>
              <a:t>Diplomová</a:t>
            </a:r>
            <a:r>
              <a:rPr lang="en-GB" sz="1600" dirty="0"/>
              <a:t> </a:t>
            </a:r>
            <a:r>
              <a:rPr lang="en-GB" sz="1600" dirty="0" err="1"/>
              <a:t>práce</a:t>
            </a:r>
            <a:r>
              <a:rPr lang="en-GB" sz="1600" dirty="0"/>
              <a:t>. </a:t>
            </a:r>
            <a:r>
              <a:rPr lang="en-GB" sz="1600" dirty="0" err="1"/>
              <a:t>Masarykova</a:t>
            </a:r>
            <a:r>
              <a:rPr lang="en-GB" sz="1600" dirty="0"/>
              <a:t> </a:t>
            </a:r>
            <a:r>
              <a:rPr lang="en-GB" sz="1600" dirty="0" err="1"/>
              <a:t>univerzita</a:t>
            </a:r>
            <a:r>
              <a:rPr lang="en-GB" sz="1600" dirty="0"/>
              <a:t>. </a:t>
            </a:r>
            <a:r>
              <a:rPr lang="en-GB" sz="1600" dirty="0" err="1"/>
              <a:t>Vedoucí</a:t>
            </a:r>
            <a:r>
              <a:rPr lang="en-GB" sz="1600" dirty="0"/>
              <a:t> </a:t>
            </a:r>
            <a:r>
              <a:rPr lang="en-GB" sz="1600" dirty="0" err="1"/>
              <a:t>práce</a:t>
            </a:r>
            <a:r>
              <a:rPr lang="en-GB" sz="1600" dirty="0"/>
              <a:t> Halina </a:t>
            </a:r>
            <a:r>
              <a:rPr lang="en-GB" sz="1600" dirty="0" err="1"/>
              <a:t>Matějová</a:t>
            </a:r>
            <a:r>
              <a:rPr lang="en-GB" sz="1600" dirty="0"/>
              <a:t>.</a:t>
            </a:r>
            <a:endParaRPr lang="cs-CZ" sz="1600" dirty="0"/>
          </a:p>
          <a:p>
            <a:pPr>
              <a:lnSpc>
                <a:spcPct val="100000"/>
              </a:lnSpc>
            </a:pPr>
            <a:r>
              <a:rPr lang="en-GB" sz="1600" dirty="0"/>
              <a:t>POKORNÁ, </a:t>
            </a:r>
            <a:r>
              <a:rPr lang="en-GB" sz="1600" dirty="0" err="1"/>
              <a:t>Jitka</a:t>
            </a:r>
            <a:r>
              <a:rPr lang="en-GB" sz="1600" dirty="0"/>
              <a:t> a Halina MATĚJOVÁ. </a:t>
            </a:r>
            <a:r>
              <a:rPr lang="en-GB" sz="1600" dirty="0" err="1"/>
              <a:t>Pitný</a:t>
            </a:r>
            <a:r>
              <a:rPr lang="en-GB" sz="1600" dirty="0"/>
              <a:t> </a:t>
            </a:r>
            <a:r>
              <a:rPr lang="en-GB" sz="1600" dirty="0" err="1"/>
              <a:t>režim</a:t>
            </a:r>
            <a:r>
              <a:rPr lang="en-GB" sz="1600" dirty="0"/>
              <a:t>. </a:t>
            </a:r>
            <a:r>
              <a:rPr lang="en-GB" sz="1600" i="1" dirty="0" err="1"/>
              <a:t>Výživa</a:t>
            </a:r>
            <a:r>
              <a:rPr lang="en-GB" sz="1600" i="1" dirty="0"/>
              <a:t> a </a:t>
            </a:r>
            <a:r>
              <a:rPr lang="en-GB" sz="1600" i="1" dirty="0" err="1"/>
              <a:t>potraviny</a:t>
            </a:r>
            <a:r>
              <a:rPr lang="en-GB" sz="1600" dirty="0"/>
              <a:t>. Praha: </a:t>
            </a:r>
            <a:r>
              <a:rPr lang="en-GB" sz="1600" dirty="0" err="1"/>
              <a:t>Společnost</a:t>
            </a:r>
            <a:r>
              <a:rPr lang="en-GB" sz="1600" dirty="0"/>
              <a:t> pro </a:t>
            </a:r>
            <a:r>
              <a:rPr lang="en-GB" sz="1600" dirty="0" err="1"/>
              <a:t>výživu</a:t>
            </a:r>
            <a:r>
              <a:rPr lang="en-GB" sz="1600" dirty="0"/>
              <a:t>, 2010, </a:t>
            </a:r>
            <a:r>
              <a:rPr lang="en-GB" sz="1600" dirty="0" err="1"/>
              <a:t>roč</a:t>
            </a:r>
            <a:r>
              <a:rPr lang="en-GB" sz="1600" dirty="0"/>
              <a:t>. 65, č. 2, s. 38-40. ISSN 1211-846X</a:t>
            </a:r>
            <a:r>
              <a:rPr lang="cs-CZ" sz="1600" dirty="0"/>
              <a:t>.</a:t>
            </a:r>
          </a:p>
          <a:p>
            <a:pPr>
              <a:lnSpc>
                <a:spcPct val="100000"/>
              </a:lnSpc>
            </a:pPr>
            <a:r>
              <a:rPr lang="en-GB" sz="1600" dirty="0" err="1"/>
              <a:t>Databáze</a:t>
            </a:r>
            <a:r>
              <a:rPr lang="en-GB" sz="1600" dirty="0"/>
              <a:t> </a:t>
            </a:r>
            <a:r>
              <a:rPr lang="en-GB" sz="1600" dirty="0" err="1"/>
              <a:t>potravin</a:t>
            </a:r>
            <a:r>
              <a:rPr lang="en-GB" sz="1600" dirty="0"/>
              <a:t>. </a:t>
            </a:r>
            <a:r>
              <a:rPr lang="en-GB" sz="1600" i="1" dirty="0" err="1"/>
              <a:t>STOBklub</a:t>
            </a:r>
            <a:r>
              <a:rPr lang="en-GB" sz="1600" dirty="0"/>
              <a:t> [online]. [cit. 2022-04-21]. </a:t>
            </a:r>
            <a:br>
              <a:rPr lang="cs-CZ" sz="1600" dirty="0"/>
            </a:br>
            <a:r>
              <a:rPr lang="en-GB" sz="1600" dirty="0" err="1"/>
              <a:t>Dostupné</a:t>
            </a:r>
            <a:r>
              <a:rPr lang="en-GB" sz="1600" dirty="0"/>
              <a:t> z: </a:t>
            </a:r>
            <a:r>
              <a:rPr lang="en-GB" sz="1600" dirty="0">
                <a:hlinkClick r:id="rId3"/>
              </a:rPr>
              <a:t>https://www.stobklub.cz/potraviny-kategorie/480/</a:t>
            </a:r>
            <a:endParaRPr lang="cs-CZ" sz="1600" dirty="0"/>
          </a:p>
          <a:p>
            <a:pPr>
              <a:lnSpc>
                <a:spcPct val="100000"/>
              </a:lnSpc>
            </a:pPr>
            <a:r>
              <a:rPr lang="en-GB" sz="1600" dirty="0"/>
              <a:t>PICHLEROVÁ, </a:t>
            </a:r>
            <a:r>
              <a:rPr lang="en-GB" sz="1600" dirty="0" err="1"/>
              <a:t>Dita</a:t>
            </a:r>
            <a:r>
              <a:rPr lang="en-GB" sz="1600" dirty="0"/>
              <a:t>. </a:t>
            </a:r>
            <a:r>
              <a:rPr lang="en-GB" sz="1600" i="1" dirty="0" err="1"/>
              <a:t>Léčba</a:t>
            </a:r>
            <a:r>
              <a:rPr lang="en-GB" sz="1600" i="1" dirty="0"/>
              <a:t> </a:t>
            </a:r>
            <a:r>
              <a:rPr lang="en-GB" sz="1600" i="1" dirty="0" err="1"/>
              <a:t>obezity</a:t>
            </a:r>
            <a:r>
              <a:rPr lang="en-GB" sz="1600" i="1" dirty="0"/>
              <a:t> </a:t>
            </a:r>
            <a:r>
              <a:rPr lang="en-GB" sz="1600" i="1" dirty="0" err="1"/>
              <a:t>přehledně</a:t>
            </a:r>
            <a:r>
              <a:rPr lang="en-GB" sz="1600" i="1" dirty="0"/>
              <a:t> a </a:t>
            </a:r>
            <a:r>
              <a:rPr lang="en-GB" sz="1600" i="1" dirty="0" err="1"/>
              <a:t>prakticky</a:t>
            </a:r>
            <a:r>
              <a:rPr lang="en-GB" sz="1600" dirty="0"/>
              <a:t>. </a:t>
            </a:r>
            <a:r>
              <a:rPr lang="en-GB" sz="1600" dirty="0" err="1"/>
              <a:t>Mlečice</a:t>
            </a:r>
            <a:r>
              <a:rPr lang="en-GB" sz="1600" dirty="0"/>
              <a:t>: </a:t>
            </a:r>
            <a:r>
              <a:rPr lang="en-GB" sz="1600" dirty="0" err="1"/>
              <a:t>Axonite</a:t>
            </a:r>
            <a:r>
              <a:rPr lang="en-GB" sz="1600" dirty="0"/>
              <a:t> </a:t>
            </a:r>
            <a:r>
              <a:rPr lang="en-GB" sz="1600" dirty="0" err="1"/>
              <a:t>s.r.o</a:t>
            </a:r>
            <a:r>
              <a:rPr lang="en-GB" sz="1600" dirty="0"/>
              <a:t>., </a:t>
            </a:r>
            <a:r>
              <a:rPr lang="en-GB" sz="1600" dirty="0" err="1"/>
              <a:t>nakladatelství</a:t>
            </a:r>
            <a:r>
              <a:rPr lang="en-GB" sz="1600" dirty="0"/>
              <a:t> </a:t>
            </a:r>
            <a:r>
              <a:rPr lang="en-GB" sz="1600" dirty="0" err="1"/>
              <a:t>lékařské</a:t>
            </a:r>
            <a:r>
              <a:rPr lang="en-GB" sz="1600" dirty="0"/>
              <a:t> </a:t>
            </a:r>
            <a:r>
              <a:rPr lang="en-GB" sz="1600" dirty="0" err="1"/>
              <a:t>literatury</a:t>
            </a:r>
            <a:r>
              <a:rPr lang="en-GB" sz="1600" dirty="0"/>
              <a:t>, 2021. Asclepius (</a:t>
            </a:r>
            <a:r>
              <a:rPr lang="en-GB" sz="1600" dirty="0" err="1"/>
              <a:t>Axonite</a:t>
            </a:r>
            <a:r>
              <a:rPr lang="en-GB" sz="1600" dirty="0"/>
              <a:t> CZ). ISBN 978-80-88046-24-0.</a:t>
            </a:r>
            <a:endParaRPr lang="cs-CZ" sz="1600" dirty="0"/>
          </a:p>
          <a:p>
            <a:pPr>
              <a:lnSpc>
                <a:spcPct val="100000"/>
              </a:lnSpc>
            </a:pPr>
            <a:endParaRPr lang="en-GB" sz="1600" dirty="0"/>
          </a:p>
        </p:txBody>
      </p:sp>
    </p:spTree>
    <p:extLst>
      <p:ext uri="{BB962C8B-B14F-4D97-AF65-F5344CB8AC3E}">
        <p14:creationId xmlns:p14="http://schemas.microsoft.com/office/powerpoint/2010/main" val="367288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Title 3"/>
          <p:cNvSpPr>
            <a:spLocks noGrp="1"/>
          </p:cNvSpPr>
          <p:nvPr>
            <p:ph type="title"/>
          </p:nvPr>
        </p:nvSpPr>
        <p:spPr/>
        <p:txBody>
          <a:bodyPr/>
          <a:lstStyle/>
          <a:p>
            <a:r>
              <a:rPr lang="cs-CZ" dirty="0"/>
              <a:t>Bilance tekutin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085127"/>
              </p:ext>
            </p:extLst>
          </p:nvPr>
        </p:nvGraphicFramePr>
        <p:xfrm>
          <a:off x="720725" y="1692275"/>
          <a:ext cx="10752140" cy="2225040"/>
        </p:xfrm>
        <a:graphic>
          <a:graphicData uri="http://schemas.openxmlformats.org/drawingml/2006/table">
            <a:tbl>
              <a:tblPr firstRow="1" bandRow="1">
                <a:tableStyleId>{B301B821-A1FF-4177-AEE7-76D212191A09}</a:tableStyleId>
              </a:tblPr>
              <a:tblGrid>
                <a:gridCol w="2688035">
                  <a:extLst>
                    <a:ext uri="{9D8B030D-6E8A-4147-A177-3AD203B41FA5}">
                      <a16:colId xmlns:a16="http://schemas.microsoft.com/office/drawing/2014/main" val="20000"/>
                    </a:ext>
                  </a:extLst>
                </a:gridCol>
                <a:gridCol w="2688035">
                  <a:extLst>
                    <a:ext uri="{9D8B030D-6E8A-4147-A177-3AD203B41FA5}">
                      <a16:colId xmlns:a16="http://schemas.microsoft.com/office/drawing/2014/main" val="20001"/>
                    </a:ext>
                  </a:extLst>
                </a:gridCol>
                <a:gridCol w="2688035">
                  <a:extLst>
                    <a:ext uri="{9D8B030D-6E8A-4147-A177-3AD203B41FA5}">
                      <a16:colId xmlns:a16="http://schemas.microsoft.com/office/drawing/2014/main" val="20002"/>
                    </a:ext>
                  </a:extLst>
                </a:gridCol>
                <a:gridCol w="2688035">
                  <a:extLst>
                    <a:ext uri="{9D8B030D-6E8A-4147-A177-3AD203B41FA5}">
                      <a16:colId xmlns:a16="http://schemas.microsoft.com/office/drawing/2014/main" val="20003"/>
                    </a:ext>
                  </a:extLst>
                </a:gridCol>
              </a:tblGrid>
              <a:tr h="370840">
                <a:tc>
                  <a:txBody>
                    <a:bodyPr/>
                    <a:lstStyle/>
                    <a:p>
                      <a:r>
                        <a:rPr lang="cs-CZ" dirty="0"/>
                        <a:t>Zdroje vody</a:t>
                      </a:r>
                      <a:endParaRPr lang="en-GB" dirty="0"/>
                    </a:p>
                  </a:txBody>
                  <a:tcPr/>
                </a:tc>
                <a:tc>
                  <a:txBody>
                    <a:bodyPr/>
                    <a:lstStyle/>
                    <a:p>
                      <a:r>
                        <a:rPr lang="cs-CZ" dirty="0"/>
                        <a:t>Množství (ml)</a:t>
                      </a:r>
                      <a:endParaRPr lang="en-GB" dirty="0"/>
                    </a:p>
                  </a:txBody>
                  <a:tcPr/>
                </a:tc>
                <a:tc>
                  <a:txBody>
                    <a:bodyPr/>
                    <a:lstStyle/>
                    <a:p>
                      <a:r>
                        <a:rPr lang="cs-CZ" dirty="0"/>
                        <a:t>Ztráty vody</a:t>
                      </a:r>
                      <a:endParaRPr lang="en-GB" dirty="0"/>
                    </a:p>
                  </a:txBody>
                  <a:tcPr/>
                </a:tc>
                <a:tc>
                  <a:txBody>
                    <a:bodyPr/>
                    <a:lstStyle/>
                    <a:p>
                      <a:r>
                        <a:rPr lang="cs-CZ" dirty="0"/>
                        <a:t>Množství (ml)</a:t>
                      </a:r>
                      <a:endParaRPr lang="en-GB" dirty="0"/>
                    </a:p>
                  </a:txBody>
                  <a:tcPr/>
                </a:tc>
                <a:extLst>
                  <a:ext uri="{0D108BD9-81ED-4DB2-BD59-A6C34878D82A}">
                    <a16:rowId xmlns:a16="http://schemas.microsoft.com/office/drawing/2014/main" val="10000"/>
                  </a:ext>
                </a:extLst>
              </a:tr>
              <a:tr h="370840">
                <a:tc>
                  <a:txBody>
                    <a:bodyPr/>
                    <a:lstStyle/>
                    <a:p>
                      <a:r>
                        <a:rPr lang="cs-CZ" dirty="0"/>
                        <a:t>Tekutiny</a:t>
                      </a:r>
                      <a:endParaRPr lang="en-GB" dirty="0"/>
                    </a:p>
                  </a:txBody>
                  <a:tcPr/>
                </a:tc>
                <a:tc>
                  <a:txBody>
                    <a:bodyPr/>
                    <a:lstStyle/>
                    <a:p>
                      <a:r>
                        <a:rPr lang="cs-CZ" dirty="0"/>
                        <a:t>550–1500 </a:t>
                      </a:r>
                      <a:endParaRPr lang="en-GB" dirty="0"/>
                    </a:p>
                  </a:txBody>
                  <a:tcPr/>
                </a:tc>
                <a:tc>
                  <a:txBody>
                    <a:bodyPr/>
                    <a:lstStyle/>
                    <a:p>
                      <a:r>
                        <a:rPr lang="cs-CZ" dirty="0"/>
                        <a:t>Moč</a:t>
                      </a:r>
                      <a:endParaRPr lang="en-GB" dirty="0"/>
                    </a:p>
                  </a:txBody>
                  <a:tcPr/>
                </a:tc>
                <a:tc>
                  <a:txBody>
                    <a:bodyPr/>
                    <a:lstStyle/>
                    <a:p>
                      <a:r>
                        <a:rPr lang="cs-CZ" dirty="0"/>
                        <a:t>500–1400 </a:t>
                      </a:r>
                      <a:endParaRPr lang="en-GB" dirty="0"/>
                    </a:p>
                  </a:txBody>
                  <a:tcPr/>
                </a:tc>
                <a:extLst>
                  <a:ext uri="{0D108BD9-81ED-4DB2-BD59-A6C34878D82A}">
                    <a16:rowId xmlns:a16="http://schemas.microsoft.com/office/drawing/2014/main" val="10001"/>
                  </a:ext>
                </a:extLst>
              </a:tr>
              <a:tr h="370840">
                <a:tc>
                  <a:txBody>
                    <a:bodyPr/>
                    <a:lstStyle/>
                    <a:p>
                      <a:r>
                        <a:rPr lang="cs-CZ" dirty="0"/>
                        <a:t>Potraviny</a:t>
                      </a:r>
                      <a:endParaRPr lang="en-GB" dirty="0"/>
                    </a:p>
                  </a:txBody>
                  <a:tcPr/>
                </a:tc>
                <a:tc>
                  <a:txBody>
                    <a:bodyPr/>
                    <a:lstStyle/>
                    <a:p>
                      <a:r>
                        <a:rPr lang="cs-CZ" dirty="0"/>
                        <a:t>700–1000 </a:t>
                      </a:r>
                      <a:endParaRPr lang="en-GB" dirty="0"/>
                    </a:p>
                  </a:txBody>
                  <a:tcPr/>
                </a:tc>
                <a:tc>
                  <a:txBody>
                    <a:bodyPr/>
                    <a:lstStyle/>
                    <a:p>
                      <a:r>
                        <a:rPr lang="cs-CZ" dirty="0"/>
                        <a:t>Odpařování z kůže,</a:t>
                      </a:r>
                      <a:r>
                        <a:rPr lang="cs-CZ" baseline="0" dirty="0"/>
                        <a:t> p</a:t>
                      </a:r>
                      <a:r>
                        <a:rPr lang="cs-CZ" dirty="0"/>
                        <a:t>ot</a:t>
                      </a:r>
                      <a:endParaRPr lang="en-GB" dirty="0"/>
                    </a:p>
                  </a:txBody>
                  <a:tcPr/>
                </a:tc>
                <a:tc>
                  <a:txBody>
                    <a:bodyPr/>
                    <a:lstStyle/>
                    <a:p>
                      <a:r>
                        <a:rPr lang="cs-CZ" dirty="0"/>
                        <a:t>450–</a:t>
                      </a:r>
                      <a:r>
                        <a:rPr lang="cs-CZ" baseline="0" dirty="0"/>
                        <a:t>900 </a:t>
                      </a:r>
                      <a:endParaRPr lang="en-GB" dirty="0"/>
                    </a:p>
                  </a:txBody>
                  <a:tcPr/>
                </a:tc>
                <a:extLst>
                  <a:ext uri="{0D108BD9-81ED-4DB2-BD59-A6C34878D82A}">
                    <a16:rowId xmlns:a16="http://schemas.microsoft.com/office/drawing/2014/main" val="10002"/>
                  </a:ext>
                </a:extLst>
              </a:tr>
              <a:tr h="370840">
                <a:tc>
                  <a:txBody>
                    <a:bodyPr/>
                    <a:lstStyle/>
                    <a:p>
                      <a:r>
                        <a:rPr lang="cs-CZ" dirty="0"/>
                        <a:t>Metabolická</a:t>
                      </a:r>
                      <a:r>
                        <a:rPr lang="cs-CZ" baseline="0" dirty="0"/>
                        <a:t> voda</a:t>
                      </a:r>
                      <a:endParaRPr lang="en-GB" dirty="0"/>
                    </a:p>
                  </a:txBody>
                  <a:tcPr/>
                </a:tc>
                <a:tc>
                  <a:txBody>
                    <a:bodyPr/>
                    <a:lstStyle/>
                    <a:p>
                      <a:r>
                        <a:rPr lang="cs-CZ" dirty="0"/>
                        <a:t>250–350 </a:t>
                      </a:r>
                      <a:endParaRPr lang="en-GB" dirty="0"/>
                    </a:p>
                  </a:txBody>
                  <a:tcPr/>
                </a:tc>
                <a:tc>
                  <a:txBody>
                    <a:bodyPr/>
                    <a:lstStyle/>
                    <a:p>
                      <a:r>
                        <a:rPr lang="cs-CZ" dirty="0"/>
                        <a:t>Dech</a:t>
                      </a:r>
                      <a:endParaRPr lang="en-GB" dirty="0"/>
                    </a:p>
                  </a:txBody>
                  <a:tcPr/>
                </a:tc>
                <a:tc>
                  <a:txBody>
                    <a:bodyPr/>
                    <a:lstStyle/>
                    <a:p>
                      <a:r>
                        <a:rPr lang="cs-CZ" dirty="0"/>
                        <a:t>350 </a:t>
                      </a:r>
                      <a:endParaRPr lang="en-GB" dirty="0"/>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dirty="0"/>
                    </a:p>
                  </a:txBody>
                  <a:tcPr/>
                </a:tc>
                <a:tc>
                  <a:txBody>
                    <a:bodyPr/>
                    <a:lstStyle/>
                    <a:p>
                      <a:r>
                        <a:rPr lang="cs-CZ" dirty="0"/>
                        <a:t>Stolice</a:t>
                      </a:r>
                      <a:r>
                        <a:rPr lang="cs-CZ" baseline="0" dirty="0"/>
                        <a:t> </a:t>
                      </a:r>
                      <a:endParaRPr lang="en-GB" dirty="0"/>
                    </a:p>
                  </a:txBody>
                  <a:tcPr/>
                </a:tc>
                <a:tc>
                  <a:txBody>
                    <a:bodyPr/>
                    <a:lstStyle/>
                    <a:p>
                      <a:r>
                        <a:rPr lang="cs-CZ" dirty="0"/>
                        <a:t>150</a:t>
                      </a:r>
                      <a:endParaRPr lang="en-GB" dirty="0"/>
                    </a:p>
                  </a:txBody>
                  <a:tcPr/>
                </a:tc>
                <a:extLst>
                  <a:ext uri="{0D108BD9-81ED-4DB2-BD59-A6C34878D82A}">
                    <a16:rowId xmlns:a16="http://schemas.microsoft.com/office/drawing/2014/main" val="10004"/>
                  </a:ext>
                </a:extLst>
              </a:tr>
              <a:tr h="370840">
                <a:tc>
                  <a:txBody>
                    <a:bodyPr/>
                    <a:lstStyle/>
                    <a:p>
                      <a:r>
                        <a:rPr lang="cs-CZ" dirty="0"/>
                        <a:t>Celkem</a:t>
                      </a:r>
                      <a:endParaRPr lang="en-GB" dirty="0"/>
                    </a:p>
                  </a:txBody>
                  <a:tcPr/>
                </a:tc>
                <a:tc>
                  <a:txBody>
                    <a:bodyPr/>
                    <a:lstStyle/>
                    <a:p>
                      <a:r>
                        <a:rPr lang="cs-CZ" dirty="0"/>
                        <a:t>1450–2800 </a:t>
                      </a:r>
                      <a:endParaRPr lang="en-GB" dirty="0"/>
                    </a:p>
                  </a:txBody>
                  <a:tcPr/>
                </a:tc>
                <a:tc>
                  <a:txBody>
                    <a:bodyPr/>
                    <a:lstStyle/>
                    <a:p>
                      <a:r>
                        <a:rPr lang="cs-CZ" dirty="0"/>
                        <a:t>Celkem</a:t>
                      </a:r>
                      <a:endParaRPr lang="en-GB" dirty="0"/>
                    </a:p>
                  </a:txBody>
                  <a:tcPr/>
                </a:tc>
                <a:tc>
                  <a:txBody>
                    <a:bodyPr/>
                    <a:lstStyle/>
                    <a:p>
                      <a:r>
                        <a:rPr lang="cs-CZ" dirty="0"/>
                        <a:t>1450–2800</a:t>
                      </a:r>
                      <a:r>
                        <a:rPr lang="cs-CZ" baseline="0" dirty="0"/>
                        <a:t> </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33457548"/>
              </p:ext>
            </p:extLst>
          </p:nvPr>
        </p:nvGraphicFramePr>
        <p:xfrm>
          <a:off x="5362574" y="4442573"/>
          <a:ext cx="6110291" cy="1483360"/>
        </p:xfrm>
        <a:graphic>
          <a:graphicData uri="http://schemas.openxmlformats.org/drawingml/2006/table">
            <a:tbl>
              <a:tblPr firstRow="1" bandRow="1">
                <a:tableStyleId>{B301B821-A1FF-4177-AEE7-76D212191A09}</a:tableStyleId>
              </a:tblPr>
              <a:tblGrid>
                <a:gridCol w="1662982">
                  <a:extLst>
                    <a:ext uri="{9D8B030D-6E8A-4147-A177-3AD203B41FA5}">
                      <a16:colId xmlns:a16="http://schemas.microsoft.com/office/drawing/2014/main" val="20000"/>
                    </a:ext>
                  </a:extLst>
                </a:gridCol>
                <a:gridCol w="4447309">
                  <a:extLst>
                    <a:ext uri="{9D8B030D-6E8A-4147-A177-3AD203B41FA5}">
                      <a16:colId xmlns:a16="http://schemas.microsoft.com/office/drawing/2014/main" val="20001"/>
                    </a:ext>
                  </a:extLst>
                </a:gridCol>
              </a:tblGrid>
              <a:tr h="370840">
                <a:tc>
                  <a:txBody>
                    <a:bodyPr/>
                    <a:lstStyle/>
                    <a:p>
                      <a:r>
                        <a:rPr lang="cs-CZ" dirty="0"/>
                        <a:t>100 g živiny </a:t>
                      </a:r>
                      <a:endParaRPr lang="en-GB" dirty="0"/>
                    </a:p>
                  </a:txBody>
                  <a:tcPr/>
                </a:tc>
                <a:tc>
                  <a:txBody>
                    <a:bodyPr/>
                    <a:lstStyle/>
                    <a:p>
                      <a:r>
                        <a:rPr lang="cs-CZ" dirty="0"/>
                        <a:t>Množství vody vzniklé při oxidaci (ml)</a:t>
                      </a:r>
                      <a:endParaRPr lang="en-GB" dirty="0"/>
                    </a:p>
                  </a:txBody>
                  <a:tcPr/>
                </a:tc>
                <a:extLst>
                  <a:ext uri="{0D108BD9-81ED-4DB2-BD59-A6C34878D82A}">
                    <a16:rowId xmlns:a16="http://schemas.microsoft.com/office/drawing/2014/main" val="10000"/>
                  </a:ext>
                </a:extLst>
              </a:tr>
              <a:tr h="370840">
                <a:tc>
                  <a:txBody>
                    <a:bodyPr/>
                    <a:lstStyle/>
                    <a:p>
                      <a:r>
                        <a:rPr lang="cs-CZ" dirty="0"/>
                        <a:t>Sacharidy</a:t>
                      </a:r>
                      <a:endParaRPr lang="en-GB" dirty="0"/>
                    </a:p>
                  </a:txBody>
                  <a:tcPr/>
                </a:tc>
                <a:tc>
                  <a:txBody>
                    <a:bodyPr/>
                    <a:lstStyle/>
                    <a:p>
                      <a:r>
                        <a:rPr lang="cs-CZ" dirty="0"/>
                        <a:t>55</a:t>
                      </a:r>
                      <a:r>
                        <a:rPr lang="cs-CZ" baseline="0" dirty="0"/>
                        <a:t>–60 </a:t>
                      </a:r>
                      <a:endParaRPr lang="en-GB" dirty="0"/>
                    </a:p>
                  </a:txBody>
                  <a:tcPr/>
                </a:tc>
                <a:extLst>
                  <a:ext uri="{0D108BD9-81ED-4DB2-BD59-A6C34878D82A}">
                    <a16:rowId xmlns:a16="http://schemas.microsoft.com/office/drawing/2014/main" val="10001"/>
                  </a:ext>
                </a:extLst>
              </a:tr>
              <a:tr h="370840">
                <a:tc>
                  <a:txBody>
                    <a:bodyPr/>
                    <a:lstStyle/>
                    <a:p>
                      <a:r>
                        <a:rPr lang="cs-CZ" dirty="0"/>
                        <a:t>Tuky</a:t>
                      </a:r>
                      <a:endParaRPr lang="en-GB" dirty="0"/>
                    </a:p>
                  </a:txBody>
                  <a:tcPr/>
                </a:tc>
                <a:tc>
                  <a:txBody>
                    <a:bodyPr/>
                    <a:lstStyle/>
                    <a:p>
                      <a:r>
                        <a:rPr lang="cs-CZ" dirty="0"/>
                        <a:t>107</a:t>
                      </a:r>
                      <a:endParaRPr lang="en-GB" dirty="0"/>
                    </a:p>
                  </a:txBody>
                  <a:tcPr/>
                </a:tc>
                <a:extLst>
                  <a:ext uri="{0D108BD9-81ED-4DB2-BD59-A6C34878D82A}">
                    <a16:rowId xmlns:a16="http://schemas.microsoft.com/office/drawing/2014/main" val="10002"/>
                  </a:ext>
                </a:extLst>
              </a:tr>
              <a:tr h="370840">
                <a:tc>
                  <a:txBody>
                    <a:bodyPr/>
                    <a:lstStyle/>
                    <a:p>
                      <a:r>
                        <a:rPr lang="cs-CZ" dirty="0"/>
                        <a:t>Proteiny</a:t>
                      </a:r>
                      <a:endParaRPr lang="en-GB" dirty="0"/>
                    </a:p>
                  </a:txBody>
                  <a:tcPr/>
                </a:tc>
                <a:tc>
                  <a:txBody>
                    <a:bodyPr/>
                    <a:lstStyle/>
                    <a:p>
                      <a:r>
                        <a:rPr lang="cs-CZ" dirty="0"/>
                        <a:t>41</a:t>
                      </a:r>
                      <a:r>
                        <a:rPr lang="cs-CZ" baseline="0" dirty="0"/>
                        <a:t>–42 </a:t>
                      </a:r>
                      <a:endParaRPr lang="en-GB"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1035818" y="4438014"/>
            <a:ext cx="3879082" cy="584775"/>
          </a:xfrm>
          <a:prstGeom prst="rect">
            <a:avLst/>
          </a:prstGeom>
          <a:noFill/>
        </p:spPr>
        <p:txBody>
          <a:bodyPr wrap="square" rtlCol="0">
            <a:spAutoFit/>
          </a:bodyPr>
          <a:lstStyle/>
          <a:p>
            <a:pPr algn="l"/>
            <a:r>
              <a:rPr lang="cs-CZ" sz="1600" b="1" dirty="0">
                <a:latin typeface="+mn-lt"/>
              </a:rPr>
              <a:t>Metabolická voda: </a:t>
            </a:r>
            <a:r>
              <a:rPr lang="cs-CZ" sz="1600" dirty="0">
                <a:latin typeface="+mn-lt"/>
              </a:rPr>
              <a:t>vzniká v organismu oxidací živin bohatých na vodík</a:t>
            </a:r>
            <a:endParaRPr lang="en-GB" sz="1600" dirty="0" err="1">
              <a:latin typeface="+mn-lt"/>
            </a:endParaRPr>
          </a:p>
        </p:txBody>
      </p:sp>
    </p:spTree>
    <p:extLst>
      <p:ext uri="{BB962C8B-B14F-4D97-AF65-F5344CB8AC3E}">
        <p14:creationId xmlns:p14="http://schemas.microsoft.com/office/powerpoint/2010/main" val="423907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Title 3"/>
          <p:cNvSpPr>
            <a:spLocks noGrp="1"/>
          </p:cNvSpPr>
          <p:nvPr>
            <p:ph type="title"/>
          </p:nvPr>
        </p:nvSpPr>
        <p:spPr>
          <a:xfrm>
            <a:off x="664938" y="163675"/>
            <a:ext cx="10753200" cy="451576"/>
          </a:xfrm>
        </p:spPr>
        <p:txBody>
          <a:bodyPr/>
          <a:lstStyle/>
          <a:p>
            <a:r>
              <a:rPr lang="cs-CZ" sz="2400" dirty="0"/>
              <a:t>Vybrané metody hodnocení hydratace</a:t>
            </a:r>
            <a:endParaRPr lang="en-GB"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3289114"/>
              </p:ext>
            </p:extLst>
          </p:nvPr>
        </p:nvGraphicFramePr>
        <p:xfrm>
          <a:off x="664938" y="855487"/>
          <a:ext cx="10752138" cy="4892040"/>
        </p:xfrm>
        <a:graphic>
          <a:graphicData uri="http://schemas.openxmlformats.org/drawingml/2006/table">
            <a:tbl>
              <a:tblPr firstRow="1" bandRow="1">
                <a:tableStyleId>{5C22544A-7EE6-4342-B048-85BDC9FD1C3A}</a:tableStyleId>
              </a:tblPr>
              <a:tblGrid>
                <a:gridCol w="2517467">
                  <a:extLst>
                    <a:ext uri="{9D8B030D-6E8A-4147-A177-3AD203B41FA5}">
                      <a16:colId xmlns:a16="http://schemas.microsoft.com/office/drawing/2014/main" val="20000"/>
                    </a:ext>
                  </a:extLst>
                </a:gridCol>
                <a:gridCol w="3838222">
                  <a:extLst>
                    <a:ext uri="{9D8B030D-6E8A-4147-A177-3AD203B41FA5}">
                      <a16:colId xmlns:a16="http://schemas.microsoft.com/office/drawing/2014/main" val="20001"/>
                    </a:ext>
                  </a:extLst>
                </a:gridCol>
                <a:gridCol w="4396449">
                  <a:extLst>
                    <a:ext uri="{9D8B030D-6E8A-4147-A177-3AD203B41FA5}">
                      <a16:colId xmlns:a16="http://schemas.microsoft.com/office/drawing/2014/main" val="20002"/>
                    </a:ext>
                  </a:extLst>
                </a:gridCol>
              </a:tblGrid>
              <a:tr h="370840">
                <a:tc>
                  <a:txBody>
                    <a:bodyPr/>
                    <a:lstStyle/>
                    <a:p>
                      <a:r>
                        <a:rPr lang="cs-CZ" sz="1400" dirty="0"/>
                        <a:t>Druh hodnocení</a:t>
                      </a:r>
                      <a:endParaRPr lang="en-GB" sz="1400" dirty="0"/>
                    </a:p>
                  </a:txBody>
                  <a:tcPr/>
                </a:tc>
                <a:tc>
                  <a:txBody>
                    <a:bodyPr/>
                    <a:lstStyle/>
                    <a:p>
                      <a:r>
                        <a:rPr lang="cs-CZ" sz="1400" dirty="0"/>
                        <a:t>Výhody</a:t>
                      </a:r>
                      <a:endParaRPr lang="en-GB" sz="1400" dirty="0"/>
                    </a:p>
                  </a:txBody>
                  <a:tcPr/>
                </a:tc>
                <a:tc>
                  <a:txBody>
                    <a:bodyPr/>
                    <a:lstStyle/>
                    <a:p>
                      <a:r>
                        <a:rPr lang="cs-CZ" sz="1400" dirty="0"/>
                        <a:t>Nevýhody</a:t>
                      </a:r>
                      <a:endParaRPr lang="en-GB" sz="1400" dirty="0"/>
                    </a:p>
                  </a:txBody>
                  <a:tcPr/>
                </a:tc>
                <a:extLst>
                  <a:ext uri="{0D108BD9-81ED-4DB2-BD59-A6C34878D82A}">
                    <a16:rowId xmlns:a16="http://schemas.microsoft.com/office/drawing/2014/main" val="10000"/>
                  </a:ext>
                </a:extLst>
              </a:tr>
              <a:tr h="370840">
                <a:tc>
                  <a:txBody>
                    <a:bodyPr/>
                    <a:lstStyle/>
                    <a:p>
                      <a:r>
                        <a:rPr lang="cs-CZ" sz="1400" dirty="0"/>
                        <a:t>Tělesná hmotnost</a:t>
                      </a:r>
                      <a:endParaRPr lang="en-GB" sz="1400" dirty="0"/>
                    </a:p>
                  </a:txBody>
                  <a:tcPr/>
                </a:tc>
                <a:tc>
                  <a:txBody>
                    <a:bodyPr/>
                    <a:lstStyle/>
                    <a:p>
                      <a:r>
                        <a:rPr lang="cs-CZ" sz="1400" dirty="0"/>
                        <a:t>Jednoduché, rychlé, vhodné pro screening</a:t>
                      </a:r>
                      <a:endParaRPr lang="en-GB" sz="1400" dirty="0"/>
                    </a:p>
                  </a:txBody>
                  <a:tcPr/>
                </a:tc>
                <a:tc>
                  <a:txBody>
                    <a:bodyPr/>
                    <a:lstStyle/>
                    <a:p>
                      <a:r>
                        <a:rPr lang="cs-CZ" sz="1400" dirty="0"/>
                        <a:t>Možné zkreslení změnami v tělesném složení, nutné měřir ptavidelně za</a:t>
                      </a:r>
                      <a:r>
                        <a:rPr lang="cs-CZ" sz="1400" baseline="0" dirty="0"/>
                        <a:t> stejných podmínek</a:t>
                      </a:r>
                      <a:endParaRPr lang="en-GB" sz="1400" dirty="0"/>
                    </a:p>
                  </a:txBody>
                  <a:tcPr/>
                </a:tc>
                <a:extLst>
                  <a:ext uri="{0D108BD9-81ED-4DB2-BD59-A6C34878D82A}">
                    <a16:rowId xmlns:a16="http://schemas.microsoft.com/office/drawing/2014/main" val="10001"/>
                  </a:ext>
                </a:extLst>
              </a:tr>
              <a:tr h="370840">
                <a:tc>
                  <a:txBody>
                    <a:bodyPr/>
                    <a:lstStyle/>
                    <a:p>
                      <a:r>
                        <a:rPr lang="cs-CZ" sz="1400" dirty="0"/>
                        <a:t>Příjem – výdej vody</a:t>
                      </a:r>
                      <a:endParaRPr lang="en-GB" sz="1400" dirty="0"/>
                    </a:p>
                  </a:txBody>
                  <a:tcPr/>
                </a:tc>
                <a:tc>
                  <a:txBody>
                    <a:bodyPr/>
                    <a:lstStyle/>
                    <a:p>
                      <a:r>
                        <a:rPr lang="cs-CZ" sz="1400" dirty="0"/>
                        <a:t>Jednoduché,</a:t>
                      </a:r>
                      <a:r>
                        <a:rPr lang="cs-CZ" sz="1400" baseline="0" dirty="0"/>
                        <a:t> rychlé, jako klinický standard</a:t>
                      </a:r>
                      <a:endParaRPr lang="en-GB" sz="1400" dirty="0"/>
                    </a:p>
                  </a:txBody>
                  <a:tcPr/>
                </a:tc>
                <a:tc>
                  <a:txBody>
                    <a:bodyPr/>
                    <a:lstStyle/>
                    <a:p>
                      <a:r>
                        <a:rPr lang="cs-CZ" sz="1400" dirty="0"/>
                        <a:t>Zavedení močového katetru</a:t>
                      </a:r>
                      <a:endParaRPr lang="en-GB" sz="1400" dirty="0"/>
                    </a:p>
                  </a:txBody>
                  <a:tcPr/>
                </a:tc>
                <a:extLst>
                  <a:ext uri="{0D108BD9-81ED-4DB2-BD59-A6C34878D82A}">
                    <a16:rowId xmlns:a16="http://schemas.microsoft.com/office/drawing/2014/main" val="10002"/>
                  </a:ext>
                </a:extLst>
              </a:tr>
              <a:tr h="370840">
                <a:tc>
                  <a:txBody>
                    <a:bodyPr/>
                    <a:lstStyle/>
                    <a:p>
                      <a:r>
                        <a:rPr lang="cs-CZ" sz="1400" dirty="0"/>
                        <a:t>Celková tělesná voda</a:t>
                      </a:r>
                      <a:endParaRPr lang="en-GB" sz="1400" dirty="0"/>
                    </a:p>
                  </a:txBody>
                  <a:tcPr/>
                </a:tc>
                <a:tc>
                  <a:txBody>
                    <a:bodyPr/>
                    <a:lstStyle/>
                    <a:p>
                      <a:r>
                        <a:rPr lang="cs-CZ" sz="1400" dirty="0"/>
                        <a:t>Jednoduché, rychlé</a:t>
                      </a:r>
                      <a:endParaRPr lang="en-GB" sz="1400" dirty="0"/>
                    </a:p>
                  </a:txBody>
                  <a:tcPr/>
                </a:tc>
                <a:tc>
                  <a:txBody>
                    <a:bodyPr/>
                    <a:lstStyle/>
                    <a:p>
                      <a:r>
                        <a:rPr lang="cs-CZ" sz="1400" dirty="0"/>
                        <a:t>Drahé, více měření</a:t>
                      </a:r>
                      <a:endParaRPr lang="en-GB" sz="1400" dirty="0"/>
                    </a:p>
                  </a:txBody>
                  <a:tcPr/>
                </a:tc>
                <a:extLst>
                  <a:ext uri="{0D108BD9-81ED-4DB2-BD59-A6C34878D82A}">
                    <a16:rowId xmlns:a16="http://schemas.microsoft.com/office/drawing/2014/main" val="10003"/>
                  </a:ext>
                </a:extLst>
              </a:tr>
              <a:tr h="370840">
                <a:tc>
                  <a:txBody>
                    <a:bodyPr/>
                    <a:lstStyle/>
                    <a:p>
                      <a:r>
                        <a:rPr lang="cs-CZ" sz="1400" dirty="0"/>
                        <a:t>Bioimpedance</a:t>
                      </a:r>
                      <a:endParaRPr lang="en-GB" sz="1400" dirty="0"/>
                    </a:p>
                  </a:txBody>
                  <a:tcPr/>
                </a:tc>
                <a:tc>
                  <a:txBody>
                    <a:bodyPr/>
                    <a:lstStyle/>
                    <a:p>
                      <a:r>
                        <a:rPr lang="cs-CZ" sz="1400" dirty="0"/>
                        <a:t>Jednoduché, rychlé</a:t>
                      </a:r>
                      <a:endParaRPr lang="en-GB" sz="1400" dirty="0"/>
                    </a:p>
                  </a:txBody>
                  <a:tcPr/>
                </a:tc>
                <a:tc>
                  <a:txBody>
                    <a:bodyPr/>
                    <a:lstStyle/>
                    <a:p>
                      <a:r>
                        <a:rPr lang="cs-CZ" sz="1400" dirty="0"/>
                        <a:t>Riziko mnohočetného zkreslení</a:t>
                      </a:r>
                      <a:endParaRPr lang="en-GB" sz="1400" dirty="0"/>
                    </a:p>
                  </a:txBody>
                  <a:tcPr/>
                </a:tc>
                <a:extLst>
                  <a:ext uri="{0D108BD9-81ED-4DB2-BD59-A6C34878D82A}">
                    <a16:rowId xmlns:a16="http://schemas.microsoft.com/office/drawing/2014/main" val="10004"/>
                  </a:ext>
                </a:extLst>
              </a:tr>
              <a:tr h="370840">
                <a:tc>
                  <a:txBody>
                    <a:bodyPr/>
                    <a:lstStyle/>
                    <a:p>
                      <a:r>
                        <a:rPr lang="cs-CZ" sz="1400" dirty="0"/>
                        <a:t>Plazma – osmolalita</a:t>
                      </a:r>
                      <a:endParaRPr lang="en-GB" sz="1400" dirty="0"/>
                    </a:p>
                  </a:txBody>
                  <a:tcPr/>
                </a:tc>
                <a:tc>
                  <a:txBody>
                    <a:bodyPr/>
                    <a:lstStyle/>
                    <a:p>
                      <a:r>
                        <a:rPr lang="cs-CZ" sz="1400" dirty="0"/>
                        <a:t>Jednoduché,</a:t>
                      </a:r>
                      <a:r>
                        <a:rPr lang="cs-CZ" sz="1400" baseline="0" dirty="0"/>
                        <a:t> rychlé, jako klinický standard</a:t>
                      </a:r>
                      <a:endParaRPr lang="en-GB" sz="1400" dirty="0"/>
                    </a:p>
                  </a:txBody>
                  <a:tcPr/>
                </a:tc>
                <a:tc>
                  <a:txBody>
                    <a:bodyPr/>
                    <a:lstStyle/>
                    <a:p>
                      <a:r>
                        <a:rPr lang="cs-CZ" sz="1400" dirty="0"/>
                        <a:t>Drahé, invazivní</a:t>
                      </a:r>
                      <a:endParaRPr lang="en-GB" sz="1400" dirty="0"/>
                    </a:p>
                  </a:txBody>
                  <a:tcPr/>
                </a:tc>
                <a:extLst>
                  <a:ext uri="{0D108BD9-81ED-4DB2-BD59-A6C34878D82A}">
                    <a16:rowId xmlns:a16="http://schemas.microsoft.com/office/drawing/2014/main" val="10005"/>
                  </a:ext>
                </a:extLst>
              </a:tr>
              <a:tr h="370840">
                <a:tc>
                  <a:txBody>
                    <a:bodyPr/>
                    <a:lstStyle/>
                    <a:p>
                      <a:r>
                        <a:rPr lang="cs-CZ" sz="1400" dirty="0"/>
                        <a:t>Plazma – hormony</a:t>
                      </a:r>
                      <a:endParaRPr lang="en-GB" sz="1400" dirty="0"/>
                    </a:p>
                  </a:txBody>
                  <a:tcPr/>
                </a:tc>
                <a:tc>
                  <a:txBody>
                    <a:bodyPr/>
                    <a:lstStyle/>
                    <a:p>
                      <a:r>
                        <a:rPr lang="cs-CZ" sz="1400" dirty="0"/>
                        <a:t>-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Drahé, invazivní, riziko mnohočetného zkreslení</a:t>
                      </a:r>
                      <a:endParaRPr lang="en-GB" sz="1400" dirty="0"/>
                    </a:p>
                  </a:txBody>
                  <a:tcPr/>
                </a:tc>
                <a:extLst>
                  <a:ext uri="{0D108BD9-81ED-4DB2-BD59-A6C34878D82A}">
                    <a16:rowId xmlns:a16="http://schemas.microsoft.com/office/drawing/2014/main" val="10006"/>
                  </a:ext>
                </a:extLst>
              </a:tr>
              <a:tr h="370840">
                <a:tc>
                  <a:txBody>
                    <a:bodyPr/>
                    <a:lstStyle/>
                    <a:p>
                      <a:r>
                        <a:rPr lang="cs-CZ" sz="1400" dirty="0"/>
                        <a:t>Plazma – koncentrace sodíku</a:t>
                      </a:r>
                      <a:endParaRPr lang="en-GB" sz="1400" dirty="0"/>
                    </a:p>
                  </a:txBody>
                  <a:tcPr/>
                </a:tc>
                <a:tc>
                  <a:txBody>
                    <a:bodyPr/>
                    <a:lstStyle/>
                    <a:p>
                      <a:r>
                        <a:rPr lang="cs-CZ" sz="1400" dirty="0"/>
                        <a:t>Detekce hyponatremie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Drahé, invazivní, riziko mnohočetného zkreslení</a:t>
                      </a:r>
                      <a:endParaRPr lang="en-GB" sz="1400" dirty="0"/>
                    </a:p>
                  </a:txBody>
                  <a:tcPr/>
                </a:tc>
                <a:extLst>
                  <a:ext uri="{0D108BD9-81ED-4DB2-BD59-A6C34878D82A}">
                    <a16:rowId xmlns:a16="http://schemas.microsoft.com/office/drawing/2014/main" val="10007"/>
                  </a:ext>
                </a:extLst>
              </a:tr>
              <a:tr h="370840">
                <a:tc>
                  <a:txBody>
                    <a:bodyPr/>
                    <a:lstStyle/>
                    <a:p>
                      <a:r>
                        <a:rPr lang="cs-CZ" sz="1400" dirty="0"/>
                        <a:t>Moč – osmolalita</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Jednoduché, rychlé, vhodné pro screening</a:t>
                      </a:r>
                      <a:endParaRPr lang="en-GB" sz="1400" dirty="0"/>
                    </a:p>
                  </a:txBody>
                  <a:tcPr/>
                </a:tc>
                <a:tc>
                  <a:txBody>
                    <a:bodyPr/>
                    <a:lstStyle/>
                    <a:p>
                      <a:r>
                        <a:rPr lang="cs-CZ" sz="1400" dirty="0"/>
                        <a:t>Snadno zkreslitelné,</a:t>
                      </a:r>
                      <a:r>
                        <a:rPr lang="cs-CZ" sz="1400" baseline="0" dirty="0"/>
                        <a:t> náročné na načasování, subjektivní</a:t>
                      </a:r>
                      <a:endParaRPr lang="en-GB" sz="1400" dirty="0"/>
                    </a:p>
                  </a:txBody>
                  <a:tcPr/>
                </a:tc>
                <a:extLst>
                  <a:ext uri="{0D108BD9-81ED-4DB2-BD59-A6C34878D82A}">
                    <a16:rowId xmlns:a16="http://schemas.microsoft.com/office/drawing/2014/main" val="10008"/>
                  </a:ext>
                </a:extLst>
              </a:tr>
              <a:tr h="370840">
                <a:tc>
                  <a:txBody>
                    <a:bodyPr/>
                    <a:lstStyle/>
                    <a:p>
                      <a:r>
                        <a:rPr lang="cs-CZ" sz="1400" dirty="0"/>
                        <a:t>Moč – množství</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Jednoduché, rychlé, levné </a:t>
                      </a:r>
                      <a:endParaRPr lang="en-GB" sz="1400" dirty="0"/>
                    </a:p>
                  </a:txBody>
                  <a:tcPr/>
                </a:tc>
                <a:tc>
                  <a:txBody>
                    <a:bodyPr/>
                    <a:lstStyle/>
                    <a:p>
                      <a:r>
                        <a:rPr lang="cs-CZ" sz="1400" dirty="0"/>
                        <a:t>Vliv fyzické aktivity</a:t>
                      </a:r>
                      <a:r>
                        <a:rPr lang="cs-CZ" sz="1400" baseline="0" dirty="0"/>
                        <a:t> a klimatických podmínek</a:t>
                      </a:r>
                      <a:endParaRPr lang="en-GB" sz="1400" dirty="0"/>
                    </a:p>
                  </a:txBody>
                  <a:tcPr/>
                </a:tc>
                <a:extLst>
                  <a:ext uri="{0D108BD9-81ED-4DB2-BD59-A6C34878D82A}">
                    <a16:rowId xmlns:a16="http://schemas.microsoft.com/office/drawing/2014/main" val="10009"/>
                  </a:ext>
                </a:extLst>
              </a:tr>
              <a:tr h="370840">
                <a:tc>
                  <a:txBody>
                    <a:bodyPr/>
                    <a:lstStyle/>
                    <a:p>
                      <a:r>
                        <a:rPr lang="cs-CZ" sz="1400" dirty="0"/>
                        <a:t>Moč – barva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Jednoduché, rychlé, levné </a:t>
                      </a:r>
                      <a:endParaRPr lang="en-GB" sz="1400" dirty="0"/>
                    </a:p>
                  </a:txBody>
                  <a:tcPr/>
                </a:tc>
                <a:tc>
                  <a:txBody>
                    <a:bodyPr/>
                    <a:lstStyle/>
                    <a:p>
                      <a:r>
                        <a:rPr lang="cs-CZ" sz="1400" dirty="0"/>
                        <a:t>Vliv stravy, léčiv, DS, nelze použít k diagnostice</a:t>
                      </a:r>
                      <a:endParaRPr lang="en-GB" sz="1400" dirty="0"/>
                    </a:p>
                  </a:txBody>
                  <a:tcPr/>
                </a:tc>
                <a:extLst>
                  <a:ext uri="{0D108BD9-81ED-4DB2-BD59-A6C34878D82A}">
                    <a16:rowId xmlns:a16="http://schemas.microsoft.com/office/drawing/2014/main" val="10010"/>
                  </a:ext>
                </a:extLst>
              </a:tr>
              <a:tr h="370840">
                <a:tc>
                  <a:txBody>
                    <a:bodyPr/>
                    <a:lstStyle/>
                    <a:p>
                      <a:r>
                        <a:rPr lang="cs-CZ" sz="1400" dirty="0"/>
                        <a:t>Žízeň</a:t>
                      </a:r>
                      <a:endParaRPr lang="en-GB" sz="1400" dirty="0"/>
                    </a:p>
                  </a:txBody>
                  <a:tcPr/>
                </a:tc>
                <a:tc>
                  <a:txBody>
                    <a:bodyPr/>
                    <a:lstStyle/>
                    <a:p>
                      <a:r>
                        <a:rPr lang="cs-CZ" sz="1400" dirty="0"/>
                        <a:t>-</a:t>
                      </a:r>
                      <a:endParaRPr lang="en-GB" sz="1400" dirty="0"/>
                    </a:p>
                  </a:txBody>
                  <a:tcPr/>
                </a:tc>
                <a:tc>
                  <a:txBody>
                    <a:bodyPr/>
                    <a:lstStyle/>
                    <a:p>
                      <a:r>
                        <a:rPr lang="cs-CZ" sz="1400" dirty="0"/>
                        <a:t>Subjektivní, variabilní, pozdní detekce – nelze</a:t>
                      </a:r>
                      <a:r>
                        <a:rPr lang="cs-CZ" sz="1400" baseline="0" dirty="0"/>
                        <a:t> předejít dehydrataci</a:t>
                      </a:r>
                      <a:endParaRPr lang="en-GB" sz="14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7051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8</a:t>
            </a:fld>
            <a:endParaRPr lang="cs-CZ" altLang="cs-CZ"/>
          </a:p>
        </p:txBody>
      </p:sp>
      <p:pic>
        <p:nvPicPr>
          <p:cNvPr id="8" name="Picture 7"/>
          <p:cNvPicPr>
            <a:picLocks noChangeAspect="1"/>
          </p:cNvPicPr>
          <p:nvPr/>
        </p:nvPicPr>
        <p:blipFill>
          <a:blip r:embed="rId3"/>
          <a:stretch>
            <a:fillRect/>
          </a:stretch>
        </p:blipFill>
        <p:spPr>
          <a:xfrm>
            <a:off x="666000" y="312619"/>
            <a:ext cx="3829835" cy="5780884"/>
          </a:xfrm>
          <a:prstGeom prst="rect">
            <a:avLst/>
          </a:prstGeom>
          <a:noFill/>
        </p:spPr>
      </p:pic>
      <p:pic>
        <p:nvPicPr>
          <p:cNvPr id="7" name="Picture 6"/>
          <p:cNvPicPr>
            <a:picLocks noChangeAspect="1"/>
          </p:cNvPicPr>
          <p:nvPr/>
        </p:nvPicPr>
        <p:blipFill>
          <a:blip r:embed="rId4"/>
          <a:stretch>
            <a:fillRect/>
          </a:stretch>
        </p:blipFill>
        <p:spPr>
          <a:xfrm>
            <a:off x="4948237" y="171043"/>
            <a:ext cx="5938838" cy="5820061"/>
          </a:xfrm>
          <a:prstGeom prst="rect">
            <a:avLst/>
          </a:prstGeom>
          <a:noFill/>
        </p:spPr>
      </p:pic>
    </p:spTree>
    <p:extLst>
      <p:ext uri="{BB962C8B-B14F-4D97-AF65-F5344CB8AC3E}">
        <p14:creationId xmlns:p14="http://schemas.microsoft.com/office/powerpoint/2010/main" val="146041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Title 3"/>
          <p:cNvSpPr>
            <a:spLocks noGrp="1"/>
          </p:cNvSpPr>
          <p:nvPr>
            <p:ph type="title"/>
          </p:nvPr>
        </p:nvSpPr>
        <p:spPr/>
        <p:txBody>
          <a:bodyPr/>
          <a:lstStyle/>
          <a:p>
            <a:r>
              <a:rPr lang="cs-CZ" dirty="0"/>
              <a:t>Regulace tekutin</a:t>
            </a:r>
            <a:endParaRPr lang="en-GB" dirty="0"/>
          </a:p>
        </p:txBody>
      </p:sp>
      <p:sp>
        <p:nvSpPr>
          <p:cNvPr id="5" name="Content Placeholder 4"/>
          <p:cNvSpPr>
            <a:spLocks noGrp="1"/>
          </p:cNvSpPr>
          <p:nvPr>
            <p:ph idx="1"/>
          </p:nvPr>
        </p:nvSpPr>
        <p:spPr>
          <a:xfrm>
            <a:off x="666000" y="1552576"/>
            <a:ext cx="10753200" cy="4139998"/>
          </a:xfrm>
        </p:spPr>
        <p:txBody>
          <a:bodyPr/>
          <a:lstStyle/>
          <a:p>
            <a:r>
              <a:rPr lang="cs-CZ" dirty="0"/>
              <a:t>Ledviny, KVS, GIT, CNS – informace z krve/receptorů</a:t>
            </a:r>
          </a:p>
          <a:p>
            <a:r>
              <a:rPr lang="cs-CZ" dirty="0"/>
              <a:t>Receptory – změny objemu krve, KT, koncentrace látek v krvi</a:t>
            </a:r>
          </a:p>
          <a:p>
            <a:r>
              <a:rPr lang="cs-CZ" dirty="0"/>
              <a:t>Dehydratace → objem ↓, krevní tlak i koncentrace ↑</a:t>
            </a:r>
            <a:endParaRPr lang="en-GB" dirty="0"/>
          </a:p>
          <a:p>
            <a:r>
              <a:rPr lang="cs-CZ" dirty="0"/>
              <a:t>Osmolarita</a:t>
            </a:r>
            <a:r>
              <a:rPr lang="cs-CZ" sz="1800" dirty="0"/>
              <a:t> (</a:t>
            </a:r>
            <a:r>
              <a:rPr lang="cs-CZ" sz="1800" i="1" dirty="0"/>
              <a:t>„</a:t>
            </a:r>
            <a:r>
              <a:rPr lang="en-GB" sz="1800" i="1" dirty="0" err="1"/>
              <a:t>koncentrace</a:t>
            </a:r>
            <a:r>
              <a:rPr lang="en-GB" sz="1800" i="1" dirty="0"/>
              <a:t> </a:t>
            </a:r>
            <a:r>
              <a:rPr lang="en-GB" sz="1800" i="1" dirty="0" err="1"/>
              <a:t>látek</a:t>
            </a:r>
            <a:r>
              <a:rPr lang="en-GB" sz="1800" i="1" dirty="0"/>
              <a:t> </a:t>
            </a:r>
            <a:r>
              <a:rPr lang="en-GB" sz="1800" i="1" dirty="0" err="1"/>
              <a:t>rozpuštěných</a:t>
            </a:r>
            <a:r>
              <a:rPr lang="en-GB" sz="1800" i="1" dirty="0"/>
              <a:t> v </a:t>
            </a:r>
            <a:r>
              <a:rPr lang="en-GB" sz="1800" i="1" dirty="0" err="1"/>
              <a:t>krvi</a:t>
            </a:r>
            <a:r>
              <a:rPr lang="cs-CZ" sz="1800" i="1" dirty="0"/>
              <a:t>“</a:t>
            </a:r>
            <a:r>
              <a:rPr lang="cs-CZ" sz="1800" dirty="0"/>
              <a:t>)</a:t>
            </a:r>
          </a:p>
          <a:p>
            <a:pPr lvl="1"/>
            <a:r>
              <a:rPr lang="cs-CZ" dirty="0"/>
              <a:t>Kontrolována osmoreceptory v CNS</a:t>
            </a:r>
          </a:p>
          <a:p>
            <a:pPr marL="1200150" lvl="2" indent="-285750">
              <a:buFontTx/>
              <a:buChar char="-"/>
            </a:pPr>
            <a:r>
              <a:rPr lang="cs-CZ" dirty="0"/>
              <a:t>Ovlivňují pocit žízně</a:t>
            </a:r>
          </a:p>
          <a:p>
            <a:pPr marL="1200150" lvl="2" indent="-285750">
              <a:buFontTx/>
              <a:buChar char="-"/>
            </a:pPr>
            <a:r>
              <a:rPr lang="cs-CZ" dirty="0"/>
              <a:t>Ovlivňují sekreci antidiuretického hormonu (=vasopresin) hypotalamem a neurohypofýzou</a:t>
            </a:r>
          </a:p>
          <a:p>
            <a:pPr marL="1200150" lvl="2" indent="-285750">
              <a:buFontTx/>
              <a:buChar char="-"/>
            </a:pPr>
            <a:endParaRPr lang="cs-CZ" dirty="0"/>
          </a:p>
        </p:txBody>
      </p:sp>
    </p:spTree>
    <p:extLst>
      <p:ext uri="{BB962C8B-B14F-4D97-AF65-F5344CB8AC3E}">
        <p14:creationId xmlns:p14="http://schemas.microsoft.com/office/powerpoint/2010/main" val="345677994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OB_2022_Tukutiny</Template>
  <TotalTime>2966</TotalTime>
  <Words>9624</Words>
  <Application>Microsoft Office PowerPoint</Application>
  <PresentationFormat>Širokoúhlá obrazovka</PresentationFormat>
  <Paragraphs>894</Paragraphs>
  <Slides>55</Slides>
  <Notes>49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55</vt:i4>
      </vt:variant>
    </vt:vector>
  </HeadingPairs>
  <TitlesOfParts>
    <vt:vector size="59" baseType="lpstr">
      <vt:lpstr>Arial</vt:lpstr>
      <vt:lpstr>Tahoma</vt:lpstr>
      <vt:lpstr>Wingdings</vt:lpstr>
      <vt:lpstr>Prezentace_MU_CZ</vt:lpstr>
      <vt:lpstr>Nápoje a pitný režim ve vztahu k obezitě</vt:lpstr>
      <vt:lpstr>Rozdělení tělesné vody</vt:lpstr>
      <vt:lpstr>Procentuální zastoupení celkové vody v těle </vt:lpstr>
      <vt:lpstr>Doporučený přívod tekutin - EFSA</vt:lpstr>
      <vt:lpstr>Doporučený přívod tekutin - DACH</vt:lpstr>
      <vt:lpstr>Bilance tekutin</vt:lpstr>
      <vt:lpstr>Vybrané metody hodnocení hydratace</vt:lpstr>
      <vt:lpstr>Prezentace aplikace PowerPoint</vt:lpstr>
      <vt:lpstr>Regulace tekutin</vt:lpstr>
      <vt:lpstr>Antidiuretický hormon</vt:lpstr>
      <vt:lpstr>Sy renin – angiotenzin – aldosteron </vt:lpstr>
      <vt:lpstr>Atriální natriuretický faktor</vt:lpstr>
      <vt:lpstr>Prezentace aplikace PowerPoint</vt:lpstr>
      <vt:lpstr>Dehydratace</vt:lpstr>
      <vt:lpstr>Prezentace aplikace PowerPoint</vt:lpstr>
      <vt:lpstr>Hyperhydratace</vt:lpstr>
      <vt:lpstr>Pitný režim</vt:lpstr>
      <vt:lpstr>Přístupy vedoucí ke konzumaci nápojů</vt:lpstr>
      <vt:lpstr>Obsah vody v potravinách</vt:lpstr>
      <vt:lpstr>Pitný režim</vt:lpstr>
      <vt:lpstr>Cukr v nápojích</vt:lpstr>
      <vt:lpstr>Obsah cukrů ve vybraných nápojích</vt:lpstr>
      <vt:lpstr>Přívod vody a riziko vzniku T2D</vt:lpstr>
      <vt:lpstr>Přívod vody a riziko vzniku T2DM</vt:lpstr>
      <vt:lpstr>Přívod vody a obezita</vt:lpstr>
      <vt:lpstr>Přívod vody a obezita</vt:lpstr>
      <vt:lpstr>Studie NHANES 2009–2012 </vt:lpstr>
      <vt:lpstr>Tělesné složení</vt:lpstr>
      <vt:lpstr>Tělesné složení</vt:lpstr>
      <vt:lpstr>Role intramuskulárních TAG</vt:lpstr>
      <vt:lpstr>Role intramuskulárních TAG</vt:lpstr>
      <vt:lpstr>Role intramuskulárních TAG</vt:lpstr>
      <vt:lpstr>Role intramuskulárních TAG</vt:lpstr>
      <vt:lpstr>Nápoje</vt:lpstr>
      <vt:lpstr>Slazené nealkoholické nápoje (SSB)</vt:lpstr>
      <vt:lpstr>Slazené nealkoholické nápoje</vt:lpstr>
      <vt:lpstr>Slazené nealkoholické nápoje</vt:lpstr>
      <vt:lpstr>Slazené nealkoholické nápoje</vt:lpstr>
      <vt:lpstr>Džusy</vt:lpstr>
      <vt:lpstr>Mléko </vt:lpstr>
      <vt:lpstr>Čaj a obezita</vt:lpstr>
      <vt:lpstr>Káva a obezita</vt:lpstr>
      <vt:lpstr>Náhražky kávy a obezita</vt:lpstr>
      <vt:lpstr>Oblíbené „poobědové“ nápoje</vt:lpstr>
      <vt:lpstr>Alkohol a obezita</vt:lpstr>
      <vt:lpstr>Nápoje se sladidly</vt:lpstr>
      <vt:lpstr>Nápoje se sladidly</vt:lpstr>
      <vt:lpstr>Nápoje se sladidly</vt:lpstr>
      <vt:lpstr>Termogeneze vyvolaná vodou?</vt:lpstr>
      <vt:lpstr>Termogeneze vyvolaná vodou?</vt:lpstr>
      <vt:lpstr>Shrnutí současných vědeckých poznatků</vt:lpstr>
      <vt:lpstr>Healthy Hydration Pyramid, Spanish Society of Community Nutrition (SENC)</vt:lpstr>
      <vt:lpstr>Mexican beverage guidelines for healthy hydration</vt:lpstr>
      <vt:lpstr>Děkuji za pozornost</vt:lpstr>
      <vt:lpstr>Reference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Nápoje a pitný režim ve vztahu k obezitě</dc:title>
  <dc:creator>Monika Kunzova</dc:creator>
  <cp:lastModifiedBy>Monika Kunzová</cp:lastModifiedBy>
  <cp:revision>130</cp:revision>
  <cp:lastPrinted>1601-01-01T00:00:00Z</cp:lastPrinted>
  <dcterms:created xsi:type="dcterms:W3CDTF">2022-02-18T07:41:48Z</dcterms:created>
  <dcterms:modified xsi:type="dcterms:W3CDTF">2025-02-21T10:15:02Z</dcterms:modified>
</cp:coreProperties>
</file>