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8"/>
  </p:notesMasterIdLst>
  <p:handoutMasterIdLst>
    <p:handoutMasterId r:id="rId69"/>
  </p:handoutMasterIdLst>
  <p:sldIdLst>
    <p:sldId id="256" r:id="rId5"/>
    <p:sldId id="320" r:id="rId6"/>
    <p:sldId id="259" r:id="rId7"/>
    <p:sldId id="260" r:id="rId8"/>
    <p:sldId id="261" r:id="rId9"/>
    <p:sldId id="262" r:id="rId10"/>
    <p:sldId id="263" r:id="rId11"/>
    <p:sldId id="321" r:id="rId12"/>
    <p:sldId id="304" r:id="rId13"/>
    <p:sldId id="305" r:id="rId14"/>
    <p:sldId id="306" r:id="rId15"/>
    <p:sldId id="307" r:id="rId16"/>
    <p:sldId id="308" r:id="rId17"/>
    <p:sldId id="309" r:id="rId18"/>
    <p:sldId id="310" r:id="rId19"/>
    <p:sldId id="324" r:id="rId20"/>
    <p:sldId id="325" r:id="rId21"/>
    <p:sldId id="326" r:id="rId22"/>
    <p:sldId id="327" r:id="rId23"/>
    <p:sldId id="311" r:id="rId24"/>
    <p:sldId id="328" r:id="rId25"/>
    <p:sldId id="322" r:id="rId26"/>
    <p:sldId id="323" r:id="rId27"/>
    <p:sldId id="312" r:id="rId28"/>
    <p:sldId id="319" r:id="rId29"/>
    <p:sldId id="313" r:id="rId30"/>
    <p:sldId id="314" r:id="rId31"/>
    <p:sldId id="315" r:id="rId32"/>
    <p:sldId id="316" r:id="rId33"/>
    <p:sldId id="317" r:id="rId34"/>
    <p:sldId id="318" r:id="rId35"/>
    <p:sldId id="264" r:id="rId36"/>
    <p:sldId id="265" r:id="rId37"/>
    <p:sldId id="266" r:id="rId38"/>
    <p:sldId id="267" r:id="rId39"/>
    <p:sldId id="268" r:id="rId40"/>
    <p:sldId id="269" r:id="rId41"/>
    <p:sldId id="270" r:id="rId42"/>
    <p:sldId id="271" r:id="rId43"/>
    <p:sldId id="272" r:id="rId44"/>
    <p:sldId id="273" r:id="rId45"/>
    <p:sldId id="274" r:id="rId46"/>
    <p:sldId id="329" r:id="rId47"/>
    <p:sldId id="275" r:id="rId48"/>
    <p:sldId id="276" r:id="rId49"/>
    <p:sldId id="277" r:id="rId50"/>
    <p:sldId id="278" r:id="rId51"/>
    <p:sldId id="279" r:id="rId52"/>
    <p:sldId id="280" r:id="rId53"/>
    <p:sldId id="281" r:id="rId54"/>
    <p:sldId id="332" r:id="rId55"/>
    <p:sldId id="282" r:id="rId56"/>
    <p:sldId id="283" r:id="rId57"/>
    <p:sldId id="284" r:id="rId58"/>
    <p:sldId id="296" r:id="rId59"/>
    <p:sldId id="330" r:id="rId60"/>
    <p:sldId id="293" r:id="rId61"/>
    <p:sldId id="295" r:id="rId62"/>
    <p:sldId id="331" r:id="rId63"/>
    <p:sldId id="285" r:id="rId64"/>
    <p:sldId id="286" r:id="rId65"/>
    <p:sldId id="287" r:id="rId66"/>
    <p:sldId id="289" r:id="rId67"/>
  </p:sldIdLst>
  <p:sldSz cx="12192000" cy="6858000"/>
  <p:notesSz cx="6858000" cy="9144000"/>
  <p:custDataLst>
    <p:tags r:id="rId70"/>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106" d="100"/>
          <a:sy n="106" d="100"/>
        </p:scale>
        <p:origin x="126" y="192"/>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2121EE7-3ECE-4ECB-B6EA-6EA482F9EF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3EDA616-9BB0-4287-9277-F445E72DA4A3}" type="slidenum">
              <a:rPr lang="en-GB" altLang="cs-CZ" sz="1200"/>
              <a:pPr/>
              <a:t>3</a:t>
            </a:fld>
            <a:endParaRPr lang="en-GB" altLang="cs-CZ" sz="1200"/>
          </a:p>
        </p:txBody>
      </p:sp>
      <p:sp>
        <p:nvSpPr>
          <p:cNvPr id="10243" name="Rectangle 2">
            <a:extLst>
              <a:ext uri="{FF2B5EF4-FFF2-40B4-BE49-F238E27FC236}">
                <a16:creationId xmlns:a16="http://schemas.microsoft.com/office/drawing/2014/main" id="{D92B4B89-B4FD-439C-BD75-761F88915A8E}"/>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F5231B91-DE7E-487F-B05E-F78CDCF68D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A1F6FE45-8BA7-4A71-98EC-B32F1A2BE9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7CA53BC-607E-461C-9585-14BB73E14A20}" type="slidenum">
              <a:rPr lang="en-GB" altLang="cs-CZ" sz="1200"/>
              <a:pPr/>
              <a:t>35</a:t>
            </a:fld>
            <a:endParaRPr lang="en-GB" altLang="cs-CZ" sz="1200"/>
          </a:p>
        </p:txBody>
      </p:sp>
      <p:sp>
        <p:nvSpPr>
          <p:cNvPr id="26627" name="Rectangle 2">
            <a:extLst>
              <a:ext uri="{FF2B5EF4-FFF2-40B4-BE49-F238E27FC236}">
                <a16:creationId xmlns:a16="http://schemas.microsoft.com/office/drawing/2014/main" id="{FD9BC9E5-31B8-4F5D-BA18-2970045F628B}"/>
              </a:ext>
            </a:extLst>
          </p:cNvPr>
          <p:cNvSpPr>
            <a:spLocks noGrp="1" noRot="1" noChangeAspect="1" noChangeArrowheads="1" noTextEdit="1"/>
          </p:cNvSpPr>
          <p:nvPr>
            <p:ph type="sldImg"/>
          </p:nvPr>
        </p:nvSpPr>
        <p:spPr>
          <a:xfrm>
            <a:off x="381000" y="685800"/>
            <a:ext cx="6096000" cy="3429000"/>
          </a:xfrm>
          <a:ln/>
        </p:spPr>
      </p:sp>
      <p:sp>
        <p:nvSpPr>
          <p:cNvPr id="26628" name="Rectangle 3">
            <a:extLst>
              <a:ext uri="{FF2B5EF4-FFF2-40B4-BE49-F238E27FC236}">
                <a16:creationId xmlns:a16="http://schemas.microsoft.com/office/drawing/2014/main" id="{F01D6B1B-8217-4C97-BD3F-BA65BFE50B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6AC546A-E590-4DC7-B4DE-5BBF055579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76CF316-59B7-419B-87D5-FEF7917C4219}" type="slidenum">
              <a:rPr lang="en-GB" altLang="cs-CZ" sz="1200"/>
              <a:pPr/>
              <a:t>36</a:t>
            </a:fld>
            <a:endParaRPr lang="en-GB" altLang="cs-CZ" sz="1200"/>
          </a:p>
        </p:txBody>
      </p:sp>
      <p:sp>
        <p:nvSpPr>
          <p:cNvPr id="28675" name="Rectangle 2">
            <a:extLst>
              <a:ext uri="{FF2B5EF4-FFF2-40B4-BE49-F238E27FC236}">
                <a16:creationId xmlns:a16="http://schemas.microsoft.com/office/drawing/2014/main" id="{99075294-B2E9-45BD-B407-BD9F8550D100}"/>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9A074EDB-BC0E-4B19-A116-F67BC8A7D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EB4ED5F-C363-4578-A45B-CFF7B1A083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11A8DD3-3673-44ED-A14F-F4691D72B2EF}" type="slidenum">
              <a:rPr lang="en-GB" altLang="cs-CZ" sz="1200"/>
              <a:pPr/>
              <a:t>37</a:t>
            </a:fld>
            <a:endParaRPr lang="en-GB" altLang="cs-CZ" sz="1200"/>
          </a:p>
        </p:txBody>
      </p:sp>
      <p:sp>
        <p:nvSpPr>
          <p:cNvPr id="30723" name="Rectangle 2">
            <a:extLst>
              <a:ext uri="{FF2B5EF4-FFF2-40B4-BE49-F238E27FC236}">
                <a16:creationId xmlns:a16="http://schemas.microsoft.com/office/drawing/2014/main" id="{BD8D66FF-A27B-4C22-B778-10D6CA69B9F5}"/>
              </a:ext>
            </a:extLst>
          </p:cNvPr>
          <p:cNvSpPr>
            <a:spLocks noGrp="1" noRot="1" noChangeAspect="1" noChangeArrowheads="1" noTextEdit="1"/>
          </p:cNvSpPr>
          <p:nvPr>
            <p:ph type="sldImg"/>
          </p:nvPr>
        </p:nvSpPr>
        <p:spPr>
          <a:xfrm>
            <a:off x="381000" y="685800"/>
            <a:ext cx="6096000" cy="3429000"/>
          </a:xfrm>
          <a:ln/>
        </p:spPr>
      </p:sp>
      <p:sp>
        <p:nvSpPr>
          <p:cNvPr id="30724" name="Rectangle 3">
            <a:extLst>
              <a:ext uri="{FF2B5EF4-FFF2-40B4-BE49-F238E27FC236}">
                <a16:creationId xmlns:a16="http://schemas.microsoft.com/office/drawing/2014/main" id="{33E9ED56-8D83-4408-8D4F-5625E60529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443EB051-6896-49B3-B3F6-5225D5B8FF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A4E11CD-8487-4DE3-946F-BB9A66189640}" type="slidenum">
              <a:rPr lang="en-GB" altLang="cs-CZ" sz="1200"/>
              <a:pPr/>
              <a:t>38</a:t>
            </a:fld>
            <a:endParaRPr lang="en-GB" altLang="cs-CZ" sz="1200"/>
          </a:p>
        </p:txBody>
      </p:sp>
      <p:sp>
        <p:nvSpPr>
          <p:cNvPr id="34819" name="Rectangle 2">
            <a:extLst>
              <a:ext uri="{FF2B5EF4-FFF2-40B4-BE49-F238E27FC236}">
                <a16:creationId xmlns:a16="http://schemas.microsoft.com/office/drawing/2014/main" id="{ACF32FD1-E151-4B14-871A-AA0E76D0533F}"/>
              </a:ext>
            </a:extLst>
          </p:cNvPr>
          <p:cNvSpPr>
            <a:spLocks noGrp="1" noRot="1" noChangeAspect="1" noChangeArrowheads="1" noTextEdit="1"/>
          </p:cNvSpPr>
          <p:nvPr>
            <p:ph type="sldImg"/>
          </p:nvPr>
        </p:nvSpPr>
        <p:spPr>
          <a:xfrm>
            <a:off x="381000" y="685800"/>
            <a:ext cx="6096000" cy="3429000"/>
          </a:xfrm>
          <a:ln/>
        </p:spPr>
      </p:sp>
      <p:sp>
        <p:nvSpPr>
          <p:cNvPr id="34820" name="Rectangle 3">
            <a:extLst>
              <a:ext uri="{FF2B5EF4-FFF2-40B4-BE49-F238E27FC236}">
                <a16:creationId xmlns:a16="http://schemas.microsoft.com/office/drawing/2014/main" id="{F05A67D0-ADAB-4C40-9BCB-EF4DCE2ACF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5E03EE11-0028-4E57-A822-EB064BDD81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C5403DC-4D45-40A1-AA1E-F9B7FEDB941C}" type="slidenum">
              <a:rPr lang="en-GB" altLang="cs-CZ" sz="1200"/>
              <a:pPr/>
              <a:t>39</a:t>
            </a:fld>
            <a:endParaRPr lang="en-GB" altLang="cs-CZ" sz="1200"/>
          </a:p>
        </p:txBody>
      </p:sp>
      <p:sp>
        <p:nvSpPr>
          <p:cNvPr id="32771" name="Rectangle 2">
            <a:extLst>
              <a:ext uri="{FF2B5EF4-FFF2-40B4-BE49-F238E27FC236}">
                <a16:creationId xmlns:a16="http://schemas.microsoft.com/office/drawing/2014/main" id="{22F02764-6050-4406-84E0-50D8C94B88C3}"/>
              </a:ext>
            </a:extLst>
          </p:cNvPr>
          <p:cNvSpPr>
            <a:spLocks noGrp="1" noRot="1" noChangeAspect="1" noChangeArrowheads="1" noTextEdit="1"/>
          </p:cNvSpPr>
          <p:nvPr>
            <p:ph type="sldImg"/>
          </p:nvPr>
        </p:nvSpPr>
        <p:spPr>
          <a:xfrm>
            <a:off x="381000" y="685800"/>
            <a:ext cx="6096000" cy="3429000"/>
          </a:xfrm>
          <a:ln/>
        </p:spPr>
      </p:sp>
      <p:sp>
        <p:nvSpPr>
          <p:cNvPr id="32772" name="Rectangle 3">
            <a:extLst>
              <a:ext uri="{FF2B5EF4-FFF2-40B4-BE49-F238E27FC236}">
                <a16:creationId xmlns:a16="http://schemas.microsoft.com/office/drawing/2014/main" id="{A462FBC3-8FE5-4449-AA15-8A3ABF04EB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8F5C630-BEA8-4F6A-9717-6184A91645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81931A8-65E9-4CB4-A107-FDB63DEDB2C3}" type="slidenum">
              <a:rPr lang="en-GB" altLang="cs-CZ" sz="1200"/>
              <a:pPr/>
              <a:t>40</a:t>
            </a:fld>
            <a:endParaRPr lang="en-GB" altLang="cs-CZ" sz="1200"/>
          </a:p>
        </p:txBody>
      </p:sp>
      <p:sp>
        <p:nvSpPr>
          <p:cNvPr id="36867" name="Rectangle 2">
            <a:extLst>
              <a:ext uri="{FF2B5EF4-FFF2-40B4-BE49-F238E27FC236}">
                <a16:creationId xmlns:a16="http://schemas.microsoft.com/office/drawing/2014/main" id="{5CCA663E-36EA-4B73-86C5-BC9335384BC8}"/>
              </a:ext>
            </a:extLst>
          </p:cNvPr>
          <p:cNvSpPr>
            <a:spLocks noGrp="1" noRot="1" noChangeAspect="1" noChangeArrowheads="1" noTextEdit="1"/>
          </p:cNvSpPr>
          <p:nvPr>
            <p:ph type="sldImg"/>
          </p:nvPr>
        </p:nvSpPr>
        <p:spPr>
          <a:xfrm>
            <a:off x="381000" y="685800"/>
            <a:ext cx="6096000" cy="3429000"/>
          </a:xfrm>
          <a:ln/>
        </p:spPr>
      </p:sp>
      <p:sp>
        <p:nvSpPr>
          <p:cNvPr id="36868" name="Rectangle 3">
            <a:extLst>
              <a:ext uri="{FF2B5EF4-FFF2-40B4-BE49-F238E27FC236}">
                <a16:creationId xmlns:a16="http://schemas.microsoft.com/office/drawing/2014/main" id="{BE05231D-9BA4-435A-B398-9652DCA9AE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21B0C3BE-A3DE-4436-8A32-3FC4DE8F30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DA4B444-992C-46A6-B433-6D3E280814DE}" type="slidenum">
              <a:rPr lang="en-GB" altLang="cs-CZ" sz="1200"/>
              <a:pPr/>
              <a:t>41</a:t>
            </a:fld>
            <a:endParaRPr lang="en-GB" altLang="cs-CZ" sz="1200"/>
          </a:p>
        </p:txBody>
      </p:sp>
      <p:sp>
        <p:nvSpPr>
          <p:cNvPr id="38915" name="Rectangle 2">
            <a:extLst>
              <a:ext uri="{FF2B5EF4-FFF2-40B4-BE49-F238E27FC236}">
                <a16:creationId xmlns:a16="http://schemas.microsoft.com/office/drawing/2014/main" id="{54F697F4-0D30-4DBE-A9EC-BB26EFC0B12D}"/>
              </a:ext>
            </a:extLst>
          </p:cNvPr>
          <p:cNvSpPr>
            <a:spLocks noGrp="1" noRot="1" noChangeAspect="1" noChangeArrowheads="1" noTextEdit="1"/>
          </p:cNvSpPr>
          <p:nvPr>
            <p:ph type="sldImg"/>
          </p:nvPr>
        </p:nvSpPr>
        <p:spPr>
          <a:xfrm>
            <a:off x="381000" y="685800"/>
            <a:ext cx="6096000" cy="3429000"/>
          </a:xfrm>
          <a:ln/>
        </p:spPr>
      </p:sp>
      <p:sp>
        <p:nvSpPr>
          <p:cNvPr id="38916" name="Rectangle 3">
            <a:extLst>
              <a:ext uri="{FF2B5EF4-FFF2-40B4-BE49-F238E27FC236}">
                <a16:creationId xmlns:a16="http://schemas.microsoft.com/office/drawing/2014/main" id="{4C14F8EB-B1D7-4C4D-9E4F-52DBEEA8D0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5D3D295-FD2E-404E-91FF-48B1BF0B7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3992A1F-0B33-4EEA-88E2-5B3E9EB0DCCA}" type="slidenum">
              <a:rPr lang="en-GB" altLang="cs-CZ" sz="1200"/>
              <a:pPr/>
              <a:t>42</a:t>
            </a:fld>
            <a:endParaRPr lang="en-GB" altLang="cs-CZ" sz="1200"/>
          </a:p>
        </p:txBody>
      </p:sp>
      <p:sp>
        <p:nvSpPr>
          <p:cNvPr id="40963" name="Rectangle 2">
            <a:extLst>
              <a:ext uri="{FF2B5EF4-FFF2-40B4-BE49-F238E27FC236}">
                <a16:creationId xmlns:a16="http://schemas.microsoft.com/office/drawing/2014/main" id="{F9A476E2-442C-4621-9ACE-2EF1B35AD48E}"/>
              </a:ext>
            </a:extLst>
          </p:cNvPr>
          <p:cNvSpPr>
            <a:spLocks noGrp="1" noRot="1" noChangeAspect="1" noChangeArrowheads="1" noTextEdit="1"/>
          </p:cNvSpPr>
          <p:nvPr>
            <p:ph type="sldImg"/>
          </p:nvPr>
        </p:nvSpPr>
        <p:spPr>
          <a:xfrm>
            <a:off x="381000" y="685800"/>
            <a:ext cx="6096000" cy="3429000"/>
          </a:xfrm>
          <a:ln/>
        </p:spPr>
      </p:sp>
      <p:sp>
        <p:nvSpPr>
          <p:cNvPr id="40964" name="Rectangle 3">
            <a:extLst>
              <a:ext uri="{FF2B5EF4-FFF2-40B4-BE49-F238E27FC236}">
                <a16:creationId xmlns:a16="http://schemas.microsoft.com/office/drawing/2014/main" id="{B9E4B4D8-849E-4D13-A669-C7E34C5C90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603E58F3-DB54-4FDC-B685-5566217D13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DC9F69A-6607-461D-B50E-D05480910AAC}" type="slidenum">
              <a:rPr lang="en-GB" altLang="cs-CZ" sz="1200"/>
              <a:pPr/>
              <a:t>44</a:t>
            </a:fld>
            <a:endParaRPr lang="en-GB" altLang="cs-CZ" sz="1200"/>
          </a:p>
        </p:txBody>
      </p:sp>
      <p:sp>
        <p:nvSpPr>
          <p:cNvPr id="43011" name="Rectangle 2">
            <a:extLst>
              <a:ext uri="{FF2B5EF4-FFF2-40B4-BE49-F238E27FC236}">
                <a16:creationId xmlns:a16="http://schemas.microsoft.com/office/drawing/2014/main" id="{A3DFFF4D-8D53-4F2A-9F8E-73C550196D4C}"/>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2F3D41E0-51BC-4B4D-A25A-8702BFDB86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25F700A-1FCD-4EBB-94DE-5B4056260B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3862A31-2E6A-4A66-85A1-DE3A7044B794}" type="slidenum">
              <a:rPr lang="en-GB" altLang="cs-CZ" sz="1200"/>
              <a:pPr/>
              <a:t>45</a:t>
            </a:fld>
            <a:endParaRPr lang="en-GB" altLang="cs-CZ" sz="1200"/>
          </a:p>
        </p:txBody>
      </p:sp>
      <p:sp>
        <p:nvSpPr>
          <p:cNvPr id="45059" name="Rectangle 2">
            <a:extLst>
              <a:ext uri="{FF2B5EF4-FFF2-40B4-BE49-F238E27FC236}">
                <a16:creationId xmlns:a16="http://schemas.microsoft.com/office/drawing/2014/main" id="{E2FF6507-6D13-4428-8756-21CF7FF655AE}"/>
              </a:ext>
            </a:extLst>
          </p:cNvPr>
          <p:cNvSpPr>
            <a:spLocks noGrp="1" noRot="1" noChangeAspect="1" noChangeArrowheads="1" noTextEdit="1"/>
          </p:cNvSpPr>
          <p:nvPr>
            <p:ph type="sldImg"/>
          </p:nvPr>
        </p:nvSpPr>
        <p:spPr>
          <a:xfrm>
            <a:off x="381000" y="685800"/>
            <a:ext cx="6096000" cy="3429000"/>
          </a:xfrm>
          <a:ln/>
        </p:spPr>
      </p:sp>
      <p:sp>
        <p:nvSpPr>
          <p:cNvPr id="45060" name="Rectangle 3">
            <a:extLst>
              <a:ext uri="{FF2B5EF4-FFF2-40B4-BE49-F238E27FC236}">
                <a16:creationId xmlns:a16="http://schemas.microsoft.com/office/drawing/2014/main" id="{6897CBC5-A24C-4271-9660-89D6B97048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C3118A2-0247-4D8D-8984-96A26F1DE0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BCABB43-E8E4-471E-BBDF-9B396FC7F176}" type="slidenum">
              <a:rPr lang="en-GB" altLang="cs-CZ" sz="1200"/>
              <a:pPr/>
              <a:t>4</a:t>
            </a:fld>
            <a:endParaRPr lang="en-GB" altLang="cs-CZ" sz="1200"/>
          </a:p>
        </p:txBody>
      </p:sp>
      <p:sp>
        <p:nvSpPr>
          <p:cNvPr id="12291" name="Rectangle 2">
            <a:extLst>
              <a:ext uri="{FF2B5EF4-FFF2-40B4-BE49-F238E27FC236}">
                <a16:creationId xmlns:a16="http://schemas.microsoft.com/office/drawing/2014/main" id="{3EB23266-6676-4B07-875A-FBC037875A78}"/>
              </a:ext>
            </a:extLst>
          </p:cNvPr>
          <p:cNvSpPr>
            <a:spLocks noGrp="1" noRot="1" noChangeAspect="1" noChangeArrowheads="1" noTextEdit="1"/>
          </p:cNvSpPr>
          <p:nvPr>
            <p:ph type="sldImg"/>
          </p:nvPr>
        </p:nvSpPr>
        <p:spPr>
          <a:xfrm>
            <a:off x="381000" y="685800"/>
            <a:ext cx="6096000" cy="3429000"/>
          </a:xfrm>
          <a:ln/>
        </p:spPr>
      </p:sp>
      <p:sp>
        <p:nvSpPr>
          <p:cNvPr id="12292" name="Rectangle 3">
            <a:extLst>
              <a:ext uri="{FF2B5EF4-FFF2-40B4-BE49-F238E27FC236}">
                <a16:creationId xmlns:a16="http://schemas.microsoft.com/office/drawing/2014/main" id="{BD5CCDBF-20BE-4862-B3CE-6617888AA1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0CDC961-47C2-4920-AE99-85B51C0750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26D44CD-2289-486A-81F3-22255320FBD9}" type="slidenum">
              <a:rPr lang="en-GB" altLang="cs-CZ" sz="1200"/>
              <a:pPr/>
              <a:t>46</a:t>
            </a:fld>
            <a:endParaRPr lang="en-GB" altLang="cs-CZ" sz="1200"/>
          </a:p>
        </p:txBody>
      </p:sp>
      <p:sp>
        <p:nvSpPr>
          <p:cNvPr id="47107" name="Rectangle 2">
            <a:extLst>
              <a:ext uri="{FF2B5EF4-FFF2-40B4-BE49-F238E27FC236}">
                <a16:creationId xmlns:a16="http://schemas.microsoft.com/office/drawing/2014/main" id="{AAC50086-E6E5-4BF4-8336-D306D2E23541}"/>
              </a:ext>
            </a:extLst>
          </p:cNvPr>
          <p:cNvSpPr>
            <a:spLocks noGrp="1" noRot="1" noChangeAspect="1" noChangeArrowheads="1" noTextEdit="1"/>
          </p:cNvSpPr>
          <p:nvPr>
            <p:ph type="sldImg"/>
          </p:nvPr>
        </p:nvSpPr>
        <p:spPr>
          <a:xfrm>
            <a:off x="381000" y="685800"/>
            <a:ext cx="6096000" cy="3429000"/>
          </a:xfrm>
          <a:ln/>
        </p:spPr>
      </p:sp>
      <p:sp>
        <p:nvSpPr>
          <p:cNvPr id="47108" name="Rectangle 3">
            <a:extLst>
              <a:ext uri="{FF2B5EF4-FFF2-40B4-BE49-F238E27FC236}">
                <a16:creationId xmlns:a16="http://schemas.microsoft.com/office/drawing/2014/main" id="{3477FCB8-8244-4841-B32E-B66C27C3EEF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16355BB-C2CA-49D9-9432-E3DA01A6FF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4A19FF7-781A-45EE-A2EF-317D2D786308}" type="slidenum">
              <a:rPr lang="en-GB" altLang="cs-CZ" sz="1200"/>
              <a:pPr/>
              <a:t>47</a:t>
            </a:fld>
            <a:endParaRPr lang="en-GB" altLang="cs-CZ" sz="1200"/>
          </a:p>
        </p:txBody>
      </p:sp>
      <p:sp>
        <p:nvSpPr>
          <p:cNvPr id="49155" name="Rectangle 2">
            <a:extLst>
              <a:ext uri="{FF2B5EF4-FFF2-40B4-BE49-F238E27FC236}">
                <a16:creationId xmlns:a16="http://schemas.microsoft.com/office/drawing/2014/main" id="{2ADDEA33-F044-499A-991E-2277471FD5FF}"/>
              </a:ext>
            </a:extLst>
          </p:cNvPr>
          <p:cNvSpPr>
            <a:spLocks noGrp="1" noRot="1" noChangeAspect="1" noChangeArrowheads="1" noTextEdit="1"/>
          </p:cNvSpPr>
          <p:nvPr>
            <p:ph type="sldImg"/>
          </p:nvPr>
        </p:nvSpPr>
        <p:spPr>
          <a:xfrm>
            <a:off x="381000" y="685800"/>
            <a:ext cx="6096000" cy="3429000"/>
          </a:xfrm>
          <a:ln/>
        </p:spPr>
      </p:sp>
      <p:sp>
        <p:nvSpPr>
          <p:cNvPr id="49156" name="Rectangle 3">
            <a:extLst>
              <a:ext uri="{FF2B5EF4-FFF2-40B4-BE49-F238E27FC236}">
                <a16:creationId xmlns:a16="http://schemas.microsoft.com/office/drawing/2014/main" id="{40E3D4F2-B7E9-4473-AB98-3E7F0B2708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D97C18AA-8A0C-4A32-83F4-412DDDE810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3DCF25F5-92C0-4A05-B9C7-EC2CB67D6A7C}" type="slidenum">
              <a:rPr lang="en-GB" altLang="cs-CZ" sz="1200"/>
              <a:pPr/>
              <a:t>48</a:t>
            </a:fld>
            <a:endParaRPr lang="en-GB" altLang="cs-CZ" sz="1200"/>
          </a:p>
        </p:txBody>
      </p:sp>
      <p:sp>
        <p:nvSpPr>
          <p:cNvPr id="51203" name="Rectangle 2">
            <a:extLst>
              <a:ext uri="{FF2B5EF4-FFF2-40B4-BE49-F238E27FC236}">
                <a16:creationId xmlns:a16="http://schemas.microsoft.com/office/drawing/2014/main" id="{EA193F13-55B5-4C4D-8019-4F1D610478D5}"/>
              </a:ext>
            </a:extLst>
          </p:cNvPr>
          <p:cNvSpPr>
            <a:spLocks noGrp="1" noRot="1" noChangeAspect="1" noChangeArrowheads="1" noTextEdit="1"/>
          </p:cNvSpPr>
          <p:nvPr>
            <p:ph type="sldImg"/>
          </p:nvPr>
        </p:nvSpPr>
        <p:spPr>
          <a:xfrm>
            <a:off x="381000" y="685800"/>
            <a:ext cx="6096000" cy="3429000"/>
          </a:xfrm>
          <a:ln/>
        </p:spPr>
      </p:sp>
      <p:sp>
        <p:nvSpPr>
          <p:cNvPr id="51204" name="Rectangle 3">
            <a:extLst>
              <a:ext uri="{FF2B5EF4-FFF2-40B4-BE49-F238E27FC236}">
                <a16:creationId xmlns:a16="http://schemas.microsoft.com/office/drawing/2014/main" id="{D0A23DAD-A1D1-4104-BFD9-9178D8078D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8D1FF326-036B-4564-B025-B64E2EFB02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28A64AB-3EFD-4B9D-BC79-C54EC39C8461}" type="slidenum">
              <a:rPr lang="en-GB" altLang="cs-CZ" sz="1200"/>
              <a:pPr/>
              <a:t>49</a:t>
            </a:fld>
            <a:endParaRPr lang="en-GB" altLang="cs-CZ" sz="1200"/>
          </a:p>
        </p:txBody>
      </p:sp>
      <p:sp>
        <p:nvSpPr>
          <p:cNvPr id="53251" name="Rectangle 2">
            <a:extLst>
              <a:ext uri="{FF2B5EF4-FFF2-40B4-BE49-F238E27FC236}">
                <a16:creationId xmlns:a16="http://schemas.microsoft.com/office/drawing/2014/main" id="{8659110E-ECD7-4B93-A7E3-C2D093C11145}"/>
              </a:ext>
            </a:extLst>
          </p:cNvPr>
          <p:cNvSpPr>
            <a:spLocks noGrp="1" noRot="1" noChangeAspect="1" noChangeArrowheads="1" noTextEdit="1"/>
          </p:cNvSpPr>
          <p:nvPr>
            <p:ph type="sldImg"/>
          </p:nvPr>
        </p:nvSpPr>
        <p:spPr>
          <a:xfrm>
            <a:off x="381000" y="685800"/>
            <a:ext cx="6096000" cy="3429000"/>
          </a:xfrm>
          <a:ln/>
        </p:spPr>
      </p:sp>
      <p:sp>
        <p:nvSpPr>
          <p:cNvPr id="53252" name="Rectangle 3">
            <a:extLst>
              <a:ext uri="{FF2B5EF4-FFF2-40B4-BE49-F238E27FC236}">
                <a16:creationId xmlns:a16="http://schemas.microsoft.com/office/drawing/2014/main" id="{E1D1B73D-9205-4E0D-BBEC-752917B3EA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75B0766-4750-4B87-9BD8-82FBE6BBFF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F6F76A2-AB10-4628-AB1E-D92D69E86AC9}" type="slidenum">
              <a:rPr lang="en-GB" altLang="cs-CZ" sz="1200"/>
              <a:pPr/>
              <a:t>50</a:t>
            </a:fld>
            <a:endParaRPr lang="en-GB" altLang="cs-CZ" sz="1200"/>
          </a:p>
        </p:txBody>
      </p:sp>
      <p:sp>
        <p:nvSpPr>
          <p:cNvPr id="57347" name="Rectangle 2">
            <a:extLst>
              <a:ext uri="{FF2B5EF4-FFF2-40B4-BE49-F238E27FC236}">
                <a16:creationId xmlns:a16="http://schemas.microsoft.com/office/drawing/2014/main" id="{E2E72CFF-FFBE-4240-BEB1-D2D0513EE3EA}"/>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815DECF1-34BD-481E-8331-E9133EF446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1A7737A6-25EC-4697-B567-5CB4B4CA91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C6B0CC3-5C64-48CA-90CC-B5022CAE22A8}" type="slidenum">
              <a:rPr lang="en-GB" altLang="cs-CZ" sz="1200"/>
              <a:pPr/>
              <a:t>52</a:t>
            </a:fld>
            <a:endParaRPr lang="en-GB" altLang="cs-CZ" sz="1200"/>
          </a:p>
        </p:txBody>
      </p:sp>
      <p:sp>
        <p:nvSpPr>
          <p:cNvPr id="59395" name="Rectangle 2">
            <a:extLst>
              <a:ext uri="{FF2B5EF4-FFF2-40B4-BE49-F238E27FC236}">
                <a16:creationId xmlns:a16="http://schemas.microsoft.com/office/drawing/2014/main" id="{B52F9144-686E-4307-933C-28852076D25A}"/>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E5721CF0-9D02-4263-BAB9-4C2C146517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2F4047A9-AFE1-4CA1-9E5F-408D839DFB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BE0403A-C3FC-4104-BD5E-D27B2D3BA3AF}" type="slidenum">
              <a:rPr lang="en-GB" altLang="cs-CZ" sz="1200"/>
              <a:pPr/>
              <a:t>53</a:t>
            </a:fld>
            <a:endParaRPr lang="en-GB" altLang="cs-CZ" sz="1200"/>
          </a:p>
        </p:txBody>
      </p:sp>
      <p:sp>
        <p:nvSpPr>
          <p:cNvPr id="61443" name="Rectangle 2">
            <a:extLst>
              <a:ext uri="{FF2B5EF4-FFF2-40B4-BE49-F238E27FC236}">
                <a16:creationId xmlns:a16="http://schemas.microsoft.com/office/drawing/2014/main" id="{B82B8143-8DB1-4988-B1CF-60BF51D74947}"/>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B17813B1-A39C-4372-95E5-4231D949A9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67E9B09B-131C-4029-BEE2-DCBFB6B9D3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CEE46AC-B805-4D53-B66A-08F89652E734}" type="slidenum">
              <a:rPr lang="en-GB" altLang="cs-CZ" sz="1200"/>
              <a:pPr/>
              <a:t>54</a:t>
            </a:fld>
            <a:endParaRPr lang="en-GB" altLang="cs-CZ" sz="1200"/>
          </a:p>
        </p:txBody>
      </p:sp>
      <p:sp>
        <p:nvSpPr>
          <p:cNvPr id="65539" name="Rectangle 2">
            <a:extLst>
              <a:ext uri="{FF2B5EF4-FFF2-40B4-BE49-F238E27FC236}">
                <a16:creationId xmlns:a16="http://schemas.microsoft.com/office/drawing/2014/main" id="{A4E197A1-A7A9-4B0B-A264-5B27EC14680B}"/>
              </a:ext>
            </a:extLst>
          </p:cNvPr>
          <p:cNvSpPr>
            <a:spLocks noGrp="1" noRot="1" noChangeAspect="1" noChangeArrowheads="1" noTextEdit="1"/>
          </p:cNvSpPr>
          <p:nvPr>
            <p:ph type="sldImg"/>
          </p:nvPr>
        </p:nvSpPr>
        <p:spPr>
          <a:xfrm>
            <a:off x="381000" y="685800"/>
            <a:ext cx="6096000" cy="3429000"/>
          </a:xfrm>
          <a:ln/>
        </p:spPr>
      </p:sp>
      <p:sp>
        <p:nvSpPr>
          <p:cNvPr id="65540" name="Rectangle 3">
            <a:extLst>
              <a:ext uri="{FF2B5EF4-FFF2-40B4-BE49-F238E27FC236}">
                <a16:creationId xmlns:a16="http://schemas.microsoft.com/office/drawing/2014/main" id="{749E5D71-658F-4390-9F07-6105C8366F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212E3D42-75BB-4EF7-925D-211C0AD114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C3E532BA-FFB8-480E-AD88-3AD03E3CE138}" type="slidenum">
              <a:rPr lang="en-GB" altLang="cs-CZ" sz="1200"/>
              <a:pPr/>
              <a:t>60</a:t>
            </a:fld>
            <a:endParaRPr lang="en-GB" altLang="cs-CZ" sz="1200"/>
          </a:p>
        </p:txBody>
      </p:sp>
      <p:sp>
        <p:nvSpPr>
          <p:cNvPr id="67587" name="Rectangle 2">
            <a:extLst>
              <a:ext uri="{FF2B5EF4-FFF2-40B4-BE49-F238E27FC236}">
                <a16:creationId xmlns:a16="http://schemas.microsoft.com/office/drawing/2014/main" id="{A6D639A6-104D-47D2-8385-58190604B7C1}"/>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06168D64-3CD0-4993-9D53-DDDCA63C2D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BBE053F8-3464-4E69-86DF-74BA29DAAF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6F635DF-120E-4D51-9A37-449E3873324A}" type="slidenum">
              <a:rPr lang="en-GB" altLang="cs-CZ" sz="1200"/>
              <a:pPr/>
              <a:t>61</a:t>
            </a:fld>
            <a:endParaRPr lang="en-GB" altLang="cs-CZ" sz="1200"/>
          </a:p>
        </p:txBody>
      </p:sp>
      <p:sp>
        <p:nvSpPr>
          <p:cNvPr id="69635" name="Rectangle 2">
            <a:extLst>
              <a:ext uri="{FF2B5EF4-FFF2-40B4-BE49-F238E27FC236}">
                <a16:creationId xmlns:a16="http://schemas.microsoft.com/office/drawing/2014/main" id="{AB5ABC4C-D64F-4E48-A941-DCF1DB7E30AD}"/>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8BE2FF30-2581-40E4-8635-C37F42A9C0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11134F44-5597-420F-804B-67AC7BF0CE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5DA5627-CA4E-428A-AE00-5F643D2A2330}" type="slidenum">
              <a:rPr lang="en-GB" altLang="cs-CZ" sz="1200"/>
              <a:pPr/>
              <a:t>5</a:t>
            </a:fld>
            <a:endParaRPr lang="en-GB" altLang="cs-CZ" sz="1200"/>
          </a:p>
        </p:txBody>
      </p:sp>
      <p:sp>
        <p:nvSpPr>
          <p:cNvPr id="14339" name="Rectangle 2">
            <a:extLst>
              <a:ext uri="{FF2B5EF4-FFF2-40B4-BE49-F238E27FC236}">
                <a16:creationId xmlns:a16="http://schemas.microsoft.com/office/drawing/2014/main" id="{619DE0AD-1CC4-440B-AE1B-C9DABF536C66}"/>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80AE22C0-44B4-46E0-8F6C-5FB46E334A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864DFBF-6F3D-4F0E-9C75-4302D5736A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88C28417-B30A-4452-A518-76E1ED82BA60}" type="slidenum">
              <a:rPr lang="en-GB" altLang="cs-CZ" sz="1200"/>
              <a:pPr/>
              <a:t>62</a:t>
            </a:fld>
            <a:endParaRPr lang="en-GB" altLang="cs-CZ" sz="1200"/>
          </a:p>
        </p:txBody>
      </p:sp>
      <p:sp>
        <p:nvSpPr>
          <p:cNvPr id="71683" name="Rectangle 2">
            <a:extLst>
              <a:ext uri="{FF2B5EF4-FFF2-40B4-BE49-F238E27FC236}">
                <a16:creationId xmlns:a16="http://schemas.microsoft.com/office/drawing/2014/main" id="{7CDE262F-F633-45AF-A424-366D9E907672}"/>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C8E21438-D2B4-418A-98D1-592E317898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D82B5A8-BC6E-4517-B1AA-346E145562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7FDA79F-B33C-45E8-93CE-87D2BF3490F9}" type="slidenum">
              <a:rPr lang="en-GB" altLang="cs-CZ" sz="1200"/>
              <a:pPr/>
              <a:t>63</a:t>
            </a:fld>
            <a:endParaRPr lang="en-GB" altLang="cs-CZ" sz="1200"/>
          </a:p>
        </p:txBody>
      </p:sp>
      <p:sp>
        <p:nvSpPr>
          <p:cNvPr id="75779" name="Rectangle 2">
            <a:extLst>
              <a:ext uri="{FF2B5EF4-FFF2-40B4-BE49-F238E27FC236}">
                <a16:creationId xmlns:a16="http://schemas.microsoft.com/office/drawing/2014/main" id="{38D3AC3B-427A-421B-8F2D-5A13CB1B96F2}"/>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5B618355-A345-488F-85C4-AB523B5A7F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D0A2052B-E06B-496A-9EF9-9C490B091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B935DF87-28BF-4EFE-A1EB-2E40808CCA94}" type="slidenum">
              <a:rPr lang="en-GB" altLang="cs-CZ" sz="1200"/>
              <a:pPr/>
              <a:t>6</a:t>
            </a:fld>
            <a:endParaRPr lang="en-GB" altLang="cs-CZ" sz="1200"/>
          </a:p>
        </p:txBody>
      </p:sp>
      <p:sp>
        <p:nvSpPr>
          <p:cNvPr id="16387" name="Rectangle 2">
            <a:extLst>
              <a:ext uri="{FF2B5EF4-FFF2-40B4-BE49-F238E27FC236}">
                <a16:creationId xmlns:a16="http://schemas.microsoft.com/office/drawing/2014/main" id="{468D7B16-DFAF-43B8-8BD3-488A954D6C89}"/>
              </a:ext>
            </a:extLst>
          </p:cNvPr>
          <p:cNvSpPr>
            <a:spLocks noGrp="1" noRot="1" noChangeAspect="1" noChangeArrowheads="1" noTextEdit="1"/>
          </p:cNvSpPr>
          <p:nvPr>
            <p:ph type="sldImg"/>
          </p:nvPr>
        </p:nvSpPr>
        <p:spPr>
          <a:xfrm>
            <a:off x="381000" y="685800"/>
            <a:ext cx="6096000" cy="3429000"/>
          </a:xfrm>
          <a:ln/>
        </p:spPr>
      </p:sp>
      <p:sp>
        <p:nvSpPr>
          <p:cNvPr id="16388" name="Rectangle 3">
            <a:extLst>
              <a:ext uri="{FF2B5EF4-FFF2-40B4-BE49-F238E27FC236}">
                <a16:creationId xmlns:a16="http://schemas.microsoft.com/office/drawing/2014/main" id="{06635EE9-5259-46BB-A6B4-1CC9FAC10B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149ADDB8-F47D-4AE3-BCC9-838A32563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D1F5ABE-8FE1-4C92-B105-2B1D968228C5}" type="slidenum">
              <a:rPr lang="en-GB" altLang="cs-CZ" sz="1200"/>
              <a:pPr/>
              <a:t>7</a:t>
            </a:fld>
            <a:endParaRPr lang="en-GB" altLang="cs-CZ" sz="1200"/>
          </a:p>
        </p:txBody>
      </p:sp>
      <p:sp>
        <p:nvSpPr>
          <p:cNvPr id="18435" name="Rectangle 2">
            <a:extLst>
              <a:ext uri="{FF2B5EF4-FFF2-40B4-BE49-F238E27FC236}">
                <a16:creationId xmlns:a16="http://schemas.microsoft.com/office/drawing/2014/main" id="{54784F8A-2B1A-4DBB-93E7-E8D4A3806D3E}"/>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FE3CFD8F-9CCF-4A03-9756-2B1AF25585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23519CBA-EC96-4B4A-A24E-08B04D456C5B}" type="slidenum">
              <a:rPr lang="cs-CZ" smtClean="0"/>
              <a:t>23</a:t>
            </a:fld>
            <a:endParaRPr lang="cs-CZ"/>
          </a:p>
        </p:txBody>
      </p:sp>
    </p:spTree>
    <p:extLst>
      <p:ext uri="{BB962C8B-B14F-4D97-AF65-F5344CB8AC3E}">
        <p14:creationId xmlns:p14="http://schemas.microsoft.com/office/powerpoint/2010/main" val="146240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5421C2E1-D372-43E4-BAC3-AC3DB2B0E6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5F264C71-508F-4946-AC03-93EA771C5CCE}" type="slidenum">
              <a:rPr lang="en-GB" altLang="cs-CZ" sz="1200"/>
              <a:pPr/>
              <a:t>32</a:t>
            </a:fld>
            <a:endParaRPr lang="en-GB" altLang="cs-CZ" sz="1200"/>
          </a:p>
        </p:txBody>
      </p:sp>
      <p:sp>
        <p:nvSpPr>
          <p:cNvPr id="20483" name="Rectangle 2">
            <a:extLst>
              <a:ext uri="{FF2B5EF4-FFF2-40B4-BE49-F238E27FC236}">
                <a16:creationId xmlns:a16="http://schemas.microsoft.com/office/drawing/2014/main" id="{013BB4E2-4D44-40E6-8C83-AB54054EDDBE}"/>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B79EA5BA-7A74-4A29-AD21-75DE773E37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45C4E4A3-10A2-4E82-B706-A0148CC637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24E2386-DA86-4A3A-BFBD-8FF6EA124C58}" type="slidenum">
              <a:rPr lang="en-GB" altLang="cs-CZ" sz="1200"/>
              <a:pPr/>
              <a:t>33</a:t>
            </a:fld>
            <a:endParaRPr lang="en-GB" altLang="cs-CZ" sz="1200"/>
          </a:p>
        </p:txBody>
      </p:sp>
      <p:sp>
        <p:nvSpPr>
          <p:cNvPr id="22531" name="Rectangle 2">
            <a:extLst>
              <a:ext uri="{FF2B5EF4-FFF2-40B4-BE49-F238E27FC236}">
                <a16:creationId xmlns:a16="http://schemas.microsoft.com/office/drawing/2014/main" id="{09ED88F7-416B-4014-B7C3-A27A2B8F1A67}"/>
              </a:ext>
            </a:extLst>
          </p:cNvPr>
          <p:cNvSpPr>
            <a:spLocks noGrp="1" noRot="1" noChangeAspect="1" noChangeArrowheads="1" noTextEdit="1"/>
          </p:cNvSpPr>
          <p:nvPr>
            <p:ph type="sldImg"/>
          </p:nvPr>
        </p:nvSpPr>
        <p:spPr>
          <a:xfrm>
            <a:off x="381000" y="685800"/>
            <a:ext cx="6096000" cy="3429000"/>
          </a:xfrm>
          <a:ln/>
        </p:spPr>
      </p:sp>
      <p:sp>
        <p:nvSpPr>
          <p:cNvPr id="22532" name="Rectangle 3">
            <a:extLst>
              <a:ext uri="{FF2B5EF4-FFF2-40B4-BE49-F238E27FC236}">
                <a16:creationId xmlns:a16="http://schemas.microsoft.com/office/drawing/2014/main" id="{416C5DD3-5E59-41AE-983B-D7A5EACE9B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905C2B75-2A5D-4D8C-A381-D857692D1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23D1BF2-64FA-4BFD-B6AD-5C7D2C94FBA9}" type="slidenum">
              <a:rPr lang="en-GB" altLang="cs-CZ" sz="1200"/>
              <a:pPr/>
              <a:t>34</a:t>
            </a:fld>
            <a:endParaRPr lang="en-GB" altLang="cs-CZ" sz="1200"/>
          </a:p>
        </p:txBody>
      </p:sp>
      <p:sp>
        <p:nvSpPr>
          <p:cNvPr id="24579" name="Rectangle 2">
            <a:extLst>
              <a:ext uri="{FF2B5EF4-FFF2-40B4-BE49-F238E27FC236}">
                <a16:creationId xmlns:a16="http://schemas.microsoft.com/office/drawing/2014/main" id="{F0029256-F1E9-4B67-8C5A-F6D65011A5A7}"/>
              </a:ext>
            </a:extLst>
          </p:cNvPr>
          <p:cNvSpPr>
            <a:spLocks noGrp="1" noRot="1" noChangeAspect="1" noChangeArrowheads="1" noTextEdit="1"/>
          </p:cNvSpPr>
          <p:nvPr>
            <p:ph type="sldImg"/>
          </p:nvPr>
        </p:nvSpPr>
        <p:spPr>
          <a:xfrm>
            <a:off x="381000" y="685800"/>
            <a:ext cx="6096000" cy="3429000"/>
          </a:xfrm>
          <a:ln/>
        </p:spPr>
      </p:sp>
      <p:sp>
        <p:nvSpPr>
          <p:cNvPr id="24580" name="Rectangle 3">
            <a:extLst>
              <a:ext uri="{FF2B5EF4-FFF2-40B4-BE49-F238E27FC236}">
                <a16:creationId xmlns:a16="http://schemas.microsoft.com/office/drawing/2014/main" id="{0E308254-7049-405A-974C-883A53330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9DA3D88-C616-4CCB-925A-80E42212B03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D57D730-3101-4B99-AB5F-257167F0FBE2}"/>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6" name="Rectangle 6">
            <a:extLst>
              <a:ext uri="{FF2B5EF4-FFF2-40B4-BE49-F238E27FC236}">
                <a16:creationId xmlns:a16="http://schemas.microsoft.com/office/drawing/2014/main" id="{B1A1F16C-6591-4AE9-B2BB-0E00A63C98C5}"/>
              </a:ext>
            </a:extLst>
          </p:cNvPr>
          <p:cNvSpPr>
            <a:spLocks noGrp="1" noChangeArrowheads="1"/>
          </p:cNvSpPr>
          <p:nvPr>
            <p:ph type="sldNum" sz="quarter" idx="12"/>
          </p:nvPr>
        </p:nvSpPr>
        <p:spPr>
          <a:ln/>
        </p:spPr>
        <p:txBody>
          <a:bodyPr/>
          <a:lstStyle>
            <a:lvl1pPr>
              <a:defRPr/>
            </a:lvl1pPr>
          </a:lstStyle>
          <a:p>
            <a:fld id="{1A7DA5DC-9213-4997-967E-9AB45A5D2259}" type="slidenum">
              <a:rPr lang="cs-CZ" altLang="cs-CZ"/>
              <a:pPr/>
              <a:t>‹#›</a:t>
            </a:fld>
            <a:endParaRPr lang="cs-CZ" altLang="cs-CZ"/>
          </a:p>
        </p:txBody>
      </p:sp>
    </p:spTree>
    <p:extLst>
      <p:ext uri="{BB962C8B-B14F-4D97-AF65-F5344CB8AC3E}">
        <p14:creationId xmlns:p14="http://schemas.microsoft.com/office/powerpoint/2010/main" val="1213316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7923141D-A568-42C6-B612-39BD56AA36F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A7AC1219-D308-4929-994C-66C9B2E55507}"/>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7" name="Rectangle 6">
            <a:extLst>
              <a:ext uri="{FF2B5EF4-FFF2-40B4-BE49-F238E27FC236}">
                <a16:creationId xmlns:a16="http://schemas.microsoft.com/office/drawing/2014/main" id="{F70CA03C-E41E-46B4-A883-88C29456B7B5}"/>
              </a:ext>
            </a:extLst>
          </p:cNvPr>
          <p:cNvSpPr>
            <a:spLocks noGrp="1" noChangeArrowheads="1"/>
          </p:cNvSpPr>
          <p:nvPr>
            <p:ph type="sldNum" sz="quarter" idx="12"/>
          </p:nvPr>
        </p:nvSpPr>
        <p:spPr>
          <a:ln/>
        </p:spPr>
        <p:txBody>
          <a:bodyPr/>
          <a:lstStyle>
            <a:lvl1pPr>
              <a:defRPr/>
            </a:lvl1pPr>
          </a:lstStyle>
          <a:p>
            <a:fld id="{72527A2F-E55D-411C-93CC-70EBB3ED4234}" type="slidenum">
              <a:rPr lang="cs-CZ" altLang="cs-CZ"/>
              <a:pPr/>
              <a:t>‹#›</a:t>
            </a:fld>
            <a:endParaRPr lang="cs-CZ" altLang="cs-CZ"/>
          </a:p>
        </p:txBody>
      </p:sp>
    </p:spTree>
    <p:extLst>
      <p:ext uri="{BB962C8B-B14F-4D97-AF65-F5344CB8AC3E}">
        <p14:creationId xmlns:p14="http://schemas.microsoft.com/office/powerpoint/2010/main" val="307925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0C2E30-DBAA-4E13-9420-847528614E9B}"/>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FB04D664-C933-4C29-B6DD-ADE16F64A3FB}"/>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4" name="Rectangle 6">
            <a:extLst>
              <a:ext uri="{FF2B5EF4-FFF2-40B4-BE49-F238E27FC236}">
                <a16:creationId xmlns:a16="http://schemas.microsoft.com/office/drawing/2014/main" id="{BAC11DAB-9875-46D6-B924-C10DA861EE14}"/>
              </a:ext>
            </a:extLst>
          </p:cNvPr>
          <p:cNvSpPr>
            <a:spLocks noGrp="1" noChangeArrowheads="1"/>
          </p:cNvSpPr>
          <p:nvPr>
            <p:ph type="sldNum" sz="quarter" idx="12"/>
          </p:nvPr>
        </p:nvSpPr>
        <p:spPr>
          <a:ln/>
        </p:spPr>
        <p:txBody>
          <a:bodyPr/>
          <a:lstStyle>
            <a:lvl1pPr>
              <a:defRPr/>
            </a:lvl1pPr>
          </a:lstStyle>
          <a:p>
            <a:fld id="{91E0D3CF-232C-49DB-9586-F6C89F7F8C0D}" type="slidenum">
              <a:rPr lang="cs-CZ" altLang="cs-CZ"/>
              <a:pPr/>
              <a:t>‹#›</a:t>
            </a:fld>
            <a:endParaRPr lang="cs-CZ" altLang="cs-CZ"/>
          </a:p>
        </p:txBody>
      </p:sp>
    </p:spTree>
    <p:extLst>
      <p:ext uri="{BB962C8B-B14F-4D97-AF65-F5344CB8AC3E}">
        <p14:creationId xmlns:p14="http://schemas.microsoft.com/office/powerpoint/2010/main" val="3322609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19274EE2-6D53-467B-AFEB-9B28C6E7705D}"/>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97FB91A4-B85D-48E9-A1FE-CFB0DDCC5B01}"/>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5" name="Rectangle 6">
            <a:extLst>
              <a:ext uri="{FF2B5EF4-FFF2-40B4-BE49-F238E27FC236}">
                <a16:creationId xmlns:a16="http://schemas.microsoft.com/office/drawing/2014/main" id="{7A77913A-ED82-4827-82B2-63C17D7FC617}"/>
              </a:ext>
            </a:extLst>
          </p:cNvPr>
          <p:cNvSpPr>
            <a:spLocks noGrp="1" noChangeArrowheads="1"/>
          </p:cNvSpPr>
          <p:nvPr>
            <p:ph type="sldNum" sz="quarter" idx="12"/>
          </p:nvPr>
        </p:nvSpPr>
        <p:spPr>
          <a:ln/>
        </p:spPr>
        <p:txBody>
          <a:bodyPr/>
          <a:lstStyle>
            <a:lvl1pPr>
              <a:defRPr/>
            </a:lvl1pPr>
          </a:lstStyle>
          <a:p>
            <a:fld id="{68CD0F03-FA04-476D-B306-F8B781FBAB86}" type="slidenum">
              <a:rPr lang="cs-CZ" altLang="cs-CZ"/>
              <a:pPr/>
              <a:t>‹#›</a:t>
            </a:fld>
            <a:endParaRPr lang="cs-CZ" altLang="cs-CZ"/>
          </a:p>
        </p:txBody>
      </p:sp>
    </p:spTree>
    <p:extLst>
      <p:ext uri="{BB962C8B-B14F-4D97-AF65-F5344CB8AC3E}">
        <p14:creationId xmlns:p14="http://schemas.microsoft.com/office/powerpoint/2010/main" val="3132374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6BB1ED47-DA88-4FF0-B8C9-0D6610144512}"/>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6F5F67A3-C839-464F-A004-98CB3A06EC5E}"/>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8" name="Rectangle 6">
            <a:extLst>
              <a:ext uri="{FF2B5EF4-FFF2-40B4-BE49-F238E27FC236}">
                <a16:creationId xmlns:a16="http://schemas.microsoft.com/office/drawing/2014/main" id="{BEB581BB-6ACE-4B8A-B158-40014543BE9D}"/>
              </a:ext>
            </a:extLst>
          </p:cNvPr>
          <p:cNvSpPr>
            <a:spLocks noGrp="1" noChangeArrowheads="1"/>
          </p:cNvSpPr>
          <p:nvPr>
            <p:ph type="sldNum" sz="quarter" idx="12"/>
          </p:nvPr>
        </p:nvSpPr>
        <p:spPr>
          <a:ln/>
        </p:spPr>
        <p:txBody>
          <a:bodyPr/>
          <a:lstStyle>
            <a:lvl1pPr>
              <a:defRPr/>
            </a:lvl1pPr>
          </a:lstStyle>
          <a:p>
            <a:fld id="{7CF35D5E-F29F-48AA-A70D-2DAB2C8A80A3}" type="slidenum">
              <a:rPr lang="cs-CZ" altLang="cs-CZ"/>
              <a:pPr/>
              <a:t>‹#›</a:t>
            </a:fld>
            <a:endParaRPr lang="cs-CZ" altLang="cs-CZ"/>
          </a:p>
        </p:txBody>
      </p:sp>
    </p:spTree>
    <p:extLst>
      <p:ext uri="{BB962C8B-B14F-4D97-AF65-F5344CB8AC3E}">
        <p14:creationId xmlns:p14="http://schemas.microsoft.com/office/powerpoint/2010/main" val="3518258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A7B89265-3685-4E54-8E7A-0A2E7D670DAB}"/>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94E9D99D-AC41-463E-AB4C-E1D122F09994}"/>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7" name="Rectangle 6">
            <a:extLst>
              <a:ext uri="{FF2B5EF4-FFF2-40B4-BE49-F238E27FC236}">
                <a16:creationId xmlns:a16="http://schemas.microsoft.com/office/drawing/2014/main" id="{39F59907-771D-4A7F-A7BA-DBF93AD38F42}"/>
              </a:ext>
            </a:extLst>
          </p:cNvPr>
          <p:cNvSpPr>
            <a:spLocks noGrp="1" noChangeArrowheads="1"/>
          </p:cNvSpPr>
          <p:nvPr>
            <p:ph type="sldNum" sz="quarter" idx="12"/>
          </p:nvPr>
        </p:nvSpPr>
        <p:spPr>
          <a:ln/>
        </p:spPr>
        <p:txBody>
          <a:bodyPr/>
          <a:lstStyle>
            <a:lvl1pPr>
              <a:defRPr/>
            </a:lvl1pPr>
          </a:lstStyle>
          <a:p>
            <a:fld id="{4C9158D6-D939-40B4-9760-791373D3F52F}" type="slidenum">
              <a:rPr lang="cs-CZ" altLang="cs-CZ"/>
              <a:pPr/>
              <a:t>‹#›</a:t>
            </a:fld>
            <a:endParaRPr lang="cs-CZ" altLang="cs-CZ"/>
          </a:p>
        </p:txBody>
      </p:sp>
    </p:spTree>
    <p:extLst>
      <p:ext uri="{BB962C8B-B14F-4D97-AF65-F5344CB8AC3E}">
        <p14:creationId xmlns:p14="http://schemas.microsoft.com/office/powerpoint/2010/main" val="3844470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435BB10C-F2CB-4F88-ACEC-93A831163B48}"/>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0EFA871C-90DD-4A73-905E-AA9748BD690A}"/>
              </a:ext>
            </a:extLst>
          </p:cNvPr>
          <p:cNvSpPr>
            <a:spLocks noGrp="1" noChangeArrowheads="1"/>
          </p:cNvSpPr>
          <p:nvPr>
            <p:ph type="ftr" sz="quarter" idx="11"/>
          </p:nvPr>
        </p:nvSpPr>
        <p:spPr>
          <a:ln/>
        </p:spPr>
        <p:txBody>
          <a:bodyPr/>
          <a:lstStyle>
            <a:lvl1pPr>
              <a:defRPr/>
            </a:lvl1pPr>
          </a:lstStyle>
          <a:p>
            <a:pPr>
              <a:defRPr/>
            </a:pPr>
            <a:r>
              <a:rPr lang="cs-CZ"/>
              <a:t>Carmel J Caruana Medical Physics IHC Univ of Malta</a:t>
            </a:r>
          </a:p>
        </p:txBody>
      </p:sp>
      <p:sp>
        <p:nvSpPr>
          <p:cNvPr id="9" name="Rectangle 6">
            <a:extLst>
              <a:ext uri="{FF2B5EF4-FFF2-40B4-BE49-F238E27FC236}">
                <a16:creationId xmlns:a16="http://schemas.microsoft.com/office/drawing/2014/main" id="{8E511318-26EE-41ED-9225-92B7136B9110}"/>
              </a:ext>
            </a:extLst>
          </p:cNvPr>
          <p:cNvSpPr>
            <a:spLocks noGrp="1" noChangeArrowheads="1"/>
          </p:cNvSpPr>
          <p:nvPr>
            <p:ph type="sldNum" sz="quarter" idx="12"/>
          </p:nvPr>
        </p:nvSpPr>
        <p:spPr>
          <a:ln/>
        </p:spPr>
        <p:txBody>
          <a:bodyPr/>
          <a:lstStyle>
            <a:lvl1pPr>
              <a:defRPr/>
            </a:lvl1pPr>
          </a:lstStyle>
          <a:p>
            <a:fld id="{1F49060B-0586-4FC3-A49B-DD2256FC3FA1}" type="slidenum">
              <a:rPr lang="cs-CZ" altLang="cs-CZ"/>
              <a:pPr/>
              <a:t>‹#›</a:t>
            </a:fld>
            <a:endParaRPr lang="cs-CZ" altLang="cs-CZ"/>
          </a:p>
        </p:txBody>
      </p:sp>
    </p:spTree>
    <p:extLst>
      <p:ext uri="{BB962C8B-B14F-4D97-AF65-F5344CB8AC3E}">
        <p14:creationId xmlns:p14="http://schemas.microsoft.com/office/powerpoint/2010/main" val="4168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 id="2147483704" r:id="rId23"/>
    <p:sldLayoutId id="2147483705" r:id="rId24"/>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gi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p2FT8kNCYMs" TargetMode="External"/><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ebgate.ec.europa.eu/single-market-compliance-space/#/notified-bodies/notifications/1005068?organizationVersion=9" TargetMode="External"/><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http://www.cms.uwa.edu.au/clinical/images/ultrasound.jpg" TargetMode="External"/><Relationship Id="rId5" Type="http://schemas.openxmlformats.org/officeDocument/2006/relationships/image" Target="../media/image27.jpeg"/><Relationship Id="rId4" Type="http://schemas.openxmlformats.org/officeDocument/2006/relationships/hyperlink" Target="http://images.google.com.mt/imgres?imgurl=www.geocities.com/~plomp/mabear/images/ultrasound.jpg&amp;imgrefurl=http://www.geocities.com/~plomp/mabear/colinpage.html&amp;h=257&amp;w=308&amp;prev=/images%3Fq%3Dultrasound%26svnum%3D10%26hl%3Den%26lr%3D%26ie%3DUTF-8%26oe%3DUTF-8%252"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hyperlink" Target="http://www.justinscientific.com/images/Cover3.jpg"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webschoolsolutions.com/patts/systems/spirometer.jpg" TargetMode="External"/><Relationship Id="rId7" Type="http://schemas.openxmlformats.org/officeDocument/2006/relationships/hyperlink" Target="http://www.hemcindia.com/gifs3/sphygmomanometer-mercurial.jpg"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hyperlink" Target="http://www.healthyheart.nhs.uk/images/ecg.jpg" TargetMode="External"/><Relationship Id="rId4" Type="http://schemas.openxmlformats.org/officeDocument/2006/relationships/image" Target="../media/image35.jpeg"/><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hyperlink" Target="http://www.miami-med.com/images/Genie_Genesis.jpg" TargetMode="External"/><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hyperlink" Target="http://www.ascoindia.com/orthopaedic-implants-instruments/gifs/cortical-screw-4.5mm.jpg" TargetMode="External"/><Relationship Id="rId7" Type="http://schemas.openxmlformats.org/officeDocument/2006/relationships/hyperlink" Target="http://images.google.com.mt/imgres?imgurl=www.endolite.com/dr2.jpg&amp;imgrefurl=http://www.endolite.com/dr2.htm&amp;h=250&amp;w=352&amp;prev=/images%3Fq%3Dprosthetics%26start%3D20%26svnum%3D10%26hl%3Den%26lr%3D%26ie%3DUTF-8%26oe%3DUTF-8%26sa%3DN" TargetMode="External"/><Relationship Id="rId12"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56.jpeg"/><Relationship Id="rId11" Type="http://schemas.openxmlformats.org/officeDocument/2006/relationships/image" Target="../media/image59.jpeg"/><Relationship Id="rId5" Type="http://schemas.openxmlformats.org/officeDocument/2006/relationships/hyperlink" Target="http://www.georgesteinmetz.com/images/science/prosthetics.jpg" TargetMode="External"/><Relationship Id="rId10" Type="http://schemas.openxmlformats.org/officeDocument/2006/relationships/image" Target="../media/image58.jpeg"/><Relationship Id="rId4" Type="http://schemas.openxmlformats.org/officeDocument/2006/relationships/image" Target="../media/image55.jpeg"/><Relationship Id="rId9" Type="http://schemas.openxmlformats.org/officeDocument/2006/relationships/hyperlink" Target="http://www.morganimplants.com/images/multiple-posterior-graphic.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hyperlink" Target="http://static.howstuffworks.com/gif/artificial-heart-abiocor-hand.jpg" TargetMode="External"/><Relationship Id="rId7"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4" Type="http://schemas.openxmlformats.org/officeDocument/2006/relationships/image" Target="../media/image16.jpe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6.jpe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16.jpeg"/></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dirty="0"/>
              <a:t>Biofyzikální ústav Lékařské fakulty</a:t>
            </a:r>
            <a:r>
              <a:rPr lang="en-GB" altLang="cs-CZ" sz="1200" dirty="0"/>
              <a:t> Masaryk</a:t>
            </a:r>
            <a:r>
              <a:rPr lang="cs-CZ" altLang="cs-CZ" sz="1200" dirty="0"/>
              <a:t>ovy univerzity, </a:t>
            </a:r>
            <a:r>
              <a:rPr lang="en-GB" altLang="cs-CZ" sz="1200" dirty="0"/>
              <a:t>Brno</a:t>
            </a:r>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altLang="cs-CZ" sz="4400" b="1" dirty="0"/>
              <a:t>Přednášky z lékařské biofyziky</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p:txBody>
          <a:bodyPr/>
          <a:lstStyle/>
          <a:p>
            <a:r>
              <a:rPr lang="cs-CZ" altLang="cs-CZ" b="1" dirty="0"/>
              <a:t>Lékařské přístroje</a:t>
            </a:r>
            <a:r>
              <a:rPr lang="en-GB" altLang="cs-CZ" b="1" dirty="0"/>
              <a:t>: </a:t>
            </a:r>
            <a:r>
              <a:rPr lang="cs-CZ" altLang="cs-CZ" b="1" dirty="0"/>
              <a:t>Úvod</a:t>
            </a:r>
            <a:endParaRPr lang="en-GB" altLang="cs-CZ" b="1" dirty="0"/>
          </a:p>
          <a:p>
            <a:endParaRPr lang="en-GB" dirty="0"/>
          </a:p>
        </p:txBody>
      </p:sp>
      <p:grpSp>
        <p:nvGrpSpPr>
          <p:cNvPr id="9" name="Group 13">
            <a:extLst>
              <a:ext uri="{FF2B5EF4-FFF2-40B4-BE49-F238E27FC236}">
                <a16:creationId xmlns:a16="http://schemas.microsoft.com/office/drawing/2014/main" id="{88476D57-638F-4447-BE44-8FD2D9C070B8}"/>
              </a:ext>
            </a:extLst>
          </p:cNvPr>
          <p:cNvGrpSpPr>
            <a:grpSpLocks/>
          </p:cNvGrpSpPr>
          <p:nvPr/>
        </p:nvGrpSpPr>
        <p:grpSpPr bwMode="auto">
          <a:xfrm>
            <a:off x="6272652" y="3765386"/>
            <a:ext cx="5545137" cy="2736850"/>
            <a:chOff x="748" y="1253"/>
            <a:chExt cx="3937" cy="2010"/>
          </a:xfrm>
        </p:grpSpPr>
        <p:pic>
          <p:nvPicPr>
            <p:cNvPr id="10" name="Picture 5" descr="2102.jpg (4404 bytes)">
              <a:extLst>
                <a:ext uri="{FF2B5EF4-FFF2-40B4-BE49-F238E27FC236}">
                  <a16:creationId xmlns:a16="http://schemas.microsoft.com/office/drawing/2014/main" id="{740F24FB-8BC4-43E6-B54A-5DF548D8B2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1253"/>
              <a:ext cx="989" cy="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13A">
              <a:extLst>
                <a:ext uri="{FF2B5EF4-FFF2-40B4-BE49-F238E27FC236}">
                  <a16:creationId xmlns:a16="http://schemas.microsoft.com/office/drawing/2014/main" id="{A117ECB9-CD81-4FF4-BE45-BF3AF3371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 y="2251"/>
              <a:ext cx="1134"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nemsrd">
              <a:extLst>
                <a:ext uri="{FF2B5EF4-FFF2-40B4-BE49-F238E27FC236}">
                  <a16:creationId xmlns:a16="http://schemas.microsoft.com/office/drawing/2014/main" id="{6A882CB6-590C-40F5-B62A-4561C83D1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 y="2387"/>
              <a:ext cx="1814" cy="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resist">
              <a:extLst>
                <a:ext uri="{FF2B5EF4-FFF2-40B4-BE49-F238E27FC236}">
                  <a16:creationId xmlns:a16="http://schemas.microsoft.com/office/drawing/2014/main" id="{133C0B3B-C243-4244-9DB7-114B40E63F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 y="1253"/>
              <a:ext cx="1179"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descr="xray_anim">
              <a:extLst>
                <a:ext uri="{FF2B5EF4-FFF2-40B4-BE49-F238E27FC236}">
                  <a16:creationId xmlns:a16="http://schemas.microsoft.com/office/drawing/2014/main" id="{43DB4A38-C42A-4FEA-8CAB-EC0EA0130D5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82" y="1253"/>
              <a:ext cx="1829" cy="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Obrázek 6">
            <a:extLst>
              <a:ext uri="{FF2B5EF4-FFF2-40B4-BE49-F238E27FC236}">
                <a16:creationId xmlns:a16="http://schemas.microsoft.com/office/drawing/2014/main" id="{30672632-0FA5-42E2-B81B-451D888FEB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7709" y="250728"/>
            <a:ext cx="3672393" cy="2448740"/>
          </a:xfrm>
          <a:prstGeom prst="rect">
            <a:avLst/>
          </a:prstGeom>
        </p:spPr>
      </p:pic>
    </p:spTree>
    <p:custDataLst>
      <p:tags r:id="rId1"/>
    </p:custDataLst>
    <p:extLst>
      <p:ext uri="{BB962C8B-B14F-4D97-AF65-F5344CB8AC3E}">
        <p14:creationId xmlns:p14="http://schemas.microsoft.com/office/powerpoint/2010/main" val="303961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id="{2031DAC7-4D03-4EAF-B5F7-58902C52D7A7}"/>
              </a:ext>
            </a:extLst>
          </p:cNvPr>
          <p:cNvSpPr>
            <a:spLocks noGrp="1"/>
          </p:cNvSpPr>
          <p:nvPr>
            <p:ph idx="1"/>
          </p:nvPr>
        </p:nvSpPr>
        <p:spPr>
          <a:xfrm>
            <a:off x="718799" y="1400963"/>
            <a:ext cx="11025787" cy="4725201"/>
          </a:xfrm>
        </p:spPr>
        <p:txBody>
          <a:bodyPr>
            <a:normAutofit/>
          </a:bodyPr>
          <a:lstStyle/>
          <a:p>
            <a:r>
              <a:rPr lang="cs-CZ" sz="2000" b="1" dirty="0" err="1"/>
              <a:t>Medical</a:t>
            </a:r>
            <a:r>
              <a:rPr lang="cs-CZ" sz="2000" b="1" dirty="0"/>
              <a:t> </a:t>
            </a:r>
            <a:r>
              <a:rPr lang="cs-CZ" sz="2000" b="1" dirty="0" err="1"/>
              <a:t>Device</a:t>
            </a:r>
            <a:r>
              <a:rPr lang="cs-CZ" sz="2000" b="1" dirty="0"/>
              <a:t> </a:t>
            </a:r>
            <a:r>
              <a:rPr lang="cs-CZ" sz="2000" b="1" dirty="0" err="1"/>
              <a:t>Regulation</a:t>
            </a:r>
            <a:r>
              <a:rPr lang="cs-CZ" sz="2000" b="1" dirty="0"/>
              <a:t> – MDR (platná legislativa)</a:t>
            </a:r>
          </a:p>
          <a:p>
            <a:r>
              <a:rPr lang="cs-CZ" sz="2000" b="1" dirty="0"/>
              <a:t> </a:t>
            </a:r>
            <a:r>
              <a:rPr lang="cs-CZ" sz="2000" b="1" dirty="0" err="1"/>
              <a:t>Medical</a:t>
            </a:r>
            <a:r>
              <a:rPr lang="cs-CZ" sz="2000" b="1" dirty="0"/>
              <a:t> </a:t>
            </a:r>
            <a:r>
              <a:rPr lang="cs-CZ" sz="2000" b="1" dirty="0" err="1"/>
              <a:t>Devices</a:t>
            </a:r>
            <a:r>
              <a:rPr lang="cs-CZ" sz="2000" b="1" dirty="0"/>
              <a:t> </a:t>
            </a:r>
            <a:r>
              <a:rPr lang="cs-CZ" sz="2000" b="1" dirty="0" err="1"/>
              <a:t>Directive</a:t>
            </a:r>
            <a:r>
              <a:rPr lang="cs-CZ" sz="2000" b="1" dirty="0"/>
              <a:t> – MDD (stará legislativa)</a:t>
            </a:r>
          </a:p>
          <a:p>
            <a:endParaRPr lang="cs-CZ" sz="2000" b="1" dirty="0"/>
          </a:p>
          <a:p>
            <a:r>
              <a:rPr lang="cs-CZ" sz="2000" b="1" dirty="0"/>
              <a:t>Nařízení evropského parlamentu a rady (EU) 2017/745 ze dne 5. dubna 2017</a:t>
            </a:r>
            <a:r>
              <a:rPr lang="cs-CZ" sz="2000" dirty="0"/>
              <a:t> o zdravotnických prostředcích stanoví </a:t>
            </a:r>
            <a:r>
              <a:rPr lang="cs-CZ" sz="2000" b="1" dirty="0"/>
              <a:t>pravidla pro uvádění na trh, dodávání na trh nebo uvádění do provozu humánních zdravotnických prostředků a jejich příslušenství v Unii</a:t>
            </a:r>
            <a:r>
              <a:rPr lang="cs-CZ" sz="2000" dirty="0"/>
              <a:t>. Toto nařízení se vztahuje rovněž na klinické zkoušky týkající se takových zdravotnických prostředků a příslušenství, prováděné v Unii.</a:t>
            </a:r>
          </a:p>
          <a:p>
            <a:endParaRPr lang="cs-CZ" sz="2000" dirty="0"/>
          </a:p>
          <a:p>
            <a:r>
              <a:rPr lang="cs-CZ" sz="2000" dirty="0"/>
              <a:t>Určuje unikátní identifikaci ZP, dovoz, klinické zkoušky, systém včasné kontroly, hlášení nežádoucích příhod,  průběžné testy, … </a:t>
            </a:r>
          </a:p>
          <a:p>
            <a:endParaRPr lang="cs-CZ" sz="2000" dirty="0"/>
          </a:p>
        </p:txBody>
      </p:sp>
    </p:spTree>
    <p:extLst>
      <p:ext uri="{BB962C8B-B14F-4D97-AF65-F5344CB8AC3E}">
        <p14:creationId xmlns:p14="http://schemas.microsoft.com/office/powerpoint/2010/main" val="413195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587229" y="1417741"/>
            <a:ext cx="11073468" cy="4274241"/>
          </a:xfrm>
        </p:spPr>
        <p:txBody>
          <a:bodyPr>
            <a:noAutofit/>
          </a:bodyPr>
          <a:lstStyle/>
          <a:p>
            <a:r>
              <a:rPr lang="cs-CZ" sz="2000" dirty="0"/>
              <a:t>Klíčové subjekty:</a:t>
            </a:r>
          </a:p>
          <a:p>
            <a:r>
              <a:rPr lang="cs-CZ" sz="2000" b="1" dirty="0"/>
              <a:t>Evropská komise </a:t>
            </a:r>
            <a:r>
              <a:rPr lang="cs-CZ" sz="2000" dirty="0"/>
              <a:t>– návrh MDR, prováděcí akty, …</a:t>
            </a:r>
          </a:p>
          <a:p>
            <a:r>
              <a:rPr lang="cs-CZ" sz="2000" b="1" dirty="0"/>
              <a:t>ÚNMZ</a:t>
            </a:r>
            <a:r>
              <a:rPr lang="cs-CZ" sz="2000" dirty="0"/>
              <a:t> – úřad pro technickou normalizaci, metrologii  a státní zkušebnictví</a:t>
            </a:r>
          </a:p>
          <a:p>
            <a:r>
              <a:rPr lang="cs-CZ" sz="2000" b="1" dirty="0"/>
              <a:t>SÚKL</a:t>
            </a:r>
            <a:r>
              <a:rPr lang="cs-CZ" sz="2000" dirty="0"/>
              <a:t> – státní úřad pro kontrolu léčiv (národní orgán dozoru nad trhem se zdravotnickými prostředky</a:t>
            </a:r>
          </a:p>
          <a:p>
            <a:r>
              <a:rPr lang="cs-CZ" sz="2000" b="1" dirty="0"/>
              <a:t>Hospodářské subjekty </a:t>
            </a:r>
            <a:r>
              <a:rPr lang="cs-CZ" sz="2000" dirty="0"/>
              <a:t>(výrobci, dovozci, distributoři)</a:t>
            </a:r>
          </a:p>
          <a:p>
            <a:r>
              <a:rPr lang="cs-CZ" sz="2000" b="1" dirty="0">
                <a:solidFill>
                  <a:srgbClr val="FF0000"/>
                </a:solidFill>
              </a:rPr>
              <a:t>Oznámené subjekty </a:t>
            </a:r>
            <a:r>
              <a:rPr lang="cs-CZ" sz="2000" dirty="0"/>
              <a:t>(</a:t>
            </a:r>
            <a:r>
              <a:rPr lang="cs-CZ" sz="2000" dirty="0" err="1"/>
              <a:t>Notified</a:t>
            </a:r>
            <a:r>
              <a:rPr lang="cs-CZ" sz="2000" dirty="0"/>
              <a:t> </a:t>
            </a:r>
            <a:r>
              <a:rPr lang="cs-CZ" sz="2000" dirty="0" err="1"/>
              <a:t>Bodies</a:t>
            </a:r>
            <a:r>
              <a:rPr lang="cs-CZ" sz="2000" dirty="0"/>
              <a:t> – hodnotitelé výrobku, interní klinici a specialisté, auditoři, …)</a:t>
            </a:r>
          </a:p>
          <a:p>
            <a:r>
              <a:rPr lang="cs-CZ" sz="2000" dirty="0"/>
              <a:t>Oznámený subjekt - Všechny stávající a nové zdravotnické prostředky třídy I sterilní a vyšší musí být certifikovány prostřednictvím oznámených subjektů určených v souladu s MDR. Jedná se o státem schvalované instituce, které mohou provádět zkoušky nebo odebírat vzorky v rámci posuzování shody, které je výrobce povinen provádět. Tyto instituce rovněž certifikují shodu s jednotnými standardy posuzování. V současné době ITC - institut pro testování a certifikace Zlín či ČMI – Český metrologický institut</a:t>
            </a:r>
          </a:p>
          <a:p>
            <a:endParaRPr lang="cs-CZ" sz="2000" dirty="0"/>
          </a:p>
        </p:txBody>
      </p:sp>
    </p:spTree>
    <p:extLst>
      <p:ext uri="{BB962C8B-B14F-4D97-AF65-F5344CB8AC3E}">
        <p14:creationId xmlns:p14="http://schemas.microsoft.com/office/powerpoint/2010/main" val="246405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 (vs. MDD)</a:t>
            </a:r>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p:txBody>
          <a:bodyPr>
            <a:normAutofit/>
          </a:bodyPr>
          <a:lstStyle/>
          <a:p>
            <a:r>
              <a:rPr lang="cs-CZ" sz="2000" dirty="0"/>
              <a:t>Řídí se nařízením 2017/745 o zdravotnických  prostředcích</a:t>
            </a:r>
          </a:p>
          <a:p>
            <a:r>
              <a:rPr lang="cs-CZ" sz="2000" dirty="0"/>
              <a:t>Adaptace na národní úrovni</a:t>
            </a:r>
          </a:p>
          <a:p>
            <a:r>
              <a:rPr lang="cs-CZ" sz="2000" dirty="0"/>
              <a:t>Unifikace skrz celou EU – stejné znění</a:t>
            </a:r>
          </a:p>
          <a:p>
            <a:r>
              <a:rPr lang="cs-CZ" sz="2000" dirty="0"/>
              <a:t>Podrobnosti řešeny prostřednictvím prováděcích aktů</a:t>
            </a:r>
          </a:p>
          <a:p>
            <a:r>
              <a:rPr lang="cs-CZ" sz="2000" dirty="0"/>
              <a:t>Závislé na zkušebnách a notifikovaných osobách (oznámený subjekt)</a:t>
            </a:r>
          </a:p>
          <a:p>
            <a:r>
              <a:rPr lang="cs-CZ" sz="2000" dirty="0"/>
              <a:t>Spolupráce napříč státy v rámci dozoru nad trhem</a:t>
            </a:r>
          </a:p>
          <a:p>
            <a:r>
              <a:rPr lang="cs-CZ" sz="2000" dirty="0"/>
              <a:t>Databáze EUDAMED</a:t>
            </a:r>
          </a:p>
          <a:p>
            <a:r>
              <a:rPr lang="cs-CZ" sz="2000" dirty="0"/>
              <a:t>Jednotný identifikátor ZP UDI pro celou EU</a:t>
            </a:r>
          </a:p>
          <a:p>
            <a:r>
              <a:rPr lang="cs-CZ" sz="2000" dirty="0"/>
              <a:t>jasná definice ZP</a:t>
            </a:r>
          </a:p>
          <a:p>
            <a:r>
              <a:rPr lang="cs-CZ" sz="2000" dirty="0"/>
              <a:t>jasná </a:t>
            </a:r>
            <a:r>
              <a:rPr lang="cs-CZ" sz="2000"/>
              <a:t>definice tříd ZP</a:t>
            </a:r>
            <a:endParaRPr lang="cs-CZ" sz="2000" dirty="0"/>
          </a:p>
          <a:p>
            <a:endParaRPr lang="cs-CZ" sz="2000" dirty="0"/>
          </a:p>
        </p:txBody>
      </p:sp>
    </p:spTree>
    <p:extLst>
      <p:ext uri="{BB962C8B-B14F-4D97-AF65-F5344CB8AC3E}">
        <p14:creationId xmlns:p14="http://schemas.microsoft.com/office/powerpoint/2010/main" val="4287337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p:txBody>
          <a:bodyPr>
            <a:normAutofit/>
          </a:bodyPr>
          <a:lstStyle/>
          <a:p>
            <a:r>
              <a:rPr lang="cs-CZ" sz="2000" dirty="0"/>
              <a:t>Se nevztahuje na:</a:t>
            </a:r>
          </a:p>
          <a:p>
            <a:r>
              <a:rPr lang="cs-CZ" sz="2000" dirty="0"/>
              <a:t>Diagnostické zdravotnické prostředky in vitro</a:t>
            </a:r>
          </a:p>
          <a:p>
            <a:r>
              <a:rPr lang="cs-CZ" sz="2000" dirty="0"/>
              <a:t>Léčivé přípravky</a:t>
            </a:r>
          </a:p>
          <a:p>
            <a:r>
              <a:rPr lang="cs-CZ" sz="2000" dirty="0"/>
              <a:t>Lidskou krev a krevní buňky</a:t>
            </a:r>
          </a:p>
          <a:p>
            <a:r>
              <a:rPr lang="cs-CZ" sz="2000" dirty="0"/>
              <a:t>Kosmetické přípravky</a:t>
            </a:r>
          </a:p>
          <a:p>
            <a:r>
              <a:rPr lang="cs-CZ" sz="2000" dirty="0"/>
              <a:t>Transplantáty, tkáně nebo buňky zvířecího původu</a:t>
            </a:r>
          </a:p>
          <a:p>
            <a:r>
              <a:rPr lang="cs-CZ" sz="2000" dirty="0"/>
              <a:t>Výrobky s živým biologickým materiálem</a:t>
            </a:r>
          </a:p>
          <a:p>
            <a:r>
              <a:rPr lang="cs-CZ" sz="2000" dirty="0"/>
              <a:t>Potraviny</a:t>
            </a:r>
          </a:p>
          <a:p>
            <a:endParaRPr lang="cs-CZ" sz="2000" dirty="0"/>
          </a:p>
        </p:txBody>
      </p:sp>
    </p:spTree>
    <p:extLst>
      <p:ext uri="{BB962C8B-B14F-4D97-AF65-F5344CB8AC3E}">
        <p14:creationId xmlns:p14="http://schemas.microsoft.com/office/powerpoint/2010/main" val="2656571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562062" y="1389966"/>
            <a:ext cx="11341916" cy="5001416"/>
          </a:xfrm>
        </p:spPr>
        <p:txBody>
          <a:bodyPr>
            <a:normAutofit fontScale="92500"/>
          </a:bodyPr>
          <a:lstStyle/>
          <a:p>
            <a:r>
              <a:rPr lang="cs-CZ" sz="2000" b="1" dirty="0"/>
              <a:t>Zdravotnický prostředek</a:t>
            </a:r>
            <a:r>
              <a:rPr lang="cs-CZ" sz="2000" dirty="0"/>
              <a:t>:</a:t>
            </a:r>
          </a:p>
          <a:p>
            <a:pPr marL="342900" indent="-342900">
              <a:buFont typeface="Wingdings" panose="05000000000000000000" pitchFamily="2" charset="2"/>
              <a:buChar char="§"/>
            </a:pPr>
            <a:r>
              <a:rPr lang="cs-CZ" sz="2000" dirty="0"/>
              <a:t>Nástroj, přístroj, zařízení, software, implantát, činidlo, materiál či jiný předmět určený výrobcem k použití, samostatně nebo v kombinaci, u lidí k jednomu nebo několika z těchto konkrétních léčebných účelů:</a:t>
            </a:r>
          </a:p>
          <a:p>
            <a:pPr marL="342900" indent="-342900">
              <a:buFont typeface="Wingdings" panose="05000000000000000000" pitchFamily="2" charset="2"/>
              <a:buChar char="Ø"/>
            </a:pPr>
            <a:r>
              <a:rPr lang="cs-CZ" sz="2000" dirty="0"/>
              <a:t>Diagnostika, prevence, monitorování, predikce, prognóza, léčba nebo mírnění nemoci</a:t>
            </a:r>
          </a:p>
          <a:p>
            <a:pPr marL="342900" indent="-342900">
              <a:buFont typeface="Wingdings" panose="05000000000000000000" pitchFamily="2" charset="2"/>
              <a:buChar char="Ø"/>
            </a:pPr>
            <a:r>
              <a:rPr lang="cs-CZ" sz="2000" dirty="0"/>
              <a:t>Diagnostika, monitorování, léčba, mírnění nebo kompenzace poranění nebo zdravotního postižení</a:t>
            </a:r>
          </a:p>
          <a:p>
            <a:pPr marL="342900" indent="-342900">
              <a:buFont typeface="Wingdings" panose="05000000000000000000" pitchFamily="2" charset="2"/>
              <a:buChar char="Ø"/>
            </a:pPr>
            <a:r>
              <a:rPr lang="cs-CZ" sz="2000" dirty="0"/>
              <a:t>Vyšetřování, náhrady nebo úpravy anatomické struktury nebo fyziologického či patologického procesu nebo stavu</a:t>
            </a:r>
          </a:p>
          <a:p>
            <a:pPr marL="342900" indent="-342900">
              <a:buFont typeface="Wingdings" panose="05000000000000000000" pitchFamily="2" charset="2"/>
              <a:buChar char="Ø"/>
            </a:pPr>
            <a:r>
              <a:rPr lang="cs-CZ" sz="2000" dirty="0"/>
              <a:t>Poskytování informací prostřednictvím vyšetření in vitro, pokud jde o vzorky pocházející z lidského těla, včetně darovaných orgánů, krve a tkání</a:t>
            </a:r>
          </a:p>
          <a:p>
            <a:pPr marL="342900" indent="-342900">
              <a:buFont typeface="Wingdings" panose="05000000000000000000" pitchFamily="2" charset="2"/>
              <a:buChar char="Ø"/>
            </a:pPr>
            <a:r>
              <a:rPr lang="cs-CZ" sz="2000" dirty="0"/>
              <a:t>Který nedosahuje svého hlavního určeného účinku v lidském těle nebo na jeho povrchu farmakologickými, imunologickými ani metabolickými účinky, jehož funkce může však být takovými účinky podpořena</a:t>
            </a:r>
          </a:p>
          <a:p>
            <a:pPr marL="342900" indent="-342900">
              <a:buFont typeface="Wingdings" panose="05000000000000000000" pitchFamily="2" charset="2"/>
              <a:buChar char="Ø"/>
            </a:pPr>
            <a:r>
              <a:rPr lang="cs-CZ" sz="2000" dirty="0"/>
              <a:t>Plus dále prostředky určené ke kontrole nebo podpoře početí a výrobky speciálně určené k desinfekci, čistění a nebo sterilizaci prostředků</a:t>
            </a:r>
          </a:p>
        </p:txBody>
      </p:sp>
    </p:spTree>
    <p:extLst>
      <p:ext uri="{BB962C8B-B14F-4D97-AF65-F5344CB8AC3E}">
        <p14:creationId xmlns:p14="http://schemas.microsoft.com/office/powerpoint/2010/main" val="373349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a:t>MDR - ZP</a:t>
            </a:r>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obsah 5">
            <a:extLst>
              <a:ext uri="{FF2B5EF4-FFF2-40B4-BE49-F238E27FC236}">
                <a16:creationId xmlns:a16="http://schemas.microsoft.com/office/drawing/2014/main" id="{54158FA8-9546-4470-BDF5-AE4694A0A6E3}"/>
              </a:ext>
            </a:extLst>
          </p:cNvPr>
          <p:cNvSpPr>
            <a:spLocks noGrp="1"/>
          </p:cNvSpPr>
          <p:nvPr>
            <p:ph idx="1"/>
          </p:nvPr>
        </p:nvSpPr>
        <p:spPr>
          <a:xfrm>
            <a:off x="718800" y="1166019"/>
            <a:ext cx="11151622" cy="4525963"/>
          </a:xfrm>
        </p:spPr>
        <p:txBody>
          <a:bodyPr>
            <a:normAutofit/>
          </a:bodyPr>
          <a:lstStyle/>
          <a:p>
            <a:r>
              <a:rPr lang="cs-CZ" sz="1800" dirty="0"/>
              <a:t>Zdravotnický prostředek </a:t>
            </a:r>
          </a:p>
          <a:p>
            <a:r>
              <a:rPr lang="cs-CZ" sz="1800" dirty="0"/>
              <a:t>Klasifikace do tříd rizika, podle toho další postup při schvalování</a:t>
            </a:r>
          </a:p>
          <a:p>
            <a:r>
              <a:rPr lang="cs-CZ" sz="1800" dirty="0"/>
              <a:t>Celkem 4 třídy rizika I-IV</a:t>
            </a:r>
          </a:p>
          <a:p>
            <a:r>
              <a:rPr lang="cs-CZ" sz="1800" dirty="0"/>
              <a:t>I – bez oznámeného subjektu při posouzení shody, vyjma Sterilní prostředky, Prostředky s měřící funkcí, chirurg. nástroje pro opakované použití</a:t>
            </a:r>
          </a:p>
          <a:p>
            <a:r>
              <a:rPr lang="cs-CZ" sz="1800" dirty="0"/>
              <a:t>Do jaké třídy patří určují pravidla _ZP neinvazivní/invazivní/aktivní/zvláštní pravidla</a:t>
            </a:r>
          </a:p>
          <a:p>
            <a:endParaRPr lang="cs-CZ" sz="1800" dirty="0"/>
          </a:p>
          <a:p>
            <a:r>
              <a:rPr lang="cs-CZ" sz="1800" dirty="0"/>
              <a:t>Příklad:</a:t>
            </a:r>
          </a:p>
          <a:p>
            <a:r>
              <a:rPr lang="cs-CZ" sz="1800" dirty="0"/>
              <a:t>Pravidlo 8: „chirurgicky invazivní ZP, dlouhodobé a </a:t>
            </a:r>
            <a:r>
              <a:rPr lang="cs-CZ" sz="1800" dirty="0" err="1"/>
              <a:t>implantabilní</a:t>
            </a:r>
            <a:r>
              <a:rPr lang="cs-CZ" sz="1800" dirty="0"/>
              <a:t>“</a:t>
            </a:r>
          </a:p>
          <a:p>
            <a:pPr>
              <a:buFont typeface="Wingdings" panose="05000000000000000000" pitchFamily="2" charset="2"/>
              <a:buChar char="Ø"/>
            </a:pPr>
            <a:r>
              <a:rPr lang="cs-CZ" sz="1800" dirty="0"/>
              <a:t>Třída </a:t>
            </a:r>
            <a:r>
              <a:rPr lang="cs-CZ" sz="1800" dirty="0" err="1"/>
              <a:t>IIb</a:t>
            </a:r>
            <a:endParaRPr lang="cs-CZ" sz="1800" dirty="0"/>
          </a:p>
          <a:p>
            <a:pPr>
              <a:buFont typeface="Wingdings" panose="05000000000000000000" pitchFamily="2" charset="2"/>
              <a:buChar char="Ø"/>
            </a:pPr>
            <a:r>
              <a:rPr lang="cs-CZ" sz="1800" dirty="0"/>
              <a:t>Třída </a:t>
            </a:r>
            <a:r>
              <a:rPr lang="cs-CZ" sz="1800" dirty="0" err="1"/>
              <a:t>IIa</a:t>
            </a:r>
            <a:r>
              <a:rPr lang="cs-CZ" sz="1800" dirty="0"/>
              <a:t> v případě použití v zubech</a:t>
            </a:r>
          </a:p>
          <a:p>
            <a:pPr>
              <a:buFont typeface="Wingdings" panose="05000000000000000000" pitchFamily="2" charset="2"/>
              <a:buChar char="Ø"/>
            </a:pPr>
            <a:r>
              <a:rPr lang="cs-CZ" sz="1800" dirty="0"/>
              <a:t>Třída III v případě použití na centrální oběhový nebo nervový systém</a:t>
            </a:r>
          </a:p>
          <a:p>
            <a:pPr>
              <a:buFont typeface="Wingdings" panose="05000000000000000000" pitchFamily="2" charset="2"/>
              <a:buChar char="Ø"/>
            </a:pPr>
            <a:r>
              <a:rPr lang="cs-CZ" sz="1800" dirty="0"/>
              <a:t>Třída III v případě podávání léčiv</a:t>
            </a:r>
          </a:p>
          <a:p>
            <a:pPr>
              <a:buFont typeface="Wingdings" panose="05000000000000000000" pitchFamily="2" charset="2"/>
              <a:buChar char="Ø"/>
            </a:pPr>
            <a:r>
              <a:rPr lang="cs-CZ" sz="1800" dirty="0"/>
              <a:t>… </a:t>
            </a:r>
          </a:p>
        </p:txBody>
      </p:sp>
    </p:spTree>
    <p:extLst>
      <p:ext uri="{BB962C8B-B14F-4D97-AF65-F5344CB8AC3E}">
        <p14:creationId xmlns:p14="http://schemas.microsoft.com/office/powerpoint/2010/main" val="1857495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2616D2-E914-45E6-9865-E24BE5EA869A}"/>
              </a:ext>
            </a:extLst>
          </p:cNvPr>
          <p:cNvSpPr>
            <a:spLocks noGrp="1"/>
          </p:cNvSpPr>
          <p:nvPr>
            <p:ph type="title"/>
          </p:nvPr>
        </p:nvSpPr>
        <p:spPr/>
        <p:txBody>
          <a:bodyPr/>
          <a:lstStyle/>
          <a:p>
            <a:r>
              <a:rPr lang="cs-CZ" dirty="0"/>
              <a:t>MDR-ZP</a:t>
            </a:r>
          </a:p>
        </p:txBody>
      </p:sp>
      <p:sp>
        <p:nvSpPr>
          <p:cNvPr id="3" name="Zástupný obsah 2">
            <a:extLst>
              <a:ext uri="{FF2B5EF4-FFF2-40B4-BE49-F238E27FC236}">
                <a16:creationId xmlns:a16="http://schemas.microsoft.com/office/drawing/2014/main" id="{005D6178-535B-467A-B328-696A4CBC9650}"/>
              </a:ext>
            </a:extLst>
          </p:cNvPr>
          <p:cNvSpPr>
            <a:spLocks noGrp="1"/>
          </p:cNvSpPr>
          <p:nvPr>
            <p:ph idx="1"/>
          </p:nvPr>
        </p:nvSpPr>
        <p:spPr/>
        <p:txBody>
          <a:bodyPr/>
          <a:lstStyle/>
          <a:p>
            <a:r>
              <a:rPr lang="cs-CZ" dirty="0"/>
              <a:t>Příklad klasifikace – kombinace ZP</a:t>
            </a:r>
          </a:p>
        </p:txBody>
      </p:sp>
      <p:sp>
        <p:nvSpPr>
          <p:cNvPr id="5" name="TextovéPole 4">
            <a:extLst>
              <a:ext uri="{FF2B5EF4-FFF2-40B4-BE49-F238E27FC236}">
                <a16:creationId xmlns:a16="http://schemas.microsoft.com/office/drawing/2014/main" id="{CC31E182-39ED-44BB-A62A-64385A998B3A}"/>
              </a:ext>
            </a:extLst>
          </p:cNvPr>
          <p:cNvSpPr txBox="1"/>
          <p:nvPr/>
        </p:nvSpPr>
        <p:spPr>
          <a:xfrm>
            <a:off x="718800" y="2420888"/>
            <a:ext cx="9769688" cy="3323987"/>
          </a:xfrm>
          <a:prstGeom prst="rect">
            <a:avLst/>
          </a:prstGeom>
          <a:noFill/>
        </p:spPr>
        <p:txBody>
          <a:bodyPr wrap="square">
            <a:spAutoFit/>
          </a:bodyPr>
          <a:lstStyle/>
          <a:p>
            <a:r>
              <a:rPr lang="cs-CZ" sz="1400" dirty="0"/>
              <a:t>Jednoduchý systém pro drenáž z rány obvykle sestává ze tří dílů, které je třeba vzít v úvahu: kanyla, hadičky a sběrná nádoba. Prodává-li se systém bez kanyly, potom klasifikaci kanyly není třeba zohlednit. Zde se předpokládá, že použití systému je krátkodobé, tj. že nepřerušené určené použití potrvá déle než 60 minut a méně než 30 dní. Dále se předpokládá, že shromážděný sekret se nebude znovu infuzně vracet do  organismu ani se nebude dále zpracovávat pro eventuální zpětnou infuzi, a že prostředek nebude napojen na elektricky poháněný sací systém.</a:t>
            </a:r>
          </a:p>
          <a:p>
            <a:endParaRPr lang="cs-CZ" sz="1400" dirty="0"/>
          </a:p>
          <a:p>
            <a:r>
              <a:rPr lang="cs-CZ" sz="1400" dirty="0"/>
              <a:t>Určená použití </a:t>
            </a:r>
          </a:p>
          <a:p>
            <a:r>
              <a:rPr lang="cs-CZ" sz="1400" dirty="0"/>
              <a:t>Chirurgicky invazivní kanyla, dosahující do místa rány v pleurální dutině, sloužící k drenáži dutiny </a:t>
            </a:r>
          </a:p>
          <a:p>
            <a:r>
              <a:rPr lang="cs-CZ" sz="1400" dirty="0"/>
              <a:t>Pravidlo: 7 třída: </a:t>
            </a:r>
            <a:r>
              <a:rPr lang="cs-CZ" sz="1400" dirty="0" err="1"/>
              <a:t>IIa</a:t>
            </a:r>
            <a:endParaRPr lang="cs-CZ" sz="1400" dirty="0"/>
          </a:p>
          <a:p>
            <a:r>
              <a:rPr lang="cs-CZ" sz="1400" dirty="0"/>
              <a:t>Neinvazivní hadičky pro odtok tělních tekutin do sběrné nádoby. </a:t>
            </a:r>
          </a:p>
          <a:p>
            <a:r>
              <a:rPr lang="cs-CZ" sz="1400" dirty="0"/>
              <a:t>Pravidlo: 1 třída: I</a:t>
            </a:r>
          </a:p>
          <a:p>
            <a:r>
              <a:rPr lang="cs-CZ" sz="1400" dirty="0"/>
              <a:t>Neinvazivní sběrná nádoba, v níž se zachycují tělní tekutiny. </a:t>
            </a:r>
          </a:p>
          <a:p>
            <a:r>
              <a:rPr lang="cs-CZ" sz="1400" dirty="0"/>
              <a:t>Pravidlo: 1 třída: I</a:t>
            </a:r>
          </a:p>
          <a:p>
            <a:r>
              <a:rPr lang="cs-CZ" sz="1400" dirty="0"/>
              <a:t>Jasný závěr v tomto případě zní, že výrobce se může rozhodnout, zda použije třídu </a:t>
            </a:r>
            <a:r>
              <a:rPr lang="cs-CZ" sz="1400" dirty="0" err="1"/>
              <a:t>IIa</a:t>
            </a:r>
            <a:r>
              <a:rPr lang="cs-CZ" sz="1400" dirty="0"/>
              <a:t> na celý prostředek, nebo provede samostatné postupy posuzování shody pro kanylu na jedné straně a pro hadičky a sběrnou nádobu na straně druhé.</a:t>
            </a:r>
          </a:p>
        </p:txBody>
      </p:sp>
    </p:spTree>
    <p:extLst>
      <p:ext uri="{BB962C8B-B14F-4D97-AF65-F5344CB8AC3E}">
        <p14:creationId xmlns:p14="http://schemas.microsoft.com/office/powerpoint/2010/main" val="1290607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80CBE2-C3E4-419E-BFD2-973021829613}"/>
              </a:ext>
            </a:extLst>
          </p:cNvPr>
          <p:cNvSpPr>
            <a:spLocks noGrp="1"/>
          </p:cNvSpPr>
          <p:nvPr>
            <p:ph type="title"/>
          </p:nvPr>
        </p:nvSpPr>
        <p:spPr/>
        <p:txBody>
          <a:bodyPr/>
          <a:lstStyle/>
          <a:p>
            <a:r>
              <a:rPr lang="cs-CZ" dirty="0"/>
              <a:t>MDR - ZP</a:t>
            </a:r>
          </a:p>
        </p:txBody>
      </p:sp>
      <p:sp>
        <p:nvSpPr>
          <p:cNvPr id="3" name="Zástupný obsah 2">
            <a:extLst>
              <a:ext uri="{FF2B5EF4-FFF2-40B4-BE49-F238E27FC236}">
                <a16:creationId xmlns:a16="http://schemas.microsoft.com/office/drawing/2014/main" id="{6A076BAA-8468-4F12-9B0E-9A67728B5278}"/>
              </a:ext>
            </a:extLst>
          </p:cNvPr>
          <p:cNvSpPr>
            <a:spLocks noGrp="1"/>
          </p:cNvSpPr>
          <p:nvPr>
            <p:ph idx="1"/>
          </p:nvPr>
        </p:nvSpPr>
        <p:spPr>
          <a:xfrm>
            <a:off x="517321" y="1690300"/>
            <a:ext cx="11157358" cy="4525963"/>
          </a:xfrm>
        </p:spPr>
        <p:txBody>
          <a:bodyPr>
            <a:noAutofit/>
          </a:bodyPr>
          <a:lstStyle/>
          <a:p>
            <a:r>
              <a:rPr lang="cs-CZ" sz="1400" b="1" dirty="0"/>
              <a:t>Doba použití</a:t>
            </a:r>
          </a:p>
          <a:p>
            <a:r>
              <a:rPr lang="cs-CZ" sz="1400" dirty="0"/>
              <a:t>Přechodné - Obvykle určené k nepřetržitému použití po dobu kratší než 60 minut.</a:t>
            </a:r>
          </a:p>
          <a:p>
            <a:r>
              <a:rPr lang="cs-CZ" sz="1400" dirty="0"/>
              <a:t>Krátkodobé - Obvykle určené k nepřetržitému použití po dobu od 60 minut do 30 dnů.</a:t>
            </a:r>
          </a:p>
          <a:p>
            <a:r>
              <a:rPr lang="cs-CZ" sz="1400" dirty="0"/>
              <a:t>Dlouhodobé - Obvykle určené k nepřetržitému použití po dobu přesahující 30 dnů.</a:t>
            </a:r>
          </a:p>
          <a:p>
            <a:endParaRPr lang="cs-CZ" sz="1400" dirty="0"/>
          </a:p>
          <a:p>
            <a:r>
              <a:rPr lang="cs-CZ" sz="1400" b="1" dirty="0" err="1"/>
              <a:t>Invazivnost</a:t>
            </a:r>
            <a:endParaRPr lang="cs-CZ" sz="1400" b="1" dirty="0"/>
          </a:p>
          <a:p>
            <a:r>
              <a:rPr lang="cs-CZ" sz="1400" dirty="0"/>
              <a:t>Invazivní prostředek - Jakýkoliv prostředek, který zcela nebo zčásti proniká do lidského těla, buď tělním otvorem nebo povrchem těla. Prostředek, jímž se do těla aplikuje energie, se nepovažuje za invazivní, jestliže do těla proniká pouze energie, již prostředek emituje, a nikoliv prostředek samotný.</a:t>
            </a:r>
          </a:p>
          <a:p>
            <a:r>
              <a:rPr lang="cs-CZ" sz="1400" dirty="0"/>
              <a:t>Neinvazivní</a:t>
            </a:r>
          </a:p>
          <a:p>
            <a:endParaRPr lang="cs-CZ" sz="1400" dirty="0"/>
          </a:p>
          <a:p>
            <a:r>
              <a:rPr lang="cs-CZ" sz="1400" b="1" dirty="0" err="1"/>
              <a:t>Implantabilní</a:t>
            </a:r>
            <a:r>
              <a:rPr lang="cs-CZ" sz="1400" b="1" dirty="0"/>
              <a:t> prostředek</a:t>
            </a:r>
          </a:p>
          <a:p>
            <a:r>
              <a:rPr lang="cs-CZ" sz="1400" dirty="0"/>
              <a:t>Jakýkoliv prostředek, včetně těch, které jsou částečně nebo zcela absorbovány, který:</a:t>
            </a:r>
          </a:p>
          <a:p>
            <a:r>
              <a:rPr lang="cs-CZ" sz="1400" dirty="0"/>
              <a:t>má být zcela zaveden do lidského těla, nebo</a:t>
            </a:r>
          </a:p>
          <a:p>
            <a:r>
              <a:rPr lang="cs-CZ" sz="1400" dirty="0"/>
              <a:t>má nahradit epiteliální povrch nebo povrch oka prostřednictvím klinického zákroku, po němž má zůstat na místě.</a:t>
            </a:r>
          </a:p>
          <a:p>
            <a:r>
              <a:rPr lang="cs-CZ" sz="1400" dirty="0"/>
              <a:t>Jakýkoliv prostředek, který má být pomocí klinického zákroku částečně zaveden do lidského těla a po zákroku v něm zůstat alespoň 30 dní, se rovněž považuje za </a:t>
            </a:r>
            <a:r>
              <a:rPr lang="cs-CZ" sz="1400" dirty="0" err="1"/>
              <a:t>implantabilní</a:t>
            </a:r>
            <a:r>
              <a:rPr lang="cs-CZ" sz="1400" dirty="0"/>
              <a:t> prostředek.</a:t>
            </a:r>
          </a:p>
          <a:p>
            <a:endParaRPr lang="cs-CZ" sz="1400" dirty="0"/>
          </a:p>
          <a:p>
            <a:endParaRPr lang="cs-CZ" sz="1400" dirty="0"/>
          </a:p>
        </p:txBody>
      </p:sp>
    </p:spTree>
    <p:extLst>
      <p:ext uri="{BB962C8B-B14F-4D97-AF65-F5344CB8AC3E}">
        <p14:creationId xmlns:p14="http://schemas.microsoft.com/office/powerpoint/2010/main" val="300192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995A48-3324-4869-BC18-9AB932C7014D}"/>
              </a:ext>
            </a:extLst>
          </p:cNvPr>
          <p:cNvSpPr>
            <a:spLocks noGrp="1"/>
          </p:cNvSpPr>
          <p:nvPr>
            <p:ph type="title"/>
          </p:nvPr>
        </p:nvSpPr>
        <p:spPr/>
        <p:txBody>
          <a:bodyPr/>
          <a:lstStyle/>
          <a:p>
            <a:r>
              <a:rPr lang="cs-CZ" dirty="0"/>
              <a:t>MDR - ZP</a:t>
            </a:r>
          </a:p>
        </p:txBody>
      </p:sp>
      <p:sp>
        <p:nvSpPr>
          <p:cNvPr id="3" name="Zástupný obsah 2">
            <a:extLst>
              <a:ext uri="{FF2B5EF4-FFF2-40B4-BE49-F238E27FC236}">
                <a16:creationId xmlns:a16="http://schemas.microsoft.com/office/drawing/2014/main" id="{4917BFE3-663D-4E36-8848-400B3E0FAE79}"/>
              </a:ext>
            </a:extLst>
          </p:cNvPr>
          <p:cNvSpPr>
            <a:spLocks noGrp="1"/>
          </p:cNvSpPr>
          <p:nvPr>
            <p:ph idx="1"/>
          </p:nvPr>
        </p:nvSpPr>
        <p:spPr/>
        <p:txBody>
          <a:bodyPr>
            <a:normAutofit lnSpcReduction="10000"/>
          </a:bodyPr>
          <a:lstStyle/>
          <a:p>
            <a:r>
              <a:rPr lang="cs-CZ" sz="1600" b="1" dirty="0"/>
              <a:t>Aktivní ZP</a:t>
            </a:r>
          </a:p>
          <a:p>
            <a:r>
              <a:rPr lang="cs-CZ" sz="1600" b="1" dirty="0"/>
              <a:t>Aktivním prostředkem </a:t>
            </a:r>
            <a:r>
              <a:rPr lang="cs-CZ" sz="1600" dirty="0"/>
              <a:t>se rozumí jakýkoliv prostředek, jehož provoz závisí na zdroji energie, která není generovaná za tímto účelem lidským tělem ani gravitací, a který působí prostřednictvím změny hustoty nebo přeměny této energie. Prostředky určené k přenosu energie, látek nebo jiných prvků mezi aktivním prostředkem a pacientem bez jakékoliv významné změny se za aktivní prostředky nepovažují </a:t>
            </a:r>
          </a:p>
          <a:p>
            <a:r>
              <a:rPr lang="cs-CZ" sz="1600" dirty="0"/>
              <a:t>Pojem </a:t>
            </a:r>
            <a:r>
              <a:rPr lang="cs-CZ" sz="1600" b="1" dirty="0"/>
              <a:t>působení prostřednictvím přeměny energie </a:t>
            </a:r>
            <a:r>
              <a:rPr lang="cs-CZ" sz="1600" dirty="0"/>
              <a:t>zahrnuje přeměnu energie v prostředku a/nebo přeměnu v rozhraní mezi prostředkem a tkání nebo v tkáních. Elektrody používané při EKG nebo EEG se běžně za aktivní prostředky nepovažují, neboť běžně nepůsobí prostřednictvím přeměny energie.</a:t>
            </a:r>
          </a:p>
          <a:p>
            <a:r>
              <a:rPr lang="cs-CZ" sz="1600" dirty="0"/>
              <a:t>Použitím energie z lidského těla pro zajištění provozu prostředku se prostředek nestává „aktivním“, pokud se v něm tato energie neukládá za účelem následného uvolnění. Například energie vytvářená lidským svalstvem a použitá na píst stříkačky (čímž se pacientovi podá látka), nečiní z této stříkačky aktivní prostředek. Nicméně pokud systém podávání léčiva závisí na ručním natažení, jímž se natáhne pružina, která se následně uvolní, aby se látka aplikovala, je prostředek, jehož je pružina součástí, aktivním prostředkem. Jiným příkladem aktivního prostředku je elastomerová pumpa, kde se energie z lidského těla ukládá do vrstvy z prodloužených elastomerů.</a:t>
            </a:r>
          </a:p>
          <a:p>
            <a:r>
              <a:rPr lang="cs-CZ" sz="1600" dirty="0"/>
              <a:t>Aktivním prostředkem je i software</a:t>
            </a:r>
          </a:p>
        </p:txBody>
      </p:sp>
    </p:spTree>
    <p:extLst>
      <p:ext uri="{BB962C8B-B14F-4D97-AF65-F5344CB8AC3E}">
        <p14:creationId xmlns:p14="http://schemas.microsoft.com/office/powerpoint/2010/main" val="3064387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F108C6-DBBF-4492-A15D-61B578AACF68}"/>
              </a:ext>
            </a:extLst>
          </p:cNvPr>
          <p:cNvSpPr>
            <a:spLocks noGrp="1"/>
          </p:cNvSpPr>
          <p:nvPr>
            <p:ph type="title"/>
          </p:nvPr>
        </p:nvSpPr>
        <p:spPr/>
        <p:txBody>
          <a:bodyPr/>
          <a:lstStyle/>
          <a:p>
            <a:r>
              <a:rPr lang="cs-CZ" dirty="0"/>
              <a:t>MDR - ZP</a:t>
            </a:r>
          </a:p>
        </p:txBody>
      </p:sp>
      <p:pic>
        <p:nvPicPr>
          <p:cNvPr id="5" name="Zástupný obsah 4">
            <a:extLst>
              <a:ext uri="{FF2B5EF4-FFF2-40B4-BE49-F238E27FC236}">
                <a16:creationId xmlns:a16="http://schemas.microsoft.com/office/drawing/2014/main" id="{82DBA6F6-7AD8-464E-BB8F-0BD1C0584C2C}"/>
              </a:ext>
            </a:extLst>
          </p:cNvPr>
          <p:cNvPicPr>
            <a:picLocks noGrp="1" noChangeAspect="1"/>
          </p:cNvPicPr>
          <p:nvPr>
            <p:ph idx="1"/>
          </p:nvPr>
        </p:nvPicPr>
        <p:blipFill>
          <a:blip r:embed="rId2"/>
          <a:stretch>
            <a:fillRect/>
          </a:stretch>
        </p:blipFill>
        <p:spPr>
          <a:xfrm>
            <a:off x="1524000" y="1417638"/>
            <a:ext cx="9144000" cy="4623784"/>
          </a:xfrm>
        </p:spPr>
      </p:pic>
      <p:sp>
        <p:nvSpPr>
          <p:cNvPr id="6" name="TextovéPole 5">
            <a:extLst>
              <a:ext uri="{FF2B5EF4-FFF2-40B4-BE49-F238E27FC236}">
                <a16:creationId xmlns:a16="http://schemas.microsoft.com/office/drawing/2014/main" id="{CAB024E1-8E38-4F3D-8DF0-6419C65882C8}"/>
              </a:ext>
            </a:extLst>
          </p:cNvPr>
          <p:cNvSpPr txBox="1"/>
          <p:nvPr/>
        </p:nvSpPr>
        <p:spPr>
          <a:xfrm>
            <a:off x="2207568" y="5856757"/>
            <a:ext cx="3439724" cy="461665"/>
          </a:xfrm>
          <a:prstGeom prst="rect">
            <a:avLst/>
          </a:prstGeom>
          <a:noFill/>
        </p:spPr>
        <p:txBody>
          <a:bodyPr wrap="none" rtlCol="0">
            <a:spAutoFit/>
          </a:bodyPr>
          <a:lstStyle/>
          <a:p>
            <a:r>
              <a:rPr lang="cs-CZ" dirty="0"/>
              <a:t>Příklad aplikace pravidel</a:t>
            </a:r>
          </a:p>
        </p:txBody>
      </p:sp>
    </p:spTree>
    <p:extLst>
      <p:ext uri="{BB962C8B-B14F-4D97-AF65-F5344CB8AC3E}">
        <p14:creationId xmlns:p14="http://schemas.microsoft.com/office/powerpoint/2010/main" val="277471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D26AF62-62D4-40DD-BA49-4366F5A4F090}"/>
              </a:ext>
            </a:extLst>
          </p:cNvPr>
          <p:cNvPicPr>
            <a:picLocks noChangeAspect="1"/>
          </p:cNvPicPr>
          <p:nvPr/>
        </p:nvPicPr>
        <p:blipFill>
          <a:blip r:embed="rId2"/>
          <a:stretch>
            <a:fillRect/>
          </a:stretch>
        </p:blipFill>
        <p:spPr>
          <a:xfrm>
            <a:off x="7029384" y="2827140"/>
            <a:ext cx="3838331" cy="2920969"/>
          </a:xfrm>
          <a:prstGeom prst="rect">
            <a:avLst/>
          </a:prstGeom>
        </p:spPr>
      </p:pic>
      <p:sp>
        <p:nvSpPr>
          <p:cNvPr id="2" name="Nadpis 1">
            <a:extLst>
              <a:ext uri="{FF2B5EF4-FFF2-40B4-BE49-F238E27FC236}">
                <a16:creationId xmlns:a16="http://schemas.microsoft.com/office/drawing/2014/main" id="{E93D37BC-BD1E-40EE-8F06-C51B7D38FA86}"/>
              </a:ext>
            </a:extLst>
          </p:cNvPr>
          <p:cNvSpPr>
            <a:spLocks noGrp="1"/>
          </p:cNvSpPr>
          <p:nvPr>
            <p:ph type="title"/>
          </p:nvPr>
        </p:nvSpPr>
        <p:spPr>
          <a:xfrm>
            <a:off x="1293741" y="289177"/>
            <a:ext cx="8798154" cy="451576"/>
          </a:xfrm>
        </p:spPr>
        <p:txBody>
          <a:bodyPr>
            <a:normAutofit fontScale="90000"/>
          </a:bodyPr>
          <a:lstStyle/>
          <a:p>
            <a:pPr algn="ctr"/>
            <a:r>
              <a:rPr lang="cs-CZ" dirty="0"/>
              <a:t>Úvodní intermezzo  </a:t>
            </a:r>
            <a:br>
              <a:rPr lang="cs-CZ" dirty="0"/>
            </a:br>
            <a:r>
              <a:rPr lang="cs-CZ" dirty="0"/>
              <a:t>Vaše osobní pojetí medicíny…</a:t>
            </a:r>
          </a:p>
        </p:txBody>
      </p:sp>
      <p:sp>
        <p:nvSpPr>
          <p:cNvPr id="3" name="Zástupný obsah 2">
            <a:extLst>
              <a:ext uri="{FF2B5EF4-FFF2-40B4-BE49-F238E27FC236}">
                <a16:creationId xmlns:a16="http://schemas.microsoft.com/office/drawing/2014/main" id="{C6323E55-7A42-4B99-91CF-78B1C9570670}"/>
              </a:ext>
            </a:extLst>
          </p:cNvPr>
          <p:cNvSpPr>
            <a:spLocks noGrp="1"/>
          </p:cNvSpPr>
          <p:nvPr>
            <p:ph idx="1"/>
          </p:nvPr>
        </p:nvSpPr>
        <p:spPr/>
        <p:txBody>
          <a:bodyPr/>
          <a:lstStyle/>
          <a:p>
            <a:r>
              <a:rPr lang="cs-CZ" dirty="0">
                <a:hlinkClick r:id="rId3"/>
              </a:rPr>
              <a:t>Je mnoho cest, kterými se vydat…</a:t>
            </a:r>
            <a:endParaRPr lang="cs-CZ" dirty="0"/>
          </a:p>
        </p:txBody>
      </p:sp>
      <p:pic>
        <p:nvPicPr>
          <p:cNvPr id="5" name="Obrázek 4">
            <a:extLst>
              <a:ext uri="{FF2B5EF4-FFF2-40B4-BE49-F238E27FC236}">
                <a16:creationId xmlns:a16="http://schemas.microsoft.com/office/drawing/2014/main" id="{1C507753-09E0-4A4E-A2DA-9B43F1C53894}"/>
              </a:ext>
            </a:extLst>
          </p:cNvPr>
          <p:cNvPicPr>
            <a:picLocks noChangeAspect="1"/>
          </p:cNvPicPr>
          <p:nvPr/>
        </p:nvPicPr>
        <p:blipFill>
          <a:blip r:embed="rId4"/>
          <a:stretch>
            <a:fillRect/>
          </a:stretch>
        </p:blipFill>
        <p:spPr>
          <a:xfrm>
            <a:off x="3863152" y="3905752"/>
            <a:ext cx="2232248" cy="2232248"/>
          </a:xfrm>
          <a:prstGeom prst="rect">
            <a:avLst/>
          </a:prstGeom>
        </p:spPr>
      </p:pic>
      <p:pic>
        <p:nvPicPr>
          <p:cNvPr id="8" name="Obrázek 7">
            <a:extLst>
              <a:ext uri="{FF2B5EF4-FFF2-40B4-BE49-F238E27FC236}">
                <a16:creationId xmlns:a16="http://schemas.microsoft.com/office/drawing/2014/main" id="{BFC6C054-614E-49EE-9189-B85DBCFB1067}"/>
              </a:ext>
            </a:extLst>
          </p:cNvPr>
          <p:cNvPicPr>
            <a:picLocks noChangeAspect="1"/>
          </p:cNvPicPr>
          <p:nvPr/>
        </p:nvPicPr>
        <p:blipFill>
          <a:blip r:embed="rId5"/>
          <a:stretch>
            <a:fillRect/>
          </a:stretch>
        </p:blipFill>
        <p:spPr>
          <a:xfrm>
            <a:off x="718800" y="2698397"/>
            <a:ext cx="3238187" cy="2152889"/>
          </a:xfrm>
          <a:prstGeom prst="rect">
            <a:avLst/>
          </a:prstGeom>
        </p:spPr>
      </p:pic>
    </p:spTree>
    <p:extLst>
      <p:ext uri="{BB962C8B-B14F-4D97-AF65-F5344CB8AC3E}">
        <p14:creationId xmlns:p14="http://schemas.microsoft.com/office/powerpoint/2010/main" val="341538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A126224-AFCE-43C6-9268-05DAD9EDAACA}"/>
              </a:ext>
            </a:extLst>
          </p:cNvPr>
          <p:cNvSpPr>
            <a:spLocks noGrp="1"/>
          </p:cNvSpPr>
          <p:nvPr>
            <p:ph type="title"/>
          </p:nvPr>
        </p:nvSpPr>
        <p:spPr/>
        <p:txBody>
          <a:bodyPr>
            <a:normAutofit fontScale="90000"/>
          </a:bodyPr>
          <a:lstStyle/>
          <a:p>
            <a:r>
              <a:rPr lang="cs-CZ" sz="3600" dirty="0">
                <a:latin typeface="Tahoma" panose="020B0604030504040204" pitchFamily="34" charset="0"/>
              </a:rPr>
              <a:t>Single Market </a:t>
            </a:r>
            <a:r>
              <a:rPr lang="cs-CZ" sz="3600" dirty="0" err="1">
                <a:latin typeface="Tahoma" panose="020B0604030504040204" pitchFamily="34" charset="0"/>
              </a:rPr>
              <a:t>Compliance</a:t>
            </a:r>
            <a:r>
              <a:rPr lang="cs-CZ" sz="3600" dirty="0">
                <a:latin typeface="Tahoma" panose="020B0604030504040204" pitchFamily="34" charset="0"/>
              </a:rPr>
              <a:t> </a:t>
            </a:r>
            <a:r>
              <a:rPr lang="cs-CZ" sz="3600" dirty="0" err="1">
                <a:latin typeface="Tahoma" panose="020B0604030504040204" pitchFamily="34" charset="0"/>
              </a:rPr>
              <a:t>Space</a:t>
            </a:r>
            <a:endParaRPr lang="cs-CZ" sz="3600" dirty="0"/>
          </a:p>
        </p:txBody>
      </p:sp>
      <p:sp>
        <p:nvSpPr>
          <p:cNvPr id="3" name="Zástupný obsah 2">
            <a:extLst>
              <a:ext uri="{FF2B5EF4-FFF2-40B4-BE49-F238E27FC236}">
                <a16:creationId xmlns:a16="http://schemas.microsoft.com/office/drawing/2014/main" id="{3A455582-FDBB-4CFD-85D3-E23BF4A84950}"/>
              </a:ext>
            </a:extLst>
          </p:cNvPr>
          <p:cNvSpPr>
            <a:spLocks noGrp="1"/>
          </p:cNvSpPr>
          <p:nvPr>
            <p:ph idx="1"/>
          </p:nvPr>
        </p:nvSpPr>
        <p:spPr/>
        <p:txBody>
          <a:bodyPr>
            <a:normAutofit/>
          </a:bodyPr>
          <a:lstStyle/>
          <a:p>
            <a:r>
              <a:rPr lang="cs-CZ" sz="2400" dirty="0"/>
              <a:t>E</a:t>
            </a:r>
            <a:r>
              <a:rPr lang="en-US" sz="2400" dirty="0" err="1"/>
              <a:t>lektronick</a:t>
            </a:r>
            <a:r>
              <a:rPr lang="cs-CZ" sz="2400" dirty="0"/>
              <a:t>á</a:t>
            </a:r>
            <a:r>
              <a:rPr lang="en-US" sz="2400" dirty="0"/>
              <a:t> </a:t>
            </a:r>
            <a:r>
              <a:rPr lang="en-US" sz="2400" dirty="0" err="1"/>
              <a:t>databáz</a:t>
            </a:r>
            <a:r>
              <a:rPr lang="cs-CZ" sz="2400" dirty="0"/>
              <a:t>e</a:t>
            </a:r>
            <a:r>
              <a:rPr lang="en-US" sz="2400" dirty="0"/>
              <a:t> </a:t>
            </a:r>
            <a:r>
              <a:rPr lang="cs-CZ" sz="2400" dirty="0"/>
              <a:t>SMCP (dříve </a:t>
            </a:r>
            <a:r>
              <a:rPr lang="en-US" sz="2400" dirty="0"/>
              <a:t>NANDO </a:t>
            </a:r>
            <a:r>
              <a:rPr lang="cs-CZ" sz="2400" dirty="0"/>
              <a:t>-</a:t>
            </a:r>
            <a:r>
              <a:rPr lang="en-US" sz="2400" dirty="0"/>
              <a:t>New Approach Notified and Designated </a:t>
            </a:r>
            <a:r>
              <a:rPr lang="en-US" sz="2400" dirty="0" err="1"/>
              <a:t>Organisations</a:t>
            </a:r>
            <a:r>
              <a:rPr lang="en-US" sz="2400" dirty="0"/>
              <a:t>)</a:t>
            </a:r>
            <a:r>
              <a:rPr lang="cs-CZ" sz="2400" dirty="0"/>
              <a:t> – evidence Oznámených subjektů (</a:t>
            </a:r>
            <a:r>
              <a:rPr lang="cs-CZ" sz="2400" dirty="0" err="1"/>
              <a:t>Notified</a:t>
            </a:r>
            <a:r>
              <a:rPr lang="cs-CZ" sz="2400" dirty="0"/>
              <a:t> </a:t>
            </a:r>
            <a:r>
              <a:rPr lang="cs-CZ" sz="2400" dirty="0" err="1"/>
              <a:t>Bodies</a:t>
            </a:r>
            <a:r>
              <a:rPr lang="cs-CZ" sz="2400" dirty="0"/>
              <a:t>) jednotlivých členských zemí</a:t>
            </a:r>
          </a:p>
          <a:p>
            <a:r>
              <a:rPr lang="cs-CZ" sz="2400" dirty="0"/>
              <a:t>Možnost najít a zjistit podrobnosti o Oznámeném subjektu dle určených parametrů</a:t>
            </a:r>
          </a:p>
          <a:p>
            <a:r>
              <a:rPr lang="cs-CZ" sz="2400" dirty="0"/>
              <a:t>Aktualizace v čase </a:t>
            </a:r>
          </a:p>
          <a:p>
            <a:r>
              <a:rPr lang="cs-CZ" sz="2400" dirty="0"/>
              <a:t>Vstup přes oficiální web Evropské komise či EUDAMED</a:t>
            </a:r>
          </a:p>
        </p:txBody>
      </p:sp>
      <p:cxnSp>
        <p:nvCxnSpPr>
          <p:cNvPr id="4" name="Přímá spojnice 3">
            <a:extLst>
              <a:ext uri="{FF2B5EF4-FFF2-40B4-BE49-F238E27FC236}">
                <a16:creationId xmlns:a16="http://schemas.microsoft.com/office/drawing/2014/main" id="{915027F3-E90D-4568-9868-C0271D73F32A}"/>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a:extLst>
              <a:ext uri="{FF2B5EF4-FFF2-40B4-BE49-F238E27FC236}">
                <a16:creationId xmlns:a16="http://schemas.microsoft.com/office/drawing/2014/main" id="{12D13159-8313-49E8-82C6-811DBAC28F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255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35497D-7D2A-456E-B329-7BC8A5DDF4D3}"/>
              </a:ext>
            </a:extLst>
          </p:cNvPr>
          <p:cNvSpPr>
            <a:spLocks noGrp="1"/>
          </p:cNvSpPr>
          <p:nvPr>
            <p:ph type="title"/>
          </p:nvPr>
        </p:nvSpPr>
        <p:spPr/>
        <p:txBody>
          <a:bodyPr>
            <a:normAutofit fontScale="90000"/>
          </a:bodyPr>
          <a:lstStyle/>
          <a:p>
            <a:r>
              <a:rPr lang="cs-CZ" sz="3600" dirty="0"/>
              <a:t>Oznámený subjekt (NB)</a:t>
            </a:r>
          </a:p>
        </p:txBody>
      </p:sp>
      <p:sp>
        <p:nvSpPr>
          <p:cNvPr id="3" name="Zástupný obsah 2">
            <a:extLst>
              <a:ext uri="{FF2B5EF4-FFF2-40B4-BE49-F238E27FC236}">
                <a16:creationId xmlns:a16="http://schemas.microsoft.com/office/drawing/2014/main" id="{761F77D5-B71B-478C-8F0F-CB47863648D1}"/>
              </a:ext>
            </a:extLst>
          </p:cNvPr>
          <p:cNvSpPr>
            <a:spLocks noGrp="1"/>
          </p:cNvSpPr>
          <p:nvPr>
            <p:ph idx="1"/>
          </p:nvPr>
        </p:nvSpPr>
        <p:spPr/>
        <p:txBody>
          <a:bodyPr>
            <a:normAutofit/>
          </a:bodyPr>
          <a:lstStyle/>
          <a:p>
            <a:r>
              <a:rPr lang="cs-CZ" sz="2000" dirty="0"/>
              <a:t>Každý Oznámený subjekt je zmocněn k certifikaci různých typů ZP</a:t>
            </a:r>
          </a:p>
          <a:p>
            <a:r>
              <a:rPr lang="cs-CZ" sz="2000" dirty="0"/>
              <a:t>Zmocněn na základě jmenování ÚNMZ (úřad pro technickou normalizaci, metrologii  a státní zkušebnictví – plní funkci národní designační autority, kontrolní orgán vůči NB) se souhlasem Komise (EU) a vyjádřením ostatních členských států</a:t>
            </a:r>
          </a:p>
          <a:p>
            <a:r>
              <a:rPr lang="cs-CZ" sz="2000" dirty="0"/>
              <a:t>Šíře certifikace určena přidělením tzv. základních a horizontálních kódů</a:t>
            </a:r>
          </a:p>
          <a:p>
            <a:r>
              <a:rPr lang="cs-CZ" sz="2000" dirty="0"/>
              <a:t>V ČR 2 NB, Rakousko 0 NB, Slovensko 1 NB, Polsko 2 NB, Německo 10 NB, Itálie 10 NB, Francie 1 NB</a:t>
            </a:r>
          </a:p>
          <a:p>
            <a:r>
              <a:rPr lang="cs-CZ" sz="2000" dirty="0"/>
              <a:t>Zdlouhavý proces dokazování a prokazování splnění všech požadavků pro udělení jmenování</a:t>
            </a:r>
          </a:p>
          <a:p>
            <a:endParaRPr lang="cs-CZ" sz="2000" dirty="0"/>
          </a:p>
          <a:p>
            <a:endParaRPr lang="cs-CZ" sz="2000" dirty="0"/>
          </a:p>
        </p:txBody>
      </p:sp>
    </p:spTree>
    <p:extLst>
      <p:ext uri="{BB962C8B-B14F-4D97-AF65-F5344CB8AC3E}">
        <p14:creationId xmlns:p14="http://schemas.microsoft.com/office/powerpoint/2010/main" val="2633449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5EB83-1A4C-4BEB-9139-20134E3D3848}"/>
              </a:ext>
            </a:extLst>
          </p:cNvPr>
          <p:cNvSpPr>
            <a:spLocks noGrp="1"/>
          </p:cNvSpPr>
          <p:nvPr>
            <p:ph type="title"/>
          </p:nvPr>
        </p:nvSpPr>
        <p:spPr/>
        <p:txBody>
          <a:bodyPr/>
          <a:lstStyle/>
          <a:p>
            <a:r>
              <a:rPr lang="cs-CZ" dirty="0"/>
              <a:t>Kódy pro certifikaci</a:t>
            </a:r>
          </a:p>
        </p:txBody>
      </p:sp>
      <p:sp>
        <p:nvSpPr>
          <p:cNvPr id="3" name="Zástupný obsah 2">
            <a:extLst>
              <a:ext uri="{FF2B5EF4-FFF2-40B4-BE49-F238E27FC236}">
                <a16:creationId xmlns:a16="http://schemas.microsoft.com/office/drawing/2014/main" id="{49EEC99E-FCB5-4F01-A7E0-09A828D00E3A}"/>
              </a:ext>
            </a:extLst>
          </p:cNvPr>
          <p:cNvSpPr>
            <a:spLocks noGrp="1"/>
          </p:cNvSpPr>
          <p:nvPr>
            <p:ph idx="1"/>
          </p:nvPr>
        </p:nvSpPr>
        <p:spPr>
          <a:xfrm>
            <a:off x="1981200" y="1417639"/>
            <a:ext cx="8229600" cy="4525963"/>
          </a:xfrm>
        </p:spPr>
        <p:txBody>
          <a:bodyPr/>
          <a:lstStyle/>
          <a:p>
            <a:r>
              <a:rPr lang="cs-CZ" dirty="0"/>
              <a:t>Příklad základních kódů</a:t>
            </a:r>
          </a:p>
        </p:txBody>
      </p:sp>
      <p:sp>
        <p:nvSpPr>
          <p:cNvPr id="4" name="TextovéPole 3">
            <a:extLst>
              <a:ext uri="{FF2B5EF4-FFF2-40B4-BE49-F238E27FC236}">
                <a16:creationId xmlns:a16="http://schemas.microsoft.com/office/drawing/2014/main" id="{0B638B04-511C-447A-AE71-B181DA342EDB}"/>
              </a:ext>
            </a:extLst>
          </p:cNvPr>
          <p:cNvSpPr txBox="1"/>
          <p:nvPr/>
        </p:nvSpPr>
        <p:spPr>
          <a:xfrm>
            <a:off x="2063552" y="2041336"/>
            <a:ext cx="8284368" cy="4555093"/>
          </a:xfrm>
          <a:prstGeom prst="rect">
            <a:avLst/>
          </a:prstGeom>
          <a:noFill/>
        </p:spPr>
        <p:txBody>
          <a:bodyPr wrap="square">
            <a:spAutoFit/>
          </a:bodyPr>
          <a:lstStyle/>
          <a:p>
            <a:r>
              <a:rPr lang="cs-CZ" sz="1000" b="1" dirty="0"/>
              <a:t>Základní kódy</a:t>
            </a:r>
            <a:endParaRPr lang="cs-CZ" sz="1000" dirty="0"/>
          </a:p>
          <a:p>
            <a:r>
              <a:rPr lang="cs-CZ" sz="1000" b="1" dirty="0"/>
              <a:t>Aktivní </a:t>
            </a:r>
            <a:r>
              <a:rPr lang="cs-CZ" sz="1000" b="1" dirty="0" err="1"/>
              <a:t>neimplantabilní</a:t>
            </a:r>
            <a:r>
              <a:rPr lang="cs-CZ" sz="1000" b="1" dirty="0"/>
              <a:t> prostředky pro zobrazování, monitorování a/nebo diagnostiku</a:t>
            </a:r>
            <a:endParaRPr lang="cs-CZ" sz="1000" dirty="0"/>
          </a:p>
          <a:p>
            <a:pPr>
              <a:buFont typeface="Arial" panose="020B0604020202020204" pitchFamily="34" charset="0"/>
              <a:buChar char="•"/>
            </a:pPr>
            <a:r>
              <a:rPr lang="cs-CZ" sz="1000" dirty="0"/>
              <a:t>MDA 0201 - Aktivní </a:t>
            </a:r>
            <a:r>
              <a:rPr lang="cs-CZ" sz="1000" dirty="0" err="1"/>
              <a:t>neimplantabilní</a:t>
            </a:r>
            <a:r>
              <a:rPr lang="cs-CZ" sz="1000" dirty="0"/>
              <a:t> zobrazovací prostředky využívající ionizující záření</a:t>
            </a:r>
          </a:p>
          <a:p>
            <a:pPr>
              <a:buFont typeface="Arial" panose="020B0604020202020204" pitchFamily="34" charset="0"/>
              <a:buChar char="•"/>
            </a:pPr>
            <a:r>
              <a:rPr lang="cs-CZ" sz="1000" dirty="0"/>
              <a:t>MDA 0202 - Aktivní </a:t>
            </a:r>
            <a:r>
              <a:rPr lang="cs-CZ" sz="1000" dirty="0" err="1"/>
              <a:t>neimplantabilní</a:t>
            </a:r>
            <a:r>
              <a:rPr lang="cs-CZ" sz="1000" dirty="0"/>
              <a:t> zobrazovací prostředky využívající neionizující záření</a:t>
            </a:r>
          </a:p>
          <a:p>
            <a:pPr>
              <a:buFont typeface="Arial" panose="020B0604020202020204" pitchFamily="34" charset="0"/>
              <a:buChar char="•"/>
            </a:pPr>
            <a:r>
              <a:rPr lang="cs-CZ" sz="1000" dirty="0"/>
              <a:t>MDA 0203 - Aktivní </a:t>
            </a:r>
            <a:r>
              <a:rPr lang="cs-CZ" sz="1000" dirty="0" err="1"/>
              <a:t>neimplantabilní</a:t>
            </a:r>
            <a:r>
              <a:rPr lang="cs-CZ" sz="1000" dirty="0"/>
              <a:t> prostředky pro monitorování životně důležitých fyziologických parametrů</a:t>
            </a:r>
          </a:p>
          <a:p>
            <a:pPr>
              <a:buFont typeface="Arial" panose="020B0604020202020204" pitchFamily="34" charset="0"/>
              <a:buChar char="•"/>
            </a:pPr>
            <a:r>
              <a:rPr lang="cs-CZ" sz="1000" dirty="0"/>
              <a:t>MDA 0204 - Jiné aktivní </a:t>
            </a:r>
            <a:r>
              <a:rPr lang="cs-CZ" sz="1000" dirty="0" err="1"/>
              <a:t>neimplantabilní</a:t>
            </a:r>
            <a:r>
              <a:rPr lang="cs-CZ" sz="1000" dirty="0"/>
              <a:t> prostředky pro monitorování a/nebo diagnostiku</a:t>
            </a:r>
          </a:p>
          <a:p>
            <a:pPr>
              <a:buFont typeface="Arial" panose="020B0604020202020204" pitchFamily="34" charset="0"/>
              <a:buChar char="•"/>
            </a:pPr>
            <a:r>
              <a:rPr lang="cs-CZ" sz="1000" dirty="0"/>
              <a:t> …</a:t>
            </a:r>
          </a:p>
          <a:p>
            <a:r>
              <a:rPr lang="cs-CZ" sz="1000" b="1" dirty="0"/>
              <a:t>Aktivní </a:t>
            </a:r>
            <a:r>
              <a:rPr lang="cs-CZ" sz="1000" b="1" dirty="0" err="1"/>
              <a:t>neimplantabilní</a:t>
            </a:r>
            <a:r>
              <a:rPr lang="cs-CZ" sz="1000" b="1" dirty="0"/>
              <a:t> terapeutické prostředky a obecné aktivní </a:t>
            </a:r>
            <a:r>
              <a:rPr lang="cs-CZ" sz="1000" b="1" dirty="0" err="1"/>
              <a:t>neimplantabilní</a:t>
            </a:r>
            <a:r>
              <a:rPr lang="cs-CZ" sz="1000" b="1" dirty="0"/>
              <a:t> prostředky</a:t>
            </a:r>
            <a:endParaRPr lang="cs-CZ" sz="1000" dirty="0"/>
          </a:p>
          <a:p>
            <a:pPr>
              <a:buFont typeface="Arial" panose="020B0604020202020204" pitchFamily="34" charset="0"/>
              <a:buChar char="•"/>
            </a:pPr>
            <a:r>
              <a:rPr lang="cs-CZ" sz="1000" dirty="0"/>
              <a:t>MDA 0301 - Aktivní </a:t>
            </a:r>
            <a:r>
              <a:rPr lang="cs-CZ" sz="1000" dirty="0" err="1"/>
              <a:t>neimplantabilní</a:t>
            </a:r>
            <a:r>
              <a:rPr lang="cs-CZ" sz="1000" dirty="0"/>
              <a:t> prostředky využívající ionizující záření</a:t>
            </a:r>
          </a:p>
          <a:p>
            <a:pPr>
              <a:buFont typeface="Arial" panose="020B0604020202020204" pitchFamily="34" charset="0"/>
              <a:buChar char="•"/>
            </a:pPr>
            <a:r>
              <a:rPr lang="cs-CZ" sz="1000" dirty="0"/>
              <a:t>MDA 0302 - Aktivní </a:t>
            </a:r>
            <a:r>
              <a:rPr lang="cs-CZ" sz="1000" dirty="0" err="1"/>
              <a:t>neimplantabilní</a:t>
            </a:r>
            <a:r>
              <a:rPr lang="cs-CZ" sz="1000" dirty="0"/>
              <a:t> prostředky využívající neionizující záření</a:t>
            </a:r>
          </a:p>
          <a:p>
            <a:pPr>
              <a:buFont typeface="Arial" panose="020B0604020202020204" pitchFamily="34" charset="0"/>
              <a:buChar char="•"/>
            </a:pPr>
            <a:r>
              <a:rPr lang="cs-CZ" sz="1000" dirty="0"/>
              <a:t>MDA 0305 - Aktivní </a:t>
            </a:r>
            <a:r>
              <a:rPr lang="cs-CZ" sz="1000" dirty="0" err="1"/>
              <a:t>neimplantabilní</a:t>
            </a:r>
            <a:r>
              <a:rPr lang="cs-CZ" sz="1000" dirty="0"/>
              <a:t> prostředky pro stimulaci nebo inhibici</a:t>
            </a:r>
          </a:p>
          <a:p>
            <a:pPr>
              <a:buFont typeface="Arial" panose="020B0604020202020204" pitchFamily="34" charset="0"/>
              <a:buChar char="•"/>
            </a:pPr>
            <a:r>
              <a:rPr lang="cs-CZ" sz="1000" dirty="0"/>
              <a:t>MDA 0307 - Aktivní </a:t>
            </a:r>
            <a:r>
              <a:rPr lang="cs-CZ" sz="1000" dirty="0" err="1"/>
              <a:t>neimplantabilní</a:t>
            </a:r>
            <a:r>
              <a:rPr lang="cs-CZ" sz="1000" dirty="0"/>
              <a:t> dýchací prostředky</a:t>
            </a:r>
          </a:p>
          <a:p>
            <a:pPr>
              <a:buFont typeface="Arial" panose="020B0604020202020204" pitchFamily="34" charset="0"/>
              <a:buChar char="•"/>
            </a:pPr>
            <a:r>
              <a:rPr lang="cs-CZ" sz="1000" dirty="0"/>
              <a:t>MDA 0312 - Jiné aktivní </a:t>
            </a:r>
            <a:r>
              <a:rPr lang="cs-CZ" sz="1000" dirty="0" err="1"/>
              <a:t>neimplantabilní</a:t>
            </a:r>
            <a:r>
              <a:rPr lang="cs-CZ" sz="1000" dirty="0"/>
              <a:t> chirurgické prostředky</a:t>
            </a:r>
          </a:p>
          <a:p>
            <a:pPr>
              <a:buFont typeface="Arial" panose="020B0604020202020204" pitchFamily="34" charset="0"/>
              <a:buChar char="•"/>
            </a:pPr>
            <a:r>
              <a:rPr lang="cs-CZ" sz="1000" dirty="0"/>
              <a:t>MDA 0315 - Software</a:t>
            </a:r>
          </a:p>
          <a:p>
            <a:pPr>
              <a:buFont typeface="Arial" panose="020B0604020202020204" pitchFamily="34" charset="0"/>
              <a:buChar char="•"/>
            </a:pPr>
            <a:r>
              <a:rPr lang="cs-CZ" sz="1000" dirty="0"/>
              <a:t>MDA 0316 - Systém dodávky medicinálních plynů a jejich součásti</a:t>
            </a:r>
          </a:p>
          <a:p>
            <a:pPr>
              <a:buFont typeface="Arial" panose="020B0604020202020204" pitchFamily="34" charset="0"/>
              <a:buChar char="•"/>
            </a:pPr>
            <a:r>
              <a:rPr lang="cs-CZ" sz="1000" dirty="0"/>
              <a:t>MDA 0317 - Aktivní </a:t>
            </a:r>
            <a:r>
              <a:rPr lang="cs-CZ" sz="1000" dirty="0" err="1"/>
              <a:t>neimplantabilní</a:t>
            </a:r>
            <a:r>
              <a:rPr lang="cs-CZ" sz="1000" dirty="0"/>
              <a:t> prostředky pro čištění, dezinfekci a sterilizaci</a:t>
            </a:r>
          </a:p>
          <a:p>
            <a:pPr>
              <a:buFont typeface="Arial" panose="020B0604020202020204" pitchFamily="34" charset="0"/>
              <a:buChar char="•"/>
            </a:pPr>
            <a:r>
              <a:rPr lang="cs-CZ" sz="1000" dirty="0"/>
              <a:t> …</a:t>
            </a:r>
          </a:p>
          <a:p>
            <a:r>
              <a:rPr lang="cs-CZ" sz="1000" b="1" dirty="0"/>
              <a:t>Neaktivní implantáty a dlouhodobé chirurgicky invazivní prostředky</a:t>
            </a:r>
            <a:endParaRPr lang="cs-CZ" sz="1000" dirty="0"/>
          </a:p>
          <a:p>
            <a:pPr>
              <a:buFont typeface="Arial" panose="020B0604020202020204" pitchFamily="34" charset="0"/>
              <a:buChar char="•"/>
            </a:pPr>
            <a:r>
              <a:rPr lang="cs-CZ" sz="1000" dirty="0"/>
              <a:t>MDN 1102 - Neaktivní </a:t>
            </a:r>
            <a:r>
              <a:rPr lang="cs-CZ" sz="1000" dirty="0" err="1"/>
              <a:t>osteo</a:t>
            </a:r>
            <a:r>
              <a:rPr lang="cs-CZ" sz="1000" dirty="0"/>
              <a:t>- a ortopedické implantáty</a:t>
            </a:r>
          </a:p>
          <a:p>
            <a:pPr>
              <a:buFont typeface="Arial" panose="020B0604020202020204" pitchFamily="34" charset="0"/>
              <a:buChar char="•"/>
            </a:pPr>
            <a:r>
              <a:rPr lang="cs-CZ" sz="1000" dirty="0"/>
              <a:t>MDN 1103 - Neaktivní zubní implantáty a stomatologické materiály</a:t>
            </a:r>
          </a:p>
          <a:p>
            <a:pPr>
              <a:buFont typeface="Arial" panose="020B0604020202020204" pitchFamily="34" charset="0"/>
              <a:buChar char="•"/>
            </a:pPr>
            <a:r>
              <a:rPr lang="cs-CZ" sz="1000" dirty="0"/>
              <a:t> …</a:t>
            </a:r>
          </a:p>
          <a:p>
            <a:r>
              <a:rPr lang="cs-CZ" sz="1000" b="1" dirty="0"/>
              <a:t>Neaktivní </a:t>
            </a:r>
            <a:r>
              <a:rPr lang="cs-CZ" sz="1000" b="1" dirty="0" err="1"/>
              <a:t>neimplantabilní</a:t>
            </a:r>
            <a:r>
              <a:rPr lang="cs-CZ" sz="1000" b="1" dirty="0"/>
              <a:t> prostředky</a:t>
            </a:r>
            <a:endParaRPr lang="cs-CZ" sz="1000" dirty="0"/>
          </a:p>
          <a:p>
            <a:pPr>
              <a:buFont typeface="Arial" panose="020B0604020202020204" pitchFamily="34" charset="0"/>
              <a:buChar char="•"/>
            </a:pPr>
            <a:r>
              <a:rPr lang="cs-CZ" sz="1000" dirty="0"/>
              <a:t>MDN 1205 - Neaktivní </a:t>
            </a:r>
            <a:r>
              <a:rPr lang="cs-CZ" sz="1000" dirty="0" err="1"/>
              <a:t>neimplantabilní</a:t>
            </a:r>
            <a:r>
              <a:rPr lang="cs-CZ" sz="1000" dirty="0"/>
              <a:t> ortopedické a rehabilitační prostředky</a:t>
            </a:r>
          </a:p>
          <a:p>
            <a:pPr>
              <a:buFont typeface="Arial" panose="020B0604020202020204" pitchFamily="34" charset="0"/>
              <a:buChar char="•"/>
            </a:pPr>
            <a:r>
              <a:rPr lang="cs-CZ" sz="1000" dirty="0"/>
              <a:t>MDN 1207 - Neaktivní </a:t>
            </a:r>
            <a:r>
              <a:rPr lang="cs-CZ" sz="1000" dirty="0" err="1"/>
              <a:t>neimplantabilní</a:t>
            </a:r>
            <a:r>
              <a:rPr lang="cs-CZ" sz="1000" dirty="0"/>
              <a:t> diagnostické prostředky</a:t>
            </a:r>
          </a:p>
          <a:p>
            <a:pPr>
              <a:buFont typeface="Arial" panose="020B0604020202020204" pitchFamily="34" charset="0"/>
              <a:buChar char="•"/>
            </a:pPr>
            <a:r>
              <a:rPr lang="cs-CZ" sz="1000" dirty="0"/>
              <a:t>MDN 1208 - Neaktivní </a:t>
            </a:r>
            <a:r>
              <a:rPr lang="cs-CZ" sz="1000" dirty="0" err="1"/>
              <a:t>neimplantabilní</a:t>
            </a:r>
            <a:r>
              <a:rPr lang="cs-CZ" sz="1000" dirty="0"/>
              <a:t> nástroje</a:t>
            </a:r>
          </a:p>
          <a:p>
            <a:pPr>
              <a:buFont typeface="Arial" panose="020B0604020202020204" pitchFamily="34" charset="0"/>
              <a:buChar char="•"/>
            </a:pPr>
            <a:r>
              <a:rPr lang="cs-CZ" sz="1000" dirty="0"/>
              <a:t>MDN 1209 - Neaktivní </a:t>
            </a:r>
            <a:r>
              <a:rPr lang="cs-CZ" sz="1000" dirty="0" err="1"/>
              <a:t>neimplantabilní</a:t>
            </a:r>
            <a:r>
              <a:rPr lang="cs-CZ" sz="1000" dirty="0"/>
              <a:t> stomatologické nástroje</a:t>
            </a:r>
          </a:p>
          <a:p>
            <a:pPr>
              <a:buFont typeface="Arial" panose="020B0604020202020204" pitchFamily="34" charset="0"/>
              <a:buChar char="•"/>
            </a:pPr>
            <a:r>
              <a:rPr lang="cs-CZ" sz="1000" dirty="0"/>
              <a:t>MDN 1211 - Neaktivní </a:t>
            </a:r>
            <a:r>
              <a:rPr lang="cs-CZ" sz="1000" dirty="0" err="1"/>
              <a:t>neimplantabilní</a:t>
            </a:r>
            <a:r>
              <a:rPr lang="cs-CZ" sz="1000" dirty="0"/>
              <a:t> prostředky pro čištění, dezinfekci</a:t>
            </a:r>
          </a:p>
          <a:p>
            <a:pPr>
              <a:buFont typeface="Arial" panose="020B0604020202020204" pitchFamily="34" charset="0"/>
              <a:buChar char="•"/>
            </a:pPr>
            <a:r>
              <a:rPr lang="cs-CZ" sz="1000" dirty="0"/>
              <a:t>MDN 1214 - Obecné neaktivní </a:t>
            </a:r>
            <a:r>
              <a:rPr lang="cs-CZ" sz="1000" dirty="0" err="1"/>
              <a:t>neimplantabilní</a:t>
            </a:r>
            <a:r>
              <a:rPr lang="cs-CZ" sz="1000" dirty="0"/>
              <a:t> prostředky používané ve zdravotnictví a jiné neaktivní </a:t>
            </a:r>
            <a:r>
              <a:rPr lang="cs-CZ" sz="1000" dirty="0" err="1"/>
              <a:t>neimplantabilní</a:t>
            </a:r>
            <a:r>
              <a:rPr lang="cs-CZ" sz="1000" dirty="0"/>
              <a:t> prostředky</a:t>
            </a:r>
          </a:p>
          <a:p>
            <a:pPr>
              <a:buFont typeface="Arial" panose="020B0604020202020204" pitchFamily="34" charset="0"/>
              <a:buChar char="•"/>
            </a:pPr>
            <a:r>
              <a:rPr lang="cs-CZ" sz="1000" dirty="0"/>
              <a:t> …</a:t>
            </a:r>
          </a:p>
        </p:txBody>
      </p:sp>
    </p:spTree>
    <p:extLst>
      <p:ext uri="{BB962C8B-B14F-4D97-AF65-F5344CB8AC3E}">
        <p14:creationId xmlns:p14="http://schemas.microsoft.com/office/powerpoint/2010/main" val="1674525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5EB83-1A4C-4BEB-9139-20134E3D3848}"/>
              </a:ext>
            </a:extLst>
          </p:cNvPr>
          <p:cNvSpPr>
            <a:spLocks noGrp="1"/>
          </p:cNvSpPr>
          <p:nvPr>
            <p:ph type="title"/>
          </p:nvPr>
        </p:nvSpPr>
        <p:spPr/>
        <p:txBody>
          <a:bodyPr/>
          <a:lstStyle/>
          <a:p>
            <a:r>
              <a:rPr lang="cs-CZ" dirty="0"/>
              <a:t>Kódy pro certifikaci</a:t>
            </a:r>
          </a:p>
        </p:txBody>
      </p:sp>
      <p:sp>
        <p:nvSpPr>
          <p:cNvPr id="3" name="Zástupný obsah 2">
            <a:extLst>
              <a:ext uri="{FF2B5EF4-FFF2-40B4-BE49-F238E27FC236}">
                <a16:creationId xmlns:a16="http://schemas.microsoft.com/office/drawing/2014/main" id="{49EEC99E-FCB5-4F01-A7E0-09A828D00E3A}"/>
              </a:ext>
            </a:extLst>
          </p:cNvPr>
          <p:cNvSpPr>
            <a:spLocks noGrp="1"/>
          </p:cNvSpPr>
          <p:nvPr>
            <p:ph idx="1"/>
          </p:nvPr>
        </p:nvSpPr>
        <p:spPr>
          <a:xfrm>
            <a:off x="1981200" y="1417639"/>
            <a:ext cx="8229600" cy="4525963"/>
          </a:xfrm>
        </p:spPr>
        <p:txBody>
          <a:bodyPr/>
          <a:lstStyle/>
          <a:p>
            <a:r>
              <a:rPr lang="cs-CZ" dirty="0"/>
              <a:t>Příklad horizontálních kódů</a:t>
            </a:r>
          </a:p>
        </p:txBody>
      </p:sp>
      <p:sp>
        <p:nvSpPr>
          <p:cNvPr id="4" name="TextovéPole 3">
            <a:extLst>
              <a:ext uri="{FF2B5EF4-FFF2-40B4-BE49-F238E27FC236}">
                <a16:creationId xmlns:a16="http://schemas.microsoft.com/office/drawing/2014/main" id="{0B638B04-511C-447A-AE71-B181DA342EDB}"/>
              </a:ext>
            </a:extLst>
          </p:cNvPr>
          <p:cNvSpPr txBox="1"/>
          <p:nvPr/>
        </p:nvSpPr>
        <p:spPr>
          <a:xfrm>
            <a:off x="1953816" y="2008251"/>
            <a:ext cx="8284368" cy="4247317"/>
          </a:xfrm>
          <a:prstGeom prst="rect">
            <a:avLst/>
          </a:prstGeom>
          <a:noFill/>
        </p:spPr>
        <p:txBody>
          <a:bodyPr wrap="square">
            <a:spAutoFit/>
          </a:bodyPr>
          <a:lstStyle/>
          <a:p>
            <a:r>
              <a:rPr lang="cs-CZ" sz="1000" b="1" dirty="0"/>
              <a:t>Prostředky s konkrétními vlastnostmi</a:t>
            </a:r>
          </a:p>
          <a:p>
            <a:endParaRPr lang="cs-CZ" sz="1000" b="1" dirty="0"/>
          </a:p>
          <a:p>
            <a:r>
              <a:rPr lang="cs-CZ" sz="1000" b="1" dirty="0"/>
              <a:t>    MDS 1004 - Prostředky, které jsou zároveň strojním zařízením podle definice uvedené v čl. 2 druhém pododstavci písm. a) směrnice (EU) 2006/42/ES</a:t>
            </a:r>
          </a:p>
          <a:p>
            <a:r>
              <a:rPr lang="cs-CZ" sz="1000" b="1" dirty="0"/>
              <a:t>    MDS 1005 - Prostředky ve sterilním stavu</a:t>
            </a:r>
          </a:p>
          <a:p>
            <a:r>
              <a:rPr lang="cs-CZ" sz="1000" b="1" dirty="0"/>
              <a:t>    MDS 1006 - Chirurgické nástroje pro opakované použití</a:t>
            </a:r>
          </a:p>
          <a:p>
            <a:r>
              <a:rPr lang="cs-CZ" sz="1000" b="1" dirty="0"/>
              <a:t>    MDS 1007 - Prostředky obsahující nanomateriál nebo z něj sestávající</a:t>
            </a:r>
          </a:p>
          <a:p>
            <a:r>
              <a:rPr lang="cs-CZ" sz="1000" b="1" dirty="0"/>
              <a:t>    MDS 1009 - Prostředky, které obsahují software / využívají software / jsou ovládány softwarem</a:t>
            </a:r>
          </a:p>
          <a:p>
            <a:r>
              <a:rPr lang="cs-CZ" sz="1000" b="1" dirty="0"/>
              <a:t>    MDS 1010 - Prostředky s měřící funkcí</a:t>
            </a:r>
          </a:p>
          <a:p>
            <a:r>
              <a:rPr lang="cs-CZ" sz="1000" b="1" dirty="0"/>
              <a:t>    MDS 1011 - Prostředky v systémech nebo soupravách</a:t>
            </a:r>
          </a:p>
          <a:p>
            <a:r>
              <a:rPr lang="cs-CZ" sz="1000" b="1" dirty="0"/>
              <a:t>    MDS 1012 - Výrobky bez určeného léčebného účelu uvedené v příloze XVI nařízení (EU) 2017/745</a:t>
            </a:r>
          </a:p>
          <a:p>
            <a:r>
              <a:rPr lang="cs-CZ" sz="1000" b="1" dirty="0"/>
              <a:t> …</a:t>
            </a:r>
          </a:p>
          <a:p>
            <a:endParaRPr lang="cs-CZ" sz="1000" b="1" dirty="0"/>
          </a:p>
          <a:p>
            <a:r>
              <a:rPr lang="cs-CZ" sz="1000" b="1" dirty="0"/>
              <a:t>Prostředky, u nichž jsou použity specifické technologie nebo postupy</a:t>
            </a:r>
          </a:p>
          <a:p>
            <a:endParaRPr lang="cs-CZ" sz="1000" b="1" dirty="0"/>
          </a:p>
          <a:p>
            <a:r>
              <a:rPr lang="cs-CZ" sz="1000" b="1" dirty="0"/>
              <a:t>    MDT 2001 - Prostředky vyrobené s použitím zpracování kovů</a:t>
            </a:r>
          </a:p>
          <a:p>
            <a:r>
              <a:rPr lang="cs-CZ" sz="1000" b="1" dirty="0"/>
              <a:t>    MDT 2002 - Prostředky vyrobené s použitím zpracování plastů</a:t>
            </a:r>
          </a:p>
          <a:p>
            <a:r>
              <a:rPr lang="cs-CZ" sz="1000" b="1" dirty="0"/>
              <a:t>    MDT 2003 - Prostředky vyrobené s použitím zpracování nekovových minerálních látek</a:t>
            </a:r>
          </a:p>
          <a:p>
            <a:r>
              <a:rPr lang="cs-CZ" sz="1000" b="1" dirty="0"/>
              <a:t>    MDT 2004 - Prostředky vyrobené s použitím zpracování nekovových neminerálních látek</a:t>
            </a:r>
          </a:p>
          <a:p>
            <a:r>
              <a:rPr lang="cs-CZ" sz="1000" b="1" dirty="0"/>
              <a:t>    MDT 2005 - Prostředky vyrobené s požitím biotechnologie</a:t>
            </a:r>
          </a:p>
          <a:p>
            <a:r>
              <a:rPr lang="cs-CZ" sz="1000" b="1" dirty="0"/>
              <a:t>    MDT 2006 - Prostředky vyrobené s použitím chemického zpracování</a:t>
            </a:r>
          </a:p>
          <a:p>
            <a:r>
              <a:rPr lang="cs-CZ" sz="1000" b="1" dirty="0"/>
              <a:t>    MDT 2008 - Prostředky vyrobené v čistých prostorách a souvisejících kontrolovaných prostředcích</a:t>
            </a:r>
          </a:p>
          <a:p>
            <a:r>
              <a:rPr lang="cs-CZ" sz="1000" b="1" dirty="0"/>
              <a:t>    MDT 2010 - Prostředky vyrobené s použitím elektronických součástí, včetně komunikačních zařízení</a:t>
            </a:r>
          </a:p>
          <a:p>
            <a:r>
              <a:rPr lang="cs-CZ" sz="1000" b="1" dirty="0"/>
              <a:t>    MDT 2011 - Prostředky, které vyžadují balení, včetně označení</a:t>
            </a:r>
          </a:p>
          <a:p>
            <a:r>
              <a:rPr lang="cs-CZ" sz="1000" b="1" dirty="0"/>
              <a:t>    MDT 2012 - Prostředky, které vyžadují instalaci, </a:t>
            </a:r>
            <a:r>
              <a:rPr lang="cs-CZ" sz="1000" b="1" dirty="0" err="1"/>
              <a:t>obnovu</a:t>
            </a:r>
            <a:r>
              <a:rPr lang="cs-CZ" sz="1000" dirty="0" err="1"/>
              <a:t>MDN</a:t>
            </a:r>
            <a:r>
              <a:rPr lang="cs-CZ" sz="1000" dirty="0"/>
              <a:t> 1214 - Obecné neaktivní </a:t>
            </a:r>
            <a:r>
              <a:rPr lang="cs-CZ" sz="1000" dirty="0" err="1"/>
              <a:t>neimplantabilní</a:t>
            </a:r>
            <a:r>
              <a:rPr lang="cs-CZ" sz="1000" dirty="0"/>
              <a:t> prostředky používané ve zdravotnictví a jiné neaktivní </a:t>
            </a:r>
            <a:r>
              <a:rPr lang="cs-CZ" sz="1000" dirty="0" err="1"/>
              <a:t>neimplantabilní</a:t>
            </a:r>
            <a:r>
              <a:rPr lang="cs-CZ" sz="1000" dirty="0"/>
              <a:t> prostředky</a:t>
            </a:r>
          </a:p>
          <a:p>
            <a:pPr>
              <a:buFont typeface="Arial" panose="020B0604020202020204" pitchFamily="34" charset="0"/>
              <a:buChar char="•"/>
            </a:pPr>
            <a:r>
              <a:rPr lang="cs-CZ" sz="1000" dirty="0"/>
              <a:t> …</a:t>
            </a:r>
          </a:p>
        </p:txBody>
      </p:sp>
      <p:sp>
        <p:nvSpPr>
          <p:cNvPr id="5" name="TextovéPole 4">
            <a:extLst>
              <a:ext uri="{FF2B5EF4-FFF2-40B4-BE49-F238E27FC236}">
                <a16:creationId xmlns:a16="http://schemas.microsoft.com/office/drawing/2014/main" id="{E1943ED9-4AF3-4F7B-9938-2473C57851DC}"/>
              </a:ext>
            </a:extLst>
          </p:cNvPr>
          <p:cNvSpPr txBox="1"/>
          <p:nvPr/>
        </p:nvSpPr>
        <p:spPr>
          <a:xfrm>
            <a:off x="2279576" y="5955197"/>
            <a:ext cx="8064896" cy="707886"/>
          </a:xfrm>
          <a:prstGeom prst="rect">
            <a:avLst/>
          </a:prstGeom>
          <a:noFill/>
        </p:spPr>
        <p:txBody>
          <a:bodyPr wrap="square" rtlCol="0">
            <a:spAutoFit/>
          </a:bodyPr>
          <a:lstStyle/>
          <a:p>
            <a:r>
              <a:rPr lang="cs-CZ" sz="1000" dirty="0"/>
              <a:t>Veškeré kódy mohou být ještě dodatečně limitovány, např: Kód MDS 1012 je limitován pouze na prostředky vyzařující elektromagnetické záření o vysoké intenzitě (např. infračervené, viditelné nebo ultrafialové světlo) určené pro použití na lidském těle, včetně koherentních a nekoherentních zdrojů, monochromatických či širokospektrých, jako jsou lasery a zařízení s intenzivním pulzním světlem, pro obnovu povrchu kůže, tetování nebo odstranění chloupků nebo jiné ošetření pleti.</a:t>
            </a:r>
          </a:p>
        </p:txBody>
      </p:sp>
    </p:spTree>
    <p:extLst>
      <p:ext uri="{BB962C8B-B14F-4D97-AF65-F5344CB8AC3E}">
        <p14:creationId xmlns:p14="http://schemas.microsoft.com/office/powerpoint/2010/main" val="1305089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D95E80-FEBE-4504-AC99-9E77DD59E7D2}"/>
              </a:ext>
            </a:extLst>
          </p:cNvPr>
          <p:cNvSpPr>
            <a:spLocks noGrp="1"/>
          </p:cNvSpPr>
          <p:nvPr>
            <p:ph type="title"/>
          </p:nvPr>
        </p:nvSpPr>
        <p:spPr/>
        <p:txBody>
          <a:bodyPr/>
          <a:lstStyle/>
          <a:p>
            <a:r>
              <a:rPr lang="cs-CZ" dirty="0"/>
              <a:t>SMCS</a:t>
            </a:r>
          </a:p>
        </p:txBody>
      </p:sp>
      <p:pic>
        <p:nvPicPr>
          <p:cNvPr id="5" name="Zástupný obsah 4">
            <a:extLst>
              <a:ext uri="{FF2B5EF4-FFF2-40B4-BE49-F238E27FC236}">
                <a16:creationId xmlns:a16="http://schemas.microsoft.com/office/drawing/2014/main" id="{14A45A09-8E37-4CF9-BFD2-AFA23B9A9B36}"/>
              </a:ext>
            </a:extLst>
          </p:cNvPr>
          <p:cNvPicPr>
            <a:picLocks noGrp="1" noChangeAspect="1"/>
          </p:cNvPicPr>
          <p:nvPr>
            <p:ph idx="1"/>
          </p:nvPr>
        </p:nvPicPr>
        <p:blipFill>
          <a:blip r:embed="rId2"/>
          <a:stretch>
            <a:fillRect/>
          </a:stretch>
        </p:blipFill>
        <p:spPr>
          <a:xfrm>
            <a:off x="2269328" y="1268761"/>
            <a:ext cx="7653345" cy="4525963"/>
          </a:xfrm>
        </p:spPr>
      </p:pic>
      <p:cxnSp>
        <p:nvCxnSpPr>
          <p:cNvPr id="6" name="Přímá spojnice 5">
            <a:extLst>
              <a:ext uri="{FF2B5EF4-FFF2-40B4-BE49-F238E27FC236}">
                <a16:creationId xmlns:a16="http://schemas.microsoft.com/office/drawing/2014/main" id="{70E05270-A7E8-4674-B235-3F910B84BEE6}"/>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a:extLst>
              <a:ext uri="{FF2B5EF4-FFF2-40B4-BE49-F238E27FC236}">
                <a16:creationId xmlns:a16="http://schemas.microsoft.com/office/drawing/2014/main" id="{D664F281-9168-49C5-941D-D1D51609C9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644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21C2BB-CFD2-4965-BBFE-74F36965C10A}"/>
              </a:ext>
            </a:extLst>
          </p:cNvPr>
          <p:cNvSpPr>
            <a:spLocks noGrp="1"/>
          </p:cNvSpPr>
          <p:nvPr>
            <p:ph type="title"/>
          </p:nvPr>
        </p:nvSpPr>
        <p:spPr/>
        <p:txBody>
          <a:bodyPr/>
          <a:lstStyle/>
          <a:p>
            <a:r>
              <a:rPr lang="cs-CZ" dirty="0"/>
              <a:t>SMCS </a:t>
            </a:r>
          </a:p>
        </p:txBody>
      </p:sp>
      <p:pic>
        <p:nvPicPr>
          <p:cNvPr id="5" name="Zástupný obsah 4">
            <a:extLst>
              <a:ext uri="{FF2B5EF4-FFF2-40B4-BE49-F238E27FC236}">
                <a16:creationId xmlns:a16="http://schemas.microsoft.com/office/drawing/2014/main" id="{34C35B6C-34F9-4C0E-B614-3CCA3DDAE49C}"/>
              </a:ext>
            </a:extLst>
          </p:cNvPr>
          <p:cNvPicPr>
            <a:picLocks noGrp="1" noChangeAspect="1"/>
          </p:cNvPicPr>
          <p:nvPr>
            <p:ph idx="1"/>
          </p:nvPr>
        </p:nvPicPr>
        <p:blipFill>
          <a:blip r:embed="rId2"/>
          <a:stretch>
            <a:fillRect/>
          </a:stretch>
        </p:blipFill>
        <p:spPr>
          <a:xfrm>
            <a:off x="2279576" y="1166019"/>
            <a:ext cx="7510914" cy="4525963"/>
          </a:xfrm>
        </p:spPr>
      </p:pic>
      <p:sp>
        <p:nvSpPr>
          <p:cNvPr id="7" name="TextovéPole 6">
            <a:extLst>
              <a:ext uri="{FF2B5EF4-FFF2-40B4-BE49-F238E27FC236}">
                <a16:creationId xmlns:a16="http://schemas.microsoft.com/office/drawing/2014/main" id="{FC2D174F-E156-49E2-B55F-154869DAD552}"/>
              </a:ext>
            </a:extLst>
          </p:cNvPr>
          <p:cNvSpPr txBox="1"/>
          <p:nvPr/>
        </p:nvSpPr>
        <p:spPr>
          <a:xfrm>
            <a:off x="1981200" y="5714923"/>
            <a:ext cx="8229600" cy="1200329"/>
          </a:xfrm>
          <a:prstGeom prst="rect">
            <a:avLst/>
          </a:prstGeom>
          <a:noFill/>
        </p:spPr>
        <p:txBody>
          <a:bodyPr wrap="square">
            <a:spAutoFit/>
          </a:bodyPr>
          <a:lstStyle/>
          <a:p>
            <a:r>
              <a:rPr lang="cs-CZ" dirty="0">
                <a:hlinkClick r:id="rId3"/>
              </a:rPr>
              <a:t>https://webgate.ec.europa.eu/single-market-compliance-space/#/notified-bodies/notifications/1005068?organizationVersion=9</a:t>
            </a:r>
            <a:endParaRPr lang="cs-CZ" dirty="0"/>
          </a:p>
        </p:txBody>
      </p:sp>
    </p:spTree>
    <p:extLst>
      <p:ext uri="{BB962C8B-B14F-4D97-AF65-F5344CB8AC3E}">
        <p14:creationId xmlns:p14="http://schemas.microsoft.com/office/powerpoint/2010/main" val="393296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2C5A22-1BAF-46F0-A30B-8FDFAF639F74}"/>
              </a:ext>
            </a:extLst>
          </p:cNvPr>
          <p:cNvSpPr>
            <a:spLocks noGrp="1"/>
          </p:cNvSpPr>
          <p:nvPr>
            <p:ph type="title"/>
          </p:nvPr>
        </p:nvSpPr>
        <p:spPr/>
        <p:txBody>
          <a:bodyPr/>
          <a:lstStyle/>
          <a:p>
            <a:r>
              <a:rPr lang="cs-CZ" dirty="0"/>
              <a:t>EUDAMED</a:t>
            </a:r>
          </a:p>
        </p:txBody>
      </p:sp>
      <p:sp>
        <p:nvSpPr>
          <p:cNvPr id="3" name="Zástupný obsah 2">
            <a:extLst>
              <a:ext uri="{FF2B5EF4-FFF2-40B4-BE49-F238E27FC236}">
                <a16:creationId xmlns:a16="http://schemas.microsoft.com/office/drawing/2014/main" id="{B5B2D995-B5A2-4427-AC64-9F701CABC416}"/>
              </a:ext>
            </a:extLst>
          </p:cNvPr>
          <p:cNvSpPr>
            <a:spLocks noGrp="1"/>
          </p:cNvSpPr>
          <p:nvPr>
            <p:ph idx="1"/>
          </p:nvPr>
        </p:nvSpPr>
        <p:spPr/>
        <p:txBody>
          <a:bodyPr>
            <a:normAutofit fontScale="92500" lnSpcReduction="20000"/>
          </a:bodyPr>
          <a:lstStyle/>
          <a:p>
            <a:r>
              <a:rPr lang="cs-CZ" sz="2400" dirty="0"/>
              <a:t>Evropské databáze zdravotnických prostředků (EUDAMED)</a:t>
            </a:r>
          </a:p>
          <a:p>
            <a:r>
              <a:rPr lang="cs-CZ" sz="2400" dirty="0"/>
              <a:t>Databáze EUDAMED slouží k mapování životního cyklu zdravotnických prostředků, které jsou v EU k dispozici. </a:t>
            </a:r>
          </a:p>
          <a:p>
            <a:r>
              <a:rPr lang="cs-CZ" sz="2400" dirty="0"/>
              <a:t>Integruje různé elektronické systémy s cílem shromáždit a zpracovat informace o zdravotnických prostředcích a o na ně navázaných společnostech (např. jejich výrobcích). </a:t>
            </a:r>
          </a:p>
          <a:p>
            <a:r>
              <a:rPr lang="cs-CZ" sz="2400" dirty="0"/>
              <a:t>Snaha o posílení celkové transparentnosti, a to mimo jiné zajištěním lepšího přístupu k informacím pro veřejnost i zdravotnické pracovníky. </a:t>
            </a:r>
          </a:p>
          <a:p>
            <a:r>
              <a:rPr lang="cs-CZ" sz="2400" dirty="0"/>
              <a:t>EUDAMED se skládá z šesti modulů, které se týkají: registrace aktérů, jedinečné identifikace prostředků (UDI) a registrace prostředků, oznámených subjektů a vydávání certifikátů, klinických zkoušek a studií funkční způsobilosti, systému </a:t>
            </a:r>
            <a:r>
              <a:rPr lang="cs-CZ" sz="2400" dirty="0" err="1"/>
              <a:t>vigilance</a:t>
            </a:r>
            <a:r>
              <a:rPr lang="cs-CZ" sz="2400" dirty="0"/>
              <a:t> a dohledu nad trhem.</a:t>
            </a:r>
          </a:p>
        </p:txBody>
      </p:sp>
      <p:cxnSp>
        <p:nvCxnSpPr>
          <p:cNvPr id="4" name="Přímá spojnice 3">
            <a:extLst>
              <a:ext uri="{FF2B5EF4-FFF2-40B4-BE49-F238E27FC236}">
                <a16:creationId xmlns:a16="http://schemas.microsoft.com/office/drawing/2014/main" id="{4D07F04F-FBB0-4222-8807-19A5B8A4D50A}"/>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a:extLst>
              <a:ext uri="{FF2B5EF4-FFF2-40B4-BE49-F238E27FC236}">
                <a16:creationId xmlns:a16="http://schemas.microsoft.com/office/drawing/2014/main" id="{ABA4F907-FD0F-4895-A969-9A07D55204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44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246B14-4A55-4EE0-B163-1DDB9E3B4FC6}"/>
              </a:ext>
            </a:extLst>
          </p:cNvPr>
          <p:cNvSpPr>
            <a:spLocks noGrp="1"/>
          </p:cNvSpPr>
          <p:nvPr>
            <p:ph type="title"/>
          </p:nvPr>
        </p:nvSpPr>
        <p:spPr/>
        <p:txBody>
          <a:bodyPr/>
          <a:lstStyle/>
          <a:p>
            <a:r>
              <a:rPr lang="cs-CZ" dirty="0"/>
              <a:t>EUDAMED</a:t>
            </a:r>
          </a:p>
        </p:txBody>
      </p:sp>
      <p:pic>
        <p:nvPicPr>
          <p:cNvPr id="5" name="Zástupný obsah 4">
            <a:extLst>
              <a:ext uri="{FF2B5EF4-FFF2-40B4-BE49-F238E27FC236}">
                <a16:creationId xmlns:a16="http://schemas.microsoft.com/office/drawing/2014/main" id="{1A5C386B-911F-4B14-8429-B0F8113FFBF6}"/>
              </a:ext>
            </a:extLst>
          </p:cNvPr>
          <p:cNvPicPr>
            <a:picLocks noGrp="1" noChangeAspect="1"/>
          </p:cNvPicPr>
          <p:nvPr>
            <p:ph idx="1"/>
          </p:nvPr>
        </p:nvPicPr>
        <p:blipFill>
          <a:blip r:embed="rId2"/>
          <a:stretch>
            <a:fillRect/>
          </a:stretch>
        </p:blipFill>
        <p:spPr>
          <a:xfrm>
            <a:off x="2018145" y="2060849"/>
            <a:ext cx="8229600" cy="1987657"/>
          </a:xfrm>
        </p:spPr>
      </p:pic>
      <p:cxnSp>
        <p:nvCxnSpPr>
          <p:cNvPr id="6" name="Přímá spojnice 5">
            <a:extLst>
              <a:ext uri="{FF2B5EF4-FFF2-40B4-BE49-F238E27FC236}">
                <a16:creationId xmlns:a16="http://schemas.microsoft.com/office/drawing/2014/main" id="{39CD30D1-FF53-4FB8-8DAC-190AC4003ADE}"/>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a:extLst>
              <a:ext uri="{FF2B5EF4-FFF2-40B4-BE49-F238E27FC236}">
                <a16:creationId xmlns:a16="http://schemas.microsoft.com/office/drawing/2014/main" id="{025890A6-8019-4A2D-880A-1FA97A957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dolů 2">
            <a:extLst>
              <a:ext uri="{FF2B5EF4-FFF2-40B4-BE49-F238E27FC236}">
                <a16:creationId xmlns:a16="http://schemas.microsoft.com/office/drawing/2014/main" id="{5160DD59-58AB-4C11-8876-357762C2223A}"/>
              </a:ext>
            </a:extLst>
          </p:cNvPr>
          <p:cNvSpPr/>
          <p:nvPr/>
        </p:nvSpPr>
        <p:spPr>
          <a:xfrm>
            <a:off x="5807968" y="4293096"/>
            <a:ext cx="360040"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29495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2135561" y="1413765"/>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3719736" y="1484785"/>
            <a:ext cx="5382344" cy="830997"/>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pic>
        <p:nvPicPr>
          <p:cNvPr id="8" name="Obrázek 7">
            <a:extLst>
              <a:ext uri="{FF2B5EF4-FFF2-40B4-BE49-F238E27FC236}">
                <a16:creationId xmlns:a16="http://schemas.microsoft.com/office/drawing/2014/main" id="{00BFE331-B843-4E1D-AA48-FF4210BAEC91}"/>
              </a:ext>
            </a:extLst>
          </p:cNvPr>
          <p:cNvPicPr>
            <a:picLocks noChangeAspect="1"/>
          </p:cNvPicPr>
          <p:nvPr/>
        </p:nvPicPr>
        <p:blipFill>
          <a:blip r:embed="rId3"/>
          <a:stretch>
            <a:fillRect/>
          </a:stretch>
        </p:blipFill>
        <p:spPr>
          <a:xfrm>
            <a:off x="4151784" y="1921263"/>
            <a:ext cx="5382344" cy="4301215"/>
          </a:xfrm>
          <a:prstGeom prst="rect">
            <a:avLst/>
          </a:prstGeom>
        </p:spPr>
      </p:pic>
      <p:cxnSp>
        <p:nvCxnSpPr>
          <p:cNvPr id="9" name="Přímá spojnice 8">
            <a:extLst>
              <a:ext uri="{FF2B5EF4-FFF2-40B4-BE49-F238E27FC236}">
                <a16:creationId xmlns:a16="http://schemas.microsoft.com/office/drawing/2014/main" id="{C256D2E6-E877-4CC6-B3CD-A339C602ADC9}"/>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16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2135561" y="1413765"/>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3719736" y="1484785"/>
            <a:ext cx="5382344" cy="830997"/>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cxnSp>
        <p:nvCxnSpPr>
          <p:cNvPr id="9" name="Přímá spojnice 8">
            <a:extLst>
              <a:ext uri="{FF2B5EF4-FFF2-40B4-BE49-F238E27FC236}">
                <a16:creationId xmlns:a16="http://schemas.microsoft.com/office/drawing/2014/main" id="{C256D2E6-E877-4CC6-B3CD-A339C602ADC9}"/>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C4479F09-1E93-4802-97D6-0AB3D8FA8633}"/>
              </a:ext>
            </a:extLst>
          </p:cNvPr>
          <p:cNvPicPr>
            <a:picLocks noChangeAspect="1"/>
          </p:cNvPicPr>
          <p:nvPr/>
        </p:nvPicPr>
        <p:blipFill>
          <a:blip r:embed="rId4"/>
          <a:stretch>
            <a:fillRect/>
          </a:stretch>
        </p:blipFill>
        <p:spPr>
          <a:xfrm>
            <a:off x="4007768" y="1848326"/>
            <a:ext cx="5544750" cy="4400519"/>
          </a:xfrm>
          <a:prstGeom prst="rect">
            <a:avLst/>
          </a:prstGeom>
        </p:spPr>
      </p:pic>
    </p:spTree>
    <p:extLst>
      <p:ext uri="{BB962C8B-B14F-4D97-AF65-F5344CB8AC3E}">
        <p14:creationId xmlns:p14="http://schemas.microsoft.com/office/powerpoint/2010/main" val="1436295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5">
            <a:extLst>
              <a:ext uri="{FF2B5EF4-FFF2-40B4-BE49-F238E27FC236}">
                <a16:creationId xmlns:a16="http://schemas.microsoft.com/office/drawing/2014/main" id="{7A6A0321-ECBB-4442-A928-0B7492E4A5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C4C25A-67E1-4D06-A369-D111CCCDC8F5}" type="slidenum">
              <a:rPr lang="cs-CZ" altLang="cs-CZ" sz="1400"/>
              <a:pPr>
                <a:spcBef>
                  <a:spcPct val="0"/>
                </a:spcBef>
                <a:buFontTx/>
                <a:buNone/>
              </a:pPr>
              <a:t>3</a:t>
            </a:fld>
            <a:endParaRPr lang="cs-CZ" altLang="cs-CZ" sz="1400"/>
          </a:p>
        </p:txBody>
      </p:sp>
      <p:sp>
        <p:nvSpPr>
          <p:cNvPr id="9219" name="Rectangle 2">
            <a:extLst>
              <a:ext uri="{FF2B5EF4-FFF2-40B4-BE49-F238E27FC236}">
                <a16:creationId xmlns:a16="http://schemas.microsoft.com/office/drawing/2014/main" id="{C9AD907B-C351-4B87-BE8C-D3C91AA92B2E}"/>
              </a:ext>
            </a:extLst>
          </p:cNvPr>
          <p:cNvSpPr>
            <a:spLocks noGrp="1" noChangeArrowheads="1"/>
          </p:cNvSpPr>
          <p:nvPr>
            <p:ph type="title"/>
          </p:nvPr>
        </p:nvSpPr>
        <p:spPr>
          <a:xfrm>
            <a:off x="1774826" y="304800"/>
            <a:ext cx="8569325" cy="914400"/>
          </a:xfrm>
        </p:spPr>
        <p:txBody>
          <a:bodyPr/>
          <a:lstStyle/>
          <a:p>
            <a:pPr algn="l" eaLnBrk="1" hangingPunct="1"/>
            <a:r>
              <a:rPr lang="cs-CZ" altLang="cs-CZ" b="1" dirty="0"/>
              <a:t>Lékařská biofyzika</a:t>
            </a:r>
            <a:endParaRPr lang="en-GB" altLang="cs-CZ" b="1" dirty="0"/>
          </a:p>
        </p:txBody>
      </p:sp>
      <p:sp>
        <p:nvSpPr>
          <p:cNvPr id="9220" name="Rectangle 3">
            <a:extLst>
              <a:ext uri="{FF2B5EF4-FFF2-40B4-BE49-F238E27FC236}">
                <a16:creationId xmlns:a16="http://schemas.microsoft.com/office/drawing/2014/main" id="{DABDFEA7-C106-4CFC-87AD-35D70A48051F}"/>
              </a:ext>
            </a:extLst>
          </p:cNvPr>
          <p:cNvSpPr>
            <a:spLocks noGrp="1" noChangeArrowheads="1"/>
          </p:cNvSpPr>
          <p:nvPr>
            <p:ph type="body" idx="1"/>
          </p:nvPr>
        </p:nvSpPr>
        <p:spPr>
          <a:xfrm>
            <a:off x="1671144" y="1412876"/>
            <a:ext cx="9848193" cy="4392613"/>
          </a:xfrm>
          <a:no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sz="3000" dirty="0">
                <a:latin typeface="+mj-lt"/>
              </a:rPr>
              <a:t>V lékařské biofyzice se zabýváme především fyzikálními principy biomedicínských metod a přístrojů a jejich interakcemi s lidským tělem, které je činí užitečnými ve zdravotní péči</a:t>
            </a:r>
            <a:r>
              <a:rPr lang="en-GB" altLang="cs-CZ" sz="3000" dirty="0">
                <a:latin typeface="+mj-lt"/>
              </a:rPr>
              <a:t>, </a:t>
            </a:r>
            <a:r>
              <a:rPr lang="cs-CZ" altLang="cs-CZ" sz="3000" dirty="0">
                <a:latin typeface="+mj-lt"/>
              </a:rPr>
              <a:t>včetně otázek bezpečnosti pacientů i uživatelů a kvality zdravotní péče</a:t>
            </a:r>
            <a:r>
              <a:rPr lang="en-GB" altLang="cs-CZ" sz="3000" dirty="0">
                <a:latin typeface="+mj-lt"/>
              </a:rPr>
              <a:t>. </a:t>
            </a:r>
            <a:endParaRPr lang="cs-CZ" altLang="cs-CZ" sz="3000" dirty="0">
              <a:latin typeface="+mj-lt"/>
            </a:endParaRPr>
          </a:p>
          <a:p>
            <a:pPr eaLnBrk="1" hangingPunct="1">
              <a:lnSpc>
                <a:spcPct val="100000"/>
              </a:lnSpc>
              <a:buFont typeface="Wingdings" panose="05000000000000000000" pitchFamily="2" charset="2"/>
              <a:buChar char="Ø"/>
            </a:pPr>
            <a:r>
              <a:rPr lang="cs-CZ" altLang="cs-CZ" sz="3000" dirty="0">
                <a:latin typeface="+mj-lt"/>
              </a:rPr>
              <a:t>Popis fyzikálních procesů probíhajících v živém organismu a účinků fyzikálních faktorů na živé organismy považujeme za důležité východisko v souvislosti s diagnostikou i terapií</a:t>
            </a:r>
            <a:r>
              <a:rPr lang="en-GB" altLang="cs-CZ" sz="3000" dirty="0">
                <a:latin typeface="+mj-lt"/>
              </a:rPr>
              <a:t>.</a:t>
            </a:r>
          </a:p>
        </p:txBody>
      </p:sp>
    </p:spTree>
    <p:extLst>
      <p:ext uri="{BB962C8B-B14F-4D97-AF65-F5344CB8AC3E}">
        <p14:creationId xmlns:p14="http://schemas.microsoft.com/office/powerpoint/2010/main" val="92273508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2135561" y="1413765"/>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3719736" y="1484785"/>
            <a:ext cx="5382344" cy="830997"/>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cxnSp>
        <p:nvCxnSpPr>
          <p:cNvPr id="9" name="Přímá spojnice 8">
            <a:extLst>
              <a:ext uri="{FF2B5EF4-FFF2-40B4-BE49-F238E27FC236}">
                <a16:creationId xmlns:a16="http://schemas.microsoft.com/office/drawing/2014/main" id="{C256D2E6-E877-4CC6-B3CD-A339C602ADC9}"/>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B2E62F1F-CF02-4D9C-87A0-B0B80FDE555C}"/>
              </a:ext>
            </a:extLst>
          </p:cNvPr>
          <p:cNvPicPr>
            <a:picLocks noChangeAspect="1"/>
          </p:cNvPicPr>
          <p:nvPr/>
        </p:nvPicPr>
        <p:blipFill>
          <a:blip r:embed="rId4"/>
          <a:stretch>
            <a:fillRect/>
          </a:stretch>
        </p:blipFill>
        <p:spPr>
          <a:xfrm>
            <a:off x="4038984" y="1917130"/>
            <a:ext cx="5382345" cy="4329176"/>
          </a:xfrm>
          <a:prstGeom prst="rect">
            <a:avLst/>
          </a:prstGeom>
        </p:spPr>
      </p:pic>
    </p:spTree>
    <p:extLst>
      <p:ext uri="{BB962C8B-B14F-4D97-AF65-F5344CB8AC3E}">
        <p14:creationId xmlns:p14="http://schemas.microsoft.com/office/powerpoint/2010/main" val="603903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530AD6-C21D-440A-8607-DA512E3ABEDB}"/>
              </a:ext>
            </a:extLst>
          </p:cNvPr>
          <p:cNvSpPr>
            <a:spLocks noGrp="1"/>
          </p:cNvSpPr>
          <p:nvPr>
            <p:ph type="title"/>
          </p:nvPr>
        </p:nvSpPr>
        <p:spPr/>
        <p:txBody>
          <a:bodyPr/>
          <a:lstStyle/>
          <a:p>
            <a:r>
              <a:rPr lang="cs-CZ" dirty="0" err="1"/>
              <a:t>Eudamed</a:t>
            </a:r>
            <a:r>
              <a:rPr lang="cs-CZ" dirty="0"/>
              <a:t> - příklad</a:t>
            </a:r>
          </a:p>
        </p:txBody>
      </p:sp>
      <p:pic>
        <p:nvPicPr>
          <p:cNvPr id="4" name="Zástupný obsah 3">
            <a:extLst>
              <a:ext uri="{FF2B5EF4-FFF2-40B4-BE49-F238E27FC236}">
                <a16:creationId xmlns:a16="http://schemas.microsoft.com/office/drawing/2014/main" id="{0462DFFA-6C0D-484A-BA3D-CF6039F6D898}"/>
              </a:ext>
            </a:extLst>
          </p:cNvPr>
          <p:cNvPicPr>
            <a:picLocks noGrp="1" noChangeAspect="1"/>
          </p:cNvPicPr>
          <p:nvPr>
            <p:ph idx="1"/>
          </p:nvPr>
        </p:nvPicPr>
        <p:blipFill>
          <a:blip r:embed="rId2"/>
          <a:stretch>
            <a:fillRect/>
          </a:stretch>
        </p:blipFill>
        <p:spPr>
          <a:xfrm>
            <a:off x="2135561" y="1413765"/>
            <a:ext cx="2121099" cy="2121099"/>
          </a:xfrm>
          <a:prstGeom prst="rect">
            <a:avLst/>
          </a:prstGeom>
        </p:spPr>
      </p:pic>
      <p:sp>
        <p:nvSpPr>
          <p:cNvPr id="6" name="TextovéPole 5">
            <a:extLst>
              <a:ext uri="{FF2B5EF4-FFF2-40B4-BE49-F238E27FC236}">
                <a16:creationId xmlns:a16="http://schemas.microsoft.com/office/drawing/2014/main" id="{F22C2CF6-1DE2-47C9-A08E-CC5075BE8C05}"/>
              </a:ext>
            </a:extLst>
          </p:cNvPr>
          <p:cNvSpPr txBox="1"/>
          <p:nvPr/>
        </p:nvSpPr>
        <p:spPr>
          <a:xfrm>
            <a:off x="3719736" y="1484785"/>
            <a:ext cx="5382344" cy="830997"/>
          </a:xfrm>
          <a:prstGeom prst="rect">
            <a:avLst/>
          </a:prstGeom>
          <a:noFill/>
        </p:spPr>
        <p:txBody>
          <a:bodyPr wrap="square">
            <a:spAutoFit/>
          </a:bodyPr>
          <a:lstStyle/>
          <a:p>
            <a:r>
              <a:rPr lang="pt-BR" dirty="0"/>
              <a:t>Mobilní kardiologick</a:t>
            </a:r>
            <a:r>
              <a:rPr lang="cs-CZ" dirty="0"/>
              <a:t>ý</a:t>
            </a:r>
            <a:r>
              <a:rPr lang="pt-BR" dirty="0"/>
              <a:t> ultrazvuk Vivid S70N a S60N</a:t>
            </a:r>
            <a:endParaRPr lang="cs-CZ" dirty="0"/>
          </a:p>
        </p:txBody>
      </p:sp>
      <p:cxnSp>
        <p:nvCxnSpPr>
          <p:cNvPr id="9" name="Přímá spojnice 8">
            <a:extLst>
              <a:ext uri="{FF2B5EF4-FFF2-40B4-BE49-F238E27FC236}">
                <a16:creationId xmlns:a16="http://schemas.microsoft.com/office/drawing/2014/main" id="{C256D2E6-E877-4CC6-B3CD-A339C602ADC9}"/>
              </a:ext>
            </a:extLst>
          </p:cNvPr>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0" name="Picture 2" descr="C:\Users\Bernard\Desktop\platina\přednášky\moje\muni-masarykova_univerzita-logo-01-1024x559.jpg">
            <a:extLst>
              <a:ext uri="{FF2B5EF4-FFF2-40B4-BE49-F238E27FC236}">
                <a16:creationId xmlns:a16="http://schemas.microsoft.com/office/drawing/2014/main" id="{495C8BFE-0EF2-44C3-B9AD-8FAE4EB0B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3D152F9-3CE5-45BF-89B5-7C522A584D56}"/>
              </a:ext>
            </a:extLst>
          </p:cNvPr>
          <p:cNvPicPr>
            <a:picLocks noChangeAspect="1"/>
          </p:cNvPicPr>
          <p:nvPr/>
        </p:nvPicPr>
        <p:blipFill>
          <a:blip r:embed="rId4"/>
          <a:stretch>
            <a:fillRect/>
          </a:stretch>
        </p:blipFill>
        <p:spPr>
          <a:xfrm>
            <a:off x="3863753" y="1851133"/>
            <a:ext cx="6123131" cy="4333050"/>
          </a:xfrm>
          <a:prstGeom prst="rect">
            <a:avLst/>
          </a:prstGeom>
        </p:spPr>
      </p:pic>
    </p:spTree>
    <p:extLst>
      <p:ext uri="{BB962C8B-B14F-4D97-AF65-F5344CB8AC3E}">
        <p14:creationId xmlns:p14="http://schemas.microsoft.com/office/powerpoint/2010/main" val="2198792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FA6DD5CB-0477-4A57-8CD5-584DB234138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35C67A-466C-4ED6-BEDC-03054A9F17A5}" type="slidenum">
              <a:rPr lang="cs-CZ" altLang="cs-CZ" sz="1400"/>
              <a:pPr>
                <a:spcBef>
                  <a:spcPct val="0"/>
                </a:spcBef>
                <a:buFontTx/>
                <a:buNone/>
              </a:pPr>
              <a:t>32</a:t>
            </a:fld>
            <a:endParaRPr lang="cs-CZ" altLang="cs-CZ" sz="1400"/>
          </a:p>
        </p:txBody>
      </p:sp>
      <p:sp>
        <p:nvSpPr>
          <p:cNvPr id="19459" name="Rectangle 2">
            <a:extLst>
              <a:ext uri="{FF2B5EF4-FFF2-40B4-BE49-F238E27FC236}">
                <a16:creationId xmlns:a16="http://schemas.microsoft.com/office/drawing/2014/main" id="{B0969B88-4D0D-4A94-9534-58E5ECFA2A1E}"/>
              </a:ext>
            </a:extLst>
          </p:cNvPr>
          <p:cNvSpPr>
            <a:spLocks noGrp="1" noChangeArrowheads="1"/>
          </p:cNvSpPr>
          <p:nvPr>
            <p:ph type="title"/>
          </p:nvPr>
        </p:nvSpPr>
        <p:spPr>
          <a:xfrm>
            <a:off x="1169276" y="609600"/>
            <a:ext cx="10038416" cy="578069"/>
          </a:xfrm>
        </p:spPr>
        <p:txBody>
          <a:bodyPr/>
          <a:lstStyle/>
          <a:p>
            <a:pPr algn="l" eaLnBrk="1" hangingPunct="1"/>
            <a:r>
              <a:rPr lang="cs-CZ" altLang="cs-CZ" sz="4000" b="1" dirty="0"/>
              <a:t>Aktivity v oblasti zdravotní péče, aneb kde všude můžeme potkat ZP</a:t>
            </a:r>
            <a:endParaRPr lang="en-US" altLang="cs-CZ" sz="4000" b="1" dirty="0"/>
          </a:p>
        </p:txBody>
      </p:sp>
      <p:sp>
        <p:nvSpPr>
          <p:cNvPr id="19460" name="Rectangle 3">
            <a:extLst>
              <a:ext uri="{FF2B5EF4-FFF2-40B4-BE49-F238E27FC236}">
                <a16:creationId xmlns:a16="http://schemas.microsoft.com/office/drawing/2014/main" id="{FC863BFB-E762-4108-91D5-860E9B0A0383}"/>
              </a:ext>
            </a:extLst>
          </p:cNvPr>
          <p:cNvSpPr>
            <a:spLocks noGrp="1" noChangeArrowheads="1"/>
          </p:cNvSpPr>
          <p:nvPr>
            <p:ph type="body" idx="1"/>
          </p:nvPr>
        </p:nvSpPr>
        <p:spPr>
          <a:xfrm>
            <a:off x="2237705" y="2796695"/>
            <a:ext cx="6624638" cy="3744912"/>
          </a:xfrm>
          <a:solidFill>
            <a:schemeClr val="bg1">
              <a:alpha val="30196"/>
            </a:schemeClr>
          </a:solidFill>
          <a:ln w="38100" cmpd="dbl">
            <a:solidFill>
              <a:schemeClr val="bg1"/>
            </a:solidFill>
            <a:miter lim="800000"/>
            <a:headEnd/>
            <a:tailEnd/>
          </a:ln>
        </p:spPr>
        <p:txBody>
          <a:bodyPr/>
          <a:lstStyle/>
          <a:p>
            <a:pPr eaLnBrk="1" hangingPunct="1">
              <a:buFont typeface="Wingdings" panose="05000000000000000000" pitchFamily="2" charset="2"/>
              <a:buChar char="Ø"/>
            </a:pPr>
            <a:r>
              <a:rPr lang="cs-CZ" altLang="cs-CZ" dirty="0"/>
              <a:t>Prevence</a:t>
            </a:r>
          </a:p>
          <a:p>
            <a:pPr eaLnBrk="1" hangingPunct="1">
              <a:buFont typeface="Wingdings" panose="05000000000000000000" pitchFamily="2" charset="2"/>
              <a:buChar char="Ø"/>
            </a:pPr>
            <a:r>
              <a:rPr lang="cs-CZ" altLang="cs-CZ" dirty="0"/>
              <a:t>Diagnóza</a:t>
            </a:r>
          </a:p>
          <a:p>
            <a:pPr eaLnBrk="1" hangingPunct="1">
              <a:buFont typeface="Wingdings" panose="05000000000000000000" pitchFamily="2" charset="2"/>
              <a:buChar char="Ø"/>
            </a:pPr>
            <a:r>
              <a:rPr lang="cs-CZ" altLang="cs-CZ" dirty="0"/>
              <a:t>Léčba</a:t>
            </a:r>
          </a:p>
          <a:p>
            <a:pPr eaLnBrk="1" hangingPunct="1">
              <a:buFont typeface="Wingdings" panose="05000000000000000000" pitchFamily="2" charset="2"/>
              <a:buChar char="Ø"/>
            </a:pPr>
            <a:r>
              <a:rPr lang="cs-CZ" altLang="cs-CZ" dirty="0"/>
              <a:t>Rehabilitace</a:t>
            </a:r>
          </a:p>
          <a:p>
            <a:pPr eaLnBrk="1" hangingPunct="1">
              <a:buFont typeface="Wingdings" panose="05000000000000000000" pitchFamily="2" charset="2"/>
              <a:buChar char="Ø"/>
            </a:pPr>
            <a:r>
              <a:rPr lang="cs-CZ" altLang="cs-CZ" dirty="0"/>
              <a:t>Paliativní péče (jestliže léčba není možná)</a:t>
            </a:r>
          </a:p>
        </p:txBody>
      </p:sp>
    </p:spTree>
    <p:extLst>
      <p:ext uri="{BB962C8B-B14F-4D97-AF65-F5344CB8AC3E}">
        <p14:creationId xmlns:p14="http://schemas.microsoft.com/office/powerpoint/2010/main" val="453791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5">
            <a:extLst>
              <a:ext uri="{FF2B5EF4-FFF2-40B4-BE49-F238E27FC236}">
                <a16:creationId xmlns:a16="http://schemas.microsoft.com/office/drawing/2014/main" id="{49448232-439D-4C39-97D8-8F4B695787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310C1E-4BEE-4DED-BE22-D57857B1CC23}" type="slidenum">
              <a:rPr lang="cs-CZ" altLang="cs-CZ" sz="1400"/>
              <a:pPr>
                <a:spcBef>
                  <a:spcPct val="0"/>
                </a:spcBef>
                <a:buFontTx/>
                <a:buNone/>
              </a:pPr>
              <a:t>33</a:t>
            </a:fld>
            <a:endParaRPr lang="cs-CZ" altLang="cs-CZ" sz="1400"/>
          </a:p>
        </p:txBody>
      </p:sp>
      <p:sp>
        <p:nvSpPr>
          <p:cNvPr id="21507" name="Rectangle 1026">
            <a:extLst>
              <a:ext uri="{FF2B5EF4-FFF2-40B4-BE49-F238E27FC236}">
                <a16:creationId xmlns:a16="http://schemas.microsoft.com/office/drawing/2014/main" id="{B4EB7BBD-0EF8-4717-BE08-D46C020C5931}"/>
              </a:ext>
            </a:extLst>
          </p:cNvPr>
          <p:cNvSpPr>
            <a:spLocks noGrp="1" noChangeArrowheads="1"/>
          </p:cNvSpPr>
          <p:nvPr>
            <p:ph type="title"/>
          </p:nvPr>
        </p:nvSpPr>
        <p:spPr>
          <a:xfrm>
            <a:off x="597666" y="178675"/>
            <a:ext cx="8713788" cy="914400"/>
          </a:xfrm>
        </p:spPr>
        <p:txBody>
          <a:bodyPr/>
          <a:lstStyle/>
          <a:p>
            <a:pPr algn="l" eaLnBrk="1" hangingPunct="1"/>
            <a:r>
              <a:rPr lang="cs-CZ" altLang="cs-CZ" sz="3600" b="1" dirty="0"/>
              <a:t>Lékařské zobrazovací přístroje</a:t>
            </a:r>
            <a:r>
              <a:rPr lang="en-GB" altLang="cs-CZ" sz="3600" b="1" dirty="0"/>
              <a:t> (</a:t>
            </a:r>
            <a:r>
              <a:rPr lang="en-GB" altLang="cs-CZ" sz="3600" b="1" i="1" dirty="0"/>
              <a:t>in vivo</a:t>
            </a:r>
            <a:r>
              <a:rPr lang="cs-CZ" altLang="cs-CZ" sz="3600" b="1" i="1" dirty="0"/>
              <a:t> </a:t>
            </a:r>
            <a:r>
              <a:rPr lang="cs-CZ" altLang="cs-CZ" sz="3600" b="1" dirty="0"/>
              <a:t>diagnostika</a:t>
            </a:r>
            <a:r>
              <a:rPr lang="en-GB" altLang="cs-CZ" sz="3600" b="1" dirty="0"/>
              <a:t>)</a:t>
            </a:r>
          </a:p>
        </p:txBody>
      </p:sp>
      <p:sp>
        <p:nvSpPr>
          <p:cNvPr id="21508" name="Rectangle 1027">
            <a:extLst>
              <a:ext uri="{FF2B5EF4-FFF2-40B4-BE49-F238E27FC236}">
                <a16:creationId xmlns:a16="http://schemas.microsoft.com/office/drawing/2014/main" id="{1F42B30D-21C2-4881-B729-FA8A4D3E7CD4}"/>
              </a:ext>
            </a:extLst>
          </p:cNvPr>
          <p:cNvSpPr>
            <a:spLocks noGrp="1" noChangeArrowheads="1"/>
          </p:cNvSpPr>
          <p:nvPr>
            <p:ph type="body" idx="1"/>
          </p:nvPr>
        </p:nvSpPr>
        <p:spPr>
          <a:xfrm>
            <a:off x="1156139" y="1628775"/>
            <a:ext cx="6595626" cy="4648200"/>
          </a:xfrm>
          <a:solidFill>
            <a:schemeClr val="bg1">
              <a:alpha val="30196"/>
            </a:schemeClr>
          </a:solid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dirty="0"/>
              <a:t>Projekční </a:t>
            </a:r>
            <a:r>
              <a:rPr lang="cs-CZ" altLang="cs-CZ" dirty="0" err="1"/>
              <a:t>rtg</a:t>
            </a:r>
            <a:r>
              <a:rPr lang="cs-CZ" altLang="cs-CZ" dirty="0"/>
              <a:t> přístroje</a:t>
            </a:r>
            <a:endParaRPr lang="en-GB" altLang="cs-CZ" dirty="0"/>
          </a:p>
          <a:p>
            <a:pPr eaLnBrk="1" hangingPunct="1">
              <a:lnSpc>
                <a:spcPct val="100000"/>
              </a:lnSpc>
              <a:buFont typeface="Wingdings" panose="05000000000000000000" pitchFamily="2" charset="2"/>
              <a:buChar char="Ø"/>
            </a:pPr>
            <a:r>
              <a:rPr lang="cs-CZ" altLang="cs-CZ" dirty="0"/>
              <a:t>Výpočetní tomografie</a:t>
            </a:r>
            <a:r>
              <a:rPr lang="en-GB" altLang="cs-CZ" dirty="0"/>
              <a:t> (CT)</a:t>
            </a:r>
          </a:p>
          <a:p>
            <a:pPr eaLnBrk="1" hangingPunct="1">
              <a:lnSpc>
                <a:spcPct val="100000"/>
              </a:lnSpc>
              <a:buFont typeface="Wingdings" panose="05000000000000000000" pitchFamily="2" charset="2"/>
              <a:buChar char="Ø"/>
            </a:pPr>
            <a:r>
              <a:rPr lang="cs-CZ" altLang="cs-CZ" dirty="0"/>
              <a:t>Ultrazvukové zobrazení včetně dopplerovského</a:t>
            </a:r>
            <a:endParaRPr lang="en-GB" altLang="cs-CZ" dirty="0"/>
          </a:p>
          <a:p>
            <a:pPr eaLnBrk="1" hangingPunct="1">
              <a:lnSpc>
                <a:spcPct val="100000"/>
              </a:lnSpc>
              <a:buFont typeface="Wingdings" panose="05000000000000000000" pitchFamily="2" charset="2"/>
              <a:buChar char="Ø"/>
            </a:pPr>
            <a:r>
              <a:rPr lang="cs-CZ" altLang="cs-CZ" dirty="0"/>
              <a:t>Magnetická rezonance</a:t>
            </a:r>
            <a:r>
              <a:rPr lang="en-GB" altLang="cs-CZ" dirty="0"/>
              <a:t> (MRI)</a:t>
            </a:r>
          </a:p>
          <a:p>
            <a:pPr eaLnBrk="1" hangingPunct="1">
              <a:lnSpc>
                <a:spcPct val="100000"/>
              </a:lnSpc>
              <a:buFont typeface="Wingdings" panose="05000000000000000000" pitchFamily="2" charset="2"/>
              <a:buChar char="Ø"/>
            </a:pPr>
            <a:r>
              <a:rPr lang="cs-CZ" altLang="cs-CZ" dirty="0"/>
              <a:t>Radionuklidové zobrazení</a:t>
            </a:r>
            <a:r>
              <a:rPr lang="en-GB" altLang="cs-CZ" dirty="0"/>
              <a:t> (</a:t>
            </a:r>
            <a:r>
              <a:rPr lang="cs-CZ" altLang="cs-CZ" dirty="0"/>
              <a:t>nukleární medicína</a:t>
            </a:r>
            <a:r>
              <a:rPr lang="en-GB" altLang="cs-CZ" dirty="0"/>
              <a:t>)</a:t>
            </a:r>
          </a:p>
          <a:p>
            <a:pPr eaLnBrk="1" hangingPunct="1">
              <a:lnSpc>
                <a:spcPct val="100000"/>
              </a:lnSpc>
              <a:buFont typeface="Wingdings" panose="05000000000000000000" pitchFamily="2" charset="2"/>
              <a:buChar char="Ø"/>
            </a:pPr>
            <a:r>
              <a:rPr lang="cs-CZ" altLang="cs-CZ" dirty="0"/>
              <a:t>termografie</a:t>
            </a:r>
            <a:endParaRPr lang="en-GB" altLang="cs-CZ" dirty="0"/>
          </a:p>
          <a:p>
            <a:pPr eaLnBrk="1" hangingPunct="1">
              <a:lnSpc>
                <a:spcPct val="100000"/>
              </a:lnSpc>
              <a:buFont typeface="Wingdings" panose="05000000000000000000" pitchFamily="2" charset="2"/>
              <a:buChar char="Ø"/>
            </a:pPr>
            <a:r>
              <a:rPr lang="cs-CZ" altLang="cs-CZ" dirty="0"/>
              <a:t>atd. </a:t>
            </a:r>
            <a:r>
              <a:rPr lang="cs-CZ" altLang="cs-CZ" sz="2400" dirty="0"/>
              <a:t>(</a:t>
            </a:r>
            <a:r>
              <a:rPr lang="cs-CZ" altLang="cs-CZ" sz="2400" dirty="0" err="1"/>
              <a:t>optoakustické</a:t>
            </a:r>
            <a:r>
              <a:rPr lang="cs-CZ" altLang="cs-CZ" sz="2400" dirty="0"/>
              <a:t> zobrazení?)</a:t>
            </a:r>
            <a:endParaRPr lang="en-GB" altLang="cs-CZ" sz="2400" dirty="0"/>
          </a:p>
        </p:txBody>
      </p:sp>
      <p:pic>
        <p:nvPicPr>
          <p:cNvPr id="21509" name="Picture 1028">
            <a:extLst>
              <a:ext uri="{FF2B5EF4-FFF2-40B4-BE49-F238E27FC236}">
                <a16:creationId xmlns:a16="http://schemas.microsoft.com/office/drawing/2014/main" id="{A0AA069A-2109-460A-A60F-7E8DB5FD3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481" y="1280511"/>
            <a:ext cx="14478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031" descr="ultrasound">
            <a:hlinkClick r:id="rId4"/>
            <a:extLst>
              <a:ext uri="{FF2B5EF4-FFF2-40B4-BE49-F238E27FC236}">
                <a16:creationId xmlns:a16="http://schemas.microsoft.com/office/drawing/2014/main" id="{AF4CB18C-4586-4EF2-B73E-C22AA3042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2706" y="1258232"/>
            <a:ext cx="18288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033" descr="ultrasound">
            <a:hlinkClick r:id="rId6"/>
            <a:extLst>
              <a:ext uri="{FF2B5EF4-FFF2-40B4-BE49-F238E27FC236}">
                <a16:creationId xmlns:a16="http://schemas.microsoft.com/office/drawing/2014/main" id="{C44DC390-9482-46DC-AC24-B1B97B2409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5143" y="2857884"/>
            <a:ext cx="26511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029">
            <a:extLst>
              <a:ext uri="{FF2B5EF4-FFF2-40B4-BE49-F238E27FC236}">
                <a16:creationId xmlns:a16="http://schemas.microsoft.com/office/drawing/2014/main" id="{A39BE249-40AA-4089-BFBA-58EC37A74D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8006" y="4913039"/>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873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5">
            <a:extLst>
              <a:ext uri="{FF2B5EF4-FFF2-40B4-BE49-F238E27FC236}">
                <a16:creationId xmlns:a16="http://schemas.microsoft.com/office/drawing/2014/main" id="{BB876D6F-3FE7-44AE-ACE1-C7F4DB57E1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5FDE50-FD17-4328-917D-D2EE6B9BE25E}" type="slidenum">
              <a:rPr lang="cs-CZ" altLang="cs-CZ" sz="1400"/>
              <a:pPr>
                <a:spcBef>
                  <a:spcPct val="0"/>
                </a:spcBef>
                <a:buFontTx/>
                <a:buNone/>
              </a:pPr>
              <a:t>34</a:t>
            </a:fld>
            <a:endParaRPr lang="cs-CZ" altLang="cs-CZ" sz="1400"/>
          </a:p>
        </p:txBody>
      </p:sp>
      <p:sp>
        <p:nvSpPr>
          <p:cNvPr id="23555" name="Rectangle 3">
            <a:extLst>
              <a:ext uri="{FF2B5EF4-FFF2-40B4-BE49-F238E27FC236}">
                <a16:creationId xmlns:a16="http://schemas.microsoft.com/office/drawing/2014/main" id="{6C1E0DB1-D0BD-4B8B-B800-0F5AF16040E7}"/>
              </a:ext>
            </a:extLst>
          </p:cNvPr>
          <p:cNvSpPr>
            <a:spLocks noGrp="1" noChangeArrowheads="1"/>
          </p:cNvSpPr>
          <p:nvPr>
            <p:ph type="body" idx="1"/>
          </p:nvPr>
        </p:nvSpPr>
        <p:spPr>
          <a:xfrm>
            <a:off x="1771597" y="2017658"/>
            <a:ext cx="8351837" cy="3709988"/>
          </a:xfrm>
          <a:solidFill>
            <a:schemeClr val="bg1"/>
          </a:solidFill>
          <a:ln w="38100" cmpd="dbl">
            <a:solidFill>
              <a:schemeClr val="bg1"/>
            </a:solidFill>
            <a:miter lim="800000"/>
            <a:headEnd/>
            <a:tailEnd/>
          </a:ln>
        </p:spPr>
        <p:txBody>
          <a:bodyPr/>
          <a:lstStyle/>
          <a:p>
            <a:pPr marL="0" indent="0" eaLnBrk="1" hangingPunct="1">
              <a:buFontTx/>
              <a:buNone/>
            </a:pPr>
            <a:r>
              <a:rPr lang="cs-CZ" altLang="cs-CZ" dirty="0"/>
              <a:t>Teoretické pozadí</a:t>
            </a:r>
            <a:r>
              <a:rPr lang="en-GB" altLang="cs-CZ" dirty="0"/>
              <a:t>:</a:t>
            </a:r>
            <a:endParaRPr lang="cs-CZ" altLang="cs-CZ" dirty="0"/>
          </a:p>
          <a:p>
            <a:pPr marL="0" indent="0" eaLnBrk="1" hangingPunct="1">
              <a:buFontTx/>
              <a:buNone/>
            </a:pPr>
            <a:endParaRPr lang="en-GB" altLang="cs-CZ" dirty="0"/>
          </a:p>
          <a:p>
            <a:pPr marL="0" indent="0" eaLnBrk="1" hangingPunct="1">
              <a:buFontTx/>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obalu a jádra, základní pojmy akustiky, spektrum elektromagnetického záření</a:t>
            </a:r>
            <a:r>
              <a:rPr lang="en-GB" altLang="cs-CZ" dirty="0"/>
              <a:t>…</a:t>
            </a:r>
            <a:r>
              <a:rPr lang="cs-CZ" altLang="cs-CZ" dirty="0"/>
              <a:t>.</a:t>
            </a:r>
            <a:endParaRPr lang="en-GB" altLang="cs-CZ" dirty="0"/>
          </a:p>
        </p:txBody>
      </p:sp>
      <p:sp>
        <p:nvSpPr>
          <p:cNvPr id="23556" name="Rectangle 4">
            <a:extLst>
              <a:ext uri="{FF2B5EF4-FFF2-40B4-BE49-F238E27FC236}">
                <a16:creationId xmlns:a16="http://schemas.microsoft.com/office/drawing/2014/main" id="{745374AE-152B-4A2A-B933-6DC3D88894B5}"/>
              </a:ext>
            </a:extLst>
          </p:cNvPr>
          <p:cNvSpPr>
            <a:spLocks noGrp="1" noChangeArrowheads="1"/>
          </p:cNvSpPr>
          <p:nvPr>
            <p:ph type="title"/>
          </p:nvPr>
        </p:nvSpPr>
        <p:spPr>
          <a:xfrm>
            <a:off x="681200" y="364906"/>
            <a:ext cx="10060371" cy="914400"/>
          </a:xfrm>
          <a:noFill/>
        </p:spPr>
        <p:txBody>
          <a:bodyPr/>
          <a:lstStyle/>
          <a:p>
            <a:pPr algn="l" eaLnBrk="1" hangingPunct="1"/>
            <a:r>
              <a:rPr lang="cs-CZ" altLang="cs-CZ" sz="3600" b="1" dirty="0"/>
              <a:t>Lékařské zobrazovací přístroje</a:t>
            </a:r>
            <a:r>
              <a:rPr lang="en-GB" altLang="cs-CZ" sz="3600" b="1" dirty="0"/>
              <a:t> (</a:t>
            </a:r>
            <a:r>
              <a:rPr lang="en-GB" altLang="cs-CZ" sz="3600" b="1" i="1" dirty="0"/>
              <a:t>in vivo</a:t>
            </a:r>
            <a:r>
              <a:rPr lang="cs-CZ" altLang="cs-CZ" sz="3600" b="1" i="1" dirty="0"/>
              <a:t> </a:t>
            </a:r>
            <a:r>
              <a:rPr lang="cs-CZ" altLang="cs-CZ" sz="3600" b="1" dirty="0"/>
              <a:t>diagnostika</a:t>
            </a:r>
            <a:r>
              <a:rPr lang="en-GB" altLang="cs-CZ" sz="3600" b="1" dirty="0"/>
              <a:t>)</a:t>
            </a:r>
          </a:p>
        </p:txBody>
      </p:sp>
    </p:spTree>
    <p:extLst>
      <p:ext uri="{BB962C8B-B14F-4D97-AF65-F5344CB8AC3E}">
        <p14:creationId xmlns:p14="http://schemas.microsoft.com/office/powerpoint/2010/main" val="2684955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5">
            <a:extLst>
              <a:ext uri="{FF2B5EF4-FFF2-40B4-BE49-F238E27FC236}">
                <a16:creationId xmlns:a16="http://schemas.microsoft.com/office/drawing/2014/main" id="{BE31C35C-7553-4197-A45E-36A4FC4EDE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EB9214-AF76-4DD0-94B9-41ABD6B68421}" type="slidenum">
              <a:rPr lang="cs-CZ" altLang="cs-CZ" sz="1400"/>
              <a:pPr>
                <a:spcBef>
                  <a:spcPct val="0"/>
                </a:spcBef>
                <a:buFontTx/>
                <a:buNone/>
              </a:pPr>
              <a:t>35</a:t>
            </a:fld>
            <a:endParaRPr lang="cs-CZ" altLang="cs-CZ" sz="1400"/>
          </a:p>
        </p:txBody>
      </p:sp>
      <p:sp>
        <p:nvSpPr>
          <p:cNvPr id="25603" name="Rectangle 2">
            <a:extLst>
              <a:ext uri="{FF2B5EF4-FFF2-40B4-BE49-F238E27FC236}">
                <a16:creationId xmlns:a16="http://schemas.microsoft.com/office/drawing/2014/main" id="{32721CC0-16C2-49DE-A06C-23F78AC6D2F1}"/>
              </a:ext>
            </a:extLst>
          </p:cNvPr>
          <p:cNvSpPr>
            <a:spLocks noGrp="1" noChangeArrowheads="1"/>
          </p:cNvSpPr>
          <p:nvPr>
            <p:ph type="title"/>
          </p:nvPr>
        </p:nvSpPr>
        <p:spPr>
          <a:xfrm>
            <a:off x="649671" y="207798"/>
            <a:ext cx="8820150" cy="609600"/>
          </a:xfrm>
        </p:spPr>
        <p:txBody>
          <a:bodyPr/>
          <a:lstStyle/>
          <a:p>
            <a:pPr algn="l" eaLnBrk="1" hangingPunct="1"/>
            <a:r>
              <a:rPr lang="cs-CZ" altLang="cs-CZ" sz="3600" b="1" dirty="0"/>
              <a:t>Lékařské laboratorní přístroje (</a:t>
            </a:r>
            <a:r>
              <a:rPr lang="cs-CZ" altLang="cs-CZ" sz="3600" b="1" i="1" dirty="0"/>
              <a:t>in vitro</a:t>
            </a:r>
            <a:r>
              <a:rPr lang="cs-CZ" altLang="cs-CZ" sz="3600" b="1" dirty="0"/>
              <a:t> diagnostika) – pozor není ZP</a:t>
            </a:r>
          </a:p>
        </p:txBody>
      </p:sp>
      <p:sp>
        <p:nvSpPr>
          <p:cNvPr id="25604" name="Rectangle 3">
            <a:extLst>
              <a:ext uri="{FF2B5EF4-FFF2-40B4-BE49-F238E27FC236}">
                <a16:creationId xmlns:a16="http://schemas.microsoft.com/office/drawing/2014/main" id="{0D53FAD5-4821-4E37-924C-E021C7CDA0F2}"/>
              </a:ext>
            </a:extLst>
          </p:cNvPr>
          <p:cNvSpPr>
            <a:spLocks noGrp="1" noChangeArrowheads="1"/>
          </p:cNvSpPr>
          <p:nvPr>
            <p:ph type="body" idx="1"/>
          </p:nvPr>
        </p:nvSpPr>
        <p:spPr>
          <a:xfrm>
            <a:off x="1219200" y="1948026"/>
            <a:ext cx="5111312" cy="4358181"/>
          </a:xfrm>
          <a:solidFill>
            <a:schemeClr val="bg1">
              <a:alpha val="30196"/>
            </a:schemeClr>
          </a:solid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sz="2000" dirty="0"/>
              <a:t>Separační technika, centrifugy atd.</a:t>
            </a:r>
            <a:endParaRPr lang="en-GB" altLang="cs-CZ" sz="2000" dirty="0"/>
          </a:p>
          <a:p>
            <a:pPr eaLnBrk="1" hangingPunct="1">
              <a:lnSpc>
                <a:spcPct val="100000"/>
              </a:lnSpc>
              <a:buFont typeface="Wingdings" panose="05000000000000000000" pitchFamily="2" charset="2"/>
              <a:buChar char="Ø"/>
            </a:pPr>
            <a:r>
              <a:rPr lang="cs-CZ" altLang="cs-CZ" sz="2000" dirty="0"/>
              <a:t>Elektroforéza, kapilární elektroforéza</a:t>
            </a:r>
            <a:r>
              <a:rPr lang="en-GB" altLang="cs-CZ" sz="2000" dirty="0"/>
              <a:t> </a:t>
            </a:r>
          </a:p>
          <a:p>
            <a:pPr eaLnBrk="1" hangingPunct="1">
              <a:lnSpc>
                <a:spcPct val="100000"/>
              </a:lnSpc>
              <a:buFont typeface="Wingdings" panose="05000000000000000000" pitchFamily="2" charset="2"/>
              <a:buChar char="Ø"/>
            </a:pPr>
            <a:r>
              <a:rPr lang="en-GB" altLang="cs-CZ" sz="2000" dirty="0"/>
              <a:t>pH</a:t>
            </a:r>
            <a:r>
              <a:rPr lang="cs-CZ" altLang="cs-CZ" sz="2000" dirty="0"/>
              <a:t>-metry, iontově selektivní elektrody</a:t>
            </a:r>
            <a:r>
              <a:rPr lang="en-GB" altLang="cs-CZ" sz="2000" dirty="0"/>
              <a:t> </a:t>
            </a:r>
          </a:p>
          <a:p>
            <a:pPr eaLnBrk="1" hangingPunct="1">
              <a:lnSpc>
                <a:spcPct val="100000"/>
              </a:lnSpc>
              <a:buFont typeface="Wingdings" panose="05000000000000000000" pitchFamily="2" charset="2"/>
              <a:buChar char="Ø"/>
            </a:pPr>
            <a:r>
              <a:rPr lang="cs-CZ" altLang="cs-CZ" sz="2000" dirty="0"/>
              <a:t>Počítače částic a buněk</a:t>
            </a:r>
            <a:endParaRPr lang="en-GB" altLang="cs-CZ" sz="2000" dirty="0"/>
          </a:p>
          <a:p>
            <a:pPr eaLnBrk="1" hangingPunct="1">
              <a:lnSpc>
                <a:spcPct val="100000"/>
              </a:lnSpc>
              <a:buFont typeface="Wingdings" panose="05000000000000000000" pitchFamily="2" charset="2"/>
              <a:buChar char="Ø"/>
            </a:pPr>
            <a:r>
              <a:rPr lang="cs-CZ" altLang="cs-CZ" sz="2000" dirty="0"/>
              <a:t>Spektrofotometry</a:t>
            </a:r>
            <a:r>
              <a:rPr lang="en-GB" altLang="cs-CZ" sz="2000" dirty="0"/>
              <a:t> </a:t>
            </a:r>
          </a:p>
          <a:p>
            <a:pPr eaLnBrk="1" hangingPunct="1">
              <a:lnSpc>
                <a:spcPct val="100000"/>
              </a:lnSpc>
              <a:buFont typeface="Wingdings" panose="05000000000000000000" pitchFamily="2" charset="2"/>
              <a:buChar char="Ø"/>
            </a:pPr>
            <a:r>
              <a:rPr lang="cs-CZ" altLang="cs-CZ" sz="2000" dirty="0" err="1"/>
              <a:t>Flow-cytometrie</a:t>
            </a:r>
            <a:r>
              <a:rPr lang="en-GB" altLang="cs-CZ" sz="2000" dirty="0"/>
              <a:t> </a:t>
            </a:r>
          </a:p>
          <a:p>
            <a:pPr eaLnBrk="1" hangingPunct="1">
              <a:lnSpc>
                <a:spcPct val="100000"/>
              </a:lnSpc>
              <a:buFont typeface="Wingdings" panose="05000000000000000000" pitchFamily="2" charset="2"/>
              <a:buChar char="Ø"/>
            </a:pPr>
            <a:r>
              <a:rPr lang="cs-CZ" altLang="cs-CZ" sz="2000" dirty="0"/>
              <a:t>Mikroskopie</a:t>
            </a:r>
            <a:endParaRPr lang="en-GB" altLang="cs-CZ" sz="2000" dirty="0"/>
          </a:p>
          <a:p>
            <a:pPr eaLnBrk="1" hangingPunct="1">
              <a:lnSpc>
                <a:spcPct val="100000"/>
              </a:lnSpc>
              <a:buFont typeface="Wingdings" panose="05000000000000000000" pitchFamily="2" charset="2"/>
              <a:buChar char="Ø"/>
            </a:pPr>
            <a:r>
              <a:rPr lang="cs-CZ" altLang="cs-CZ" sz="2000" dirty="0"/>
              <a:t>Vysokotlaká kapalinová chromatografie</a:t>
            </a:r>
            <a:r>
              <a:rPr lang="en-GB" altLang="cs-CZ" sz="2000" dirty="0"/>
              <a:t> </a:t>
            </a:r>
          </a:p>
          <a:p>
            <a:pPr eaLnBrk="1" hangingPunct="1">
              <a:lnSpc>
                <a:spcPct val="100000"/>
              </a:lnSpc>
              <a:buFont typeface="Wingdings" panose="05000000000000000000" pitchFamily="2" charset="2"/>
              <a:buChar char="Ø"/>
            </a:pPr>
            <a:r>
              <a:rPr lang="cs-CZ" altLang="cs-CZ" sz="2000" dirty="0"/>
              <a:t>Přístroje pro klinickou biochemii, hematologii, imunologii</a:t>
            </a:r>
            <a:endParaRPr lang="en-GB" altLang="cs-CZ" sz="2000" dirty="0"/>
          </a:p>
          <a:p>
            <a:pPr eaLnBrk="1" hangingPunct="1">
              <a:lnSpc>
                <a:spcPct val="100000"/>
              </a:lnSpc>
              <a:buFont typeface="Wingdings" panose="05000000000000000000" pitchFamily="2" charset="2"/>
              <a:buChar char="Ø"/>
            </a:pPr>
            <a:r>
              <a:rPr lang="cs-CZ" altLang="cs-CZ" sz="2000" dirty="0"/>
              <a:t>Scintilační počítače</a:t>
            </a:r>
            <a:endParaRPr lang="en-GB" altLang="cs-CZ" sz="2000" dirty="0"/>
          </a:p>
          <a:p>
            <a:pPr eaLnBrk="1" hangingPunct="1">
              <a:lnSpc>
                <a:spcPct val="100000"/>
              </a:lnSpc>
              <a:buFont typeface="Wingdings" panose="05000000000000000000" pitchFamily="2" charset="2"/>
              <a:buChar char="Ø"/>
            </a:pPr>
            <a:r>
              <a:rPr lang="cs-CZ" altLang="cs-CZ" sz="2000" dirty="0"/>
              <a:t>Přístroje pro genetickou analýzu</a:t>
            </a:r>
          </a:p>
          <a:p>
            <a:pPr eaLnBrk="1" hangingPunct="1">
              <a:lnSpc>
                <a:spcPct val="80000"/>
              </a:lnSpc>
              <a:buFont typeface="Wingdings" panose="05000000000000000000" pitchFamily="2" charset="2"/>
              <a:buChar char="Ø"/>
            </a:pPr>
            <a:r>
              <a:rPr lang="cs-CZ" altLang="cs-CZ" sz="2000" dirty="0"/>
              <a:t>……</a:t>
            </a:r>
            <a:endParaRPr lang="en-GB" altLang="cs-CZ" sz="2000" dirty="0"/>
          </a:p>
        </p:txBody>
      </p:sp>
      <p:pic>
        <p:nvPicPr>
          <p:cNvPr id="25605" name="Picture 4">
            <a:extLst>
              <a:ext uri="{FF2B5EF4-FFF2-40B4-BE49-F238E27FC236}">
                <a16:creationId xmlns:a16="http://schemas.microsoft.com/office/drawing/2014/main" id="{F633A979-127F-4EB0-8097-C2DF32F79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4178" y="1202340"/>
            <a:ext cx="19050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
            <a:extLst>
              <a:ext uri="{FF2B5EF4-FFF2-40B4-BE49-F238E27FC236}">
                <a16:creationId xmlns:a16="http://schemas.microsoft.com/office/drawing/2014/main" id="{AA3704AD-4ED5-4FCD-81B2-3B1AC3357C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109" y="3326032"/>
            <a:ext cx="27622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6">
            <a:extLst>
              <a:ext uri="{FF2B5EF4-FFF2-40B4-BE49-F238E27FC236}">
                <a16:creationId xmlns:a16="http://schemas.microsoft.com/office/drawing/2014/main" id="{A0D44E52-F832-4D8E-8B5C-661C85001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465" y="4465911"/>
            <a:ext cx="20002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7">
            <a:extLst>
              <a:ext uri="{FF2B5EF4-FFF2-40B4-BE49-F238E27FC236}">
                <a16:creationId xmlns:a16="http://schemas.microsoft.com/office/drawing/2014/main" id="{BCBCE5C6-7AA1-45B4-8A0B-0EB0BBAA1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5614" y="1055524"/>
            <a:ext cx="15240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Cover3">
            <a:hlinkClick r:id="rId7"/>
            <a:extLst>
              <a:ext uri="{FF2B5EF4-FFF2-40B4-BE49-F238E27FC236}">
                <a16:creationId xmlns:a16="http://schemas.microsoft.com/office/drawing/2014/main" id="{F687D695-D174-4757-9FE2-401A57E75D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6097" y="2787540"/>
            <a:ext cx="15240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85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5">
            <a:extLst>
              <a:ext uri="{FF2B5EF4-FFF2-40B4-BE49-F238E27FC236}">
                <a16:creationId xmlns:a16="http://schemas.microsoft.com/office/drawing/2014/main" id="{483CAF04-80D8-4B43-9928-2DEA3920A28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2FB136-B6F5-413B-8073-869CE9BA4E2C}" type="slidenum">
              <a:rPr lang="cs-CZ" altLang="cs-CZ" sz="1400"/>
              <a:pPr>
                <a:spcBef>
                  <a:spcPct val="0"/>
                </a:spcBef>
                <a:buFontTx/>
                <a:buNone/>
              </a:pPr>
              <a:t>36</a:t>
            </a:fld>
            <a:endParaRPr lang="cs-CZ" altLang="cs-CZ" sz="1400"/>
          </a:p>
        </p:txBody>
      </p:sp>
      <p:sp>
        <p:nvSpPr>
          <p:cNvPr id="27651" name="Rectangle 3">
            <a:extLst>
              <a:ext uri="{FF2B5EF4-FFF2-40B4-BE49-F238E27FC236}">
                <a16:creationId xmlns:a16="http://schemas.microsoft.com/office/drawing/2014/main" id="{317DD5B1-3A34-41CC-A9CE-E1807BA715CC}"/>
              </a:ext>
            </a:extLst>
          </p:cNvPr>
          <p:cNvSpPr>
            <a:spLocks noGrp="1" noChangeArrowheads="1"/>
          </p:cNvSpPr>
          <p:nvPr>
            <p:ph type="body" idx="1"/>
          </p:nvPr>
        </p:nvSpPr>
        <p:spPr>
          <a:xfrm>
            <a:off x="1847851" y="1844676"/>
            <a:ext cx="8424863" cy="3313113"/>
          </a:xfrm>
          <a:noFill/>
          <a:ln w="38100" cmpd="dbl">
            <a:solidFill>
              <a:schemeClr val="bg1"/>
            </a:solidFill>
            <a:miter lim="800000"/>
            <a:headEnd/>
            <a:tailEnd/>
          </a:ln>
        </p:spPr>
        <p:txBody>
          <a:bodyPr/>
          <a:lstStyle/>
          <a:p>
            <a:pPr marL="0" indent="0" eaLnBrk="1" hangingPunct="1">
              <a:buFont typeface="Wingdings" panose="05000000000000000000" pitchFamily="2" charset="2"/>
              <a:buNone/>
            </a:pPr>
            <a:r>
              <a:rPr lang="cs-CZ" altLang="cs-CZ" dirty="0"/>
              <a:t>Teoretické pozadí</a:t>
            </a:r>
            <a:r>
              <a:rPr lang="en-GB" altLang="cs-CZ" dirty="0"/>
              <a:t>:</a:t>
            </a:r>
            <a:endParaRPr lang="cs-CZ" altLang="cs-CZ" dirty="0"/>
          </a:p>
          <a:p>
            <a:pPr marL="0" indent="0" eaLnBrk="1" hangingPunct="1">
              <a:buFont typeface="Wingdings" panose="05000000000000000000" pitchFamily="2" charset="2"/>
              <a:buNone/>
            </a:pPr>
            <a:endParaRPr lang="en-GB" altLang="cs-CZ" dirty="0"/>
          </a:p>
          <a:p>
            <a:pPr marL="0" indent="0" eaLnBrk="1" hangingPunct="1">
              <a:buFont typeface="Wingdings" panose="05000000000000000000" pitchFamily="2" charset="2"/>
              <a:buNone/>
            </a:pPr>
            <a:r>
              <a:rPr lang="cs-CZ" altLang="cs-CZ" dirty="0"/>
              <a:t>Struktura biopolymerů, vlastnosti vody a elektrolytů, elektrické vlastnosti živé hmoty, galvanický článek, sedimentace částic, dozimetrie, absorpce světla</a:t>
            </a:r>
            <a:r>
              <a:rPr lang="en-GB" altLang="cs-CZ" dirty="0"/>
              <a:t>… </a:t>
            </a:r>
            <a:endParaRPr lang="en-GB" altLang="cs-CZ" dirty="0">
              <a:solidFill>
                <a:schemeClr val="accent2"/>
              </a:solidFill>
            </a:endParaRPr>
          </a:p>
        </p:txBody>
      </p:sp>
      <p:sp>
        <p:nvSpPr>
          <p:cNvPr id="27652" name="Rectangle 4">
            <a:extLst>
              <a:ext uri="{FF2B5EF4-FFF2-40B4-BE49-F238E27FC236}">
                <a16:creationId xmlns:a16="http://schemas.microsoft.com/office/drawing/2014/main" id="{EC326C3C-CF40-495D-8C60-F85826F15798}"/>
              </a:ext>
            </a:extLst>
          </p:cNvPr>
          <p:cNvSpPr>
            <a:spLocks noGrp="1" noChangeArrowheads="1"/>
          </p:cNvSpPr>
          <p:nvPr>
            <p:ph type="title"/>
          </p:nvPr>
        </p:nvSpPr>
        <p:spPr>
          <a:xfrm>
            <a:off x="524095" y="365453"/>
            <a:ext cx="8893175" cy="914400"/>
          </a:xfrm>
          <a:noFill/>
        </p:spPr>
        <p:txBody>
          <a:bodyPr/>
          <a:lstStyle/>
          <a:p>
            <a:pPr algn="l" eaLnBrk="1" hangingPunct="1"/>
            <a:r>
              <a:rPr lang="cs-CZ" altLang="cs-CZ" sz="3600" b="1" dirty="0"/>
              <a:t>Lékařské laboratorní přístroje (</a:t>
            </a:r>
            <a:r>
              <a:rPr lang="cs-CZ" altLang="cs-CZ" sz="3600" b="1" i="1" dirty="0"/>
              <a:t>in vitro</a:t>
            </a:r>
            <a:r>
              <a:rPr lang="cs-CZ" altLang="cs-CZ" sz="3600" b="1" dirty="0"/>
              <a:t> diagnostika)</a:t>
            </a:r>
            <a:endParaRPr lang="en-GB" altLang="cs-CZ" sz="3600" b="1" dirty="0"/>
          </a:p>
        </p:txBody>
      </p:sp>
    </p:spTree>
    <p:extLst>
      <p:ext uri="{BB962C8B-B14F-4D97-AF65-F5344CB8AC3E}">
        <p14:creationId xmlns:p14="http://schemas.microsoft.com/office/powerpoint/2010/main" val="2290008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5">
            <a:extLst>
              <a:ext uri="{FF2B5EF4-FFF2-40B4-BE49-F238E27FC236}">
                <a16:creationId xmlns:a16="http://schemas.microsoft.com/office/drawing/2014/main" id="{4AA7D265-A301-4E68-B559-498C72E21E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0DE650-28B0-4C03-8C73-6A6DB0DC9AF7}" type="slidenum">
              <a:rPr lang="cs-CZ" altLang="cs-CZ" sz="1400"/>
              <a:pPr>
                <a:spcBef>
                  <a:spcPct val="0"/>
                </a:spcBef>
                <a:buFontTx/>
                <a:buNone/>
              </a:pPr>
              <a:t>37</a:t>
            </a:fld>
            <a:endParaRPr lang="cs-CZ" altLang="cs-CZ" sz="1400"/>
          </a:p>
        </p:txBody>
      </p:sp>
      <p:sp>
        <p:nvSpPr>
          <p:cNvPr id="29699" name="Rectangle 2">
            <a:extLst>
              <a:ext uri="{FF2B5EF4-FFF2-40B4-BE49-F238E27FC236}">
                <a16:creationId xmlns:a16="http://schemas.microsoft.com/office/drawing/2014/main" id="{1F1C13EE-DFD1-451A-A23D-C4789DB32E07}"/>
              </a:ext>
            </a:extLst>
          </p:cNvPr>
          <p:cNvSpPr>
            <a:spLocks noGrp="1" noChangeArrowheads="1"/>
          </p:cNvSpPr>
          <p:nvPr>
            <p:ph type="title"/>
          </p:nvPr>
        </p:nvSpPr>
        <p:spPr>
          <a:xfrm>
            <a:off x="578069" y="188913"/>
            <a:ext cx="9788306" cy="963612"/>
          </a:xfrm>
        </p:spPr>
        <p:txBody>
          <a:bodyPr/>
          <a:lstStyle/>
          <a:p>
            <a:pPr algn="l" eaLnBrk="1" hangingPunct="1"/>
            <a:r>
              <a:rPr lang="cs-CZ" altLang="cs-CZ" sz="3600" b="1" dirty="0"/>
              <a:t>Přístroje pro sledování fyziologických projevů organismu (</a:t>
            </a:r>
            <a:r>
              <a:rPr lang="cs-CZ" altLang="cs-CZ" sz="3600" b="1" i="1" dirty="0"/>
              <a:t>in </a:t>
            </a:r>
            <a:r>
              <a:rPr lang="cs-CZ" altLang="cs-CZ" sz="3600" b="1" i="1" dirty="0" err="1"/>
              <a:t>vivo</a:t>
            </a:r>
            <a:r>
              <a:rPr lang="cs-CZ" altLang="cs-CZ" sz="3600" b="1" dirty="0"/>
              <a:t> diagnostika)</a:t>
            </a:r>
          </a:p>
        </p:txBody>
      </p:sp>
      <p:sp>
        <p:nvSpPr>
          <p:cNvPr id="29700" name="Rectangle 3">
            <a:extLst>
              <a:ext uri="{FF2B5EF4-FFF2-40B4-BE49-F238E27FC236}">
                <a16:creationId xmlns:a16="http://schemas.microsoft.com/office/drawing/2014/main" id="{C249CF48-A0B8-4101-8CE1-F3B85DCEDCA2}"/>
              </a:ext>
            </a:extLst>
          </p:cNvPr>
          <p:cNvSpPr>
            <a:spLocks noGrp="1" noChangeArrowheads="1"/>
          </p:cNvSpPr>
          <p:nvPr>
            <p:ph type="body" idx="1"/>
          </p:nvPr>
        </p:nvSpPr>
        <p:spPr>
          <a:xfrm>
            <a:off x="1929799" y="1856445"/>
            <a:ext cx="8717180" cy="4039859"/>
          </a:xfrm>
          <a:solidFill>
            <a:schemeClr val="bg1">
              <a:alpha val="30196"/>
            </a:schemeClr>
          </a:solid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sz="2500" dirty="0"/>
              <a:t>Přístroje pro měření fyzikálních a chemických veličin </a:t>
            </a:r>
            <a:r>
              <a:rPr lang="cs-CZ" altLang="cs-CZ" sz="2500" i="1" dirty="0"/>
              <a:t>in </a:t>
            </a:r>
            <a:r>
              <a:rPr lang="cs-CZ" altLang="cs-CZ" sz="2500" i="1" dirty="0" err="1"/>
              <a:t>vivo</a:t>
            </a:r>
            <a:endParaRPr lang="cs-CZ" altLang="cs-CZ" sz="2500" i="1" dirty="0"/>
          </a:p>
          <a:p>
            <a:pPr eaLnBrk="1" hangingPunct="1">
              <a:lnSpc>
                <a:spcPct val="100000"/>
              </a:lnSpc>
            </a:pPr>
            <a:r>
              <a:rPr lang="cs-CZ" altLang="cs-CZ" sz="2500" dirty="0"/>
              <a:t>teploměry </a:t>
            </a:r>
          </a:p>
          <a:p>
            <a:pPr eaLnBrk="1" hangingPunct="1">
              <a:lnSpc>
                <a:spcPct val="100000"/>
              </a:lnSpc>
            </a:pPr>
            <a:r>
              <a:rPr lang="cs-CZ" altLang="cs-CZ" sz="2500" dirty="0"/>
              <a:t>Měření parametrů kardiovaskulárního systému: monitory krevního tlaku, průtokoměry, dopplerovské ultrazvukové systémy</a:t>
            </a:r>
          </a:p>
          <a:p>
            <a:pPr eaLnBrk="1" hangingPunct="1">
              <a:lnSpc>
                <a:spcPct val="100000"/>
              </a:lnSpc>
            </a:pPr>
            <a:r>
              <a:rPr lang="cs-CZ" altLang="cs-CZ" sz="2500" dirty="0"/>
              <a:t>Přístroje pro elektrofyziologická měření: EKG, EEG, EMG ….</a:t>
            </a:r>
          </a:p>
          <a:p>
            <a:pPr eaLnBrk="1" hangingPunct="1">
              <a:lnSpc>
                <a:spcPct val="100000"/>
              </a:lnSpc>
            </a:pPr>
            <a:r>
              <a:rPr lang="cs-CZ" altLang="cs-CZ" sz="2500" dirty="0"/>
              <a:t>Audiologické a oftalmologické přístroje</a:t>
            </a:r>
          </a:p>
          <a:p>
            <a:pPr eaLnBrk="1" hangingPunct="1">
              <a:lnSpc>
                <a:spcPct val="100000"/>
              </a:lnSpc>
            </a:pPr>
            <a:r>
              <a:rPr lang="cs-CZ" altLang="cs-CZ" sz="2500" dirty="0"/>
              <a:t>Měření parametrů respiračního systému: spirometry, pulzní </a:t>
            </a:r>
            <a:r>
              <a:rPr lang="cs-CZ" altLang="cs-CZ" sz="2500" dirty="0" err="1"/>
              <a:t>oximetry</a:t>
            </a:r>
            <a:r>
              <a:rPr lang="cs-CZ" altLang="cs-CZ" sz="2500" dirty="0"/>
              <a:t>, impedanční pneumografy</a:t>
            </a:r>
          </a:p>
          <a:p>
            <a:pPr eaLnBrk="1" hangingPunct="1">
              <a:lnSpc>
                <a:spcPct val="100000"/>
              </a:lnSpc>
            </a:pPr>
            <a:r>
              <a:rPr lang="cs-CZ" altLang="cs-CZ" sz="2500" dirty="0"/>
              <a:t>Endoskopy</a:t>
            </a:r>
          </a:p>
        </p:txBody>
      </p:sp>
    </p:spTree>
    <p:extLst>
      <p:ext uri="{BB962C8B-B14F-4D97-AF65-F5344CB8AC3E}">
        <p14:creationId xmlns:p14="http://schemas.microsoft.com/office/powerpoint/2010/main" val="1857069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3">
            <a:extLst>
              <a:ext uri="{FF2B5EF4-FFF2-40B4-BE49-F238E27FC236}">
                <a16:creationId xmlns:a16="http://schemas.microsoft.com/office/drawing/2014/main" id="{C09EE5A6-428F-49FE-8E51-458B205A2DE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3B167C-634F-43BF-93B3-1910171FA665}" type="slidenum">
              <a:rPr lang="cs-CZ" altLang="cs-CZ" sz="1400"/>
              <a:pPr>
                <a:spcBef>
                  <a:spcPct val="0"/>
                </a:spcBef>
                <a:buFontTx/>
                <a:buNone/>
              </a:pPr>
              <a:t>38</a:t>
            </a:fld>
            <a:endParaRPr lang="cs-CZ" altLang="cs-CZ" sz="1400"/>
          </a:p>
        </p:txBody>
      </p:sp>
      <p:pic>
        <p:nvPicPr>
          <p:cNvPr id="33795" name="Picture 11" descr="spirometer">
            <a:hlinkClick r:id="rId3"/>
            <a:extLst>
              <a:ext uri="{FF2B5EF4-FFF2-40B4-BE49-F238E27FC236}">
                <a16:creationId xmlns:a16="http://schemas.microsoft.com/office/drawing/2014/main" id="{9D6FCC15-19F5-46A7-BD5A-CE4281881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6963" y="4585795"/>
            <a:ext cx="18399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6" name="Group 13">
            <a:extLst>
              <a:ext uri="{FF2B5EF4-FFF2-40B4-BE49-F238E27FC236}">
                <a16:creationId xmlns:a16="http://schemas.microsoft.com/office/drawing/2014/main" id="{D39CC6ED-B018-4833-91E5-4FD71B295446}"/>
              </a:ext>
            </a:extLst>
          </p:cNvPr>
          <p:cNvGrpSpPr>
            <a:grpSpLocks/>
          </p:cNvGrpSpPr>
          <p:nvPr/>
        </p:nvGrpSpPr>
        <p:grpSpPr bwMode="auto">
          <a:xfrm>
            <a:off x="9460844" y="1380141"/>
            <a:ext cx="2438400" cy="2454275"/>
            <a:chOff x="2592" y="1968"/>
            <a:chExt cx="1536" cy="1546"/>
          </a:xfrm>
        </p:grpSpPr>
        <p:pic>
          <p:nvPicPr>
            <p:cNvPr id="33802" name="Picture 5" descr="ecg">
              <a:hlinkClick r:id="rId5"/>
              <a:extLst>
                <a:ext uri="{FF2B5EF4-FFF2-40B4-BE49-F238E27FC236}">
                  <a16:creationId xmlns:a16="http://schemas.microsoft.com/office/drawing/2014/main" id="{D45563A7-09A2-41ED-98D4-1D60C1C6F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 y="1968"/>
              <a:ext cx="1536"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Text Box 12">
              <a:extLst>
                <a:ext uri="{FF2B5EF4-FFF2-40B4-BE49-F238E27FC236}">
                  <a16:creationId xmlns:a16="http://schemas.microsoft.com/office/drawing/2014/main" id="{698E815F-D196-4CFC-B5FD-C9AE3E81B718}"/>
                </a:ext>
              </a:extLst>
            </p:cNvPr>
            <p:cNvSpPr txBox="1">
              <a:spLocks noChangeArrowheads="1"/>
            </p:cNvSpPr>
            <p:nvPr/>
          </p:nvSpPr>
          <p:spPr bwMode="auto">
            <a:xfrm>
              <a:off x="2640" y="3264"/>
              <a:ext cx="1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2000"/>
                <a:t>EKG</a:t>
              </a:r>
              <a:endParaRPr lang="en-GB" altLang="cs-CZ" sz="2400"/>
            </a:p>
          </p:txBody>
        </p:sp>
      </p:grpSp>
      <p:grpSp>
        <p:nvGrpSpPr>
          <p:cNvPr id="33797" name="Group 15">
            <a:extLst>
              <a:ext uri="{FF2B5EF4-FFF2-40B4-BE49-F238E27FC236}">
                <a16:creationId xmlns:a16="http://schemas.microsoft.com/office/drawing/2014/main" id="{BBD7C1D2-BAAF-44C3-9872-6D04F4EEDFBD}"/>
              </a:ext>
            </a:extLst>
          </p:cNvPr>
          <p:cNvGrpSpPr>
            <a:grpSpLocks/>
          </p:cNvGrpSpPr>
          <p:nvPr/>
        </p:nvGrpSpPr>
        <p:grpSpPr bwMode="auto">
          <a:xfrm>
            <a:off x="6276429" y="2070155"/>
            <a:ext cx="2278063" cy="3816350"/>
            <a:chOff x="4272" y="384"/>
            <a:chExt cx="1344" cy="2400"/>
          </a:xfrm>
        </p:grpSpPr>
        <p:pic>
          <p:nvPicPr>
            <p:cNvPr id="33800" name="Picture 7" descr="sphygmomanometer-mercurial">
              <a:hlinkClick r:id="rId7"/>
              <a:extLst>
                <a:ext uri="{FF2B5EF4-FFF2-40B4-BE49-F238E27FC236}">
                  <a16:creationId xmlns:a16="http://schemas.microsoft.com/office/drawing/2014/main" id="{1591C226-D076-407A-B05B-4765A19DC4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6" y="384"/>
              <a:ext cx="1130"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Text Box 14">
              <a:extLst>
                <a:ext uri="{FF2B5EF4-FFF2-40B4-BE49-F238E27FC236}">
                  <a16:creationId xmlns:a16="http://schemas.microsoft.com/office/drawing/2014/main" id="{043E448D-C2D8-467D-A123-7B10B6582CEB}"/>
                </a:ext>
              </a:extLst>
            </p:cNvPr>
            <p:cNvSpPr txBox="1">
              <a:spLocks noChangeArrowheads="1"/>
            </p:cNvSpPr>
            <p:nvPr/>
          </p:nvSpPr>
          <p:spPr bwMode="auto">
            <a:xfrm>
              <a:off x="4272" y="2401"/>
              <a:ext cx="1344" cy="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700"/>
                <a:t>Tonometr pro měření tlaku krve</a:t>
              </a:r>
              <a:endParaRPr lang="en-GB" altLang="cs-CZ" sz="1700"/>
            </a:p>
          </p:txBody>
        </p:sp>
      </p:grpSp>
      <p:pic>
        <p:nvPicPr>
          <p:cNvPr id="33798" name="Picture 17">
            <a:extLst>
              <a:ext uri="{FF2B5EF4-FFF2-40B4-BE49-F238E27FC236}">
                <a16:creationId xmlns:a16="http://schemas.microsoft.com/office/drawing/2014/main" id="{3AFAB837-4759-42DD-8BFD-B436219B61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4531" y="2605636"/>
            <a:ext cx="38163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3799" name="Text Box 18">
            <a:extLst>
              <a:ext uri="{FF2B5EF4-FFF2-40B4-BE49-F238E27FC236}">
                <a16:creationId xmlns:a16="http://schemas.microsoft.com/office/drawing/2014/main" id="{CC644F36-EFA8-43DE-8B80-2C85FA4F7279}"/>
              </a:ext>
            </a:extLst>
          </p:cNvPr>
          <p:cNvSpPr txBox="1">
            <a:spLocks noChangeArrowheads="1"/>
          </p:cNvSpPr>
          <p:nvPr/>
        </p:nvSpPr>
        <p:spPr bwMode="auto">
          <a:xfrm>
            <a:off x="1498326" y="5745437"/>
            <a:ext cx="46085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Obrazovka víceúčelového klinického monitoru</a:t>
            </a:r>
            <a:endParaRPr lang="en-GB" altLang="cs-CZ" sz="1800" dirty="0"/>
          </a:p>
        </p:txBody>
      </p:sp>
      <p:sp>
        <p:nvSpPr>
          <p:cNvPr id="14" name="TextovéPole 13">
            <a:extLst>
              <a:ext uri="{FF2B5EF4-FFF2-40B4-BE49-F238E27FC236}">
                <a16:creationId xmlns:a16="http://schemas.microsoft.com/office/drawing/2014/main" id="{8B71044C-6D28-4147-994B-7B71FABF3EED}"/>
              </a:ext>
            </a:extLst>
          </p:cNvPr>
          <p:cNvSpPr txBox="1"/>
          <p:nvPr/>
        </p:nvSpPr>
        <p:spPr>
          <a:xfrm>
            <a:off x="630620" y="314236"/>
            <a:ext cx="8881241" cy="1200329"/>
          </a:xfrm>
          <a:prstGeom prst="rect">
            <a:avLst/>
          </a:prstGeom>
          <a:noFill/>
        </p:spPr>
        <p:txBody>
          <a:bodyPr wrap="square">
            <a:spAutoFit/>
          </a:bodyPr>
          <a:lstStyle/>
          <a:p>
            <a:r>
              <a:rPr lang="cs-CZ" altLang="cs-CZ" sz="3600" b="1" dirty="0">
                <a:solidFill>
                  <a:schemeClr val="tx2"/>
                </a:solidFill>
              </a:rPr>
              <a:t>Přístroje pro sledování fyziologických projevů ……</a:t>
            </a:r>
            <a:endParaRPr lang="en-GB" sz="3600" dirty="0">
              <a:solidFill>
                <a:schemeClr val="tx2"/>
              </a:solidFill>
            </a:endParaRPr>
          </a:p>
        </p:txBody>
      </p:sp>
    </p:spTree>
    <p:extLst>
      <p:ext uri="{BB962C8B-B14F-4D97-AF65-F5344CB8AC3E}">
        <p14:creationId xmlns:p14="http://schemas.microsoft.com/office/powerpoint/2010/main" val="1900253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5">
            <a:extLst>
              <a:ext uri="{FF2B5EF4-FFF2-40B4-BE49-F238E27FC236}">
                <a16:creationId xmlns:a16="http://schemas.microsoft.com/office/drawing/2014/main" id="{CF2C6D72-EF5F-44BA-A00C-FA42BAD3863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E220BB-598D-45C0-A87D-3436A0A0184C}" type="slidenum">
              <a:rPr lang="cs-CZ" altLang="cs-CZ" sz="1400"/>
              <a:pPr>
                <a:spcBef>
                  <a:spcPct val="0"/>
                </a:spcBef>
                <a:buFontTx/>
                <a:buNone/>
              </a:pPr>
              <a:t>39</a:t>
            </a:fld>
            <a:endParaRPr lang="cs-CZ" altLang="cs-CZ" sz="1400"/>
          </a:p>
        </p:txBody>
      </p:sp>
      <p:sp>
        <p:nvSpPr>
          <p:cNvPr id="31747" name="Rectangle 2">
            <a:extLst>
              <a:ext uri="{FF2B5EF4-FFF2-40B4-BE49-F238E27FC236}">
                <a16:creationId xmlns:a16="http://schemas.microsoft.com/office/drawing/2014/main" id="{3270429D-235F-48EE-B94F-BA92F438A893}"/>
              </a:ext>
            </a:extLst>
          </p:cNvPr>
          <p:cNvSpPr>
            <a:spLocks noGrp="1" noChangeArrowheads="1"/>
          </p:cNvSpPr>
          <p:nvPr>
            <p:ph type="title"/>
          </p:nvPr>
        </p:nvSpPr>
        <p:spPr>
          <a:xfrm>
            <a:off x="704193" y="304800"/>
            <a:ext cx="9639957" cy="1036638"/>
          </a:xfrm>
        </p:spPr>
        <p:txBody>
          <a:bodyPr/>
          <a:lstStyle/>
          <a:p>
            <a:pPr algn="l" eaLnBrk="1" hangingPunct="1"/>
            <a:r>
              <a:rPr lang="cs-CZ" altLang="cs-CZ" sz="3600" b="1" dirty="0"/>
              <a:t>Přístroje pro sledování fyziologických projevů organismu (</a:t>
            </a:r>
            <a:r>
              <a:rPr lang="cs-CZ" altLang="cs-CZ" sz="3600" b="1" i="1" dirty="0"/>
              <a:t>in </a:t>
            </a:r>
            <a:r>
              <a:rPr lang="cs-CZ" altLang="cs-CZ" sz="3600" b="1" i="1" dirty="0" err="1"/>
              <a:t>vivo</a:t>
            </a:r>
            <a:r>
              <a:rPr lang="cs-CZ" altLang="cs-CZ" sz="3600" b="1" dirty="0"/>
              <a:t> diagnostika)</a:t>
            </a:r>
            <a:endParaRPr lang="en-GB" altLang="cs-CZ" sz="3600" b="1" dirty="0"/>
          </a:p>
        </p:txBody>
      </p:sp>
      <p:sp>
        <p:nvSpPr>
          <p:cNvPr id="31748" name="Rectangle 3">
            <a:extLst>
              <a:ext uri="{FF2B5EF4-FFF2-40B4-BE49-F238E27FC236}">
                <a16:creationId xmlns:a16="http://schemas.microsoft.com/office/drawing/2014/main" id="{4A4721F5-8E60-495D-8125-42167A98C1FB}"/>
              </a:ext>
            </a:extLst>
          </p:cNvPr>
          <p:cNvSpPr>
            <a:spLocks noGrp="1" noChangeArrowheads="1"/>
          </p:cNvSpPr>
          <p:nvPr>
            <p:ph type="body" idx="1"/>
          </p:nvPr>
        </p:nvSpPr>
        <p:spPr>
          <a:xfrm>
            <a:off x="1910912" y="2130592"/>
            <a:ext cx="8496300" cy="3208664"/>
          </a:xfrm>
          <a:noFill/>
          <a:ln w="38100" cmpd="dbl">
            <a:solidFill>
              <a:schemeClr val="bg1"/>
            </a:solidFill>
            <a:miter lim="800000"/>
            <a:headEnd/>
            <a:tailEnd/>
          </a:ln>
        </p:spPr>
        <p:txBody>
          <a:bodyPr/>
          <a:lstStyle/>
          <a:p>
            <a:pPr marL="0" indent="0" eaLnBrk="1" hangingPunct="1">
              <a:buFont typeface="Wingdings" panose="05000000000000000000" pitchFamily="2" charset="2"/>
              <a:buNone/>
            </a:pPr>
            <a:r>
              <a:rPr lang="cs-CZ" altLang="cs-CZ" dirty="0"/>
              <a:t>Teoretické pozadí</a:t>
            </a:r>
          </a:p>
          <a:p>
            <a:pPr marL="0" indent="0" eaLnBrk="1" hangingPunct="1">
              <a:buFont typeface="Wingdings" panose="05000000000000000000" pitchFamily="2" charset="2"/>
              <a:buNone/>
            </a:pPr>
            <a:endParaRPr lang="en-GB" altLang="cs-CZ" dirty="0"/>
          </a:p>
          <a:p>
            <a:pPr marL="0" indent="0" eaLnBrk="1" hangingPunct="1">
              <a:buFont typeface="Wingdings" panose="05000000000000000000" pitchFamily="2" charset="2"/>
              <a:buNone/>
            </a:pPr>
            <a:r>
              <a:rPr lang="cs-CZ" altLang="cs-CZ" dirty="0"/>
              <a:t>Úvod do termodynamiky, základní zákony hydrodynamiky</a:t>
            </a:r>
            <a:r>
              <a:rPr lang="en-GB" altLang="cs-CZ" dirty="0"/>
              <a:t>, </a:t>
            </a:r>
            <a:r>
              <a:rPr lang="cs-CZ" altLang="cs-CZ" dirty="0"/>
              <a:t>vznik bioelektrických potenciálů</a:t>
            </a:r>
            <a:r>
              <a:rPr lang="en-GB" altLang="cs-CZ" dirty="0"/>
              <a:t>, </a:t>
            </a:r>
            <a:r>
              <a:rPr lang="cs-CZ" altLang="cs-CZ" dirty="0"/>
              <a:t>vlastnosti zvuku a světla</a:t>
            </a:r>
            <a:r>
              <a:rPr lang="en-GB" altLang="cs-CZ" dirty="0"/>
              <a:t>, </a:t>
            </a:r>
            <a:r>
              <a:rPr lang="cs-CZ" altLang="cs-CZ" dirty="0"/>
              <a:t>ucho a sluch</a:t>
            </a:r>
            <a:r>
              <a:rPr lang="en-GB" altLang="cs-CZ" dirty="0"/>
              <a:t>, </a:t>
            </a:r>
            <a:r>
              <a:rPr lang="cs-CZ" altLang="cs-CZ" dirty="0"/>
              <a:t>oko a zrak, mechanické vlastnosti živé hmoty</a:t>
            </a:r>
            <a:r>
              <a:rPr lang="en-GB" altLang="cs-CZ" dirty="0"/>
              <a:t>…</a:t>
            </a:r>
          </a:p>
        </p:txBody>
      </p:sp>
    </p:spTree>
    <p:extLst>
      <p:ext uri="{BB962C8B-B14F-4D97-AF65-F5344CB8AC3E}">
        <p14:creationId xmlns:p14="http://schemas.microsoft.com/office/powerpoint/2010/main" val="3494822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a:extLst>
              <a:ext uri="{FF2B5EF4-FFF2-40B4-BE49-F238E27FC236}">
                <a16:creationId xmlns:a16="http://schemas.microsoft.com/office/drawing/2014/main" id="{F4C6BE8A-2528-43E5-9A42-BEFCC6FC10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DA7EEF-3198-4530-8870-A0B2B5C75D37}" type="slidenum">
              <a:rPr lang="cs-CZ" altLang="cs-CZ" sz="1400"/>
              <a:pPr>
                <a:spcBef>
                  <a:spcPct val="0"/>
                </a:spcBef>
                <a:buFontTx/>
                <a:buNone/>
              </a:pPr>
              <a:t>4</a:t>
            </a:fld>
            <a:endParaRPr lang="cs-CZ" altLang="cs-CZ" sz="1400"/>
          </a:p>
        </p:txBody>
      </p:sp>
      <p:sp>
        <p:nvSpPr>
          <p:cNvPr id="11267" name="Rectangle 2">
            <a:extLst>
              <a:ext uri="{FF2B5EF4-FFF2-40B4-BE49-F238E27FC236}">
                <a16:creationId xmlns:a16="http://schemas.microsoft.com/office/drawing/2014/main" id="{1AB434A1-5442-4CA4-9477-5231425534EE}"/>
              </a:ext>
            </a:extLst>
          </p:cNvPr>
          <p:cNvSpPr>
            <a:spLocks noGrp="1" noChangeArrowheads="1"/>
          </p:cNvSpPr>
          <p:nvPr>
            <p:ph type="title"/>
          </p:nvPr>
        </p:nvSpPr>
        <p:spPr>
          <a:xfrm>
            <a:off x="1992313" y="404813"/>
            <a:ext cx="1738859" cy="719794"/>
          </a:xfrm>
        </p:spPr>
        <p:txBody>
          <a:bodyPr/>
          <a:lstStyle/>
          <a:p>
            <a:pPr algn="l" eaLnBrk="1" hangingPunct="1"/>
            <a:r>
              <a:rPr lang="cs-CZ" altLang="cs-CZ" b="1" dirty="0"/>
              <a:t>Vazby</a:t>
            </a:r>
            <a:endParaRPr lang="en-GB" altLang="cs-CZ" b="1" dirty="0"/>
          </a:p>
        </p:txBody>
      </p:sp>
      <p:sp>
        <p:nvSpPr>
          <p:cNvPr id="11268" name="Rectangle 3">
            <a:extLst>
              <a:ext uri="{FF2B5EF4-FFF2-40B4-BE49-F238E27FC236}">
                <a16:creationId xmlns:a16="http://schemas.microsoft.com/office/drawing/2014/main" id="{05C91AC8-6179-4BB7-9FB2-011CADB038C6}"/>
              </a:ext>
            </a:extLst>
          </p:cNvPr>
          <p:cNvSpPr>
            <a:spLocks noGrp="1" noChangeArrowheads="1"/>
          </p:cNvSpPr>
          <p:nvPr>
            <p:ph type="body" idx="1"/>
          </p:nvPr>
        </p:nvSpPr>
        <p:spPr>
          <a:xfrm>
            <a:off x="1992313" y="1916114"/>
            <a:ext cx="8229600" cy="3024187"/>
          </a:xfrm>
          <a:solidFill>
            <a:schemeClr val="bg1">
              <a:alpha val="30196"/>
            </a:schemeClr>
          </a:solidFill>
          <a:ln w="38100" cmpd="dbl">
            <a:solidFill>
              <a:schemeClr val="bg1"/>
            </a:solidFill>
            <a:miter lim="800000"/>
            <a:headEnd/>
            <a:tailEnd/>
          </a:ln>
        </p:spPr>
        <p:txBody>
          <a:bodyPr/>
          <a:lstStyle/>
          <a:p>
            <a:pPr eaLnBrk="1" hangingPunct="1">
              <a:buFont typeface="Wingdings" panose="05000000000000000000" pitchFamily="2" charset="2"/>
              <a:buChar char="Ø"/>
            </a:pPr>
            <a:r>
              <a:rPr lang="cs-CZ" altLang="cs-CZ"/>
              <a:t>Přírodní vědy (fyzika, chemie a biochemie, biologie)</a:t>
            </a:r>
          </a:p>
          <a:p>
            <a:pPr eaLnBrk="1" hangingPunct="1">
              <a:buFont typeface="Wingdings" panose="05000000000000000000" pitchFamily="2" charset="2"/>
              <a:buChar char="Ø"/>
            </a:pPr>
            <a:r>
              <a:rPr lang="cs-CZ" altLang="cs-CZ"/>
              <a:t>Morfologické obory</a:t>
            </a:r>
          </a:p>
          <a:p>
            <a:pPr eaLnBrk="1" hangingPunct="1">
              <a:buFont typeface="Wingdings" panose="05000000000000000000" pitchFamily="2" charset="2"/>
              <a:buChar char="Ø"/>
            </a:pPr>
            <a:r>
              <a:rPr lang="cs-CZ" altLang="cs-CZ"/>
              <a:t>Fyziologie a patologická fyziologie</a:t>
            </a:r>
          </a:p>
          <a:p>
            <a:pPr eaLnBrk="1" hangingPunct="1">
              <a:buFont typeface="Wingdings" panose="05000000000000000000" pitchFamily="2" charset="2"/>
              <a:buChar char="Ø"/>
            </a:pPr>
            <a:r>
              <a:rPr lang="cs-CZ" altLang="cs-CZ">
                <a:solidFill>
                  <a:srgbClr val="FF3300"/>
                </a:solidFill>
              </a:rPr>
              <a:t>Klinické obory (téměř všechny!)</a:t>
            </a:r>
          </a:p>
        </p:txBody>
      </p:sp>
    </p:spTree>
    <p:extLst>
      <p:ext uri="{BB962C8B-B14F-4D97-AF65-F5344CB8AC3E}">
        <p14:creationId xmlns:p14="http://schemas.microsoft.com/office/powerpoint/2010/main" val="22707838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4">
            <a:extLst>
              <a:ext uri="{FF2B5EF4-FFF2-40B4-BE49-F238E27FC236}">
                <a16:creationId xmlns:a16="http://schemas.microsoft.com/office/drawing/2014/main" id="{75585CA9-24FC-4587-B484-9F9D8DCFE7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B710699-D0E1-408F-A44A-65993F289F96}" type="slidenum">
              <a:rPr lang="cs-CZ" altLang="cs-CZ" sz="1400"/>
              <a:pPr>
                <a:spcBef>
                  <a:spcPct val="0"/>
                </a:spcBef>
                <a:buFontTx/>
                <a:buNone/>
              </a:pPr>
              <a:t>40</a:t>
            </a:fld>
            <a:endParaRPr lang="cs-CZ" altLang="cs-CZ" sz="1400"/>
          </a:p>
        </p:txBody>
      </p:sp>
      <p:sp>
        <p:nvSpPr>
          <p:cNvPr id="35843" name="Rectangle 2">
            <a:extLst>
              <a:ext uri="{FF2B5EF4-FFF2-40B4-BE49-F238E27FC236}">
                <a16:creationId xmlns:a16="http://schemas.microsoft.com/office/drawing/2014/main" id="{90CECA15-CBCB-46FC-B901-3626C6847C1D}"/>
              </a:ext>
            </a:extLst>
          </p:cNvPr>
          <p:cNvSpPr>
            <a:spLocks noGrp="1" noChangeArrowheads="1"/>
          </p:cNvSpPr>
          <p:nvPr>
            <p:ph type="title"/>
          </p:nvPr>
        </p:nvSpPr>
        <p:spPr>
          <a:xfrm>
            <a:off x="642172" y="178403"/>
            <a:ext cx="6021387" cy="651915"/>
          </a:xfrm>
        </p:spPr>
        <p:txBody>
          <a:bodyPr/>
          <a:lstStyle/>
          <a:p>
            <a:pPr algn="l" eaLnBrk="1" hangingPunct="1"/>
            <a:r>
              <a:rPr lang="cs-CZ" altLang="cs-CZ" sz="3600" b="1" dirty="0"/>
              <a:t>Intenzivní péče v pediatrii</a:t>
            </a:r>
            <a:endParaRPr lang="en-GB" altLang="cs-CZ" sz="3600" b="1" dirty="0"/>
          </a:p>
        </p:txBody>
      </p:sp>
      <p:pic>
        <p:nvPicPr>
          <p:cNvPr id="35844" name="Picture 3" descr="paed inten care unit">
            <a:extLst>
              <a:ext uri="{FF2B5EF4-FFF2-40B4-BE49-F238E27FC236}">
                <a16:creationId xmlns:a16="http://schemas.microsoft.com/office/drawing/2014/main" id="{B83B0158-AC8B-4E87-98EB-0B8640723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981074"/>
            <a:ext cx="7291239" cy="5472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375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5">
            <a:extLst>
              <a:ext uri="{FF2B5EF4-FFF2-40B4-BE49-F238E27FC236}">
                <a16:creationId xmlns:a16="http://schemas.microsoft.com/office/drawing/2014/main" id="{DD4FF785-7B4F-4DF7-BB16-5BD4C7F81AC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5C7ECE-971D-4C3B-9CFB-86A727484248}" type="slidenum">
              <a:rPr lang="cs-CZ" altLang="cs-CZ" sz="1400"/>
              <a:pPr>
                <a:spcBef>
                  <a:spcPct val="0"/>
                </a:spcBef>
                <a:buFontTx/>
                <a:buNone/>
              </a:pPr>
              <a:t>41</a:t>
            </a:fld>
            <a:endParaRPr lang="cs-CZ" altLang="cs-CZ" sz="1400"/>
          </a:p>
        </p:txBody>
      </p:sp>
      <p:sp>
        <p:nvSpPr>
          <p:cNvPr id="37891" name="Rectangle 2">
            <a:extLst>
              <a:ext uri="{FF2B5EF4-FFF2-40B4-BE49-F238E27FC236}">
                <a16:creationId xmlns:a16="http://schemas.microsoft.com/office/drawing/2014/main" id="{8EF6616D-0BCA-4F9E-9567-58A054C1A113}"/>
              </a:ext>
            </a:extLst>
          </p:cNvPr>
          <p:cNvSpPr>
            <a:spLocks noGrp="1" noChangeArrowheads="1"/>
          </p:cNvSpPr>
          <p:nvPr>
            <p:ph type="title"/>
          </p:nvPr>
        </p:nvSpPr>
        <p:spPr>
          <a:xfrm>
            <a:off x="2209800" y="304800"/>
            <a:ext cx="2940269" cy="641131"/>
          </a:xfrm>
        </p:spPr>
        <p:txBody>
          <a:bodyPr/>
          <a:lstStyle/>
          <a:p>
            <a:pPr algn="l" eaLnBrk="1" hangingPunct="1"/>
            <a:r>
              <a:rPr lang="cs-CZ" altLang="cs-CZ" sz="3600" b="1" dirty="0"/>
              <a:t>Endoskopy</a:t>
            </a:r>
          </a:p>
        </p:txBody>
      </p:sp>
      <p:pic>
        <p:nvPicPr>
          <p:cNvPr id="37892" name="Picture 3">
            <a:extLst>
              <a:ext uri="{FF2B5EF4-FFF2-40B4-BE49-F238E27FC236}">
                <a16:creationId xmlns:a16="http://schemas.microsoft.com/office/drawing/2014/main" id="{A2FBDA0A-2038-44EB-AFD5-EA8C923A79F9}"/>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063750" y="1412876"/>
            <a:ext cx="4191000" cy="2506663"/>
          </a:xfrm>
        </p:spPr>
      </p:pic>
      <p:pic>
        <p:nvPicPr>
          <p:cNvPr id="37893" name="Picture 4">
            <a:extLst>
              <a:ext uri="{FF2B5EF4-FFF2-40B4-BE49-F238E27FC236}">
                <a16:creationId xmlns:a16="http://schemas.microsoft.com/office/drawing/2014/main" id="{4E2BBD10-864E-4C37-BBBF-1ED2CBA970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6557" y="4178246"/>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a:extLst>
              <a:ext uri="{FF2B5EF4-FFF2-40B4-BE49-F238E27FC236}">
                <a16:creationId xmlns:a16="http://schemas.microsoft.com/office/drawing/2014/main" id="{7D10BF53-6603-4B03-A10E-685E1FC14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1258" y="4423542"/>
            <a:ext cx="2381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6" descr="schlinge">
            <a:extLst>
              <a:ext uri="{FF2B5EF4-FFF2-40B4-BE49-F238E27FC236}">
                <a16:creationId xmlns:a16="http://schemas.microsoft.com/office/drawing/2014/main" id="{C43C95C1-BAD3-4D88-BF0B-4930914E6533}"/>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7883963" y="1101507"/>
            <a:ext cx="2286000" cy="2790825"/>
          </a:xfrm>
          <a:noFill/>
        </p:spPr>
      </p:pic>
    </p:spTree>
    <p:extLst>
      <p:ext uri="{BB962C8B-B14F-4D97-AF65-F5344CB8AC3E}">
        <p14:creationId xmlns:p14="http://schemas.microsoft.com/office/powerpoint/2010/main" val="2226410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Zástupný symbol pro číslo snímku 5">
            <a:extLst>
              <a:ext uri="{FF2B5EF4-FFF2-40B4-BE49-F238E27FC236}">
                <a16:creationId xmlns:a16="http://schemas.microsoft.com/office/drawing/2014/main" id="{F85D05DD-51C7-4C83-AEB3-6E0986045C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C7602F-6F1A-4088-964F-95AF797E003C}" type="slidenum">
              <a:rPr lang="cs-CZ" altLang="cs-CZ" sz="1400"/>
              <a:pPr>
                <a:spcBef>
                  <a:spcPct val="0"/>
                </a:spcBef>
                <a:buFontTx/>
                <a:buNone/>
              </a:pPr>
              <a:t>42</a:t>
            </a:fld>
            <a:endParaRPr lang="cs-CZ" altLang="cs-CZ" sz="1400"/>
          </a:p>
        </p:txBody>
      </p:sp>
      <p:sp>
        <p:nvSpPr>
          <p:cNvPr id="39939" name="Rectangle 2">
            <a:extLst>
              <a:ext uri="{FF2B5EF4-FFF2-40B4-BE49-F238E27FC236}">
                <a16:creationId xmlns:a16="http://schemas.microsoft.com/office/drawing/2014/main" id="{419D45BE-B2F3-4B53-872D-415A59125CF1}"/>
              </a:ext>
            </a:extLst>
          </p:cNvPr>
          <p:cNvSpPr>
            <a:spLocks noGrp="1" noChangeArrowheads="1"/>
          </p:cNvSpPr>
          <p:nvPr>
            <p:ph type="title"/>
          </p:nvPr>
        </p:nvSpPr>
        <p:spPr>
          <a:xfrm>
            <a:off x="822434" y="367862"/>
            <a:ext cx="7772400" cy="609600"/>
          </a:xfrm>
        </p:spPr>
        <p:txBody>
          <a:bodyPr/>
          <a:lstStyle/>
          <a:p>
            <a:pPr algn="l" eaLnBrk="1" hangingPunct="1"/>
            <a:r>
              <a:rPr lang="en-GB" altLang="cs-CZ" sz="3600" b="1" dirty="0"/>
              <a:t>POC (Point of Care) </a:t>
            </a:r>
            <a:r>
              <a:rPr lang="cs-CZ" altLang="cs-CZ" sz="3600" b="1" dirty="0"/>
              <a:t>přístroje</a:t>
            </a:r>
            <a:endParaRPr lang="en-GB" altLang="cs-CZ" sz="3600" b="1" dirty="0"/>
          </a:p>
        </p:txBody>
      </p:sp>
      <p:sp>
        <p:nvSpPr>
          <p:cNvPr id="39940" name="Rectangle 3">
            <a:extLst>
              <a:ext uri="{FF2B5EF4-FFF2-40B4-BE49-F238E27FC236}">
                <a16:creationId xmlns:a16="http://schemas.microsoft.com/office/drawing/2014/main" id="{779AC5F4-5BED-4AF6-BB95-248BE8DF37D1}"/>
              </a:ext>
            </a:extLst>
          </p:cNvPr>
          <p:cNvSpPr>
            <a:spLocks noGrp="1" noChangeArrowheads="1"/>
          </p:cNvSpPr>
          <p:nvPr>
            <p:ph type="body" idx="1"/>
          </p:nvPr>
        </p:nvSpPr>
        <p:spPr>
          <a:xfrm>
            <a:off x="2154621" y="1656748"/>
            <a:ext cx="9616966" cy="5111750"/>
          </a:xfrm>
          <a:solidFill>
            <a:schemeClr val="bg1">
              <a:alpha val="30196"/>
            </a:schemeClr>
          </a:solidFill>
          <a:ln w="38100" cmpd="dbl">
            <a:solidFill>
              <a:schemeClr val="bg1"/>
            </a:solidFill>
            <a:miter lim="800000"/>
            <a:headEnd/>
            <a:tailEnd/>
          </a:ln>
        </p:spPr>
        <p:txBody>
          <a:bodyPr/>
          <a:lstStyle/>
          <a:p>
            <a:pPr eaLnBrk="1" hangingPunct="1">
              <a:lnSpc>
                <a:spcPct val="100000"/>
              </a:lnSpc>
              <a:spcBef>
                <a:spcPts val="500"/>
              </a:spcBef>
              <a:spcAft>
                <a:spcPts val="500"/>
              </a:spcAft>
              <a:buFont typeface="Wingdings" panose="05000000000000000000" pitchFamily="2" charset="2"/>
              <a:buChar char="Ø"/>
            </a:pPr>
            <a:r>
              <a:rPr lang="cs-CZ" altLang="cs-CZ" sz="2400" dirty="0"/>
              <a:t>Splňují požadavky klinických lékařů na rychlý přístup k informacím podporujícím rozhodování v péči o pacienty v kritickém stavu</a:t>
            </a:r>
            <a:endParaRPr lang="en-US" altLang="cs-CZ" sz="2400" dirty="0"/>
          </a:p>
          <a:p>
            <a:pPr eaLnBrk="1" hangingPunct="1">
              <a:lnSpc>
                <a:spcPct val="100000"/>
              </a:lnSpc>
              <a:spcBef>
                <a:spcPts val="500"/>
              </a:spcBef>
              <a:spcAft>
                <a:spcPts val="500"/>
              </a:spcAft>
              <a:buFont typeface="Wingdings" panose="05000000000000000000" pitchFamily="2" charset="2"/>
              <a:buChar char="Ø"/>
            </a:pPr>
            <a:r>
              <a:rPr lang="cs-CZ" altLang="cs-CZ" sz="2400" dirty="0"/>
              <a:t>Pokroky v mikroelektronice a výrobě biosenzorů umožňují použití miniaturizované techniky přímo u lůžka pacienta</a:t>
            </a:r>
            <a:r>
              <a:rPr lang="en-US" altLang="cs-CZ" sz="2400" dirty="0"/>
              <a:t>. </a:t>
            </a:r>
          </a:p>
          <a:p>
            <a:pPr eaLnBrk="1" hangingPunct="1">
              <a:lnSpc>
                <a:spcPct val="100000"/>
              </a:lnSpc>
              <a:spcBef>
                <a:spcPts val="500"/>
              </a:spcBef>
              <a:spcAft>
                <a:spcPts val="500"/>
              </a:spcAft>
              <a:buFont typeface="Wingdings" panose="05000000000000000000" pitchFamily="2" charset="2"/>
              <a:buChar char="Ø"/>
            </a:pPr>
            <a:r>
              <a:rPr lang="cs-CZ" altLang="cs-CZ" sz="2400" dirty="0"/>
              <a:t>Příklady</a:t>
            </a:r>
            <a:r>
              <a:rPr lang="en-US" altLang="cs-CZ" sz="2400" dirty="0"/>
              <a:t>:</a:t>
            </a:r>
          </a:p>
          <a:p>
            <a:pPr lvl="1" eaLnBrk="1" hangingPunct="1">
              <a:lnSpc>
                <a:spcPct val="100000"/>
              </a:lnSpc>
              <a:spcBef>
                <a:spcPts val="500"/>
              </a:spcBef>
              <a:spcAft>
                <a:spcPts val="500"/>
              </a:spcAft>
            </a:pPr>
            <a:r>
              <a:rPr lang="cs-CZ" altLang="cs-CZ" sz="2400" dirty="0"/>
              <a:t>Provádění krevních testů u lůžka pacienta místo v centrální laboratoři</a:t>
            </a:r>
            <a:endParaRPr lang="en-US" altLang="cs-CZ" sz="2400" dirty="0"/>
          </a:p>
          <a:p>
            <a:pPr lvl="1" eaLnBrk="1" hangingPunct="1">
              <a:lnSpc>
                <a:spcPct val="100000"/>
              </a:lnSpc>
              <a:spcBef>
                <a:spcPts val="500"/>
              </a:spcBef>
              <a:spcAft>
                <a:spcPts val="500"/>
              </a:spcAft>
            </a:pPr>
            <a:r>
              <a:rPr lang="cs-CZ" altLang="cs-CZ" sz="2400" dirty="0"/>
              <a:t>Přenosné až kapesní (hand-</a:t>
            </a:r>
            <a:r>
              <a:rPr lang="cs-CZ" altLang="cs-CZ" sz="2400" dirty="0" err="1"/>
              <a:t>held</a:t>
            </a:r>
            <a:r>
              <a:rPr lang="cs-CZ" altLang="cs-CZ" sz="2400" dirty="0"/>
              <a:t>) ultrazvukové zobrazovací přístroje</a:t>
            </a:r>
          </a:p>
          <a:p>
            <a:pPr lvl="1">
              <a:lnSpc>
                <a:spcPct val="100000"/>
              </a:lnSpc>
              <a:spcBef>
                <a:spcPts val="500"/>
              </a:spcBef>
              <a:spcAft>
                <a:spcPts val="500"/>
              </a:spcAft>
            </a:pPr>
            <a:r>
              <a:rPr lang="cs-CZ" sz="2400" dirty="0"/>
              <a:t>Trend využití „chytrých“ mobilních telefonů</a:t>
            </a:r>
          </a:p>
          <a:p>
            <a:pPr lvl="1" eaLnBrk="1" hangingPunct="1">
              <a:lnSpc>
                <a:spcPct val="100000"/>
              </a:lnSpc>
              <a:spcBef>
                <a:spcPts val="500"/>
              </a:spcBef>
              <a:spcAft>
                <a:spcPts val="500"/>
              </a:spcAft>
            </a:pPr>
            <a:endParaRPr lang="en-US" altLang="cs-CZ" sz="2400" dirty="0"/>
          </a:p>
        </p:txBody>
      </p:sp>
    </p:spTree>
    <p:extLst>
      <p:ext uri="{BB962C8B-B14F-4D97-AF65-F5344CB8AC3E}">
        <p14:creationId xmlns:p14="http://schemas.microsoft.com/office/powerpoint/2010/main" val="741632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POC</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795444"/>
            <a:ext cx="5194920" cy="261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896" y="4509121"/>
            <a:ext cx="502920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639616" y="6048480"/>
            <a:ext cx="2811924" cy="461665"/>
          </a:xfrm>
          <a:prstGeom prst="rect">
            <a:avLst/>
          </a:prstGeom>
        </p:spPr>
        <p:txBody>
          <a:bodyPr wrap="none">
            <a:spAutoFit/>
          </a:bodyPr>
          <a:lstStyle/>
          <a:p>
            <a:r>
              <a:rPr lang="cs-CZ" dirty="0">
                <a:solidFill>
                  <a:schemeClr val="bg1">
                    <a:lumMod val="75000"/>
                  </a:schemeClr>
                </a:solidFill>
              </a:rPr>
              <a:t>www.darkdaily.com</a:t>
            </a:r>
          </a:p>
        </p:txBody>
      </p:sp>
      <p:pic>
        <p:nvPicPr>
          <p:cNvPr id="6"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81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číslo snímku 7">
            <a:extLst>
              <a:ext uri="{FF2B5EF4-FFF2-40B4-BE49-F238E27FC236}">
                <a16:creationId xmlns:a16="http://schemas.microsoft.com/office/drawing/2014/main" id="{51F3A468-E721-4A8A-87FB-6C2C89D2A2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501AEE-3426-4696-A215-E83EA62A8CD0}" type="slidenum">
              <a:rPr lang="cs-CZ" altLang="cs-CZ" sz="1400"/>
              <a:pPr>
                <a:spcBef>
                  <a:spcPct val="0"/>
                </a:spcBef>
                <a:buFontTx/>
                <a:buNone/>
              </a:pPr>
              <a:t>44</a:t>
            </a:fld>
            <a:endParaRPr lang="cs-CZ" altLang="cs-CZ" sz="1400"/>
          </a:p>
        </p:txBody>
      </p:sp>
      <p:sp>
        <p:nvSpPr>
          <p:cNvPr id="41987" name="Rectangle 10">
            <a:extLst>
              <a:ext uri="{FF2B5EF4-FFF2-40B4-BE49-F238E27FC236}">
                <a16:creationId xmlns:a16="http://schemas.microsoft.com/office/drawing/2014/main" id="{47098271-5973-4CDC-84A4-9E9264E2BA7D}"/>
              </a:ext>
            </a:extLst>
          </p:cNvPr>
          <p:cNvSpPr>
            <a:spLocks noGrp="1" noChangeArrowheads="1"/>
          </p:cNvSpPr>
          <p:nvPr>
            <p:ph type="title"/>
          </p:nvPr>
        </p:nvSpPr>
        <p:spPr>
          <a:xfrm>
            <a:off x="864476" y="399393"/>
            <a:ext cx="5736021" cy="672662"/>
          </a:xfrm>
        </p:spPr>
        <p:txBody>
          <a:bodyPr/>
          <a:lstStyle/>
          <a:p>
            <a:pPr algn="l" eaLnBrk="1" hangingPunct="1"/>
            <a:r>
              <a:rPr lang="cs-CZ" altLang="cs-CZ" sz="3600" b="1" dirty="0"/>
              <a:t>Přístroje pro radioterapii</a:t>
            </a:r>
            <a:endParaRPr lang="en-GB" altLang="cs-CZ" sz="3600" b="1" dirty="0"/>
          </a:p>
        </p:txBody>
      </p:sp>
      <p:sp>
        <p:nvSpPr>
          <p:cNvPr id="41988" name="Rectangle 11">
            <a:extLst>
              <a:ext uri="{FF2B5EF4-FFF2-40B4-BE49-F238E27FC236}">
                <a16:creationId xmlns:a16="http://schemas.microsoft.com/office/drawing/2014/main" id="{9DEDEE60-7748-4845-BF03-69AF44B5F9CC}"/>
              </a:ext>
            </a:extLst>
          </p:cNvPr>
          <p:cNvSpPr>
            <a:spLocks noGrp="1" noChangeArrowheads="1"/>
          </p:cNvSpPr>
          <p:nvPr>
            <p:ph type="body" sz="half" idx="1"/>
          </p:nvPr>
        </p:nvSpPr>
        <p:spPr>
          <a:xfrm>
            <a:off x="1975945" y="1856993"/>
            <a:ext cx="5339255" cy="4752975"/>
          </a:xfrm>
          <a:solidFill>
            <a:schemeClr val="bg1">
              <a:alpha val="30196"/>
            </a:schemeClr>
          </a:solid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sz="2200" dirty="0"/>
              <a:t>Zdroje rentgenového záření a elektronových, resp. hadronových svazků (urychlovače, s možností měnit plynule tvar, směr a intenzitu svazku záření)</a:t>
            </a:r>
            <a:endParaRPr lang="en-US" altLang="cs-CZ" sz="2200" dirty="0"/>
          </a:p>
          <a:p>
            <a:pPr eaLnBrk="1" hangingPunct="1">
              <a:lnSpc>
                <a:spcPct val="100000"/>
              </a:lnSpc>
              <a:buFont typeface="Wingdings" panose="05000000000000000000" pitchFamily="2" charset="2"/>
              <a:buChar char="Ø"/>
            </a:pPr>
            <a:r>
              <a:rPr lang="cs-CZ" altLang="cs-CZ" sz="2200" dirty="0"/>
              <a:t>Radioizotopové zdroje záření gama, např. s využitím</a:t>
            </a:r>
            <a:r>
              <a:rPr lang="en-US" altLang="cs-CZ" sz="2200" dirty="0"/>
              <a:t> Co-60</a:t>
            </a:r>
          </a:p>
          <a:p>
            <a:pPr eaLnBrk="1" hangingPunct="1">
              <a:lnSpc>
                <a:spcPct val="100000"/>
              </a:lnSpc>
              <a:buFont typeface="Wingdings" panose="05000000000000000000" pitchFamily="2" charset="2"/>
              <a:buChar char="Ø"/>
            </a:pPr>
            <a:r>
              <a:rPr lang="cs-CZ" altLang="cs-CZ" sz="2200" dirty="0"/>
              <a:t>Systémy pro plánování radioterapie</a:t>
            </a:r>
            <a:r>
              <a:rPr lang="en-US" altLang="cs-CZ" sz="2200" dirty="0"/>
              <a:t> </a:t>
            </a:r>
          </a:p>
          <a:p>
            <a:pPr eaLnBrk="1" hangingPunct="1">
              <a:lnSpc>
                <a:spcPct val="100000"/>
              </a:lnSpc>
              <a:buFont typeface="Wingdings" panose="05000000000000000000" pitchFamily="2" charset="2"/>
              <a:buChar char="Ø"/>
            </a:pPr>
            <a:r>
              <a:rPr lang="cs-CZ" altLang="cs-CZ" sz="2200" dirty="0"/>
              <a:t>Simulátory</a:t>
            </a:r>
            <a:endParaRPr lang="en-US" altLang="cs-CZ" sz="2200" dirty="0"/>
          </a:p>
          <a:p>
            <a:pPr eaLnBrk="1" hangingPunct="1">
              <a:lnSpc>
                <a:spcPct val="100000"/>
              </a:lnSpc>
              <a:buFont typeface="Wingdings" panose="05000000000000000000" pitchFamily="2" charset="2"/>
              <a:buChar char="Ø"/>
            </a:pPr>
            <a:r>
              <a:rPr lang="cs-CZ" altLang="cs-CZ" sz="2200" dirty="0"/>
              <a:t>Přístroje pro </a:t>
            </a:r>
            <a:r>
              <a:rPr lang="cs-CZ" altLang="cs-CZ" sz="2200" dirty="0" err="1"/>
              <a:t>brachyterapii</a:t>
            </a:r>
            <a:endParaRPr lang="en-US" altLang="cs-CZ" sz="2200" dirty="0"/>
          </a:p>
          <a:p>
            <a:pPr eaLnBrk="1" hangingPunct="1">
              <a:lnSpc>
                <a:spcPct val="100000"/>
              </a:lnSpc>
              <a:buFont typeface="Wingdings" panose="05000000000000000000" pitchFamily="2" charset="2"/>
              <a:buChar char="Ø"/>
            </a:pPr>
            <a:r>
              <a:rPr lang="cs-CZ" altLang="cs-CZ" sz="2200" dirty="0"/>
              <a:t>Dosimetry</a:t>
            </a:r>
            <a:endParaRPr lang="en-US" altLang="cs-CZ" sz="2200" dirty="0"/>
          </a:p>
        </p:txBody>
      </p:sp>
      <p:grpSp>
        <p:nvGrpSpPr>
          <p:cNvPr id="41989" name="Group 16">
            <a:extLst>
              <a:ext uri="{FF2B5EF4-FFF2-40B4-BE49-F238E27FC236}">
                <a16:creationId xmlns:a16="http://schemas.microsoft.com/office/drawing/2014/main" id="{71A6E8EA-D5F6-4E7E-8553-E4579E43E4E7}"/>
              </a:ext>
            </a:extLst>
          </p:cNvPr>
          <p:cNvGrpSpPr>
            <a:grpSpLocks/>
          </p:cNvGrpSpPr>
          <p:nvPr/>
        </p:nvGrpSpPr>
        <p:grpSpPr bwMode="auto">
          <a:xfrm>
            <a:off x="8456887" y="547469"/>
            <a:ext cx="2189163" cy="2628900"/>
            <a:chOff x="3424" y="1044"/>
            <a:chExt cx="1379" cy="1656"/>
          </a:xfrm>
        </p:grpSpPr>
        <p:pic>
          <p:nvPicPr>
            <p:cNvPr id="41993" name="Picture 12">
              <a:extLst>
                <a:ext uri="{FF2B5EF4-FFF2-40B4-BE49-F238E27FC236}">
                  <a16:creationId xmlns:a16="http://schemas.microsoft.com/office/drawing/2014/main" id="{DB4065CB-C28E-4E30-9BEC-CD710CE16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 y="1044"/>
              <a:ext cx="1350"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14">
              <a:extLst>
                <a:ext uri="{FF2B5EF4-FFF2-40B4-BE49-F238E27FC236}">
                  <a16:creationId xmlns:a16="http://schemas.microsoft.com/office/drawing/2014/main" id="{65F9D511-CD8D-4336-8E44-E7F09FAA3D66}"/>
                </a:ext>
              </a:extLst>
            </p:cNvPr>
            <p:cNvSpPr txBox="1">
              <a:spLocks noChangeArrowheads="1"/>
            </p:cNvSpPr>
            <p:nvPr/>
          </p:nvSpPr>
          <p:spPr bwMode="auto">
            <a:xfrm>
              <a:off x="3424" y="2296"/>
              <a:ext cx="136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GB" altLang="cs-CZ" sz="1800"/>
                <a:t>Line</a:t>
              </a:r>
              <a:r>
                <a:rPr lang="cs-CZ" altLang="cs-CZ" sz="1800"/>
                <a:t>ární urychlovač</a:t>
              </a:r>
              <a:endParaRPr lang="en-GB" altLang="cs-CZ" sz="1800"/>
            </a:p>
          </p:txBody>
        </p:sp>
      </p:grpSp>
      <p:grpSp>
        <p:nvGrpSpPr>
          <p:cNvPr id="41990" name="Group 17">
            <a:extLst>
              <a:ext uri="{FF2B5EF4-FFF2-40B4-BE49-F238E27FC236}">
                <a16:creationId xmlns:a16="http://schemas.microsoft.com/office/drawing/2014/main" id="{3B7B49D4-E690-4ED5-8539-7BCA13B23B4F}"/>
              </a:ext>
            </a:extLst>
          </p:cNvPr>
          <p:cNvGrpSpPr>
            <a:grpSpLocks/>
          </p:cNvGrpSpPr>
          <p:nvPr/>
        </p:nvGrpSpPr>
        <p:grpSpPr bwMode="auto">
          <a:xfrm>
            <a:off x="7857249" y="3758379"/>
            <a:ext cx="3048000" cy="2527300"/>
            <a:chOff x="3198" y="2659"/>
            <a:chExt cx="1920" cy="1592"/>
          </a:xfrm>
        </p:grpSpPr>
        <p:pic>
          <p:nvPicPr>
            <p:cNvPr id="41991" name="Picture 13">
              <a:extLst>
                <a:ext uri="{FF2B5EF4-FFF2-40B4-BE49-F238E27FC236}">
                  <a16:creationId xmlns:a16="http://schemas.microsoft.com/office/drawing/2014/main" id="{8A19EBAE-EFFC-4430-BD83-08AC41D43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 y="2659"/>
              <a:ext cx="1920"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15">
              <a:extLst>
                <a:ext uri="{FF2B5EF4-FFF2-40B4-BE49-F238E27FC236}">
                  <a16:creationId xmlns:a16="http://schemas.microsoft.com/office/drawing/2014/main" id="{A946DEFB-AD10-452E-8092-97FA53260EF2}"/>
                </a:ext>
              </a:extLst>
            </p:cNvPr>
            <p:cNvSpPr txBox="1">
              <a:spLocks noChangeArrowheads="1"/>
            </p:cNvSpPr>
            <p:nvPr/>
          </p:nvSpPr>
          <p:spPr bwMode="auto">
            <a:xfrm>
              <a:off x="3243" y="4020"/>
              <a:ext cx="181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a:t>Leksellův gama-nůž</a:t>
              </a:r>
              <a:endParaRPr lang="en-GB" altLang="cs-CZ" sz="1800"/>
            </a:p>
          </p:txBody>
        </p:sp>
      </p:grpSp>
    </p:spTree>
    <p:extLst>
      <p:ext uri="{BB962C8B-B14F-4D97-AF65-F5344CB8AC3E}">
        <p14:creationId xmlns:p14="http://schemas.microsoft.com/office/powerpoint/2010/main" val="1935454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číslo snímku 5">
            <a:extLst>
              <a:ext uri="{FF2B5EF4-FFF2-40B4-BE49-F238E27FC236}">
                <a16:creationId xmlns:a16="http://schemas.microsoft.com/office/drawing/2014/main" id="{ECECAE3A-A364-4ACB-BB51-67732D7CAE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96E904B-90C9-458F-8611-EE3BD24688CE}" type="slidenum">
              <a:rPr lang="cs-CZ" altLang="cs-CZ" sz="1400"/>
              <a:pPr>
                <a:spcBef>
                  <a:spcPct val="0"/>
                </a:spcBef>
                <a:buFontTx/>
                <a:buNone/>
              </a:pPr>
              <a:t>45</a:t>
            </a:fld>
            <a:endParaRPr lang="cs-CZ" altLang="cs-CZ" sz="1400"/>
          </a:p>
        </p:txBody>
      </p:sp>
      <p:sp>
        <p:nvSpPr>
          <p:cNvPr id="44035" name="Rectangle 2">
            <a:extLst>
              <a:ext uri="{FF2B5EF4-FFF2-40B4-BE49-F238E27FC236}">
                <a16:creationId xmlns:a16="http://schemas.microsoft.com/office/drawing/2014/main" id="{B305A46A-DEFC-4FDF-A03C-512BF5A5910C}"/>
              </a:ext>
            </a:extLst>
          </p:cNvPr>
          <p:cNvSpPr>
            <a:spLocks noGrp="1" noChangeArrowheads="1"/>
          </p:cNvSpPr>
          <p:nvPr>
            <p:ph type="title"/>
          </p:nvPr>
        </p:nvSpPr>
        <p:spPr>
          <a:xfrm>
            <a:off x="759372" y="388883"/>
            <a:ext cx="5399690" cy="672662"/>
          </a:xfrm>
        </p:spPr>
        <p:txBody>
          <a:bodyPr/>
          <a:lstStyle/>
          <a:p>
            <a:pPr algn="l" eaLnBrk="1" hangingPunct="1"/>
            <a:r>
              <a:rPr lang="cs-CZ" altLang="cs-CZ" sz="3600" b="1" dirty="0"/>
              <a:t>Přístroje pro radioterapii</a:t>
            </a:r>
            <a:endParaRPr lang="en-GB" altLang="cs-CZ" sz="3600" b="1" dirty="0"/>
          </a:p>
        </p:txBody>
      </p:sp>
      <p:sp>
        <p:nvSpPr>
          <p:cNvPr id="44036" name="Rectangle 3">
            <a:extLst>
              <a:ext uri="{FF2B5EF4-FFF2-40B4-BE49-F238E27FC236}">
                <a16:creationId xmlns:a16="http://schemas.microsoft.com/office/drawing/2014/main" id="{9AD91CBE-1373-4C80-A164-DEE939586B6F}"/>
              </a:ext>
            </a:extLst>
          </p:cNvPr>
          <p:cNvSpPr>
            <a:spLocks noGrp="1" noChangeArrowheads="1"/>
          </p:cNvSpPr>
          <p:nvPr>
            <p:ph type="body" idx="1"/>
          </p:nvPr>
        </p:nvSpPr>
        <p:spPr>
          <a:xfrm>
            <a:off x="2208212" y="1700213"/>
            <a:ext cx="8102435" cy="2745663"/>
          </a:xfrm>
          <a:noFill/>
          <a:ln w="38100" cmpd="dbl">
            <a:solidFill>
              <a:schemeClr val="bg1"/>
            </a:solidFill>
            <a:miter lim="800000"/>
            <a:headEnd/>
            <a:tailEnd/>
          </a:ln>
        </p:spPr>
        <p:txBody>
          <a:bodyPr/>
          <a:lstStyle/>
          <a:p>
            <a:pPr marL="0" indent="0" eaLnBrk="1" hangingPunct="1">
              <a:buFontTx/>
              <a:buNone/>
            </a:pPr>
            <a:r>
              <a:rPr lang="cs-CZ" altLang="cs-CZ" dirty="0"/>
              <a:t>Teoretické pozadí</a:t>
            </a:r>
          </a:p>
          <a:p>
            <a:pPr marL="0" indent="0" eaLnBrk="1" hangingPunct="1">
              <a:buFontTx/>
              <a:buNone/>
            </a:pPr>
            <a:endParaRPr lang="en-GB" altLang="cs-CZ" dirty="0"/>
          </a:p>
          <a:p>
            <a:pPr marL="0" indent="0" eaLnBrk="1" hangingPunct="1">
              <a:buFontTx/>
              <a:buNone/>
            </a:pPr>
            <a:r>
              <a:rPr lang="cs-CZ" altLang="cs-CZ" dirty="0"/>
              <a:t>Ionizující záření</a:t>
            </a:r>
            <a:r>
              <a:rPr lang="en-GB" altLang="cs-CZ" dirty="0"/>
              <a:t> (</a:t>
            </a:r>
            <a:r>
              <a:rPr lang="cs-CZ" altLang="cs-CZ" dirty="0"/>
              <a:t>vznik, měření, interakce s látkou</a:t>
            </a:r>
            <a:r>
              <a:rPr lang="en-GB" altLang="cs-CZ" dirty="0"/>
              <a:t>), </a:t>
            </a:r>
            <a:r>
              <a:rPr lang="cs-CZ" altLang="cs-CZ" dirty="0"/>
              <a:t>vlastnosti atomového jádra, radioaktivita</a:t>
            </a:r>
            <a:r>
              <a:rPr lang="en-GB" altLang="cs-CZ" dirty="0"/>
              <a:t>, </a:t>
            </a:r>
            <a:r>
              <a:rPr lang="cs-CZ" altLang="cs-CZ" dirty="0"/>
              <a:t>biologické účinky ionizujícího záření</a:t>
            </a:r>
            <a:r>
              <a:rPr lang="en-GB" altLang="cs-CZ" dirty="0"/>
              <a:t>, </a:t>
            </a:r>
            <a:r>
              <a:rPr lang="cs-CZ" altLang="cs-CZ" dirty="0"/>
              <a:t>dozimetrie..</a:t>
            </a:r>
            <a:r>
              <a:rPr lang="en-GB" altLang="cs-CZ" dirty="0"/>
              <a:t>.</a:t>
            </a:r>
          </a:p>
        </p:txBody>
      </p:sp>
    </p:spTree>
    <p:extLst>
      <p:ext uri="{BB962C8B-B14F-4D97-AF65-F5344CB8AC3E}">
        <p14:creationId xmlns:p14="http://schemas.microsoft.com/office/powerpoint/2010/main" val="3366531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Zástupný symbol pro číslo snímku 6">
            <a:extLst>
              <a:ext uri="{FF2B5EF4-FFF2-40B4-BE49-F238E27FC236}">
                <a16:creationId xmlns:a16="http://schemas.microsoft.com/office/drawing/2014/main" id="{E6B6BFE1-3A64-4172-8F05-237DD174D2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2FDBE2-B047-488A-B4D5-4902AC9BA4DD}" type="slidenum">
              <a:rPr lang="cs-CZ" altLang="cs-CZ" sz="1400"/>
              <a:pPr>
                <a:spcBef>
                  <a:spcPct val="0"/>
                </a:spcBef>
                <a:buFontTx/>
                <a:buNone/>
              </a:pPr>
              <a:t>46</a:t>
            </a:fld>
            <a:endParaRPr lang="cs-CZ" altLang="cs-CZ" sz="1400"/>
          </a:p>
        </p:txBody>
      </p:sp>
      <p:sp>
        <p:nvSpPr>
          <p:cNvPr id="46083" name="Rectangle 2">
            <a:extLst>
              <a:ext uri="{FF2B5EF4-FFF2-40B4-BE49-F238E27FC236}">
                <a16:creationId xmlns:a16="http://schemas.microsoft.com/office/drawing/2014/main" id="{779EA083-A319-47F6-9772-56943D343D9E}"/>
              </a:ext>
            </a:extLst>
          </p:cNvPr>
          <p:cNvSpPr>
            <a:spLocks noGrp="1" noChangeArrowheads="1"/>
          </p:cNvSpPr>
          <p:nvPr>
            <p:ph type="title"/>
          </p:nvPr>
        </p:nvSpPr>
        <p:spPr>
          <a:xfrm>
            <a:off x="525517" y="304800"/>
            <a:ext cx="5857821" cy="914400"/>
          </a:xfrm>
        </p:spPr>
        <p:txBody>
          <a:bodyPr/>
          <a:lstStyle/>
          <a:p>
            <a:pPr algn="l" eaLnBrk="1" hangingPunct="1"/>
            <a:r>
              <a:rPr lang="cs-CZ" altLang="cs-CZ" sz="3600" b="1" dirty="0"/>
              <a:t>Přístroje pro fyzikální terapii</a:t>
            </a:r>
            <a:endParaRPr lang="en-GB" altLang="cs-CZ" sz="3600" b="1" dirty="0"/>
          </a:p>
        </p:txBody>
      </p:sp>
      <p:sp>
        <p:nvSpPr>
          <p:cNvPr id="46084" name="Rectangle 3">
            <a:extLst>
              <a:ext uri="{FF2B5EF4-FFF2-40B4-BE49-F238E27FC236}">
                <a16:creationId xmlns:a16="http://schemas.microsoft.com/office/drawing/2014/main" id="{E59E0068-52BF-47C3-BFD8-531EF55CBF2C}"/>
              </a:ext>
            </a:extLst>
          </p:cNvPr>
          <p:cNvSpPr>
            <a:spLocks noGrp="1" noChangeArrowheads="1"/>
          </p:cNvSpPr>
          <p:nvPr>
            <p:ph type="body" sz="half" idx="1"/>
          </p:nvPr>
        </p:nvSpPr>
        <p:spPr>
          <a:xfrm>
            <a:off x="910295" y="1888525"/>
            <a:ext cx="3814762" cy="2357655"/>
          </a:xfrm>
          <a:solidFill>
            <a:schemeClr val="bg1">
              <a:alpha val="30196"/>
            </a:schemeClr>
          </a:solid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sz="2800" dirty="0"/>
              <a:t>Elektroterapie</a:t>
            </a:r>
          </a:p>
          <a:p>
            <a:pPr eaLnBrk="1" hangingPunct="1">
              <a:lnSpc>
                <a:spcPct val="100000"/>
              </a:lnSpc>
              <a:buFont typeface="Wingdings" panose="05000000000000000000" pitchFamily="2" charset="2"/>
              <a:buChar char="Ø"/>
            </a:pPr>
            <a:r>
              <a:rPr lang="cs-CZ" altLang="cs-CZ" sz="2800" dirty="0"/>
              <a:t>UV a IR terapie</a:t>
            </a:r>
          </a:p>
          <a:p>
            <a:pPr eaLnBrk="1" hangingPunct="1">
              <a:lnSpc>
                <a:spcPct val="100000"/>
              </a:lnSpc>
              <a:buFont typeface="Wingdings" panose="05000000000000000000" pitchFamily="2" charset="2"/>
              <a:buChar char="Ø"/>
            </a:pPr>
            <a:r>
              <a:rPr lang="cs-CZ" altLang="cs-CZ" sz="2800" dirty="0"/>
              <a:t>Krátkovlnná diatermie</a:t>
            </a:r>
          </a:p>
          <a:p>
            <a:pPr eaLnBrk="1" hangingPunct="1">
              <a:lnSpc>
                <a:spcPct val="100000"/>
              </a:lnSpc>
              <a:buFont typeface="Wingdings" panose="05000000000000000000" pitchFamily="2" charset="2"/>
              <a:buChar char="Ø"/>
            </a:pPr>
            <a:r>
              <a:rPr lang="cs-CZ" altLang="cs-CZ" sz="2800" dirty="0"/>
              <a:t>Ultrazvuková terapie</a:t>
            </a:r>
          </a:p>
          <a:p>
            <a:pPr eaLnBrk="1" hangingPunct="1">
              <a:lnSpc>
                <a:spcPct val="100000"/>
              </a:lnSpc>
              <a:buFont typeface="Wingdings" panose="05000000000000000000" pitchFamily="2" charset="2"/>
              <a:buChar char="Ø"/>
            </a:pPr>
            <a:r>
              <a:rPr lang="cs-CZ" altLang="cs-CZ" sz="2800" dirty="0"/>
              <a:t>Laserová terapie…</a:t>
            </a:r>
          </a:p>
        </p:txBody>
      </p:sp>
      <p:grpSp>
        <p:nvGrpSpPr>
          <p:cNvPr id="46085" name="Group 4">
            <a:extLst>
              <a:ext uri="{FF2B5EF4-FFF2-40B4-BE49-F238E27FC236}">
                <a16:creationId xmlns:a16="http://schemas.microsoft.com/office/drawing/2014/main" id="{CC69F2EF-F0FC-4AD5-9057-4E69A811A7E8}"/>
              </a:ext>
            </a:extLst>
          </p:cNvPr>
          <p:cNvGrpSpPr>
            <a:grpSpLocks/>
          </p:cNvGrpSpPr>
          <p:nvPr/>
        </p:nvGrpSpPr>
        <p:grpSpPr bwMode="auto">
          <a:xfrm>
            <a:off x="2137323" y="4528974"/>
            <a:ext cx="4032250" cy="1811338"/>
            <a:chOff x="249" y="2432"/>
            <a:chExt cx="2540" cy="1141"/>
          </a:xfrm>
        </p:grpSpPr>
        <p:pic>
          <p:nvPicPr>
            <p:cNvPr id="46095" name="Picture 5" descr="Kinetic">
              <a:extLst>
                <a:ext uri="{FF2B5EF4-FFF2-40B4-BE49-F238E27FC236}">
                  <a16:creationId xmlns:a16="http://schemas.microsoft.com/office/drawing/2014/main" id="{5BC86DD1-D49D-44EA-87D7-306257528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 y="2432"/>
              <a:ext cx="1542" cy="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6" name="Text Box 6">
              <a:extLst>
                <a:ext uri="{FF2B5EF4-FFF2-40B4-BE49-F238E27FC236}">
                  <a16:creationId xmlns:a16="http://schemas.microsoft.com/office/drawing/2014/main" id="{82EE0EA6-5816-410B-A575-5753D27FCC87}"/>
                </a:ext>
              </a:extLst>
            </p:cNvPr>
            <p:cNvSpPr txBox="1">
              <a:spLocks noChangeArrowheads="1"/>
            </p:cNvSpPr>
            <p:nvPr/>
          </p:nvSpPr>
          <p:spPr bwMode="auto">
            <a:xfrm>
              <a:off x="249" y="2886"/>
              <a:ext cx="10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t>Myostimulátor</a:t>
              </a:r>
              <a:endParaRPr lang="en-GB" altLang="cs-CZ" sz="1400"/>
            </a:p>
          </p:txBody>
        </p:sp>
      </p:grpSp>
      <p:grpSp>
        <p:nvGrpSpPr>
          <p:cNvPr id="46088" name="Group 13">
            <a:extLst>
              <a:ext uri="{FF2B5EF4-FFF2-40B4-BE49-F238E27FC236}">
                <a16:creationId xmlns:a16="http://schemas.microsoft.com/office/drawing/2014/main" id="{47864F89-8323-4F59-8547-A08C3C1B31B3}"/>
              </a:ext>
            </a:extLst>
          </p:cNvPr>
          <p:cNvGrpSpPr>
            <a:grpSpLocks/>
          </p:cNvGrpSpPr>
          <p:nvPr/>
        </p:nvGrpSpPr>
        <p:grpSpPr bwMode="auto">
          <a:xfrm>
            <a:off x="8999976" y="2621511"/>
            <a:ext cx="2519362" cy="2463800"/>
            <a:chOff x="3742" y="2478"/>
            <a:chExt cx="1587" cy="1552"/>
          </a:xfrm>
        </p:grpSpPr>
        <p:pic>
          <p:nvPicPr>
            <p:cNvPr id="46089" name="Picture 14" descr="diatermie">
              <a:extLst>
                <a:ext uri="{FF2B5EF4-FFF2-40B4-BE49-F238E27FC236}">
                  <a16:creationId xmlns:a16="http://schemas.microsoft.com/office/drawing/2014/main" id="{38B37D8C-4321-49DF-B95F-DEA3D5CC0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2" y="2478"/>
              <a:ext cx="1587" cy="1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 Box 15">
              <a:extLst>
                <a:ext uri="{FF2B5EF4-FFF2-40B4-BE49-F238E27FC236}">
                  <a16:creationId xmlns:a16="http://schemas.microsoft.com/office/drawing/2014/main" id="{55325C15-2A87-4DA1-94C6-1396F96529B5}"/>
                </a:ext>
              </a:extLst>
            </p:cNvPr>
            <p:cNvSpPr txBox="1">
              <a:spLocks noChangeArrowheads="1"/>
            </p:cNvSpPr>
            <p:nvPr/>
          </p:nvSpPr>
          <p:spPr bwMode="auto">
            <a:xfrm>
              <a:off x="3787" y="3838"/>
              <a:ext cx="1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t>Krátkovlnná diatermie</a:t>
              </a:r>
              <a:endParaRPr lang="en-GB" altLang="cs-CZ" sz="1400"/>
            </a:p>
          </p:txBody>
        </p:sp>
      </p:grpSp>
      <p:pic>
        <p:nvPicPr>
          <p:cNvPr id="17" name="Picture 3">
            <a:extLst>
              <a:ext uri="{FF2B5EF4-FFF2-40B4-BE49-F238E27FC236}">
                <a16:creationId xmlns:a16="http://schemas.microsoft.com/office/drawing/2014/main" id="{9ECCFED8-400B-42FF-AF08-B3EE471DD2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17688"/>
            <a:ext cx="23431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a:extLst>
              <a:ext uri="{FF2B5EF4-FFF2-40B4-BE49-F238E27FC236}">
                <a16:creationId xmlns:a16="http://schemas.microsoft.com/office/drawing/2014/main" id="{42F02102-BD22-4F31-AC4F-BF8D59F8FE83}"/>
              </a:ext>
            </a:extLst>
          </p:cNvPr>
          <p:cNvSpPr txBox="1"/>
          <p:nvPr/>
        </p:nvSpPr>
        <p:spPr>
          <a:xfrm>
            <a:off x="8531604" y="762000"/>
            <a:ext cx="2830583" cy="307777"/>
          </a:xfrm>
          <a:prstGeom prst="rect">
            <a:avLst/>
          </a:prstGeom>
          <a:noFill/>
        </p:spPr>
        <p:txBody>
          <a:bodyPr wrap="none" rtlCol="0">
            <a:spAutoFit/>
          </a:bodyPr>
          <a:lstStyle/>
          <a:p>
            <a:pPr algn="l"/>
            <a:r>
              <a:rPr lang="cs-CZ" sz="1400" dirty="0">
                <a:latin typeface="+mn-lt"/>
              </a:rPr>
              <a:t>Terapeutický ultrazvukový přístroj</a:t>
            </a:r>
          </a:p>
        </p:txBody>
      </p:sp>
    </p:spTree>
    <p:extLst>
      <p:ext uri="{BB962C8B-B14F-4D97-AF65-F5344CB8AC3E}">
        <p14:creationId xmlns:p14="http://schemas.microsoft.com/office/powerpoint/2010/main" val="2135180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Zástupný symbol pro číslo snímku 5">
            <a:extLst>
              <a:ext uri="{FF2B5EF4-FFF2-40B4-BE49-F238E27FC236}">
                <a16:creationId xmlns:a16="http://schemas.microsoft.com/office/drawing/2014/main" id="{F8A1F87D-EDC9-431A-806B-02397958AD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EAC27C-251C-472D-B760-8FC33E722BA6}" type="slidenum">
              <a:rPr lang="cs-CZ" altLang="cs-CZ" sz="1400"/>
              <a:pPr>
                <a:spcBef>
                  <a:spcPct val="0"/>
                </a:spcBef>
                <a:buFontTx/>
                <a:buNone/>
              </a:pPr>
              <a:t>47</a:t>
            </a:fld>
            <a:endParaRPr lang="cs-CZ" altLang="cs-CZ" sz="1400"/>
          </a:p>
        </p:txBody>
      </p:sp>
      <p:sp>
        <p:nvSpPr>
          <p:cNvPr id="48131" name="Rectangle 2">
            <a:extLst>
              <a:ext uri="{FF2B5EF4-FFF2-40B4-BE49-F238E27FC236}">
                <a16:creationId xmlns:a16="http://schemas.microsoft.com/office/drawing/2014/main" id="{26CDCF40-7597-477D-BD63-078F37FA7CED}"/>
              </a:ext>
            </a:extLst>
          </p:cNvPr>
          <p:cNvSpPr>
            <a:spLocks noGrp="1" noChangeArrowheads="1"/>
          </p:cNvSpPr>
          <p:nvPr>
            <p:ph type="title"/>
          </p:nvPr>
        </p:nvSpPr>
        <p:spPr>
          <a:xfrm>
            <a:off x="759372" y="367862"/>
            <a:ext cx="6576848" cy="630621"/>
          </a:xfrm>
        </p:spPr>
        <p:txBody>
          <a:bodyPr/>
          <a:lstStyle/>
          <a:p>
            <a:pPr algn="l" eaLnBrk="1" hangingPunct="1"/>
            <a:r>
              <a:rPr lang="cs-CZ" altLang="cs-CZ" sz="3600" b="1" dirty="0"/>
              <a:t>Přístroje pro fyzikální terapii</a:t>
            </a:r>
            <a:endParaRPr lang="en-GB" altLang="cs-CZ" sz="3600" b="1" dirty="0"/>
          </a:p>
        </p:txBody>
      </p:sp>
      <p:sp>
        <p:nvSpPr>
          <p:cNvPr id="48132" name="Rectangle 3">
            <a:extLst>
              <a:ext uri="{FF2B5EF4-FFF2-40B4-BE49-F238E27FC236}">
                <a16:creationId xmlns:a16="http://schemas.microsoft.com/office/drawing/2014/main" id="{FDEF5ED7-03DD-44AA-92E6-A5443D5FC842}"/>
              </a:ext>
            </a:extLst>
          </p:cNvPr>
          <p:cNvSpPr>
            <a:spLocks noGrp="1" noChangeArrowheads="1"/>
          </p:cNvSpPr>
          <p:nvPr>
            <p:ph type="body" idx="1"/>
          </p:nvPr>
        </p:nvSpPr>
        <p:spPr>
          <a:xfrm>
            <a:off x="2135189" y="2133601"/>
            <a:ext cx="8333114" cy="2951163"/>
          </a:xfrm>
          <a:noFill/>
          <a:ln w="38100" cmpd="dbl">
            <a:solidFill>
              <a:schemeClr val="bg1"/>
            </a:solidFill>
            <a:miter lim="800000"/>
            <a:headEnd/>
            <a:tailEnd/>
          </a:ln>
        </p:spPr>
        <p:txBody>
          <a:bodyPr/>
          <a:lstStyle/>
          <a:p>
            <a:pPr marL="0" indent="0" eaLnBrk="1" hangingPunct="1">
              <a:lnSpc>
                <a:spcPct val="90000"/>
              </a:lnSpc>
              <a:buFont typeface="Wingdings" panose="05000000000000000000" pitchFamily="2" charset="2"/>
              <a:buNone/>
            </a:pPr>
            <a:r>
              <a:rPr lang="cs-CZ" altLang="cs-CZ" dirty="0"/>
              <a:t>Teoretické pozadí</a:t>
            </a:r>
          </a:p>
          <a:p>
            <a:pPr marL="0" indent="0" eaLnBrk="1" hangingPunct="1">
              <a:lnSpc>
                <a:spcPct val="90000"/>
              </a:lnSpc>
              <a:buFont typeface="Wingdings" panose="05000000000000000000" pitchFamily="2" charset="2"/>
              <a:buNone/>
            </a:pPr>
            <a:endParaRPr lang="en-GB" altLang="cs-CZ" dirty="0"/>
          </a:p>
          <a:p>
            <a:pPr marL="0" indent="0" eaLnBrk="1" hangingPunct="1">
              <a:lnSpc>
                <a:spcPct val="90000"/>
              </a:lnSpc>
              <a:buFont typeface="Wingdings" panose="05000000000000000000" pitchFamily="2" charset="2"/>
              <a:buNone/>
            </a:pPr>
            <a:r>
              <a:rPr lang="cs-CZ" altLang="cs-CZ" dirty="0"/>
              <a:t>Biologické interakce ultrazvuku, elektromagnetických polí, elektrického proudu, infračerveného, viditelného a ultrafialového záření….</a:t>
            </a:r>
            <a:endParaRPr lang="en-GB" altLang="cs-CZ" dirty="0"/>
          </a:p>
        </p:txBody>
      </p:sp>
    </p:spTree>
    <p:extLst>
      <p:ext uri="{BB962C8B-B14F-4D97-AF65-F5344CB8AC3E}">
        <p14:creationId xmlns:p14="http://schemas.microsoft.com/office/powerpoint/2010/main" val="782029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Zástupný symbol pro číslo snímku 6">
            <a:extLst>
              <a:ext uri="{FF2B5EF4-FFF2-40B4-BE49-F238E27FC236}">
                <a16:creationId xmlns:a16="http://schemas.microsoft.com/office/drawing/2014/main" id="{A9BD2394-11F9-4FE9-B629-B19BFBB8DA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E25EE3-77D9-4D0E-A610-2404D247B5EE}" type="slidenum">
              <a:rPr lang="cs-CZ" altLang="cs-CZ" sz="1400"/>
              <a:pPr>
                <a:spcBef>
                  <a:spcPct val="0"/>
                </a:spcBef>
                <a:buFontTx/>
                <a:buNone/>
              </a:pPr>
              <a:t>48</a:t>
            </a:fld>
            <a:endParaRPr lang="cs-CZ" altLang="cs-CZ" sz="1400"/>
          </a:p>
        </p:txBody>
      </p:sp>
      <p:sp>
        <p:nvSpPr>
          <p:cNvPr id="50179" name="Rectangle 2">
            <a:extLst>
              <a:ext uri="{FF2B5EF4-FFF2-40B4-BE49-F238E27FC236}">
                <a16:creationId xmlns:a16="http://schemas.microsoft.com/office/drawing/2014/main" id="{2D575DFF-435A-469E-9D7B-157E30E05AB2}"/>
              </a:ext>
            </a:extLst>
          </p:cNvPr>
          <p:cNvSpPr>
            <a:spLocks noGrp="1" noChangeArrowheads="1"/>
          </p:cNvSpPr>
          <p:nvPr>
            <p:ph type="title"/>
          </p:nvPr>
        </p:nvSpPr>
        <p:spPr>
          <a:xfrm>
            <a:off x="693683" y="304800"/>
            <a:ext cx="9288517" cy="914400"/>
          </a:xfrm>
        </p:spPr>
        <p:txBody>
          <a:bodyPr/>
          <a:lstStyle/>
          <a:p>
            <a:pPr algn="l" eaLnBrk="1" hangingPunct="1"/>
            <a:r>
              <a:rPr lang="cs-CZ" altLang="cs-CZ" sz="3600" b="1" dirty="0"/>
              <a:t>Přístroje používané na operačních sálech, </a:t>
            </a:r>
            <a:r>
              <a:rPr lang="cs-CZ" altLang="cs-CZ" sz="3600" b="1" dirty="0" err="1"/>
              <a:t>litotriptory</a:t>
            </a:r>
            <a:endParaRPr lang="en-GB" altLang="cs-CZ" sz="3600" b="1" dirty="0"/>
          </a:p>
        </p:txBody>
      </p:sp>
      <p:grpSp>
        <p:nvGrpSpPr>
          <p:cNvPr id="50180" name="Group 26">
            <a:extLst>
              <a:ext uri="{FF2B5EF4-FFF2-40B4-BE49-F238E27FC236}">
                <a16:creationId xmlns:a16="http://schemas.microsoft.com/office/drawing/2014/main" id="{3A98714D-58C5-451F-B4F8-988369EC5BD3}"/>
              </a:ext>
            </a:extLst>
          </p:cNvPr>
          <p:cNvGrpSpPr>
            <a:grpSpLocks/>
          </p:cNvGrpSpPr>
          <p:nvPr/>
        </p:nvGrpSpPr>
        <p:grpSpPr bwMode="auto">
          <a:xfrm>
            <a:off x="5184284" y="1167579"/>
            <a:ext cx="3673475" cy="2000250"/>
            <a:chOff x="158" y="2931"/>
            <a:chExt cx="2314" cy="1260"/>
          </a:xfrm>
        </p:grpSpPr>
        <p:pic>
          <p:nvPicPr>
            <p:cNvPr id="50191" name="Picture 9" descr="Genie_Genesis">
              <a:hlinkClick r:id="rId3"/>
              <a:extLst>
                <a:ext uri="{FF2B5EF4-FFF2-40B4-BE49-F238E27FC236}">
                  <a16:creationId xmlns:a16="http://schemas.microsoft.com/office/drawing/2014/main" id="{3FE3DBD0-33E8-4C1E-A7D4-3CF046BFFC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 y="2931"/>
              <a:ext cx="2275"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2" name="Text Box 10">
              <a:extLst>
                <a:ext uri="{FF2B5EF4-FFF2-40B4-BE49-F238E27FC236}">
                  <a16:creationId xmlns:a16="http://schemas.microsoft.com/office/drawing/2014/main" id="{5E022D46-8726-424B-983C-0FC6F3825377}"/>
                </a:ext>
              </a:extLst>
            </p:cNvPr>
            <p:cNvSpPr txBox="1">
              <a:spLocks noChangeArrowheads="1"/>
            </p:cNvSpPr>
            <p:nvPr/>
          </p:nvSpPr>
          <p:spPr bwMode="auto">
            <a:xfrm>
              <a:off x="1383" y="3974"/>
              <a:ext cx="10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solidFill>
                    <a:schemeClr val="bg1"/>
                  </a:solidFill>
                </a:rPr>
                <a:t>Operační lampy</a:t>
              </a:r>
              <a:endParaRPr lang="en-GB" altLang="cs-CZ" sz="1400">
                <a:solidFill>
                  <a:schemeClr val="bg1"/>
                </a:solidFill>
              </a:endParaRPr>
            </a:p>
          </p:txBody>
        </p:sp>
      </p:grpSp>
      <p:sp>
        <p:nvSpPr>
          <p:cNvPr id="50181" name="Rectangle 11">
            <a:extLst>
              <a:ext uri="{FF2B5EF4-FFF2-40B4-BE49-F238E27FC236}">
                <a16:creationId xmlns:a16="http://schemas.microsoft.com/office/drawing/2014/main" id="{CCB85311-F818-4181-8B3E-CDE0953D9109}"/>
              </a:ext>
            </a:extLst>
          </p:cNvPr>
          <p:cNvSpPr>
            <a:spLocks noChangeArrowheads="1"/>
          </p:cNvSpPr>
          <p:nvPr/>
        </p:nvSpPr>
        <p:spPr bwMode="auto">
          <a:xfrm>
            <a:off x="5040313" y="27892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2400"/>
          </a:p>
        </p:txBody>
      </p:sp>
      <p:grpSp>
        <p:nvGrpSpPr>
          <p:cNvPr id="50183" name="Group 25">
            <a:extLst>
              <a:ext uri="{FF2B5EF4-FFF2-40B4-BE49-F238E27FC236}">
                <a16:creationId xmlns:a16="http://schemas.microsoft.com/office/drawing/2014/main" id="{B7E7E156-9DDA-4A01-9EAC-7D83E5C4184A}"/>
              </a:ext>
            </a:extLst>
          </p:cNvPr>
          <p:cNvGrpSpPr>
            <a:grpSpLocks/>
          </p:cNvGrpSpPr>
          <p:nvPr/>
        </p:nvGrpSpPr>
        <p:grpSpPr bwMode="auto">
          <a:xfrm>
            <a:off x="8360488" y="3463215"/>
            <a:ext cx="2276475" cy="3184525"/>
            <a:chOff x="3606" y="2024"/>
            <a:chExt cx="1434" cy="2006"/>
          </a:xfrm>
        </p:grpSpPr>
        <p:pic>
          <p:nvPicPr>
            <p:cNvPr id="50187" name="Picture 15" descr="F321446">
              <a:extLst>
                <a:ext uri="{FF2B5EF4-FFF2-40B4-BE49-F238E27FC236}">
                  <a16:creationId xmlns:a16="http://schemas.microsoft.com/office/drawing/2014/main" id="{D807D206-C3D8-4F5A-8763-918EA335B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 y="2024"/>
              <a:ext cx="1434"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8" name="Text Box 17">
              <a:extLst>
                <a:ext uri="{FF2B5EF4-FFF2-40B4-BE49-F238E27FC236}">
                  <a16:creationId xmlns:a16="http://schemas.microsoft.com/office/drawing/2014/main" id="{9426849B-CF89-496B-9A1E-C2FD19485D7B}"/>
                </a:ext>
              </a:extLst>
            </p:cNvPr>
            <p:cNvSpPr txBox="1">
              <a:spLocks noChangeArrowheads="1"/>
            </p:cNvSpPr>
            <p:nvPr/>
          </p:nvSpPr>
          <p:spPr bwMode="auto">
            <a:xfrm>
              <a:off x="3606" y="3838"/>
              <a:ext cx="140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t>elektrokauter</a:t>
              </a:r>
              <a:endParaRPr lang="en-GB" altLang="cs-CZ" sz="1400"/>
            </a:p>
          </p:txBody>
        </p:sp>
      </p:grpSp>
      <p:grpSp>
        <p:nvGrpSpPr>
          <p:cNvPr id="50184" name="Group 21">
            <a:extLst>
              <a:ext uri="{FF2B5EF4-FFF2-40B4-BE49-F238E27FC236}">
                <a16:creationId xmlns:a16="http://schemas.microsoft.com/office/drawing/2014/main" id="{CCAF64E8-3839-479B-8C05-B0A076812BBF}"/>
              </a:ext>
            </a:extLst>
          </p:cNvPr>
          <p:cNvGrpSpPr>
            <a:grpSpLocks/>
          </p:cNvGrpSpPr>
          <p:nvPr/>
        </p:nvGrpSpPr>
        <p:grpSpPr bwMode="auto">
          <a:xfrm>
            <a:off x="664202" y="1800225"/>
            <a:ext cx="3024187" cy="3257550"/>
            <a:chOff x="385" y="300"/>
            <a:chExt cx="1905" cy="2052"/>
          </a:xfrm>
        </p:grpSpPr>
        <p:pic>
          <p:nvPicPr>
            <p:cNvPr id="50185" name="Picture 18" descr="CO2-N2Oimage017l[1]">
              <a:extLst>
                <a:ext uri="{FF2B5EF4-FFF2-40B4-BE49-F238E27FC236}">
                  <a16:creationId xmlns:a16="http://schemas.microsoft.com/office/drawing/2014/main" id="{71E535A2-C690-4205-81CB-DFF9D32E1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 y="300"/>
              <a:ext cx="1724"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Text Box 20">
              <a:extLst>
                <a:ext uri="{FF2B5EF4-FFF2-40B4-BE49-F238E27FC236}">
                  <a16:creationId xmlns:a16="http://schemas.microsoft.com/office/drawing/2014/main" id="{7F581721-A858-40C6-A6D5-EED8CEE4A7E6}"/>
                </a:ext>
              </a:extLst>
            </p:cNvPr>
            <p:cNvSpPr txBox="1">
              <a:spLocks noChangeArrowheads="1"/>
            </p:cNvSpPr>
            <p:nvPr/>
          </p:nvSpPr>
          <p:spPr bwMode="auto">
            <a:xfrm>
              <a:off x="612" y="2160"/>
              <a:ext cx="16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400"/>
                <a:t>kryokauter</a:t>
              </a:r>
              <a:endParaRPr lang="en-GB" altLang="cs-CZ" sz="1400"/>
            </a:p>
          </p:txBody>
        </p:sp>
      </p:grpSp>
      <p:pic>
        <p:nvPicPr>
          <p:cNvPr id="2" name="Obrázek 1">
            <a:extLst>
              <a:ext uri="{FF2B5EF4-FFF2-40B4-BE49-F238E27FC236}">
                <a16:creationId xmlns:a16="http://schemas.microsoft.com/office/drawing/2014/main" id="{7BDC82A6-887F-4251-832B-1F8232135ECE}"/>
              </a:ext>
            </a:extLst>
          </p:cNvPr>
          <p:cNvPicPr>
            <a:picLocks noChangeAspect="1"/>
          </p:cNvPicPr>
          <p:nvPr/>
        </p:nvPicPr>
        <p:blipFill rotWithShape="1">
          <a:blip r:embed="rId7"/>
          <a:srcRect b="10719"/>
          <a:stretch/>
        </p:blipFill>
        <p:spPr>
          <a:xfrm>
            <a:off x="3641205" y="4068762"/>
            <a:ext cx="4479130" cy="2169455"/>
          </a:xfrm>
          <a:prstGeom prst="rect">
            <a:avLst/>
          </a:prstGeom>
        </p:spPr>
      </p:pic>
    </p:spTree>
    <p:extLst>
      <p:ext uri="{BB962C8B-B14F-4D97-AF65-F5344CB8AC3E}">
        <p14:creationId xmlns:p14="http://schemas.microsoft.com/office/powerpoint/2010/main" val="1610902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Zástupný symbol pro číslo snímku 5">
            <a:extLst>
              <a:ext uri="{FF2B5EF4-FFF2-40B4-BE49-F238E27FC236}">
                <a16:creationId xmlns:a16="http://schemas.microsoft.com/office/drawing/2014/main" id="{B22E0B6C-B63F-497E-8807-CF5501D09A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16D649-077F-4CD0-A610-0588CE4F391F}" type="slidenum">
              <a:rPr lang="cs-CZ" altLang="cs-CZ" sz="1400"/>
              <a:pPr>
                <a:spcBef>
                  <a:spcPct val="0"/>
                </a:spcBef>
                <a:buFontTx/>
                <a:buNone/>
              </a:pPr>
              <a:t>49</a:t>
            </a:fld>
            <a:endParaRPr lang="cs-CZ" altLang="cs-CZ" sz="1400"/>
          </a:p>
        </p:txBody>
      </p:sp>
      <p:sp>
        <p:nvSpPr>
          <p:cNvPr id="52227" name="Rectangle 2">
            <a:extLst>
              <a:ext uri="{FF2B5EF4-FFF2-40B4-BE49-F238E27FC236}">
                <a16:creationId xmlns:a16="http://schemas.microsoft.com/office/drawing/2014/main" id="{ED42D013-F7E6-4BB3-9B41-7642A9C8A742}"/>
              </a:ext>
            </a:extLst>
          </p:cNvPr>
          <p:cNvSpPr>
            <a:spLocks noGrp="1" noChangeArrowheads="1"/>
          </p:cNvSpPr>
          <p:nvPr>
            <p:ph type="title"/>
          </p:nvPr>
        </p:nvSpPr>
        <p:spPr>
          <a:xfrm>
            <a:off x="717330" y="304800"/>
            <a:ext cx="9151883" cy="914400"/>
          </a:xfrm>
        </p:spPr>
        <p:txBody>
          <a:bodyPr/>
          <a:lstStyle/>
          <a:p>
            <a:pPr algn="l" eaLnBrk="1" hangingPunct="1"/>
            <a:r>
              <a:rPr lang="cs-CZ" altLang="cs-CZ" sz="3600" b="1" dirty="0"/>
              <a:t>Přístroje používané na operačních sálech, </a:t>
            </a:r>
            <a:r>
              <a:rPr lang="cs-CZ" altLang="cs-CZ" sz="3600" b="1" dirty="0" err="1"/>
              <a:t>litotriptory</a:t>
            </a:r>
            <a:endParaRPr lang="en-GB" altLang="cs-CZ" sz="3600" b="1" dirty="0"/>
          </a:p>
        </p:txBody>
      </p:sp>
      <p:sp>
        <p:nvSpPr>
          <p:cNvPr id="52228" name="Rectangle 3">
            <a:extLst>
              <a:ext uri="{FF2B5EF4-FFF2-40B4-BE49-F238E27FC236}">
                <a16:creationId xmlns:a16="http://schemas.microsoft.com/office/drawing/2014/main" id="{3EEC5DC0-94D8-4728-8827-4EA7C5DA5D79}"/>
              </a:ext>
            </a:extLst>
          </p:cNvPr>
          <p:cNvSpPr>
            <a:spLocks noGrp="1" noChangeArrowheads="1"/>
          </p:cNvSpPr>
          <p:nvPr>
            <p:ph type="body" idx="1"/>
          </p:nvPr>
        </p:nvSpPr>
        <p:spPr>
          <a:xfrm>
            <a:off x="2135189" y="1773238"/>
            <a:ext cx="8137525" cy="4392612"/>
          </a:xfrm>
          <a:noFill/>
          <a:ln w="38100" cmpd="dbl">
            <a:solidFill>
              <a:schemeClr val="bg1"/>
            </a:solidFill>
            <a:miter lim="800000"/>
            <a:headEnd/>
            <a:tailEnd/>
          </a:ln>
        </p:spPr>
        <p:txBody>
          <a:bodyPr/>
          <a:lstStyle/>
          <a:p>
            <a:pPr marL="0" indent="0" eaLnBrk="1" hangingPunct="1">
              <a:buFontTx/>
              <a:buNone/>
              <a:tabLst>
                <a:tab pos="0" algn="l"/>
              </a:tabLst>
            </a:pPr>
            <a:r>
              <a:rPr lang="cs-CZ" altLang="cs-CZ" dirty="0"/>
              <a:t>Teoretické pozadí</a:t>
            </a:r>
          </a:p>
          <a:p>
            <a:pPr marL="0" indent="0" eaLnBrk="1" hangingPunct="1">
              <a:buFontTx/>
              <a:buNone/>
              <a:tabLst>
                <a:tab pos="0" algn="l"/>
              </a:tabLst>
            </a:pPr>
            <a:endParaRPr lang="en-GB" altLang="cs-CZ" dirty="0"/>
          </a:p>
          <a:p>
            <a:pPr marL="0" indent="0" eaLnBrk="1" hangingPunct="1">
              <a:buFontTx/>
              <a:buNone/>
              <a:tabLst>
                <a:tab pos="0" algn="l"/>
              </a:tabLst>
            </a:pPr>
            <a:r>
              <a:rPr lang="cs-CZ" altLang="cs-CZ" dirty="0"/>
              <a:t>Biologické interakce ultrazvuku, elektromagnetických polí, elektrického proudu, infračerveného, viditelného a ultrafialového záření, princip laseru, působení nízkých teplot na živou hmotu, akustické rázové vlny</a:t>
            </a:r>
            <a:r>
              <a:rPr lang="en-GB" altLang="cs-CZ" dirty="0"/>
              <a:t>…</a:t>
            </a:r>
          </a:p>
        </p:txBody>
      </p:sp>
    </p:spTree>
    <p:extLst>
      <p:ext uri="{BB962C8B-B14F-4D97-AF65-F5344CB8AC3E}">
        <p14:creationId xmlns:p14="http://schemas.microsoft.com/office/powerpoint/2010/main" val="119866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6">
            <a:extLst>
              <a:ext uri="{FF2B5EF4-FFF2-40B4-BE49-F238E27FC236}">
                <a16:creationId xmlns:a16="http://schemas.microsoft.com/office/drawing/2014/main" id="{26E6AA7A-C83E-4DF8-B268-FD997C9FBC8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0AF232-2B18-49A3-8576-B7A517E4759D}" type="slidenum">
              <a:rPr lang="cs-CZ" altLang="cs-CZ" sz="1400"/>
              <a:pPr>
                <a:spcBef>
                  <a:spcPct val="0"/>
                </a:spcBef>
                <a:buFontTx/>
                <a:buNone/>
              </a:pPr>
              <a:t>5</a:t>
            </a:fld>
            <a:endParaRPr lang="cs-CZ" altLang="cs-CZ" sz="1400"/>
          </a:p>
        </p:txBody>
      </p:sp>
      <p:sp>
        <p:nvSpPr>
          <p:cNvPr id="13315" name="Rectangle 2">
            <a:extLst>
              <a:ext uri="{FF2B5EF4-FFF2-40B4-BE49-F238E27FC236}">
                <a16:creationId xmlns:a16="http://schemas.microsoft.com/office/drawing/2014/main" id="{2F038E22-7805-4FE2-A678-28F2D79E970B}"/>
              </a:ext>
            </a:extLst>
          </p:cNvPr>
          <p:cNvSpPr>
            <a:spLocks noGrp="1" noChangeArrowheads="1"/>
          </p:cNvSpPr>
          <p:nvPr>
            <p:ph type="title"/>
          </p:nvPr>
        </p:nvSpPr>
        <p:spPr>
          <a:xfrm>
            <a:off x="811925" y="346841"/>
            <a:ext cx="3770586" cy="651641"/>
          </a:xfrm>
        </p:spPr>
        <p:txBody>
          <a:bodyPr/>
          <a:lstStyle/>
          <a:p>
            <a:pPr algn="l" eaLnBrk="1" hangingPunct="1"/>
            <a:r>
              <a:rPr lang="cs-CZ" altLang="cs-CZ" b="1" dirty="0"/>
              <a:t>Jak studovat</a:t>
            </a:r>
            <a:r>
              <a:rPr lang="en-GB" altLang="cs-CZ" b="1" dirty="0"/>
              <a:t>?</a:t>
            </a:r>
          </a:p>
        </p:txBody>
      </p:sp>
      <p:sp>
        <p:nvSpPr>
          <p:cNvPr id="13316" name="Rectangle 3">
            <a:extLst>
              <a:ext uri="{FF2B5EF4-FFF2-40B4-BE49-F238E27FC236}">
                <a16:creationId xmlns:a16="http://schemas.microsoft.com/office/drawing/2014/main" id="{48B94000-C7EC-4029-87D6-983285A02FD9}"/>
              </a:ext>
            </a:extLst>
          </p:cNvPr>
          <p:cNvSpPr>
            <a:spLocks noGrp="1" noChangeArrowheads="1"/>
          </p:cNvSpPr>
          <p:nvPr>
            <p:ph type="body" sz="half" idx="1"/>
          </p:nvPr>
        </p:nvSpPr>
        <p:spPr>
          <a:xfrm>
            <a:off x="2279651" y="1341439"/>
            <a:ext cx="8167632" cy="3095625"/>
          </a:xfrm>
          <a:solidFill>
            <a:schemeClr val="bg1">
              <a:alpha val="30196"/>
            </a:schemeClr>
          </a:solidFill>
          <a:ln w="38100" cmpd="dbl">
            <a:solidFill>
              <a:schemeClr val="bg1"/>
            </a:solidFill>
            <a:miter lim="800000"/>
            <a:headEnd/>
            <a:tailEnd/>
          </a:ln>
        </p:spPr>
        <p:txBody>
          <a:bodyPr/>
          <a:lstStyle/>
          <a:p>
            <a:pPr marL="0" indent="0" eaLnBrk="1" hangingPunct="1">
              <a:lnSpc>
                <a:spcPct val="100000"/>
              </a:lnSpc>
              <a:buFontTx/>
              <a:buNone/>
            </a:pPr>
            <a:r>
              <a:rPr lang="cs-CZ" altLang="cs-CZ" sz="2800" dirty="0"/>
              <a:t>Studium lékařské biofyziky nepředstavuje problém z hlediska rozsahu požadovaných znalostí. Problémem může být pochopení fyzikálních principů a jejich aplikace</a:t>
            </a:r>
            <a:r>
              <a:rPr lang="en-GB" altLang="cs-CZ" sz="2800" dirty="0"/>
              <a:t>.</a:t>
            </a:r>
            <a:r>
              <a:rPr lang="cs-CZ" altLang="cs-CZ" sz="2800" dirty="0"/>
              <a:t> Memorování bez pochopení podstaty je nedostatečné pro úspěch u zkoušky (nemá ani smysl z hlediska budoucí profese)</a:t>
            </a:r>
            <a:r>
              <a:rPr lang="en-GB" altLang="cs-CZ" sz="2800" dirty="0"/>
              <a:t>. </a:t>
            </a:r>
          </a:p>
        </p:txBody>
      </p:sp>
      <p:pic>
        <p:nvPicPr>
          <p:cNvPr id="13317" name="Picture 4" descr="sisyf_anim">
            <a:extLst>
              <a:ext uri="{FF2B5EF4-FFF2-40B4-BE49-F238E27FC236}">
                <a16:creationId xmlns:a16="http://schemas.microsoft.com/office/drawing/2014/main" id="{3A8673A4-9DC5-481A-B44E-BFB30C29F68A}"/>
              </a:ext>
            </a:extLst>
          </p:cNvPr>
          <p:cNvPicPr>
            <a:picLocks noGrp="1" noChangeAspect="1" noChangeArrowheads="1" noCrop="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46894" y="4602546"/>
            <a:ext cx="2040893" cy="1798254"/>
          </a:xfrm>
          <a:noFill/>
        </p:spPr>
      </p:pic>
      <p:sp>
        <p:nvSpPr>
          <p:cNvPr id="13318" name="Obdélník 1">
            <a:extLst>
              <a:ext uri="{FF2B5EF4-FFF2-40B4-BE49-F238E27FC236}">
                <a16:creationId xmlns:a16="http://schemas.microsoft.com/office/drawing/2014/main" id="{4911E15C-29A9-4704-BB64-A82375886EE2}"/>
              </a:ext>
            </a:extLst>
          </p:cNvPr>
          <p:cNvSpPr>
            <a:spLocks noChangeArrowheads="1"/>
          </p:cNvSpPr>
          <p:nvPr/>
        </p:nvSpPr>
        <p:spPr bwMode="auto">
          <a:xfrm>
            <a:off x="4519448" y="4616724"/>
            <a:ext cx="6947339" cy="1631216"/>
          </a:xfrm>
          <a:prstGeom prst="rect">
            <a:avLst/>
          </a:prstGeom>
          <a:solidFill>
            <a:schemeClr val="accent4">
              <a:lumMod val="75000"/>
              <a:alpha val="32156"/>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2000" b="1" dirty="0"/>
              <a:t>Učebnice a všechny presentace přednášek poskytují informaci nutnou pro úspěch u zkoušky!!! Nepoužívejte neautorizované studijní pomůcky, je v nich mnoho nepřesností a chyb, často nevyhovují rozsahem. Výsledkem může být trpké zklamání u zkoušky!!!</a:t>
            </a:r>
            <a:endParaRPr lang="en-GB" altLang="cs-CZ" sz="2000" b="1" dirty="0"/>
          </a:p>
        </p:txBody>
      </p:sp>
    </p:spTree>
    <p:extLst>
      <p:ext uri="{BB962C8B-B14F-4D97-AF65-F5344CB8AC3E}">
        <p14:creationId xmlns:p14="http://schemas.microsoft.com/office/powerpoint/2010/main" val="364918991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číslo snímku 6">
            <a:extLst>
              <a:ext uri="{FF2B5EF4-FFF2-40B4-BE49-F238E27FC236}">
                <a16:creationId xmlns:a16="http://schemas.microsoft.com/office/drawing/2014/main" id="{E9BBA23E-56CA-4E09-8936-1AFF31C300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0A002C-20CC-4C03-8E45-585D3B8AD1C4}" type="slidenum">
              <a:rPr lang="cs-CZ" altLang="cs-CZ" sz="1400"/>
              <a:pPr>
                <a:spcBef>
                  <a:spcPct val="0"/>
                </a:spcBef>
                <a:buFontTx/>
                <a:buNone/>
              </a:pPr>
              <a:t>50</a:t>
            </a:fld>
            <a:endParaRPr lang="cs-CZ" altLang="cs-CZ" sz="1400"/>
          </a:p>
        </p:txBody>
      </p:sp>
      <p:sp>
        <p:nvSpPr>
          <p:cNvPr id="56323" name="Rectangle 1026">
            <a:extLst>
              <a:ext uri="{FF2B5EF4-FFF2-40B4-BE49-F238E27FC236}">
                <a16:creationId xmlns:a16="http://schemas.microsoft.com/office/drawing/2014/main" id="{EA370173-3C16-4023-ACA2-B3C3002EF767}"/>
              </a:ext>
            </a:extLst>
          </p:cNvPr>
          <p:cNvSpPr>
            <a:spLocks noGrp="1" noChangeArrowheads="1"/>
          </p:cNvSpPr>
          <p:nvPr>
            <p:ph type="title"/>
          </p:nvPr>
        </p:nvSpPr>
        <p:spPr>
          <a:xfrm>
            <a:off x="430924" y="304800"/>
            <a:ext cx="9551276" cy="914400"/>
          </a:xfrm>
        </p:spPr>
        <p:txBody>
          <a:bodyPr/>
          <a:lstStyle/>
          <a:p>
            <a:pPr algn="l" eaLnBrk="1" hangingPunct="1"/>
            <a:r>
              <a:rPr lang="cs-CZ" altLang="cs-CZ" sz="3600" b="1" dirty="0"/>
              <a:t>Přístroje pro náhradu a podporu orgánů - implantáty</a:t>
            </a:r>
            <a:endParaRPr lang="en-GB" altLang="cs-CZ" sz="3600" b="1" dirty="0"/>
          </a:p>
        </p:txBody>
      </p:sp>
      <p:pic>
        <p:nvPicPr>
          <p:cNvPr id="56324" name="Picture 1029" descr="cortical-screw-4">
            <a:hlinkClick r:id="rId3"/>
            <a:extLst>
              <a:ext uri="{FF2B5EF4-FFF2-40B4-BE49-F238E27FC236}">
                <a16:creationId xmlns:a16="http://schemas.microsoft.com/office/drawing/2014/main" id="{49007569-17D3-40D8-BC5A-AE58CE37D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099" y="1749372"/>
            <a:ext cx="10525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33" descr="prosthetics">
            <a:hlinkClick r:id="rId5"/>
            <a:extLst>
              <a:ext uri="{FF2B5EF4-FFF2-40B4-BE49-F238E27FC236}">
                <a16:creationId xmlns:a16="http://schemas.microsoft.com/office/drawing/2014/main" id="{75C67CA4-4CFD-4D9B-BEE1-0ECB11FC6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8282" y="1572666"/>
            <a:ext cx="2525713"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37" descr="dr2">
            <a:hlinkClick r:id="rId7"/>
            <a:extLst>
              <a:ext uri="{FF2B5EF4-FFF2-40B4-BE49-F238E27FC236}">
                <a16:creationId xmlns:a16="http://schemas.microsoft.com/office/drawing/2014/main" id="{E7E2B7B1-5480-46FA-923E-8E4A5888D5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4339" y="1965434"/>
            <a:ext cx="2373825" cy="16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039" descr="multiple-posterior-graphic">
            <a:hlinkClick r:id="rId9"/>
            <a:extLst>
              <a:ext uri="{FF2B5EF4-FFF2-40B4-BE49-F238E27FC236}">
                <a16:creationId xmlns:a16="http://schemas.microsoft.com/office/drawing/2014/main" id="{D9F9F10C-0C18-4C51-982E-F523B646DF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6066" y="3936508"/>
            <a:ext cx="22860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042" descr=" ">
            <a:extLst>
              <a:ext uri="{FF2B5EF4-FFF2-40B4-BE49-F238E27FC236}">
                <a16:creationId xmlns:a16="http://schemas.microsoft.com/office/drawing/2014/main" id="{6074F89C-4643-436C-BF64-35567F1E37F5}"/>
              </a:ext>
            </a:extLst>
          </p:cNvPr>
          <p:cNvPicPr>
            <a:picLocks noGrp="1" noChangeAspect="1" noChangeArrowheads="1"/>
          </p:cNvPicPr>
          <p:nvPr>
            <p:ph sz="half" idx="2"/>
          </p:nvPr>
        </p:nvPicPr>
        <p:blipFill>
          <a:blip r:embed="rId11">
            <a:extLst>
              <a:ext uri="{28A0092B-C50C-407E-A947-70E740481C1C}">
                <a14:useLocalDpi xmlns:a14="http://schemas.microsoft.com/office/drawing/2010/main" val="0"/>
              </a:ext>
            </a:extLst>
          </a:blip>
          <a:srcRect/>
          <a:stretch>
            <a:fillRect/>
          </a:stretch>
        </p:blipFill>
        <p:spPr>
          <a:xfrm>
            <a:off x="6163551" y="1246845"/>
            <a:ext cx="2438400" cy="2438400"/>
          </a:xfrm>
          <a:noFill/>
        </p:spPr>
      </p:pic>
      <p:sp>
        <p:nvSpPr>
          <p:cNvPr id="56329" name="Text Box 1044">
            <a:extLst>
              <a:ext uri="{FF2B5EF4-FFF2-40B4-BE49-F238E27FC236}">
                <a16:creationId xmlns:a16="http://schemas.microsoft.com/office/drawing/2014/main" id="{D2D3848E-609C-40C7-BB52-0E885ED855CE}"/>
              </a:ext>
            </a:extLst>
          </p:cNvPr>
          <p:cNvSpPr txBox="1">
            <a:spLocks noChangeArrowheads="1"/>
          </p:cNvSpPr>
          <p:nvPr/>
        </p:nvSpPr>
        <p:spPr bwMode="auto">
          <a:xfrm>
            <a:off x="4970518" y="5050878"/>
            <a:ext cx="3097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Robotické zařízení pro implantaci jamky kyčelního kloubu</a:t>
            </a:r>
            <a:endParaRPr lang="en-GB" altLang="cs-CZ" sz="1800" dirty="0"/>
          </a:p>
        </p:txBody>
      </p:sp>
      <p:pic>
        <p:nvPicPr>
          <p:cNvPr id="56330" name="Picture 9" descr="VÃ½sledek obrÃ¡zku pro knee surgery robot">
            <a:extLst>
              <a:ext uri="{FF2B5EF4-FFF2-40B4-BE49-F238E27FC236}">
                <a16:creationId xmlns:a16="http://schemas.microsoft.com/office/drawing/2014/main" id="{8BD97DD4-27F8-43C3-AD75-E63692B5B032}"/>
              </a:ext>
            </a:extLst>
          </p:cNvPr>
          <p:cNvPicPr>
            <a:picLocks noGrp="1" noChangeAspect="1" noChangeArrowheads="1"/>
          </p:cNvPicPr>
          <p:nvPr>
            <p:ph sz="half" idx="1"/>
          </p:nvPr>
        </p:nvPicPr>
        <p:blipFill>
          <a:blip r:embed="rId12">
            <a:extLst>
              <a:ext uri="{28A0092B-C50C-407E-A947-70E740481C1C}">
                <a14:useLocalDpi xmlns:a14="http://schemas.microsoft.com/office/drawing/2010/main" val="0"/>
              </a:ext>
            </a:extLst>
          </a:blip>
          <a:srcRect/>
          <a:stretch>
            <a:fillRect/>
          </a:stretch>
        </p:blipFill>
        <p:spPr>
          <a:xfrm>
            <a:off x="466237" y="4014952"/>
            <a:ext cx="4483260" cy="2557079"/>
          </a:xfrm>
          <a:noFill/>
        </p:spPr>
      </p:pic>
    </p:spTree>
    <p:extLst>
      <p:ext uri="{BB962C8B-B14F-4D97-AF65-F5344CB8AC3E}">
        <p14:creationId xmlns:p14="http://schemas.microsoft.com/office/powerpoint/2010/main" val="3864403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308B69-1992-4642-BD81-3611CE078752}"/>
              </a:ext>
            </a:extLst>
          </p:cNvPr>
          <p:cNvSpPr>
            <a:spLocks noGrp="1"/>
          </p:cNvSpPr>
          <p:nvPr>
            <p:ph type="title"/>
          </p:nvPr>
        </p:nvSpPr>
        <p:spPr/>
        <p:txBody>
          <a:bodyPr/>
          <a:lstStyle/>
          <a:p>
            <a:r>
              <a:rPr lang="cs-CZ" dirty="0"/>
              <a:t>První krůčky medicínských robotů do vesmíru</a:t>
            </a:r>
          </a:p>
        </p:txBody>
      </p:sp>
      <p:pic>
        <p:nvPicPr>
          <p:cNvPr id="7" name="Zástupný obsah 6">
            <a:extLst>
              <a:ext uri="{FF2B5EF4-FFF2-40B4-BE49-F238E27FC236}">
                <a16:creationId xmlns:a16="http://schemas.microsoft.com/office/drawing/2014/main" id="{930F15E4-1C82-4C5D-B8D1-893A7B1655C4}"/>
              </a:ext>
            </a:extLst>
          </p:cNvPr>
          <p:cNvPicPr>
            <a:picLocks noGrp="1" noChangeAspect="1"/>
          </p:cNvPicPr>
          <p:nvPr>
            <p:ph sz="half" idx="1"/>
          </p:nvPr>
        </p:nvPicPr>
        <p:blipFill>
          <a:blip r:embed="rId2"/>
          <a:stretch>
            <a:fillRect/>
          </a:stretch>
        </p:blipFill>
        <p:spPr>
          <a:xfrm>
            <a:off x="666000" y="2306372"/>
            <a:ext cx="1844267" cy="2760638"/>
          </a:xfrm>
          <a:prstGeom prst="rect">
            <a:avLst/>
          </a:prstGeom>
        </p:spPr>
      </p:pic>
      <p:sp>
        <p:nvSpPr>
          <p:cNvPr id="6" name="Zástupný symbol pro číslo snímku 5">
            <a:extLst>
              <a:ext uri="{FF2B5EF4-FFF2-40B4-BE49-F238E27FC236}">
                <a16:creationId xmlns:a16="http://schemas.microsoft.com/office/drawing/2014/main" id="{D446702D-328B-413E-B21E-DFE4AE98922F}"/>
              </a:ext>
            </a:extLst>
          </p:cNvPr>
          <p:cNvSpPr>
            <a:spLocks noGrp="1"/>
          </p:cNvSpPr>
          <p:nvPr>
            <p:ph type="sldNum" sz="quarter" idx="12"/>
          </p:nvPr>
        </p:nvSpPr>
        <p:spPr/>
        <p:txBody>
          <a:bodyPr/>
          <a:lstStyle/>
          <a:p>
            <a:fld id="{4C9158D6-D939-40B4-9760-791373D3F52F}" type="slidenum">
              <a:rPr lang="cs-CZ" altLang="cs-CZ" smtClean="0"/>
              <a:pPr/>
              <a:t>51</a:t>
            </a:fld>
            <a:endParaRPr lang="cs-CZ" altLang="cs-CZ"/>
          </a:p>
        </p:txBody>
      </p:sp>
      <p:sp>
        <p:nvSpPr>
          <p:cNvPr id="9" name="TextovéPole 8">
            <a:extLst>
              <a:ext uri="{FF2B5EF4-FFF2-40B4-BE49-F238E27FC236}">
                <a16:creationId xmlns:a16="http://schemas.microsoft.com/office/drawing/2014/main" id="{045091F8-B207-49F0-814D-A24F66D36C24}"/>
              </a:ext>
            </a:extLst>
          </p:cNvPr>
          <p:cNvSpPr txBox="1"/>
          <p:nvPr/>
        </p:nvSpPr>
        <p:spPr>
          <a:xfrm>
            <a:off x="2773756" y="1768973"/>
            <a:ext cx="8779782" cy="1446550"/>
          </a:xfrm>
          <a:prstGeom prst="rect">
            <a:avLst/>
          </a:prstGeom>
          <a:noFill/>
        </p:spPr>
        <p:txBody>
          <a:bodyPr wrap="square" rtlCol="0">
            <a:spAutoFit/>
          </a:bodyPr>
          <a:lstStyle/>
          <a:p>
            <a:r>
              <a:rPr lang="cs-CZ" sz="2800" dirty="0">
                <a:latin typeface="+mn-lt"/>
              </a:rPr>
              <a:t>CNN: „</a:t>
            </a:r>
            <a:r>
              <a:rPr lang="en-US" sz="2000" dirty="0"/>
              <a:t>Surgery in space: Tiny remotely operated robot completes first simulated procedure at the space station</a:t>
            </a:r>
            <a:r>
              <a:rPr lang="cs-CZ" sz="2000" dirty="0"/>
              <a:t>“, 2024, stanice ISS, ověření komunikace na dálku, testovací mód, </a:t>
            </a:r>
          </a:p>
          <a:p>
            <a:r>
              <a:rPr lang="en-US" sz="2000" dirty="0" err="1"/>
              <a:t>spaceMIRA</a:t>
            </a:r>
            <a:r>
              <a:rPr lang="en-US" sz="2000" dirty="0"/>
              <a:t> — Miniaturized In Vivo Robotic Assistant</a:t>
            </a:r>
            <a:endParaRPr lang="en-US" sz="2000" b="1" dirty="0"/>
          </a:p>
        </p:txBody>
      </p:sp>
      <p:pic>
        <p:nvPicPr>
          <p:cNvPr id="11" name="Obrázek 10">
            <a:extLst>
              <a:ext uri="{FF2B5EF4-FFF2-40B4-BE49-F238E27FC236}">
                <a16:creationId xmlns:a16="http://schemas.microsoft.com/office/drawing/2014/main" id="{4CD84184-54ED-49E9-B867-F4CFF6E93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202" y="3574225"/>
            <a:ext cx="4597776" cy="2985569"/>
          </a:xfrm>
          <a:prstGeom prst="rect">
            <a:avLst/>
          </a:prstGeom>
        </p:spPr>
      </p:pic>
    </p:spTree>
    <p:extLst>
      <p:ext uri="{BB962C8B-B14F-4D97-AF65-F5344CB8AC3E}">
        <p14:creationId xmlns:p14="http://schemas.microsoft.com/office/powerpoint/2010/main" val="11847502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8">
            <a:extLst>
              <a:ext uri="{FF2B5EF4-FFF2-40B4-BE49-F238E27FC236}">
                <a16:creationId xmlns:a16="http://schemas.microsoft.com/office/drawing/2014/main" id="{451737D6-5075-43CC-A1C3-AE4C825713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C874FF-9118-4577-A048-9FF479EA36C8}" type="slidenum">
              <a:rPr lang="cs-CZ" altLang="cs-CZ" sz="1400"/>
              <a:pPr>
                <a:spcBef>
                  <a:spcPct val="0"/>
                </a:spcBef>
                <a:buFontTx/>
                <a:buNone/>
              </a:pPr>
              <a:t>52</a:t>
            </a:fld>
            <a:endParaRPr lang="cs-CZ" altLang="cs-CZ" sz="1400"/>
          </a:p>
        </p:txBody>
      </p:sp>
      <p:sp>
        <p:nvSpPr>
          <p:cNvPr id="58371" name="Rectangle 4">
            <a:extLst>
              <a:ext uri="{FF2B5EF4-FFF2-40B4-BE49-F238E27FC236}">
                <a16:creationId xmlns:a16="http://schemas.microsoft.com/office/drawing/2014/main" id="{6656AF1B-F10E-4E1A-A10C-1E01FE96AD21}"/>
              </a:ext>
            </a:extLst>
          </p:cNvPr>
          <p:cNvSpPr>
            <a:spLocks noGrp="1" noChangeArrowheads="1"/>
          </p:cNvSpPr>
          <p:nvPr>
            <p:ph type="title" sz="quarter"/>
          </p:nvPr>
        </p:nvSpPr>
        <p:spPr>
          <a:xfrm>
            <a:off x="630622" y="304800"/>
            <a:ext cx="9351580" cy="914400"/>
          </a:xfrm>
          <a:noFill/>
        </p:spPr>
        <p:txBody>
          <a:bodyPr/>
          <a:lstStyle/>
          <a:p>
            <a:pPr algn="l" eaLnBrk="1" hangingPunct="1"/>
            <a:r>
              <a:rPr lang="cs-CZ" altLang="cs-CZ" sz="3600" b="1" dirty="0"/>
              <a:t>Přístroje pro náhradu a podporu orgánů – „umělé orgány“</a:t>
            </a:r>
            <a:endParaRPr lang="en-GB" altLang="cs-CZ" sz="3600" b="1" dirty="0"/>
          </a:p>
        </p:txBody>
      </p:sp>
      <p:pic>
        <p:nvPicPr>
          <p:cNvPr id="58372" name="Picture 5" descr="artificial-heart-abiocor-hand">
            <a:hlinkClick r:id="rId3"/>
            <a:extLst>
              <a:ext uri="{FF2B5EF4-FFF2-40B4-BE49-F238E27FC236}">
                <a16:creationId xmlns:a16="http://schemas.microsoft.com/office/drawing/2014/main" id="{3A79B0EC-37FE-4C34-9663-8D902E95D0AA}"/>
              </a:ext>
            </a:extLst>
          </p:cNvPr>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571900" y="1551646"/>
            <a:ext cx="2016125" cy="2011362"/>
          </a:xfrm>
        </p:spPr>
      </p:pic>
      <p:pic>
        <p:nvPicPr>
          <p:cNvPr id="58374" name="Picture 9" descr="6">
            <a:extLst>
              <a:ext uri="{FF2B5EF4-FFF2-40B4-BE49-F238E27FC236}">
                <a16:creationId xmlns:a16="http://schemas.microsoft.com/office/drawing/2014/main" id="{5ED1A7D4-C006-455F-9817-42E3C8F1D70D}"/>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375432" y="4312745"/>
            <a:ext cx="3505200" cy="2247900"/>
          </a:xfrm>
          <a:noFill/>
        </p:spPr>
      </p:pic>
      <p:pic>
        <p:nvPicPr>
          <p:cNvPr id="58375" name="Picture 11" descr="Retinal Implant">
            <a:extLst>
              <a:ext uri="{FF2B5EF4-FFF2-40B4-BE49-F238E27FC236}">
                <a16:creationId xmlns:a16="http://schemas.microsoft.com/office/drawing/2014/main" id="{4BC9DFF1-EE12-40F9-8C5D-3D0CAF34705E}"/>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579476" y="4218151"/>
            <a:ext cx="2590800" cy="2101850"/>
          </a:xfrm>
          <a:noFill/>
        </p:spPr>
      </p:pic>
      <p:pic>
        <p:nvPicPr>
          <p:cNvPr id="58376" name="Picture 13" descr="ear implant diagram">
            <a:extLst>
              <a:ext uri="{FF2B5EF4-FFF2-40B4-BE49-F238E27FC236}">
                <a16:creationId xmlns:a16="http://schemas.microsoft.com/office/drawing/2014/main" id="{4F17AEC2-9B36-4DF3-9182-6AA40C3F19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055" y="1310456"/>
            <a:ext cx="338455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 Box 14">
            <a:extLst>
              <a:ext uri="{FF2B5EF4-FFF2-40B4-BE49-F238E27FC236}">
                <a16:creationId xmlns:a16="http://schemas.microsoft.com/office/drawing/2014/main" id="{28E573A4-35D7-4255-852B-7ABE3C90A380}"/>
              </a:ext>
            </a:extLst>
          </p:cNvPr>
          <p:cNvSpPr txBox="1">
            <a:spLocks noChangeArrowheads="1"/>
          </p:cNvSpPr>
          <p:nvPr/>
        </p:nvSpPr>
        <p:spPr bwMode="auto">
          <a:xfrm>
            <a:off x="1509385" y="3723291"/>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Umělé srdce</a:t>
            </a:r>
            <a:endParaRPr lang="en-GB" altLang="cs-CZ" sz="1800" dirty="0"/>
          </a:p>
        </p:txBody>
      </p:sp>
      <p:sp>
        <p:nvSpPr>
          <p:cNvPr id="58378" name="Text Box 15">
            <a:extLst>
              <a:ext uri="{FF2B5EF4-FFF2-40B4-BE49-F238E27FC236}">
                <a16:creationId xmlns:a16="http://schemas.microsoft.com/office/drawing/2014/main" id="{94F52EED-FA9D-4B0B-9E73-51844323DD1E}"/>
              </a:ext>
            </a:extLst>
          </p:cNvPr>
          <p:cNvSpPr txBox="1">
            <a:spLocks noChangeArrowheads="1"/>
          </p:cNvSpPr>
          <p:nvPr/>
        </p:nvSpPr>
        <p:spPr bwMode="auto">
          <a:xfrm>
            <a:off x="4663637" y="3731117"/>
            <a:ext cx="28082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Kochleární implantát</a:t>
            </a:r>
            <a:endParaRPr lang="en-GB" altLang="cs-CZ" sz="1800" dirty="0"/>
          </a:p>
        </p:txBody>
      </p:sp>
      <p:sp>
        <p:nvSpPr>
          <p:cNvPr id="58379" name="Text Box 16">
            <a:extLst>
              <a:ext uri="{FF2B5EF4-FFF2-40B4-BE49-F238E27FC236}">
                <a16:creationId xmlns:a16="http://schemas.microsoft.com/office/drawing/2014/main" id="{FAA955A9-F62B-4EA3-BCA8-E5F96D065723}"/>
              </a:ext>
            </a:extLst>
          </p:cNvPr>
          <p:cNvSpPr txBox="1">
            <a:spLocks noChangeArrowheads="1"/>
          </p:cNvSpPr>
          <p:nvPr/>
        </p:nvSpPr>
        <p:spPr bwMode="auto">
          <a:xfrm>
            <a:off x="6865391" y="6334017"/>
            <a:ext cx="2808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Sítnicový implantát</a:t>
            </a:r>
            <a:endParaRPr lang="en-GB" altLang="cs-CZ" sz="1800" dirty="0"/>
          </a:p>
        </p:txBody>
      </p:sp>
      <p:sp>
        <p:nvSpPr>
          <p:cNvPr id="58380" name="Text Box 17">
            <a:extLst>
              <a:ext uri="{FF2B5EF4-FFF2-40B4-BE49-F238E27FC236}">
                <a16:creationId xmlns:a16="http://schemas.microsoft.com/office/drawing/2014/main" id="{ED66865A-2E78-441C-8833-2D62E9267F95}"/>
              </a:ext>
            </a:extLst>
          </p:cNvPr>
          <p:cNvSpPr txBox="1">
            <a:spLocks noChangeArrowheads="1"/>
          </p:cNvSpPr>
          <p:nvPr/>
        </p:nvSpPr>
        <p:spPr bwMode="auto">
          <a:xfrm>
            <a:off x="9829199" y="3834087"/>
            <a:ext cx="1858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Plicní ventilátor</a:t>
            </a:r>
            <a:endParaRPr lang="en-GB" altLang="cs-CZ" sz="1800" dirty="0"/>
          </a:p>
        </p:txBody>
      </p:sp>
      <p:sp>
        <p:nvSpPr>
          <p:cNvPr id="58381" name="Text Box 18">
            <a:extLst>
              <a:ext uri="{FF2B5EF4-FFF2-40B4-BE49-F238E27FC236}">
                <a16:creationId xmlns:a16="http://schemas.microsoft.com/office/drawing/2014/main" id="{AEC137E1-02D2-49EE-A711-3B4252C7BAC5}"/>
              </a:ext>
            </a:extLst>
          </p:cNvPr>
          <p:cNvSpPr txBox="1">
            <a:spLocks noChangeArrowheads="1"/>
          </p:cNvSpPr>
          <p:nvPr/>
        </p:nvSpPr>
        <p:spPr bwMode="auto">
          <a:xfrm>
            <a:off x="660182" y="4207094"/>
            <a:ext cx="13684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Mimotělní oběh</a:t>
            </a:r>
            <a:endParaRPr lang="en-GB" altLang="cs-CZ" sz="1800" dirty="0"/>
          </a:p>
        </p:txBody>
      </p:sp>
      <p:pic>
        <p:nvPicPr>
          <p:cNvPr id="1026" name="Picture 2" descr="Český dodavatel tepelných výměníků rozšířil výrobu o plicní ventilátory |  Hospodářské noviny (iHNed.cz)">
            <a:extLst>
              <a:ext uri="{FF2B5EF4-FFF2-40B4-BE49-F238E27FC236}">
                <a16:creationId xmlns:a16="http://schemas.microsoft.com/office/drawing/2014/main" id="{CD477FE8-E68E-46A8-BE32-54B58B490B0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23586" y="1387364"/>
            <a:ext cx="3268719" cy="245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475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7">
            <a:extLst>
              <a:ext uri="{FF2B5EF4-FFF2-40B4-BE49-F238E27FC236}">
                <a16:creationId xmlns:a16="http://schemas.microsoft.com/office/drawing/2014/main" id="{C0BD5164-F775-488F-9F26-86EF0E68047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2A8937-CDCA-4F44-894D-DC6CC545789C}" type="slidenum">
              <a:rPr lang="cs-CZ" altLang="cs-CZ" sz="1400"/>
              <a:pPr>
                <a:spcBef>
                  <a:spcPct val="0"/>
                </a:spcBef>
                <a:buFontTx/>
                <a:buNone/>
              </a:pPr>
              <a:t>53</a:t>
            </a:fld>
            <a:endParaRPr lang="cs-CZ" altLang="cs-CZ" sz="1400"/>
          </a:p>
        </p:txBody>
      </p:sp>
      <p:sp>
        <p:nvSpPr>
          <p:cNvPr id="60419" name="Rectangle 2">
            <a:extLst>
              <a:ext uri="{FF2B5EF4-FFF2-40B4-BE49-F238E27FC236}">
                <a16:creationId xmlns:a16="http://schemas.microsoft.com/office/drawing/2014/main" id="{93E8CC74-B125-40EC-8E7B-E1027E2E9CA2}"/>
              </a:ext>
            </a:extLst>
          </p:cNvPr>
          <p:cNvSpPr>
            <a:spLocks noGrp="1" noChangeArrowheads="1"/>
          </p:cNvSpPr>
          <p:nvPr>
            <p:ph type="title"/>
          </p:nvPr>
        </p:nvSpPr>
        <p:spPr>
          <a:xfrm>
            <a:off x="609600" y="274638"/>
            <a:ext cx="9343697" cy="1143000"/>
          </a:xfrm>
        </p:spPr>
        <p:txBody>
          <a:bodyPr/>
          <a:lstStyle/>
          <a:p>
            <a:pPr eaLnBrk="1" hangingPunct="1"/>
            <a:r>
              <a:rPr lang="cs-CZ" altLang="cs-CZ" sz="3600" b="1" dirty="0"/>
              <a:t>Přístroje pro náhradu a podporu orgánů – „umělé orgány“</a:t>
            </a:r>
          </a:p>
        </p:txBody>
      </p:sp>
      <p:sp>
        <p:nvSpPr>
          <p:cNvPr id="60420" name="Rectangle 3">
            <a:extLst>
              <a:ext uri="{FF2B5EF4-FFF2-40B4-BE49-F238E27FC236}">
                <a16:creationId xmlns:a16="http://schemas.microsoft.com/office/drawing/2014/main" id="{BA710577-075A-4F11-BE90-5DA1952B6509}"/>
              </a:ext>
            </a:extLst>
          </p:cNvPr>
          <p:cNvSpPr>
            <a:spLocks noGrp="1" noChangeArrowheads="1"/>
          </p:cNvSpPr>
          <p:nvPr>
            <p:ph type="body" sz="half" idx="1"/>
          </p:nvPr>
        </p:nvSpPr>
        <p:spPr>
          <a:xfrm>
            <a:off x="4855779" y="4348162"/>
            <a:ext cx="6768662" cy="2509838"/>
          </a:xfrm>
        </p:spPr>
        <p:txBody>
          <a:bodyPr/>
          <a:lstStyle/>
          <a:p>
            <a:pPr eaLnBrk="1" hangingPunct="1">
              <a:lnSpc>
                <a:spcPct val="100000"/>
              </a:lnSpc>
            </a:pPr>
            <a:r>
              <a:rPr lang="cs-CZ" altLang="cs-CZ" sz="2800" dirty="0"/>
              <a:t>Stenty jsou zaváděny do poškozených cév, jícnu apod. Někdy se pro jejich výrobu používá i kov s tvarovou pamětí – </a:t>
            </a:r>
            <a:r>
              <a:rPr lang="cs-CZ" altLang="cs-CZ" sz="2800" dirty="0" err="1"/>
              <a:t>nitinol</a:t>
            </a:r>
            <a:r>
              <a:rPr lang="cs-CZ" altLang="cs-CZ" sz="2800" dirty="0"/>
              <a:t>, který zaujme zamýšlený tvar až v lidském těle.</a:t>
            </a:r>
          </a:p>
        </p:txBody>
      </p:sp>
      <p:pic>
        <p:nvPicPr>
          <p:cNvPr id="60421" name="obrázek 1" descr="http://www.google.cz/url?source=imglanding&amp;ct=img&amp;q=http://bjr.birjournals.org/content/vol74/issue886/images/large/BI75492.5.6.jpeg&amp;sa=X&amp;ei=2WAvUOjVCZHKtAaOuYDQCw&amp;ved=0CAsQ8wc&amp;usg=AFQjCNGGRxkKk6j7yaxOCRy4pwIsnlFoUg">
            <a:extLst>
              <a:ext uri="{FF2B5EF4-FFF2-40B4-BE49-F238E27FC236}">
                <a16:creationId xmlns:a16="http://schemas.microsoft.com/office/drawing/2014/main" id="{78DB07B6-2414-4253-8C19-7671E0EC7316}"/>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326610" y="1609891"/>
            <a:ext cx="3375955" cy="2397468"/>
          </a:xfrm>
          <a:noFill/>
        </p:spPr>
      </p:pic>
      <p:pic>
        <p:nvPicPr>
          <p:cNvPr id="60422" name="obrázek 4" descr="http://www.google.cz/url?source=imglanding&amp;ct=img&amp;q=http://www.unifarma.com.ar/productos/ella_SX%20Ella%20Stent_imag2.jpg&amp;sa=X&amp;ei=l2EvUNrqGcnftAa1_oDQDQ&amp;ved=0CAsQ8wc&amp;usg=AFQjCNFZl71uluAHnZCWSzOL6VnD5c3CVg">
            <a:extLst>
              <a:ext uri="{FF2B5EF4-FFF2-40B4-BE49-F238E27FC236}">
                <a16:creationId xmlns:a16="http://schemas.microsoft.com/office/drawing/2014/main" id="{FB4CFD08-B6A7-4F4F-A4C0-502894E73ABB}"/>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098471" y="1714119"/>
            <a:ext cx="1920875" cy="1838325"/>
          </a:xfrm>
          <a:noFill/>
        </p:spPr>
      </p:pic>
      <p:pic>
        <p:nvPicPr>
          <p:cNvPr id="60423" name="obrázek 7" descr="http://www.google.cz/url?source=imglanding&amp;ct=img&amp;q=http://www.drmcdougall.com/misc/2006nl/sept/stent.jpg&amp;sa=X&amp;ei=EGIvUPzjFczWsgbVloHIBQ&amp;ved=0CAwQ8wc4SA&amp;usg=AFQjCNG8GnDvunPsP4f5t-FcBVFlHQwE-A">
            <a:extLst>
              <a:ext uri="{FF2B5EF4-FFF2-40B4-BE49-F238E27FC236}">
                <a16:creationId xmlns:a16="http://schemas.microsoft.com/office/drawing/2014/main" id="{E9F760FB-D850-4034-9C9A-64E12990C0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31" y="2123646"/>
            <a:ext cx="3293654" cy="38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678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pro číslo snímku 5">
            <a:extLst>
              <a:ext uri="{FF2B5EF4-FFF2-40B4-BE49-F238E27FC236}">
                <a16:creationId xmlns:a16="http://schemas.microsoft.com/office/drawing/2014/main" id="{CADA3DF3-3570-464F-AB04-C843750F4BE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E4EF5C-B241-44D0-8127-0E646AAA41E6}" type="slidenum">
              <a:rPr lang="cs-CZ" altLang="cs-CZ" sz="1400"/>
              <a:pPr>
                <a:spcBef>
                  <a:spcPct val="0"/>
                </a:spcBef>
                <a:buFontTx/>
                <a:buNone/>
              </a:pPr>
              <a:t>54</a:t>
            </a:fld>
            <a:endParaRPr lang="cs-CZ" altLang="cs-CZ" sz="1400"/>
          </a:p>
        </p:txBody>
      </p:sp>
      <p:sp>
        <p:nvSpPr>
          <p:cNvPr id="64515" name="Rectangle 2">
            <a:extLst>
              <a:ext uri="{FF2B5EF4-FFF2-40B4-BE49-F238E27FC236}">
                <a16:creationId xmlns:a16="http://schemas.microsoft.com/office/drawing/2014/main" id="{9ED48359-E869-4425-A354-CD1A7C4C04F1}"/>
              </a:ext>
            </a:extLst>
          </p:cNvPr>
          <p:cNvSpPr>
            <a:spLocks noGrp="1" noChangeArrowheads="1"/>
          </p:cNvSpPr>
          <p:nvPr>
            <p:ph type="title"/>
          </p:nvPr>
        </p:nvSpPr>
        <p:spPr>
          <a:xfrm>
            <a:off x="546538" y="304800"/>
            <a:ext cx="10216055" cy="914400"/>
          </a:xfrm>
        </p:spPr>
        <p:txBody>
          <a:bodyPr/>
          <a:lstStyle/>
          <a:p>
            <a:pPr eaLnBrk="1" hangingPunct="1"/>
            <a:r>
              <a:rPr lang="cs-CZ" altLang="cs-CZ" sz="3600" b="1" dirty="0"/>
              <a:t>Přístroje pro samovyšetření pacientů</a:t>
            </a:r>
            <a:r>
              <a:rPr lang="en-GB" altLang="cs-CZ" sz="3600" b="1" dirty="0"/>
              <a:t> (‘</a:t>
            </a:r>
            <a:r>
              <a:rPr lang="cs-CZ" altLang="cs-CZ" sz="3600" b="1" dirty="0"/>
              <a:t>domácí přístroje</a:t>
            </a:r>
            <a:r>
              <a:rPr lang="en-GB" altLang="cs-CZ" sz="3600" b="1" dirty="0"/>
              <a:t>’)</a:t>
            </a:r>
          </a:p>
        </p:txBody>
      </p:sp>
      <p:sp>
        <p:nvSpPr>
          <p:cNvPr id="64516" name="Rectangle 3">
            <a:extLst>
              <a:ext uri="{FF2B5EF4-FFF2-40B4-BE49-F238E27FC236}">
                <a16:creationId xmlns:a16="http://schemas.microsoft.com/office/drawing/2014/main" id="{F6D60437-A69C-477B-A148-5A1B019B680D}"/>
              </a:ext>
            </a:extLst>
          </p:cNvPr>
          <p:cNvSpPr>
            <a:spLocks noGrp="1" noChangeArrowheads="1"/>
          </p:cNvSpPr>
          <p:nvPr>
            <p:ph type="body" idx="1"/>
          </p:nvPr>
        </p:nvSpPr>
        <p:spPr>
          <a:xfrm>
            <a:off x="977462" y="2075027"/>
            <a:ext cx="4196859" cy="4465638"/>
          </a:xfrm>
          <a:solidFill>
            <a:schemeClr val="bg1">
              <a:alpha val="30196"/>
            </a:schemeClr>
          </a:solid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sz="2400" dirty="0"/>
              <a:t>Přístroje pro samovyšetření</a:t>
            </a:r>
            <a:r>
              <a:rPr lang="en-US" altLang="cs-CZ" sz="2400" dirty="0"/>
              <a:t>`</a:t>
            </a:r>
            <a:r>
              <a:rPr lang="cs-CZ" altLang="cs-CZ" sz="2400" dirty="0"/>
              <a:t> jsou jakékoliv přístroje určené výrobcem k laickému použití v domácím prostředí.</a:t>
            </a:r>
            <a:endParaRPr lang="en-US" altLang="cs-CZ" sz="2400" dirty="0"/>
          </a:p>
          <a:p>
            <a:pPr eaLnBrk="1" hangingPunct="1">
              <a:lnSpc>
                <a:spcPct val="100000"/>
              </a:lnSpc>
              <a:buFont typeface="Wingdings" panose="05000000000000000000" pitchFamily="2" charset="2"/>
              <a:buChar char="Ø"/>
            </a:pPr>
            <a:r>
              <a:rPr lang="cs-CZ" altLang="cs-CZ" sz="2400" dirty="0"/>
              <a:t>Teploměry, tlakoměry atd. </a:t>
            </a:r>
            <a:endParaRPr lang="en-US" altLang="cs-CZ" sz="2400" dirty="0"/>
          </a:p>
          <a:p>
            <a:pPr eaLnBrk="1" hangingPunct="1">
              <a:lnSpc>
                <a:spcPct val="100000"/>
              </a:lnSpc>
              <a:buFont typeface="Wingdings" panose="05000000000000000000" pitchFamily="2" charset="2"/>
              <a:buChar char="Ø"/>
            </a:pPr>
            <a:r>
              <a:rPr lang="cs-CZ" altLang="cs-CZ" sz="2400" dirty="0"/>
              <a:t>Vyšetřovací soupravy používané v těhotenství a pacienty trpícími cukrovkou</a:t>
            </a:r>
            <a:r>
              <a:rPr lang="en-US" altLang="cs-CZ" sz="2400" dirty="0"/>
              <a:t> (</a:t>
            </a:r>
            <a:r>
              <a:rPr lang="cs-CZ" altLang="cs-CZ" sz="2400" dirty="0"/>
              <a:t>stanovení hladiny glukózy v krvi</a:t>
            </a:r>
            <a:r>
              <a:rPr lang="en-US" altLang="cs-CZ" sz="2400" dirty="0"/>
              <a:t>)</a:t>
            </a:r>
            <a:r>
              <a:rPr lang="cs-CZ" altLang="cs-CZ" sz="2400" dirty="0"/>
              <a:t>.</a:t>
            </a:r>
            <a:endParaRPr lang="en-GB" altLang="cs-CZ" sz="2400" dirty="0"/>
          </a:p>
        </p:txBody>
      </p:sp>
      <p:pic>
        <p:nvPicPr>
          <p:cNvPr id="64517" name="Picture 4">
            <a:extLst>
              <a:ext uri="{FF2B5EF4-FFF2-40B4-BE49-F238E27FC236}">
                <a16:creationId xmlns:a16="http://schemas.microsoft.com/office/drawing/2014/main" id="{E0669A4B-ACD2-4921-826D-B2844AC01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411" y="1260914"/>
            <a:ext cx="295275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5">
            <a:extLst>
              <a:ext uri="{FF2B5EF4-FFF2-40B4-BE49-F238E27FC236}">
                <a16:creationId xmlns:a16="http://schemas.microsoft.com/office/drawing/2014/main" id="{2F3B2B82-2927-43BD-9819-E9BBFB8CA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5638" y="1412875"/>
            <a:ext cx="1905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6">
            <a:extLst>
              <a:ext uri="{FF2B5EF4-FFF2-40B4-BE49-F238E27FC236}">
                <a16:creationId xmlns:a16="http://schemas.microsoft.com/office/drawing/2014/main" id="{A3AAF7DF-3CFC-404A-9B62-3C1C078F70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2242" y="3423308"/>
            <a:ext cx="19050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7">
            <a:extLst>
              <a:ext uri="{FF2B5EF4-FFF2-40B4-BE49-F238E27FC236}">
                <a16:creationId xmlns:a16="http://schemas.microsoft.com/office/drawing/2014/main" id="{2160C0C2-3B74-4B59-B730-32B513A4B209}"/>
              </a:ext>
            </a:extLst>
          </p:cNvPr>
          <p:cNvSpPr txBox="1">
            <a:spLocks noChangeArrowheads="1"/>
          </p:cNvSpPr>
          <p:nvPr/>
        </p:nvSpPr>
        <p:spPr bwMode="auto">
          <a:xfrm>
            <a:off x="7589673" y="6265261"/>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b="1" dirty="0">
                <a:latin typeface="Times New Roman" panose="02020603050405020304" pitchFamily="18" charset="0"/>
              </a:rPr>
              <a:t>Glukometr</a:t>
            </a:r>
            <a:endParaRPr lang="en-GB" altLang="cs-CZ" sz="2400" b="1" dirty="0">
              <a:latin typeface="Times New Roman" panose="02020603050405020304" pitchFamily="18" charset="0"/>
            </a:endParaRPr>
          </a:p>
        </p:txBody>
      </p:sp>
    </p:spTree>
    <p:extLst>
      <p:ext uri="{BB962C8B-B14F-4D97-AF65-F5344CB8AC3E}">
        <p14:creationId xmlns:p14="http://schemas.microsoft.com/office/powerpoint/2010/main" val="20684895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3D tisk</a:t>
            </a: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95600" y="1268760"/>
            <a:ext cx="345638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016" y="1772817"/>
            <a:ext cx="3226336" cy="405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35561" y="4365104"/>
            <a:ext cx="4345171" cy="2308324"/>
          </a:xfrm>
          <a:prstGeom prst="rect">
            <a:avLst/>
          </a:prstGeom>
          <a:noFill/>
        </p:spPr>
        <p:txBody>
          <a:bodyPr wrap="square" rtlCol="0">
            <a:spAutoFit/>
          </a:bodyPr>
          <a:lstStyle/>
          <a:p>
            <a:r>
              <a:rPr lang="cs-CZ" dirty="0"/>
              <a:t>Tiskárna</a:t>
            </a:r>
          </a:p>
          <a:p>
            <a:r>
              <a:rPr lang="cs-CZ" dirty="0"/>
              <a:t>Tiskový materiál (ABS, PVA, Nylon, kovové kompozity, beton, …)</a:t>
            </a:r>
          </a:p>
          <a:p>
            <a:r>
              <a:rPr lang="cs-CZ" dirty="0"/>
              <a:t>3D skener</a:t>
            </a:r>
          </a:p>
          <a:p>
            <a:r>
              <a:rPr lang="cs-CZ" dirty="0"/>
              <a:t>Software</a:t>
            </a:r>
          </a:p>
        </p:txBody>
      </p:sp>
      <p:cxnSp>
        <p:nvCxnSpPr>
          <p:cNvPr id="6" name="Přímá spojnice 5"/>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7" name="Picture 2" descr="C:\Users\Bernard\Desktop\platina\přednášky\moje\muni-masarykova_univerzita-logo-01-1024x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92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cs-CZ" dirty="0"/>
              <a:t>3D tisk – náhrada, podpora orgánů </a:t>
            </a:r>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5561" y="1340769"/>
            <a:ext cx="2014959" cy="2014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857" y="1196752"/>
            <a:ext cx="3183363" cy="2540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656" y="4051616"/>
            <a:ext cx="4098032" cy="204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Přímá spojnice 6"/>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7713628" y="3683583"/>
            <a:ext cx="3294247" cy="235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1287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Jednorázová ZP</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6195" y="1698915"/>
            <a:ext cx="8059611" cy="432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238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Mobilní telefony </a:t>
            </a:r>
          </a:p>
        </p:txBody>
      </p:sp>
      <p:sp>
        <p:nvSpPr>
          <p:cNvPr id="3" name="Zástupný symbol pro obsah 2"/>
          <p:cNvSpPr>
            <a:spLocks noGrp="1"/>
          </p:cNvSpPr>
          <p:nvPr>
            <p:ph idx="1"/>
          </p:nvPr>
        </p:nvSpPr>
        <p:spPr>
          <a:xfrm>
            <a:off x="1974975" y="1196753"/>
            <a:ext cx="8229600" cy="792088"/>
          </a:xfrm>
        </p:spPr>
        <p:txBody>
          <a:bodyPr>
            <a:normAutofit lnSpcReduction="10000"/>
          </a:bodyPr>
          <a:lstStyle/>
          <a:p>
            <a:r>
              <a:rPr lang="cs-CZ" sz="2400" dirty="0"/>
              <a:t>V současné době již může být mobilní telefon využit mnoha způsoby – aplikace, „chytrá“ periferie</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560" y="2492896"/>
            <a:ext cx="1728192"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5" y="2463267"/>
            <a:ext cx="2565719" cy="178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137" y="2463267"/>
            <a:ext cx="2857501"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385740" y="2061871"/>
            <a:ext cx="1480405" cy="461665"/>
          </a:xfrm>
          <a:prstGeom prst="rect">
            <a:avLst/>
          </a:prstGeom>
          <a:noFill/>
        </p:spPr>
        <p:txBody>
          <a:bodyPr wrap="none" rtlCol="0">
            <a:spAutoFit/>
          </a:bodyPr>
          <a:lstStyle/>
          <a:p>
            <a:r>
              <a:rPr lang="cs-CZ" dirty="0"/>
              <a:t>endoskop</a:t>
            </a:r>
          </a:p>
        </p:txBody>
      </p:sp>
      <p:sp>
        <p:nvSpPr>
          <p:cNvPr id="5" name="TextovéPole 4"/>
          <p:cNvSpPr txBox="1"/>
          <p:nvPr/>
        </p:nvSpPr>
        <p:spPr>
          <a:xfrm>
            <a:off x="5015880" y="2061871"/>
            <a:ext cx="2794804" cy="461665"/>
          </a:xfrm>
          <a:prstGeom prst="rect">
            <a:avLst/>
          </a:prstGeom>
          <a:noFill/>
        </p:spPr>
        <p:txBody>
          <a:bodyPr wrap="none" rtlCol="0">
            <a:spAutoFit/>
          </a:bodyPr>
          <a:lstStyle/>
          <a:p>
            <a:r>
              <a:rPr lang="cs-CZ" dirty="0"/>
              <a:t>ultrazvuková sonda</a:t>
            </a:r>
          </a:p>
        </p:txBody>
      </p:sp>
      <p:sp>
        <p:nvSpPr>
          <p:cNvPr id="6" name="TextovéPole 5"/>
          <p:cNvSpPr txBox="1"/>
          <p:nvPr/>
        </p:nvSpPr>
        <p:spPr>
          <a:xfrm>
            <a:off x="8209671" y="2061871"/>
            <a:ext cx="744114" cy="461665"/>
          </a:xfrm>
          <a:prstGeom prst="rect">
            <a:avLst/>
          </a:prstGeom>
          <a:noFill/>
        </p:spPr>
        <p:txBody>
          <a:bodyPr wrap="none" rtlCol="0">
            <a:spAutoFit/>
          </a:bodyPr>
          <a:lstStyle/>
          <a:p>
            <a:r>
              <a:rPr lang="cs-CZ" dirty="0"/>
              <a:t>EKG</a:t>
            </a:r>
          </a:p>
        </p:txBody>
      </p:sp>
      <p:sp>
        <p:nvSpPr>
          <p:cNvPr id="7" name="TextovéPole 6"/>
          <p:cNvSpPr txBox="1"/>
          <p:nvPr/>
        </p:nvSpPr>
        <p:spPr>
          <a:xfrm>
            <a:off x="2324844" y="4320553"/>
            <a:ext cx="1568699" cy="461665"/>
          </a:xfrm>
          <a:prstGeom prst="rect">
            <a:avLst/>
          </a:prstGeom>
          <a:noFill/>
        </p:spPr>
        <p:txBody>
          <a:bodyPr wrap="none" rtlCol="0">
            <a:spAutoFit/>
          </a:bodyPr>
          <a:lstStyle/>
          <a:p>
            <a:r>
              <a:rPr lang="cs-CZ" dirty="0"/>
              <a:t>mikroskop</a:t>
            </a:r>
          </a:p>
        </p:txBody>
      </p:sp>
      <p:sp>
        <p:nvSpPr>
          <p:cNvPr id="8" name="TextovéPole 7"/>
          <p:cNvSpPr txBox="1"/>
          <p:nvPr/>
        </p:nvSpPr>
        <p:spPr>
          <a:xfrm>
            <a:off x="4727849" y="4329681"/>
            <a:ext cx="2350643" cy="461665"/>
          </a:xfrm>
          <a:prstGeom prst="rect">
            <a:avLst/>
          </a:prstGeom>
          <a:noFill/>
        </p:spPr>
        <p:txBody>
          <a:bodyPr wrap="none" rtlCol="0">
            <a:spAutoFit/>
          </a:bodyPr>
          <a:lstStyle/>
          <a:p>
            <a:r>
              <a:rPr lang="cs-CZ" dirty="0"/>
              <a:t>spektrofotometr</a:t>
            </a:r>
          </a:p>
        </p:txBody>
      </p:sp>
      <p:sp>
        <p:nvSpPr>
          <p:cNvPr id="9" name="TextovéPole 8"/>
          <p:cNvSpPr txBox="1"/>
          <p:nvPr/>
        </p:nvSpPr>
        <p:spPr>
          <a:xfrm>
            <a:off x="7000976" y="4320553"/>
            <a:ext cx="1246367" cy="461665"/>
          </a:xfrm>
          <a:prstGeom prst="rect">
            <a:avLst/>
          </a:prstGeom>
          <a:noFill/>
        </p:spPr>
        <p:txBody>
          <a:bodyPr wrap="none" rtlCol="0">
            <a:spAutoFit/>
          </a:bodyPr>
          <a:lstStyle/>
          <a:p>
            <a:r>
              <a:rPr lang="cs-CZ" dirty="0"/>
              <a:t>otoskop</a:t>
            </a:r>
          </a:p>
        </p:txBody>
      </p:sp>
      <p:sp>
        <p:nvSpPr>
          <p:cNvPr id="10" name="TextovéPole 9"/>
          <p:cNvSpPr txBox="1"/>
          <p:nvPr/>
        </p:nvSpPr>
        <p:spPr>
          <a:xfrm>
            <a:off x="8486639" y="4329681"/>
            <a:ext cx="1987595" cy="461665"/>
          </a:xfrm>
          <a:prstGeom prst="rect">
            <a:avLst/>
          </a:prstGeom>
          <a:noFill/>
        </p:spPr>
        <p:txBody>
          <a:bodyPr wrap="none" rtlCol="0">
            <a:spAutoFit/>
          </a:bodyPr>
          <a:lstStyle/>
          <a:p>
            <a:r>
              <a:rPr lang="cs-CZ" dirty="0" err="1"/>
              <a:t>termokamera</a:t>
            </a:r>
            <a:endParaRPr lang="cs-CZ" dirty="0"/>
          </a:p>
        </p:txBody>
      </p:sp>
      <p:cxnSp>
        <p:nvCxnSpPr>
          <p:cNvPr id="18" name="Přímá spojnice 17"/>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4975" y="4725144"/>
            <a:ext cx="1777380" cy="1777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769" y="4725145"/>
            <a:ext cx="2857501" cy="158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8" name="Picture 8" descr="Výsledek obrázku pro phone medical hardwa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77544" y="4728857"/>
            <a:ext cx="1011757" cy="16558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37406" y="4657073"/>
            <a:ext cx="2410876" cy="172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C:\Users\Bernard\Desktop\platina\přednášky\moje\muni-masarykova_univerzita-logo-01-1024x559.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9828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a16="http://schemas.microsoft.com/office/drawing/2014/main" id="{8DDB35E7-F5D1-46A7-BE4E-640B99300486}"/>
              </a:ext>
            </a:extLst>
          </p:cNvPr>
          <p:cNvSpPr>
            <a:spLocks noGrp="1"/>
          </p:cNvSpPr>
          <p:nvPr>
            <p:ph type="sldNum" sz="quarter" idx="12"/>
          </p:nvPr>
        </p:nvSpPr>
        <p:spPr/>
        <p:txBody>
          <a:bodyPr/>
          <a:lstStyle/>
          <a:p>
            <a:fld id="{1A7DA5DC-9213-4997-967E-9AB45A5D2259}" type="slidenum">
              <a:rPr lang="cs-CZ" altLang="cs-CZ" smtClean="0"/>
              <a:pPr/>
              <a:t>59</a:t>
            </a:fld>
            <a:endParaRPr lang="cs-CZ" altLang="cs-CZ"/>
          </a:p>
        </p:txBody>
      </p:sp>
      <p:pic>
        <p:nvPicPr>
          <p:cNvPr id="7" name="Obrázek 6">
            <a:extLst>
              <a:ext uri="{FF2B5EF4-FFF2-40B4-BE49-F238E27FC236}">
                <a16:creationId xmlns:a16="http://schemas.microsoft.com/office/drawing/2014/main" id="{93CA2572-A9B7-45D4-9692-59FF71C1517A}"/>
              </a:ext>
            </a:extLst>
          </p:cNvPr>
          <p:cNvPicPr>
            <a:picLocks noChangeAspect="1"/>
          </p:cNvPicPr>
          <p:nvPr/>
        </p:nvPicPr>
        <p:blipFill>
          <a:blip r:embed="rId2"/>
          <a:stretch>
            <a:fillRect/>
          </a:stretch>
        </p:blipFill>
        <p:spPr>
          <a:xfrm>
            <a:off x="857352" y="442353"/>
            <a:ext cx="5564828" cy="5686424"/>
          </a:xfrm>
          <a:prstGeom prst="rect">
            <a:avLst/>
          </a:prstGeom>
        </p:spPr>
      </p:pic>
      <p:pic>
        <p:nvPicPr>
          <p:cNvPr id="9" name="Obrázek 8">
            <a:extLst>
              <a:ext uri="{FF2B5EF4-FFF2-40B4-BE49-F238E27FC236}">
                <a16:creationId xmlns:a16="http://schemas.microsoft.com/office/drawing/2014/main" id="{9CBA78A3-AC52-491C-BE22-4289E064C0B3}"/>
              </a:ext>
            </a:extLst>
          </p:cNvPr>
          <p:cNvPicPr>
            <a:picLocks noChangeAspect="1"/>
          </p:cNvPicPr>
          <p:nvPr/>
        </p:nvPicPr>
        <p:blipFill>
          <a:blip r:embed="rId3"/>
          <a:stretch>
            <a:fillRect/>
          </a:stretch>
        </p:blipFill>
        <p:spPr>
          <a:xfrm>
            <a:off x="8068236" y="1842247"/>
            <a:ext cx="3815293" cy="1262238"/>
          </a:xfrm>
          <a:prstGeom prst="rect">
            <a:avLst/>
          </a:prstGeom>
        </p:spPr>
      </p:pic>
    </p:spTree>
    <p:extLst>
      <p:ext uri="{BB962C8B-B14F-4D97-AF65-F5344CB8AC3E}">
        <p14:creationId xmlns:p14="http://schemas.microsoft.com/office/powerpoint/2010/main" val="1684643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5">
            <a:extLst>
              <a:ext uri="{FF2B5EF4-FFF2-40B4-BE49-F238E27FC236}">
                <a16:creationId xmlns:a16="http://schemas.microsoft.com/office/drawing/2014/main" id="{7C998520-E5DA-4863-9923-F0C5104B81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90ED90-2E8C-4AE3-8984-F1551430A652}" type="slidenum">
              <a:rPr lang="cs-CZ" altLang="cs-CZ" sz="1400"/>
              <a:pPr>
                <a:spcBef>
                  <a:spcPct val="0"/>
                </a:spcBef>
                <a:buFontTx/>
                <a:buNone/>
              </a:pPr>
              <a:t>6</a:t>
            </a:fld>
            <a:endParaRPr lang="cs-CZ" altLang="cs-CZ" sz="1400"/>
          </a:p>
        </p:txBody>
      </p:sp>
      <p:sp>
        <p:nvSpPr>
          <p:cNvPr id="15363" name="Rectangle 2">
            <a:extLst>
              <a:ext uri="{FF2B5EF4-FFF2-40B4-BE49-F238E27FC236}">
                <a16:creationId xmlns:a16="http://schemas.microsoft.com/office/drawing/2014/main" id="{AB683A8E-B40B-458A-ACF5-240D1831F23A}"/>
              </a:ext>
            </a:extLst>
          </p:cNvPr>
          <p:cNvSpPr>
            <a:spLocks noGrp="1" noChangeArrowheads="1"/>
          </p:cNvSpPr>
          <p:nvPr>
            <p:ph type="ctrTitle"/>
          </p:nvPr>
        </p:nvSpPr>
        <p:spPr>
          <a:xfrm>
            <a:off x="1774825" y="2708275"/>
            <a:ext cx="8610600" cy="1143000"/>
          </a:xfrm>
          <a:solidFill>
            <a:schemeClr val="bg1">
              <a:alpha val="30196"/>
            </a:schemeClr>
          </a:solidFill>
          <a:ln w="38100" cmpd="dbl">
            <a:solidFill>
              <a:schemeClr val="bg1"/>
            </a:solidFill>
            <a:miter lim="800000"/>
            <a:headEnd/>
            <a:tailEnd/>
          </a:ln>
        </p:spPr>
        <p:txBody>
          <a:bodyPr/>
          <a:lstStyle/>
          <a:p>
            <a:pPr eaLnBrk="1" hangingPunct="1"/>
            <a:r>
              <a:rPr lang="cs-CZ" altLang="cs-CZ" b="1"/>
              <a:t>Lékařské přístroje</a:t>
            </a:r>
            <a:r>
              <a:rPr lang="en-GB" altLang="cs-CZ" b="1"/>
              <a:t>: </a:t>
            </a:r>
            <a:r>
              <a:rPr lang="cs-CZ" altLang="cs-CZ" b="1"/>
              <a:t>Úvod</a:t>
            </a:r>
            <a:endParaRPr lang="en-GB" altLang="cs-CZ" sz="4800"/>
          </a:p>
        </p:txBody>
      </p:sp>
    </p:spTree>
    <p:extLst>
      <p:ext uri="{BB962C8B-B14F-4D97-AF65-F5344CB8AC3E}">
        <p14:creationId xmlns:p14="http://schemas.microsoft.com/office/powerpoint/2010/main" val="1900898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číslo snímku 5">
            <a:extLst>
              <a:ext uri="{FF2B5EF4-FFF2-40B4-BE49-F238E27FC236}">
                <a16:creationId xmlns:a16="http://schemas.microsoft.com/office/drawing/2014/main" id="{21AE398B-B221-4EE7-9E80-2CFBFDBC8E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0B0700-6988-49D7-BA0A-0FD2EA181C7F}" type="slidenum">
              <a:rPr lang="cs-CZ" altLang="cs-CZ" sz="1400"/>
              <a:pPr>
                <a:spcBef>
                  <a:spcPct val="0"/>
                </a:spcBef>
                <a:buFontTx/>
                <a:buNone/>
              </a:pPr>
              <a:t>60</a:t>
            </a:fld>
            <a:endParaRPr lang="cs-CZ" altLang="cs-CZ" sz="1400"/>
          </a:p>
        </p:txBody>
      </p:sp>
      <p:sp>
        <p:nvSpPr>
          <p:cNvPr id="66563" name="Rectangle 2">
            <a:extLst>
              <a:ext uri="{FF2B5EF4-FFF2-40B4-BE49-F238E27FC236}">
                <a16:creationId xmlns:a16="http://schemas.microsoft.com/office/drawing/2014/main" id="{B52C7AD0-585C-44B5-9574-8ED3813F2C66}"/>
              </a:ext>
            </a:extLst>
          </p:cNvPr>
          <p:cNvSpPr>
            <a:spLocks noGrp="1" noChangeArrowheads="1"/>
          </p:cNvSpPr>
          <p:nvPr>
            <p:ph type="title"/>
          </p:nvPr>
        </p:nvSpPr>
        <p:spPr>
          <a:xfrm>
            <a:off x="630621" y="546538"/>
            <a:ext cx="9278008" cy="914400"/>
          </a:xfrm>
        </p:spPr>
        <p:txBody>
          <a:bodyPr/>
          <a:lstStyle/>
          <a:p>
            <a:pPr algn="l" eaLnBrk="1" hangingPunct="1"/>
            <a:r>
              <a:rPr lang="cs-CZ" altLang="cs-CZ" sz="3600" b="1" dirty="0"/>
              <a:t>Přístroje pro vyhodnocování ukazatelů výkonnosti přístrojů</a:t>
            </a:r>
            <a:endParaRPr lang="en-GB" altLang="cs-CZ" sz="3600" b="1" dirty="0"/>
          </a:p>
        </p:txBody>
      </p:sp>
      <p:sp>
        <p:nvSpPr>
          <p:cNvPr id="66564" name="Rectangle 3">
            <a:extLst>
              <a:ext uri="{FF2B5EF4-FFF2-40B4-BE49-F238E27FC236}">
                <a16:creationId xmlns:a16="http://schemas.microsoft.com/office/drawing/2014/main" id="{DFCA7954-46FF-4C82-9519-F1DE7BE92EC8}"/>
              </a:ext>
            </a:extLst>
          </p:cNvPr>
          <p:cNvSpPr>
            <a:spLocks noGrp="1" noChangeArrowheads="1"/>
          </p:cNvSpPr>
          <p:nvPr>
            <p:ph type="body" idx="1"/>
          </p:nvPr>
        </p:nvSpPr>
        <p:spPr>
          <a:xfrm>
            <a:off x="1248761" y="1936258"/>
            <a:ext cx="8673004" cy="439080"/>
          </a:xfrm>
          <a:solidFill>
            <a:schemeClr val="bg1">
              <a:alpha val="30196"/>
            </a:schemeClr>
          </a:solidFill>
          <a:ln w="38100" cmpd="dbl">
            <a:solidFill>
              <a:schemeClr val="bg1"/>
            </a:solidFill>
            <a:miter lim="800000"/>
            <a:headEnd/>
            <a:tailEnd/>
          </a:ln>
        </p:spPr>
        <p:txBody>
          <a:bodyPr/>
          <a:lstStyle/>
          <a:p>
            <a:pPr marL="0" indent="0" eaLnBrk="1" hangingPunct="1">
              <a:spcBef>
                <a:spcPts val="500"/>
              </a:spcBef>
              <a:spcAft>
                <a:spcPts val="500"/>
              </a:spcAft>
              <a:buFontTx/>
              <a:buNone/>
            </a:pPr>
            <a:r>
              <a:rPr lang="cs-CZ" altLang="cs-CZ" dirty="0"/>
              <a:t>I takováto zařízení považujeme za lékařské přístroje.</a:t>
            </a:r>
            <a:endParaRPr lang="en-GB" altLang="cs-CZ" dirty="0"/>
          </a:p>
        </p:txBody>
      </p:sp>
      <p:pic>
        <p:nvPicPr>
          <p:cNvPr id="66565" name="Picture 4" descr="low">
            <a:extLst>
              <a:ext uri="{FF2B5EF4-FFF2-40B4-BE49-F238E27FC236}">
                <a16:creationId xmlns:a16="http://schemas.microsoft.com/office/drawing/2014/main" id="{C5213EB4-B3E7-4864-8DB9-907060010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069" y="2732307"/>
            <a:ext cx="3377051" cy="339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5">
            <a:extLst>
              <a:ext uri="{FF2B5EF4-FFF2-40B4-BE49-F238E27FC236}">
                <a16:creationId xmlns:a16="http://schemas.microsoft.com/office/drawing/2014/main" id="{6FF12D1D-0475-4897-8A23-F84461D80F37}"/>
              </a:ext>
            </a:extLst>
          </p:cNvPr>
          <p:cNvSpPr txBox="1">
            <a:spLocks noChangeArrowheads="1"/>
          </p:cNvSpPr>
          <p:nvPr/>
        </p:nvSpPr>
        <p:spPr bwMode="auto">
          <a:xfrm>
            <a:off x="7189075" y="4159305"/>
            <a:ext cx="29714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1800" dirty="0"/>
              <a:t>Testování rozlišení kontrastu u </a:t>
            </a:r>
            <a:r>
              <a:rPr lang="cs-CZ" altLang="cs-CZ" sz="1800" dirty="0" err="1"/>
              <a:t>rtg</a:t>
            </a:r>
            <a:r>
              <a:rPr lang="cs-CZ" altLang="cs-CZ" sz="1800" dirty="0"/>
              <a:t> přístroje</a:t>
            </a:r>
            <a:endParaRPr lang="en-GB" altLang="cs-CZ" sz="1800" dirty="0"/>
          </a:p>
        </p:txBody>
      </p:sp>
    </p:spTree>
    <p:extLst>
      <p:ext uri="{BB962C8B-B14F-4D97-AF65-F5344CB8AC3E}">
        <p14:creationId xmlns:p14="http://schemas.microsoft.com/office/powerpoint/2010/main" val="1896004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číslo snímku 5">
            <a:extLst>
              <a:ext uri="{FF2B5EF4-FFF2-40B4-BE49-F238E27FC236}">
                <a16:creationId xmlns:a16="http://schemas.microsoft.com/office/drawing/2014/main" id="{6F5C7C61-D664-4517-8158-9D535E0393D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135E10-0E7F-4273-813E-E676E3234BFF}" type="slidenum">
              <a:rPr lang="cs-CZ" altLang="cs-CZ" sz="1400"/>
              <a:pPr>
                <a:spcBef>
                  <a:spcPct val="0"/>
                </a:spcBef>
                <a:buFontTx/>
                <a:buNone/>
              </a:pPr>
              <a:t>61</a:t>
            </a:fld>
            <a:endParaRPr lang="cs-CZ" altLang="cs-CZ" sz="1400"/>
          </a:p>
        </p:txBody>
      </p:sp>
      <p:sp>
        <p:nvSpPr>
          <p:cNvPr id="68611" name="Rectangle 2">
            <a:extLst>
              <a:ext uri="{FF2B5EF4-FFF2-40B4-BE49-F238E27FC236}">
                <a16:creationId xmlns:a16="http://schemas.microsoft.com/office/drawing/2014/main" id="{37BAFE02-2579-49F0-9851-8F0874355124}"/>
              </a:ext>
            </a:extLst>
          </p:cNvPr>
          <p:cNvSpPr>
            <a:spLocks noGrp="1" noChangeArrowheads="1"/>
          </p:cNvSpPr>
          <p:nvPr>
            <p:ph type="title"/>
          </p:nvPr>
        </p:nvSpPr>
        <p:spPr>
          <a:xfrm>
            <a:off x="807325" y="420414"/>
            <a:ext cx="8134350" cy="704193"/>
          </a:xfrm>
        </p:spPr>
        <p:txBody>
          <a:bodyPr/>
          <a:lstStyle/>
          <a:p>
            <a:pPr algn="l" eaLnBrk="1" hangingPunct="1"/>
            <a:r>
              <a:rPr lang="cs-CZ" altLang="cs-CZ" sz="3600" b="1" dirty="0"/>
              <a:t>Co je účelem tohoto předmětu</a:t>
            </a:r>
            <a:r>
              <a:rPr lang="en-GB" altLang="cs-CZ" sz="3600" b="1" dirty="0"/>
              <a:t>?</a:t>
            </a:r>
          </a:p>
        </p:txBody>
      </p:sp>
      <p:sp>
        <p:nvSpPr>
          <p:cNvPr id="68612" name="Rectangle 3">
            <a:extLst>
              <a:ext uri="{FF2B5EF4-FFF2-40B4-BE49-F238E27FC236}">
                <a16:creationId xmlns:a16="http://schemas.microsoft.com/office/drawing/2014/main" id="{06CE77B4-634C-4056-9C86-BCD7F3FB5FBD}"/>
              </a:ext>
            </a:extLst>
          </p:cNvPr>
          <p:cNvSpPr>
            <a:spLocks noGrp="1" noChangeArrowheads="1"/>
          </p:cNvSpPr>
          <p:nvPr>
            <p:ph type="body" idx="1"/>
          </p:nvPr>
        </p:nvSpPr>
        <p:spPr>
          <a:xfrm>
            <a:off x="1919288" y="1484313"/>
            <a:ext cx="8748712" cy="3960812"/>
          </a:xfrm>
          <a:solidFill>
            <a:schemeClr val="bg1">
              <a:alpha val="30196"/>
            </a:schemeClr>
          </a:solidFill>
          <a:ln w="38100" cmpd="dbl">
            <a:solidFill>
              <a:schemeClr val="bg1"/>
            </a:solidFill>
            <a:miter lim="800000"/>
            <a:headEnd/>
            <a:tailEnd/>
          </a:ln>
        </p:spPr>
        <p:txBody>
          <a:bodyPr/>
          <a:lstStyle/>
          <a:p>
            <a:pPr eaLnBrk="1" hangingPunct="1">
              <a:lnSpc>
                <a:spcPct val="100000"/>
              </a:lnSpc>
              <a:buFont typeface="Wingdings" panose="05000000000000000000" pitchFamily="2" charset="2"/>
              <a:buChar char="Ø"/>
            </a:pPr>
            <a:r>
              <a:rPr lang="cs-CZ" altLang="cs-CZ" sz="2600" dirty="0"/>
              <a:t>Uvědomit si, že by lékařský přístroj měl být používán efektivně a bezpečně</a:t>
            </a:r>
            <a:r>
              <a:rPr lang="en-US" altLang="cs-CZ" sz="2600" dirty="0"/>
              <a:t> (</a:t>
            </a:r>
            <a:r>
              <a:rPr lang="cs-CZ" altLang="cs-CZ" sz="2600" dirty="0"/>
              <a:t>snížit pacientské, pracovní i jiné riziko na </a:t>
            </a:r>
            <a:r>
              <a:rPr lang="en-US" altLang="cs-CZ" sz="2600" dirty="0"/>
              <a:t>minimum)</a:t>
            </a:r>
          </a:p>
          <a:p>
            <a:pPr eaLnBrk="1" hangingPunct="1">
              <a:lnSpc>
                <a:spcPct val="100000"/>
              </a:lnSpc>
              <a:buFont typeface="Wingdings" panose="05000000000000000000" pitchFamily="2" charset="2"/>
              <a:buChar char="Ø"/>
            </a:pPr>
            <a:r>
              <a:rPr lang="cs-CZ" altLang="cs-CZ" sz="2600" dirty="0"/>
              <a:t>Používat lékařské přístroje profesionálním a vědeckým způsobem</a:t>
            </a:r>
            <a:endParaRPr lang="en-US" altLang="cs-CZ" sz="2600" dirty="0"/>
          </a:p>
          <a:p>
            <a:pPr eaLnBrk="1" hangingPunct="1">
              <a:lnSpc>
                <a:spcPct val="100000"/>
              </a:lnSpc>
              <a:buFont typeface="Wingdings" panose="05000000000000000000" pitchFamily="2" charset="2"/>
              <a:buChar char="Ø"/>
            </a:pPr>
            <a:r>
              <a:rPr lang="cs-CZ" altLang="cs-CZ" sz="2600" dirty="0"/>
              <a:t>Poznat užitnou hodnotu lékařských přístrojů v klinických oblastech a ve výzkumu</a:t>
            </a:r>
            <a:endParaRPr lang="en-US" altLang="cs-CZ" sz="2600" dirty="0"/>
          </a:p>
        </p:txBody>
      </p:sp>
    </p:spTree>
    <p:extLst>
      <p:ext uri="{BB962C8B-B14F-4D97-AF65-F5344CB8AC3E}">
        <p14:creationId xmlns:p14="http://schemas.microsoft.com/office/powerpoint/2010/main" val="3502799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číslo snímku 5">
            <a:extLst>
              <a:ext uri="{FF2B5EF4-FFF2-40B4-BE49-F238E27FC236}">
                <a16:creationId xmlns:a16="http://schemas.microsoft.com/office/drawing/2014/main" id="{B64F007A-AA76-4E82-9955-9641DD369E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5B0DFB-C9BF-4C08-84C1-95834D8ACFBF}" type="slidenum">
              <a:rPr lang="cs-CZ" altLang="cs-CZ" sz="1400"/>
              <a:pPr>
                <a:spcBef>
                  <a:spcPct val="0"/>
                </a:spcBef>
                <a:buFontTx/>
                <a:buNone/>
              </a:pPr>
              <a:t>62</a:t>
            </a:fld>
            <a:endParaRPr lang="cs-CZ" altLang="cs-CZ" sz="1400"/>
          </a:p>
        </p:txBody>
      </p:sp>
      <p:sp>
        <p:nvSpPr>
          <p:cNvPr id="70659" name="Rectangle 2">
            <a:extLst>
              <a:ext uri="{FF2B5EF4-FFF2-40B4-BE49-F238E27FC236}">
                <a16:creationId xmlns:a16="http://schemas.microsoft.com/office/drawing/2014/main" id="{D0863C10-113C-440A-9F95-AA85D5349D1A}"/>
              </a:ext>
            </a:extLst>
          </p:cNvPr>
          <p:cNvSpPr>
            <a:spLocks noGrp="1" noChangeArrowheads="1"/>
          </p:cNvSpPr>
          <p:nvPr>
            <p:ph type="title"/>
          </p:nvPr>
        </p:nvSpPr>
        <p:spPr>
          <a:xfrm>
            <a:off x="746235" y="304801"/>
            <a:ext cx="9526480" cy="1539875"/>
          </a:xfrm>
        </p:spPr>
        <p:txBody>
          <a:bodyPr/>
          <a:lstStyle/>
          <a:p>
            <a:pPr algn="l" eaLnBrk="1" hangingPunct="1"/>
            <a:r>
              <a:rPr lang="cs-CZ" altLang="cs-CZ" sz="3600" b="1" dirty="0"/>
              <a:t>Některé kompetence uživatelů lékařských přístrojů</a:t>
            </a:r>
            <a:br>
              <a:rPr lang="cs-CZ" altLang="cs-CZ" sz="3200" b="1" dirty="0"/>
            </a:br>
            <a:r>
              <a:rPr lang="cs-CZ" altLang="cs-CZ" sz="1800" b="1" dirty="0">
                <a:solidFill>
                  <a:schemeClr val="tx1"/>
                </a:solidFill>
              </a:rPr>
              <a:t>Co by měl umět lékař, který přístroj používá</a:t>
            </a:r>
            <a:endParaRPr lang="en-GB" altLang="cs-CZ" sz="3200" b="1" dirty="0">
              <a:solidFill>
                <a:schemeClr val="tx1"/>
              </a:solidFill>
            </a:endParaRPr>
          </a:p>
        </p:txBody>
      </p:sp>
      <p:sp>
        <p:nvSpPr>
          <p:cNvPr id="70660" name="Rectangle 3">
            <a:extLst>
              <a:ext uri="{FF2B5EF4-FFF2-40B4-BE49-F238E27FC236}">
                <a16:creationId xmlns:a16="http://schemas.microsoft.com/office/drawing/2014/main" id="{EDB73AF3-32DC-4C1B-9C4A-A052EFB1F55E}"/>
              </a:ext>
            </a:extLst>
          </p:cNvPr>
          <p:cNvSpPr>
            <a:spLocks noGrp="1" noChangeArrowheads="1"/>
          </p:cNvSpPr>
          <p:nvPr>
            <p:ph type="body" idx="1"/>
          </p:nvPr>
        </p:nvSpPr>
        <p:spPr>
          <a:xfrm>
            <a:off x="882869" y="2133600"/>
            <a:ext cx="10657490" cy="4319588"/>
          </a:xfrm>
          <a:solidFill>
            <a:schemeClr val="bg1">
              <a:alpha val="30196"/>
            </a:schemeClr>
          </a:solidFill>
          <a:ln w="38100" cmpd="dbl">
            <a:solidFill>
              <a:schemeClr val="bg1"/>
            </a:solidFill>
            <a:miter lim="800000"/>
            <a:headEnd/>
            <a:tailEnd/>
          </a:ln>
        </p:spPr>
        <p:txBody>
          <a:bodyPr/>
          <a:lstStyle/>
          <a:p>
            <a:pPr eaLnBrk="1" hangingPunct="1">
              <a:lnSpc>
                <a:spcPct val="80000"/>
              </a:lnSpc>
              <a:buFont typeface="Wingdings" panose="05000000000000000000" pitchFamily="2" charset="2"/>
              <a:buChar char="Ø"/>
            </a:pPr>
            <a:r>
              <a:rPr lang="cs-CZ" altLang="cs-CZ" sz="2400" dirty="0"/>
              <a:t>Specifikovat přínosy používání daného přístroje</a:t>
            </a:r>
            <a:endParaRPr lang="en-US" altLang="cs-CZ" sz="2400" dirty="0"/>
          </a:p>
          <a:p>
            <a:pPr eaLnBrk="1" hangingPunct="1">
              <a:lnSpc>
                <a:spcPct val="80000"/>
              </a:lnSpc>
              <a:buFont typeface="Wingdings" panose="05000000000000000000" pitchFamily="2" charset="2"/>
              <a:buChar char="Ø"/>
            </a:pPr>
            <a:r>
              <a:rPr lang="cs-CZ" altLang="cs-CZ" sz="2400" dirty="0"/>
              <a:t>Vysvětlit fyzikální principy, které jsou základem činnosti přístroje</a:t>
            </a:r>
            <a:r>
              <a:rPr lang="en-US" altLang="cs-CZ" sz="2400" dirty="0"/>
              <a:t> </a:t>
            </a:r>
          </a:p>
          <a:p>
            <a:pPr eaLnBrk="1" hangingPunct="1">
              <a:lnSpc>
                <a:spcPct val="80000"/>
              </a:lnSpc>
              <a:buFont typeface="Wingdings" panose="05000000000000000000" pitchFamily="2" charset="2"/>
              <a:buChar char="Ø"/>
            </a:pPr>
            <a:r>
              <a:rPr lang="cs-CZ" altLang="cs-CZ" sz="2400" dirty="0"/>
              <a:t>Popsat hlavní části přístrojů, včetně uživatelského nastavení a ovládání</a:t>
            </a:r>
            <a:endParaRPr lang="en-US" altLang="cs-CZ" sz="2400" dirty="0"/>
          </a:p>
          <a:p>
            <a:pPr eaLnBrk="1" hangingPunct="1">
              <a:lnSpc>
                <a:spcPct val="80000"/>
              </a:lnSpc>
              <a:buFont typeface="Wingdings" panose="05000000000000000000" pitchFamily="2" charset="2"/>
              <a:buChar char="Ø"/>
            </a:pPr>
            <a:r>
              <a:rPr lang="cs-CZ" altLang="cs-CZ" sz="2400" dirty="0"/>
              <a:t>Identifikovat možná zdravotní rizika</a:t>
            </a:r>
            <a:r>
              <a:rPr lang="en-US" altLang="cs-CZ" sz="2400" dirty="0"/>
              <a:t> (</a:t>
            </a:r>
            <a:r>
              <a:rPr lang="cs-CZ" altLang="cs-CZ" sz="2400" dirty="0"/>
              <a:t>např. mechanická, elektrická, radiační aj.)</a:t>
            </a:r>
            <a:r>
              <a:rPr lang="en-US" altLang="cs-CZ" sz="2400" dirty="0"/>
              <a:t> </a:t>
            </a:r>
            <a:r>
              <a:rPr lang="cs-CZ" altLang="cs-CZ" sz="2400" dirty="0"/>
              <a:t>pro pacienta, sebe i spolupracovníky</a:t>
            </a:r>
            <a:endParaRPr lang="en-US" altLang="cs-CZ" sz="2400" dirty="0"/>
          </a:p>
          <a:p>
            <a:pPr eaLnBrk="1" hangingPunct="1">
              <a:lnSpc>
                <a:spcPct val="80000"/>
              </a:lnSpc>
              <a:buFont typeface="Wingdings" panose="05000000000000000000" pitchFamily="2" charset="2"/>
              <a:buChar char="Ø"/>
            </a:pPr>
            <a:r>
              <a:rPr lang="cs-CZ" altLang="cs-CZ" sz="2400" dirty="0"/>
              <a:t>Popsat měřitelné ukazatele výkonnosti přístroje, které mají přímý vztah k efektivnímu využívání přístroje nebo bezpečnosti</a:t>
            </a:r>
          </a:p>
          <a:p>
            <a:pPr eaLnBrk="1" hangingPunct="1">
              <a:lnSpc>
                <a:spcPct val="80000"/>
              </a:lnSpc>
              <a:buFont typeface="Wingdings" panose="05000000000000000000" pitchFamily="2" charset="2"/>
              <a:buChar char="Ø"/>
            </a:pPr>
            <a:r>
              <a:rPr lang="cs-CZ" altLang="cs-CZ" sz="2400" dirty="0"/>
              <a:t>Vysvětlit omezení při používání přístroje a kontraindikace jeho použití</a:t>
            </a:r>
            <a:endParaRPr lang="en-US" altLang="cs-CZ" sz="2400" dirty="0"/>
          </a:p>
          <a:p>
            <a:pPr eaLnBrk="1" hangingPunct="1">
              <a:lnSpc>
                <a:spcPct val="80000"/>
              </a:lnSpc>
              <a:buFont typeface="Wingdings" panose="05000000000000000000" pitchFamily="2" charset="2"/>
              <a:buChar char="Ø"/>
            </a:pPr>
            <a:r>
              <a:rPr lang="cs-CZ" altLang="cs-CZ" sz="2400" dirty="0"/>
              <a:t>Znát dopad chybného fungování přístroje a chybného protokolu na efektivitu jeho používání i z toho plynoucí rizika</a:t>
            </a:r>
            <a:r>
              <a:rPr lang="en-US" altLang="cs-CZ" sz="2400" dirty="0"/>
              <a:t> </a:t>
            </a:r>
          </a:p>
          <a:p>
            <a:pPr eaLnBrk="1" hangingPunct="1">
              <a:lnSpc>
                <a:spcPct val="80000"/>
              </a:lnSpc>
              <a:buFont typeface="Wingdings" panose="05000000000000000000" pitchFamily="2" charset="2"/>
              <a:buChar char="Ø"/>
            </a:pPr>
            <a:r>
              <a:rPr lang="cs-CZ" altLang="cs-CZ" sz="2400" dirty="0"/>
              <a:t>Rozpoznat vadnou funkci přístroje a vědět, jak se s ní vypořádat</a:t>
            </a:r>
            <a:endParaRPr lang="en-US" altLang="cs-CZ" sz="2400" dirty="0"/>
          </a:p>
          <a:p>
            <a:pPr eaLnBrk="1" hangingPunct="1">
              <a:lnSpc>
                <a:spcPct val="80000"/>
              </a:lnSpc>
              <a:buFont typeface="Wingdings" panose="05000000000000000000" pitchFamily="2" charset="2"/>
              <a:buChar char="Ø"/>
            </a:pPr>
            <a:r>
              <a:rPr lang="cs-CZ" altLang="cs-CZ" sz="2400" dirty="0"/>
              <a:t>Mít dovednosti v oblasti preventivní údržby a kontroly kvality včetně kalibrace na uživatelské úrovni</a:t>
            </a:r>
            <a:r>
              <a:rPr lang="en-US" altLang="cs-CZ" sz="2400" dirty="0"/>
              <a:t> </a:t>
            </a:r>
            <a:endParaRPr lang="cs-CZ" altLang="cs-CZ" sz="2400" dirty="0"/>
          </a:p>
          <a:p>
            <a:pPr eaLnBrk="1" hangingPunct="1">
              <a:lnSpc>
                <a:spcPct val="80000"/>
              </a:lnSpc>
              <a:buFont typeface="Wingdings" panose="05000000000000000000" pitchFamily="2" charset="2"/>
              <a:buChar char="Ø"/>
            </a:pPr>
            <a:r>
              <a:rPr lang="cs-CZ" altLang="cs-CZ" sz="2400" dirty="0"/>
              <a:t>Vědět, že přístroj by měl být zkontrolován před použitím a po práce zanechán ve stavu potřebném pro další práci s ním</a:t>
            </a:r>
            <a:endParaRPr lang="en-US" altLang="cs-CZ" sz="2400" dirty="0"/>
          </a:p>
        </p:txBody>
      </p:sp>
    </p:spTree>
    <p:extLst>
      <p:ext uri="{BB962C8B-B14F-4D97-AF65-F5344CB8AC3E}">
        <p14:creationId xmlns:p14="http://schemas.microsoft.com/office/powerpoint/2010/main" val="1047315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4">
            <a:extLst>
              <a:ext uri="{FF2B5EF4-FFF2-40B4-BE49-F238E27FC236}">
                <a16:creationId xmlns:a16="http://schemas.microsoft.com/office/drawing/2014/main" id="{2E87EF39-9D50-4BE7-813C-171632598AFC}"/>
              </a:ext>
            </a:extLst>
          </p:cNvPr>
          <p:cNvSpPr>
            <a:spLocks noChangeArrowheads="1"/>
          </p:cNvSpPr>
          <p:nvPr/>
        </p:nvSpPr>
        <p:spPr bwMode="auto">
          <a:xfrm>
            <a:off x="3216166" y="3337966"/>
            <a:ext cx="67371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cs-CZ" altLang="cs-CZ" sz="2800" dirty="0">
                <a:solidFill>
                  <a:srgbClr val="0000DC"/>
                </a:solidFill>
              </a:rPr>
              <a:t>Poslední revize</a:t>
            </a:r>
            <a:r>
              <a:rPr lang="en-GB" altLang="cs-CZ" sz="2800" dirty="0">
                <a:solidFill>
                  <a:srgbClr val="0000DC"/>
                </a:solidFill>
              </a:rPr>
              <a:t>: </a:t>
            </a:r>
            <a:r>
              <a:rPr lang="cs-CZ" altLang="cs-CZ" sz="2800" dirty="0">
                <a:solidFill>
                  <a:srgbClr val="0000DC"/>
                </a:solidFill>
              </a:rPr>
              <a:t>září 2024</a:t>
            </a:r>
            <a:endParaRPr lang="cs-CZ" altLang="cs-CZ" sz="2800" dirty="0"/>
          </a:p>
        </p:txBody>
      </p:sp>
      <p:sp>
        <p:nvSpPr>
          <p:cNvPr id="130053" name="Rectangle 5">
            <a:extLst>
              <a:ext uri="{FF2B5EF4-FFF2-40B4-BE49-F238E27FC236}">
                <a16:creationId xmlns:a16="http://schemas.microsoft.com/office/drawing/2014/main" id="{07293556-0C01-4981-9371-1EAF29398391}"/>
              </a:ext>
            </a:extLst>
          </p:cNvPr>
          <p:cNvSpPr>
            <a:spLocks noChangeArrowheads="1"/>
          </p:cNvSpPr>
          <p:nvPr/>
        </p:nvSpPr>
        <p:spPr bwMode="auto">
          <a:xfrm>
            <a:off x="2888923" y="1443368"/>
            <a:ext cx="788418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GB" altLang="cs-CZ" sz="2800" dirty="0" err="1">
                <a:solidFill>
                  <a:schemeClr val="tx2"/>
                </a:solidFill>
              </a:rPr>
              <a:t>Aut</a:t>
            </a:r>
            <a:r>
              <a:rPr lang="cs-CZ" altLang="cs-CZ" sz="2800" dirty="0">
                <a:solidFill>
                  <a:schemeClr val="tx2"/>
                </a:solidFill>
              </a:rPr>
              <a:t>oři</a:t>
            </a:r>
            <a:r>
              <a:rPr lang="en-GB" altLang="cs-CZ" sz="2800" dirty="0">
                <a:solidFill>
                  <a:schemeClr val="tx2"/>
                </a:solidFill>
              </a:rPr>
              <a:t>: </a:t>
            </a:r>
            <a:r>
              <a:rPr lang="cs-CZ" altLang="cs-CZ" sz="2800" b="1" dirty="0"/>
              <a:t>Vladan Bernard, </a:t>
            </a:r>
            <a:r>
              <a:rPr lang="en-GB" altLang="cs-CZ" sz="2800" b="1" dirty="0" err="1"/>
              <a:t>Vojtěch</a:t>
            </a:r>
            <a:r>
              <a:rPr lang="en-GB" altLang="cs-CZ" sz="2800" b="1" dirty="0"/>
              <a:t> Mornstein</a:t>
            </a:r>
            <a:br>
              <a:rPr lang="en-GB" altLang="cs-CZ" sz="2400" b="1" dirty="0"/>
            </a:br>
            <a:endParaRPr lang="cs-CZ" altLang="cs-CZ" sz="2400" b="1" dirty="0"/>
          </a:p>
        </p:txBody>
      </p:sp>
    </p:spTree>
    <p:extLst>
      <p:ext uri="{BB962C8B-B14F-4D97-AF65-F5344CB8AC3E}">
        <p14:creationId xmlns:p14="http://schemas.microsoft.com/office/powerpoint/2010/main" val="22180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5">
            <a:extLst>
              <a:ext uri="{FF2B5EF4-FFF2-40B4-BE49-F238E27FC236}">
                <a16:creationId xmlns:a16="http://schemas.microsoft.com/office/drawing/2014/main" id="{FECA0A98-1C34-406F-937A-515AF952E36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0C5E9D9-5573-441D-AA4F-73292D260507}" type="slidenum">
              <a:rPr lang="cs-CZ" altLang="cs-CZ" sz="1400"/>
              <a:pPr>
                <a:spcBef>
                  <a:spcPct val="0"/>
                </a:spcBef>
                <a:buFontTx/>
                <a:buNone/>
              </a:pPr>
              <a:t>7</a:t>
            </a:fld>
            <a:endParaRPr lang="cs-CZ" altLang="cs-CZ" sz="1400"/>
          </a:p>
        </p:txBody>
      </p:sp>
      <p:sp>
        <p:nvSpPr>
          <p:cNvPr id="17411" name="Rectangle 2">
            <a:extLst>
              <a:ext uri="{FF2B5EF4-FFF2-40B4-BE49-F238E27FC236}">
                <a16:creationId xmlns:a16="http://schemas.microsoft.com/office/drawing/2014/main" id="{A02DC95E-6E86-498A-AE1D-07C30DBE4F3E}"/>
              </a:ext>
            </a:extLst>
          </p:cNvPr>
          <p:cNvSpPr>
            <a:spLocks noGrp="1" noChangeArrowheads="1"/>
          </p:cNvSpPr>
          <p:nvPr>
            <p:ph type="title"/>
          </p:nvPr>
        </p:nvSpPr>
        <p:spPr>
          <a:xfrm>
            <a:off x="933450" y="343885"/>
            <a:ext cx="7772400" cy="685800"/>
          </a:xfrm>
        </p:spPr>
        <p:txBody>
          <a:bodyPr/>
          <a:lstStyle/>
          <a:p>
            <a:pPr algn="l" eaLnBrk="1" hangingPunct="1"/>
            <a:r>
              <a:rPr lang="cs-CZ" altLang="cs-CZ" b="1" dirty="0"/>
              <a:t>Co to je lékařský přístroj? </a:t>
            </a:r>
            <a:br>
              <a:rPr lang="cs-CZ" altLang="cs-CZ" b="1" dirty="0"/>
            </a:br>
            <a:r>
              <a:rPr lang="cs-CZ" altLang="cs-CZ" b="1" dirty="0"/>
              <a:t>(tzv. Zdravotnický prostředek)</a:t>
            </a:r>
            <a:endParaRPr lang="en-GB" altLang="cs-CZ" b="1" dirty="0"/>
          </a:p>
        </p:txBody>
      </p:sp>
      <p:sp>
        <p:nvSpPr>
          <p:cNvPr id="17412" name="Rectangle 3">
            <a:extLst>
              <a:ext uri="{FF2B5EF4-FFF2-40B4-BE49-F238E27FC236}">
                <a16:creationId xmlns:a16="http://schemas.microsoft.com/office/drawing/2014/main" id="{F9045B9D-6498-4923-863A-F3227CB836ED}"/>
              </a:ext>
            </a:extLst>
          </p:cNvPr>
          <p:cNvSpPr>
            <a:spLocks noGrp="1" noChangeArrowheads="1"/>
          </p:cNvSpPr>
          <p:nvPr>
            <p:ph type="body" idx="1"/>
          </p:nvPr>
        </p:nvSpPr>
        <p:spPr>
          <a:xfrm>
            <a:off x="1187669" y="1341439"/>
            <a:ext cx="9774621" cy="4537075"/>
          </a:xfrm>
          <a:solidFill>
            <a:schemeClr val="bg1">
              <a:alpha val="30196"/>
            </a:schemeClr>
          </a:solidFill>
          <a:ln w="38100" cmpd="dbl">
            <a:solidFill>
              <a:schemeClr val="bg1"/>
            </a:solidFill>
            <a:miter lim="800000"/>
            <a:headEnd/>
            <a:tailEnd/>
          </a:ln>
        </p:spPr>
        <p:txBody>
          <a:bodyPr/>
          <a:lstStyle/>
          <a:p>
            <a:pPr marL="0" indent="174625" eaLnBrk="1" hangingPunct="1">
              <a:lnSpc>
                <a:spcPct val="100000"/>
              </a:lnSpc>
              <a:buFontTx/>
              <a:buNone/>
            </a:pPr>
            <a:r>
              <a:rPr lang="en-GB" altLang="cs-CZ" sz="2200" dirty="0"/>
              <a:t>“</a:t>
            </a:r>
            <a:r>
              <a:rPr lang="cs-CZ" altLang="cs-CZ" sz="2200" dirty="0"/>
              <a:t>Jakýkoliv nástroj, přístroj, spotřebič, materiál nebo jiný předmět, používaný samostatně nebo v kombinaci s jiným</a:t>
            </a:r>
            <a:r>
              <a:rPr lang="en-GB" altLang="cs-CZ" sz="2200" dirty="0"/>
              <a:t>, </a:t>
            </a:r>
            <a:r>
              <a:rPr lang="cs-CZ" altLang="cs-CZ" sz="2200" dirty="0"/>
              <a:t>včetně softwaru potřebného pro vlastní aplikaci, zamýšlený výrobcem pro použití na lidských bytostech za účelem</a:t>
            </a:r>
            <a:r>
              <a:rPr lang="en-GB" altLang="cs-CZ" sz="2200" dirty="0"/>
              <a:t>:</a:t>
            </a:r>
          </a:p>
          <a:p>
            <a:pPr marL="608013" lvl="1" indent="-254000" eaLnBrk="1" hangingPunct="1">
              <a:lnSpc>
                <a:spcPct val="100000"/>
              </a:lnSpc>
            </a:pPr>
            <a:r>
              <a:rPr lang="cs-CZ" altLang="cs-CZ" sz="2200" dirty="0"/>
              <a:t>Diagnózy, prevence, monitorování, léčby nebo ulehčení nemoci</a:t>
            </a:r>
            <a:r>
              <a:rPr lang="en-GB" altLang="cs-CZ" sz="2200" dirty="0"/>
              <a:t>,</a:t>
            </a:r>
          </a:p>
          <a:p>
            <a:pPr marL="608013" lvl="1" indent="-254000" eaLnBrk="1" hangingPunct="1">
              <a:lnSpc>
                <a:spcPct val="100000"/>
              </a:lnSpc>
            </a:pPr>
            <a:r>
              <a:rPr lang="cs-CZ" altLang="cs-CZ" sz="2200" dirty="0"/>
              <a:t>Diagnózy, monitorování, léčby nebo ulehčení či kompenzaci při zraněních nebo tělesném postižení</a:t>
            </a:r>
            <a:r>
              <a:rPr lang="en-GB" altLang="cs-CZ" sz="2200" dirty="0"/>
              <a:t>,</a:t>
            </a:r>
          </a:p>
          <a:p>
            <a:pPr marL="608013" lvl="1" indent="-254000" eaLnBrk="1" hangingPunct="1">
              <a:lnSpc>
                <a:spcPct val="100000"/>
              </a:lnSpc>
            </a:pPr>
            <a:r>
              <a:rPr lang="cs-CZ" altLang="cs-CZ" sz="2200" dirty="0"/>
              <a:t>Zkoumání, nahrazování nebo modifikování částí těla či fyziologických procesů</a:t>
            </a:r>
            <a:r>
              <a:rPr lang="en-GB" altLang="cs-CZ" sz="2200" dirty="0"/>
              <a:t>,</a:t>
            </a:r>
          </a:p>
          <a:p>
            <a:pPr marL="608013" lvl="1" indent="-254000" eaLnBrk="1" hangingPunct="1">
              <a:lnSpc>
                <a:spcPct val="100000"/>
              </a:lnSpc>
            </a:pPr>
            <a:r>
              <a:rPr lang="cs-CZ" altLang="cs-CZ" sz="2200" dirty="0"/>
              <a:t>Kontroly početí</a:t>
            </a:r>
            <a:endParaRPr lang="en-GB" altLang="cs-CZ" sz="2200" dirty="0"/>
          </a:p>
          <a:p>
            <a:pPr marL="0" indent="174625" eaLnBrk="1" hangingPunct="1">
              <a:lnSpc>
                <a:spcPct val="100000"/>
              </a:lnSpc>
              <a:buFontTx/>
              <a:buNone/>
            </a:pPr>
            <a:r>
              <a:rPr lang="en-GB" altLang="cs-CZ" sz="2200" dirty="0"/>
              <a:t> </a:t>
            </a:r>
            <a:r>
              <a:rPr lang="cs-CZ" altLang="cs-CZ" sz="2200" dirty="0"/>
              <a:t>a který nedosahuje svého základního zamýšleného účinku na lidský organismus farmakologicky, imunologicky nebo metabolicky, který však takto může být podpořen ve své funkci</a:t>
            </a:r>
            <a:r>
              <a:rPr lang="en-GB" altLang="cs-CZ" sz="2200" dirty="0"/>
              <a:t>.” </a:t>
            </a:r>
            <a:endParaRPr lang="cs-CZ" altLang="cs-CZ" sz="2200" dirty="0"/>
          </a:p>
          <a:p>
            <a:pPr marL="0" indent="174625" eaLnBrk="1" hangingPunct="1">
              <a:lnSpc>
                <a:spcPct val="100000"/>
              </a:lnSpc>
              <a:buFontTx/>
              <a:buNone/>
            </a:pPr>
            <a:r>
              <a:rPr lang="en-GB" altLang="cs-CZ" sz="2200" dirty="0"/>
              <a:t>(</a:t>
            </a:r>
            <a:r>
              <a:rPr lang="cs-CZ" altLang="cs-CZ" sz="2200" dirty="0"/>
              <a:t>Směrnice EU o lékařských přístrojích, článek</a:t>
            </a:r>
            <a:r>
              <a:rPr lang="en-GB" altLang="cs-CZ" sz="2200" dirty="0"/>
              <a:t> 1(2a))</a:t>
            </a:r>
            <a:endParaRPr lang="en-US" altLang="cs-CZ" sz="2200" dirty="0"/>
          </a:p>
        </p:txBody>
      </p:sp>
    </p:spTree>
    <p:extLst>
      <p:ext uri="{BB962C8B-B14F-4D97-AF65-F5344CB8AC3E}">
        <p14:creationId xmlns:p14="http://schemas.microsoft.com/office/powerpoint/2010/main" val="1634958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Směrnice EU 2017/745</a:t>
            </a:r>
          </a:p>
        </p:txBody>
      </p:sp>
      <p:sp>
        <p:nvSpPr>
          <p:cNvPr id="3" name="Zástupný symbol pro obsah 2"/>
          <p:cNvSpPr>
            <a:spLocks noGrp="1"/>
          </p:cNvSpPr>
          <p:nvPr>
            <p:ph idx="1"/>
          </p:nvPr>
        </p:nvSpPr>
        <p:spPr/>
        <p:txBody>
          <a:bodyPr>
            <a:normAutofit fontScale="70000" lnSpcReduction="20000"/>
          </a:bodyPr>
          <a:lstStyle/>
          <a:p>
            <a:r>
              <a:rPr lang="cs-CZ" b="1" dirty="0">
                <a:solidFill>
                  <a:srgbClr val="FF0000"/>
                </a:solidFill>
              </a:rPr>
              <a:t>Nařízení EU o zdravotnických výrobcích (EU 2017/745) – tzv. MDR (2021),  v současnosti plný přechod na toto nařízení </a:t>
            </a:r>
          </a:p>
          <a:p>
            <a:endParaRPr lang="cs-CZ" b="1" dirty="0">
              <a:solidFill>
                <a:srgbClr val="FF0000"/>
              </a:solidFill>
            </a:endParaRPr>
          </a:p>
          <a:p>
            <a:r>
              <a:rPr lang="cs-CZ" b="1" dirty="0"/>
              <a:t>Dříve - </a:t>
            </a:r>
            <a:r>
              <a:rPr lang="cs-CZ" b="1" dirty="0" err="1"/>
              <a:t>The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(MDD) </a:t>
            </a:r>
            <a:r>
              <a:rPr lang="cs-CZ" dirty="0"/>
              <a:t>(93/42/EEC,  OJ L169 p0001-0043): </a:t>
            </a:r>
            <a:r>
              <a:rPr lang="cs-CZ" dirty="0" err="1"/>
              <a:t>from</a:t>
            </a:r>
            <a:r>
              <a:rPr lang="cs-CZ" dirty="0"/>
              <a:t> </a:t>
            </a:r>
            <a:r>
              <a:rPr lang="cs-CZ" dirty="0" err="1"/>
              <a:t>bandages</a:t>
            </a:r>
            <a:r>
              <a:rPr lang="cs-CZ" dirty="0"/>
              <a:t>, </a:t>
            </a:r>
            <a:r>
              <a:rPr lang="cs-CZ" dirty="0" err="1"/>
              <a:t>tongue</a:t>
            </a:r>
            <a:r>
              <a:rPr lang="cs-CZ" dirty="0"/>
              <a:t> </a:t>
            </a:r>
            <a:r>
              <a:rPr lang="cs-CZ" dirty="0" err="1"/>
              <a:t>depressors</a:t>
            </a:r>
            <a:r>
              <a:rPr lang="cs-CZ" dirty="0"/>
              <a:t>, </a:t>
            </a:r>
            <a:r>
              <a:rPr lang="cs-CZ" dirty="0" err="1"/>
              <a:t>thermometers</a:t>
            </a:r>
            <a:r>
              <a:rPr lang="cs-CZ" dirty="0"/>
              <a:t>  to </a:t>
            </a:r>
            <a:r>
              <a:rPr lang="cs-CZ" dirty="0" err="1"/>
              <a:t>contact</a:t>
            </a:r>
            <a:r>
              <a:rPr lang="cs-CZ" dirty="0"/>
              <a:t> </a:t>
            </a:r>
            <a:r>
              <a:rPr lang="cs-CZ" dirty="0" err="1"/>
              <a:t>lenses</a:t>
            </a:r>
            <a:r>
              <a:rPr lang="cs-CZ" dirty="0"/>
              <a:t>, </a:t>
            </a:r>
            <a:r>
              <a:rPr lang="cs-CZ" dirty="0" err="1"/>
              <a:t>stethoscopes</a:t>
            </a:r>
            <a:r>
              <a:rPr lang="cs-CZ" dirty="0"/>
              <a:t>, </a:t>
            </a:r>
            <a:r>
              <a:rPr lang="cs-CZ" dirty="0" err="1"/>
              <a:t>splints</a:t>
            </a:r>
            <a:r>
              <a:rPr lang="cs-CZ" dirty="0"/>
              <a:t>, </a:t>
            </a:r>
            <a:r>
              <a:rPr lang="cs-CZ" dirty="0" err="1"/>
              <a:t>first-aid</a:t>
            </a:r>
            <a:r>
              <a:rPr lang="cs-CZ" dirty="0"/>
              <a:t> </a:t>
            </a:r>
            <a:r>
              <a:rPr lang="cs-CZ" dirty="0" err="1"/>
              <a:t>kits</a:t>
            </a:r>
            <a:r>
              <a:rPr lang="cs-CZ" dirty="0"/>
              <a:t>, </a:t>
            </a:r>
            <a:r>
              <a:rPr lang="cs-CZ" dirty="0" err="1"/>
              <a:t>breathalysers</a:t>
            </a:r>
            <a:r>
              <a:rPr lang="cs-CZ" dirty="0"/>
              <a:t>, </a:t>
            </a:r>
            <a:r>
              <a:rPr lang="cs-CZ" dirty="0" err="1"/>
              <a:t>heart</a:t>
            </a:r>
            <a:r>
              <a:rPr lang="cs-CZ" dirty="0"/>
              <a:t> </a:t>
            </a:r>
            <a:r>
              <a:rPr lang="cs-CZ" dirty="0" err="1"/>
              <a:t>valves</a:t>
            </a:r>
            <a:r>
              <a:rPr lang="cs-CZ" dirty="0"/>
              <a:t> and </a:t>
            </a:r>
            <a:r>
              <a:rPr lang="cs-CZ" dirty="0" err="1"/>
              <a:t>imaging</a:t>
            </a:r>
            <a:r>
              <a:rPr lang="cs-CZ" dirty="0"/>
              <a:t> </a:t>
            </a:r>
            <a:r>
              <a:rPr lang="cs-CZ" dirty="0" err="1"/>
              <a:t>equipment</a:t>
            </a:r>
            <a:r>
              <a:rPr lang="cs-CZ" dirty="0"/>
              <a:t> –  již neplatné</a:t>
            </a:r>
          </a:p>
          <a:p>
            <a:r>
              <a:rPr lang="cs-CZ" b="1" dirty="0" err="1"/>
              <a:t>The</a:t>
            </a:r>
            <a:r>
              <a:rPr lang="cs-CZ" b="1" dirty="0"/>
              <a:t> In-Vitro </a:t>
            </a:r>
            <a:r>
              <a:rPr lang="cs-CZ" b="1" dirty="0" err="1"/>
              <a:t>Diagnostic</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(IVDD) </a:t>
            </a:r>
            <a:r>
              <a:rPr lang="cs-CZ" dirty="0"/>
              <a:t>(98/79/EC OJ L331 p0001-0037): </a:t>
            </a:r>
            <a:r>
              <a:rPr lang="cs-CZ" dirty="0" err="1"/>
              <a:t>reagents</a:t>
            </a:r>
            <a:r>
              <a:rPr lang="cs-CZ" dirty="0"/>
              <a:t>, </a:t>
            </a:r>
            <a:r>
              <a:rPr lang="cs-CZ" dirty="0" err="1"/>
              <a:t>control</a:t>
            </a:r>
            <a:r>
              <a:rPr lang="cs-CZ" dirty="0"/>
              <a:t> </a:t>
            </a:r>
            <a:r>
              <a:rPr lang="cs-CZ" dirty="0" err="1"/>
              <a:t>standards</a:t>
            </a:r>
            <a:r>
              <a:rPr lang="cs-CZ" dirty="0"/>
              <a:t>, test-</a:t>
            </a:r>
            <a:r>
              <a:rPr lang="cs-CZ" dirty="0" err="1"/>
              <a:t>kits</a:t>
            </a:r>
            <a:r>
              <a:rPr lang="cs-CZ" dirty="0"/>
              <a:t>, </a:t>
            </a:r>
            <a:r>
              <a:rPr lang="cs-CZ" dirty="0" err="1"/>
              <a:t>equipment</a:t>
            </a:r>
            <a:r>
              <a:rPr lang="cs-CZ" dirty="0"/>
              <a:t> … </a:t>
            </a:r>
            <a:r>
              <a:rPr lang="cs-CZ" dirty="0" err="1"/>
              <a:t>intended</a:t>
            </a:r>
            <a:r>
              <a:rPr lang="cs-CZ" dirty="0"/>
              <a:t> </a:t>
            </a:r>
            <a:r>
              <a:rPr lang="cs-CZ" dirty="0" err="1"/>
              <a:t>for</a:t>
            </a:r>
            <a:r>
              <a:rPr lang="cs-CZ" dirty="0"/>
              <a:t> </a:t>
            </a:r>
            <a:r>
              <a:rPr lang="cs-CZ" dirty="0" err="1"/>
              <a:t>the</a:t>
            </a:r>
            <a:r>
              <a:rPr lang="cs-CZ" dirty="0"/>
              <a:t> in-vitro </a:t>
            </a:r>
            <a:r>
              <a:rPr lang="cs-CZ" dirty="0" err="1"/>
              <a:t>examination</a:t>
            </a:r>
            <a:r>
              <a:rPr lang="cs-CZ" dirty="0"/>
              <a:t> </a:t>
            </a:r>
            <a:r>
              <a:rPr lang="cs-CZ" dirty="0" err="1"/>
              <a:t>of</a:t>
            </a:r>
            <a:r>
              <a:rPr lang="cs-CZ" dirty="0"/>
              <a:t> </a:t>
            </a:r>
            <a:r>
              <a:rPr lang="cs-CZ" dirty="0" err="1"/>
              <a:t>human</a:t>
            </a:r>
            <a:r>
              <a:rPr lang="cs-CZ" dirty="0"/>
              <a:t> </a:t>
            </a:r>
            <a:r>
              <a:rPr lang="cs-CZ" dirty="0" err="1"/>
              <a:t>specimens</a:t>
            </a:r>
            <a:r>
              <a:rPr lang="cs-CZ" dirty="0"/>
              <a:t> </a:t>
            </a:r>
            <a:r>
              <a:rPr lang="cs-CZ" dirty="0" err="1"/>
              <a:t>e.g</a:t>
            </a:r>
            <a:r>
              <a:rPr lang="cs-CZ" dirty="0"/>
              <a:t>. </a:t>
            </a:r>
            <a:r>
              <a:rPr lang="cs-CZ" dirty="0" err="1"/>
              <a:t>blood</a:t>
            </a:r>
            <a:r>
              <a:rPr lang="cs-CZ" dirty="0"/>
              <a:t> </a:t>
            </a:r>
            <a:r>
              <a:rPr lang="cs-CZ" dirty="0" err="1"/>
              <a:t>grouping</a:t>
            </a:r>
            <a:r>
              <a:rPr lang="cs-CZ" dirty="0"/>
              <a:t> </a:t>
            </a:r>
            <a:r>
              <a:rPr lang="cs-CZ" dirty="0" err="1"/>
              <a:t>reagents</a:t>
            </a:r>
            <a:r>
              <a:rPr lang="cs-CZ" dirty="0"/>
              <a:t>, </a:t>
            </a:r>
            <a:r>
              <a:rPr lang="cs-CZ" dirty="0" err="1"/>
              <a:t>pregnancy</a:t>
            </a:r>
            <a:r>
              <a:rPr lang="cs-CZ" dirty="0"/>
              <a:t> test </a:t>
            </a:r>
            <a:r>
              <a:rPr lang="cs-CZ" dirty="0" err="1"/>
              <a:t>kits</a:t>
            </a:r>
            <a:r>
              <a:rPr lang="cs-CZ" dirty="0"/>
              <a:t>, Hepatitis B test </a:t>
            </a:r>
            <a:r>
              <a:rPr lang="cs-CZ" dirty="0" err="1"/>
              <a:t>kits</a:t>
            </a:r>
            <a:endParaRPr lang="cs-CZ" dirty="0"/>
          </a:p>
          <a:p>
            <a:r>
              <a:rPr lang="cs-CZ" b="1" dirty="0" err="1"/>
              <a:t>The</a:t>
            </a:r>
            <a:r>
              <a:rPr lang="cs-CZ" b="1" dirty="0"/>
              <a:t> </a:t>
            </a:r>
            <a:r>
              <a:rPr lang="cs-CZ" b="1" dirty="0" err="1"/>
              <a:t>Active</a:t>
            </a:r>
            <a:r>
              <a:rPr lang="cs-CZ" b="1" dirty="0"/>
              <a:t> </a:t>
            </a:r>
            <a:r>
              <a:rPr lang="cs-CZ" b="1" dirty="0" err="1"/>
              <a:t>Implantable</a:t>
            </a:r>
            <a:r>
              <a:rPr lang="cs-CZ" b="1" dirty="0"/>
              <a:t> </a:t>
            </a:r>
            <a:r>
              <a:rPr lang="cs-CZ" b="1" dirty="0" err="1"/>
              <a:t>Medical</a:t>
            </a:r>
            <a:r>
              <a:rPr lang="cs-CZ" b="1" dirty="0"/>
              <a:t> </a:t>
            </a:r>
            <a:r>
              <a:rPr lang="cs-CZ" b="1" dirty="0" err="1"/>
              <a:t>Devices</a:t>
            </a:r>
            <a:r>
              <a:rPr lang="cs-CZ" b="1" dirty="0"/>
              <a:t> </a:t>
            </a:r>
            <a:r>
              <a:rPr lang="cs-CZ" b="1" dirty="0" err="1"/>
              <a:t>Directive</a:t>
            </a:r>
            <a:r>
              <a:rPr lang="cs-CZ" b="1" dirty="0"/>
              <a:t> (AIMDD) </a:t>
            </a:r>
            <a:r>
              <a:rPr lang="cs-CZ" dirty="0"/>
              <a:t>(90/385/EEC OJ L189 p0017-0036): </a:t>
            </a:r>
            <a:r>
              <a:rPr lang="cs-CZ" dirty="0" err="1"/>
              <a:t>active</a:t>
            </a:r>
            <a:r>
              <a:rPr lang="cs-CZ" dirty="0"/>
              <a:t> (</a:t>
            </a:r>
            <a:r>
              <a:rPr lang="cs-CZ" dirty="0" err="1"/>
              <a:t>i.e</a:t>
            </a:r>
            <a:r>
              <a:rPr lang="cs-CZ" dirty="0"/>
              <a:t>. </a:t>
            </a:r>
            <a:r>
              <a:rPr lang="cs-CZ" dirty="0" err="1"/>
              <a:t>include</a:t>
            </a:r>
            <a:r>
              <a:rPr lang="cs-CZ" dirty="0"/>
              <a:t> </a:t>
            </a:r>
            <a:r>
              <a:rPr lang="cs-CZ" dirty="0" err="1"/>
              <a:t>an</a:t>
            </a:r>
            <a:r>
              <a:rPr lang="cs-CZ" dirty="0"/>
              <a:t> </a:t>
            </a:r>
            <a:r>
              <a:rPr lang="cs-CZ" dirty="0" err="1"/>
              <a:t>energy</a:t>
            </a:r>
            <a:r>
              <a:rPr lang="cs-CZ" dirty="0"/>
              <a:t> source) </a:t>
            </a:r>
            <a:r>
              <a:rPr lang="cs-CZ" dirty="0" err="1"/>
              <a:t>implants</a:t>
            </a:r>
            <a:r>
              <a:rPr lang="cs-CZ" dirty="0"/>
              <a:t> </a:t>
            </a:r>
            <a:r>
              <a:rPr lang="cs-CZ" dirty="0" err="1"/>
              <a:t>or</a:t>
            </a:r>
            <a:r>
              <a:rPr lang="cs-CZ" dirty="0"/>
              <a:t> </a:t>
            </a:r>
            <a:r>
              <a:rPr lang="cs-CZ" dirty="0" err="1"/>
              <a:t>partial</a:t>
            </a:r>
            <a:r>
              <a:rPr lang="cs-CZ" dirty="0"/>
              <a:t> </a:t>
            </a:r>
            <a:r>
              <a:rPr lang="cs-CZ" dirty="0" err="1"/>
              <a:t>implants</a:t>
            </a:r>
            <a:r>
              <a:rPr lang="cs-CZ" dirty="0"/>
              <a:t> </a:t>
            </a:r>
            <a:r>
              <a:rPr lang="cs-CZ" dirty="0" err="1"/>
              <a:t>e.g</a:t>
            </a:r>
            <a:r>
              <a:rPr lang="cs-CZ" dirty="0"/>
              <a:t>. </a:t>
            </a:r>
            <a:r>
              <a:rPr lang="cs-CZ" dirty="0" err="1"/>
              <a:t>heart</a:t>
            </a:r>
            <a:r>
              <a:rPr lang="cs-CZ" dirty="0"/>
              <a:t> </a:t>
            </a:r>
            <a:r>
              <a:rPr lang="cs-CZ" dirty="0" err="1"/>
              <a:t>pacemakers</a:t>
            </a:r>
            <a:endParaRPr lang="cs-CZ" dirty="0"/>
          </a:p>
          <a:p>
            <a:r>
              <a:rPr lang="cs-CZ" dirty="0"/>
              <a:t>Většina zemí inkorporovala tyto směrnice do své národní legislativy.</a:t>
            </a:r>
          </a:p>
          <a:p>
            <a:endParaRPr lang="cs-CZ" dirty="0"/>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912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MDR</a:t>
            </a:r>
          </a:p>
        </p:txBody>
      </p:sp>
      <p:cxnSp>
        <p:nvCxnSpPr>
          <p:cNvPr id="4" name="Přímá spojnice 3"/>
          <p:cNvCxnSpPr/>
          <p:nvPr/>
        </p:nvCxnSpPr>
        <p:spPr>
          <a:xfrm>
            <a:off x="2459088" y="6309320"/>
            <a:ext cx="8208912" cy="0"/>
          </a:xfrm>
          <a:prstGeom prst="line">
            <a:avLst/>
          </a:prstGeom>
          <a:ln w="38100">
            <a:solidFill>
              <a:srgbClr val="0014FB"/>
            </a:solidFill>
          </a:ln>
        </p:spPr>
        <p:style>
          <a:lnRef idx="1">
            <a:schemeClr val="accent1"/>
          </a:lnRef>
          <a:fillRef idx="0">
            <a:schemeClr val="accent1"/>
          </a:fillRef>
          <a:effectRef idx="0">
            <a:schemeClr val="accent1"/>
          </a:effectRef>
          <a:fontRef idx="minor">
            <a:schemeClr val="tx1"/>
          </a:fontRef>
        </p:style>
      </p:cxnSp>
      <p:pic>
        <p:nvPicPr>
          <p:cNvPr id="5" name="Picture 2" descr="C:\Users\Bernard\Desktop\platina\přednášky\moje\muni-masarykova_univerzita-logo-01-1024x5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0553" y="6390758"/>
            <a:ext cx="855915" cy="467243"/>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obsah 6">
            <a:extLst>
              <a:ext uri="{FF2B5EF4-FFF2-40B4-BE49-F238E27FC236}">
                <a16:creationId xmlns:a16="http://schemas.microsoft.com/office/drawing/2014/main" id="{73ED6C8C-3E9E-4675-9DDB-0F67C9055FB1}"/>
              </a:ext>
            </a:extLst>
          </p:cNvPr>
          <p:cNvSpPr>
            <a:spLocks noGrp="1"/>
          </p:cNvSpPr>
          <p:nvPr>
            <p:ph idx="1"/>
          </p:nvPr>
        </p:nvSpPr>
        <p:spPr>
          <a:xfrm>
            <a:off x="718800" y="1386185"/>
            <a:ext cx="10883174" cy="4708526"/>
          </a:xfrm>
        </p:spPr>
        <p:txBody>
          <a:bodyPr>
            <a:noAutofit/>
          </a:bodyPr>
          <a:lstStyle/>
          <a:p>
            <a:r>
              <a:rPr lang="cs-CZ" sz="1800" b="1" dirty="0"/>
              <a:t>Nařízení o zdravotnických prostředcích (MDR) </a:t>
            </a:r>
            <a:r>
              <a:rPr lang="cs-CZ" sz="1800" dirty="0"/>
              <a:t>je nové nařízení EU o zdravotnických výrobcích (</a:t>
            </a:r>
            <a:r>
              <a:rPr lang="cs-CZ" sz="1800" b="1" dirty="0"/>
              <a:t>EU 2017/745</a:t>
            </a:r>
            <a:r>
              <a:rPr lang="cs-CZ" sz="1800" dirty="0"/>
              <a:t>), které vstoupilo v platnost na konci května 2017 a po přechodném období je nutné ho aplikovat nejpozději od 2021. Toto nařízení nahrazuje směrnici o zdravotnických prostředcích (MDD). </a:t>
            </a:r>
          </a:p>
          <a:p>
            <a:r>
              <a:rPr lang="cs-CZ" sz="1800" dirty="0"/>
              <a:t>Dne 26.05.2021 nabylo účinnosti Nařízení Evropského parlamentu a Rady (EU) 2017/745 ze dne 5. dubna 2017 o zdravotnických prostředcích, změně směrnice 2001/83/ES, nařízení (ES) č. 178/2002 a nařízení (ES) č. 1223/2009 a o zrušení směrnic Rady 90/385/EHS a 93/42/EHS (dále jen „MDR“) a zákon č. 89/2021 Sb., o zdravotnických prostředcích a o změně zákona č. 378/2007 Sb., o léčivech a o změnách některých souvisejících zákonů (zákon o léčivech), ve znění pozdějších předpisů (dále jen „zákon č. 89/2021 Sb.“). </a:t>
            </a:r>
          </a:p>
          <a:p>
            <a:r>
              <a:rPr lang="cs-CZ" sz="1800" dirty="0"/>
              <a:t>Cíl</a:t>
            </a:r>
          </a:p>
          <a:p>
            <a:r>
              <a:rPr lang="cs-CZ" sz="1800" dirty="0"/>
              <a:t>Nové nařízení o zdravotnických prostředcích je legislativním rámcem EU, jehož </a:t>
            </a:r>
            <a:r>
              <a:rPr lang="cs-CZ" sz="1800" b="1" dirty="0"/>
              <a:t>cílem je posílit bezpečnost pacientů a zajistit transparentnost a sledovatelnost životního cyklu produktů uváděných na trhy se zdravotnickými prostředky ve všech evropských zemích. Jeho cílem je sladit právní předpisy EU s vývojem technického pokroku, medicíny a legislativy. </a:t>
            </a:r>
          </a:p>
        </p:txBody>
      </p:sp>
    </p:spTree>
    <p:extLst>
      <p:ext uri="{BB962C8B-B14F-4D97-AF65-F5344CB8AC3E}">
        <p14:creationId xmlns:p14="http://schemas.microsoft.com/office/powerpoint/2010/main" val="1749889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PPT_DBNAME" val="MUNI-úvodní přednáška-21[20220913144920799].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2" ma:contentTypeDescription="Create a new document." ma:contentTypeScope="" ma:versionID="ee33a842da3844a56f5f7ee8bb88b81c">
  <xsd:schema xmlns:xsd="http://www.w3.org/2001/XMLSchema" xmlns:xs="http://www.w3.org/2001/XMLSchema" xmlns:p="http://schemas.microsoft.com/office/2006/metadata/properties" xmlns:ns2="76d5652a-9cd3-465f-98c7-aa8090bd65c7" targetNamespace="http://schemas.microsoft.com/office/2006/metadata/properties" ma:root="true" ma:fieldsID="0e2306b8fccc60975f3c3727b2649f8a"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AB2800-9959-43A3-AFA0-8D9683547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107</TotalTime>
  <Words>3922</Words>
  <Application>Microsoft Office PowerPoint</Application>
  <PresentationFormat>Širokoúhlá obrazovka</PresentationFormat>
  <Paragraphs>431</Paragraphs>
  <Slides>63</Slides>
  <Notes>31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63</vt:i4>
      </vt:variant>
    </vt:vector>
  </HeadingPairs>
  <TitlesOfParts>
    <vt:vector size="68" baseType="lpstr">
      <vt:lpstr>Arial</vt:lpstr>
      <vt:lpstr>Tahoma</vt:lpstr>
      <vt:lpstr>Times New Roman</vt:lpstr>
      <vt:lpstr>Wingdings</vt:lpstr>
      <vt:lpstr>Presentation_MU_EN</vt:lpstr>
      <vt:lpstr>Přednášky z lékařské biofyziky</vt:lpstr>
      <vt:lpstr>Úvodní intermezzo   Vaše osobní pojetí medicíny…</vt:lpstr>
      <vt:lpstr>Lékařská biofyzika</vt:lpstr>
      <vt:lpstr>Vazby</vt:lpstr>
      <vt:lpstr>Jak studovat?</vt:lpstr>
      <vt:lpstr>Lékařské přístroje: Úvod</vt:lpstr>
      <vt:lpstr>Co to je lékařský přístroj?  (tzv. Zdravotnický prostředek)</vt:lpstr>
      <vt:lpstr>Směrnice EU 2017/745</vt:lpstr>
      <vt:lpstr>MDR</vt:lpstr>
      <vt:lpstr>MDR</vt:lpstr>
      <vt:lpstr>MDR</vt:lpstr>
      <vt:lpstr>MDR (vs. MDD)</vt:lpstr>
      <vt:lpstr>MDR</vt:lpstr>
      <vt:lpstr>MDR</vt:lpstr>
      <vt:lpstr>MDR - ZP</vt:lpstr>
      <vt:lpstr>MDR-ZP</vt:lpstr>
      <vt:lpstr>MDR - ZP</vt:lpstr>
      <vt:lpstr>MDR - ZP</vt:lpstr>
      <vt:lpstr>MDR - ZP</vt:lpstr>
      <vt:lpstr>Single Market Compliance Space</vt:lpstr>
      <vt:lpstr>Oznámený subjekt (NB)</vt:lpstr>
      <vt:lpstr>Kódy pro certifikaci</vt:lpstr>
      <vt:lpstr>Kódy pro certifikaci</vt:lpstr>
      <vt:lpstr>SMCS</vt:lpstr>
      <vt:lpstr>SMCS </vt:lpstr>
      <vt:lpstr>EUDAMED</vt:lpstr>
      <vt:lpstr>EUDAMED</vt:lpstr>
      <vt:lpstr>Eudamed - příklad</vt:lpstr>
      <vt:lpstr>Eudamed - příklad</vt:lpstr>
      <vt:lpstr>Eudamed - příklad</vt:lpstr>
      <vt:lpstr>Eudamed - příklad</vt:lpstr>
      <vt:lpstr>Aktivity v oblasti zdravotní péče, aneb kde všude můžeme potkat ZP</vt:lpstr>
      <vt:lpstr>Lékařské zobrazovací přístroje (in vivo diagnostika)</vt:lpstr>
      <vt:lpstr>Lékařské zobrazovací přístroje (in vivo diagnostika)</vt:lpstr>
      <vt:lpstr>Lékařské laboratorní přístroje (in vitro diagnostika) – pozor není ZP</vt:lpstr>
      <vt:lpstr>Lékařské laboratorní přístroje (in vitro diagnostika)</vt:lpstr>
      <vt:lpstr>Přístroje pro sledování fyziologických projevů organismu (in vivo diagnostika)</vt:lpstr>
      <vt:lpstr>Prezentace aplikace PowerPoint</vt:lpstr>
      <vt:lpstr>Přístroje pro sledování fyziologických projevů organismu (in vivo diagnostika)</vt:lpstr>
      <vt:lpstr>Intenzivní péče v pediatrii</vt:lpstr>
      <vt:lpstr>Endoskopy</vt:lpstr>
      <vt:lpstr>POC (Point of Care) přístroje</vt:lpstr>
      <vt:lpstr>POC</vt:lpstr>
      <vt:lpstr>Přístroje pro radioterapii</vt:lpstr>
      <vt:lpstr>Přístroje pro radioterapii</vt:lpstr>
      <vt:lpstr>Přístroje pro fyzikální terapii</vt:lpstr>
      <vt:lpstr>Přístroje pro fyzikální terapii</vt:lpstr>
      <vt:lpstr>Přístroje používané na operačních sálech, litotriptory</vt:lpstr>
      <vt:lpstr>Přístroje používané na operačních sálech, litotriptory</vt:lpstr>
      <vt:lpstr>Přístroje pro náhradu a podporu orgánů - implantáty</vt:lpstr>
      <vt:lpstr>První krůčky medicínských robotů do vesmíru</vt:lpstr>
      <vt:lpstr>Přístroje pro náhradu a podporu orgánů – „umělé orgány“</vt:lpstr>
      <vt:lpstr>Přístroje pro náhradu a podporu orgánů – „umělé orgány“</vt:lpstr>
      <vt:lpstr>Přístroje pro samovyšetření pacientů (‘domácí přístroje’)</vt:lpstr>
      <vt:lpstr>3D tisk</vt:lpstr>
      <vt:lpstr>3D tisk – náhrada, podpora orgánů </vt:lpstr>
      <vt:lpstr>Jednorázová ZP</vt:lpstr>
      <vt:lpstr>Mobilní telefony </vt:lpstr>
      <vt:lpstr>Prezentace aplikace PowerPoint</vt:lpstr>
      <vt:lpstr>Přístroje pro vyhodnocování ukazatelů výkonnosti přístrojů</vt:lpstr>
      <vt:lpstr>Co je účelem tohoto předmětu?</vt:lpstr>
      <vt:lpstr>Některé kompetence uživatelů lékařských přístrojů Co by měl umět lékař, který přístroj používá</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dc:title>
  <dc:creator>Vojtěch Mornstein</dc:creator>
  <cp:lastModifiedBy>Vladan Bernard</cp:lastModifiedBy>
  <cp:revision>16</cp:revision>
  <cp:lastPrinted>1601-01-01T00:00:00Z</cp:lastPrinted>
  <dcterms:created xsi:type="dcterms:W3CDTF">2021-04-17T08:28:07Z</dcterms:created>
  <dcterms:modified xsi:type="dcterms:W3CDTF">2024-09-09T12:23:56Z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