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57" r:id="rId5"/>
    <p:sldId id="276" r:id="rId6"/>
    <p:sldId id="259" r:id="rId7"/>
    <p:sldId id="277" r:id="rId8"/>
    <p:sldId id="271" r:id="rId9"/>
    <p:sldId id="260" r:id="rId10"/>
    <p:sldId id="278" r:id="rId11"/>
    <p:sldId id="261" r:id="rId12"/>
    <p:sldId id="279" r:id="rId13"/>
    <p:sldId id="262" r:id="rId14"/>
    <p:sldId id="280" r:id="rId15"/>
    <p:sldId id="263" r:id="rId16"/>
    <p:sldId id="264" r:id="rId17"/>
    <p:sldId id="281" r:id="rId18"/>
    <p:sldId id="265" r:id="rId19"/>
    <p:sldId id="282" r:id="rId20"/>
    <p:sldId id="267" r:id="rId21"/>
    <p:sldId id="283" r:id="rId22"/>
    <p:sldId id="269" r:id="rId23"/>
    <p:sldId id="284" r:id="rId24"/>
    <p:sldId id="270" r:id="rId25"/>
    <p:sldId id="272" r:id="rId26"/>
    <p:sldId id="27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lepickova" initials="S" lastIdx="1" clrIdx="0">
    <p:extLst>
      <p:ext uri="{19B8F6BF-5375-455C-9EA6-DF929625EA0E}">
        <p15:presenceInfo xmlns:p15="http://schemas.microsoft.com/office/powerpoint/2012/main" userId="Slepicko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2-12T10:12:12.118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A7F0-F181-4D0F-BF9D-A159B1AA160A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423-A62C-4DBE-B352-01ADB75EA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82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A7F0-F181-4D0F-BF9D-A159B1AA160A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423-A62C-4DBE-B352-01ADB75EA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37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A7F0-F181-4D0F-BF9D-A159B1AA160A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423-A62C-4DBE-B352-01ADB75EA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906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A7F0-F181-4D0F-BF9D-A159B1AA160A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423-A62C-4DBE-B352-01ADB75EA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59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A7F0-F181-4D0F-BF9D-A159B1AA160A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423-A62C-4DBE-B352-01ADB75EA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63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A7F0-F181-4D0F-BF9D-A159B1AA160A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423-A62C-4DBE-B352-01ADB75EA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43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A7F0-F181-4D0F-BF9D-A159B1AA160A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423-A62C-4DBE-B352-01ADB75EA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06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A7F0-F181-4D0F-BF9D-A159B1AA160A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423-A62C-4DBE-B352-01ADB75EA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4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A7F0-F181-4D0F-BF9D-A159B1AA160A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423-A62C-4DBE-B352-01ADB75EA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73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A7F0-F181-4D0F-BF9D-A159B1AA160A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423-A62C-4DBE-B352-01ADB75EA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26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A7F0-F181-4D0F-BF9D-A159B1AA160A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423-A62C-4DBE-B352-01ADB75EA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70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8A7F0-F181-4D0F-BF9D-A159B1AA160A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DB423-A62C-4DBE-B352-01ADB75EA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0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mtClean="0"/>
              <a:t>Kvíz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6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mtClean="0"/>
              <a:t>4. </a:t>
            </a:r>
            <a:r>
              <a:rPr lang="en-US" smtClean="0"/>
              <a:t>Které </a:t>
            </a:r>
            <a:r>
              <a:rPr lang="en-US"/>
              <a:t>duševní onemocnění vede nejčastěji k úmrtí?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69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>4. </a:t>
            </a:r>
            <a:r>
              <a:rPr lang="en-US" smtClean="0"/>
              <a:t>Které </a:t>
            </a:r>
            <a:r>
              <a:rPr lang="en-US"/>
              <a:t>duševní onemocnění vede nejčastěji k úmrtí?</a:t>
            </a:r>
            <a:br>
              <a:rPr lang="en-US"/>
            </a:br>
            <a:endParaRPr lang="en-US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904" t="28516" r="39919" b="6742"/>
          <a:stretch/>
        </p:blipFill>
        <p:spPr>
          <a:xfrm>
            <a:off x="2576945" y="1108363"/>
            <a:ext cx="5837382" cy="534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mtClean="0"/>
              <a:t>5. </a:t>
            </a:r>
            <a:r>
              <a:rPr lang="en-US" smtClean="0"/>
              <a:t>Který </a:t>
            </a:r>
            <a:r>
              <a:rPr lang="en-US"/>
              <a:t>jev byl klíčovým ukazatelem sociálních vlivů na individuální jednání v dílech sociologů Emila Durkheima a také T. G. Masaryka?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19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smtClean="0"/>
              <a:t>5. </a:t>
            </a:r>
            <a:r>
              <a:rPr lang="en-US" sz="3200" smtClean="0"/>
              <a:t>Který </a:t>
            </a:r>
            <a:r>
              <a:rPr lang="en-US" sz="3200"/>
              <a:t>jev byl klíčovým ukazatelem sociálních vlivů na individuální jednání v dílech sociologů Emila Durkheima a také T. G. Masaryka?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pic>
        <p:nvPicPr>
          <p:cNvPr id="3074" name="Picture 2" descr="undefine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816" y="1607560"/>
            <a:ext cx="2821620" cy="494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ebevraž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246" y="2386011"/>
            <a:ext cx="2191372" cy="317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88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mtClean="0"/>
              <a:t>6. </a:t>
            </a:r>
            <a:r>
              <a:rPr lang="en-US" smtClean="0"/>
              <a:t>Jak </a:t>
            </a:r>
            <a:r>
              <a:rPr lang="en-US"/>
              <a:t>starý pojištěnec je “nejdražší”, 0-4 roky, 50-54 let, 90-94 let?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86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>6. </a:t>
            </a:r>
            <a:r>
              <a:rPr lang="en-US" smtClean="0"/>
              <a:t>Jak starý pojištěnec je “nejdražší”, 0-4 roky, 50-54 let, 90-94 let?</a:t>
            </a:r>
            <a:br>
              <a:rPr lang="en-US" smtClean="0"/>
            </a:br>
            <a:endParaRPr lang="en-US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339" t="13893" r="23496" b="41618"/>
          <a:stretch/>
        </p:blipFill>
        <p:spPr>
          <a:xfrm>
            <a:off x="2328985" y="1326860"/>
            <a:ext cx="6831505" cy="485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75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>7. </a:t>
            </a:r>
            <a:r>
              <a:rPr lang="cs-CZ" sz="3100" smtClean="0"/>
              <a:t>Kolik procent ze zdravotníků celkově a kolik procent z lékařů tvoří v ČR ženy (údaje za rok 2021)? </a:t>
            </a:r>
            <a:r>
              <a:rPr lang="cs-CZ" sz="3100"/>
              <a:t>Jaký je (v tisících) průměrný rozdíl mezi platem lékaře a lékařky v ČR? Data za rok 2022.</a:t>
            </a:r>
            <a:r>
              <a:rPr lang="en-US" sz="3100" smtClean="0"/>
              <a:t/>
            </a:r>
            <a:br>
              <a:rPr lang="en-US" sz="3100" smtClean="0"/>
            </a:br>
            <a:endParaRPr lang="en-US" sz="310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mtClean="0"/>
              <a:t>79 % zdravotníků a 58 % lékařů</a:t>
            </a: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r>
              <a:rPr lang="en-US" smtClean="0"/>
              <a:t>https://www.ceskovdatech.cz/clanek/178-zeny-ve-zdravotnictvi/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55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mtClean="0"/>
              <a:t>7. Kolik </a:t>
            </a:r>
            <a:r>
              <a:rPr lang="cs-CZ"/>
              <a:t>procent ze zdravotníků celkově a kolik procent z lékařů tvoří v ČR ženy (údaje za rok 2021)? Jaký je (v tisících) průměrný rozdíl mezi platem lékaře a lékařky v ČR? Data za rok 2022.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12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7" descr="Obsah obrázku text, snímek obrazovky, Písmo, Paralelní&#10;&#10;Popis byl vytvořen automaticky">
            <a:extLst>
              <a:ext uri="{FF2B5EF4-FFF2-40B4-BE49-F238E27FC236}">
                <a16:creationId xmlns:lc="http://schemas.openxmlformats.org/drawingml/2006/lockedCanvas" xmlns:a16="http://schemas.microsoft.com/office/drawing/2014/main" xmlns="" id="{CBF6692A-5709-DC8B-C58F-8E2B3ADFE4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>
          <a:xfrm>
            <a:off x="2446371" y="1825625"/>
            <a:ext cx="7299258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250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smtClean="0"/>
              <a:t>8. Kolika procentům </a:t>
            </a:r>
            <a:r>
              <a:rPr lang="cs-CZ" b="1"/>
              <a:t>případů demence lze podle nejnovějších výzkumů předejít?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4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523631"/>
            <a:ext cx="10515600" cy="5653332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AutoNum type="arabicPeriod"/>
            </a:pPr>
            <a:r>
              <a:rPr lang="en-US" smtClean="0"/>
              <a:t>Kolik </a:t>
            </a:r>
            <a:r>
              <a:rPr lang="en-US"/>
              <a:t>dětí se v roce 2020 narodilo díky asistované reprodukci z celkem 4541 cyklů zahájených u žen ve věku 35 – 39 let? Kde jde takovou informaci najít</a:t>
            </a:r>
            <a:r>
              <a:rPr lang="en-US" smtClean="0"/>
              <a:t>?</a:t>
            </a:r>
            <a:endParaRPr lang="cs-CZ" smtClean="0"/>
          </a:p>
          <a:p>
            <a:pPr marL="514350" indent="-514350">
              <a:buAutoNum type="arabicPeriod"/>
            </a:pPr>
            <a:r>
              <a:rPr lang="en-US"/>
              <a:t>O kolik let se liší naděje dožití u romské populace ve srovnání s průměrem za celou ČR</a:t>
            </a:r>
            <a:r>
              <a:rPr lang="en-US" smtClean="0"/>
              <a:t>?</a:t>
            </a:r>
            <a:endParaRPr lang="cs-CZ" smtClean="0"/>
          </a:p>
          <a:p>
            <a:pPr marL="514350" indent="-514350">
              <a:buAutoNum type="arabicPeriod"/>
            </a:pPr>
            <a:r>
              <a:rPr lang="cs-CZ"/>
              <a:t>Kolik procent dětí ve věku 11-15 let v ČR má nadváhu nebo obezitu (podle studie HBSC)? Trpí jí více chlapci, nebo dívky? Zvyšuje, nebo snižuje riziko obezity skutečnost, že dítě pochází z chudé rodiny? Kolikrát? Jak jsou na tom dospělí v ČR</a:t>
            </a:r>
            <a:r>
              <a:rPr lang="cs-CZ" smtClean="0"/>
              <a:t>?</a:t>
            </a:r>
          </a:p>
          <a:p>
            <a:pPr marL="514350" indent="-514350">
              <a:buAutoNum type="arabicPeriod"/>
            </a:pPr>
            <a:r>
              <a:rPr lang="en-US" smtClean="0"/>
              <a:t>Které </a:t>
            </a:r>
            <a:r>
              <a:rPr lang="en-US"/>
              <a:t>duševní onemocnění vede nejčastěji k úmrtí</a:t>
            </a:r>
            <a:r>
              <a:rPr lang="en-US" smtClean="0"/>
              <a:t>?</a:t>
            </a:r>
            <a:endParaRPr lang="cs-CZ" smtClean="0"/>
          </a:p>
          <a:p>
            <a:pPr marL="514350" indent="-514350">
              <a:buAutoNum type="arabicPeriod"/>
            </a:pPr>
            <a:r>
              <a:rPr lang="en-US"/>
              <a:t>Který jev byl klíčovým ukazatelem sociálních vlivů na individuální jednání v dílech sociologů Emila Durkheima a také T. G. Masaryka</a:t>
            </a:r>
            <a:r>
              <a:rPr lang="en-US" smtClean="0"/>
              <a:t>?</a:t>
            </a:r>
            <a:endParaRPr lang="cs-CZ" smtClean="0"/>
          </a:p>
          <a:p>
            <a:pPr marL="514350" indent="-514350">
              <a:buAutoNum type="arabicPeriod"/>
            </a:pPr>
            <a:r>
              <a:rPr lang="en-US"/>
              <a:t>Jak starý pojištěnec je “nejdražší”, 0-4 roky, 50-54 let, 90-94 let</a:t>
            </a:r>
            <a:r>
              <a:rPr lang="en-US" smtClean="0"/>
              <a:t>?</a:t>
            </a:r>
            <a:endParaRPr lang="cs-CZ" smtClean="0"/>
          </a:p>
          <a:p>
            <a:pPr marL="514350" indent="-514350">
              <a:buAutoNum type="arabicPeriod"/>
            </a:pPr>
            <a:r>
              <a:rPr lang="cs-CZ"/>
              <a:t>Kolik procent ze zdravotníků celkově a kolik procent z lékařů tvoří v ČR ženy (údaje za rok 2021)? Jaký je (v tisících) průměrný rozdíl mezi platem lékaře a lékařky v ČR? Data za rok </a:t>
            </a:r>
            <a:r>
              <a:rPr lang="cs-CZ" smtClean="0"/>
              <a:t>2022.</a:t>
            </a:r>
          </a:p>
          <a:p>
            <a:pPr marL="514350" indent="-514350">
              <a:buAutoNum type="arabicPeriod"/>
            </a:pPr>
            <a:r>
              <a:rPr lang="cs-CZ" smtClean="0"/>
              <a:t>Kolika </a:t>
            </a:r>
            <a:r>
              <a:rPr lang="cs-CZ"/>
              <a:t>procentům případů demence lze podle nejnovějších výzkumů předejít</a:t>
            </a:r>
            <a:r>
              <a:rPr lang="cs-CZ" smtClean="0"/>
              <a:t>?</a:t>
            </a:r>
          </a:p>
          <a:p>
            <a:pPr marL="514350" indent="-514350">
              <a:buAutoNum type="arabicPeriod"/>
            </a:pPr>
            <a:r>
              <a:rPr lang="cs-CZ"/>
              <a:t>Která věková kategorie v ČR nejčastěji zemře kvůli sebevraždě</a:t>
            </a:r>
            <a:r>
              <a:rPr lang="cs-CZ" smtClean="0"/>
              <a:t>?</a:t>
            </a:r>
          </a:p>
          <a:p>
            <a:pPr marL="514350" indent="-514350">
              <a:buAutoNum type="arabicPeriod"/>
            </a:pPr>
            <a:r>
              <a:rPr lang="cs-CZ"/>
              <a:t>Kolik je v ČR dětských psychiatrů</a:t>
            </a:r>
            <a:r>
              <a:rPr lang="cs-CZ" smtClean="0"/>
              <a:t>?</a:t>
            </a:r>
          </a:p>
          <a:p>
            <a:pPr marL="514350" indent="-514350">
              <a:buAutoNum type="arabicPeriod"/>
            </a:pPr>
            <a:r>
              <a:rPr lang="cs-CZ"/>
              <a:t>Jaká je nejčastější příčina akutní bolesti břicha u dospělých v západních zemích</a:t>
            </a:r>
            <a:r>
              <a:rPr lang="cs-CZ" smtClean="0"/>
              <a:t>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cs-CZ"/>
              <a:t>Pokud se u nás objeví následující příznaky: </a:t>
            </a:r>
            <a:r>
              <a:rPr lang="en-US" b="1"/>
              <a:t>velká únava, pocit závratě, omdlévání, nevolnost a zvracení, potíže s dýcháním, studený pot, bolesti v zádech, čelistech, krku a pažích</a:t>
            </a:r>
            <a:r>
              <a:rPr lang="cs-CZ"/>
              <a:t>, měli bychom se bát čeho? Typické je to v ranních hodinách, symptomy jsou provázeny často úzkostmi</a:t>
            </a:r>
            <a:r>
              <a:rPr lang="cs-CZ" smtClean="0"/>
              <a:t>.</a:t>
            </a: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74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6534"/>
          </a:xfrm>
        </p:spPr>
        <p:txBody>
          <a:bodyPr>
            <a:noAutofit/>
          </a:bodyPr>
          <a:lstStyle/>
          <a:p>
            <a:r>
              <a:rPr lang="cs-CZ" sz="2800" b="1" smtClean="0"/>
              <a:t>8. Kolika </a:t>
            </a:r>
            <a:r>
              <a:rPr lang="cs-CZ" sz="2800" b="1"/>
              <a:t>procentu případů demence lze podle nejnovějších výzkumů předejít? </a:t>
            </a:r>
            <a:r>
              <a:rPr lang="cs-CZ" sz="2800" b="1" smtClean="0"/>
              <a:t>45 </a:t>
            </a:r>
            <a:r>
              <a:rPr lang="cs-CZ" sz="2800" b="1"/>
              <a:t>%</a:t>
            </a:r>
            <a:r>
              <a:rPr lang="en-US" sz="2800" b="1"/>
              <a:t/>
            </a:r>
            <a:br>
              <a:rPr lang="en-US" sz="2800" b="1"/>
            </a:br>
            <a:r>
              <a:rPr lang="en-US" sz="2800" b="1"/>
              <a:t/>
            </a:r>
            <a:br>
              <a:rPr lang="en-US" sz="2800" b="1"/>
            </a:br>
            <a:endParaRPr lang="en-US" sz="200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97280"/>
            <a:ext cx="10515600" cy="4485373"/>
          </a:xfrm>
        </p:spPr>
        <p:txBody>
          <a:bodyPr>
            <a:normAutofit fontScale="62500" lnSpcReduction="20000"/>
          </a:bodyPr>
          <a:lstStyle/>
          <a:p>
            <a:r>
              <a:rPr lang="en-US" smtClean="0"/>
              <a:t>ztráta </a:t>
            </a:r>
            <a:r>
              <a:rPr lang="en-US"/>
              <a:t>sluchu ve středním věku života </a:t>
            </a:r>
            <a:r>
              <a:rPr lang="en-US" smtClean="0"/>
              <a:t>(</a:t>
            </a:r>
            <a:r>
              <a:rPr lang="cs-CZ" smtClean="0"/>
              <a:t>devět</a:t>
            </a:r>
            <a:r>
              <a:rPr lang="en-US" smtClean="0"/>
              <a:t> </a:t>
            </a:r>
            <a:r>
              <a:rPr lang="en-US"/>
              <a:t>procent případů </a:t>
            </a:r>
            <a:r>
              <a:rPr lang="en-US" smtClean="0"/>
              <a:t>demence)</a:t>
            </a:r>
            <a:endParaRPr lang="cs-CZ" smtClean="0"/>
          </a:p>
          <a:p>
            <a:r>
              <a:rPr lang="cs-CZ" smtClean="0"/>
              <a:t>brzké přerušení vzdělávání </a:t>
            </a:r>
            <a:r>
              <a:rPr lang="en-US" smtClean="0"/>
              <a:t> </a:t>
            </a:r>
            <a:r>
              <a:rPr lang="cs-CZ" smtClean="0"/>
              <a:t>(</a:t>
            </a:r>
            <a:r>
              <a:rPr lang="en-US" smtClean="0"/>
              <a:t>před </a:t>
            </a:r>
            <a:r>
              <a:rPr lang="en-US"/>
              <a:t>středním </a:t>
            </a:r>
            <a:r>
              <a:rPr lang="en-US" smtClean="0"/>
              <a:t>stupněm</a:t>
            </a:r>
            <a:r>
              <a:rPr lang="cs-CZ" smtClean="0"/>
              <a:t>)</a:t>
            </a:r>
            <a:r>
              <a:rPr lang="en-US" smtClean="0"/>
              <a:t> </a:t>
            </a:r>
            <a:r>
              <a:rPr lang="en-US"/>
              <a:t>(osm procent</a:t>
            </a:r>
            <a:r>
              <a:rPr lang="en-US" smtClean="0"/>
              <a:t>)</a:t>
            </a:r>
            <a:endParaRPr lang="cs-CZ" smtClean="0"/>
          </a:p>
          <a:p>
            <a:r>
              <a:rPr lang="en-US" smtClean="0"/>
              <a:t> </a:t>
            </a:r>
            <a:r>
              <a:rPr lang="en-US"/>
              <a:t>kouření (pět procent) </a:t>
            </a:r>
            <a:endParaRPr lang="cs-CZ"/>
          </a:p>
          <a:p>
            <a:r>
              <a:rPr lang="en-US" smtClean="0"/>
              <a:t>deprese </a:t>
            </a:r>
            <a:r>
              <a:rPr lang="en-US"/>
              <a:t>v pozdějším věku (čtyři </a:t>
            </a:r>
            <a:r>
              <a:rPr lang="en-US" smtClean="0"/>
              <a:t>procenta)</a:t>
            </a:r>
            <a:endParaRPr lang="cs-CZ" smtClean="0"/>
          </a:p>
          <a:p>
            <a:r>
              <a:rPr lang="en-US" smtClean="0"/>
              <a:t>neléčený </a:t>
            </a:r>
            <a:r>
              <a:rPr lang="en-US"/>
              <a:t>vysoký tlak </a:t>
            </a:r>
            <a:endParaRPr lang="cs-CZ"/>
          </a:p>
          <a:p>
            <a:r>
              <a:rPr lang="en-US" smtClean="0"/>
              <a:t>obezita </a:t>
            </a:r>
            <a:r>
              <a:rPr lang="en-US"/>
              <a:t>od středního věku </a:t>
            </a:r>
            <a:r>
              <a:rPr lang="en-US" smtClean="0"/>
              <a:t>života</a:t>
            </a:r>
            <a:endParaRPr lang="cs-CZ" smtClean="0"/>
          </a:p>
          <a:p>
            <a:r>
              <a:rPr lang="en-US" smtClean="0"/>
              <a:t>cukrovka </a:t>
            </a:r>
            <a:r>
              <a:rPr lang="en-US"/>
              <a:t>v pozdějším </a:t>
            </a:r>
            <a:r>
              <a:rPr lang="en-US" smtClean="0"/>
              <a:t>věku</a:t>
            </a:r>
            <a:endParaRPr lang="cs-CZ" smtClean="0"/>
          </a:p>
          <a:p>
            <a:r>
              <a:rPr lang="en-US" smtClean="0"/>
              <a:t>nedostatek </a:t>
            </a:r>
            <a:r>
              <a:rPr lang="en-US"/>
              <a:t>tělesného cvičení v pokročilejším </a:t>
            </a:r>
            <a:r>
              <a:rPr lang="en-US" smtClean="0"/>
              <a:t>věku</a:t>
            </a:r>
            <a:endParaRPr lang="cs-CZ" smtClean="0"/>
          </a:p>
          <a:p>
            <a:r>
              <a:rPr lang="en-US" smtClean="0"/>
              <a:t>sociální izolace</a:t>
            </a:r>
            <a:endParaRPr lang="cs-CZ" smtClean="0"/>
          </a:p>
          <a:p>
            <a:r>
              <a:rPr lang="en-US" smtClean="0"/>
              <a:t>úraz </a:t>
            </a:r>
            <a:r>
              <a:rPr lang="en-US"/>
              <a:t>hlavy ve středním věku (dokáže být prevencí jednoho tří procent </a:t>
            </a:r>
            <a:r>
              <a:rPr lang="en-US" smtClean="0"/>
              <a:t>případů)</a:t>
            </a:r>
            <a:endParaRPr lang="cs-CZ" smtClean="0"/>
          </a:p>
          <a:p>
            <a:r>
              <a:rPr lang="en-US" smtClean="0"/>
              <a:t>nadměrná </a:t>
            </a:r>
            <a:r>
              <a:rPr lang="en-US"/>
              <a:t>konzumace alkoholu ve středním věku (jedno procento</a:t>
            </a:r>
            <a:r>
              <a:rPr lang="en-US" smtClean="0"/>
              <a:t>)</a:t>
            </a:r>
            <a:endParaRPr lang="cs-CZ" smtClean="0"/>
          </a:p>
          <a:p>
            <a:r>
              <a:rPr lang="en-US" smtClean="0"/>
              <a:t>vystavení </a:t>
            </a:r>
            <a:r>
              <a:rPr lang="en-US"/>
              <a:t>se znečištění životního </a:t>
            </a:r>
            <a:r>
              <a:rPr lang="en-US" smtClean="0"/>
              <a:t>prostředí</a:t>
            </a:r>
            <a:endParaRPr lang="cs-CZ" smtClean="0"/>
          </a:p>
          <a:p>
            <a:r>
              <a:rPr lang="cs-CZ" smtClean="0"/>
              <a:t>„zlý“ cholesterol v krvi od čtyřicátého roku věku (sedm procent)</a:t>
            </a:r>
          </a:p>
          <a:p>
            <a:r>
              <a:rPr lang="en-US" smtClean="0"/>
              <a:t>neléčen</a:t>
            </a:r>
            <a:r>
              <a:rPr lang="cs-CZ" smtClean="0"/>
              <a:t>á</a:t>
            </a:r>
            <a:r>
              <a:rPr lang="en-US" smtClean="0"/>
              <a:t> ztrát</a:t>
            </a:r>
            <a:r>
              <a:rPr lang="cs-CZ" smtClean="0"/>
              <a:t>a</a:t>
            </a:r>
            <a:r>
              <a:rPr lang="en-US" smtClean="0"/>
              <a:t> </a:t>
            </a:r>
            <a:r>
              <a:rPr lang="en-US"/>
              <a:t>zraku v pozdějším věku.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TextovéPole 3"/>
          <p:cNvSpPr txBox="1"/>
          <p:nvPr/>
        </p:nvSpPr>
        <p:spPr>
          <a:xfrm>
            <a:off x="1039528" y="5784783"/>
            <a:ext cx="10414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(https://www.thelancet.com/journals/lancet/article/PIIS0140-6736(24)01296-0/fulltext)</a:t>
            </a:r>
            <a:br>
              <a:rPr lang="cs-CZ"/>
            </a:br>
            <a:r>
              <a:rPr lang="en-US"/>
              <a:t>Livingston, G., Huntley, J., Liu, K. Y., Costafreda, S. G., Selbæk, G., Alladi, S., ... &amp; Mukadam, N. (2024). Dementia prevention, intervention, and care: 2024 report of the Lancet standing Commission. </a:t>
            </a:r>
            <a:r>
              <a:rPr lang="en-US" i="1"/>
              <a:t>The Lancet</a:t>
            </a:r>
            <a:r>
              <a:rPr lang="en-US"/>
              <a:t>.</a:t>
            </a:r>
            <a:r>
              <a:rPr lang="cs-CZ"/>
              <a:t/>
            </a:r>
            <a:br>
              <a:rPr lang="cs-CZ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2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mtClean="0"/>
              <a:t>9. Která </a:t>
            </a:r>
            <a:r>
              <a:rPr lang="cs-CZ"/>
              <a:t>věková kategorie v ČR nejčastěji zemře kvůli sebevraždě?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52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lvl="0" indent="0"/>
            <a:r>
              <a:rPr lang="cs-CZ" smtClean="0"/>
              <a:t>9. Která věková kategorie v ČR nejčastěji zemře kvůli sebevraždě?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142" t="20189" r="27661" b="10841"/>
          <a:stretch/>
        </p:blipFill>
        <p:spPr>
          <a:xfrm>
            <a:off x="922215" y="1445846"/>
            <a:ext cx="3540369" cy="505390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42237" t="16866" r="27492" b="13846"/>
          <a:stretch/>
        </p:blipFill>
        <p:spPr>
          <a:xfrm>
            <a:off x="4986214" y="1328614"/>
            <a:ext cx="3774831" cy="540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76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mtClean="0"/>
              <a:t>10. Kolik </a:t>
            </a:r>
            <a:r>
              <a:rPr lang="cs-CZ"/>
              <a:t>je v ČR dětských psychiatrů?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001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10. Kolik je v ČR dětských psychiatrů?</a:t>
            </a:r>
            <a:r>
              <a:rPr lang="en-US" smtClean="0"/>
              <a:t/>
            </a:r>
            <a:br>
              <a:rPr lang="en-US" smtClean="0"/>
            </a:b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Dle registru České lékařské komory v České republice působí jen 180 dětských psychiatrů, z toho 86 je starších 65 let.</a:t>
            </a:r>
          </a:p>
        </p:txBody>
      </p:sp>
    </p:spTree>
    <p:extLst>
      <p:ext uri="{BB962C8B-B14F-4D97-AF65-F5344CB8AC3E}">
        <p14:creationId xmlns:p14="http://schemas.microsoft.com/office/powerpoint/2010/main" val="65616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11. Jaká je nejčastější příčina akutní bolesti břicha u dospělých v západních zemích?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719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12.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mtClean="0"/>
              <a:t>Pokud se u nás objeví následující příznaky: </a:t>
            </a:r>
            <a:r>
              <a:rPr lang="en-US" b="1"/>
              <a:t>velká únava, pocit závratě, omdlévání, nevolnost a zvracení, potíže s dýcháním, studený pot, bolesti v zádech, čelistech, krku a </a:t>
            </a:r>
            <a:r>
              <a:rPr lang="en-US" b="1" smtClean="0"/>
              <a:t>pažích</a:t>
            </a:r>
            <a:r>
              <a:rPr lang="cs-CZ" smtClean="0"/>
              <a:t>, měli bychom se bát čeho? Typické je to v ranních hodinách, symptomy jsou provázeny často úzkostmi.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92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523631"/>
            <a:ext cx="10515600" cy="5653332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mtClean="0"/>
              <a:t>Kolik </a:t>
            </a:r>
            <a:r>
              <a:rPr lang="en-US"/>
              <a:t>dětí se v roce 2020 narodilo díky asistované reprodukci z celkem 4541 cyklů zahájených u žen ve věku 35 – 39 let? Kde jde takovou informaci najít</a:t>
            </a:r>
            <a:r>
              <a:rPr lang="en-US" smtClean="0"/>
              <a:t>?</a:t>
            </a: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91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100" smtClean="0"/>
              <a:t/>
            </a:r>
            <a:br>
              <a:rPr lang="cs-CZ" sz="3100" smtClean="0"/>
            </a:br>
            <a:r>
              <a:rPr lang="cs-CZ" sz="3100" smtClean="0"/>
              <a:t>1. </a:t>
            </a:r>
            <a:r>
              <a:rPr lang="en-US" sz="3100" smtClean="0"/>
              <a:t>Kolik </a:t>
            </a:r>
            <a:r>
              <a:rPr lang="en-US" sz="3100"/>
              <a:t>dětí se v roce 2020 narodilo díky asistované reprodukci z celkem 4541 cyklů zahájených u žen ve věku 35 – 39 let? Kde jde takovou informaci najít?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243" t="13544" r="32600" b="23414"/>
          <a:stretch/>
        </p:blipFill>
        <p:spPr>
          <a:xfrm>
            <a:off x="3087077" y="1604719"/>
            <a:ext cx="4743938" cy="503058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557846" y="5541108"/>
            <a:ext cx="3196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https://www.uzis.cz/res/f/008420/asistreprodukce2020.pdf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5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mtClean="0"/>
              <a:t>2. </a:t>
            </a:r>
            <a:r>
              <a:rPr lang="en-US" smtClean="0"/>
              <a:t>O </a:t>
            </a:r>
            <a:r>
              <a:rPr lang="en-US"/>
              <a:t>kolik let se liší naděje dožití u romské populace ve srovnání s průměrem za celou ČR?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41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/>
            </a:r>
            <a:br>
              <a:rPr lang="cs-CZ" smtClean="0"/>
            </a:br>
            <a:r>
              <a:rPr lang="cs-CZ" smtClean="0"/>
              <a:t>2. </a:t>
            </a:r>
            <a:r>
              <a:rPr lang="en-US" smtClean="0"/>
              <a:t>O kolik let se liší naděje dožití u romské populace ve srovnání s průměrem za celou </a:t>
            </a:r>
            <a:r>
              <a:rPr lang="en-US"/>
              <a:t>ČR</a:t>
            </a:r>
            <a:r>
              <a:rPr lang="en-US" smtClean="0"/>
              <a:t>?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334" t="19333" r="20028" b="22016"/>
          <a:stretch/>
        </p:blipFill>
        <p:spPr>
          <a:xfrm>
            <a:off x="1098416" y="1690688"/>
            <a:ext cx="8034216" cy="490979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924800" y="6410036"/>
            <a:ext cx="3925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https://zdravi2030.mzcr.cz/zdravi-2030-analyticka-studie.pdf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09339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mtClean="0"/>
              <a:t>3. Kolik </a:t>
            </a:r>
            <a:r>
              <a:rPr lang="cs-CZ"/>
              <a:t>procent dětí ve věku 11-15 let v ČR má nadváhu nebo obezitu (podle studie HBSC)? Trpí jí více chlapci, nebo dívky? Zvyšuje, nebo snižuje riziko obezity skutečnost, že dítě pochází z chudé rodiny? Kolikrát? Jak jsou na tom dospělí v ČR?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26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>3. </a:t>
            </a:r>
            <a:r>
              <a:rPr lang="cs-CZ" sz="2700" smtClean="0"/>
              <a:t>Kolik procent dětí ve věku 11-15 let v ČR má nadváhu nebo obezitu (podle studie HBSC)? Trpí jí více chlapci, nebo dívky? Zvyšuje, nebo snižuje riziko obezity skutečnost, že dítě pochází z chudé rodiny? Kolikrát? Jak jsou na tom dospělí v ČR?</a:t>
            </a:r>
            <a:r>
              <a:rPr lang="en-US" sz="2700" smtClean="0"/>
              <a:t/>
            </a:r>
            <a:br>
              <a:rPr lang="en-US" sz="2700" smtClean="0"/>
            </a:br>
            <a:endParaRPr lang="en-US" sz="270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mtClean="0"/>
              <a:t>15 % dětí má nadváhu, 6 % je obézních</a:t>
            </a: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endParaRPr lang="cs-CZ" smtClean="0"/>
          </a:p>
          <a:p>
            <a:pPr marL="0" indent="0">
              <a:buNone/>
            </a:pPr>
            <a:r>
              <a:rPr lang="cs-CZ"/>
              <a:t>z</a:t>
            </a:r>
            <a:r>
              <a:rPr lang="cs-CZ" smtClean="0"/>
              <a:t>dravagenerace.cz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7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mtClean="0"/>
              <a:t>Kolik </a:t>
            </a:r>
            <a:r>
              <a:rPr lang="en-US" sz="3600"/>
              <a:t>procent Čechů a Češek má nadváhu (podle BMI)?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pic>
        <p:nvPicPr>
          <p:cNvPr id="2050" name="Picture 2" descr="https://ec.europa.eu/eurostat/statistics-explained/images/6/65/Overweight_population_map_July_2021_V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277" y="1027906"/>
            <a:ext cx="5463814" cy="546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31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536</Words>
  <Application>Microsoft Office PowerPoint</Application>
  <PresentationFormat>Širokoúhlá obrazovka</PresentationFormat>
  <Paragraphs>62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Motiv Office</vt:lpstr>
      <vt:lpstr>Kvíz</vt:lpstr>
      <vt:lpstr>Prezentace aplikace PowerPoint</vt:lpstr>
      <vt:lpstr>Prezentace aplikace PowerPoint</vt:lpstr>
      <vt:lpstr> 1. Kolik dětí se v roce 2020 narodilo díky asistované reprodukci z celkem 4541 cyklů zahájených u žen ve věku 35 – 39 let? Kde jde takovou informaci najít? </vt:lpstr>
      <vt:lpstr>Prezentace aplikace PowerPoint</vt:lpstr>
      <vt:lpstr> 2. O kolik let se liší naděje dožití u romské populace ve srovnání s průměrem za celou ČR? </vt:lpstr>
      <vt:lpstr>Prezentace aplikace PowerPoint</vt:lpstr>
      <vt:lpstr>3. Kolik procent dětí ve věku 11-15 let v ČR má nadváhu nebo obezitu (podle studie HBSC)? Trpí jí více chlapci, nebo dívky? Zvyšuje, nebo snižuje riziko obezity skutečnost, že dítě pochází z chudé rodiny? Kolikrát? Jak jsou na tom dospělí v ČR? </vt:lpstr>
      <vt:lpstr>Kolik procent Čechů a Češek má nadváhu (podle BMI)? </vt:lpstr>
      <vt:lpstr>Prezentace aplikace PowerPoint</vt:lpstr>
      <vt:lpstr>4. Které duševní onemocnění vede nejčastěji k úmrtí? </vt:lpstr>
      <vt:lpstr>Prezentace aplikace PowerPoint</vt:lpstr>
      <vt:lpstr>5. Který jev byl klíčovým ukazatelem sociálních vlivů na individuální jednání v dílech sociologů Emila Durkheima a také T. G. Masaryka? </vt:lpstr>
      <vt:lpstr>Prezentace aplikace PowerPoint</vt:lpstr>
      <vt:lpstr>6. Jak starý pojištěnec je “nejdražší”, 0-4 roky, 50-54 let, 90-94 let? </vt:lpstr>
      <vt:lpstr>7. Kolik procent ze zdravotníků celkově a kolik procent z lékařů tvoří v ČR ženy (údaje za rok 2021)? Jaký je (v tisících) průměrný rozdíl mezi platem lékaře a lékařky v ČR? Data za rok 2022. </vt:lpstr>
      <vt:lpstr>Prezentace aplikace PowerPoint</vt:lpstr>
      <vt:lpstr>Prezentace aplikace PowerPoint</vt:lpstr>
      <vt:lpstr>Prezentace aplikace PowerPoint</vt:lpstr>
      <vt:lpstr>8. Kolika procentu případů demence lze podle nejnovějších výzkumů předejít? 45 %  </vt:lpstr>
      <vt:lpstr>Prezentace aplikace PowerPoint</vt:lpstr>
      <vt:lpstr>9. Která věková kategorie v ČR nejčastěji zemře kvůli sebevraždě?  </vt:lpstr>
      <vt:lpstr>Prezentace aplikace PowerPoint</vt:lpstr>
      <vt:lpstr>10. Kolik je v ČR dětských psychiatrů? </vt:lpstr>
      <vt:lpstr>11. Jaká je nejčastější příčina akutní bolesti břicha u dospělých v západních zemích?</vt:lpstr>
      <vt:lpstr>12.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Slepickova</dc:creator>
  <cp:lastModifiedBy>Slepickova</cp:lastModifiedBy>
  <cp:revision>12</cp:revision>
  <dcterms:created xsi:type="dcterms:W3CDTF">2024-02-12T08:59:22Z</dcterms:created>
  <dcterms:modified xsi:type="dcterms:W3CDTF">2025-02-04T09:32:27Z</dcterms:modified>
</cp:coreProperties>
</file>