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69" r:id="rId2"/>
    <p:sldId id="482" r:id="rId3"/>
    <p:sldId id="485" r:id="rId4"/>
    <p:sldId id="315" r:id="rId5"/>
    <p:sldId id="477" r:id="rId6"/>
    <p:sldId id="481" r:id="rId7"/>
    <p:sldId id="321" r:id="rId8"/>
    <p:sldId id="297" r:id="rId9"/>
    <p:sldId id="298" r:id="rId10"/>
    <p:sldId id="300" r:id="rId11"/>
    <p:sldId id="319" r:id="rId12"/>
    <p:sldId id="323" r:id="rId13"/>
    <p:sldId id="322" r:id="rId14"/>
    <p:sldId id="310" r:id="rId15"/>
    <p:sldId id="316"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lepickova\Desktop\d&#367;chod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7B-4649-8FE8-52EECC0040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7B-4649-8FE8-52EECC0040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57B-4649-8FE8-52EECC0040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57B-4649-8FE8-52EECC00407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57B-4649-8FE8-52EECC00407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57B-4649-8FE8-52EECC00407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57B-4649-8FE8-52EECC00407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57B-4649-8FE8-52EECC00407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57B-4649-8FE8-52EECC00407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57B-4649-8FE8-52EECC00407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57B-4649-8FE8-52EECC00407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57B-4649-8FE8-52EECC004072}"/>
              </c:ext>
            </c:extLst>
          </c:dPt>
          <c:cat>
            <c:strRef>
              <c:f>List1!$N$8:$N$19</c:f>
              <c:strCache>
                <c:ptCount val="12"/>
                <c:pt idx="0">
                  <c:v>Důchodové pojištění</c:v>
                </c:pt>
                <c:pt idx="1">
                  <c:v>Nemocenské pojištění</c:v>
                </c:pt>
                <c:pt idx="2">
                  <c:v>Státní sociální podpora a pěstounská péče</c:v>
                </c:pt>
                <c:pt idx="3">
                  <c:v>Podpora v nezaměstnanosti</c:v>
                </c:pt>
                <c:pt idx="4">
                  <c:v>Dávky pomoci ve hmotné nouzi</c:v>
                </c:pt>
                <c:pt idx="5">
                  <c:v>Dávky pro zdravotně postižené</c:v>
                </c:pt>
                <c:pt idx="6">
                  <c:v>Příspěvek na péči</c:v>
                </c:pt>
                <c:pt idx="7">
                  <c:v>Zvláštní dávky ozbrojených sborů</c:v>
                </c:pt>
                <c:pt idx="8">
                  <c:v>Ostatní dávky sociální zabezpečení</c:v>
                </c:pt>
                <c:pt idx="9">
                  <c:v>Náhradní výživné</c:v>
                </c:pt>
                <c:pt idx="10">
                  <c:v>Odškodnění a náhrady obyvatelstvu</c:v>
                </c:pt>
                <c:pt idx="11">
                  <c:v>Náhrady mezd - ochrana zaměstnanců</c:v>
                </c:pt>
              </c:strCache>
            </c:strRef>
          </c:cat>
          <c:val>
            <c:numRef>
              <c:f>List1!$O$8:$O$19</c:f>
              <c:numCache>
                <c:formatCode>General</c:formatCode>
                <c:ptCount val="12"/>
                <c:pt idx="0">
                  <c:v>685664</c:v>
                </c:pt>
                <c:pt idx="1">
                  <c:v>45919</c:v>
                </c:pt>
                <c:pt idx="2">
                  <c:v>60399</c:v>
                </c:pt>
                <c:pt idx="3">
                  <c:v>10493</c:v>
                </c:pt>
                <c:pt idx="4">
                  <c:v>12889</c:v>
                </c:pt>
                <c:pt idx="5">
                  <c:v>3823</c:v>
                </c:pt>
                <c:pt idx="6">
                  <c:v>37251</c:v>
                </c:pt>
                <c:pt idx="7">
                  <c:v>12640</c:v>
                </c:pt>
                <c:pt idx="8">
                  <c:v>1</c:v>
                </c:pt>
                <c:pt idx="9">
                  <c:v>225</c:v>
                </c:pt>
                <c:pt idx="10">
                  <c:v>375</c:v>
                </c:pt>
                <c:pt idx="11">
                  <c:v>206</c:v>
                </c:pt>
              </c:numCache>
            </c:numRef>
          </c:val>
          <c:extLst>
            <c:ext xmlns:c16="http://schemas.microsoft.com/office/drawing/2014/chart" uri="{C3380CC4-5D6E-409C-BE32-E72D297353CC}">
              <c16:uniqueId val="{00000018-757B-4649-8FE8-52EECC00407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List1!$B$3</c:f>
              <c:strCache>
                <c:ptCount val="1"/>
                <c:pt idx="0">
                  <c:v>Praha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76-4785-AF3A-5665231862A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76-4785-AF3A-5665231862A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76-4785-AF3A-5665231862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76-4785-AF3A-5665231862A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D76-4785-AF3A-5665231862A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D76-4785-AF3A-5665231862A6}"/>
              </c:ext>
            </c:extLst>
          </c:dPt>
          <c:cat>
            <c:strRef>
              <c:f>List1!$A$4:$A$9</c:f>
              <c:strCache>
                <c:ptCount val="6"/>
                <c:pt idx="0">
                  <c:v>0 až 1 rok</c:v>
                </c:pt>
                <c:pt idx="1">
                  <c:v>2 až 4 roky</c:v>
                </c:pt>
                <c:pt idx="2">
                  <c:v>5 až 9 rok</c:v>
                </c:pt>
                <c:pt idx="3">
                  <c:v>10 až 14 let</c:v>
                </c:pt>
                <c:pt idx="4">
                  <c:v>15 až 19 let</c:v>
                </c:pt>
                <c:pt idx="5">
                  <c:v>20 let a více</c:v>
                </c:pt>
              </c:strCache>
            </c:strRef>
          </c:cat>
          <c:val>
            <c:numRef>
              <c:f>List1!$B$4:$B$9</c:f>
              <c:numCache>
                <c:formatCode>General</c:formatCode>
                <c:ptCount val="6"/>
                <c:pt idx="0">
                  <c:v>77</c:v>
                </c:pt>
                <c:pt idx="1">
                  <c:v>384</c:v>
                </c:pt>
                <c:pt idx="2">
                  <c:v>557</c:v>
                </c:pt>
                <c:pt idx="3">
                  <c:v>486</c:v>
                </c:pt>
                <c:pt idx="4">
                  <c:v>352</c:v>
                </c:pt>
                <c:pt idx="5">
                  <c:v>575</c:v>
                </c:pt>
              </c:numCache>
            </c:numRef>
          </c:val>
          <c:extLst>
            <c:ext xmlns:c16="http://schemas.microsoft.com/office/drawing/2014/chart" uri="{C3380CC4-5D6E-409C-BE32-E72D297353CC}">
              <c16:uniqueId val="{0000000C-AD76-4785-AF3A-5665231862A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List1!$E$3</c:f>
              <c:strCache>
                <c:ptCount val="1"/>
                <c:pt idx="0">
                  <c:v>Středočeský kraj</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53-4A4B-B525-8C912106E3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53-4A4B-B525-8C912106E3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53-4A4B-B525-8C912106E3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53-4A4B-B525-8C912106E3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653-4A4B-B525-8C912106E39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653-4A4B-B525-8C912106E391}"/>
              </c:ext>
            </c:extLst>
          </c:dPt>
          <c:cat>
            <c:strRef>
              <c:f>List1!$D$4:$D$9</c:f>
              <c:strCache>
                <c:ptCount val="6"/>
                <c:pt idx="0">
                  <c:v>0 až 1 rok</c:v>
                </c:pt>
                <c:pt idx="1">
                  <c:v>2 až 4 roky</c:v>
                </c:pt>
                <c:pt idx="2">
                  <c:v>5 až 9 rok</c:v>
                </c:pt>
                <c:pt idx="3">
                  <c:v>10 až 14 let</c:v>
                </c:pt>
                <c:pt idx="4">
                  <c:v>15 až 19 let</c:v>
                </c:pt>
                <c:pt idx="5">
                  <c:v>20 let a více</c:v>
                </c:pt>
              </c:strCache>
            </c:strRef>
          </c:cat>
          <c:val>
            <c:numRef>
              <c:f>List1!$E$4:$E$9</c:f>
              <c:numCache>
                <c:formatCode>General</c:formatCode>
                <c:ptCount val="6"/>
                <c:pt idx="0">
                  <c:v>122</c:v>
                </c:pt>
                <c:pt idx="1">
                  <c:v>472</c:v>
                </c:pt>
                <c:pt idx="2">
                  <c:v>658</c:v>
                </c:pt>
                <c:pt idx="3">
                  <c:v>611</c:v>
                </c:pt>
                <c:pt idx="4">
                  <c:v>512</c:v>
                </c:pt>
                <c:pt idx="5">
                  <c:v>802</c:v>
                </c:pt>
              </c:numCache>
            </c:numRef>
          </c:val>
          <c:extLst>
            <c:ext xmlns:c16="http://schemas.microsoft.com/office/drawing/2014/chart" uri="{C3380CC4-5D6E-409C-BE32-E72D297353CC}">
              <c16:uniqueId val="{0000000C-4653-4A4B-B525-8C912106E39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
          <c:y val="0.92187445319335082"/>
          <c:w val="0.86953122587617726"/>
          <c:h val="7.13158359729783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Sňatky</a:t>
            </a:r>
            <a:r>
              <a:rPr lang="cs-CZ" baseline="0"/>
              <a:t> a rozvody 1919 - 2021</a:t>
            </a:r>
            <a:endParaRPr lang="en-US"/>
          </a:p>
        </c:rich>
      </c:tx>
      <c:overlay val="0"/>
      <c:spPr>
        <a:noFill/>
        <a:ln>
          <a:noFill/>
        </a:ln>
        <a:effectLst/>
      </c:spPr>
    </c:title>
    <c:autoTitleDeleted val="0"/>
    <c:plotArea>
      <c:layout/>
      <c:lineChart>
        <c:grouping val="standard"/>
        <c:varyColors val="0"/>
        <c:ser>
          <c:idx val="0"/>
          <c:order val="0"/>
          <c:tx>
            <c:strRef>
              <c:f>List1!$I$3</c:f>
              <c:strCache>
                <c:ptCount val="1"/>
                <c:pt idx="0">
                  <c:v>Sňatky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List1!$H$4:$H$106</c:f>
              <c:numCache>
                <c:formatCode>General</c:formatCode>
                <c:ptCount val="103"/>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formatCode="0">
                  <c:v>2010</c:v>
                </c:pt>
                <c:pt idx="92">
                  <c:v>2011</c:v>
                </c:pt>
                <c:pt idx="93" formatCode="0">
                  <c:v>2012</c:v>
                </c:pt>
                <c:pt idx="94">
                  <c:v>2013</c:v>
                </c:pt>
                <c:pt idx="95">
                  <c:v>2014</c:v>
                </c:pt>
                <c:pt idx="96">
                  <c:v>2015</c:v>
                </c:pt>
                <c:pt idx="97">
                  <c:v>2016</c:v>
                </c:pt>
                <c:pt idx="98">
                  <c:v>2017</c:v>
                </c:pt>
                <c:pt idx="99">
                  <c:v>2018</c:v>
                </c:pt>
                <c:pt idx="100">
                  <c:v>2019</c:v>
                </c:pt>
                <c:pt idx="101">
                  <c:v>2020</c:v>
                </c:pt>
                <c:pt idx="102">
                  <c:v>2021</c:v>
                </c:pt>
              </c:numCache>
            </c:numRef>
          </c:cat>
          <c:val>
            <c:numRef>
              <c:f>List1!$I$4:$I$106</c:f>
              <c:numCache>
                <c:formatCode>#,##0</c:formatCode>
                <c:ptCount val="103"/>
                <c:pt idx="0">
                  <c:v>123263</c:v>
                </c:pt>
                <c:pt idx="1">
                  <c:v>135714</c:v>
                </c:pt>
                <c:pt idx="2">
                  <c:v>125417</c:v>
                </c:pt>
                <c:pt idx="3">
                  <c:v>107341</c:v>
                </c:pt>
                <c:pt idx="4">
                  <c:v>98922</c:v>
                </c:pt>
                <c:pt idx="5">
                  <c:v>95786</c:v>
                </c:pt>
                <c:pt idx="6">
                  <c:v>96787</c:v>
                </c:pt>
                <c:pt idx="7">
                  <c:v>96175</c:v>
                </c:pt>
                <c:pt idx="8">
                  <c:v>96294</c:v>
                </c:pt>
                <c:pt idx="9">
                  <c:v>102264</c:v>
                </c:pt>
                <c:pt idx="10">
                  <c:v>104498</c:v>
                </c:pt>
                <c:pt idx="11">
                  <c:v>101158</c:v>
                </c:pt>
                <c:pt idx="12">
                  <c:v>96349</c:v>
                </c:pt>
                <c:pt idx="13">
                  <c:v>95075</c:v>
                </c:pt>
                <c:pt idx="14">
                  <c:v>92433</c:v>
                </c:pt>
                <c:pt idx="15">
                  <c:v>87247</c:v>
                </c:pt>
                <c:pt idx="16">
                  <c:v>85247</c:v>
                </c:pt>
                <c:pt idx="17">
                  <c:v>88486</c:v>
                </c:pt>
                <c:pt idx="18">
                  <c:v>93309</c:v>
                </c:pt>
                <c:pt idx="19">
                  <c:v>90391</c:v>
                </c:pt>
                <c:pt idx="20">
                  <c:v>134582</c:v>
                </c:pt>
                <c:pt idx="21">
                  <c:v>115261</c:v>
                </c:pt>
                <c:pt idx="22">
                  <c:v>95720</c:v>
                </c:pt>
                <c:pt idx="23">
                  <c:v>103008</c:v>
                </c:pt>
                <c:pt idx="24">
                  <c:v>85138</c:v>
                </c:pt>
                <c:pt idx="25">
                  <c:v>74124</c:v>
                </c:pt>
                <c:pt idx="26">
                  <c:v>80133</c:v>
                </c:pt>
                <c:pt idx="27">
                  <c:v>93909</c:v>
                </c:pt>
                <c:pt idx="28">
                  <c:v>97815</c:v>
                </c:pt>
                <c:pt idx="29">
                  <c:v>95844</c:v>
                </c:pt>
                <c:pt idx="30">
                  <c:v>93898</c:v>
                </c:pt>
                <c:pt idx="31">
                  <c:v>95166</c:v>
                </c:pt>
                <c:pt idx="32">
                  <c:v>91333</c:v>
                </c:pt>
                <c:pt idx="33">
                  <c:v>78579</c:v>
                </c:pt>
                <c:pt idx="34">
                  <c:v>70309</c:v>
                </c:pt>
                <c:pt idx="35">
                  <c:v>70720</c:v>
                </c:pt>
                <c:pt idx="36">
                  <c:v>71263</c:v>
                </c:pt>
                <c:pt idx="37">
                  <c:v>80701</c:v>
                </c:pt>
                <c:pt idx="38">
                  <c:v>62760</c:v>
                </c:pt>
                <c:pt idx="39">
                  <c:v>68635</c:v>
                </c:pt>
                <c:pt idx="40">
                  <c:v>71354</c:v>
                </c:pt>
                <c:pt idx="41">
                  <c:v>74173</c:v>
                </c:pt>
                <c:pt idx="42">
                  <c:v>74003</c:v>
                </c:pt>
                <c:pt idx="43">
                  <c:v>77296</c:v>
                </c:pt>
                <c:pt idx="44">
                  <c:v>80118</c:v>
                </c:pt>
                <c:pt idx="45">
                  <c:v>80573</c:v>
                </c:pt>
                <c:pt idx="46">
                  <c:v>81757</c:v>
                </c:pt>
                <c:pt idx="47">
                  <c:v>84807</c:v>
                </c:pt>
                <c:pt idx="48">
                  <c:v>87214</c:v>
                </c:pt>
                <c:pt idx="49">
                  <c:v>89146</c:v>
                </c:pt>
                <c:pt idx="50">
                  <c:v>90408</c:v>
                </c:pt>
                <c:pt idx="51">
                  <c:v>90624</c:v>
                </c:pt>
                <c:pt idx="52">
                  <c:v>91864</c:v>
                </c:pt>
                <c:pt idx="53">
                  <c:v>95337</c:v>
                </c:pt>
                <c:pt idx="54">
                  <c:v>99518</c:v>
                </c:pt>
                <c:pt idx="55">
                  <c:v>98048</c:v>
                </c:pt>
                <c:pt idx="56">
                  <c:v>97373</c:v>
                </c:pt>
                <c:pt idx="57">
                  <c:v>94929</c:v>
                </c:pt>
                <c:pt idx="58">
                  <c:v>93011</c:v>
                </c:pt>
                <c:pt idx="59">
                  <c:v>90338</c:v>
                </c:pt>
                <c:pt idx="60">
                  <c:v>84496</c:v>
                </c:pt>
                <c:pt idx="61">
                  <c:v>78343</c:v>
                </c:pt>
                <c:pt idx="62">
                  <c:v>77453</c:v>
                </c:pt>
                <c:pt idx="63">
                  <c:v>76978</c:v>
                </c:pt>
                <c:pt idx="64">
                  <c:v>80417</c:v>
                </c:pt>
                <c:pt idx="65">
                  <c:v>81714</c:v>
                </c:pt>
                <c:pt idx="66">
                  <c:v>80653</c:v>
                </c:pt>
                <c:pt idx="67">
                  <c:v>81638</c:v>
                </c:pt>
                <c:pt idx="68">
                  <c:v>83773</c:v>
                </c:pt>
                <c:pt idx="69">
                  <c:v>81458</c:v>
                </c:pt>
                <c:pt idx="70">
                  <c:v>81262</c:v>
                </c:pt>
                <c:pt idx="71">
                  <c:v>90953</c:v>
                </c:pt>
                <c:pt idx="72">
                  <c:v>71973</c:v>
                </c:pt>
                <c:pt idx="73">
                  <c:v>74060</c:v>
                </c:pt>
                <c:pt idx="74">
                  <c:v>66033</c:v>
                </c:pt>
                <c:pt idx="75">
                  <c:v>58440</c:v>
                </c:pt>
                <c:pt idx="76">
                  <c:v>54956</c:v>
                </c:pt>
                <c:pt idx="77">
                  <c:v>53896</c:v>
                </c:pt>
                <c:pt idx="78">
                  <c:v>57804</c:v>
                </c:pt>
                <c:pt idx="79">
                  <c:v>55027</c:v>
                </c:pt>
                <c:pt idx="80">
                  <c:v>53523</c:v>
                </c:pt>
                <c:pt idx="81">
                  <c:v>55321</c:v>
                </c:pt>
                <c:pt idx="82">
                  <c:v>52374</c:v>
                </c:pt>
                <c:pt idx="83">
                  <c:v>52732</c:v>
                </c:pt>
                <c:pt idx="84">
                  <c:v>48943</c:v>
                </c:pt>
                <c:pt idx="85">
                  <c:v>51447</c:v>
                </c:pt>
                <c:pt idx="86">
                  <c:v>51829</c:v>
                </c:pt>
                <c:pt idx="87">
                  <c:v>52860</c:v>
                </c:pt>
                <c:pt idx="88">
                  <c:v>57157</c:v>
                </c:pt>
                <c:pt idx="89">
                  <c:v>52457</c:v>
                </c:pt>
                <c:pt idx="90">
                  <c:v>47862</c:v>
                </c:pt>
                <c:pt idx="91">
                  <c:v>46746</c:v>
                </c:pt>
                <c:pt idx="92">
                  <c:v>45137</c:v>
                </c:pt>
                <c:pt idx="93">
                  <c:v>45206</c:v>
                </c:pt>
                <c:pt idx="94">
                  <c:v>43499</c:v>
                </c:pt>
                <c:pt idx="95">
                  <c:v>45575</c:v>
                </c:pt>
                <c:pt idx="96">
                  <c:v>48191</c:v>
                </c:pt>
                <c:pt idx="97">
                  <c:v>50768</c:v>
                </c:pt>
                <c:pt idx="98">
                  <c:v>52567</c:v>
                </c:pt>
                <c:pt idx="99">
                  <c:v>54470</c:v>
                </c:pt>
                <c:pt idx="100">
                  <c:v>54870</c:v>
                </c:pt>
                <c:pt idx="101">
                  <c:v>45415</c:v>
                </c:pt>
                <c:pt idx="102">
                  <c:v>46778</c:v>
                </c:pt>
              </c:numCache>
            </c:numRef>
          </c:val>
          <c:smooth val="0"/>
          <c:extLst>
            <c:ext xmlns:c16="http://schemas.microsoft.com/office/drawing/2014/chart" uri="{C3380CC4-5D6E-409C-BE32-E72D297353CC}">
              <c16:uniqueId val="{00000000-D1AA-49DF-8DE2-A3FDE2EC9B61}"/>
            </c:ext>
          </c:extLst>
        </c:ser>
        <c:ser>
          <c:idx val="1"/>
          <c:order val="1"/>
          <c:tx>
            <c:strRef>
              <c:f>List1!$J$3</c:f>
              <c:strCache>
                <c:ptCount val="1"/>
                <c:pt idx="0">
                  <c:v>Rozvody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List1!$H$4:$H$106</c:f>
              <c:numCache>
                <c:formatCode>General</c:formatCode>
                <c:ptCount val="103"/>
                <c:pt idx="0">
                  <c:v>1919</c:v>
                </c:pt>
                <c:pt idx="1">
                  <c:v>1920</c:v>
                </c:pt>
                <c:pt idx="2">
                  <c:v>1921</c:v>
                </c:pt>
                <c:pt idx="3">
                  <c:v>1922</c:v>
                </c:pt>
                <c:pt idx="4">
                  <c:v>1923</c:v>
                </c:pt>
                <c:pt idx="5">
                  <c:v>1924</c:v>
                </c:pt>
                <c:pt idx="6">
                  <c:v>1925</c:v>
                </c:pt>
                <c:pt idx="7">
                  <c:v>1926</c:v>
                </c:pt>
                <c:pt idx="8">
                  <c:v>1927</c:v>
                </c:pt>
                <c:pt idx="9">
                  <c:v>1928</c:v>
                </c:pt>
                <c:pt idx="10">
                  <c:v>1929</c:v>
                </c:pt>
                <c:pt idx="11">
                  <c:v>1930</c:v>
                </c:pt>
                <c:pt idx="12">
                  <c:v>1931</c:v>
                </c:pt>
                <c:pt idx="13">
                  <c:v>1932</c:v>
                </c:pt>
                <c:pt idx="14">
                  <c:v>1933</c:v>
                </c:pt>
                <c:pt idx="15">
                  <c:v>1934</c:v>
                </c:pt>
                <c:pt idx="16">
                  <c:v>1935</c:v>
                </c:pt>
                <c:pt idx="17">
                  <c:v>1936</c:v>
                </c:pt>
                <c:pt idx="18">
                  <c:v>1937</c:v>
                </c:pt>
                <c:pt idx="19">
                  <c:v>1938</c:v>
                </c:pt>
                <c:pt idx="20">
                  <c:v>1939</c:v>
                </c:pt>
                <c:pt idx="21">
                  <c:v>1940</c:v>
                </c:pt>
                <c:pt idx="22">
                  <c:v>1941</c:v>
                </c:pt>
                <c:pt idx="23">
                  <c:v>1942</c:v>
                </c:pt>
                <c:pt idx="24">
                  <c:v>1943</c:v>
                </c:pt>
                <c:pt idx="25">
                  <c:v>1944</c:v>
                </c:pt>
                <c:pt idx="26">
                  <c:v>1945</c:v>
                </c:pt>
                <c:pt idx="27">
                  <c:v>1946</c:v>
                </c:pt>
                <c:pt idx="28">
                  <c:v>1947</c:v>
                </c:pt>
                <c:pt idx="29">
                  <c:v>1948</c:v>
                </c:pt>
                <c:pt idx="30">
                  <c:v>1949</c:v>
                </c:pt>
                <c:pt idx="31">
                  <c:v>1950</c:v>
                </c:pt>
                <c:pt idx="32">
                  <c:v>1951</c:v>
                </c:pt>
                <c:pt idx="33">
                  <c:v>1952</c:v>
                </c:pt>
                <c:pt idx="34">
                  <c:v>1953</c:v>
                </c:pt>
                <c:pt idx="35">
                  <c:v>1954</c:v>
                </c:pt>
                <c:pt idx="36">
                  <c:v>1955</c:v>
                </c:pt>
                <c:pt idx="37">
                  <c:v>1956</c:v>
                </c:pt>
                <c:pt idx="38">
                  <c:v>1957</c:v>
                </c:pt>
                <c:pt idx="39">
                  <c:v>1958</c:v>
                </c:pt>
                <c:pt idx="40">
                  <c:v>1959</c:v>
                </c:pt>
                <c:pt idx="41">
                  <c:v>1960</c:v>
                </c:pt>
                <c:pt idx="42">
                  <c:v>1961</c:v>
                </c:pt>
                <c:pt idx="43">
                  <c:v>1962</c:v>
                </c:pt>
                <c:pt idx="44">
                  <c:v>1963</c:v>
                </c:pt>
                <c:pt idx="45">
                  <c:v>1964</c:v>
                </c:pt>
                <c:pt idx="46">
                  <c:v>1965</c:v>
                </c:pt>
                <c:pt idx="47">
                  <c:v>1966</c:v>
                </c:pt>
                <c:pt idx="48">
                  <c:v>1967</c:v>
                </c:pt>
                <c:pt idx="49">
                  <c:v>1968</c:v>
                </c:pt>
                <c:pt idx="50">
                  <c:v>1969</c:v>
                </c:pt>
                <c:pt idx="51">
                  <c:v>1970</c:v>
                </c:pt>
                <c:pt idx="52">
                  <c:v>1971</c:v>
                </c:pt>
                <c:pt idx="53">
                  <c:v>1972</c:v>
                </c:pt>
                <c:pt idx="54">
                  <c:v>1973</c:v>
                </c:pt>
                <c:pt idx="55">
                  <c:v>1974</c:v>
                </c:pt>
                <c:pt idx="56">
                  <c:v>1975</c:v>
                </c:pt>
                <c:pt idx="57">
                  <c:v>1976</c:v>
                </c:pt>
                <c:pt idx="58">
                  <c:v>1977</c:v>
                </c:pt>
                <c:pt idx="59">
                  <c:v>1978</c:v>
                </c:pt>
                <c:pt idx="60">
                  <c:v>1979</c:v>
                </c:pt>
                <c:pt idx="61">
                  <c:v>1980</c:v>
                </c:pt>
                <c:pt idx="62">
                  <c:v>1981</c:v>
                </c:pt>
                <c:pt idx="63">
                  <c:v>1982</c:v>
                </c:pt>
                <c:pt idx="64">
                  <c:v>1983</c:v>
                </c:pt>
                <c:pt idx="65">
                  <c:v>1984</c:v>
                </c:pt>
                <c:pt idx="66">
                  <c:v>1985</c:v>
                </c:pt>
                <c:pt idx="67">
                  <c:v>1986</c:v>
                </c:pt>
                <c:pt idx="68">
                  <c:v>1987</c:v>
                </c:pt>
                <c:pt idx="69">
                  <c:v>1988</c:v>
                </c:pt>
                <c:pt idx="70">
                  <c:v>1989</c:v>
                </c:pt>
                <c:pt idx="71">
                  <c:v>1990</c:v>
                </c:pt>
                <c:pt idx="72">
                  <c:v>1991</c:v>
                </c:pt>
                <c:pt idx="73">
                  <c:v>1992</c:v>
                </c:pt>
                <c:pt idx="74">
                  <c:v>1993</c:v>
                </c:pt>
                <c:pt idx="75">
                  <c:v>1994</c:v>
                </c:pt>
                <c:pt idx="76">
                  <c:v>1995</c:v>
                </c:pt>
                <c:pt idx="77">
                  <c:v>1996</c:v>
                </c:pt>
                <c:pt idx="78">
                  <c:v>1997</c:v>
                </c:pt>
                <c:pt idx="79">
                  <c:v>1998</c:v>
                </c:pt>
                <c:pt idx="80">
                  <c:v>1999</c:v>
                </c:pt>
                <c:pt idx="81">
                  <c:v>2000</c:v>
                </c:pt>
                <c:pt idx="82">
                  <c:v>2001</c:v>
                </c:pt>
                <c:pt idx="83">
                  <c:v>2002</c:v>
                </c:pt>
                <c:pt idx="84">
                  <c:v>2003</c:v>
                </c:pt>
                <c:pt idx="85">
                  <c:v>2004</c:v>
                </c:pt>
                <c:pt idx="86">
                  <c:v>2005</c:v>
                </c:pt>
                <c:pt idx="87">
                  <c:v>2006</c:v>
                </c:pt>
                <c:pt idx="88">
                  <c:v>2007</c:v>
                </c:pt>
                <c:pt idx="89">
                  <c:v>2008</c:v>
                </c:pt>
                <c:pt idx="90">
                  <c:v>2009</c:v>
                </c:pt>
                <c:pt idx="91" formatCode="0">
                  <c:v>2010</c:v>
                </c:pt>
                <c:pt idx="92">
                  <c:v>2011</c:v>
                </c:pt>
                <c:pt idx="93" formatCode="0">
                  <c:v>2012</c:v>
                </c:pt>
                <c:pt idx="94">
                  <c:v>2013</c:v>
                </c:pt>
                <c:pt idx="95">
                  <c:v>2014</c:v>
                </c:pt>
                <c:pt idx="96">
                  <c:v>2015</c:v>
                </c:pt>
                <c:pt idx="97">
                  <c:v>2016</c:v>
                </c:pt>
                <c:pt idx="98">
                  <c:v>2017</c:v>
                </c:pt>
                <c:pt idx="99">
                  <c:v>2018</c:v>
                </c:pt>
                <c:pt idx="100">
                  <c:v>2019</c:v>
                </c:pt>
                <c:pt idx="101">
                  <c:v>2020</c:v>
                </c:pt>
                <c:pt idx="102">
                  <c:v>2021</c:v>
                </c:pt>
              </c:numCache>
            </c:numRef>
          </c:cat>
          <c:val>
            <c:numRef>
              <c:f>List1!$J$4:$J$106</c:f>
              <c:numCache>
                <c:formatCode>#,##0</c:formatCode>
                <c:ptCount val="103"/>
                <c:pt idx="0">
                  <c:v>2056</c:v>
                </c:pt>
                <c:pt idx="1">
                  <c:v>3618</c:v>
                </c:pt>
                <c:pt idx="2">
                  <c:v>4902</c:v>
                </c:pt>
                <c:pt idx="3">
                  <c:v>5523</c:v>
                </c:pt>
                <c:pt idx="4">
                  <c:v>4683</c:v>
                </c:pt>
                <c:pt idx="5">
                  <c:v>4566</c:v>
                </c:pt>
                <c:pt idx="6">
                  <c:v>4585</c:v>
                </c:pt>
                <c:pt idx="7">
                  <c:v>4448</c:v>
                </c:pt>
                <c:pt idx="8">
                  <c:v>4625</c:v>
                </c:pt>
                <c:pt idx="9">
                  <c:v>4768</c:v>
                </c:pt>
                <c:pt idx="10">
                  <c:v>4650</c:v>
                </c:pt>
                <c:pt idx="11">
                  <c:v>4962</c:v>
                </c:pt>
                <c:pt idx="12">
                  <c:v>5252</c:v>
                </c:pt>
                <c:pt idx="13">
                  <c:v>5171</c:v>
                </c:pt>
                <c:pt idx="14">
                  <c:v>5240</c:v>
                </c:pt>
                <c:pt idx="15">
                  <c:v>6038</c:v>
                </c:pt>
                <c:pt idx="16">
                  <c:v>6359</c:v>
                </c:pt>
                <c:pt idx="17">
                  <c:v>7552</c:v>
                </c:pt>
                <c:pt idx="18">
                  <c:v>7268</c:v>
                </c:pt>
                <c:pt idx="19">
                  <c:v>6690</c:v>
                </c:pt>
                <c:pt idx="20">
                  <c:v>7441</c:v>
                </c:pt>
                <c:pt idx="21">
                  <c:v>7945</c:v>
                </c:pt>
                <c:pt idx="22">
                  <c:v>7668</c:v>
                </c:pt>
                <c:pt idx="23">
                  <c:v>7992</c:v>
                </c:pt>
                <c:pt idx="24">
                  <c:v>8508</c:v>
                </c:pt>
                <c:pt idx="25">
                  <c:v>9554</c:v>
                </c:pt>
                <c:pt idx="26">
                  <c:v>9410</c:v>
                </c:pt>
                <c:pt idx="27">
                  <c:v>11711</c:v>
                </c:pt>
                <c:pt idx="28">
                  <c:v>10409</c:v>
                </c:pt>
                <c:pt idx="29">
                  <c:v>10834</c:v>
                </c:pt>
                <c:pt idx="30">
                  <c:v>10625</c:v>
                </c:pt>
                <c:pt idx="31">
                  <c:v>11312</c:v>
                </c:pt>
                <c:pt idx="32">
                  <c:v>10261</c:v>
                </c:pt>
                <c:pt idx="33">
                  <c:v>11219</c:v>
                </c:pt>
                <c:pt idx="34">
                  <c:v>9897</c:v>
                </c:pt>
                <c:pt idx="35">
                  <c:v>9989</c:v>
                </c:pt>
                <c:pt idx="36">
                  <c:v>12221</c:v>
                </c:pt>
                <c:pt idx="37">
                  <c:v>12809</c:v>
                </c:pt>
                <c:pt idx="38">
                  <c:v>12521</c:v>
                </c:pt>
                <c:pt idx="39">
                  <c:v>13589</c:v>
                </c:pt>
                <c:pt idx="40">
                  <c:v>13222</c:v>
                </c:pt>
                <c:pt idx="41">
                  <c:v>12970</c:v>
                </c:pt>
                <c:pt idx="42">
                  <c:v>13939</c:v>
                </c:pt>
                <c:pt idx="43">
                  <c:v>14137</c:v>
                </c:pt>
                <c:pt idx="44">
                  <c:v>14703</c:v>
                </c:pt>
                <c:pt idx="45">
                  <c:v>14446</c:v>
                </c:pt>
                <c:pt idx="46">
                  <c:v>16196</c:v>
                </c:pt>
                <c:pt idx="47">
                  <c:v>17435</c:v>
                </c:pt>
                <c:pt idx="48">
                  <c:v>17352</c:v>
                </c:pt>
                <c:pt idx="49">
                  <c:v>18647</c:v>
                </c:pt>
                <c:pt idx="50">
                  <c:v>20550</c:v>
                </c:pt>
                <c:pt idx="51">
                  <c:v>21516</c:v>
                </c:pt>
                <c:pt idx="52">
                  <c:v>23616</c:v>
                </c:pt>
                <c:pt idx="53">
                  <c:v>22392</c:v>
                </c:pt>
                <c:pt idx="54">
                  <c:v>25271</c:v>
                </c:pt>
                <c:pt idx="55">
                  <c:v>24970</c:v>
                </c:pt>
                <c:pt idx="56">
                  <c:v>26154</c:v>
                </c:pt>
                <c:pt idx="57">
                  <c:v>25544</c:v>
                </c:pt>
                <c:pt idx="58">
                  <c:v>25442</c:v>
                </c:pt>
                <c:pt idx="59">
                  <c:v>27071</c:v>
                </c:pt>
                <c:pt idx="60">
                  <c:v>26191</c:v>
                </c:pt>
                <c:pt idx="61">
                  <c:v>27218</c:v>
                </c:pt>
                <c:pt idx="62">
                  <c:v>27608</c:v>
                </c:pt>
                <c:pt idx="63">
                  <c:v>27821</c:v>
                </c:pt>
                <c:pt idx="64">
                  <c:v>29319</c:v>
                </c:pt>
                <c:pt idx="65">
                  <c:v>30514</c:v>
                </c:pt>
                <c:pt idx="66">
                  <c:v>30489</c:v>
                </c:pt>
                <c:pt idx="67">
                  <c:v>29560</c:v>
                </c:pt>
                <c:pt idx="68">
                  <c:v>31036</c:v>
                </c:pt>
                <c:pt idx="69">
                  <c:v>30652</c:v>
                </c:pt>
                <c:pt idx="70">
                  <c:v>31376</c:v>
                </c:pt>
                <c:pt idx="71">
                  <c:v>32055</c:v>
                </c:pt>
                <c:pt idx="72">
                  <c:v>29366</c:v>
                </c:pt>
                <c:pt idx="73">
                  <c:v>28572</c:v>
                </c:pt>
                <c:pt idx="74">
                  <c:v>30227</c:v>
                </c:pt>
                <c:pt idx="75">
                  <c:v>30939</c:v>
                </c:pt>
                <c:pt idx="76">
                  <c:v>31135</c:v>
                </c:pt>
                <c:pt idx="77">
                  <c:v>33113</c:v>
                </c:pt>
                <c:pt idx="78">
                  <c:v>32465</c:v>
                </c:pt>
                <c:pt idx="79">
                  <c:v>32363</c:v>
                </c:pt>
                <c:pt idx="80">
                  <c:v>23657</c:v>
                </c:pt>
                <c:pt idx="81">
                  <c:v>29704</c:v>
                </c:pt>
                <c:pt idx="82">
                  <c:v>31586</c:v>
                </c:pt>
                <c:pt idx="83">
                  <c:v>31758</c:v>
                </c:pt>
                <c:pt idx="84">
                  <c:v>32824</c:v>
                </c:pt>
                <c:pt idx="85">
                  <c:v>33060</c:v>
                </c:pt>
                <c:pt idx="86">
                  <c:v>31288</c:v>
                </c:pt>
                <c:pt idx="87">
                  <c:v>31415</c:v>
                </c:pt>
                <c:pt idx="88">
                  <c:v>31129</c:v>
                </c:pt>
                <c:pt idx="89">
                  <c:v>31300</c:v>
                </c:pt>
                <c:pt idx="90">
                  <c:v>29133</c:v>
                </c:pt>
                <c:pt idx="91">
                  <c:v>30783</c:v>
                </c:pt>
                <c:pt idx="92">
                  <c:v>28113</c:v>
                </c:pt>
                <c:pt idx="93">
                  <c:v>26402</c:v>
                </c:pt>
                <c:pt idx="94">
                  <c:v>27895</c:v>
                </c:pt>
                <c:pt idx="95">
                  <c:v>26764</c:v>
                </c:pt>
                <c:pt idx="96">
                  <c:v>26083</c:v>
                </c:pt>
                <c:pt idx="97">
                  <c:v>24996</c:v>
                </c:pt>
                <c:pt idx="98">
                  <c:v>25755</c:v>
                </c:pt>
                <c:pt idx="99">
                  <c:v>24313</c:v>
                </c:pt>
                <c:pt idx="100">
                  <c:v>24141</c:v>
                </c:pt>
                <c:pt idx="101">
                  <c:v>21734</c:v>
                </c:pt>
                <c:pt idx="102">
                  <c:v>21107</c:v>
                </c:pt>
              </c:numCache>
            </c:numRef>
          </c:val>
          <c:smooth val="0"/>
          <c:extLst>
            <c:ext xmlns:c16="http://schemas.microsoft.com/office/drawing/2014/chart" uri="{C3380CC4-5D6E-409C-BE32-E72D297353CC}">
              <c16:uniqueId val="{00000001-D1AA-49DF-8DE2-A3FDE2EC9B61}"/>
            </c:ext>
          </c:extLst>
        </c:ser>
        <c:dLbls>
          <c:showLegendKey val="0"/>
          <c:showVal val="0"/>
          <c:showCatName val="0"/>
          <c:showSerName val="0"/>
          <c:showPercent val="0"/>
          <c:showBubbleSize val="0"/>
        </c:dLbls>
        <c:marker val="1"/>
        <c:smooth val="0"/>
        <c:axId val="410968096"/>
        <c:axId val="410969272"/>
      </c:lineChart>
      <c:catAx>
        <c:axId val="41096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69272"/>
        <c:crosses val="autoZero"/>
        <c:auto val="1"/>
        <c:lblAlgn val="ctr"/>
        <c:lblOffset val="100"/>
        <c:noMultiLvlLbl val="0"/>
      </c:catAx>
      <c:valAx>
        <c:axId val="410969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96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E135E-B5D0-4A13-82E8-507F8A32725B}" type="datetimeFigureOut">
              <a:rPr lang="cs-CZ" smtClean="0"/>
              <a:t>05.02.2025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5011B-02F8-4D6C-BFE9-D88D5C933066}" type="slidenum">
              <a:rPr lang="cs-CZ" smtClean="0"/>
              <a:t>‹#›</a:t>
            </a:fld>
            <a:endParaRPr lang="cs-CZ"/>
          </a:p>
        </p:txBody>
      </p:sp>
    </p:spTree>
    <p:extLst>
      <p:ext uri="{BB962C8B-B14F-4D97-AF65-F5344CB8AC3E}">
        <p14:creationId xmlns:p14="http://schemas.microsoft.com/office/powerpoint/2010/main" val="144720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pPr>
              <a:defRPr/>
            </a:pPr>
            <a:fld id="{F2E45262-D0AD-484E-A64C-5AA57050075B}" type="slidenum">
              <a:rPr lang="cs-CZ" smtClean="0"/>
              <a:pPr>
                <a:defRPr/>
              </a:pPr>
              <a:t>2</a:t>
            </a:fld>
            <a:endParaRPr lang="cs-CZ"/>
          </a:p>
        </p:txBody>
      </p:sp>
    </p:spTree>
    <p:extLst>
      <p:ext uri="{BB962C8B-B14F-4D97-AF65-F5344CB8AC3E}">
        <p14:creationId xmlns:p14="http://schemas.microsoft.com/office/powerpoint/2010/main" val="169285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361F03-1782-1F30-83FC-8DEDC55E019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FB90B5-2F27-638B-BA1E-766F3578D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5136246-9565-7704-4234-BB1E278DDC76}"/>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5" name="Zástupný symbol pro zápatí 4">
            <a:extLst>
              <a:ext uri="{FF2B5EF4-FFF2-40B4-BE49-F238E27FC236}">
                <a16:creationId xmlns:a16="http://schemas.microsoft.com/office/drawing/2014/main" id="{9F2F2272-882E-BD11-5F01-900E22ECF33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6FA9F7-1188-A1D7-65F4-EF559FC919D4}"/>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385266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19CA21-A751-0EAE-BD80-E3BB126D0B4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BBDA618-C0DD-EC21-6C0F-60B3671015C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1326F52-C61C-34AA-5983-09DE0224A288}"/>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5" name="Zástupný symbol pro zápatí 4">
            <a:extLst>
              <a:ext uri="{FF2B5EF4-FFF2-40B4-BE49-F238E27FC236}">
                <a16:creationId xmlns:a16="http://schemas.microsoft.com/office/drawing/2014/main" id="{73DE9BED-AE0C-A585-C27F-BA2E6A6214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1056FFD-098F-7BD0-80C8-1F4DF5E46218}"/>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329082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9F34EC4-FF61-9410-283E-1E105EB27BD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5CB785E-C7F2-2AE1-3E3D-B63A2736117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38F4E5D-ED87-39EF-A016-1B151A6B5E9C}"/>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5" name="Zástupný symbol pro zápatí 4">
            <a:extLst>
              <a:ext uri="{FF2B5EF4-FFF2-40B4-BE49-F238E27FC236}">
                <a16:creationId xmlns:a16="http://schemas.microsoft.com/office/drawing/2014/main" id="{B6A2A844-0C71-0096-BAD0-5BA08876120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9CFDFC-823D-C59C-295F-885E7854AF46}"/>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299921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44AE7D-356D-69C5-EBA5-A481597227D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CEFDA58-7FC3-264E-5C92-A34357ACDAF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D6A363-B095-89DD-8FED-8C82DFFD1F39}"/>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5" name="Zástupný symbol pro zápatí 4">
            <a:extLst>
              <a:ext uri="{FF2B5EF4-FFF2-40B4-BE49-F238E27FC236}">
                <a16:creationId xmlns:a16="http://schemas.microsoft.com/office/drawing/2014/main" id="{C7BB36C2-BCFD-6458-6DDA-52205C0AC45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01A84E-16AE-8414-3DCD-96B1B6E72A86}"/>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22713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B5B21-4719-B261-0353-E3AA9FF42E0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70950EA-FC79-D256-2998-0F7D090636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7AB22E4-F1FA-1904-619C-28E6E5803885}"/>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5" name="Zástupný symbol pro zápatí 4">
            <a:extLst>
              <a:ext uri="{FF2B5EF4-FFF2-40B4-BE49-F238E27FC236}">
                <a16:creationId xmlns:a16="http://schemas.microsoft.com/office/drawing/2014/main" id="{221BB7CF-C482-A1EE-90FB-FB2A11D6171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640558A-D4F4-27EA-2A24-1DA65C83FFFF}"/>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163531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6B1672-5E14-29E6-3400-5FD8C3EE871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F8B5FD1-FB68-A9AE-46A6-8B2618A22CF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17EAC6B-15C8-C66D-0A7D-246F0AB5482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FA07410-6CC8-C1B3-5635-E2409797F58E}"/>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6" name="Zástupný symbol pro zápatí 5">
            <a:extLst>
              <a:ext uri="{FF2B5EF4-FFF2-40B4-BE49-F238E27FC236}">
                <a16:creationId xmlns:a16="http://schemas.microsoft.com/office/drawing/2014/main" id="{300A2A84-063A-A249-247B-F99AA985368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2AE2B41-857A-C993-4EB4-4A03681FDC6D}"/>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232891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5FCCE2-4396-ADCC-5FC1-A28FED1A8C9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EE8A92EE-1960-BFF8-D2B9-2B091C6758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CE66950-C173-095C-E61B-83B61B3CED9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201966D-A0D3-CD2D-C9F6-77E6820522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8FE123F-6D45-4DBC-EF4E-10FF8072E74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3D30CFF-A3BA-FDC8-06FD-93D4DDC7BB6E}"/>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8" name="Zástupný symbol pro zápatí 7">
            <a:extLst>
              <a:ext uri="{FF2B5EF4-FFF2-40B4-BE49-F238E27FC236}">
                <a16:creationId xmlns:a16="http://schemas.microsoft.com/office/drawing/2014/main" id="{56E6892C-A0C1-4683-B30E-4541163547D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AFC08FE-B3BC-83CB-24D3-0DFCD08C3F9E}"/>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363054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A1E542-4F4B-65EB-1F2B-035337F362A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D8F68B-802B-FB4C-2600-9B486EC4383E}"/>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4" name="Zástupný symbol pro zápatí 3">
            <a:extLst>
              <a:ext uri="{FF2B5EF4-FFF2-40B4-BE49-F238E27FC236}">
                <a16:creationId xmlns:a16="http://schemas.microsoft.com/office/drawing/2014/main" id="{77007963-ADFF-A65C-FBF9-0A3CB0F8A6C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D4775E9-E148-2116-8D39-042BAF2F7F01}"/>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340997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C78952D-3663-D5BA-4767-75021387DCD8}"/>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3" name="Zástupný symbol pro zápatí 2">
            <a:extLst>
              <a:ext uri="{FF2B5EF4-FFF2-40B4-BE49-F238E27FC236}">
                <a16:creationId xmlns:a16="http://schemas.microsoft.com/office/drawing/2014/main" id="{7F8E2405-1414-A475-E993-03E077845BC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82A98B7-87DF-E9F9-D484-6F3EEA10216D}"/>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62285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48E7F-B9C6-EA14-6240-05CC2217688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310C5C62-404E-5FA2-B4FB-27B1A9843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0294110-0033-7569-F6A6-35346B5E4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620630E-155A-1ED0-C681-FD24B8026B80}"/>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6" name="Zástupný symbol pro zápatí 5">
            <a:extLst>
              <a:ext uri="{FF2B5EF4-FFF2-40B4-BE49-F238E27FC236}">
                <a16:creationId xmlns:a16="http://schemas.microsoft.com/office/drawing/2014/main" id="{0E6DD2A1-BE5A-95CF-2B2E-DF428B25B84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F300087-5600-599F-461B-A1266EE53A9C}"/>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225906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2D6626-22C3-1A82-FEE2-23CCB4E99A9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31B4A23-1E79-732C-94A7-C1781FFE4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1D39758-9D5C-EF88-1CC5-DA7EB2BAA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35B39BA-0A36-B205-C1BA-616A1B053E50}"/>
              </a:ext>
            </a:extLst>
          </p:cNvPr>
          <p:cNvSpPr>
            <a:spLocks noGrp="1"/>
          </p:cNvSpPr>
          <p:nvPr>
            <p:ph type="dt" sz="half" idx="10"/>
          </p:nvPr>
        </p:nvSpPr>
        <p:spPr/>
        <p:txBody>
          <a:bodyPr/>
          <a:lstStyle/>
          <a:p>
            <a:fld id="{A1E3E3BB-D115-4F3D-B257-D86C85DBD746}" type="datetimeFigureOut">
              <a:rPr lang="cs-CZ" smtClean="0"/>
              <a:t>05.02.2025</a:t>
            </a:fld>
            <a:endParaRPr lang="cs-CZ"/>
          </a:p>
        </p:txBody>
      </p:sp>
      <p:sp>
        <p:nvSpPr>
          <p:cNvPr id="6" name="Zástupný symbol pro zápatí 5">
            <a:extLst>
              <a:ext uri="{FF2B5EF4-FFF2-40B4-BE49-F238E27FC236}">
                <a16:creationId xmlns:a16="http://schemas.microsoft.com/office/drawing/2014/main" id="{9ABF0318-3FC5-2F57-3E5B-AF29E6BA9DD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214365D-93EB-149D-FCC3-0520EFCD9238}"/>
              </a:ext>
            </a:extLst>
          </p:cNvPr>
          <p:cNvSpPr>
            <a:spLocks noGrp="1"/>
          </p:cNvSpPr>
          <p:nvPr>
            <p:ph type="sldNum" sz="quarter" idx="12"/>
          </p:nvPr>
        </p:nvSpPr>
        <p:spPr/>
        <p:txBody>
          <a:bodyPr/>
          <a:lstStyle/>
          <a:p>
            <a:fld id="{31A10110-BC24-4B02-9EFB-810200163DC9}" type="slidenum">
              <a:rPr lang="cs-CZ" smtClean="0"/>
              <a:t>‹#›</a:t>
            </a:fld>
            <a:endParaRPr lang="cs-CZ"/>
          </a:p>
        </p:txBody>
      </p:sp>
    </p:spTree>
    <p:extLst>
      <p:ext uri="{BB962C8B-B14F-4D97-AF65-F5344CB8AC3E}">
        <p14:creationId xmlns:p14="http://schemas.microsoft.com/office/powerpoint/2010/main" val="254700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57AC040-1552-27A6-D6E7-BD8A566AC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0C2039E-A684-F6CB-11CA-7C4EAA5EC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DC94934-8760-756E-774D-DCBE2BE52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E3E3BB-D115-4F3D-B257-D86C85DBD746}" type="datetimeFigureOut">
              <a:rPr lang="cs-CZ" smtClean="0"/>
              <a:t>05.02.2025</a:t>
            </a:fld>
            <a:endParaRPr lang="cs-CZ"/>
          </a:p>
        </p:txBody>
      </p:sp>
      <p:sp>
        <p:nvSpPr>
          <p:cNvPr id="5" name="Zástupný symbol pro zápatí 4">
            <a:extLst>
              <a:ext uri="{FF2B5EF4-FFF2-40B4-BE49-F238E27FC236}">
                <a16:creationId xmlns:a16="http://schemas.microsoft.com/office/drawing/2014/main" id="{C1C0EEAC-6D37-008D-DFC4-C44216C32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5AF90030-E64B-23CF-557E-C3D3B99AE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A10110-BC24-4B02-9EFB-810200163DC9}" type="slidenum">
              <a:rPr lang="cs-CZ" smtClean="0"/>
              <a:t>‹#›</a:t>
            </a:fld>
            <a:endParaRPr lang="cs-CZ"/>
          </a:p>
        </p:txBody>
      </p:sp>
    </p:spTree>
    <p:extLst>
      <p:ext uri="{BB962C8B-B14F-4D97-AF65-F5344CB8AC3E}">
        <p14:creationId xmlns:p14="http://schemas.microsoft.com/office/powerpoint/2010/main" val="134207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odnadpis 2"/>
          <p:cNvSpPr>
            <a:spLocks noGrp="1"/>
          </p:cNvSpPr>
          <p:nvPr>
            <p:ph type="subTitle" idx="4294967295"/>
          </p:nvPr>
        </p:nvSpPr>
        <p:spPr>
          <a:xfrm>
            <a:off x="2895600" y="5013325"/>
            <a:ext cx="6400800" cy="1295400"/>
          </a:xfrm>
        </p:spPr>
        <p:txBody>
          <a:bodyPr/>
          <a:lstStyle/>
          <a:p>
            <a:pPr marL="0" indent="0" algn="ctr" eaLnBrk="1" hangingPunct="1">
              <a:buFont typeface="Arial" charset="0"/>
              <a:buNone/>
            </a:pPr>
            <a:r>
              <a:rPr lang="cs-CZ" sz="2400"/>
              <a:t>Lenka Slepičková</a:t>
            </a:r>
          </a:p>
        </p:txBody>
      </p:sp>
      <p:pic>
        <p:nvPicPr>
          <p:cNvPr id="14339" name="Picture 2" descr="http://img.poptower.com/pic-69504/the-simpsons.jpg?d=600"/>
          <p:cNvPicPr>
            <a:picLocks noChangeAspect="1" noChangeArrowheads="1"/>
          </p:cNvPicPr>
          <p:nvPr/>
        </p:nvPicPr>
        <p:blipFill>
          <a:blip r:embed="rId2"/>
          <a:srcRect/>
          <a:stretch>
            <a:fillRect/>
          </a:stretch>
        </p:blipFill>
        <p:spPr bwMode="auto">
          <a:xfrm>
            <a:off x="1774825" y="376238"/>
            <a:ext cx="4049713" cy="3024187"/>
          </a:xfrm>
          <a:prstGeom prst="rect">
            <a:avLst/>
          </a:prstGeom>
          <a:noFill/>
          <a:ln w="9525">
            <a:noFill/>
            <a:miter lim="800000"/>
            <a:headEnd/>
            <a:tailEnd/>
          </a:ln>
        </p:spPr>
      </p:pic>
      <p:pic>
        <p:nvPicPr>
          <p:cNvPr id="14340" name="Picture 2"/>
          <p:cNvPicPr>
            <a:picLocks noChangeAspect="1" noChangeArrowheads="1"/>
          </p:cNvPicPr>
          <p:nvPr/>
        </p:nvPicPr>
        <p:blipFill>
          <a:blip r:embed="rId3"/>
          <a:srcRect/>
          <a:stretch>
            <a:fillRect/>
          </a:stretch>
        </p:blipFill>
        <p:spPr bwMode="auto">
          <a:xfrm>
            <a:off x="5824538" y="439738"/>
            <a:ext cx="4837112" cy="29035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30258" t="24107" r="15735" b="15141"/>
          <a:stretch>
            <a:fillRect/>
          </a:stretch>
        </p:blipFill>
        <p:spPr>
          <a:xfrm>
            <a:off x="2279651" y="404814"/>
            <a:ext cx="7777163" cy="6048375"/>
          </a:xfrm>
        </p:spPr>
      </p:pic>
    </p:spTree>
    <p:extLst>
      <p:ext uri="{BB962C8B-B14F-4D97-AF65-F5344CB8AC3E}">
        <p14:creationId xmlns:p14="http://schemas.microsoft.com/office/powerpoint/2010/main" val="2597191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sz="half" idx="1"/>
          </p:nvPr>
        </p:nvPicPr>
        <p:blipFill rotWithShape="1">
          <a:blip r:embed="rId2"/>
          <a:srcRect l="21332" t="19869" r="21318" b="27534"/>
          <a:stretch/>
        </p:blipFill>
        <p:spPr>
          <a:xfrm>
            <a:off x="838985" y="424205"/>
            <a:ext cx="10030117" cy="5938887"/>
          </a:xfrm>
          <a:prstGeom prst="rect">
            <a:avLst/>
          </a:prstGeom>
        </p:spPr>
      </p:pic>
    </p:spTree>
    <p:extLst>
      <p:ext uri="{BB962C8B-B14F-4D97-AF65-F5344CB8AC3E}">
        <p14:creationId xmlns:p14="http://schemas.microsoft.com/office/powerpoint/2010/main" val="320320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Plodnost a bezdětnost</a:t>
            </a:r>
            <a:endParaRPr lang="en-US"/>
          </a:p>
        </p:txBody>
      </p:sp>
      <p:sp>
        <p:nvSpPr>
          <p:cNvPr id="3" name="Zástupný symbol pro obsah 2"/>
          <p:cNvSpPr>
            <a:spLocks noGrp="1"/>
          </p:cNvSpPr>
          <p:nvPr>
            <p:ph sz="half" idx="1"/>
          </p:nvPr>
        </p:nvSpPr>
        <p:spPr>
          <a:xfrm>
            <a:off x="838200" y="1825625"/>
            <a:ext cx="8192678" cy="4351338"/>
          </a:xfrm>
        </p:spPr>
        <p:txBody>
          <a:bodyPr>
            <a:normAutofit fontScale="85000" lnSpcReduction="20000"/>
          </a:bodyPr>
          <a:lstStyle/>
          <a:p>
            <a:pPr marL="0" indent="0">
              <a:buNone/>
            </a:pPr>
            <a:r>
              <a:rPr lang="en-US"/>
              <a:t>ČR v minulosti vynikala jedním z nejnižších podílů bezdětných žen v Evropě – u žen narozených v letech 1950–1969 se pohyboval pouze mírně nad 5 %</a:t>
            </a:r>
            <a:r>
              <a:rPr lang="cs-CZ"/>
              <a:t> (ve Švýcarsku nebo v záp. Německu kolem 20 %)</a:t>
            </a:r>
            <a:r>
              <a:rPr lang="en-US"/>
              <a:t>. U projektovaných generací by se ovšem tento podíl měl zvýšit až na </a:t>
            </a:r>
            <a:r>
              <a:rPr lang="en-US" b="1" u="sng"/>
              <a:t>18 % pro generace 1982–1986</a:t>
            </a:r>
            <a:r>
              <a:rPr lang="en-US"/>
              <a:t>. Pro generace mladší se očekává pokles na hodnoty okolo 11 %.</a:t>
            </a:r>
            <a:br>
              <a:rPr lang="en-US"/>
            </a:br>
            <a:endParaRPr lang="cs-CZ"/>
          </a:p>
          <a:p>
            <a:pPr marL="0" indent="0">
              <a:buNone/>
            </a:pPr>
            <a:r>
              <a:rPr lang="en-US"/>
              <a:t>Konečná plodnost klesla poprvé pod hranici dvou dětí u generace 1960 (podle výsledků Sčítání lidu, domů a bytů 2011) a směrem k mladším ročníkům narození žen se bude podle vložených parametrů plodnosti projekce dále snižovat. Minima o hodnotě 1,64 dítěte na jednu ženu by mělo být dosaženo u generací 1982–1985, poté by se měla konečná plodnost postupně blížit odhadované hodnotě 1,74 dítěte na jednu ženu.</a:t>
            </a:r>
          </a:p>
        </p:txBody>
      </p:sp>
    </p:spTree>
    <p:extLst>
      <p:ext uri="{BB962C8B-B14F-4D97-AF65-F5344CB8AC3E}">
        <p14:creationId xmlns:p14="http://schemas.microsoft.com/office/powerpoint/2010/main" val="2318505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p:cNvGraphicFramePr>
            <a:graphicFrameLocks/>
          </p:cNvGraphicFramePr>
          <p:nvPr/>
        </p:nvGraphicFramePr>
        <p:xfrm>
          <a:off x="2128837" y="1138237"/>
          <a:ext cx="7934325" cy="458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219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Nadpis 1"/>
          <p:cNvSpPr>
            <a:spLocks noGrp="1"/>
          </p:cNvSpPr>
          <p:nvPr>
            <p:ph type="title" idx="4294967295"/>
          </p:nvPr>
        </p:nvSpPr>
        <p:spPr/>
        <p:txBody>
          <a:bodyPr/>
          <a:lstStyle/>
          <a:p>
            <a:pPr eaLnBrk="1" hangingPunct="1"/>
            <a:r>
              <a:rPr lang="cs-CZ"/>
              <a:t>Funkce manželství (a šířeji rodiny)</a:t>
            </a:r>
          </a:p>
        </p:txBody>
      </p:sp>
      <p:sp>
        <p:nvSpPr>
          <p:cNvPr id="3" name="Zástupný obsah 2"/>
          <p:cNvSpPr>
            <a:spLocks noGrp="1"/>
          </p:cNvSpPr>
          <p:nvPr>
            <p:ph idx="4294967295"/>
          </p:nvPr>
        </p:nvSpPr>
        <p:spPr/>
        <p:txBody>
          <a:bodyPr rtlCol="0">
            <a:normAutofit lnSpcReduction="10000"/>
          </a:bodyPr>
          <a:lstStyle/>
          <a:p>
            <a:pPr eaLnBrk="1" fontAlgn="auto" hangingPunct="1">
              <a:spcAft>
                <a:spcPts val="0"/>
              </a:spcAft>
              <a:buFont typeface="Arial" panose="020B0604020202020204" pitchFamily="34" charset="0"/>
              <a:buChar char="•"/>
              <a:defRPr/>
            </a:pPr>
            <a:r>
              <a:rPr lang="cs-CZ" dirty="0"/>
              <a:t>Legitimní sex</a:t>
            </a:r>
          </a:p>
          <a:p>
            <a:pPr eaLnBrk="1" fontAlgn="auto" hangingPunct="1">
              <a:spcAft>
                <a:spcPts val="0"/>
              </a:spcAft>
              <a:buFont typeface="Arial" panose="020B0604020202020204" pitchFamily="34" charset="0"/>
              <a:buChar char="•"/>
              <a:defRPr/>
            </a:pPr>
            <a:r>
              <a:rPr lang="cs-CZ" dirty="0"/>
              <a:t>Legitimní potomci</a:t>
            </a:r>
          </a:p>
          <a:p>
            <a:pPr eaLnBrk="1" fontAlgn="auto" hangingPunct="1">
              <a:spcAft>
                <a:spcPts val="0"/>
              </a:spcAft>
              <a:buFont typeface="Arial" panose="020B0604020202020204" pitchFamily="34" charset="0"/>
              <a:buChar char="•"/>
              <a:defRPr/>
            </a:pPr>
            <a:r>
              <a:rPr lang="cs-CZ" dirty="0"/>
              <a:t>Dědictví</a:t>
            </a:r>
          </a:p>
          <a:p>
            <a:pPr eaLnBrk="1" fontAlgn="auto" hangingPunct="1">
              <a:spcAft>
                <a:spcPts val="0"/>
              </a:spcAft>
              <a:buFont typeface="Arial" panose="020B0604020202020204" pitchFamily="34" charset="0"/>
              <a:buChar char="•"/>
              <a:defRPr/>
            </a:pPr>
            <a:r>
              <a:rPr lang="cs-CZ"/>
              <a:t>Zabezpečení nepracujících</a:t>
            </a:r>
            <a:endParaRPr lang="cs-CZ" dirty="0"/>
          </a:p>
          <a:p>
            <a:pPr eaLnBrk="1" fontAlgn="auto" hangingPunct="1">
              <a:spcAft>
                <a:spcPts val="0"/>
              </a:spcAft>
              <a:buFont typeface="Arial" panose="020B0604020202020204" pitchFamily="34" charset="0"/>
              <a:buChar char="•"/>
              <a:defRPr/>
            </a:pPr>
            <a:r>
              <a:rPr lang="cs-CZ" dirty="0"/>
              <a:t>Obrana vůči vnějšímu světu</a:t>
            </a:r>
          </a:p>
          <a:p>
            <a:pPr eaLnBrk="1" fontAlgn="auto" hangingPunct="1">
              <a:spcAft>
                <a:spcPts val="0"/>
              </a:spcAft>
              <a:buFont typeface="Arial" panose="020B0604020202020204" pitchFamily="34" charset="0"/>
              <a:buChar char="•"/>
              <a:defRPr/>
            </a:pPr>
            <a:r>
              <a:rPr lang="cs-CZ" dirty="0"/>
              <a:t>Příprava na budoucí práci</a:t>
            </a:r>
          </a:p>
          <a:p>
            <a:pPr eaLnBrk="1" fontAlgn="auto" hangingPunct="1">
              <a:spcAft>
                <a:spcPts val="0"/>
              </a:spcAft>
              <a:buFont typeface="Arial" panose="020B0604020202020204" pitchFamily="34" charset="0"/>
              <a:buChar char="•"/>
              <a:defRPr/>
            </a:pPr>
            <a:r>
              <a:rPr lang="cs-CZ" dirty="0"/>
              <a:t>Výroba všeho, co rodina potřebuje k obživě</a:t>
            </a:r>
          </a:p>
          <a:p>
            <a:pPr eaLnBrk="1" fontAlgn="auto" hangingPunct="1">
              <a:spcAft>
                <a:spcPts val="0"/>
              </a:spcAft>
              <a:buFont typeface="Arial" panose="020B0604020202020204" pitchFamily="34" charset="0"/>
              <a:buChar char="•"/>
              <a:defRPr/>
            </a:pPr>
            <a:r>
              <a:rPr lang="cs-CZ" dirty="0"/>
              <a:t>Emocionální podpora</a:t>
            </a:r>
          </a:p>
          <a:p>
            <a:pPr eaLnBrk="1" fontAlgn="auto" hangingPunct="1">
              <a:spcAft>
                <a:spcPts val="0"/>
              </a:spcAft>
              <a:buFont typeface="Arial" panose="020B0604020202020204" pitchFamily="34" charset="0"/>
              <a:buChar char="•"/>
              <a:defRPr/>
            </a:pPr>
            <a:r>
              <a:rPr lang="cs-CZ" dirty="0"/>
              <a:t>Sebepotvrzení</a:t>
            </a:r>
          </a:p>
          <a:p>
            <a:pPr marL="0" indent="0" eaLnBrk="1" fontAlgn="auto" hangingPunct="1">
              <a:spcAft>
                <a:spcPts val="0"/>
              </a:spcAft>
              <a:buFont typeface="Arial" panose="020B0604020202020204" pitchFamily="34" charset="0"/>
              <a:buNone/>
              <a:defRPr/>
            </a:pPr>
            <a:endParaRPr lang="cs-CZ" dirty="0"/>
          </a:p>
          <a:p>
            <a:pPr marL="0" indent="0" eaLnBrk="1" fontAlgn="auto" hangingPunct="1">
              <a:spcAft>
                <a:spcPts val="0"/>
              </a:spcAft>
              <a:buFont typeface="Arial" panose="020B0604020202020204" pitchFamily="34" charset="0"/>
              <a:buNone/>
              <a:defRPr/>
            </a:pPr>
            <a:endParaRPr lang="cs-CZ" dirty="0"/>
          </a:p>
        </p:txBody>
      </p:sp>
    </p:spTree>
    <p:extLst>
      <p:ext uri="{BB962C8B-B14F-4D97-AF65-F5344CB8AC3E}">
        <p14:creationId xmlns:p14="http://schemas.microsoft.com/office/powerpoint/2010/main" val="184854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p:cNvSpPr>
            <a:spLocks noGrp="1"/>
          </p:cNvSpPr>
          <p:nvPr>
            <p:ph idx="4294967295"/>
          </p:nvPr>
        </p:nvSpPr>
        <p:spPr>
          <a:xfrm>
            <a:off x="838200" y="228600"/>
            <a:ext cx="10515600" cy="5948363"/>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cs-CZ" dirty="0">
                <a:solidFill>
                  <a:srgbClr val="263238"/>
                </a:solidFill>
                <a:latin typeface="Inter"/>
              </a:rPr>
              <a:t>„Byli jsme požehnáni, že jsme spolu sdíleli téměř tři desetiletí jako manžel a manželka v nádherném, láskyplném manželství. Naše cesta se nyní posouvá a rozhodli jsme se jít od sebe, abychom mohli pokračovat v našem individuálním růstu,“ uvedli manželé ve společném prohlášení.</a:t>
            </a:r>
          </a:p>
          <a:p>
            <a:pPr eaLnBrk="1" fontAlgn="auto" hangingPunct="1">
              <a:spcAft>
                <a:spcPts val="0"/>
              </a:spcAft>
              <a:buFont typeface="Arial" panose="020B0604020202020204" pitchFamily="34" charset="0"/>
              <a:buChar char="•"/>
              <a:defRPr/>
            </a:pPr>
            <a:endParaRPr lang="cs-CZ" dirty="0">
              <a:solidFill>
                <a:srgbClr val="263238"/>
              </a:solidFill>
              <a:latin typeface="Inter"/>
            </a:endParaRPr>
          </a:p>
          <a:p>
            <a:pPr marL="0" indent="0" eaLnBrk="1" fontAlgn="auto" hangingPunct="1">
              <a:spcAft>
                <a:spcPts val="0"/>
              </a:spcAft>
              <a:buFont typeface="Arial" panose="020B0604020202020204" pitchFamily="34" charset="0"/>
              <a:buNone/>
              <a:defRPr/>
            </a:pPr>
            <a:r>
              <a:rPr lang="cs-CZ" dirty="0">
                <a:solidFill>
                  <a:srgbClr val="000000"/>
                </a:solidFill>
                <a:latin typeface="Inter"/>
              </a:rPr>
              <a:t>„Když člověk bilancuje, nemůže se vyhnout ani tomu, aby bilancoval svůj soukromý život. Při tom jsem bohužel zjistil, že jsem se pro své zaujetí prací pro obec a také svou literární činností vyhýbal řešení problémů právě v soukromém životě a je načase uvést jej do relativní harmonie se sebou samým.“</a:t>
            </a:r>
          </a:p>
          <a:p>
            <a:pPr marL="0" indent="0" eaLnBrk="1" fontAlgn="auto" hangingPunct="1">
              <a:spcAft>
                <a:spcPts val="0"/>
              </a:spcAft>
              <a:buFont typeface="Arial" panose="020B0604020202020204" pitchFamily="34" charset="0"/>
              <a:buNone/>
              <a:defRPr/>
            </a:pPr>
            <a:endParaRPr lang="cs-CZ" dirty="0">
              <a:solidFill>
                <a:srgbClr val="000000"/>
              </a:solidFill>
              <a:latin typeface="Inter"/>
            </a:endParaRPr>
          </a:p>
          <a:p>
            <a:pPr marL="0" indent="0" eaLnBrk="1" fontAlgn="auto" hangingPunct="1">
              <a:spcAft>
                <a:spcPts val="0"/>
              </a:spcAft>
              <a:buFont typeface="Arial" panose="020B0604020202020204" pitchFamily="34" charset="0"/>
              <a:buNone/>
              <a:defRPr/>
            </a:pPr>
            <a:r>
              <a:rPr lang="cs-CZ" dirty="0">
                <a:solidFill>
                  <a:srgbClr val="343F4B"/>
                </a:solidFill>
                <a:latin typeface="Arial" panose="020B0604020202020204" pitchFamily="34" charset="0"/>
              </a:rPr>
              <a:t>„Přehodnocuji svůj život. Myslím, že je nezbytné se čas od času, nejen v práci, ale i v soukromí, zastavit, uvědomit si, co doopravdy chcete, co v denním kolotoči můžete nechtěně přehlížet. A i když je to kruté, nemilosrdně zjistit, jak se věci ve skutečnosti mají. Já volím rozchod. Abych se nezpronevěřila sama sobě. Nebo lze přijmout status, že se nic neděje, řešit ne podstatu, jen plášť, povrch, chovat se pokrytecky z jedné strany a z druhé se smířit, a to nechci.“</a:t>
            </a:r>
            <a:endParaRPr lang="cs-CZ" dirty="0"/>
          </a:p>
        </p:txBody>
      </p:sp>
    </p:spTree>
    <p:extLst>
      <p:ext uri="{BB962C8B-B14F-4D97-AF65-F5344CB8AC3E}">
        <p14:creationId xmlns:p14="http://schemas.microsoft.com/office/powerpoint/2010/main" val="424286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pulation of Chad 2023 - PopulationPyramid.ne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2159"/>
          <a:stretch/>
        </p:blipFill>
        <p:spPr bwMode="auto">
          <a:xfrm>
            <a:off x="6148117" y="1791046"/>
            <a:ext cx="5128696" cy="45521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pulation of Czech Republic 2023 - PopulationPyramid.net"/>
          <p:cNvPicPr>
            <a:picLocks noChangeAspect="1" noChangeArrowheads="1"/>
          </p:cNvPicPr>
          <p:nvPr/>
        </p:nvPicPr>
        <p:blipFill rotWithShape="1">
          <a:blip r:embed="rId4">
            <a:extLst>
              <a:ext uri="{28A0092B-C50C-407E-A947-70E740481C1C}">
                <a14:useLocalDpi xmlns:a14="http://schemas.microsoft.com/office/drawing/2010/main" val="0"/>
              </a:ext>
            </a:extLst>
          </a:blip>
          <a:srcRect b="11555"/>
          <a:stretch/>
        </p:blipFill>
        <p:spPr bwMode="auto">
          <a:xfrm>
            <a:off x="453998" y="1802573"/>
            <a:ext cx="5067859" cy="452907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714615" y="230520"/>
            <a:ext cx="5839866" cy="369332"/>
          </a:xfrm>
          <a:prstGeom prst="rect">
            <a:avLst/>
          </a:prstGeom>
          <a:noFill/>
        </p:spPr>
        <p:txBody>
          <a:bodyPr wrap="square" rtlCol="0">
            <a:spAutoFit/>
          </a:bodyPr>
          <a:lstStyle/>
          <a:p>
            <a:r>
              <a:rPr lang="cs-CZ"/>
              <a:t>Age pyramid 2023</a:t>
            </a:r>
            <a:endParaRPr lang="en-US"/>
          </a:p>
        </p:txBody>
      </p:sp>
    </p:spTree>
    <p:extLst>
      <p:ext uri="{BB962C8B-B14F-4D97-AF65-F5344CB8AC3E}">
        <p14:creationId xmlns:p14="http://schemas.microsoft.com/office/powerpoint/2010/main" val="403973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9899" t="19322" r="39552" b="5804"/>
          <a:stretch/>
        </p:blipFill>
        <p:spPr>
          <a:xfrm>
            <a:off x="829874" y="176732"/>
            <a:ext cx="6969419" cy="6452037"/>
          </a:xfrm>
          <a:prstGeom prst="rect">
            <a:avLst/>
          </a:prstGeom>
        </p:spPr>
      </p:pic>
    </p:spTree>
    <p:extLst>
      <p:ext uri="{BB962C8B-B14F-4D97-AF65-F5344CB8AC3E}">
        <p14:creationId xmlns:p14="http://schemas.microsoft.com/office/powerpoint/2010/main" val="355629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a:srcRect l="21725" t="27649" r="26696" b="18737"/>
          <a:stretch/>
        </p:blipFill>
        <p:spPr>
          <a:xfrm>
            <a:off x="1703671" y="548640"/>
            <a:ext cx="8864867" cy="5759148"/>
          </a:xfrm>
          <a:prstGeom prst="rect">
            <a:avLst/>
          </a:prstGeom>
        </p:spPr>
      </p:pic>
    </p:spTree>
    <p:extLst>
      <p:ext uri="{BB962C8B-B14F-4D97-AF65-F5344CB8AC3E}">
        <p14:creationId xmlns:p14="http://schemas.microsoft.com/office/powerpoint/2010/main" val="394503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0EENc6XJ7NUKi8Txg=="/>
          <p:cNvPicPr>
            <a:picLocks noChangeAspect="1" noChangeArrowheads="1"/>
          </p:cNvPicPr>
          <p:nvPr/>
        </p:nvPicPr>
        <p:blipFill>
          <a:blip r:embed="rId2"/>
          <a:srcRect/>
          <a:stretch>
            <a:fillRect/>
          </a:stretch>
        </p:blipFill>
        <p:spPr bwMode="auto">
          <a:xfrm>
            <a:off x="956569" y="458467"/>
            <a:ext cx="9926637" cy="52863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43200" y="365125"/>
            <a:ext cx="8610600" cy="1325563"/>
          </a:xfrm>
        </p:spPr>
        <p:txBody>
          <a:bodyPr/>
          <a:lstStyle/>
          <a:p>
            <a:r>
              <a:rPr lang="cs-CZ"/>
              <a:t>Výdaje ČR na sociální dávky (2023)</a:t>
            </a:r>
            <a:endParaRPr lang="en-US"/>
          </a:p>
        </p:txBody>
      </p:sp>
      <p:graphicFrame>
        <p:nvGraphicFramePr>
          <p:cNvPr id="6" name="Graf 5"/>
          <p:cNvGraphicFramePr>
            <a:graphicFrameLocks/>
          </p:cNvGraphicFramePr>
          <p:nvPr/>
        </p:nvGraphicFramePr>
        <p:xfrm>
          <a:off x="2743200" y="1690688"/>
          <a:ext cx="8544645" cy="4771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985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704" t="30940" r="10211" b="41098"/>
          <a:stretch/>
        </p:blipFill>
        <p:spPr>
          <a:xfrm>
            <a:off x="296213" y="1481071"/>
            <a:ext cx="11902840" cy="2228044"/>
          </a:xfrm>
          <a:prstGeom prst="rect">
            <a:avLst/>
          </a:prstGeom>
        </p:spPr>
      </p:pic>
    </p:spTree>
    <p:extLst>
      <p:ext uri="{BB962C8B-B14F-4D97-AF65-F5344CB8AC3E}">
        <p14:creationId xmlns:p14="http://schemas.microsoft.com/office/powerpoint/2010/main" val="2867468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t="31738" r="37670" b="16065"/>
          <a:stretch/>
        </p:blipFill>
        <p:spPr bwMode="auto">
          <a:xfrm>
            <a:off x="2135560" y="1844825"/>
            <a:ext cx="7837476" cy="488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4"/>
          <p:cNvSpPr>
            <a:spLocks noGrp="1"/>
          </p:cNvSpPr>
          <p:nvPr>
            <p:ph type="title"/>
          </p:nvPr>
        </p:nvSpPr>
        <p:spPr/>
        <p:txBody>
          <a:bodyPr>
            <a:normAutofit/>
          </a:bodyPr>
          <a:lstStyle/>
          <a:p>
            <a:r>
              <a:rPr lang="cs-CZ" dirty="0"/>
              <a:t>Délka trvání manželství před rozvodem</a:t>
            </a:r>
          </a:p>
        </p:txBody>
      </p:sp>
    </p:spTree>
    <p:extLst>
      <p:ext uri="{BB962C8B-B14F-4D97-AF65-F5344CB8AC3E}">
        <p14:creationId xmlns:p14="http://schemas.microsoft.com/office/powerpoint/2010/main" val="307170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600"/>
              <a:t>Délka trvání manželství rozvedených v roce 2021 (ČSÚ)</a:t>
            </a:r>
            <a:endParaRPr lang="en-US" sz="3600"/>
          </a:p>
        </p:txBody>
      </p:sp>
      <p:graphicFrame>
        <p:nvGraphicFramePr>
          <p:cNvPr id="5" name="Graf 4"/>
          <p:cNvGraphicFramePr>
            <a:graphicFrameLocks/>
          </p:cNvGraphicFramePr>
          <p:nvPr/>
        </p:nvGraphicFramePr>
        <p:xfrm>
          <a:off x="369673" y="2222156"/>
          <a:ext cx="4968446" cy="4302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a:graphicFrameLocks/>
          </p:cNvGraphicFramePr>
          <p:nvPr/>
        </p:nvGraphicFramePr>
        <p:xfrm>
          <a:off x="5338119" y="2272420"/>
          <a:ext cx="6293708" cy="4153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087509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286</TotalTime>
  <Words>421</Words>
  <Application>Microsoft Office PowerPoint</Application>
  <PresentationFormat>Širokoúhlá obrazovka</PresentationFormat>
  <Paragraphs>27</Paragraphs>
  <Slides>15</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Aptos</vt:lpstr>
      <vt:lpstr>Aptos Display</vt:lpstr>
      <vt:lpstr>Arial</vt:lpstr>
      <vt:lpstr>Inter</vt:lpstr>
      <vt:lpstr>Motiv Office</vt:lpstr>
      <vt:lpstr>Prezentace aplikace PowerPoint</vt:lpstr>
      <vt:lpstr>Prezentace aplikace PowerPoint</vt:lpstr>
      <vt:lpstr>Prezentace aplikace PowerPoint</vt:lpstr>
      <vt:lpstr>Prezentace aplikace PowerPoint</vt:lpstr>
      <vt:lpstr>Prezentace aplikace PowerPoint</vt:lpstr>
      <vt:lpstr>Výdaje ČR na sociální dávky (2023)</vt:lpstr>
      <vt:lpstr>Prezentace aplikace PowerPoint</vt:lpstr>
      <vt:lpstr>Délka trvání manželství před rozvodem</vt:lpstr>
      <vt:lpstr>Délka trvání manželství rozvedených v roce 2021 (ČSÚ)</vt:lpstr>
      <vt:lpstr>Prezentace aplikace PowerPoint</vt:lpstr>
      <vt:lpstr>Prezentace aplikace PowerPoint</vt:lpstr>
      <vt:lpstr>Plodnost a bezdětnost</vt:lpstr>
      <vt:lpstr>Prezentace aplikace PowerPoint</vt:lpstr>
      <vt:lpstr>Funkce manželství (a šířeji rodiny)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Lenka Slepičková</dc:creator>
  <cp:lastModifiedBy>Lenka Slepičková</cp:lastModifiedBy>
  <cp:revision>1</cp:revision>
  <dcterms:created xsi:type="dcterms:W3CDTF">2025-02-05T16:39:44Z</dcterms:created>
  <dcterms:modified xsi:type="dcterms:W3CDTF">2025-02-05T21:26:22Z</dcterms:modified>
</cp:coreProperties>
</file>