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7" r:id="rId2"/>
    <p:sldId id="261" r:id="rId3"/>
    <p:sldId id="462" r:id="rId4"/>
    <p:sldId id="262" r:id="rId5"/>
    <p:sldId id="302" r:id="rId6"/>
    <p:sldId id="301" r:id="rId7"/>
    <p:sldId id="356" r:id="rId8"/>
    <p:sldId id="357" r:id="rId9"/>
    <p:sldId id="355" r:id="rId10"/>
    <p:sldId id="309" r:id="rId11"/>
    <p:sldId id="308" r:id="rId12"/>
    <p:sldId id="292" r:id="rId13"/>
    <p:sldId id="294" r:id="rId14"/>
    <p:sldId id="344" r:id="rId15"/>
    <p:sldId id="286" r:id="rId16"/>
    <p:sldId id="290" r:id="rId17"/>
    <p:sldId id="360" r:id="rId18"/>
    <p:sldId id="291" r:id="rId19"/>
    <p:sldId id="332" r:id="rId20"/>
    <p:sldId id="273" r:id="rId21"/>
    <p:sldId id="362" r:id="rId22"/>
    <p:sldId id="325" r:id="rId23"/>
    <p:sldId id="363" r:id="rId24"/>
    <p:sldId id="313" r:id="rId25"/>
    <p:sldId id="339" r:id="rId26"/>
    <p:sldId id="364" r:id="rId27"/>
    <p:sldId id="368" r:id="rId28"/>
    <p:sldId id="369" r:id="rId29"/>
    <p:sldId id="331" r:id="rId30"/>
    <p:sldId id="327" r:id="rId31"/>
    <p:sldId id="328" r:id="rId32"/>
    <p:sldId id="340" r:id="rId33"/>
    <p:sldId id="329" r:id="rId34"/>
    <p:sldId id="274" r:id="rId35"/>
    <p:sldId id="518" r:id="rId36"/>
    <p:sldId id="547" r:id="rId37"/>
    <p:sldId id="546" r:id="rId38"/>
    <p:sldId id="540" r:id="rId39"/>
    <p:sldId id="528" r:id="rId40"/>
    <p:sldId id="529" r:id="rId41"/>
    <p:sldId id="551" r:id="rId42"/>
    <p:sldId id="552" r:id="rId43"/>
    <p:sldId id="530" r:id="rId44"/>
    <p:sldId id="535" r:id="rId45"/>
    <p:sldId id="536" r:id="rId46"/>
    <p:sldId id="531" r:id="rId47"/>
    <p:sldId id="534" r:id="rId48"/>
    <p:sldId id="484" r:id="rId49"/>
    <p:sldId id="485" r:id="rId50"/>
    <p:sldId id="486" r:id="rId51"/>
    <p:sldId id="487" r:id="rId52"/>
    <p:sldId id="488" r:id="rId53"/>
    <p:sldId id="490" r:id="rId54"/>
    <p:sldId id="491" r:id="rId55"/>
    <p:sldId id="492" r:id="rId56"/>
    <p:sldId id="493" r:id="rId57"/>
    <p:sldId id="494" r:id="rId58"/>
    <p:sldId id="258" r:id="rId59"/>
    <p:sldId id="565" r:id="rId60"/>
    <p:sldId id="306" r:id="rId6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94660"/>
  </p:normalViewPr>
  <p:slideViewPr>
    <p:cSldViewPr snapToGrid="0">
      <p:cViewPr>
        <p:scale>
          <a:sx n="72" d="100"/>
          <a:sy n="72" d="100"/>
        </p:scale>
        <p:origin x="432" y="-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Pohyb</a:t>
            </a:r>
            <a:r>
              <a:rPr lang="cs-CZ" baseline="0"/>
              <a:t> obyvatelstva (1918 - 2016; ČSÚ)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List1!$G$10</c:f>
              <c:strCache>
                <c:ptCount val="1"/>
                <c:pt idx="0">
                  <c:v>Narození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List1!$F$11:$F$109</c:f>
              <c:numCache>
                <c:formatCode>General</c:formatCode>
                <c:ptCount val="99"/>
                <c:pt idx="0">
                  <c:v>1918</c:v>
                </c:pt>
                <c:pt idx="1">
                  <c:v>1919</c:v>
                </c:pt>
                <c:pt idx="2">
                  <c:v>1920</c:v>
                </c:pt>
                <c:pt idx="3">
                  <c:v>1921</c:v>
                </c:pt>
                <c:pt idx="4">
                  <c:v>1922</c:v>
                </c:pt>
                <c:pt idx="5">
                  <c:v>1923</c:v>
                </c:pt>
                <c:pt idx="6">
                  <c:v>1924</c:v>
                </c:pt>
                <c:pt idx="7">
                  <c:v>1925</c:v>
                </c:pt>
                <c:pt idx="8">
                  <c:v>1926</c:v>
                </c:pt>
                <c:pt idx="9">
                  <c:v>1927</c:v>
                </c:pt>
                <c:pt idx="10">
                  <c:v>1928</c:v>
                </c:pt>
                <c:pt idx="11">
                  <c:v>1929</c:v>
                </c:pt>
                <c:pt idx="12">
                  <c:v>1930</c:v>
                </c:pt>
                <c:pt idx="13">
                  <c:v>1931</c:v>
                </c:pt>
                <c:pt idx="14">
                  <c:v>1932</c:v>
                </c:pt>
                <c:pt idx="15">
                  <c:v>1933</c:v>
                </c:pt>
                <c:pt idx="16">
                  <c:v>1934</c:v>
                </c:pt>
                <c:pt idx="17">
                  <c:v>1935</c:v>
                </c:pt>
                <c:pt idx="18">
                  <c:v>1936</c:v>
                </c:pt>
                <c:pt idx="19">
                  <c:v>1937</c:v>
                </c:pt>
                <c:pt idx="20">
                  <c:v>1938</c:v>
                </c:pt>
                <c:pt idx="21">
                  <c:v>1939</c:v>
                </c:pt>
                <c:pt idx="22">
                  <c:v>1940</c:v>
                </c:pt>
                <c:pt idx="23">
                  <c:v>1941</c:v>
                </c:pt>
                <c:pt idx="24">
                  <c:v>1942</c:v>
                </c:pt>
                <c:pt idx="25">
                  <c:v>1943</c:v>
                </c:pt>
                <c:pt idx="26">
                  <c:v>1944</c:v>
                </c:pt>
                <c:pt idx="27">
                  <c:v>1945</c:v>
                </c:pt>
                <c:pt idx="28">
                  <c:v>1946</c:v>
                </c:pt>
                <c:pt idx="29">
                  <c:v>1947</c:v>
                </c:pt>
                <c:pt idx="30">
                  <c:v>1948</c:v>
                </c:pt>
                <c:pt idx="31">
                  <c:v>1949</c:v>
                </c:pt>
                <c:pt idx="32">
                  <c:v>1950</c:v>
                </c:pt>
                <c:pt idx="33">
                  <c:v>1951</c:v>
                </c:pt>
                <c:pt idx="34">
                  <c:v>1952</c:v>
                </c:pt>
                <c:pt idx="35">
                  <c:v>1953</c:v>
                </c:pt>
                <c:pt idx="36">
                  <c:v>1954</c:v>
                </c:pt>
                <c:pt idx="37">
                  <c:v>1955</c:v>
                </c:pt>
                <c:pt idx="38">
                  <c:v>1956</c:v>
                </c:pt>
                <c:pt idx="39">
                  <c:v>1957</c:v>
                </c:pt>
                <c:pt idx="40">
                  <c:v>1958</c:v>
                </c:pt>
                <c:pt idx="41">
                  <c:v>1959</c:v>
                </c:pt>
                <c:pt idx="42">
                  <c:v>1960</c:v>
                </c:pt>
                <c:pt idx="43">
                  <c:v>1961</c:v>
                </c:pt>
                <c:pt idx="44">
                  <c:v>1962</c:v>
                </c:pt>
                <c:pt idx="45">
                  <c:v>1963</c:v>
                </c:pt>
                <c:pt idx="46">
                  <c:v>1964</c:v>
                </c:pt>
                <c:pt idx="47">
                  <c:v>1965</c:v>
                </c:pt>
                <c:pt idx="48">
                  <c:v>1966</c:v>
                </c:pt>
                <c:pt idx="49">
                  <c:v>1967</c:v>
                </c:pt>
                <c:pt idx="50">
                  <c:v>1968</c:v>
                </c:pt>
                <c:pt idx="51">
                  <c:v>1969</c:v>
                </c:pt>
                <c:pt idx="52">
                  <c:v>1970</c:v>
                </c:pt>
                <c:pt idx="53">
                  <c:v>1971</c:v>
                </c:pt>
                <c:pt idx="54">
                  <c:v>1972</c:v>
                </c:pt>
                <c:pt idx="55">
                  <c:v>1973</c:v>
                </c:pt>
                <c:pt idx="56">
                  <c:v>1974</c:v>
                </c:pt>
                <c:pt idx="57">
                  <c:v>1975</c:v>
                </c:pt>
                <c:pt idx="58">
                  <c:v>1976</c:v>
                </c:pt>
                <c:pt idx="59">
                  <c:v>1977</c:v>
                </c:pt>
                <c:pt idx="60">
                  <c:v>1978</c:v>
                </c:pt>
                <c:pt idx="61">
                  <c:v>1979</c:v>
                </c:pt>
                <c:pt idx="62">
                  <c:v>1980</c:v>
                </c:pt>
                <c:pt idx="63">
                  <c:v>1981</c:v>
                </c:pt>
                <c:pt idx="64">
                  <c:v>1982</c:v>
                </c:pt>
                <c:pt idx="65">
                  <c:v>1983</c:v>
                </c:pt>
                <c:pt idx="66">
                  <c:v>1984</c:v>
                </c:pt>
                <c:pt idx="67">
                  <c:v>1985</c:v>
                </c:pt>
                <c:pt idx="68">
                  <c:v>1986</c:v>
                </c:pt>
                <c:pt idx="69">
                  <c:v>1987</c:v>
                </c:pt>
                <c:pt idx="70">
                  <c:v>1988</c:v>
                </c:pt>
                <c:pt idx="71">
                  <c:v>1989</c:v>
                </c:pt>
                <c:pt idx="72">
                  <c:v>1990</c:v>
                </c:pt>
                <c:pt idx="73">
                  <c:v>1991</c:v>
                </c:pt>
                <c:pt idx="74">
                  <c:v>1992</c:v>
                </c:pt>
                <c:pt idx="75">
                  <c:v>1993</c:v>
                </c:pt>
                <c:pt idx="76">
                  <c:v>1994</c:v>
                </c:pt>
                <c:pt idx="77">
                  <c:v>1995</c:v>
                </c:pt>
                <c:pt idx="78">
                  <c:v>1996</c:v>
                </c:pt>
                <c:pt idx="79">
                  <c:v>1997</c:v>
                </c:pt>
                <c:pt idx="80">
                  <c:v>1998</c:v>
                </c:pt>
                <c:pt idx="81">
                  <c:v>1999</c:v>
                </c:pt>
                <c:pt idx="82">
                  <c:v>2000</c:v>
                </c:pt>
                <c:pt idx="83">
                  <c:v>2001</c:v>
                </c:pt>
                <c:pt idx="84">
                  <c:v>2002</c:v>
                </c:pt>
                <c:pt idx="85">
                  <c:v>2003</c:v>
                </c:pt>
                <c:pt idx="86">
                  <c:v>2004</c:v>
                </c:pt>
                <c:pt idx="87">
                  <c:v>2005</c:v>
                </c:pt>
                <c:pt idx="88">
                  <c:v>2006</c:v>
                </c:pt>
                <c:pt idx="89">
                  <c:v>2007</c:v>
                </c:pt>
                <c:pt idx="90">
                  <c:v>2008</c:v>
                </c:pt>
                <c:pt idx="91">
                  <c:v>2009</c:v>
                </c:pt>
                <c:pt idx="92">
                  <c:v>2010</c:v>
                </c:pt>
                <c:pt idx="93">
                  <c:v>2011</c:v>
                </c:pt>
                <c:pt idx="94">
                  <c:v>2012</c:v>
                </c:pt>
                <c:pt idx="95">
                  <c:v>2013</c:v>
                </c:pt>
                <c:pt idx="96">
                  <c:v>2014</c:v>
                </c:pt>
                <c:pt idx="97">
                  <c:v>2015</c:v>
                </c:pt>
                <c:pt idx="98">
                  <c:v>2016</c:v>
                </c:pt>
              </c:numCache>
            </c:numRef>
          </c:cat>
          <c:val>
            <c:numRef>
              <c:f>List1!$G$11:$G$109</c:f>
              <c:numCache>
                <c:formatCode>#,##0</c:formatCode>
                <c:ptCount val="99"/>
                <c:pt idx="0">
                  <c:v>123689</c:v>
                </c:pt>
                <c:pt idx="1">
                  <c:v>194697</c:v>
                </c:pt>
                <c:pt idx="2">
                  <c:v>251462</c:v>
                </c:pt>
                <c:pt idx="3">
                  <c:v>264269</c:v>
                </c:pt>
                <c:pt idx="4">
                  <c:v>255623</c:v>
                </c:pt>
                <c:pt idx="5">
                  <c:v>248062</c:v>
                </c:pt>
                <c:pt idx="6">
                  <c:v>235501</c:v>
                </c:pt>
                <c:pt idx="7">
                  <c:v>231422</c:v>
                </c:pt>
                <c:pt idx="8">
                  <c:v>225486</c:v>
                </c:pt>
                <c:pt idx="9">
                  <c:v>213956</c:v>
                </c:pt>
                <c:pt idx="10">
                  <c:v>214014</c:v>
                </c:pt>
                <c:pt idx="11">
                  <c:v>207904</c:v>
                </c:pt>
                <c:pt idx="12">
                  <c:v>212232</c:v>
                </c:pt>
                <c:pt idx="13">
                  <c:v>200874</c:v>
                </c:pt>
                <c:pt idx="14">
                  <c:v>195159</c:v>
                </c:pt>
                <c:pt idx="15">
                  <c:v>180637</c:v>
                </c:pt>
                <c:pt idx="16">
                  <c:v>175251</c:v>
                </c:pt>
                <c:pt idx="17">
                  <c:v>165658</c:v>
                </c:pt>
                <c:pt idx="18">
                  <c:v>161926</c:v>
                </c:pt>
                <c:pt idx="19">
                  <c:v>159780</c:v>
                </c:pt>
                <c:pt idx="20">
                  <c:v>167305</c:v>
                </c:pt>
                <c:pt idx="21">
                  <c:v>196753</c:v>
                </c:pt>
                <c:pt idx="22">
                  <c:v>222982</c:v>
                </c:pt>
                <c:pt idx="23">
                  <c:v>213369</c:v>
                </c:pt>
                <c:pt idx="24">
                  <c:v>203008</c:v>
                </c:pt>
                <c:pt idx="25">
                  <c:v>229059</c:v>
                </c:pt>
                <c:pt idx="26">
                  <c:v>234023</c:v>
                </c:pt>
                <c:pt idx="27">
                  <c:v>197074</c:v>
                </c:pt>
                <c:pt idx="28">
                  <c:v>213850</c:v>
                </c:pt>
                <c:pt idx="29">
                  <c:v>210092</c:v>
                </c:pt>
                <c:pt idx="30">
                  <c:v>200810</c:v>
                </c:pt>
                <c:pt idx="31">
                  <c:v>188219</c:v>
                </c:pt>
                <c:pt idx="32">
                  <c:v>191655</c:v>
                </c:pt>
                <c:pt idx="33">
                  <c:v>188756</c:v>
                </c:pt>
                <c:pt idx="34">
                  <c:v>182995</c:v>
                </c:pt>
                <c:pt idx="35">
                  <c:v>174629</c:v>
                </c:pt>
                <c:pt idx="36">
                  <c:v>170300</c:v>
                </c:pt>
                <c:pt idx="37">
                  <c:v>167731</c:v>
                </c:pt>
                <c:pt idx="38">
                  <c:v>164243</c:v>
                </c:pt>
                <c:pt idx="39">
                  <c:v>157157</c:v>
                </c:pt>
                <c:pt idx="40">
                  <c:v>143251</c:v>
                </c:pt>
                <c:pt idx="41">
                  <c:v>130310</c:v>
                </c:pt>
                <c:pt idx="42">
                  <c:v>130161</c:v>
                </c:pt>
                <c:pt idx="43">
                  <c:v>132201</c:v>
                </c:pt>
                <c:pt idx="44">
                  <c:v>134695</c:v>
                </c:pt>
                <c:pt idx="45">
                  <c:v>150062</c:v>
                </c:pt>
                <c:pt idx="46">
                  <c:v>155666</c:v>
                </c:pt>
                <c:pt idx="47">
                  <c:v>148545</c:v>
                </c:pt>
                <c:pt idx="48">
                  <c:v>142206</c:v>
                </c:pt>
                <c:pt idx="49">
                  <c:v>139413</c:v>
                </c:pt>
                <c:pt idx="50">
                  <c:v>138396</c:v>
                </c:pt>
                <c:pt idx="51">
                  <c:v>144155</c:v>
                </c:pt>
                <c:pt idx="52">
                  <c:v>148893</c:v>
                </c:pt>
                <c:pt idx="53">
                  <c:v>155233</c:v>
                </c:pt>
                <c:pt idx="54">
                  <c:v>164744</c:v>
                </c:pt>
                <c:pt idx="55">
                  <c:v>182953</c:v>
                </c:pt>
                <c:pt idx="56">
                  <c:v>195427</c:v>
                </c:pt>
                <c:pt idx="57">
                  <c:v>192869</c:v>
                </c:pt>
                <c:pt idx="58">
                  <c:v>188522</c:v>
                </c:pt>
                <c:pt idx="59">
                  <c:v>182865</c:v>
                </c:pt>
                <c:pt idx="60">
                  <c:v>180018</c:v>
                </c:pt>
                <c:pt idx="61">
                  <c:v>173084</c:v>
                </c:pt>
                <c:pt idx="62">
                  <c:v>154665</c:v>
                </c:pt>
                <c:pt idx="63">
                  <c:v>145186</c:v>
                </c:pt>
                <c:pt idx="64">
                  <c:v>142518</c:v>
                </c:pt>
                <c:pt idx="65">
                  <c:v>138132</c:v>
                </c:pt>
                <c:pt idx="66">
                  <c:v>137587</c:v>
                </c:pt>
                <c:pt idx="67">
                  <c:v>136488</c:v>
                </c:pt>
                <c:pt idx="68">
                  <c:v>133942</c:v>
                </c:pt>
                <c:pt idx="69">
                  <c:v>131469</c:v>
                </c:pt>
                <c:pt idx="70">
                  <c:v>133238</c:v>
                </c:pt>
                <c:pt idx="71">
                  <c:v>128881</c:v>
                </c:pt>
                <c:pt idx="72">
                  <c:v>131094</c:v>
                </c:pt>
                <c:pt idx="73">
                  <c:v>129850</c:v>
                </c:pt>
                <c:pt idx="74">
                  <c:v>122142</c:v>
                </c:pt>
                <c:pt idx="75">
                  <c:v>121470</c:v>
                </c:pt>
                <c:pt idx="76">
                  <c:v>106915</c:v>
                </c:pt>
                <c:pt idx="77">
                  <c:v>96397</c:v>
                </c:pt>
                <c:pt idx="78">
                  <c:v>90763</c:v>
                </c:pt>
                <c:pt idx="79">
                  <c:v>90930</c:v>
                </c:pt>
                <c:pt idx="80">
                  <c:v>90829</c:v>
                </c:pt>
                <c:pt idx="81">
                  <c:v>89774</c:v>
                </c:pt>
                <c:pt idx="82">
                  <c:v>91169</c:v>
                </c:pt>
                <c:pt idx="83">
                  <c:v>90978</c:v>
                </c:pt>
                <c:pt idx="84">
                  <c:v>93047</c:v>
                </c:pt>
                <c:pt idx="85">
                  <c:v>93957</c:v>
                </c:pt>
                <c:pt idx="86">
                  <c:v>97929</c:v>
                </c:pt>
                <c:pt idx="87">
                  <c:v>102498</c:v>
                </c:pt>
                <c:pt idx="88">
                  <c:v>106130</c:v>
                </c:pt>
                <c:pt idx="89">
                  <c:v>114947</c:v>
                </c:pt>
                <c:pt idx="90">
                  <c:v>119842</c:v>
                </c:pt>
                <c:pt idx="91">
                  <c:v>118667</c:v>
                </c:pt>
                <c:pt idx="92">
                  <c:v>117446</c:v>
                </c:pt>
                <c:pt idx="93">
                  <c:v>108990</c:v>
                </c:pt>
                <c:pt idx="94">
                  <c:v>108955</c:v>
                </c:pt>
                <c:pt idx="95">
                  <c:v>107117</c:v>
                </c:pt>
                <c:pt idx="96">
                  <c:v>110252</c:v>
                </c:pt>
                <c:pt idx="97">
                  <c:v>111162</c:v>
                </c:pt>
                <c:pt idx="98">
                  <c:v>113083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1A-4AE3-9C21-FDF71722DF23}"/>
            </c:ext>
          </c:extLst>
        </c:ser>
        <c:ser>
          <c:idx val="1"/>
          <c:order val="1"/>
          <c:tx>
            <c:strRef>
              <c:f>List1!$H$10</c:f>
              <c:strCache>
                <c:ptCount val="1"/>
                <c:pt idx="0">
                  <c:v>Zemřelí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List1!$F$11:$F$109</c:f>
              <c:numCache>
                <c:formatCode>General</c:formatCode>
                <c:ptCount val="99"/>
                <c:pt idx="0">
                  <c:v>1918</c:v>
                </c:pt>
                <c:pt idx="1">
                  <c:v>1919</c:v>
                </c:pt>
                <c:pt idx="2">
                  <c:v>1920</c:v>
                </c:pt>
                <c:pt idx="3">
                  <c:v>1921</c:v>
                </c:pt>
                <c:pt idx="4">
                  <c:v>1922</c:v>
                </c:pt>
                <c:pt idx="5">
                  <c:v>1923</c:v>
                </c:pt>
                <c:pt idx="6">
                  <c:v>1924</c:v>
                </c:pt>
                <c:pt idx="7">
                  <c:v>1925</c:v>
                </c:pt>
                <c:pt idx="8">
                  <c:v>1926</c:v>
                </c:pt>
                <c:pt idx="9">
                  <c:v>1927</c:v>
                </c:pt>
                <c:pt idx="10">
                  <c:v>1928</c:v>
                </c:pt>
                <c:pt idx="11">
                  <c:v>1929</c:v>
                </c:pt>
                <c:pt idx="12">
                  <c:v>1930</c:v>
                </c:pt>
                <c:pt idx="13">
                  <c:v>1931</c:v>
                </c:pt>
                <c:pt idx="14">
                  <c:v>1932</c:v>
                </c:pt>
                <c:pt idx="15">
                  <c:v>1933</c:v>
                </c:pt>
                <c:pt idx="16">
                  <c:v>1934</c:v>
                </c:pt>
                <c:pt idx="17">
                  <c:v>1935</c:v>
                </c:pt>
                <c:pt idx="18">
                  <c:v>1936</c:v>
                </c:pt>
                <c:pt idx="19">
                  <c:v>1937</c:v>
                </c:pt>
                <c:pt idx="20">
                  <c:v>1938</c:v>
                </c:pt>
                <c:pt idx="21">
                  <c:v>1939</c:v>
                </c:pt>
                <c:pt idx="22">
                  <c:v>1940</c:v>
                </c:pt>
                <c:pt idx="23">
                  <c:v>1941</c:v>
                </c:pt>
                <c:pt idx="24">
                  <c:v>1942</c:v>
                </c:pt>
                <c:pt idx="25">
                  <c:v>1943</c:v>
                </c:pt>
                <c:pt idx="26">
                  <c:v>1944</c:v>
                </c:pt>
                <c:pt idx="27">
                  <c:v>1945</c:v>
                </c:pt>
                <c:pt idx="28">
                  <c:v>1946</c:v>
                </c:pt>
                <c:pt idx="29">
                  <c:v>1947</c:v>
                </c:pt>
                <c:pt idx="30">
                  <c:v>1948</c:v>
                </c:pt>
                <c:pt idx="31">
                  <c:v>1949</c:v>
                </c:pt>
                <c:pt idx="32">
                  <c:v>1950</c:v>
                </c:pt>
                <c:pt idx="33">
                  <c:v>1951</c:v>
                </c:pt>
                <c:pt idx="34">
                  <c:v>1952</c:v>
                </c:pt>
                <c:pt idx="35">
                  <c:v>1953</c:v>
                </c:pt>
                <c:pt idx="36">
                  <c:v>1954</c:v>
                </c:pt>
                <c:pt idx="37">
                  <c:v>1955</c:v>
                </c:pt>
                <c:pt idx="38">
                  <c:v>1956</c:v>
                </c:pt>
                <c:pt idx="39">
                  <c:v>1957</c:v>
                </c:pt>
                <c:pt idx="40">
                  <c:v>1958</c:v>
                </c:pt>
                <c:pt idx="41">
                  <c:v>1959</c:v>
                </c:pt>
                <c:pt idx="42">
                  <c:v>1960</c:v>
                </c:pt>
                <c:pt idx="43">
                  <c:v>1961</c:v>
                </c:pt>
                <c:pt idx="44">
                  <c:v>1962</c:v>
                </c:pt>
                <c:pt idx="45">
                  <c:v>1963</c:v>
                </c:pt>
                <c:pt idx="46">
                  <c:v>1964</c:v>
                </c:pt>
                <c:pt idx="47">
                  <c:v>1965</c:v>
                </c:pt>
                <c:pt idx="48">
                  <c:v>1966</c:v>
                </c:pt>
                <c:pt idx="49">
                  <c:v>1967</c:v>
                </c:pt>
                <c:pt idx="50">
                  <c:v>1968</c:v>
                </c:pt>
                <c:pt idx="51">
                  <c:v>1969</c:v>
                </c:pt>
                <c:pt idx="52">
                  <c:v>1970</c:v>
                </c:pt>
                <c:pt idx="53">
                  <c:v>1971</c:v>
                </c:pt>
                <c:pt idx="54">
                  <c:v>1972</c:v>
                </c:pt>
                <c:pt idx="55">
                  <c:v>1973</c:v>
                </c:pt>
                <c:pt idx="56">
                  <c:v>1974</c:v>
                </c:pt>
                <c:pt idx="57">
                  <c:v>1975</c:v>
                </c:pt>
                <c:pt idx="58">
                  <c:v>1976</c:v>
                </c:pt>
                <c:pt idx="59">
                  <c:v>1977</c:v>
                </c:pt>
                <c:pt idx="60">
                  <c:v>1978</c:v>
                </c:pt>
                <c:pt idx="61">
                  <c:v>1979</c:v>
                </c:pt>
                <c:pt idx="62">
                  <c:v>1980</c:v>
                </c:pt>
                <c:pt idx="63">
                  <c:v>1981</c:v>
                </c:pt>
                <c:pt idx="64">
                  <c:v>1982</c:v>
                </c:pt>
                <c:pt idx="65">
                  <c:v>1983</c:v>
                </c:pt>
                <c:pt idx="66">
                  <c:v>1984</c:v>
                </c:pt>
                <c:pt idx="67">
                  <c:v>1985</c:v>
                </c:pt>
                <c:pt idx="68">
                  <c:v>1986</c:v>
                </c:pt>
                <c:pt idx="69">
                  <c:v>1987</c:v>
                </c:pt>
                <c:pt idx="70">
                  <c:v>1988</c:v>
                </c:pt>
                <c:pt idx="71">
                  <c:v>1989</c:v>
                </c:pt>
                <c:pt idx="72">
                  <c:v>1990</c:v>
                </c:pt>
                <c:pt idx="73">
                  <c:v>1991</c:v>
                </c:pt>
                <c:pt idx="74">
                  <c:v>1992</c:v>
                </c:pt>
                <c:pt idx="75">
                  <c:v>1993</c:v>
                </c:pt>
                <c:pt idx="76">
                  <c:v>1994</c:v>
                </c:pt>
                <c:pt idx="77">
                  <c:v>1995</c:v>
                </c:pt>
                <c:pt idx="78">
                  <c:v>1996</c:v>
                </c:pt>
                <c:pt idx="79">
                  <c:v>1997</c:v>
                </c:pt>
                <c:pt idx="80">
                  <c:v>1998</c:v>
                </c:pt>
                <c:pt idx="81">
                  <c:v>1999</c:v>
                </c:pt>
                <c:pt idx="82">
                  <c:v>2000</c:v>
                </c:pt>
                <c:pt idx="83">
                  <c:v>2001</c:v>
                </c:pt>
                <c:pt idx="84">
                  <c:v>2002</c:v>
                </c:pt>
                <c:pt idx="85">
                  <c:v>2003</c:v>
                </c:pt>
                <c:pt idx="86">
                  <c:v>2004</c:v>
                </c:pt>
                <c:pt idx="87">
                  <c:v>2005</c:v>
                </c:pt>
                <c:pt idx="88">
                  <c:v>2006</c:v>
                </c:pt>
                <c:pt idx="89">
                  <c:v>2007</c:v>
                </c:pt>
                <c:pt idx="90">
                  <c:v>2008</c:v>
                </c:pt>
                <c:pt idx="91">
                  <c:v>2009</c:v>
                </c:pt>
                <c:pt idx="92">
                  <c:v>2010</c:v>
                </c:pt>
                <c:pt idx="93">
                  <c:v>2011</c:v>
                </c:pt>
                <c:pt idx="94">
                  <c:v>2012</c:v>
                </c:pt>
                <c:pt idx="95">
                  <c:v>2013</c:v>
                </c:pt>
                <c:pt idx="96">
                  <c:v>2014</c:v>
                </c:pt>
                <c:pt idx="97">
                  <c:v>2015</c:v>
                </c:pt>
                <c:pt idx="98">
                  <c:v>2016</c:v>
                </c:pt>
              </c:numCache>
            </c:numRef>
          </c:cat>
          <c:val>
            <c:numRef>
              <c:f>List1!$H$11:$H$109</c:f>
              <c:numCache>
                <c:formatCode>#,##0</c:formatCode>
                <c:ptCount val="99"/>
                <c:pt idx="0">
                  <c:v>236035</c:v>
                </c:pt>
                <c:pt idx="1">
                  <c:v>177428</c:v>
                </c:pt>
                <c:pt idx="2">
                  <c:v>176562</c:v>
                </c:pt>
                <c:pt idx="3">
                  <c:v>161321</c:v>
                </c:pt>
                <c:pt idx="4">
                  <c:v>163366</c:v>
                </c:pt>
                <c:pt idx="5">
                  <c:v>142335</c:v>
                </c:pt>
                <c:pt idx="6">
                  <c:v>146098</c:v>
                </c:pt>
                <c:pt idx="7">
                  <c:v>146450</c:v>
                </c:pt>
                <c:pt idx="8">
                  <c:v>148298</c:v>
                </c:pt>
                <c:pt idx="9">
                  <c:v>155479</c:v>
                </c:pt>
                <c:pt idx="10">
                  <c:v>147064</c:v>
                </c:pt>
                <c:pt idx="11">
                  <c:v>155493</c:v>
                </c:pt>
                <c:pt idx="12">
                  <c:v>142159</c:v>
                </c:pt>
                <c:pt idx="13">
                  <c:v>144534</c:v>
                </c:pt>
                <c:pt idx="14">
                  <c:v>142997</c:v>
                </c:pt>
                <c:pt idx="15">
                  <c:v>140906</c:v>
                </c:pt>
                <c:pt idx="16">
                  <c:v>135914</c:v>
                </c:pt>
                <c:pt idx="17">
                  <c:v>140878</c:v>
                </c:pt>
                <c:pt idx="18">
                  <c:v>139093</c:v>
                </c:pt>
                <c:pt idx="19">
                  <c:v>139558</c:v>
                </c:pt>
                <c:pt idx="20">
                  <c:v>143115</c:v>
                </c:pt>
                <c:pt idx="21">
                  <c:v>146976</c:v>
                </c:pt>
                <c:pt idx="22">
                  <c:v>153499</c:v>
                </c:pt>
                <c:pt idx="23">
                  <c:v>152048</c:v>
                </c:pt>
                <c:pt idx="24">
                  <c:v>153096</c:v>
                </c:pt>
                <c:pt idx="25">
                  <c:v>153349</c:v>
                </c:pt>
                <c:pt idx="26">
                  <c:v>161457</c:v>
                </c:pt>
                <c:pt idx="27">
                  <c:v>184944</c:v>
                </c:pt>
                <c:pt idx="28">
                  <c:v>134568</c:v>
                </c:pt>
                <c:pt idx="29">
                  <c:v>105277</c:v>
                </c:pt>
                <c:pt idx="30">
                  <c:v>101501</c:v>
                </c:pt>
                <c:pt idx="31">
                  <c:v>104632</c:v>
                </c:pt>
                <c:pt idx="32">
                  <c:v>103203</c:v>
                </c:pt>
                <c:pt idx="33">
                  <c:v>102658</c:v>
                </c:pt>
                <c:pt idx="34">
                  <c:v>97726</c:v>
                </c:pt>
                <c:pt idx="35">
                  <c:v>98837</c:v>
                </c:pt>
                <c:pt idx="36">
                  <c:v>99636</c:v>
                </c:pt>
                <c:pt idx="37">
                  <c:v>93300</c:v>
                </c:pt>
                <c:pt idx="38">
                  <c:v>93526</c:v>
                </c:pt>
                <c:pt idx="39">
                  <c:v>98687</c:v>
                </c:pt>
                <c:pt idx="40">
                  <c:v>93697</c:v>
                </c:pt>
                <c:pt idx="41">
                  <c:v>97159</c:v>
                </c:pt>
                <c:pt idx="42">
                  <c:v>93863</c:v>
                </c:pt>
                <c:pt idx="43">
                  <c:v>94973</c:v>
                </c:pt>
                <c:pt idx="44">
                  <c:v>104318</c:v>
                </c:pt>
                <c:pt idx="45">
                  <c:v>100129</c:v>
                </c:pt>
                <c:pt idx="46">
                  <c:v>101984</c:v>
                </c:pt>
                <c:pt idx="47">
                  <c:v>105108</c:v>
                </c:pt>
                <c:pt idx="48">
                  <c:v>105784</c:v>
                </c:pt>
                <c:pt idx="49">
                  <c:v>108967</c:v>
                </c:pt>
                <c:pt idx="50">
                  <c:v>115195</c:v>
                </c:pt>
                <c:pt idx="51">
                  <c:v>120653</c:v>
                </c:pt>
                <c:pt idx="52">
                  <c:v>123327</c:v>
                </c:pt>
                <c:pt idx="53">
                  <c:v>122375</c:v>
                </c:pt>
                <c:pt idx="54">
                  <c:v>119205</c:v>
                </c:pt>
                <c:pt idx="55">
                  <c:v>124437</c:v>
                </c:pt>
                <c:pt idx="56">
                  <c:v>126809</c:v>
                </c:pt>
                <c:pt idx="57">
                  <c:v>124314</c:v>
                </c:pt>
                <c:pt idx="58">
                  <c:v>125232</c:v>
                </c:pt>
                <c:pt idx="59">
                  <c:v>126214</c:v>
                </c:pt>
                <c:pt idx="60">
                  <c:v>127136</c:v>
                </c:pt>
                <c:pt idx="61">
                  <c:v>127949</c:v>
                </c:pt>
                <c:pt idx="62">
                  <c:v>135537</c:v>
                </c:pt>
                <c:pt idx="63">
                  <c:v>130407</c:v>
                </c:pt>
                <c:pt idx="64">
                  <c:v>130765</c:v>
                </c:pt>
                <c:pt idx="65">
                  <c:v>134474</c:v>
                </c:pt>
                <c:pt idx="66">
                  <c:v>132188</c:v>
                </c:pt>
                <c:pt idx="67">
                  <c:v>131641</c:v>
                </c:pt>
                <c:pt idx="68">
                  <c:v>132585</c:v>
                </c:pt>
                <c:pt idx="69">
                  <c:v>127244</c:v>
                </c:pt>
                <c:pt idx="70">
                  <c:v>125694</c:v>
                </c:pt>
                <c:pt idx="71">
                  <c:v>127747</c:v>
                </c:pt>
                <c:pt idx="72">
                  <c:v>129166</c:v>
                </c:pt>
                <c:pt idx="73">
                  <c:v>124290</c:v>
                </c:pt>
                <c:pt idx="74">
                  <c:v>120337</c:v>
                </c:pt>
                <c:pt idx="75">
                  <c:v>118185</c:v>
                </c:pt>
                <c:pt idx="76">
                  <c:v>117373</c:v>
                </c:pt>
                <c:pt idx="77">
                  <c:v>117913</c:v>
                </c:pt>
                <c:pt idx="78">
                  <c:v>112782</c:v>
                </c:pt>
                <c:pt idx="79">
                  <c:v>112744</c:v>
                </c:pt>
                <c:pt idx="80">
                  <c:v>109527</c:v>
                </c:pt>
                <c:pt idx="81">
                  <c:v>109768</c:v>
                </c:pt>
                <c:pt idx="82">
                  <c:v>109001</c:v>
                </c:pt>
                <c:pt idx="83">
                  <c:v>107755</c:v>
                </c:pt>
                <c:pt idx="84">
                  <c:v>108243</c:v>
                </c:pt>
                <c:pt idx="85">
                  <c:v>111288</c:v>
                </c:pt>
                <c:pt idx="86">
                  <c:v>107177</c:v>
                </c:pt>
                <c:pt idx="87">
                  <c:v>107938</c:v>
                </c:pt>
                <c:pt idx="88">
                  <c:v>104441</c:v>
                </c:pt>
                <c:pt idx="89">
                  <c:v>104636</c:v>
                </c:pt>
                <c:pt idx="90">
                  <c:v>104948</c:v>
                </c:pt>
                <c:pt idx="91">
                  <c:v>107421</c:v>
                </c:pt>
                <c:pt idx="92">
                  <c:v>106844</c:v>
                </c:pt>
                <c:pt idx="93">
                  <c:v>106848</c:v>
                </c:pt>
                <c:pt idx="94">
                  <c:v>108189</c:v>
                </c:pt>
                <c:pt idx="95">
                  <c:v>109160</c:v>
                </c:pt>
                <c:pt idx="96">
                  <c:v>105665</c:v>
                </c:pt>
                <c:pt idx="97">
                  <c:v>111173</c:v>
                </c:pt>
                <c:pt idx="98">
                  <c:v>107750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51A-4AE3-9C21-FDF71722DF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7837976"/>
        <c:axId val="317615696"/>
      </c:lineChart>
      <c:catAx>
        <c:axId val="317837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615696"/>
        <c:crosses val="autoZero"/>
        <c:auto val="1"/>
        <c:lblAlgn val="ctr"/>
        <c:lblOffset val="100"/>
        <c:noMultiLvlLbl val="0"/>
      </c:catAx>
      <c:valAx>
        <c:axId val="317615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837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000" baseline="0"/>
              <a:t>Nezaměstnanost podle vzdělání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List1!$H$10</c:f>
              <c:strCache>
                <c:ptCount val="1"/>
                <c:pt idx="0">
                  <c:v>ZŠ a bez ZŠ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List1!$I$9:$S$9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List1!$I$10:$S$10</c:f>
              <c:numCache>
                <c:formatCode>#\ ##0.0</c:formatCode>
                <c:ptCount val="11"/>
                <c:pt idx="0">
                  <c:v>25.001281841202349</c:v>
                </c:pt>
                <c:pt idx="1">
                  <c:v>24.40837618595782</c:v>
                </c:pt>
                <c:pt idx="2">
                  <c:v>24.325447680523425</c:v>
                </c:pt>
                <c:pt idx="3">
                  <c:v>28.476511948953064</c:v>
                </c:pt>
                <c:pt idx="4">
                  <c:v>25.628411500311611</c:v>
                </c:pt>
                <c:pt idx="5">
                  <c:v>22.075592385260034</c:v>
                </c:pt>
                <c:pt idx="6">
                  <c:v>22.655876137729447</c:v>
                </c:pt>
                <c:pt idx="7">
                  <c:v>20.444448760398622</c:v>
                </c:pt>
                <c:pt idx="8">
                  <c:v>13.034840426810279</c:v>
                </c:pt>
                <c:pt idx="9">
                  <c:v>10.65786064833677</c:v>
                </c:pt>
                <c:pt idx="10">
                  <c:v>10.689401180297617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A9-4C68-85EC-42243A76A1DC}"/>
            </c:ext>
          </c:extLst>
        </c:ser>
        <c:ser>
          <c:idx val="1"/>
          <c:order val="1"/>
          <c:tx>
            <c:strRef>
              <c:f>List1!$H$11</c:f>
              <c:strCache>
                <c:ptCount val="1"/>
                <c:pt idx="0">
                  <c:v>SŠ bez maturity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List1!$I$9:$S$9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List1!$I$11:$S$11</c:f>
              <c:numCache>
                <c:formatCode>#\ ##0.0</c:formatCode>
                <c:ptCount val="11"/>
                <c:pt idx="0">
                  <c:v>8.4558991391630833</c:v>
                </c:pt>
                <c:pt idx="1">
                  <c:v>7.7489783722137275</c:v>
                </c:pt>
                <c:pt idx="2">
                  <c:v>7.7330753067120837</c:v>
                </c:pt>
                <c:pt idx="3">
                  <c:v>7.9948530036617029</c:v>
                </c:pt>
                <c:pt idx="4">
                  <c:v>8.3604375341145474</c:v>
                </c:pt>
                <c:pt idx="5">
                  <c:v>7.2869270740470098</c:v>
                </c:pt>
                <c:pt idx="6">
                  <c:v>5.7578047604341025</c:v>
                </c:pt>
                <c:pt idx="7">
                  <c:v>4.2706738059850764</c:v>
                </c:pt>
                <c:pt idx="8">
                  <c:v>3.3841213996583916</c:v>
                </c:pt>
                <c:pt idx="9">
                  <c:v>2.4482233851157229</c:v>
                </c:pt>
                <c:pt idx="10">
                  <c:v>2.1562783358142581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A9-4C68-85EC-42243A76A1DC}"/>
            </c:ext>
          </c:extLst>
        </c:ser>
        <c:ser>
          <c:idx val="2"/>
          <c:order val="2"/>
          <c:tx>
            <c:strRef>
              <c:f>List1!$H$12</c:f>
              <c:strCache>
                <c:ptCount val="1"/>
                <c:pt idx="0">
                  <c:v>SŠ s maturitou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List1!$I$9:$S$9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List1!$I$12:$S$12</c:f>
              <c:numCache>
                <c:formatCode>#\ ##0.0</c:formatCode>
                <c:ptCount val="11"/>
                <c:pt idx="0">
                  <c:v>5.3144215858596695</c:v>
                </c:pt>
                <c:pt idx="1">
                  <c:v>5.0110228089907807</c:v>
                </c:pt>
                <c:pt idx="2">
                  <c:v>5.0047597847315322</c:v>
                </c:pt>
                <c:pt idx="3">
                  <c:v>4.9437439324034802</c:v>
                </c:pt>
                <c:pt idx="4">
                  <c:v>5.3042901129916133</c:v>
                </c:pt>
                <c:pt idx="5">
                  <c:v>4.7734138124782861</c:v>
                </c:pt>
                <c:pt idx="6">
                  <c:v>3.6735749122723753</c:v>
                </c:pt>
                <c:pt idx="7">
                  <c:v>2.7361375810718545</c:v>
                </c:pt>
                <c:pt idx="8">
                  <c:v>2.0466817522947274</c:v>
                </c:pt>
                <c:pt idx="9">
                  <c:v>1.6983585504929257</c:v>
                </c:pt>
                <c:pt idx="10">
                  <c:v>1.3781874725786791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A9-4C68-85EC-42243A76A1DC}"/>
            </c:ext>
          </c:extLst>
        </c:ser>
        <c:ser>
          <c:idx val="3"/>
          <c:order val="3"/>
          <c:tx>
            <c:strRef>
              <c:f>List1!$H$13</c:f>
              <c:strCache>
                <c:ptCount val="1"/>
                <c:pt idx="0">
                  <c:v>VŠ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List1!$I$9:$S$9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List1!$I$13:$S$13</c:f>
              <c:numCache>
                <c:formatCode>#\ ##0.0</c:formatCode>
                <c:ptCount val="11"/>
                <c:pt idx="0">
                  <c:v>2.7677584170026179</c:v>
                </c:pt>
                <c:pt idx="1">
                  <c:v>2.7904306149343356</c:v>
                </c:pt>
                <c:pt idx="2">
                  <c:v>2.7832966337510419</c:v>
                </c:pt>
                <c:pt idx="3">
                  <c:v>2.8612007633792476</c:v>
                </c:pt>
                <c:pt idx="4">
                  <c:v>2.7599463972411682</c:v>
                </c:pt>
                <c:pt idx="5">
                  <c:v>2.8507910167116175</c:v>
                </c:pt>
                <c:pt idx="6">
                  <c:v>2.3888991030378168</c:v>
                </c:pt>
                <c:pt idx="7">
                  <c:v>1.884376205791001</c:v>
                </c:pt>
                <c:pt idx="8">
                  <c:v>1.4859782159970694</c:v>
                </c:pt>
                <c:pt idx="9">
                  <c:v>1.1912732020797003</c:v>
                </c:pt>
                <c:pt idx="10">
                  <c:v>0.99026637669157691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6A9-4C68-85EC-42243A76A1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5568200"/>
        <c:axId val="319382088"/>
      </c:barChart>
      <c:catAx>
        <c:axId val="15568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9382088"/>
        <c:crosses val="autoZero"/>
        <c:auto val="1"/>
        <c:lblAlgn val="ctr"/>
        <c:lblOffset val="100"/>
        <c:noMultiLvlLbl val="0"/>
      </c:catAx>
      <c:valAx>
        <c:axId val="319382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68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Sňatky</a:t>
            </a:r>
            <a:r>
              <a:rPr lang="cs-CZ" baseline="0"/>
              <a:t> a rozvody 1919 - 2021</a:t>
            </a:r>
            <a:endParaRPr lang="en-US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List1!$I$3</c:f>
              <c:strCache>
                <c:ptCount val="1"/>
                <c:pt idx="0">
                  <c:v>Sňatky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List1!$H$4:$H$106</c:f>
              <c:numCache>
                <c:formatCode>General</c:formatCode>
                <c:ptCount val="103"/>
                <c:pt idx="0">
                  <c:v>1919</c:v>
                </c:pt>
                <c:pt idx="1">
                  <c:v>1920</c:v>
                </c:pt>
                <c:pt idx="2">
                  <c:v>1921</c:v>
                </c:pt>
                <c:pt idx="3">
                  <c:v>1922</c:v>
                </c:pt>
                <c:pt idx="4">
                  <c:v>1923</c:v>
                </c:pt>
                <c:pt idx="5">
                  <c:v>1924</c:v>
                </c:pt>
                <c:pt idx="6">
                  <c:v>1925</c:v>
                </c:pt>
                <c:pt idx="7">
                  <c:v>1926</c:v>
                </c:pt>
                <c:pt idx="8">
                  <c:v>1927</c:v>
                </c:pt>
                <c:pt idx="9">
                  <c:v>1928</c:v>
                </c:pt>
                <c:pt idx="10">
                  <c:v>1929</c:v>
                </c:pt>
                <c:pt idx="11">
                  <c:v>1930</c:v>
                </c:pt>
                <c:pt idx="12">
                  <c:v>1931</c:v>
                </c:pt>
                <c:pt idx="13">
                  <c:v>1932</c:v>
                </c:pt>
                <c:pt idx="14">
                  <c:v>1933</c:v>
                </c:pt>
                <c:pt idx="15">
                  <c:v>1934</c:v>
                </c:pt>
                <c:pt idx="16">
                  <c:v>1935</c:v>
                </c:pt>
                <c:pt idx="17">
                  <c:v>1936</c:v>
                </c:pt>
                <c:pt idx="18">
                  <c:v>1937</c:v>
                </c:pt>
                <c:pt idx="19">
                  <c:v>1938</c:v>
                </c:pt>
                <c:pt idx="20">
                  <c:v>1939</c:v>
                </c:pt>
                <c:pt idx="21">
                  <c:v>1940</c:v>
                </c:pt>
                <c:pt idx="22">
                  <c:v>1941</c:v>
                </c:pt>
                <c:pt idx="23">
                  <c:v>1942</c:v>
                </c:pt>
                <c:pt idx="24">
                  <c:v>1943</c:v>
                </c:pt>
                <c:pt idx="25">
                  <c:v>1944</c:v>
                </c:pt>
                <c:pt idx="26">
                  <c:v>1945</c:v>
                </c:pt>
                <c:pt idx="27">
                  <c:v>1946</c:v>
                </c:pt>
                <c:pt idx="28">
                  <c:v>1947</c:v>
                </c:pt>
                <c:pt idx="29">
                  <c:v>1948</c:v>
                </c:pt>
                <c:pt idx="30">
                  <c:v>1949</c:v>
                </c:pt>
                <c:pt idx="31">
                  <c:v>1950</c:v>
                </c:pt>
                <c:pt idx="32">
                  <c:v>1951</c:v>
                </c:pt>
                <c:pt idx="33">
                  <c:v>1952</c:v>
                </c:pt>
                <c:pt idx="34">
                  <c:v>1953</c:v>
                </c:pt>
                <c:pt idx="35">
                  <c:v>1954</c:v>
                </c:pt>
                <c:pt idx="36">
                  <c:v>1955</c:v>
                </c:pt>
                <c:pt idx="37">
                  <c:v>1956</c:v>
                </c:pt>
                <c:pt idx="38">
                  <c:v>1957</c:v>
                </c:pt>
                <c:pt idx="39">
                  <c:v>1958</c:v>
                </c:pt>
                <c:pt idx="40">
                  <c:v>1959</c:v>
                </c:pt>
                <c:pt idx="41">
                  <c:v>1960</c:v>
                </c:pt>
                <c:pt idx="42">
                  <c:v>1961</c:v>
                </c:pt>
                <c:pt idx="43">
                  <c:v>1962</c:v>
                </c:pt>
                <c:pt idx="44">
                  <c:v>1963</c:v>
                </c:pt>
                <c:pt idx="45">
                  <c:v>1964</c:v>
                </c:pt>
                <c:pt idx="46">
                  <c:v>1965</c:v>
                </c:pt>
                <c:pt idx="47">
                  <c:v>1966</c:v>
                </c:pt>
                <c:pt idx="48">
                  <c:v>1967</c:v>
                </c:pt>
                <c:pt idx="49">
                  <c:v>1968</c:v>
                </c:pt>
                <c:pt idx="50">
                  <c:v>1969</c:v>
                </c:pt>
                <c:pt idx="51">
                  <c:v>1970</c:v>
                </c:pt>
                <c:pt idx="52">
                  <c:v>1971</c:v>
                </c:pt>
                <c:pt idx="53">
                  <c:v>1972</c:v>
                </c:pt>
                <c:pt idx="54">
                  <c:v>1973</c:v>
                </c:pt>
                <c:pt idx="55">
                  <c:v>1974</c:v>
                </c:pt>
                <c:pt idx="56">
                  <c:v>1975</c:v>
                </c:pt>
                <c:pt idx="57">
                  <c:v>1976</c:v>
                </c:pt>
                <c:pt idx="58">
                  <c:v>1977</c:v>
                </c:pt>
                <c:pt idx="59">
                  <c:v>1978</c:v>
                </c:pt>
                <c:pt idx="60">
                  <c:v>1979</c:v>
                </c:pt>
                <c:pt idx="61">
                  <c:v>1980</c:v>
                </c:pt>
                <c:pt idx="62">
                  <c:v>1981</c:v>
                </c:pt>
                <c:pt idx="63">
                  <c:v>1982</c:v>
                </c:pt>
                <c:pt idx="64">
                  <c:v>1983</c:v>
                </c:pt>
                <c:pt idx="65">
                  <c:v>1984</c:v>
                </c:pt>
                <c:pt idx="66">
                  <c:v>1985</c:v>
                </c:pt>
                <c:pt idx="67">
                  <c:v>1986</c:v>
                </c:pt>
                <c:pt idx="68">
                  <c:v>1987</c:v>
                </c:pt>
                <c:pt idx="69">
                  <c:v>1988</c:v>
                </c:pt>
                <c:pt idx="70">
                  <c:v>1989</c:v>
                </c:pt>
                <c:pt idx="71">
                  <c:v>1990</c:v>
                </c:pt>
                <c:pt idx="72">
                  <c:v>1991</c:v>
                </c:pt>
                <c:pt idx="73">
                  <c:v>1992</c:v>
                </c:pt>
                <c:pt idx="74">
                  <c:v>1993</c:v>
                </c:pt>
                <c:pt idx="75">
                  <c:v>1994</c:v>
                </c:pt>
                <c:pt idx="76">
                  <c:v>1995</c:v>
                </c:pt>
                <c:pt idx="77">
                  <c:v>1996</c:v>
                </c:pt>
                <c:pt idx="78">
                  <c:v>1997</c:v>
                </c:pt>
                <c:pt idx="79">
                  <c:v>1998</c:v>
                </c:pt>
                <c:pt idx="80">
                  <c:v>1999</c:v>
                </c:pt>
                <c:pt idx="81">
                  <c:v>2000</c:v>
                </c:pt>
                <c:pt idx="82">
                  <c:v>2001</c:v>
                </c:pt>
                <c:pt idx="83">
                  <c:v>2002</c:v>
                </c:pt>
                <c:pt idx="84">
                  <c:v>2003</c:v>
                </c:pt>
                <c:pt idx="85">
                  <c:v>2004</c:v>
                </c:pt>
                <c:pt idx="86">
                  <c:v>2005</c:v>
                </c:pt>
                <c:pt idx="87">
                  <c:v>2006</c:v>
                </c:pt>
                <c:pt idx="88">
                  <c:v>2007</c:v>
                </c:pt>
                <c:pt idx="89">
                  <c:v>2008</c:v>
                </c:pt>
                <c:pt idx="90">
                  <c:v>2009</c:v>
                </c:pt>
                <c:pt idx="91" formatCode="0">
                  <c:v>2010</c:v>
                </c:pt>
                <c:pt idx="92">
                  <c:v>2011</c:v>
                </c:pt>
                <c:pt idx="93" formatCode="0">
                  <c:v>2012</c:v>
                </c:pt>
                <c:pt idx="94">
                  <c:v>2013</c:v>
                </c:pt>
                <c:pt idx="95">
                  <c:v>2014</c:v>
                </c:pt>
                <c:pt idx="96">
                  <c:v>2015</c:v>
                </c:pt>
                <c:pt idx="97">
                  <c:v>2016</c:v>
                </c:pt>
                <c:pt idx="98">
                  <c:v>2017</c:v>
                </c:pt>
                <c:pt idx="99">
                  <c:v>2018</c:v>
                </c:pt>
                <c:pt idx="100">
                  <c:v>2019</c:v>
                </c:pt>
                <c:pt idx="101">
                  <c:v>2020</c:v>
                </c:pt>
                <c:pt idx="102">
                  <c:v>2021</c:v>
                </c:pt>
              </c:numCache>
            </c:numRef>
          </c:cat>
          <c:val>
            <c:numRef>
              <c:f>List1!$I$4:$I$106</c:f>
              <c:numCache>
                <c:formatCode>#,##0</c:formatCode>
                <c:ptCount val="103"/>
                <c:pt idx="0">
                  <c:v>123263</c:v>
                </c:pt>
                <c:pt idx="1">
                  <c:v>135714</c:v>
                </c:pt>
                <c:pt idx="2">
                  <c:v>125417</c:v>
                </c:pt>
                <c:pt idx="3">
                  <c:v>107341</c:v>
                </c:pt>
                <c:pt idx="4">
                  <c:v>98922</c:v>
                </c:pt>
                <c:pt idx="5">
                  <c:v>95786</c:v>
                </c:pt>
                <c:pt idx="6">
                  <c:v>96787</c:v>
                </c:pt>
                <c:pt idx="7">
                  <c:v>96175</c:v>
                </c:pt>
                <c:pt idx="8">
                  <c:v>96294</c:v>
                </c:pt>
                <c:pt idx="9">
                  <c:v>102264</c:v>
                </c:pt>
                <c:pt idx="10">
                  <c:v>104498</c:v>
                </c:pt>
                <c:pt idx="11">
                  <c:v>101158</c:v>
                </c:pt>
                <c:pt idx="12">
                  <c:v>96349</c:v>
                </c:pt>
                <c:pt idx="13">
                  <c:v>95075</c:v>
                </c:pt>
                <c:pt idx="14">
                  <c:v>92433</c:v>
                </c:pt>
                <c:pt idx="15">
                  <c:v>87247</c:v>
                </c:pt>
                <c:pt idx="16">
                  <c:v>85247</c:v>
                </c:pt>
                <c:pt idx="17">
                  <c:v>88486</c:v>
                </c:pt>
                <c:pt idx="18">
                  <c:v>93309</c:v>
                </c:pt>
                <c:pt idx="19">
                  <c:v>90391</c:v>
                </c:pt>
                <c:pt idx="20">
                  <c:v>134582</c:v>
                </c:pt>
                <c:pt idx="21">
                  <c:v>115261</c:v>
                </c:pt>
                <c:pt idx="22">
                  <c:v>95720</c:v>
                </c:pt>
                <c:pt idx="23">
                  <c:v>103008</c:v>
                </c:pt>
                <c:pt idx="24">
                  <c:v>85138</c:v>
                </c:pt>
                <c:pt idx="25">
                  <c:v>74124</c:v>
                </c:pt>
                <c:pt idx="26">
                  <c:v>80133</c:v>
                </c:pt>
                <c:pt idx="27">
                  <c:v>93909</c:v>
                </c:pt>
                <c:pt idx="28">
                  <c:v>97815</c:v>
                </c:pt>
                <c:pt idx="29">
                  <c:v>95844</c:v>
                </c:pt>
                <c:pt idx="30">
                  <c:v>93898</c:v>
                </c:pt>
                <c:pt idx="31">
                  <c:v>95166</c:v>
                </c:pt>
                <c:pt idx="32">
                  <c:v>91333</c:v>
                </c:pt>
                <c:pt idx="33">
                  <c:v>78579</c:v>
                </c:pt>
                <c:pt idx="34">
                  <c:v>70309</c:v>
                </c:pt>
                <c:pt idx="35">
                  <c:v>70720</c:v>
                </c:pt>
                <c:pt idx="36">
                  <c:v>71263</c:v>
                </c:pt>
                <c:pt idx="37">
                  <c:v>80701</c:v>
                </c:pt>
                <c:pt idx="38">
                  <c:v>62760</c:v>
                </c:pt>
                <c:pt idx="39">
                  <c:v>68635</c:v>
                </c:pt>
                <c:pt idx="40">
                  <c:v>71354</c:v>
                </c:pt>
                <c:pt idx="41">
                  <c:v>74173</c:v>
                </c:pt>
                <c:pt idx="42">
                  <c:v>74003</c:v>
                </c:pt>
                <c:pt idx="43">
                  <c:v>77296</c:v>
                </c:pt>
                <c:pt idx="44">
                  <c:v>80118</c:v>
                </c:pt>
                <c:pt idx="45">
                  <c:v>80573</c:v>
                </c:pt>
                <c:pt idx="46">
                  <c:v>81757</c:v>
                </c:pt>
                <c:pt idx="47">
                  <c:v>84807</c:v>
                </c:pt>
                <c:pt idx="48">
                  <c:v>87214</c:v>
                </c:pt>
                <c:pt idx="49">
                  <c:v>89146</c:v>
                </c:pt>
                <c:pt idx="50">
                  <c:v>90408</c:v>
                </c:pt>
                <c:pt idx="51">
                  <c:v>90624</c:v>
                </c:pt>
                <c:pt idx="52">
                  <c:v>91864</c:v>
                </c:pt>
                <c:pt idx="53">
                  <c:v>95337</c:v>
                </c:pt>
                <c:pt idx="54">
                  <c:v>99518</c:v>
                </c:pt>
                <c:pt idx="55">
                  <c:v>98048</c:v>
                </c:pt>
                <c:pt idx="56">
                  <c:v>97373</c:v>
                </c:pt>
                <c:pt idx="57">
                  <c:v>94929</c:v>
                </c:pt>
                <c:pt idx="58">
                  <c:v>93011</c:v>
                </c:pt>
                <c:pt idx="59">
                  <c:v>90338</c:v>
                </c:pt>
                <c:pt idx="60">
                  <c:v>84496</c:v>
                </c:pt>
                <c:pt idx="61">
                  <c:v>78343</c:v>
                </c:pt>
                <c:pt idx="62">
                  <c:v>77453</c:v>
                </c:pt>
                <c:pt idx="63">
                  <c:v>76978</c:v>
                </c:pt>
                <c:pt idx="64">
                  <c:v>80417</c:v>
                </c:pt>
                <c:pt idx="65">
                  <c:v>81714</c:v>
                </c:pt>
                <c:pt idx="66">
                  <c:v>80653</c:v>
                </c:pt>
                <c:pt idx="67">
                  <c:v>81638</c:v>
                </c:pt>
                <c:pt idx="68">
                  <c:v>83773</c:v>
                </c:pt>
                <c:pt idx="69">
                  <c:v>81458</c:v>
                </c:pt>
                <c:pt idx="70">
                  <c:v>81262</c:v>
                </c:pt>
                <c:pt idx="71">
                  <c:v>90953</c:v>
                </c:pt>
                <c:pt idx="72">
                  <c:v>71973</c:v>
                </c:pt>
                <c:pt idx="73">
                  <c:v>74060</c:v>
                </c:pt>
                <c:pt idx="74">
                  <c:v>66033</c:v>
                </c:pt>
                <c:pt idx="75">
                  <c:v>58440</c:v>
                </c:pt>
                <c:pt idx="76">
                  <c:v>54956</c:v>
                </c:pt>
                <c:pt idx="77">
                  <c:v>53896</c:v>
                </c:pt>
                <c:pt idx="78">
                  <c:v>57804</c:v>
                </c:pt>
                <c:pt idx="79">
                  <c:v>55027</c:v>
                </c:pt>
                <c:pt idx="80">
                  <c:v>53523</c:v>
                </c:pt>
                <c:pt idx="81">
                  <c:v>55321</c:v>
                </c:pt>
                <c:pt idx="82">
                  <c:v>52374</c:v>
                </c:pt>
                <c:pt idx="83">
                  <c:v>52732</c:v>
                </c:pt>
                <c:pt idx="84">
                  <c:v>48943</c:v>
                </c:pt>
                <c:pt idx="85">
                  <c:v>51447</c:v>
                </c:pt>
                <c:pt idx="86">
                  <c:v>51829</c:v>
                </c:pt>
                <c:pt idx="87">
                  <c:v>52860</c:v>
                </c:pt>
                <c:pt idx="88">
                  <c:v>57157</c:v>
                </c:pt>
                <c:pt idx="89">
                  <c:v>52457</c:v>
                </c:pt>
                <c:pt idx="90">
                  <c:v>47862</c:v>
                </c:pt>
                <c:pt idx="91">
                  <c:v>46746</c:v>
                </c:pt>
                <c:pt idx="92">
                  <c:v>45137</c:v>
                </c:pt>
                <c:pt idx="93">
                  <c:v>45206</c:v>
                </c:pt>
                <c:pt idx="94">
                  <c:v>43499</c:v>
                </c:pt>
                <c:pt idx="95">
                  <c:v>45575</c:v>
                </c:pt>
                <c:pt idx="96">
                  <c:v>48191</c:v>
                </c:pt>
                <c:pt idx="97">
                  <c:v>50768</c:v>
                </c:pt>
                <c:pt idx="98">
                  <c:v>52567</c:v>
                </c:pt>
                <c:pt idx="99">
                  <c:v>54470</c:v>
                </c:pt>
                <c:pt idx="100">
                  <c:v>54870</c:v>
                </c:pt>
                <c:pt idx="101">
                  <c:v>45415</c:v>
                </c:pt>
                <c:pt idx="102">
                  <c:v>46778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1AA-49DF-8DE2-A3FDE2EC9B61}"/>
            </c:ext>
          </c:extLst>
        </c:ser>
        <c:ser>
          <c:idx val="1"/>
          <c:order val="1"/>
          <c:tx>
            <c:strRef>
              <c:f>List1!$J$3</c:f>
              <c:strCache>
                <c:ptCount val="1"/>
                <c:pt idx="0">
                  <c:v>Rozvody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List1!$H$4:$H$106</c:f>
              <c:numCache>
                <c:formatCode>General</c:formatCode>
                <c:ptCount val="103"/>
                <c:pt idx="0">
                  <c:v>1919</c:v>
                </c:pt>
                <c:pt idx="1">
                  <c:v>1920</c:v>
                </c:pt>
                <c:pt idx="2">
                  <c:v>1921</c:v>
                </c:pt>
                <c:pt idx="3">
                  <c:v>1922</c:v>
                </c:pt>
                <c:pt idx="4">
                  <c:v>1923</c:v>
                </c:pt>
                <c:pt idx="5">
                  <c:v>1924</c:v>
                </c:pt>
                <c:pt idx="6">
                  <c:v>1925</c:v>
                </c:pt>
                <c:pt idx="7">
                  <c:v>1926</c:v>
                </c:pt>
                <c:pt idx="8">
                  <c:v>1927</c:v>
                </c:pt>
                <c:pt idx="9">
                  <c:v>1928</c:v>
                </c:pt>
                <c:pt idx="10">
                  <c:v>1929</c:v>
                </c:pt>
                <c:pt idx="11">
                  <c:v>1930</c:v>
                </c:pt>
                <c:pt idx="12">
                  <c:v>1931</c:v>
                </c:pt>
                <c:pt idx="13">
                  <c:v>1932</c:v>
                </c:pt>
                <c:pt idx="14">
                  <c:v>1933</c:v>
                </c:pt>
                <c:pt idx="15">
                  <c:v>1934</c:v>
                </c:pt>
                <c:pt idx="16">
                  <c:v>1935</c:v>
                </c:pt>
                <c:pt idx="17">
                  <c:v>1936</c:v>
                </c:pt>
                <c:pt idx="18">
                  <c:v>1937</c:v>
                </c:pt>
                <c:pt idx="19">
                  <c:v>1938</c:v>
                </c:pt>
                <c:pt idx="20">
                  <c:v>1939</c:v>
                </c:pt>
                <c:pt idx="21">
                  <c:v>1940</c:v>
                </c:pt>
                <c:pt idx="22">
                  <c:v>1941</c:v>
                </c:pt>
                <c:pt idx="23">
                  <c:v>1942</c:v>
                </c:pt>
                <c:pt idx="24">
                  <c:v>1943</c:v>
                </c:pt>
                <c:pt idx="25">
                  <c:v>1944</c:v>
                </c:pt>
                <c:pt idx="26">
                  <c:v>1945</c:v>
                </c:pt>
                <c:pt idx="27">
                  <c:v>1946</c:v>
                </c:pt>
                <c:pt idx="28">
                  <c:v>1947</c:v>
                </c:pt>
                <c:pt idx="29">
                  <c:v>1948</c:v>
                </c:pt>
                <c:pt idx="30">
                  <c:v>1949</c:v>
                </c:pt>
                <c:pt idx="31">
                  <c:v>1950</c:v>
                </c:pt>
                <c:pt idx="32">
                  <c:v>1951</c:v>
                </c:pt>
                <c:pt idx="33">
                  <c:v>1952</c:v>
                </c:pt>
                <c:pt idx="34">
                  <c:v>1953</c:v>
                </c:pt>
                <c:pt idx="35">
                  <c:v>1954</c:v>
                </c:pt>
                <c:pt idx="36">
                  <c:v>1955</c:v>
                </c:pt>
                <c:pt idx="37">
                  <c:v>1956</c:v>
                </c:pt>
                <c:pt idx="38">
                  <c:v>1957</c:v>
                </c:pt>
                <c:pt idx="39">
                  <c:v>1958</c:v>
                </c:pt>
                <c:pt idx="40">
                  <c:v>1959</c:v>
                </c:pt>
                <c:pt idx="41">
                  <c:v>1960</c:v>
                </c:pt>
                <c:pt idx="42">
                  <c:v>1961</c:v>
                </c:pt>
                <c:pt idx="43">
                  <c:v>1962</c:v>
                </c:pt>
                <c:pt idx="44">
                  <c:v>1963</c:v>
                </c:pt>
                <c:pt idx="45">
                  <c:v>1964</c:v>
                </c:pt>
                <c:pt idx="46">
                  <c:v>1965</c:v>
                </c:pt>
                <c:pt idx="47">
                  <c:v>1966</c:v>
                </c:pt>
                <c:pt idx="48">
                  <c:v>1967</c:v>
                </c:pt>
                <c:pt idx="49">
                  <c:v>1968</c:v>
                </c:pt>
                <c:pt idx="50">
                  <c:v>1969</c:v>
                </c:pt>
                <c:pt idx="51">
                  <c:v>1970</c:v>
                </c:pt>
                <c:pt idx="52">
                  <c:v>1971</c:v>
                </c:pt>
                <c:pt idx="53">
                  <c:v>1972</c:v>
                </c:pt>
                <c:pt idx="54">
                  <c:v>1973</c:v>
                </c:pt>
                <c:pt idx="55">
                  <c:v>1974</c:v>
                </c:pt>
                <c:pt idx="56">
                  <c:v>1975</c:v>
                </c:pt>
                <c:pt idx="57">
                  <c:v>1976</c:v>
                </c:pt>
                <c:pt idx="58">
                  <c:v>1977</c:v>
                </c:pt>
                <c:pt idx="59">
                  <c:v>1978</c:v>
                </c:pt>
                <c:pt idx="60">
                  <c:v>1979</c:v>
                </c:pt>
                <c:pt idx="61">
                  <c:v>1980</c:v>
                </c:pt>
                <c:pt idx="62">
                  <c:v>1981</c:v>
                </c:pt>
                <c:pt idx="63">
                  <c:v>1982</c:v>
                </c:pt>
                <c:pt idx="64">
                  <c:v>1983</c:v>
                </c:pt>
                <c:pt idx="65">
                  <c:v>1984</c:v>
                </c:pt>
                <c:pt idx="66">
                  <c:v>1985</c:v>
                </c:pt>
                <c:pt idx="67">
                  <c:v>1986</c:v>
                </c:pt>
                <c:pt idx="68">
                  <c:v>1987</c:v>
                </c:pt>
                <c:pt idx="69">
                  <c:v>1988</c:v>
                </c:pt>
                <c:pt idx="70">
                  <c:v>1989</c:v>
                </c:pt>
                <c:pt idx="71">
                  <c:v>1990</c:v>
                </c:pt>
                <c:pt idx="72">
                  <c:v>1991</c:v>
                </c:pt>
                <c:pt idx="73">
                  <c:v>1992</c:v>
                </c:pt>
                <c:pt idx="74">
                  <c:v>1993</c:v>
                </c:pt>
                <c:pt idx="75">
                  <c:v>1994</c:v>
                </c:pt>
                <c:pt idx="76">
                  <c:v>1995</c:v>
                </c:pt>
                <c:pt idx="77">
                  <c:v>1996</c:v>
                </c:pt>
                <c:pt idx="78">
                  <c:v>1997</c:v>
                </c:pt>
                <c:pt idx="79">
                  <c:v>1998</c:v>
                </c:pt>
                <c:pt idx="80">
                  <c:v>1999</c:v>
                </c:pt>
                <c:pt idx="81">
                  <c:v>2000</c:v>
                </c:pt>
                <c:pt idx="82">
                  <c:v>2001</c:v>
                </c:pt>
                <c:pt idx="83">
                  <c:v>2002</c:v>
                </c:pt>
                <c:pt idx="84">
                  <c:v>2003</c:v>
                </c:pt>
                <c:pt idx="85">
                  <c:v>2004</c:v>
                </c:pt>
                <c:pt idx="86">
                  <c:v>2005</c:v>
                </c:pt>
                <c:pt idx="87">
                  <c:v>2006</c:v>
                </c:pt>
                <c:pt idx="88">
                  <c:v>2007</c:v>
                </c:pt>
                <c:pt idx="89">
                  <c:v>2008</c:v>
                </c:pt>
                <c:pt idx="90">
                  <c:v>2009</c:v>
                </c:pt>
                <c:pt idx="91" formatCode="0">
                  <c:v>2010</c:v>
                </c:pt>
                <c:pt idx="92">
                  <c:v>2011</c:v>
                </c:pt>
                <c:pt idx="93" formatCode="0">
                  <c:v>2012</c:v>
                </c:pt>
                <c:pt idx="94">
                  <c:v>2013</c:v>
                </c:pt>
                <c:pt idx="95">
                  <c:v>2014</c:v>
                </c:pt>
                <c:pt idx="96">
                  <c:v>2015</c:v>
                </c:pt>
                <c:pt idx="97">
                  <c:v>2016</c:v>
                </c:pt>
                <c:pt idx="98">
                  <c:v>2017</c:v>
                </c:pt>
                <c:pt idx="99">
                  <c:v>2018</c:v>
                </c:pt>
                <c:pt idx="100">
                  <c:v>2019</c:v>
                </c:pt>
                <c:pt idx="101">
                  <c:v>2020</c:v>
                </c:pt>
                <c:pt idx="102">
                  <c:v>2021</c:v>
                </c:pt>
              </c:numCache>
            </c:numRef>
          </c:cat>
          <c:val>
            <c:numRef>
              <c:f>List1!$J$4:$J$106</c:f>
              <c:numCache>
                <c:formatCode>#,##0</c:formatCode>
                <c:ptCount val="103"/>
                <c:pt idx="0">
                  <c:v>2056</c:v>
                </c:pt>
                <c:pt idx="1">
                  <c:v>3618</c:v>
                </c:pt>
                <c:pt idx="2">
                  <c:v>4902</c:v>
                </c:pt>
                <c:pt idx="3">
                  <c:v>5523</c:v>
                </c:pt>
                <c:pt idx="4">
                  <c:v>4683</c:v>
                </c:pt>
                <c:pt idx="5">
                  <c:v>4566</c:v>
                </c:pt>
                <c:pt idx="6">
                  <c:v>4585</c:v>
                </c:pt>
                <c:pt idx="7">
                  <c:v>4448</c:v>
                </c:pt>
                <c:pt idx="8">
                  <c:v>4625</c:v>
                </c:pt>
                <c:pt idx="9">
                  <c:v>4768</c:v>
                </c:pt>
                <c:pt idx="10">
                  <c:v>4650</c:v>
                </c:pt>
                <c:pt idx="11">
                  <c:v>4962</c:v>
                </c:pt>
                <c:pt idx="12">
                  <c:v>5252</c:v>
                </c:pt>
                <c:pt idx="13">
                  <c:v>5171</c:v>
                </c:pt>
                <c:pt idx="14">
                  <c:v>5240</c:v>
                </c:pt>
                <c:pt idx="15">
                  <c:v>6038</c:v>
                </c:pt>
                <c:pt idx="16">
                  <c:v>6359</c:v>
                </c:pt>
                <c:pt idx="17">
                  <c:v>7552</c:v>
                </c:pt>
                <c:pt idx="18">
                  <c:v>7268</c:v>
                </c:pt>
                <c:pt idx="19">
                  <c:v>6690</c:v>
                </c:pt>
                <c:pt idx="20">
                  <c:v>7441</c:v>
                </c:pt>
                <c:pt idx="21">
                  <c:v>7945</c:v>
                </c:pt>
                <c:pt idx="22">
                  <c:v>7668</c:v>
                </c:pt>
                <c:pt idx="23">
                  <c:v>7992</c:v>
                </c:pt>
                <c:pt idx="24">
                  <c:v>8508</c:v>
                </c:pt>
                <c:pt idx="25">
                  <c:v>9554</c:v>
                </c:pt>
                <c:pt idx="26">
                  <c:v>9410</c:v>
                </c:pt>
                <c:pt idx="27">
                  <c:v>11711</c:v>
                </c:pt>
                <c:pt idx="28">
                  <c:v>10409</c:v>
                </c:pt>
                <c:pt idx="29">
                  <c:v>10834</c:v>
                </c:pt>
                <c:pt idx="30">
                  <c:v>10625</c:v>
                </c:pt>
                <c:pt idx="31">
                  <c:v>11312</c:v>
                </c:pt>
                <c:pt idx="32">
                  <c:v>10261</c:v>
                </c:pt>
                <c:pt idx="33">
                  <c:v>11219</c:v>
                </c:pt>
                <c:pt idx="34">
                  <c:v>9897</c:v>
                </c:pt>
                <c:pt idx="35">
                  <c:v>9989</c:v>
                </c:pt>
                <c:pt idx="36">
                  <c:v>12221</c:v>
                </c:pt>
                <c:pt idx="37">
                  <c:v>12809</c:v>
                </c:pt>
                <c:pt idx="38">
                  <c:v>12521</c:v>
                </c:pt>
                <c:pt idx="39">
                  <c:v>13589</c:v>
                </c:pt>
                <c:pt idx="40">
                  <c:v>13222</c:v>
                </c:pt>
                <c:pt idx="41">
                  <c:v>12970</c:v>
                </c:pt>
                <c:pt idx="42">
                  <c:v>13939</c:v>
                </c:pt>
                <c:pt idx="43">
                  <c:v>14137</c:v>
                </c:pt>
                <c:pt idx="44">
                  <c:v>14703</c:v>
                </c:pt>
                <c:pt idx="45">
                  <c:v>14446</c:v>
                </c:pt>
                <c:pt idx="46">
                  <c:v>16196</c:v>
                </c:pt>
                <c:pt idx="47">
                  <c:v>17435</c:v>
                </c:pt>
                <c:pt idx="48">
                  <c:v>17352</c:v>
                </c:pt>
                <c:pt idx="49">
                  <c:v>18647</c:v>
                </c:pt>
                <c:pt idx="50">
                  <c:v>20550</c:v>
                </c:pt>
                <c:pt idx="51">
                  <c:v>21516</c:v>
                </c:pt>
                <c:pt idx="52">
                  <c:v>23616</c:v>
                </c:pt>
                <c:pt idx="53">
                  <c:v>22392</c:v>
                </c:pt>
                <c:pt idx="54">
                  <c:v>25271</c:v>
                </c:pt>
                <c:pt idx="55">
                  <c:v>24970</c:v>
                </c:pt>
                <c:pt idx="56">
                  <c:v>26154</c:v>
                </c:pt>
                <c:pt idx="57">
                  <c:v>25544</c:v>
                </c:pt>
                <c:pt idx="58">
                  <c:v>25442</c:v>
                </c:pt>
                <c:pt idx="59">
                  <c:v>27071</c:v>
                </c:pt>
                <c:pt idx="60">
                  <c:v>26191</c:v>
                </c:pt>
                <c:pt idx="61">
                  <c:v>27218</c:v>
                </c:pt>
                <c:pt idx="62">
                  <c:v>27608</c:v>
                </c:pt>
                <c:pt idx="63">
                  <c:v>27821</c:v>
                </c:pt>
                <c:pt idx="64">
                  <c:v>29319</c:v>
                </c:pt>
                <c:pt idx="65">
                  <c:v>30514</c:v>
                </c:pt>
                <c:pt idx="66">
                  <c:v>30489</c:v>
                </c:pt>
                <c:pt idx="67">
                  <c:v>29560</c:v>
                </c:pt>
                <c:pt idx="68">
                  <c:v>31036</c:v>
                </c:pt>
                <c:pt idx="69">
                  <c:v>30652</c:v>
                </c:pt>
                <c:pt idx="70">
                  <c:v>31376</c:v>
                </c:pt>
                <c:pt idx="71">
                  <c:v>32055</c:v>
                </c:pt>
                <c:pt idx="72">
                  <c:v>29366</c:v>
                </c:pt>
                <c:pt idx="73">
                  <c:v>28572</c:v>
                </c:pt>
                <c:pt idx="74">
                  <c:v>30227</c:v>
                </c:pt>
                <c:pt idx="75">
                  <c:v>30939</c:v>
                </c:pt>
                <c:pt idx="76">
                  <c:v>31135</c:v>
                </c:pt>
                <c:pt idx="77">
                  <c:v>33113</c:v>
                </c:pt>
                <c:pt idx="78">
                  <c:v>32465</c:v>
                </c:pt>
                <c:pt idx="79">
                  <c:v>32363</c:v>
                </c:pt>
                <c:pt idx="80">
                  <c:v>23657</c:v>
                </c:pt>
                <c:pt idx="81">
                  <c:v>29704</c:v>
                </c:pt>
                <c:pt idx="82">
                  <c:v>31586</c:v>
                </c:pt>
                <c:pt idx="83">
                  <c:v>31758</c:v>
                </c:pt>
                <c:pt idx="84">
                  <c:v>32824</c:v>
                </c:pt>
                <c:pt idx="85">
                  <c:v>33060</c:v>
                </c:pt>
                <c:pt idx="86">
                  <c:v>31288</c:v>
                </c:pt>
                <c:pt idx="87">
                  <c:v>31415</c:v>
                </c:pt>
                <c:pt idx="88">
                  <c:v>31129</c:v>
                </c:pt>
                <c:pt idx="89">
                  <c:v>31300</c:v>
                </c:pt>
                <c:pt idx="90">
                  <c:v>29133</c:v>
                </c:pt>
                <c:pt idx="91">
                  <c:v>30783</c:v>
                </c:pt>
                <c:pt idx="92">
                  <c:v>28113</c:v>
                </c:pt>
                <c:pt idx="93">
                  <c:v>26402</c:v>
                </c:pt>
                <c:pt idx="94">
                  <c:v>27895</c:v>
                </c:pt>
                <c:pt idx="95">
                  <c:v>26764</c:v>
                </c:pt>
                <c:pt idx="96">
                  <c:v>26083</c:v>
                </c:pt>
                <c:pt idx="97">
                  <c:v>24996</c:v>
                </c:pt>
                <c:pt idx="98">
                  <c:v>25755</c:v>
                </c:pt>
                <c:pt idx="99">
                  <c:v>24313</c:v>
                </c:pt>
                <c:pt idx="100">
                  <c:v>24141</c:v>
                </c:pt>
                <c:pt idx="101">
                  <c:v>21734</c:v>
                </c:pt>
                <c:pt idx="102">
                  <c:v>21107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1AA-49DF-8DE2-A3FDE2EC9B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7485888"/>
        <c:axId val="317492160"/>
      </c:lineChart>
      <c:catAx>
        <c:axId val="31748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492160"/>
        <c:crosses val="autoZero"/>
        <c:auto val="1"/>
        <c:lblAlgn val="ctr"/>
        <c:lblOffset val="100"/>
        <c:noMultiLvlLbl val="0"/>
      </c:catAx>
      <c:valAx>
        <c:axId val="317492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485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DB04C-B897-47DF-972A-40159A9627D9}" type="datetimeFigureOut">
              <a:rPr lang="cs-CZ" smtClean="0"/>
              <a:t>04.02.2025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6F633-58B2-4E21-A1DE-89437D2CE4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1927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B6F633-58B2-4E21-A1DE-89437D2CE42E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7486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Mildred</a:t>
            </a:r>
            <a:r>
              <a:rPr lang="cs-CZ" dirty="0"/>
              <a:t> and Richard </a:t>
            </a:r>
            <a:r>
              <a:rPr lang="cs-CZ" dirty="0" err="1"/>
              <a:t>Lovings</a:t>
            </a:r>
            <a:r>
              <a:rPr lang="cs-CZ"/>
              <a:t>, 1959, </a:t>
            </a:r>
            <a:r>
              <a:rPr lang="en-US"/>
              <a:t>1967 v historickém rozhodnutí </a:t>
            </a:r>
            <a:r>
              <a:rPr lang="en-US" b="1"/>
              <a:t>Loving v. Virginia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C24D-E540-4CE9-946F-2CA782D6E484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9998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52227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BDE23E1-C203-4843-A76F-60B995487372}" type="slidenum">
              <a:rPr lang="cs-CZ" sz="1200">
                <a:latin typeface="Calibri" pitchFamily="34" charset="0"/>
              </a:rPr>
              <a:pPr algn="r"/>
              <a:t>37</a:t>
            </a:fld>
            <a:endParaRPr lang="cs-CZ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779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A49A69-7507-48A8-80E1-2E4E67ED1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4C32C60-AC00-496C-81BA-BBFA02DFF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A7709EC-42BF-4AC2-A309-45CC1464B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379D-EB80-4A59-B6BE-19EE02CB81A9}" type="datetimeFigureOut">
              <a:rPr lang="cs-CZ" smtClean="0"/>
              <a:t>04.02.2025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47D398E-F6D7-4EBC-A1E1-F8856B915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023D86A-9712-409F-B7C9-66AFB98C7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5463-925F-479B-815B-C9666CA9E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3282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1B2F9D-F6E3-4F8C-AF31-877FF6F1E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83AAC8A-0025-42FE-9295-078921CB3C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36324C-60A2-4F0E-A8CD-829754FFA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379D-EB80-4A59-B6BE-19EE02CB81A9}" type="datetimeFigureOut">
              <a:rPr lang="cs-CZ" smtClean="0"/>
              <a:t>04.02.2025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6F26B90-11E2-49AC-ADD4-E683A1C2D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616815F-CD33-40AC-B7F0-A92C54D66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5463-925F-479B-815B-C9666CA9E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604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8C14794-1E48-4AAD-AC1A-E82E0FC9F9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8FF1A86-2FF8-4459-889D-8D71ED8E83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451CD3E-1C62-4F9F-9E8E-86A171F8C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379D-EB80-4A59-B6BE-19EE02CB81A9}" type="datetimeFigureOut">
              <a:rPr lang="cs-CZ" smtClean="0"/>
              <a:t>04.02.2025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E76744-9F9F-4D2B-A3A8-1BBA1DF90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72A83B-5E86-45E8-86F8-05933F651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5463-925F-479B-815B-C9666CA9E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4320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1AAC48-91D4-48D2-80F0-F5ADD633A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581670-B5D1-4F3B-961C-2053BE78F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A7A851-1C56-489F-815A-8951F3816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379D-EB80-4A59-B6BE-19EE02CB81A9}" type="datetimeFigureOut">
              <a:rPr lang="cs-CZ" smtClean="0"/>
              <a:t>04.02.2025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36B2D8-A933-47B7-9102-09BD6769D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C49EBAD-297A-4F71-B745-DB77F7828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5463-925F-479B-815B-C9666CA9E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7216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F7E4B1-6A0B-4E89-84B6-C13B1ED34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8F2E782-E47E-4026-A962-3D0F6A8E3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EA089C-C014-4A3E-B426-53776C17F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379D-EB80-4A59-B6BE-19EE02CB81A9}" type="datetimeFigureOut">
              <a:rPr lang="cs-CZ" smtClean="0"/>
              <a:t>04.02.2025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D0154A-D2A6-46F9-9AE4-AC6244206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5F8B0AD-F4D5-4EBF-92E4-6C5FF6A29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5463-925F-479B-815B-C9666CA9E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6791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423A41-7EB5-4D07-9858-CC8736C83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1325F1-0A3B-48CF-BF9C-8E33050209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75FEDBE-B399-4B31-9CDD-1521277CA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E47941C-C0D5-48F8-889C-875FEA8FF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379D-EB80-4A59-B6BE-19EE02CB81A9}" type="datetimeFigureOut">
              <a:rPr lang="cs-CZ" smtClean="0"/>
              <a:t>04.02.2025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35A4B6D-3A55-4557-BDDD-69B02E544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481486F-2A45-4D58-A0ED-DD4D270F7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5463-925F-479B-815B-C9666CA9E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8641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187B4B-8393-4FC3-ABC6-2093146A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10D3A88-D869-4C0E-A02A-6956B1BEA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D550ECF-5651-4011-BDAE-2E57CAD25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3B0AF7D-89EC-4D1D-9F04-868E412A65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5479602-D772-4BED-9123-391CD7A8B1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32B1D16-5E5A-400C-978D-C9618FC6D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379D-EB80-4A59-B6BE-19EE02CB81A9}" type="datetimeFigureOut">
              <a:rPr lang="cs-CZ" smtClean="0"/>
              <a:t>04.02.2025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7664EC7-8814-4D7A-9226-A9C5F7688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6E3D1FB-9CC4-47A8-9FAD-7878F94E9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5463-925F-479B-815B-C9666CA9E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8647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57D1B3-2056-4690-A93C-47056C42F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CA6A948-EE50-4626-A31D-8417E2D7E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379D-EB80-4A59-B6BE-19EE02CB81A9}" type="datetimeFigureOut">
              <a:rPr lang="cs-CZ" smtClean="0"/>
              <a:t>04.02.2025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7CB4425-71A3-40A9-BF37-D9481D222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CF36306-C36B-4B58-A435-3A91F308D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5463-925F-479B-815B-C9666CA9E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4033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6997BA9-EF97-4157-89D1-81AF3E646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379D-EB80-4A59-B6BE-19EE02CB81A9}" type="datetimeFigureOut">
              <a:rPr lang="cs-CZ" smtClean="0"/>
              <a:t>04.02.2025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B21A15C-B60D-4B4B-B394-1C2F5C750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41C98BD-AC43-4E62-860A-C889BE984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5463-925F-479B-815B-C9666CA9E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3013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99148-609E-41A4-87D3-6CEE1049E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AD97F3-B2DA-45BE-B451-088F54DA1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FD3F13F-92B6-49FC-B92A-1AC06996C6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7B78AC4-5179-4236-A781-52C092F0F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379D-EB80-4A59-B6BE-19EE02CB81A9}" type="datetimeFigureOut">
              <a:rPr lang="cs-CZ" smtClean="0"/>
              <a:t>04.02.2025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80CB992-3667-4D27-BCEC-6EA86FC7D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BC91C40-C2F9-43F9-A914-DC8C32A08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5463-925F-479B-815B-C9666CA9E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838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D78692-194C-4A4C-8C9A-536A2BA32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D2D2489-0521-4A13-B37E-1B71E45290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C959CA9-9858-4C50-87E6-CADA24CFDF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EF5D572-53B7-48AC-BC21-F0C833757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379D-EB80-4A59-B6BE-19EE02CB81A9}" type="datetimeFigureOut">
              <a:rPr lang="cs-CZ" smtClean="0"/>
              <a:t>04.02.2025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8EA6C47-8C51-48B9-8328-4122606C9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C1EF01D-2AA9-4361-A7B5-7AC71D18D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95463-925F-479B-815B-C9666CA9E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881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0185466-22FA-4072-9DE5-82CA7C450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2B27208-1B4E-41CC-A20E-998F411B7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359AB8E-F96B-4873-AEB4-A2C2A870F0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B379D-EB80-4A59-B6BE-19EE02CB81A9}" type="datetimeFigureOut">
              <a:rPr lang="cs-CZ" smtClean="0"/>
              <a:t>04.02.2025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13D466-CB80-4156-9FF0-37FF53DD21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7412846-23B2-4B28-ADAB-ABF00C8F6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95463-925F-479B-815B-C9666CA9EF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2745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fafejta.blog.respekt.cz/je-sociologie-veda-o-zvraceni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hyperlink" Target="http://sociopress.cz/rasa-a-gender-v-letecke-historii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hyperlink" Target="http://diva.aktuality.sk/fotogaleria/39102/vzdy-dokonale-vyzerajuce-letusky-ako-to-robia/2/" TargetMode="External"/><Relationship Id="rId4" Type="http://schemas.openxmlformats.org/officeDocument/2006/relationships/image" Target="../media/image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0" y="2130426"/>
            <a:ext cx="7772400" cy="1470025"/>
          </a:xfrm>
        </p:spPr>
        <p:txBody>
          <a:bodyPr anchor="ctr">
            <a:normAutofit/>
          </a:bodyPr>
          <a:lstStyle/>
          <a:p>
            <a:pPr algn="r" eaLnBrk="1" hangingPunct="1"/>
            <a:r>
              <a:rPr lang="cs-CZ" altLang="cs-CZ" dirty="0"/>
              <a:t>Sociologie a sociální psychologie</a:t>
            </a:r>
            <a:br>
              <a:rPr lang="cs-CZ" altLang="cs-CZ" dirty="0"/>
            </a:br>
            <a:r>
              <a:rPr lang="cs-CZ" altLang="cs-CZ" dirty="0"/>
              <a:t>Úvod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524000" y="3946525"/>
            <a:ext cx="6400800" cy="1709738"/>
          </a:xfrm>
        </p:spPr>
        <p:txBody>
          <a:bodyPr/>
          <a:lstStyle/>
          <a:p>
            <a:pPr marL="0" indent="0" algn="r">
              <a:buNone/>
            </a:pPr>
            <a:r>
              <a:rPr lang="cs-CZ" altLang="cs-CZ" sz="3200" dirty="0"/>
              <a:t>Lenka Slepičková</a:t>
            </a:r>
          </a:p>
        </p:txBody>
      </p:sp>
    </p:spTree>
    <p:extLst>
      <p:ext uri="{BB962C8B-B14F-4D97-AF65-F5344CB8AC3E}">
        <p14:creationId xmlns:p14="http://schemas.microsoft.com/office/powerpoint/2010/main" val="110330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F83F9D-4C7D-4461-BA17-CA6E7C42D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910"/>
            <a:ext cx="10515600" cy="5869053"/>
          </a:xfrm>
        </p:spPr>
        <p:txBody>
          <a:bodyPr/>
          <a:lstStyle/>
          <a:p>
            <a:pPr marL="114300" indent="0">
              <a:buNone/>
            </a:pPr>
            <a:r>
              <a:rPr lang="cs-CZ" altLang="cs-CZ" sz="4000" dirty="0"/>
              <a:t>„Zvířata nemají strýčky, svátek ani neděli</a:t>
            </a:r>
            <a:r>
              <a:rPr lang="cs-CZ" altLang="cs-CZ" sz="4000"/>
              <a:t>“ </a:t>
            </a:r>
          </a:p>
          <a:p>
            <a:pPr marL="114300" indent="0">
              <a:buNone/>
            </a:pPr>
            <a:endParaRPr lang="cs-CZ" altLang="cs-CZ" sz="4000"/>
          </a:p>
          <a:p>
            <a:pPr marL="114300" indent="0">
              <a:buNone/>
            </a:pPr>
            <a:endParaRPr lang="cs-CZ" altLang="cs-CZ" sz="4000"/>
          </a:p>
          <a:p>
            <a:pPr marL="114300" indent="0">
              <a:buNone/>
            </a:pPr>
            <a:r>
              <a:rPr lang="cs-CZ" altLang="cs-CZ" sz="4000"/>
              <a:t>					</a:t>
            </a:r>
            <a:r>
              <a:rPr lang="cs-CZ" altLang="cs-CZ" sz="2400"/>
              <a:t>(</a:t>
            </a:r>
            <a:r>
              <a:rPr lang="cs-CZ" altLang="cs-CZ" sz="2400" err="1"/>
              <a:t>Zygmunt</a:t>
            </a:r>
            <a:r>
              <a:rPr lang="cs-CZ" altLang="cs-CZ" sz="2400"/>
              <a:t> Bauman a Tim May, 1996:14)</a:t>
            </a:r>
            <a:endParaRPr lang="cs-CZ" altLang="cs-CZ" sz="2400" dirty="0"/>
          </a:p>
          <a:p>
            <a:pPr marL="114300" indent="0">
              <a:buNone/>
            </a:pPr>
            <a:endParaRPr lang="cs-CZ" dirty="0"/>
          </a:p>
        </p:txBody>
      </p:sp>
      <p:pic>
        <p:nvPicPr>
          <p:cNvPr id="1026" name="Picture 2" descr="Myslet sociologicky - Zygmunt Bauman - Megaknihy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91" y="1228465"/>
            <a:ext cx="3750907" cy="553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942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C7DBFD-F61A-49FE-9EFD-61982D280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7620000" cy="2355546"/>
          </a:xfrm>
        </p:spPr>
        <p:txBody>
          <a:bodyPr>
            <a:normAutofit/>
          </a:bodyPr>
          <a:lstStyle/>
          <a:p>
            <a:r>
              <a:rPr lang="cs-CZ" sz="4800" b="1" dirty="0"/>
              <a:t>Společnost kolem nás i v nás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53AEEF-5877-4788-9B21-DF17D71CE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924944"/>
            <a:ext cx="7620000" cy="3475856"/>
          </a:xfrm>
        </p:spPr>
        <p:txBody>
          <a:bodyPr/>
          <a:lstStyle/>
          <a:p>
            <a:pPr marL="114300" indent="0">
              <a:buNone/>
            </a:pPr>
            <a:r>
              <a:rPr lang="cs-CZ" dirty="0">
                <a:hlinkClick r:id="rId2"/>
              </a:rPr>
              <a:t>https://fafejta.blog.respekt.cz/je-sociologie-veda-o-zvraceni/</a:t>
            </a:r>
            <a:endParaRPr lang="cs-CZ" dirty="0"/>
          </a:p>
          <a:p>
            <a:pPr marL="114300" indent="0">
              <a:buNone/>
            </a:pPr>
            <a:endParaRPr lang="cs-CZ" dirty="0"/>
          </a:p>
          <a:p>
            <a:pPr marL="114300" indent="0">
              <a:buNone/>
            </a:pPr>
            <a:r>
              <a:rPr lang="cs-CZ" dirty="0">
                <a:solidFill>
                  <a:srgbClr val="3E3E3E"/>
                </a:solidFill>
                <a:latin typeface="Times New Roman" panose="02020603050405020304" pitchFamily="18" charset="0"/>
              </a:rPr>
              <a:t>J</a:t>
            </a:r>
            <a:r>
              <a:rPr lang="cs-CZ" b="0" i="0" dirty="0">
                <a:solidFill>
                  <a:srgbClr val="3E3E3E"/>
                </a:solidFill>
                <a:effectLst/>
                <a:latin typeface="Times New Roman" panose="02020603050405020304" pitchFamily="18" charset="0"/>
              </a:rPr>
              <a:t>sou fyziologické procesy dotčeny sociálními vlivy?</a:t>
            </a:r>
          </a:p>
          <a:p>
            <a:pPr marL="114300" indent="0">
              <a:buNone/>
            </a:pPr>
            <a:endParaRPr lang="cs-CZ" dirty="0">
              <a:solidFill>
                <a:srgbClr val="3E3E3E"/>
              </a:solidFill>
              <a:latin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cs-CZ" dirty="0">
                <a:solidFill>
                  <a:srgbClr val="3E3E3E"/>
                </a:solidFill>
                <a:latin typeface="Times New Roman" panose="02020603050405020304" pitchFamily="18" charset="0"/>
              </a:rPr>
              <a:t>Jak naše tělo pozná, že jsme snědli něco špatného?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9805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620000" cy="562074"/>
          </a:xfrm>
        </p:spPr>
        <p:txBody>
          <a:bodyPr>
            <a:normAutofit fontScale="90000"/>
          </a:bodyPr>
          <a:lstStyle/>
          <a:p>
            <a:r>
              <a:rPr lang="cs-CZ"/>
              <a:t>Člověk jako člen sítě …</a:t>
            </a:r>
            <a:endParaRPr lang="en-US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half" idx="1"/>
          </p:nvPr>
        </p:nvGraphicFramePr>
        <p:xfrm>
          <a:off x="1703512" y="1268760"/>
          <a:ext cx="799288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5708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260648"/>
            <a:ext cx="7550092" cy="6858000"/>
          </a:xfrm>
          <a:prstGeom prst="rect">
            <a:avLst/>
          </a:prstGeom>
        </p:spPr>
      </p:pic>
      <p:cxnSp>
        <p:nvCxnSpPr>
          <p:cNvPr id="8" name="Přímá spojnice 7"/>
          <p:cNvCxnSpPr/>
          <p:nvPr/>
        </p:nvCxnSpPr>
        <p:spPr>
          <a:xfrm>
            <a:off x="5591944" y="764704"/>
            <a:ext cx="1512168" cy="0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5231904" y="6858000"/>
            <a:ext cx="1116124" cy="0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30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brázek">
            <a:extLst>
              <a:ext uri="{FF2B5EF4-FFF2-40B4-BE49-F238E27FC236}">
                <a16:creationId xmlns:a16="http://schemas.microsoft.com/office/drawing/2014/main" id="{0F2E28FA-087D-9264-34E3-81447655DF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86"/>
          <a:stretch/>
        </p:blipFill>
        <p:spPr bwMode="auto">
          <a:xfrm>
            <a:off x="943795" y="1110343"/>
            <a:ext cx="10304409" cy="448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823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Individuální jako společenské</a:t>
            </a:r>
          </a:p>
        </p:txBody>
      </p:sp>
      <p:pic>
        <p:nvPicPr>
          <p:cNvPr id="1026" name="Picture 2" descr="Letusky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733" y="1700808"/>
            <a:ext cx="3882727" cy="264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tusky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158" y="1412776"/>
            <a:ext cx="2613746" cy="339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etušky společnosti Easy J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1" y="-4060825"/>
            <a:ext cx="5457825" cy="846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etušky společnosti Easy J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1" y="-3908425"/>
            <a:ext cx="5457825" cy="846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etušky společnosti Easy J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1" y="-3756025"/>
            <a:ext cx="5457825" cy="846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etušky společnosti Easy J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1" y="-3603625"/>
            <a:ext cx="5457825" cy="846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Letušky společnosti Easy J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03" y="-4039611"/>
            <a:ext cx="5457825" cy="846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img.diva.sk/stories/2013/ilustracne/ludia/letuska-dresscode-uniforma_dreamstime%20(3)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8" y="2811855"/>
            <a:ext cx="26670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8112224" y="5301209"/>
            <a:ext cx="17281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/>
              <a:t>Fiala, Šimon: </a:t>
            </a:r>
            <a:r>
              <a:rPr lang="cs-CZ" sz="1400" b="1" i="1" dirty="0">
                <a:hlinkClick r:id="rId7" tooltip="Rasa a gender v letecké historii"/>
              </a:rPr>
              <a:t>Rasa a gender v letecké historii</a:t>
            </a:r>
            <a:r>
              <a:rPr lang="cs-CZ" sz="1400" b="1" i="1" dirty="0"/>
              <a:t>, http://sociopress.cz/rasa-a-gender-v-letecke-historii/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1648234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Deviace jako záležitost společenských norem</a:t>
            </a:r>
            <a:endParaRPr lang="en-US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1844825"/>
            <a:ext cx="6660232" cy="445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66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19632" y="365125"/>
            <a:ext cx="8734168" cy="1325563"/>
          </a:xfrm>
        </p:spPr>
        <p:txBody>
          <a:bodyPr/>
          <a:lstStyle/>
          <a:p>
            <a:r>
              <a:rPr lang="en-US"/>
              <a:t>Kathrine Virginia Switzer</a:t>
            </a:r>
          </a:p>
        </p:txBody>
      </p:sp>
      <p:pic>
        <p:nvPicPr>
          <p:cNvPr id="2050" name="Picture 2" descr="Kathrine Switzer's iconic 1967 stor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4" y="1825625"/>
            <a:ext cx="77357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396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Manifestní a latentní funkce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cs-CZ"/>
              <a:t>Vzdělání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cs-CZ"/>
              <a:t>Spotřeba</a:t>
            </a:r>
            <a:endParaRPr lang="en-US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204864"/>
            <a:ext cx="3765798" cy="376579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447928" y="602128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Thorstein Veblen: Teorie zahálčivé třídy</a:t>
            </a:r>
            <a:endParaRPr lang="en-US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598" y="2480727"/>
            <a:ext cx="3384798" cy="250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5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07A0C2-1F67-49B6-84F5-DE3BC0B2F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548680"/>
            <a:ext cx="7620000" cy="585212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solidFill>
                  <a:srgbClr val="0A0A0A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P. Berger: Pozvání do sociologie: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„Klást sociologické otázky pak předpokládá, že se člověk chce dívat o něco dál, za běžně přijímané či oficiálně vymezené cíle lidského jednání. Předpokládá to, aby si byl do jisté míry vědom toho, že lidské záležitosti mají různé významové roviny, z nichž některé jsou skryty vědomí každodenního života.“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„Na rozdíl od loutek máme možnost se v našem pohybu zastavit, ohlédnou se a pochopit mechanismus, který námi hýbe. V tomto aktu spočívá první krok ke svobodě.“ 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„Půvab sociologie spočívá v tom, že její perspektiva nám umožňuje vidět v novém světle svět, v němž všichni žijeme své životy.“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9086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ůže jít o obrázek text, kde se píše D @sebcolorisation">
            <a:extLst>
              <a:ext uri="{FF2B5EF4-FFF2-40B4-BE49-F238E27FC236}">
                <a16:creationId xmlns:a16="http://schemas.microsoft.com/office/drawing/2014/main" id="{E5351B18-0151-AADC-CABB-8DC09C15D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8" y="0"/>
            <a:ext cx="89083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 eaLnBrk="1" hangingPunct="1"/>
            <a:r>
              <a:rPr lang="cs-CZ" altLang="cs-CZ" sz="4000" b="1" dirty="0"/>
              <a:t>Co je to sociologie?</a:t>
            </a:r>
            <a:br>
              <a:rPr lang="cs-CZ" altLang="cs-CZ" sz="4000" b="1" dirty="0"/>
            </a:br>
            <a:r>
              <a:rPr lang="cs-CZ" altLang="cs-CZ" sz="4000" b="1" dirty="0"/>
              <a:t>Čím se vymezuje od ostatních „věd o společnosti“?  </a:t>
            </a:r>
          </a:p>
        </p:txBody>
      </p:sp>
    </p:spTree>
    <p:extLst>
      <p:ext uri="{BB962C8B-B14F-4D97-AF65-F5344CB8AC3E}">
        <p14:creationId xmlns:p14="http://schemas.microsoft.com/office/powerpoint/2010/main" val="25439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74638"/>
            <a:ext cx="8229600" cy="1143000"/>
          </a:xfrm>
        </p:spPr>
        <p:txBody>
          <a:bodyPr anchor="ctr"/>
          <a:lstStyle/>
          <a:p>
            <a:pPr eaLnBrk="1" hangingPunct="1"/>
            <a:r>
              <a:rPr lang="cs-CZ" altLang="cs-CZ"/>
              <a:t>Ještě něco?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600201"/>
            <a:ext cx="8229600" cy="4525963"/>
          </a:xfrm>
        </p:spPr>
        <p:txBody>
          <a:bodyPr/>
          <a:lstStyle/>
          <a:p>
            <a:pPr eaLnBrk="1" hangingPunct="1"/>
            <a:r>
              <a:rPr lang="cs-CZ" altLang="cs-CZ"/>
              <a:t>Rozvoj kritického myšlení (brání předsudkům, stereotypům a manipulovatelnosti)</a:t>
            </a:r>
          </a:p>
          <a:p>
            <a:pPr eaLnBrk="1" hangingPunct="1"/>
            <a:r>
              <a:rPr lang="cs-CZ" altLang="cs-CZ"/>
              <a:t>Lepší porozumění světu kolem nás a našemu životu</a:t>
            </a:r>
          </a:p>
          <a:p>
            <a:pPr eaLnBrk="1" hangingPunct="1"/>
            <a:r>
              <a:rPr lang="cs-CZ" altLang="cs-CZ"/>
              <a:t>Vyvíjí senzitivitu, umožní nám vidět dosud neviděné</a:t>
            </a:r>
          </a:p>
          <a:p>
            <a:pPr eaLnBrk="1" hangingPunct="1"/>
            <a:r>
              <a:rPr lang="cs-CZ" altLang="cs-CZ"/>
              <a:t>Dá se praktikovat každý den</a:t>
            </a:r>
          </a:p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3280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8726" y="2213003"/>
            <a:ext cx="86752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b="1"/>
              <a:t>Proč je u nás přespříliš vysokoškoláků, když pak končí mezi nezaměstnanými? 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42499031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731ED7-425B-4C2F-B614-AC541F433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7717"/>
            <a:ext cx="10515600" cy="3639246"/>
          </a:xfrm>
        </p:spPr>
        <p:txBody>
          <a:bodyPr/>
          <a:lstStyle/>
          <a:p>
            <a:pPr marL="0" indent="0">
              <a:buNone/>
            </a:pPr>
            <a:r>
              <a:rPr lang="cs-CZ" i="1" dirty="0"/>
              <a:t>„Vysokoškolské humanitní obory produkují jen nezaměstnané absolventy nebo pracovníky rychlého občerstvení.  Kdyby se více podporovaly učňovské obory, problém s nezaměstnaností by neexistoval.“</a:t>
            </a:r>
          </a:p>
        </p:txBody>
      </p:sp>
    </p:spTree>
    <p:extLst>
      <p:ext uri="{BB962C8B-B14F-4D97-AF65-F5344CB8AC3E}">
        <p14:creationId xmlns:p14="http://schemas.microsoft.com/office/powerpoint/2010/main" val="4291472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361" t="20552" r="37675" b="10822"/>
          <a:stretch/>
        </p:blipFill>
        <p:spPr>
          <a:xfrm>
            <a:off x="714615" y="138311"/>
            <a:ext cx="7614877" cy="619282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60827" y="6331135"/>
            <a:ext cx="11226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https://www.oecd.org/en/data/indicators/population-with-tertiary-education.html</a:t>
            </a:r>
          </a:p>
        </p:txBody>
      </p:sp>
    </p:spTree>
    <p:extLst>
      <p:ext uri="{BB962C8B-B14F-4D97-AF65-F5344CB8AC3E}">
        <p14:creationId xmlns:p14="http://schemas.microsoft.com/office/powerpoint/2010/main" val="7971889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85B6FFA2-3A90-4222-B293-10115AE4B70E}"/>
              </a:ext>
            </a:extLst>
          </p:cNvPr>
          <p:cNvGraphicFramePr>
            <a:graphicFrameLocks/>
          </p:cNvGraphicFramePr>
          <p:nvPr/>
        </p:nvGraphicFramePr>
        <p:xfrm>
          <a:off x="811659" y="708917"/>
          <a:ext cx="10613204" cy="5599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A6435823-756E-4AB7-A4BB-D53ADEFE7DFC}"/>
              </a:ext>
            </a:extLst>
          </p:cNvPr>
          <p:cNvSpPr txBox="1"/>
          <p:nvPr/>
        </p:nvSpPr>
        <p:spPr>
          <a:xfrm>
            <a:off x="9359757" y="6308332"/>
            <a:ext cx="2393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Podle dat ČSÚ, 2021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18403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9E7264-AC93-A86B-8AA4-0AD3E4387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200" dirty="0"/>
              <a:t>„Na universitách prý se nyní vychovává jenom </a:t>
            </a:r>
            <a:r>
              <a:rPr lang="cs-CZ" sz="3200" dirty="0" err="1"/>
              <a:t>intelligentní</a:t>
            </a:r>
            <a:r>
              <a:rPr lang="cs-CZ" sz="3200" dirty="0"/>
              <a:t> proletariát, jemuž potom nelze opatřit existenci. A poněvadž nyní se skutečně na gymnasijní a universitní studium vrhá nepoměrné množství studentstva a některá povolání životní jsou opravdu přeplněna, zdá se mnohým, že tato výtka jest oprávněna.“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					     Žáček, 1913</a:t>
            </a:r>
          </a:p>
          <a:p>
            <a:pPr marL="0" indent="0">
              <a:buNone/>
            </a:pPr>
            <a:r>
              <a:rPr lang="cs-CZ" dirty="0"/>
              <a:t>                                                                         (Pro českou universitu v Brně)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1452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5400" b="1"/>
              <a:t>Co se stane, když muži začnou chodit na rodičovskou dovolenou?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058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uffrage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6" y="19009"/>
            <a:ext cx="2640260" cy="420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uffrag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133" y="30829"/>
            <a:ext cx="3008339" cy="484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uffrage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1" y="19009"/>
            <a:ext cx="2400201" cy="382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umm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616" y="3813411"/>
            <a:ext cx="1896145" cy="307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creen Shot 2014-12-09 at 13.27.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1" y="4273781"/>
            <a:ext cx="3948717" cy="261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suffrage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58" y="4894642"/>
            <a:ext cx="2964542" cy="19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931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rtin Gagner, 35, administrator at Malmö Universi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040" y="29881"/>
            <a:ext cx="3338567" cy="419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rcus Bergqvist, 33, construction engine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411" y="29880"/>
            <a:ext cx="2586629" cy="344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ndreas Bergström, 39, senior probation offic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912" y="29881"/>
            <a:ext cx="3238061" cy="431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Johan Ekengård, 38, product developer at Sandvi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766" y="3478720"/>
            <a:ext cx="2544978" cy="339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Ola Larsson, 41, purchas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882" y="3478720"/>
            <a:ext cx="2534460" cy="337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Urban North, 32, infrastructure consultan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968" y="2810198"/>
            <a:ext cx="3046370" cy="406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466074" y="4337720"/>
            <a:ext cx="1046440" cy="25202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400" dirty="0"/>
              <a:t>http://www.buzzfeed.com/lynzybilling/this-is-what-it-looks-like-when-men-are-allowed-to-take-60-d#.fmdX8rP3W</a:t>
            </a:r>
          </a:p>
        </p:txBody>
      </p:sp>
    </p:spTree>
    <p:extLst>
      <p:ext uri="{BB962C8B-B14F-4D97-AF65-F5344CB8AC3E}">
        <p14:creationId xmlns:p14="http://schemas.microsoft.com/office/powerpoint/2010/main" val="27735946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C5F4D5-2752-4BE0-9669-F91074790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i="1" dirty="0"/>
              <a:t>Otcové na rodičovské jako typický výmysl dnešní doby, za který zaplatíme. </a:t>
            </a:r>
          </a:p>
        </p:txBody>
      </p:sp>
    </p:spTree>
    <p:extLst>
      <p:ext uri="{BB962C8B-B14F-4D97-AF65-F5344CB8AC3E}">
        <p14:creationId xmlns:p14="http://schemas.microsoft.com/office/powerpoint/2010/main" val="2299657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ADAC7B-88E9-C551-30A6-3E8ED1F2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psychologie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33C611-7B80-8FBD-5A0C-2DCAB3365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Zabývá se tím, jak je lidské </a:t>
            </a:r>
            <a:r>
              <a:rPr lang="cs-CZ" u="sng" dirty="0"/>
              <a:t>myšlení, cítění a jednání </a:t>
            </a:r>
            <a:r>
              <a:rPr lang="cs-CZ" dirty="0"/>
              <a:t>ovlivňováno druhými osobami nebo skupinami osob. </a:t>
            </a:r>
          </a:p>
          <a:p>
            <a:pPr marL="0" indent="0">
              <a:buNone/>
            </a:pPr>
            <a:r>
              <a:rPr lang="cs-CZ" dirty="0"/>
              <a:t>Sociální psychologové studují podstatu a příčiny chování jedinců ve společenských situacích, jak na ně tyto situace působí a jak se v nich jedinec chová. </a:t>
            </a:r>
          </a:p>
          <a:p>
            <a:pPr marL="0" indent="0">
              <a:buNone/>
            </a:pPr>
            <a:r>
              <a:rPr lang="cs-CZ" dirty="0"/>
              <a:t>Zajímá je společenská determinovanost duševního života člověka.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							(Koťa 2018:6-8)</a:t>
            </a:r>
          </a:p>
        </p:txBody>
      </p:sp>
    </p:spTree>
    <p:extLst>
      <p:ext uri="{BB962C8B-B14F-4D97-AF65-F5344CB8AC3E}">
        <p14:creationId xmlns:p14="http://schemas.microsoft.com/office/powerpoint/2010/main" val="38026217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727B5F-1D4A-4C56-ADAB-67068E16C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1515"/>
            <a:ext cx="10515600" cy="5745448"/>
          </a:xfrm>
        </p:spPr>
        <p:txBody>
          <a:bodyPr/>
          <a:lstStyle/>
          <a:p>
            <a:pPr marL="0" indent="0" algn="l" fontAlgn="base">
              <a:buNone/>
            </a:pPr>
            <a:r>
              <a:rPr lang="cs-CZ" b="1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Selhání otců</a:t>
            </a:r>
          </a:p>
          <a:p>
            <a:pPr marL="0" indent="0" algn="l" fontAlgn="base">
              <a:buNone/>
            </a:pPr>
            <a:endParaRPr lang="cs-CZ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marL="0" indent="0" algn="l" fontAlgn="base">
              <a:buNone/>
            </a:pPr>
            <a:r>
              <a:rPr lang="cs-CZ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„Opravdu nevidím jediný důvod, proč se tvářit, že je normální, když budou tátové chodit na mateřskou. Je to typický výmysl dnešní doby, kdy si všichni myslí, že můžou všechno a nebude to mít žádné důsledky. Ale ono to samozřejmě následky bude mít! Muži by se v první řadě měli postarat o to, aby fungovali jako skuteční chlapi. Někteří tátové to teoreticky mohou zvládnout. Ale má to háček: zvládnou to jen po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chlapsku</a:t>
            </a:r>
            <a:r>
              <a:rPr lang="cs-CZ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. 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41965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BBA1565-EE40-4E0E-BFD8-D5BEA26E50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06" t="9283" r="34239" b="5716"/>
          <a:stretch/>
        </p:blipFill>
        <p:spPr>
          <a:xfrm>
            <a:off x="1345913" y="287677"/>
            <a:ext cx="8671390" cy="6585868"/>
          </a:xfrm>
        </p:spPr>
      </p:pic>
    </p:spTree>
    <p:extLst>
      <p:ext uri="{BB962C8B-B14F-4D97-AF65-F5344CB8AC3E}">
        <p14:creationId xmlns:p14="http://schemas.microsoft.com/office/powerpoint/2010/main" val="28903993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DBA149-2553-B43B-7FB1-8DBA99D3C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92486"/>
            <a:ext cx="10515600" cy="1049792"/>
          </a:xfrm>
        </p:spPr>
        <p:txBody>
          <a:bodyPr/>
          <a:lstStyle/>
          <a:p>
            <a:pPr marL="0" indent="0">
              <a:buNone/>
            </a:pPr>
            <a:r>
              <a:rPr lang="cs-CZ" b="0" i="0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„Stejná idiocie, jako je vrazit dítě do tří let do děcáku, je vrazit dítě v této době osobě mužského pohlaví.“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75F5BAB-2065-FC65-BDC7-C2B28BE13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097" t="3393" r="3097" b="-3768"/>
          <a:stretch/>
        </p:blipFill>
        <p:spPr>
          <a:xfrm>
            <a:off x="2123894" y="385849"/>
            <a:ext cx="5517877" cy="429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3007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9406E3-DB0A-4AA9-82DD-6B360E5D8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7690"/>
            <a:ext cx="10515600" cy="513927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/>
              <a:t>Otcovské zapojení do péče v prvních letech života redukuje dopad mateřství na kariéru žen.</a:t>
            </a: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r>
              <a:rPr lang="en-US" sz="1600">
                <a:solidFill>
                  <a:srgbClr val="222222"/>
                </a:solidFill>
                <a:latin typeface="Arial" panose="020B0604020202020204" pitchFamily="34" charset="0"/>
              </a:rPr>
              <a:t>Wang, R., &amp; Bianchi, S. M. (2009). ATUS fathers’ involvement in childcare. Social Indicators Research, 93, 141-145.</a:t>
            </a:r>
            <a:endParaRPr lang="cs-CZ" sz="160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r>
              <a:rPr lang="cs-CZ"/>
              <a:t>Otcovské zapojení do péče o děti v prvních letech jejich života pozitivně ovlivňuje zdraví a prospívání dítěte, ale také jeho kognitivní vývoj, což je dokázáno řadou studií. </a:t>
            </a: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r>
              <a:rPr lang="en-US" sz="1600">
                <a:solidFill>
                  <a:srgbClr val="222222"/>
                </a:solidFill>
                <a:latin typeface="Arial" panose="020B0604020202020204" pitchFamily="34" charset="0"/>
              </a:rPr>
              <a:t>Reich, N. (2014). Fathers’ childcare: The differences between participation and amount of time. Journal of Family and Economic Issues, 35(2), 190-213.</a:t>
            </a:r>
            <a:endParaRPr lang="cs-CZ" sz="160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r>
              <a:rPr lang="cs-CZ"/>
              <a:t>Pokud </a:t>
            </a:r>
            <a:r>
              <a:rPr lang="cs-CZ" dirty="0"/>
              <a:t>se otec zapojil do péče v prvních letech dítěte, pravděpodobnost rozchodu rodičů je menší.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sz="1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Oláh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L. S. (2001). Policy changes and family stability: the Swedish case. </a:t>
            </a:r>
            <a:r>
              <a:rPr lang="en-US" sz="16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International Journal of Law, Policy and the Family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6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15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(1), 118-134.</a:t>
            </a:r>
            <a:endParaRPr lang="cs-CZ" sz="16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Zapojení otců do péče v prvních letech života má pozitivní vliv na schopnosti dětí v různých oblastech. </a:t>
            </a:r>
          </a:p>
          <a:p>
            <a:pPr marL="0" indent="0">
              <a:buNone/>
            </a:pPr>
            <a:endParaRPr lang="cs-CZ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del Carmen Huerta, M.,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Adema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, W., Baxter, J., Han, W. J.,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Lausten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, M., Lee, R., &amp;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Waldfogel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, J. (2013). Fathers' leave, fathers' involvement and child development: Are they related? Evidence from four OECD countries.</a:t>
            </a:r>
            <a:endParaRPr lang="cs-CZ" sz="1600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2616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74638"/>
            <a:ext cx="8229600" cy="114300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sz="3500" dirty="0"/>
              <a:t>Historické a společenské souvislosti vzniku sociologie a co je to modernita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600200"/>
            <a:ext cx="8229600" cy="4724400"/>
          </a:xfrm>
        </p:spPr>
        <p:txBody>
          <a:bodyPr/>
          <a:lstStyle/>
          <a:p>
            <a:pPr marL="114300" indent="0">
              <a:buNone/>
            </a:pPr>
            <a:r>
              <a:rPr lang="cs-CZ" altLang="cs-CZ"/>
              <a:t> </a:t>
            </a:r>
          </a:p>
        </p:txBody>
      </p:sp>
      <p:pic>
        <p:nvPicPr>
          <p:cNvPr id="4" name="Zástupný symbol pro obsah 4" descr="prům revolu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0" y="2276872"/>
            <a:ext cx="3657600" cy="257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56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cs-CZ"/>
              <a:t>Jaká je současná česká rodina?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Zástupný obsah 2"/>
          <p:cNvSpPr>
            <a:spLocks noGrp="1"/>
          </p:cNvSpPr>
          <p:nvPr>
            <p:ph sz="half" idx="4294967295"/>
          </p:nvPr>
        </p:nvSpPr>
        <p:spPr>
          <a:xfrm>
            <a:off x="838200" y="1825625"/>
            <a:ext cx="10339388" cy="47656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cs-CZ" sz="4000">
                <a:solidFill>
                  <a:srgbClr val="000000"/>
                </a:solidFill>
              </a:rPr>
              <a:t>Podle posledního sčítání z roku 2021 je </a:t>
            </a:r>
            <a:r>
              <a:rPr lang="cs-CZ" sz="4000" u="sng">
                <a:solidFill>
                  <a:srgbClr val="000000"/>
                </a:solidFill>
              </a:rPr>
              <a:t>každá čtvrtá rodina s dětmi neúplná.</a:t>
            </a:r>
            <a:r>
              <a:rPr lang="cs-CZ" sz="4000">
                <a:solidFill>
                  <a:srgbClr val="000000"/>
                </a:solidFill>
              </a:rPr>
              <a:t> Mezi úplnými rodinami byly nově nejvíce zastoupeny dvoudětné (47 %), podíl vícedětných s oběma rodiči se také oproti předchozímu cenzu mírně zvýšil (z 8 % na 10 %).</a:t>
            </a:r>
            <a:endParaRPr lang="cs-CZ" sz="4000"/>
          </a:p>
          <a:p>
            <a:pPr marL="0" indent="0" eaLnBrk="1" hangingPunct="1">
              <a:buFont typeface="Arial" charset="0"/>
              <a:buNone/>
            </a:pPr>
            <a:br>
              <a:rPr lang="cs-CZ"/>
            </a:br>
            <a:endParaRPr lang="cs-CZ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/>
              <a:t>Zpráva o rodině 2023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sz="half" idx="4294967295"/>
          </p:nvPr>
        </p:nvSpPr>
        <p:spPr>
          <a:xfrm>
            <a:off x="838200" y="1825625"/>
            <a:ext cx="9766300" cy="5032375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400" dirty="0">
                <a:solidFill>
                  <a:srgbClr val="000000"/>
                </a:solidFill>
              </a:rPr>
              <a:t>Nejčastějšími formami alternativ klasického pojetí rodinného soužití, tedy partnerů, kteří uzavřeli manželství a mají spolu děti, jsou: </a:t>
            </a:r>
            <a:endParaRPr lang="cs-CZ" sz="24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400" dirty="0">
                <a:solidFill>
                  <a:srgbClr val="000000"/>
                </a:solidFill>
              </a:rPr>
              <a:t>• kohabitace, tedy situace, kdy spolu žijí a příp. i vychovávají děti lidé bez uzavření manželství</a:t>
            </a:r>
            <a:endParaRPr lang="cs-CZ" sz="24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400" dirty="0">
                <a:solidFill>
                  <a:srgbClr val="000000"/>
                </a:solidFill>
              </a:rPr>
              <a:t>• rodiny s jedním rodičem, tzv. sólo rodičem, označované též jako neúplné rodiny či rodiny samoživitele, a to jako důsledek rozpadu rodičovského partnerství, úmrtí jednoho z rodičů či dobrovolného rozhodnutí mít a vychovávat dítě či děti bez partnera či partnerky</a:t>
            </a:r>
            <a:endParaRPr lang="cs-CZ" sz="24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400" dirty="0">
                <a:solidFill>
                  <a:srgbClr val="000000"/>
                </a:solidFill>
              </a:rPr>
              <a:t>• tzv. rodiny rekonstituované, založené na nevlastním rodičovství, příp. nevlastním sourozenectví</a:t>
            </a:r>
            <a:endParaRPr lang="cs-CZ" sz="24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400" dirty="0">
                <a:solidFill>
                  <a:srgbClr val="000000"/>
                </a:solidFill>
              </a:rPr>
              <a:t>• rodiny tvořené rodiči stejného pohlaví, tzv. rodiny homoparentální</a:t>
            </a:r>
            <a:endParaRPr lang="cs-CZ" sz="24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400" dirty="0">
                <a:solidFill>
                  <a:srgbClr val="000000"/>
                </a:solidFill>
              </a:rPr>
              <a:t>• život bez partnera a bez dětí</a:t>
            </a:r>
            <a:endParaRPr lang="cs-CZ" sz="24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br>
              <a:rPr lang="cs-CZ" dirty="0"/>
            </a:br>
            <a:endParaRPr lang="cs-CZ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/>
              <a:t>Věkové složení obyvatel ČR - projekce</a:t>
            </a:r>
            <a:endParaRPr lang="en-US"/>
          </a:p>
        </p:txBody>
      </p:sp>
      <p:pic>
        <p:nvPicPr>
          <p:cNvPr id="55298" name="Picture 2" descr="https://player.slideplayer.cz/106/17834635/slides/slide_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l="52463" t="15228"/>
          <a:stretch>
            <a:fillRect/>
          </a:stretch>
        </p:blipFill>
        <p:spPr>
          <a:xfrm>
            <a:off x="3286125" y="1809750"/>
            <a:ext cx="3851275" cy="4854575"/>
          </a:xfrm>
        </p:spPr>
      </p:pic>
      <p:sp>
        <p:nvSpPr>
          <p:cNvPr id="5" name="Obdélník 4"/>
          <p:cNvSpPr/>
          <p:nvPr/>
        </p:nvSpPr>
        <p:spPr>
          <a:xfrm>
            <a:off x="3838575" y="2017713"/>
            <a:ext cx="609600" cy="247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9363" y="0"/>
            <a:ext cx="9693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600201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dirty="0"/>
              <a:t>Má svoje téma?</a:t>
            </a:r>
          </a:p>
          <a:p>
            <a:pPr eaLnBrk="1" hangingPunct="1"/>
            <a:r>
              <a:rPr lang="cs-CZ" altLang="cs-CZ" sz="4000" dirty="0"/>
              <a:t>Má svou metodu poznání?</a:t>
            </a:r>
          </a:p>
          <a:p>
            <a:pPr marL="114300" indent="0">
              <a:buNone/>
            </a:pPr>
            <a:endParaRPr lang="cs-CZ" altLang="cs-CZ" sz="4000" dirty="0"/>
          </a:p>
          <a:p>
            <a:pPr eaLnBrk="1" hangingPunct="1">
              <a:buFont typeface="Wingdings" pitchFamily="2" charset="2"/>
              <a:buNone/>
            </a:pPr>
            <a:endParaRPr lang="cs-CZ" altLang="cs-CZ" sz="4000" dirty="0"/>
          </a:p>
        </p:txBody>
      </p:sp>
    </p:spTree>
    <p:extLst>
      <p:ext uri="{BB962C8B-B14F-4D97-AF65-F5344CB8AC3E}">
        <p14:creationId xmlns:p14="http://schemas.microsoft.com/office/powerpoint/2010/main" val="151890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Zástupný obsah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22459" t="15337" r="20055" b="9898"/>
          <a:stretch>
            <a:fillRect/>
          </a:stretch>
        </p:blipFill>
        <p:spPr>
          <a:xfrm>
            <a:off x="1684338" y="528638"/>
            <a:ext cx="8201025" cy="6000750"/>
          </a:xfrm>
        </p:spPr>
      </p:pic>
      <p:sp>
        <p:nvSpPr>
          <p:cNvPr id="57346" name="TextovéPole 5"/>
          <p:cNvSpPr txBox="1">
            <a:spLocks noChangeArrowheads="1"/>
          </p:cNvSpPr>
          <p:nvPr/>
        </p:nvSpPr>
        <p:spPr bwMode="auto">
          <a:xfrm>
            <a:off x="9885363" y="5630863"/>
            <a:ext cx="1973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i="1">
                <a:latin typeface="Calibri" pitchFamily="34" charset="0"/>
              </a:rPr>
              <a:t>rovnaodmena.cz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338263" y="93663"/>
            <a:ext cx="9075737" cy="6556375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476250"/>
            <a:ext cx="9331325" cy="6162675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21387" t="14581" r="4813" b="7864"/>
          <a:stretch>
            <a:fillRect/>
          </a:stretch>
        </p:blipFill>
        <p:spPr>
          <a:xfrm>
            <a:off x="1344613" y="307975"/>
            <a:ext cx="9502775" cy="6242050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Zástupný obsah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25819" t="19760" r="14954" b="8569"/>
          <a:stretch>
            <a:fillRect/>
          </a:stretch>
        </p:blipFill>
        <p:spPr>
          <a:xfrm>
            <a:off x="836613" y="317500"/>
            <a:ext cx="9067800" cy="6172200"/>
          </a:xfrm>
        </p:spPr>
      </p:pic>
      <p:sp>
        <p:nvSpPr>
          <p:cNvPr id="62466" name="TextovéPole 4"/>
          <p:cNvSpPr txBox="1">
            <a:spLocks noChangeArrowheads="1"/>
          </p:cNvSpPr>
          <p:nvPr/>
        </p:nvSpPr>
        <p:spPr bwMode="auto">
          <a:xfrm>
            <a:off x="9336088" y="5967413"/>
            <a:ext cx="2349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i="1">
                <a:latin typeface="Calibri" pitchFamily="34" charset="0"/>
              </a:rPr>
              <a:t>Vohlídalová, 2012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21230" t="16084" r="9190" b="26878"/>
          <a:stretch>
            <a:fillRect/>
          </a:stretch>
        </p:blipFill>
        <p:spPr>
          <a:xfrm>
            <a:off x="239713" y="506413"/>
            <a:ext cx="11409362" cy="5845175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Obrázek 4"/>
          <p:cNvPicPr>
            <a:picLocks noChangeAspect="1"/>
          </p:cNvPicPr>
          <p:nvPr/>
        </p:nvPicPr>
        <p:blipFill>
          <a:blip r:embed="rId2"/>
          <a:srcRect l="21677" t="23215" r="16344" b="17024"/>
          <a:stretch>
            <a:fillRect/>
          </a:stretch>
        </p:blipFill>
        <p:spPr bwMode="auto">
          <a:xfrm>
            <a:off x="1404938" y="776288"/>
            <a:ext cx="9183687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Zástupný obsah 4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58825" y="215900"/>
            <a:ext cx="10240963" cy="7253288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Nadpis 1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3949700"/>
          </a:xfrm>
        </p:spPr>
        <p:txBody>
          <a:bodyPr/>
          <a:lstStyle/>
          <a:p>
            <a:pPr eaLnBrk="1" hangingPunct="1"/>
            <a:r>
              <a:rPr lang="cs-CZ"/>
              <a:t>Proměny rodinného chování v ČR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Nadpis 1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3949700"/>
          </a:xfrm>
        </p:spPr>
        <p:txBody>
          <a:bodyPr/>
          <a:lstStyle/>
          <a:p>
            <a:pPr eaLnBrk="1" hangingPunct="1"/>
            <a:r>
              <a:rPr lang="cs-CZ"/>
              <a:t>Kdy a jak se nejvíc měnilo rodinné chování v ČR?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595FE1-72C6-4874-B34B-B706CDDA1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077686"/>
            <a:ext cx="7620000" cy="5323114"/>
          </a:xfrm>
        </p:spPr>
        <p:txBody>
          <a:bodyPr>
            <a:normAutofit fontScale="92500" lnSpcReduction="20000"/>
          </a:bodyPr>
          <a:lstStyle/>
          <a:p>
            <a:r>
              <a:rPr lang="cs-CZ" sz="3600" dirty="0"/>
              <a:t>Platí ve vztazích, že protiklady se přitahují?</a:t>
            </a:r>
          </a:p>
          <a:p>
            <a:r>
              <a:rPr lang="cs-CZ" sz="3600" dirty="0"/>
              <a:t>Dá se zdraví koupit za peníze?</a:t>
            </a:r>
          </a:p>
          <a:p>
            <a:r>
              <a:rPr lang="cs-CZ" sz="3600" dirty="0"/>
              <a:t>Tikají všem ženám biologické hodiny stejně?</a:t>
            </a:r>
          </a:p>
          <a:p>
            <a:r>
              <a:rPr lang="cs-CZ" sz="3600" dirty="0"/>
              <a:t>Proč se lidé rozvádějí?</a:t>
            </a:r>
          </a:p>
          <a:p>
            <a:r>
              <a:rPr lang="cs-CZ" sz="3600" dirty="0"/>
              <a:t>Proč jsou muži tak často nevěrní?</a:t>
            </a:r>
          </a:p>
          <a:p>
            <a:r>
              <a:rPr lang="cs-CZ" sz="3600" dirty="0"/>
              <a:t>Mají ženy buňky na </a:t>
            </a:r>
            <a:r>
              <a:rPr lang="cs-CZ" sz="3600"/>
              <a:t>úklid/péči?</a:t>
            </a:r>
          </a:p>
          <a:p>
            <a:r>
              <a:rPr lang="cs-CZ" sz="3600" b="1"/>
              <a:t>Co se stane, když muži začnou chodit na rodičovskou dovolenou?</a:t>
            </a:r>
          </a:p>
          <a:p>
            <a:r>
              <a:rPr lang="cs-CZ" sz="3600" b="1"/>
              <a:t>Proč je u nás přespříliš vysokoškoláků, když pak končí mezi nezaměstnanými? </a:t>
            </a:r>
            <a:endParaRPr lang="cs-CZ" sz="36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09277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/>
              <a:t>Hodnoty prvosňatečnosti v ČR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4294967295"/>
          </p:nvPr>
        </p:nvGraphicFramePr>
        <p:xfrm>
          <a:off x="3432175" y="2852738"/>
          <a:ext cx="4824537" cy="33416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8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8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81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8556"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 dirty="0">
                          <a:effectLst/>
                        </a:rPr>
                        <a:t> </a:t>
                      </a:r>
                      <a:endParaRPr lang="cs-CZ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 dirty="0">
                          <a:effectLst/>
                        </a:rPr>
                        <a:t>Muži</a:t>
                      </a:r>
                      <a:endParaRPr lang="cs-CZ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>
                          <a:effectLst/>
                        </a:rPr>
                        <a:t>Ženy</a:t>
                      </a:r>
                      <a:endParaRPr lang="cs-CZ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576"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>
                          <a:effectLst/>
                        </a:rPr>
                        <a:t>1992</a:t>
                      </a:r>
                      <a:endParaRPr lang="cs-CZ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 dirty="0">
                          <a:effectLst/>
                        </a:rPr>
                        <a:t>85 %</a:t>
                      </a:r>
                      <a:endParaRPr lang="cs-CZ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 dirty="0">
                          <a:effectLst/>
                        </a:rPr>
                        <a:t>92 %</a:t>
                      </a:r>
                      <a:endParaRPr lang="cs-CZ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576"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>
                          <a:effectLst/>
                        </a:rPr>
                        <a:t>2002</a:t>
                      </a:r>
                      <a:endParaRPr lang="cs-CZ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 dirty="0">
                          <a:effectLst/>
                        </a:rPr>
                        <a:t>66 %</a:t>
                      </a:r>
                      <a:endParaRPr lang="cs-CZ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 dirty="0">
                          <a:effectLst/>
                        </a:rPr>
                        <a:t>72 %</a:t>
                      </a:r>
                      <a:endParaRPr lang="cs-CZ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576"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  <a:r>
                        <a:rPr lang="cs-CZ" sz="3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%</a:t>
                      </a:r>
                      <a:endParaRPr lang="cs-CZ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278"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 dirty="0">
                          <a:effectLst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 dirty="0">
                          <a:effectLst/>
                        </a:rPr>
                        <a:t>56 %</a:t>
                      </a:r>
                      <a:endParaRPr lang="cs-CZ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 dirty="0">
                          <a:effectLst/>
                        </a:rPr>
                        <a:t>64 %</a:t>
                      </a:r>
                      <a:endParaRPr lang="cs-CZ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278"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 dirty="0">
                          <a:effectLst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 </a:t>
                      </a:r>
                      <a:r>
                        <a:rPr lang="cs-CZ" sz="3200" u="none" strike="noStrike" dirty="0">
                          <a:effectLst/>
                        </a:rPr>
                        <a:t>%</a:t>
                      </a:r>
                      <a:endParaRPr lang="cs-CZ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67,5 </a:t>
                      </a:r>
                      <a:r>
                        <a:rPr lang="cs-CZ" sz="3200" u="none" strike="noStrike" dirty="0">
                          <a:effectLst/>
                        </a:rPr>
                        <a:t>%</a:t>
                      </a:r>
                      <a:endParaRPr lang="cs-CZ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2"/>
          <p:cNvPicPr>
            <a:picLocks noChangeAspect="1" noChangeArrowheads="1"/>
          </p:cNvPicPr>
          <p:nvPr/>
        </p:nvPicPr>
        <p:blipFill>
          <a:blip r:embed="rId2"/>
          <a:srcRect l="10555" r="17790" b="16074"/>
          <a:stretch>
            <a:fillRect/>
          </a:stretch>
        </p:blipFill>
        <p:spPr bwMode="auto">
          <a:xfrm>
            <a:off x="1506538" y="0"/>
            <a:ext cx="9291637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/>
              <a:t>Průměrný věk vstupu do prvního manželství v ČR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4294967295"/>
          </p:nvPr>
        </p:nvGraphicFramePr>
        <p:xfrm>
          <a:off x="2782888" y="2205038"/>
          <a:ext cx="4956573" cy="31672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2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2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21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8042"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 dirty="0">
                          <a:effectLst/>
                        </a:rPr>
                        <a:t> 1992</a:t>
                      </a:r>
                      <a:endParaRPr lang="cs-CZ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 dirty="0">
                          <a:effectLst/>
                        </a:rPr>
                        <a:t>24,8</a:t>
                      </a:r>
                      <a:endParaRPr lang="cs-CZ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 dirty="0">
                          <a:effectLst/>
                        </a:rPr>
                        <a:t>22,6</a:t>
                      </a:r>
                      <a:endParaRPr lang="cs-CZ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2422"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 dirty="0">
                          <a:effectLst/>
                        </a:rPr>
                        <a:t>29,7</a:t>
                      </a:r>
                      <a:endParaRPr lang="cs-CZ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 dirty="0">
                          <a:effectLst/>
                        </a:rPr>
                        <a:t>27,3</a:t>
                      </a:r>
                      <a:endParaRPr lang="cs-CZ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422"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 dirty="0">
                          <a:effectLst/>
                        </a:rPr>
                        <a:t>32,3</a:t>
                      </a:r>
                      <a:endParaRPr lang="cs-CZ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 dirty="0">
                          <a:effectLst/>
                        </a:rPr>
                        <a:t>29,6</a:t>
                      </a:r>
                      <a:endParaRPr lang="cs-CZ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021"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3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32,2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3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29,9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021"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3200" dirty="0"/>
                        <a:t>32,1 </a:t>
                      </a:r>
                      <a:endParaRPr lang="cs-CZ" sz="3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3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29, 8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22923" t="25854" r="42421" b="32294"/>
          <a:stretch>
            <a:fillRect/>
          </a:stretch>
        </p:blipFill>
        <p:spPr>
          <a:xfrm>
            <a:off x="1236663" y="115888"/>
            <a:ext cx="8667750" cy="6542087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2"/>
          <p:cNvPicPr>
            <a:picLocks noChangeAspect="1" noChangeArrowheads="1"/>
          </p:cNvPicPr>
          <p:nvPr/>
        </p:nvPicPr>
        <p:blipFill>
          <a:blip r:embed="rId2"/>
          <a:srcRect l="7787" r="9669" b="20131"/>
          <a:stretch>
            <a:fillRect/>
          </a:stretch>
        </p:blipFill>
        <p:spPr bwMode="auto">
          <a:xfrm>
            <a:off x="1524000" y="476250"/>
            <a:ext cx="9050338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Obrázek 1"/>
          <p:cNvPicPr>
            <a:picLocks noChangeAspect="1"/>
          </p:cNvPicPr>
          <p:nvPr/>
        </p:nvPicPr>
        <p:blipFill>
          <a:blip r:embed="rId2"/>
          <a:srcRect l="25880" t="32668" r="36092" b="17543"/>
          <a:stretch>
            <a:fillRect/>
          </a:stretch>
        </p:blipFill>
        <p:spPr bwMode="auto">
          <a:xfrm>
            <a:off x="939800" y="979488"/>
            <a:ext cx="9144000" cy="673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Obrázek 1"/>
          <p:cNvPicPr>
            <a:picLocks noChangeAspect="1"/>
          </p:cNvPicPr>
          <p:nvPr/>
        </p:nvPicPr>
        <p:blipFill>
          <a:blip r:embed="rId2"/>
          <a:srcRect l="16434" t="27673" r="31535" b="14958"/>
          <a:stretch>
            <a:fillRect/>
          </a:stretch>
        </p:blipFill>
        <p:spPr bwMode="auto">
          <a:xfrm>
            <a:off x="1520825" y="319088"/>
            <a:ext cx="8645525" cy="595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/>
          <p:cNvGraphicFramePr>
            <a:graphicFrameLocks/>
          </p:cNvGraphicFramePr>
          <p:nvPr/>
        </p:nvGraphicFramePr>
        <p:xfrm>
          <a:off x="2128837" y="1138237"/>
          <a:ext cx="7934325" cy="458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Sňatky podle vzdělání 2013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2590800" y="2209800"/>
          <a:ext cx="6857998" cy="2514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9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9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97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97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97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CELKEM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ZŠ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Vyuč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SŠ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VŠ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ZŠ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1543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1120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170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166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Vyuč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5586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396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2639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1968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528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SŠ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8242</a:t>
                      </a:r>
                      <a:endParaRPr lang="cs-CZ" sz="18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185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759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5190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1941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167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VŠ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5519</a:t>
                      </a:r>
                      <a:endParaRPr lang="cs-CZ" sz="18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129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1354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3807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193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22609</a:t>
                      </a:r>
                      <a:endParaRPr lang="cs-CZ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59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221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solidFill>
                            <a:schemeClr val="tx1"/>
                          </a:solidFill>
                          <a:effectLst/>
                        </a:rPr>
                        <a:t>194</a:t>
                      </a:r>
                      <a:endParaRPr lang="cs-CZ" sz="18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22087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52745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338263" y="93663"/>
            <a:ext cx="9075737" cy="6556375"/>
          </a:xfrm>
        </p:spPr>
      </p:pic>
      <p:sp>
        <p:nvSpPr>
          <p:cNvPr id="2" name="Ovál 1"/>
          <p:cNvSpPr/>
          <p:nvPr/>
        </p:nvSpPr>
        <p:spPr>
          <a:xfrm>
            <a:off x="7673419" y="1225485"/>
            <a:ext cx="94268" cy="9426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ál 3"/>
          <p:cNvSpPr/>
          <p:nvPr/>
        </p:nvSpPr>
        <p:spPr>
          <a:xfrm>
            <a:off x="7929514" y="1613555"/>
            <a:ext cx="94268" cy="9426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ál 4"/>
          <p:cNvSpPr/>
          <p:nvPr/>
        </p:nvSpPr>
        <p:spPr>
          <a:xfrm>
            <a:off x="8023782" y="2001625"/>
            <a:ext cx="94268" cy="9426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ál 5"/>
          <p:cNvSpPr/>
          <p:nvPr/>
        </p:nvSpPr>
        <p:spPr>
          <a:xfrm>
            <a:off x="6215407" y="2380268"/>
            <a:ext cx="94268" cy="9426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ál 6"/>
          <p:cNvSpPr/>
          <p:nvPr/>
        </p:nvSpPr>
        <p:spPr>
          <a:xfrm>
            <a:off x="6309675" y="2796618"/>
            <a:ext cx="94268" cy="9426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ál 7"/>
          <p:cNvSpPr/>
          <p:nvPr/>
        </p:nvSpPr>
        <p:spPr>
          <a:xfrm>
            <a:off x="6537489" y="3214539"/>
            <a:ext cx="80128" cy="8484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ál 8"/>
          <p:cNvSpPr/>
          <p:nvPr/>
        </p:nvSpPr>
        <p:spPr>
          <a:xfrm>
            <a:off x="5509968" y="3608894"/>
            <a:ext cx="94268" cy="9426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ál 9"/>
          <p:cNvSpPr/>
          <p:nvPr/>
        </p:nvSpPr>
        <p:spPr>
          <a:xfrm>
            <a:off x="5698504" y="3995393"/>
            <a:ext cx="94268" cy="9426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ál 10"/>
          <p:cNvSpPr/>
          <p:nvPr/>
        </p:nvSpPr>
        <p:spPr>
          <a:xfrm>
            <a:off x="5604236" y="4411743"/>
            <a:ext cx="94268" cy="9426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37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DDFA27-AFD3-4D43-9D55-920A5B4BA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Věda o tom, jak nás ovlivňuje společnost?</a:t>
            </a:r>
          </a:p>
          <a:p>
            <a:r>
              <a:rPr lang="cs-CZ" dirty="0"/>
              <a:t>Věda o tom, co z našeho chování pramení ze společenských vlivů?</a:t>
            </a:r>
          </a:p>
          <a:p>
            <a:r>
              <a:rPr lang="cs-CZ" dirty="0"/>
              <a:t>Věda o lidském jednání</a:t>
            </a:r>
          </a:p>
          <a:p>
            <a:r>
              <a:rPr lang="cs-CZ" dirty="0"/>
              <a:t>Věda o tom, že je v individuálním sociální, co je v konkrétním obecné</a:t>
            </a:r>
          </a:p>
          <a:p>
            <a:pPr marL="0" indent="0">
              <a:buNone/>
            </a:pPr>
            <a:endParaRPr lang="cs-CZ" dirty="0"/>
          </a:p>
          <a:p>
            <a:pPr marL="1143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919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1895" y="365125"/>
            <a:ext cx="10631905" cy="2984467"/>
          </a:xfrm>
        </p:spPr>
        <p:txBody>
          <a:bodyPr>
            <a:noAutofit/>
          </a:bodyPr>
          <a:lstStyle/>
          <a:p>
            <a:r>
              <a:rPr lang="en-US" sz="3600"/>
              <a:t>https://www.nytimes.com/interactive/2015/01/06/upshot/how-nonemployed-americans-spend-their-weekdays-men-vs-women.html?rref=upshot&amp;abt=0002&amp;abg=1&amp;_r=1</a:t>
            </a:r>
          </a:p>
        </p:txBody>
      </p:sp>
    </p:spTree>
    <p:extLst>
      <p:ext uri="{BB962C8B-B14F-4D97-AF65-F5344CB8AC3E}">
        <p14:creationId xmlns:p14="http://schemas.microsoft.com/office/powerpoint/2010/main" val="1999110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r>
              <a:rPr lang="cs-CZ"/>
              <a:t>Sociologie vs. zdravý rozum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46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Sociologie jako věda a forma kritického myšlení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/>
              <a:t>Sociologie se svým úhlem pohledu vymezuje vůči ostatním vědám, a vědeckou metodou vůči zdravému rozumu, často apelujícímu na individuálnost rozhodování (každý svého štěstí strůjcem), nebo přirozenost (již od pravěku).</a:t>
            </a: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r>
              <a:rPr lang="cs-CZ"/>
              <a:t>Demaskující a rozlaďující povaha sociologie</a:t>
            </a: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69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r>
              <a:rPr lang="cs-CZ"/>
              <a:t>Sociologie vs. sociobiologie</a:t>
            </a:r>
          </a:p>
        </p:txBody>
      </p:sp>
    </p:spTree>
    <p:extLst>
      <p:ext uri="{BB962C8B-B14F-4D97-AF65-F5344CB8AC3E}">
        <p14:creationId xmlns:p14="http://schemas.microsoft.com/office/powerpoint/2010/main" val="11189308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</TotalTime>
  <Words>1421</Words>
  <Application>Microsoft Office PowerPoint</Application>
  <PresentationFormat>Širokoúhlá obrazovka</PresentationFormat>
  <Paragraphs>201</Paragraphs>
  <Slides>60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60</vt:i4>
      </vt:variant>
    </vt:vector>
  </HeadingPairs>
  <TitlesOfParts>
    <vt:vector size="68" baseType="lpstr">
      <vt:lpstr>Arial</vt:lpstr>
      <vt:lpstr>Calibri</vt:lpstr>
      <vt:lpstr>Calibri Light</vt:lpstr>
      <vt:lpstr>Georgia</vt:lpstr>
      <vt:lpstr>Open Sans</vt:lpstr>
      <vt:lpstr>Times New Roman</vt:lpstr>
      <vt:lpstr>Wingdings</vt:lpstr>
      <vt:lpstr>Motiv Office</vt:lpstr>
      <vt:lpstr>Sociologie a sociální psychologie Úvod</vt:lpstr>
      <vt:lpstr>Co je to sociologie? Čím se vymezuje od ostatních „věd o společnosti“?  </vt:lpstr>
      <vt:lpstr>Sociální psychologie</vt:lpstr>
      <vt:lpstr>Prezentace aplikace PowerPoint</vt:lpstr>
      <vt:lpstr>Prezentace aplikace PowerPoint</vt:lpstr>
      <vt:lpstr>Prezentace aplikace PowerPoint</vt:lpstr>
      <vt:lpstr>Prezentace aplikace PowerPoint</vt:lpstr>
      <vt:lpstr>Sociologie jako věda a forma kritického myšlení</vt:lpstr>
      <vt:lpstr>Prezentace aplikace PowerPoint</vt:lpstr>
      <vt:lpstr>Prezentace aplikace PowerPoint</vt:lpstr>
      <vt:lpstr>Společnost kolem nás i v nás</vt:lpstr>
      <vt:lpstr>Člověk jako člen sítě …</vt:lpstr>
      <vt:lpstr>Prezentace aplikace PowerPoint</vt:lpstr>
      <vt:lpstr>Prezentace aplikace PowerPoint</vt:lpstr>
      <vt:lpstr>Individuální jako společenské</vt:lpstr>
      <vt:lpstr>Deviace jako záležitost společenských norem</vt:lpstr>
      <vt:lpstr>Kathrine Virginia Switzer</vt:lpstr>
      <vt:lpstr>Manifestní a latentní funkce</vt:lpstr>
      <vt:lpstr>Prezentace aplikace PowerPoint</vt:lpstr>
      <vt:lpstr>Ještě něco?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Historické a společenské souvislosti vzniku sociologie a co je to modernita</vt:lpstr>
      <vt:lpstr>Prezentace aplikace PowerPoint</vt:lpstr>
      <vt:lpstr>Prezentace aplikace PowerPoint</vt:lpstr>
      <vt:lpstr>Zpráva o rodině 2023</vt:lpstr>
      <vt:lpstr>Věkové složení obyvatel ČR - projekce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Proměny rodinného chování v ČR</vt:lpstr>
      <vt:lpstr>Kdy a jak se nejvíc měnilo rodinné chování v ČR?</vt:lpstr>
      <vt:lpstr>Hodnoty prvosňatečnosti v ČR</vt:lpstr>
      <vt:lpstr>Prezentace aplikace PowerPoint</vt:lpstr>
      <vt:lpstr>Průměrný věk vstupu do prvního manželství v ČR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Sňatky podle vzdělání 2013</vt:lpstr>
      <vt:lpstr>Prezentace aplikace PowerPoint</vt:lpstr>
      <vt:lpstr>https://www.nytimes.com/interactive/2015/01/06/upshot/how-nonemployed-americans-spend-their-weekdays-men-vs-women.html?rref=upshot&amp;abt=0002&amp;abg=1&amp;_r=1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Sociologie - Úvod</dc:title>
  <dc:creator>Lenka Slepičková</dc:creator>
  <cp:lastModifiedBy>Lenka Slepičková</cp:lastModifiedBy>
  <cp:revision>15</cp:revision>
  <dcterms:created xsi:type="dcterms:W3CDTF">2021-10-12T09:19:04Z</dcterms:created>
  <dcterms:modified xsi:type="dcterms:W3CDTF">2025-02-04T22:36:14Z</dcterms:modified>
</cp:coreProperties>
</file>