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3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5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7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2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7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0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0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3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15A6F-2F6A-484B-B4E6-ED09D6F54F5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6610-8BC2-42B5-82B0-DCFF6A57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4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lapacientu.cz/2024/12/03/zverejnili-jsme-unikatni-vyzkum-postoju-ceske-verejnosti-k-nutne-reforme-zdravotnictv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zpravy/domaci/obezita-zdravi-tloustka-cukrovka.A241120_103843_domaci_rt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6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Jedná se o typické příznaky infarktu u žen.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en-US" smtClean="0"/>
              <a:t>https://www.zdravotnickydenik.cz/2024/10/zeny-umiraji-na-nemoci-srdce-i-kdyz-by-nemusely-na-vine-jsou-predsudky/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6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5. </a:t>
            </a:r>
            <a:r>
              <a:rPr lang="en-US" b="1" smtClean="0"/>
              <a:t>Unikátní aplikace aktuálně vyvíjená ČVUT FEL rozpozná počínající nemoc z nahrávky hovoru. Kterou nemoc by bylo možné takto rozpoznat? A) Alzheimerovu chorobu </a:t>
            </a:r>
            <a:r>
              <a:rPr lang="cs-CZ" b="1" smtClean="0"/>
              <a:t>B</a:t>
            </a:r>
            <a:r>
              <a:rPr lang="en-US" b="1" smtClean="0"/>
              <a:t>) Parkinsonovu </a:t>
            </a:r>
            <a:r>
              <a:rPr lang="cs-CZ" b="1" smtClean="0"/>
              <a:t>chorobu</a:t>
            </a:r>
            <a:r>
              <a:rPr lang="en-US" b="1" smtClean="0"/>
              <a:t> C) Chronickou obstrukční plicní chorobu D) Depresi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Haló telefone, mám „parkinsona“? 📞🤔</a:t>
            </a:r>
          </a:p>
          <a:p>
            <a:pPr marL="0" indent="0">
              <a:buNone/>
            </a:pPr>
            <a:r>
              <a:rPr lang="en-US" smtClean="0"/>
              <a:t>Unikátní aplikace z dílny ČVUT FEL rozpozná počínající Parkinsonovu nemoc z nahrávky hovoru! 🎙️💡 Tým vědců pod vedením doc. Jana Rusze na vývoji pracuje spolu s lékaři z Národního ústavu pro neurologický výzkum a 1. lékařské fakulty UK.</a:t>
            </a:r>
          </a:p>
          <a:p>
            <a:pPr marL="0" indent="0">
              <a:buNone/>
            </a:pPr>
            <a:r>
              <a:rPr lang="en-US" smtClean="0"/>
              <a:t>Do studie se zapojilo přes 70 účastníků. 👥 Kromě analýzy svých hovorů také četli vybrané pasáže textu nebo plnili další úkoly.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75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6. </a:t>
            </a:r>
            <a:r>
              <a:rPr lang="en-US" b="1" smtClean="0"/>
              <a:t>Jakou průměrnou známkou hodnotí Češi a Češky naše zdravotnictví? Hodnotí jej lépe mladí, nebo starší?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2, 77 je průměrná známka pro české zdravotnictví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>
                <a:hlinkClick r:id="rId2"/>
              </a:rPr>
              <a:t>https://silapacientu.cz/2024/12/03/zverejnili-jsme-unikatni-vyzkum-postoju-ceske-verejnosti-k-nutne-reforme-zdravotnictvi/</a:t>
            </a:r>
            <a:endParaRPr lang="en-US"/>
          </a:p>
          <a:p>
            <a:pPr marL="0" indent="0">
              <a:buNone/>
            </a:pPr>
            <a:r>
              <a:rPr lang="en-US"/>
              <a:t> 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90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7. </a:t>
            </a:r>
            <a:r>
              <a:rPr lang="en-US" smtClean="0"/>
              <a:t>Kolik procent HDP se v ČR vydává na léčbu obezity ročně? A kolik se podle předpokladů bude vydávat v roce 2060? Jen pro srovnání, do vzdělání jde v ČR 4,1 % HDP.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6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Podle World Obesity Atlas 2024 dosahují náklady spojené s obezitou v České republice přibližně 6,26 miliardy dolarů ročně, což představuje zhruba </a:t>
            </a:r>
            <a:r>
              <a:rPr lang="en-US" sz="3200" b="1" u="sng"/>
              <a:t>2,5 % HDP</a:t>
            </a:r>
            <a:r>
              <a:rPr lang="en-US" u="sng"/>
              <a:t>. </a:t>
            </a:r>
            <a:r>
              <a:rPr lang="en-US"/>
              <a:t>Tyto výdaje zahrnují náklady na zdravotní péči, léčbu přidružených onemocnění, ztrátu produktivity a předčasná úmrtí. Pokud se situace nezlepší, do roku 2060 by mohly tyto náklady narůst až na 30,53 miliardy dolarů, tedy 4,6 % </a:t>
            </a:r>
            <a:r>
              <a:rPr lang="en-US"/>
              <a:t>HDP</a:t>
            </a:r>
            <a:r>
              <a:rPr lang="en-US" smtClean="0"/>
              <a:t>.</a:t>
            </a: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en-US"/>
              <a:t>Zdroj: </a:t>
            </a:r>
            <a:r>
              <a:rPr lang="en-US">
                <a:hlinkClick r:id="rId2"/>
              </a:rPr>
              <a:t>https://www.idnes.cz/zpravy/domaci/obezita-zdravi-tloustka-cukrovka.A241120_103843_domaci_rts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85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8. </a:t>
            </a:r>
            <a:r>
              <a:rPr lang="en-US" sz="3600" b="1" smtClean="0"/>
              <a:t>Existují v ČR regionální rozdíly v naději dožití? Pokud ano, kde se lidé dožívají nejvyššího, a kde nejnižšího věku?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6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07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https://syri.natur.cuni.cz/pages/health-social-inequalities?fbclid=IwY2xjawHM7jtleHRuA2FlbQIxMAABHTXxZFi4cwbXia415uxessul0-otH0gfK8JXXPvKkkzFN0dbKtIoIPYjdw_aem_AKGlcbi1ft_W3D53TYL9ug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9. </a:t>
            </a:r>
            <a:r>
              <a:rPr lang="en-US" smtClean="0"/>
              <a:t>Kolik </a:t>
            </a:r>
            <a:r>
              <a:rPr lang="cs-CZ" smtClean="0"/>
              <a:t>(procent) </a:t>
            </a:r>
            <a:r>
              <a:rPr lang="en-US" smtClean="0"/>
              <a:t>lidí v ČR nemá zubaře?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3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486" y="510746"/>
            <a:ext cx="10515600" cy="564150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smtClean="0"/>
              <a:t>1. </a:t>
            </a:r>
            <a:r>
              <a:rPr lang="en-US" smtClean="0"/>
              <a:t>Která </a:t>
            </a:r>
            <a:r>
              <a:rPr lang="en-US"/>
              <a:t>věková kategorie v ČR nejčastěji zemře kvůli sebevraždě?</a:t>
            </a:r>
          </a:p>
          <a:p>
            <a:pPr marL="0" lvl="0" indent="0">
              <a:buNone/>
            </a:pPr>
            <a:r>
              <a:rPr lang="cs-CZ" smtClean="0"/>
              <a:t>2. </a:t>
            </a:r>
            <a:r>
              <a:rPr lang="en-US" smtClean="0"/>
              <a:t>Kolik </a:t>
            </a:r>
            <a:r>
              <a:rPr lang="en-US"/>
              <a:t>je v ČR dětských psychiatrů?</a:t>
            </a:r>
          </a:p>
          <a:p>
            <a:pPr marL="0" lvl="0" indent="0">
              <a:buNone/>
            </a:pPr>
            <a:r>
              <a:rPr lang="cs-CZ" smtClean="0"/>
              <a:t>3. </a:t>
            </a:r>
            <a:r>
              <a:rPr lang="en-US" smtClean="0"/>
              <a:t>Jaká </a:t>
            </a:r>
            <a:r>
              <a:rPr lang="en-US"/>
              <a:t>je nejčastější příčina akutní bolesti břicha u dospělých v západních zemích?</a:t>
            </a:r>
          </a:p>
          <a:p>
            <a:pPr marL="0" lvl="0" indent="0">
              <a:buNone/>
            </a:pPr>
            <a:r>
              <a:rPr lang="cs-CZ" smtClean="0"/>
              <a:t>4. </a:t>
            </a:r>
            <a:r>
              <a:rPr lang="en-US" smtClean="0"/>
              <a:t>Pokud </a:t>
            </a:r>
            <a:r>
              <a:rPr lang="en-US"/>
              <a:t>se u nás objeví následující příznaky: velká únava, pocit závratě, omdlévání, nevolnost a zvracení, potíže s dýcháním, studený pot, bolesti v zádech, čelistech, krku a pažích, měli bychom se bát čeho? Typické je to v ranních hodinách, symptomy jsou provázeny často úzkostmi.</a:t>
            </a:r>
          </a:p>
          <a:p>
            <a:pPr marL="0" lvl="0" indent="0">
              <a:buNone/>
            </a:pPr>
            <a:r>
              <a:rPr lang="cs-CZ" smtClean="0"/>
              <a:t>5. </a:t>
            </a:r>
            <a:r>
              <a:rPr lang="en-US" smtClean="0"/>
              <a:t>Unikátní </a:t>
            </a:r>
            <a:r>
              <a:rPr lang="en-US"/>
              <a:t>aplikace aktuálně vyvíjená ČVUT FEL rozpozná počínající nemoc z nahrávky hovoru. Kterou nemoc by bylo možné takto rozpoznat? A) Alzheimerovu chorobu b) Parkinsonovu nemoc C) Chronickou obstrukční plicní chorobu D) Depresi</a:t>
            </a:r>
          </a:p>
          <a:p>
            <a:pPr marL="0" lvl="0" indent="0">
              <a:buNone/>
            </a:pPr>
            <a:r>
              <a:rPr lang="cs-CZ" smtClean="0"/>
              <a:t>6. </a:t>
            </a:r>
            <a:r>
              <a:rPr lang="en-US" smtClean="0"/>
              <a:t>Jakou </a:t>
            </a:r>
            <a:r>
              <a:rPr lang="en-US"/>
              <a:t>průměrnou známkou hodnotí Češi a Češky naše zdravotnictví? Hodnotí jej lépe mladí, nebo starší? </a:t>
            </a:r>
          </a:p>
          <a:p>
            <a:pPr marL="0" lvl="0" indent="0">
              <a:buNone/>
            </a:pPr>
            <a:r>
              <a:rPr lang="cs-CZ" smtClean="0"/>
              <a:t>7. </a:t>
            </a:r>
            <a:r>
              <a:rPr lang="en-US" smtClean="0"/>
              <a:t>Kolik </a:t>
            </a:r>
            <a:r>
              <a:rPr lang="en-US"/>
              <a:t>procent HDP se v ČR vydává na léčbu obezity ročně? A kolik se podle předpokladů bude vydávat v roce 2060? Jen pro srovnání, do vzdělání jde v ČR 4,1 % HDP.</a:t>
            </a:r>
          </a:p>
          <a:p>
            <a:pPr marL="0" lvl="0" indent="0">
              <a:buNone/>
            </a:pPr>
            <a:r>
              <a:rPr lang="cs-CZ" smtClean="0"/>
              <a:t>8. </a:t>
            </a:r>
            <a:r>
              <a:rPr lang="en-US" smtClean="0"/>
              <a:t>Existují </a:t>
            </a:r>
            <a:r>
              <a:rPr lang="en-US"/>
              <a:t>v ČR regionální rozdíly v naději dožití? Pokud ano, kde se lidé dožívají nejvyššího, a kde nejnižšího věku?</a:t>
            </a:r>
          </a:p>
          <a:p>
            <a:pPr marL="0" lvl="0" indent="0">
              <a:buNone/>
            </a:pPr>
            <a:r>
              <a:rPr lang="cs-CZ" smtClean="0"/>
              <a:t>9. </a:t>
            </a:r>
            <a:r>
              <a:rPr lang="en-US" smtClean="0"/>
              <a:t>Kolik</a:t>
            </a:r>
            <a:r>
              <a:rPr lang="cs-CZ" smtClean="0"/>
              <a:t> (procent)</a:t>
            </a:r>
            <a:r>
              <a:rPr lang="en-US" smtClean="0"/>
              <a:t> </a:t>
            </a:r>
            <a:r>
              <a:rPr lang="en-US"/>
              <a:t>lidí v ČR nemá zubaře?</a:t>
            </a:r>
          </a:p>
          <a:p>
            <a:pPr marL="0" lvl="0" indent="0">
              <a:buNone/>
            </a:pPr>
            <a:r>
              <a:rPr lang="cs-CZ" smtClean="0"/>
              <a:t>10. </a:t>
            </a:r>
            <a:r>
              <a:rPr lang="en-US" smtClean="0"/>
              <a:t>Kolik </a:t>
            </a:r>
            <a:r>
              <a:rPr lang="en-US"/>
              <a:t>procent rodin, v nichž děti vozí autem do školy, bydlí do 1 kilometru od školy?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3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smtClean="0"/>
              <a:t>Zubního lékaře na pojišťovnu nemá podle České stomatologické komory (ČSK) podle dat z </a:t>
            </a:r>
            <a:r>
              <a:rPr lang="cs-CZ" b="1" smtClean="0"/>
              <a:t>před</a:t>
            </a:r>
            <a:r>
              <a:rPr lang="en-US" b="1" smtClean="0"/>
              <a:t>loňského listopadu asi 17 procent pojištěnců, včetně ukrajinských uprchlíků 21 procent. Nejvíce jich je v Praze a Karlovarském kraji, kde podíl činí 27,7 procenta, respektive 26,8 procenta. 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3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10. </a:t>
            </a:r>
            <a:r>
              <a:rPr lang="en-US" b="1" smtClean="0"/>
              <a:t>Kolik procent rodin, v nichž děti vozí autem do školy, bydlí do 1 kilometru od školy?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18 %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https://peskymestem.cz/kazdy-ctvrty-prvnak-vnima-cestu-do-skoly-jako-nebezpecnou-situaci-resi-program-bezpecne-cesty-do-skoly/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3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486" y="510746"/>
            <a:ext cx="10515600" cy="5641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mtClean="0"/>
              <a:t>1. </a:t>
            </a:r>
            <a:r>
              <a:rPr lang="en-US" sz="4100" b="1" smtClean="0"/>
              <a:t>Která </a:t>
            </a:r>
            <a:r>
              <a:rPr lang="en-US" sz="4100" b="1"/>
              <a:t>věková kategorie v ČR nejčastěji zemře kvůli sebevraždě?</a:t>
            </a:r>
          </a:p>
          <a:p>
            <a:pPr marL="0" lv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9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/>
            <a:r>
              <a:rPr lang="cs-CZ" smtClean="0"/>
              <a:t>Která </a:t>
            </a:r>
            <a:r>
              <a:rPr lang="cs-CZ" smtClean="0"/>
              <a:t>věková kategorie v ČR nejčastěji zemře kvůli sebevraždě?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142" t="20189" r="27661" b="10841"/>
          <a:stretch/>
        </p:blipFill>
        <p:spPr>
          <a:xfrm>
            <a:off x="922215" y="1445846"/>
            <a:ext cx="3540369" cy="50539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42237" t="16866" r="27492" b="13846"/>
          <a:stretch/>
        </p:blipFill>
        <p:spPr>
          <a:xfrm>
            <a:off x="4986214" y="1328614"/>
            <a:ext cx="3774831" cy="540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486" y="510746"/>
            <a:ext cx="10515600" cy="5641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/>
          </a:p>
          <a:p>
            <a:pPr marL="0" lvl="0" indent="0">
              <a:buNone/>
            </a:pPr>
            <a:r>
              <a:rPr lang="cs-CZ" smtClean="0"/>
              <a:t>2. </a:t>
            </a:r>
            <a:r>
              <a:rPr lang="en-US" sz="3600" b="1" smtClean="0"/>
              <a:t>Kolik </a:t>
            </a:r>
            <a:r>
              <a:rPr lang="en-US" sz="3600" b="1"/>
              <a:t>je v ČR dětských psychiatrů?</a:t>
            </a:r>
          </a:p>
          <a:p>
            <a:pPr marL="0" lv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7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Dle registru České lékařské komory v České republice působí jen 180 dětských psychiatrů, z toho 86 je starších 65 let.</a:t>
            </a: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en-US" smtClean="0"/>
              <a:t>https://is.muni.cz/th/v1c3z/Vojtech_bakalarska_prace.pdf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2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3. </a:t>
            </a:r>
            <a:r>
              <a:rPr lang="en-US" sz="4000" b="1">
                <a:latin typeface="+mn-lt"/>
                <a:ea typeface="+mn-ea"/>
                <a:cs typeface="+mn-cs"/>
              </a:rPr>
              <a:t>Jaká je nejčastější příčina akutní bolesti břicha u dospělých v západních zemích?</a:t>
            </a:r>
            <a:br>
              <a:rPr lang="en-US" sz="4000" b="1">
                <a:latin typeface="+mn-lt"/>
                <a:ea typeface="+mn-ea"/>
                <a:cs typeface="+mn-cs"/>
              </a:rPr>
            </a:br>
            <a:endParaRPr lang="en-US" sz="4000" b="1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27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Zánět slepého střeva.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4. </a:t>
            </a:r>
            <a:r>
              <a:rPr lang="en-US" smtClean="0"/>
              <a:t>Pokud se u nás objeví následující příznaky: velká únava, pocit závratě, omdlévání, nevolnost a zvracení, potíže s dýcháním, studený pot, bolesti v zádech, čelistech, krku a pažích, měli bychom se bát čeho? Typické je to v ranních hodinách, symptomy jsou provázeny často úzkostmi.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9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455</Words>
  <Application>Microsoft Office PowerPoint</Application>
  <PresentationFormat>Širokoúhlá obrazovka</PresentationFormat>
  <Paragraphs>45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Která věková kategorie v ČR nejčastěji zemře kvůli sebevraždě?  </vt:lpstr>
      <vt:lpstr>Prezentace aplikace PowerPoint</vt:lpstr>
      <vt:lpstr>Prezentace aplikace PowerPoint</vt:lpstr>
      <vt:lpstr>3. Jaká je nejčastější příčina akutní bolesti břicha u dospělých v západních zemích?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2, 77 je průměrná známka pro české zdravotnictví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18 %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Slepickova</dc:creator>
  <cp:lastModifiedBy>Slepickova</cp:lastModifiedBy>
  <cp:revision>4</cp:revision>
  <dcterms:created xsi:type="dcterms:W3CDTF">2025-02-03T14:31:30Z</dcterms:created>
  <dcterms:modified xsi:type="dcterms:W3CDTF">2025-02-03T15:30:21Z</dcterms:modified>
</cp:coreProperties>
</file>