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4" r:id="rId3"/>
    <p:sldId id="301" r:id="rId4"/>
    <p:sldId id="313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84DB8-4916-65C8-FC00-80F66109A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BDBE6F-BF07-5E94-86F3-9CF00060C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0E608D-0761-A21B-ACC4-BBEC2794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906488-B64B-FB2D-E4E3-BE8BDCBE2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CA91C9-DAC8-5C6B-7CD4-D67A2AB3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7300F-8A3D-CDAD-442C-8516EEB4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D4120C-F8AE-5487-9EDB-103E3C370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1EC1DB-F49A-237D-0EAB-E039F9823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3757EA-BF77-CE5A-B93A-07CDE3DD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BC7507-B606-FFB7-D084-98DB82E66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5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3D81AD8-B1C5-C6B0-8711-7B64BECE3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8B3450-FD30-5A7F-3A45-F416D9A1D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45C0B3-C005-117E-93AD-D929D875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9E7748-EF26-4FB7-77C7-25F13FC3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DDC798-1E5C-2C23-C92F-97C8E142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31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CF672-CADA-328E-6234-68E4C650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57F24A-7ADC-408E-9A8B-DD9FC8903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7AFB85-4F66-8FC7-6BF4-ACC56031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0903EB-07C9-E6B0-EF0B-3164B2CE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28A2A7-0320-D79C-C51D-1B620AAE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8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D591F-7109-55F4-6033-FCE4F485F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E03829-36DE-BEB4-E4CD-BF8B335F2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8C9EF4-EEA5-6DBB-6E3D-13B58814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06ACBB-F088-0663-D55C-B995036E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FB9276-342A-7D20-9822-24919818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23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9FE99-57EC-6702-3829-6CBCC4DA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1A020E-69A3-5C45-BC51-2164FB01C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646345-39AD-B88A-A316-4B213E84A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991086-178C-F13A-FD10-C0911A38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F408FE-7FCF-9EB4-5701-051240C5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0932CF-2B28-55E0-6C15-6BEBACC2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76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DFFB0-9B27-E633-A4CB-406BEDCE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1CBD8E-75B1-6CE9-326B-87D08990F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581E0C-94E1-6276-D853-6F4FC46D0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A0A6CF-589A-EF84-5E1C-D033606EF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25D817-F618-2F9F-D7D0-8BE033D31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E9A4FE-2ACC-2D00-5AA1-A701E575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11C110-65E6-4788-9592-97C07626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BADDE14-FEA7-4C81-93EA-06C19E0B4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44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8DB98-449E-8437-B36D-53A10D23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C07739-31CE-EEC6-9839-2B3B7A8CD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06E0B3-DCE4-11C8-CD89-33E29C15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51B1CE-4A5F-750E-88E6-D11E41E9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9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5A8F984-166E-CDEA-67EA-7D3119CB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5324DC-19A9-E39B-1D32-FB3155FF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A31746-5B2A-8A92-ADBA-6D57099E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89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1B65-C5F2-F719-A10A-BCC60387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D39BB-BEC3-7304-334B-D831C77C3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A7B0C1-6BAC-2996-DF5A-310335862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2D965C-65F6-0757-FD01-B2593F9D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12D0AF-05A5-40BA-3853-01485950D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A43DA4-075F-35B8-BBED-C2C590D1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0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C32B4-750A-186F-B5AF-E93E6A733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A2D4E2-1A61-7F18-2916-A248D0A0B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49E3DB-321D-9A9F-36E7-168E36FBD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B4745-1E1C-0ABA-2583-3694CD62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869EDC-5BA9-D734-9C03-1C839ED4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08C7B3-1A59-4F8A-DE93-0BCA7AFF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7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07A1B3-6F22-80FB-5816-B495141E5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91442C-C539-B48D-0BC2-2B746B52C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CF2624-2634-F832-1EE4-F3F6ABB28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E18076-2F74-4DE4-A267-F063A0DD479C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AD4160-EAA2-8D51-9D14-498E2ED72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F5FB37-6950-6FCF-B4A6-21B625998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6D96F8-176E-4906-B758-6DCF3937FC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75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FDC4B-562A-93D1-D656-7815EA59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Vzpomeneme si na </a:t>
            </a:r>
            <a:r>
              <a:rPr lang="cs-CZ" dirty="0" err="1"/>
              <a:t>Parsonse</a:t>
            </a:r>
            <a:r>
              <a:rPr lang="cs-CZ" dirty="0"/>
              <a:t>? </a:t>
            </a:r>
          </a:p>
        </p:txBody>
      </p:sp>
      <p:pic>
        <p:nvPicPr>
          <p:cNvPr id="5" name="Zástupný obsah 4" descr="Obsah obrázku Lidská tvář, osoba, portrét, muž&#10;&#10;Obsah vygenerovaný umělou inteligencí může být nesprávný.">
            <a:extLst>
              <a:ext uri="{FF2B5EF4-FFF2-40B4-BE49-F238E27FC236}">
                <a16:creationId xmlns:a16="http://schemas.microsoft.com/office/drawing/2014/main" id="{58737E0C-7374-7EC5-2C35-6923E91CC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63" y="1690688"/>
            <a:ext cx="3741965" cy="4365625"/>
          </a:xfrm>
        </p:spPr>
      </p:pic>
    </p:spTree>
    <p:extLst>
      <p:ext uri="{BB962C8B-B14F-4D97-AF65-F5344CB8AC3E}">
        <p14:creationId xmlns:p14="http://schemas.microsoft.com/office/powerpoint/2010/main" val="404454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3F860A-79E3-12CB-425C-DAC4F5CA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 jaké době pacientovy výpovědi (odpovědi na otázku „Co vás trápí?“) jej praktický lékař přeruší?</a:t>
            </a:r>
          </a:p>
        </p:txBody>
      </p:sp>
    </p:spTree>
    <p:extLst>
      <p:ext uri="{BB962C8B-B14F-4D97-AF65-F5344CB8AC3E}">
        <p14:creationId xmlns:p14="http://schemas.microsoft.com/office/powerpoint/2010/main" val="330584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360374-237B-3AB5-AA61-99DDF84D2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Pacient potřebuje 60 – 150 sekund.</a:t>
            </a:r>
          </a:p>
        </p:txBody>
      </p:sp>
    </p:spTree>
    <p:extLst>
      <p:ext uri="{BB962C8B-B14F-4D97-AF65-F5344CB8AC3E}">
        <p14:creationId xmlns:p14="http://schemas.microsoft.com/office/powerpoint/2010/main" val="455628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B0760-06AD-A914-3D85-A8BC7B14B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Levinson</a:t>
            </a:r>
            <a:r>
              <a:rPr lang="cs-CZ" dirty="0"/>
              <a:t> a kol. (2000) </a:t>
            </a:r>
            <a:r>
              <a:rPr lang="cs-CZ" dirty="0" err="1"/>
              <a:t>zistili</a:t>
            </a:r>
            <a:r>
              <a:rPr lang="cs-CZ" dirty="0"/>
              <a:t>, že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lekári</a:t>
            </a:r>
            <a:r>
              <a:rPr lang="cs-CZ" dirty="0"/>
              <a:t> </a:t>
            </a:r>
            <a:r>
              <a:rPr lang="cs-CZ" dirty="0" err="1"/>
              <a:t>reagujú</a:t>
            </a:r>
            <a:r>
              <a:rPr lang="cs-CZ" dirty="0"/>
              <a:t> na </a:t>
            </a:r>
            <a:r>
              <a:rPr lang="cs-CZ" dirty="0" err="1"/>
              <a:t>podnety</a:t>
            </a:r>
            <a:r>
              <a:rPr lang="cs-CZ" dirty="0"/>
              <a:t> pacienta </a:t>
            </a:r>
            <a:r>
              <a:rPr lang="cs-CZ" dirty="0" err="1"/>
              <a:t>pozitívne</a:t>
            </a:r>
            <a:r>
              <a:rPr lang="cs-CZ" dirty="0"/>
              <a:t>, tzn. </a:t>
            </a:r>
            <a:r>
              <a:rPr lang="cs-CZ" dirty="0" err="1"/>
              <a:t>zaoberajú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nimi, pacientovu </a:t>
            </a:r>
            <a:r>
              <a:rPr lang="cs-CZ" dirty="0" err="1"/>
              <a:t>návštevu</a:t>
            </a:r>
            <a:r>
              <a:rPr lang="cs-CZ" dirty="0"/>
              <a:t> u </a:t>
            </a:r>
            <a:r>
              <a:rPr lang="cs-CZ" dirty="0" err="1"/>
              <a:t>lekára</a:t>
            </a:r>
            <a:r>
              <a:rPr lang="cs-CZ" dirty="0"/>
              <a:t> to </a:t>
            </a:r>
            <a:r>
              <a:rPr lang="cs-CZ" dirty="0" err="1"/>
              <a:t>paradoxne</a:t>
            </a:r>
            <a:r>
              <a:rPr lang="cs-CZ" dirty="0"/>
              <a:t> </a:t>
            </a:r>
            <a:r>
              <a:rPr lang="cs-CZ" dirty="0" err="1"/>
              <a:t>skracuje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000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92BA68-3CA3-2EC4-9E2C-7FEDE0E66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Rozuměl jste všemu? </a:t>
            </a:r>
          </a:p>
        </p:txBody>
      </p:sp>
    </p:spTree>
    <p:extLst>
      <p:ext uri="{BB962C8B-B14F-4D97-AF65-F5344CB8AC3E}">
        <p14:creationId xmlns:p14="http://schemas.microsoft.com/office/powerpoint/2010/main" val="760648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7A265-0FA4-2DBE-566B-8B091E709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informace jsou důležité pro pacienta a na jaké se soustředí lékař?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D478CB-3088-88DD-25D5-855406903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2571"/>
            <a:ext cx="10515600" cy="3564392"/>
          </a:xfrm>
        </p:spPr>
        <p:txBody>
          <a:bodyPr/>
          <a:lstStyle/>
          <a:p>
            <a:r>
              <a:rPr lang="cs-CZ" dirty="0"/>
              <a:t>Diagnóza</a:t>
            </a:r>
          </a:p>
          <a:p>
            <a:r>
              <a:rPr lang="cs-CZ" dirty="0"/>
              <a:t>Příčiny nemoci</a:t>
            </a:r>
          </a:p>
          <a:p>
            <a:r>
              <a:rPr lang="cs-CZ" dirty="0"/>
              <a:t>Prognóza</a:t>
            </a:r>
          </a:p>
          <a:p>
            <a:r>
              <a:rPr lang="cs-CZ" dirty="0"/>
              <a:t>Léčba a léky</a:t>
            </a:r>
          </a:p>
        </p:txBody>
      </p:sp>
    </p:spTree>
    <p:extLst>
      <p:ext uri="{BB962C8B-B14F-4D97-AF65-F5344CB8AC3E}">
        <p14:creationId xmlns:p14="http://schemas.microsoft.com/office/powerpoint/2010/main" val="346292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1FBA1-B2D9-2450-AF57-FE96C708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>
              <a:lnSpc>
                <a:spcPct val="107000"/>
              </a:lnSpc>
            </a:pPr>
            <a:b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 LÉKAŘ VS. PACIENT</a:t>
            </a:r>
            <a:b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cs-C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CF2D3-428D-FA53-8334-9EB6446E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>
              <a:lnSpc>
                <a:spcPct val="107000"/>
              </a:lnSpc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to viděl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Parsons</a:t>
            </a:r>
            <a:r>
              <a:rPr lang="cs-CZ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(1951, 1978)?</a:t>
            </a:r>
          </a:p>
          <a:p>
            <a:pPr marL="457200">
              <a:lnSpc>
                <a:spcPct val="107000"/>
              </a:lnSpc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70. – 80. léta – důraz na konflikt a nadvládu medicínského vědění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Freidson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1970) a na proces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medikalizace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Zola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1975) a mocenskou hierarchii ve vztahu lékař x pacient (s předpokladem pasivního pacienta)</a:t>
            </a:r>
          </a:p>
          <a:p>
            <a:pPr marL="457200">
              <a:lnSpc>
                <a:spcPct val="107000"/>
              </a:lnSpc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Zkoumá se i „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countervailing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pacientů nebo jejich úsilí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demedikalizaci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>
              <a:lnSpc>
                <a:spcPct val="107000"/>
              </a:lnSpc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Proletarizace lékařské profese, „konec zlaté éry lékařské profese“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McKinlay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Marceau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2002), ale ne tak úplně </a:t>
            </a:r>
          </a:p>
        </p:txBody>
      </p:sp>
    </p:spTree>
    <p:extLst>
      <p:ext uri="{BB962C8B-B14F-4D97-AF65-F5344CB8AC3E}">
        <p14:creationId xmlns:p14="http://schemas.microsoft.com/office/powerpoint/2010/main" val="376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2E12F-0CEA-DA35-B753-D6CC412A9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3929"/>
            <a:ext cx="10515600" cy="5413034"/>
          </a:xfrm>
        </p:spPr>
        <p:txBody>
          <a:bodyPr>
            <a:normAutofit/>
          </a:bodyPr>
          <a:lstStyle/>
          <a:p>
            <a:pPr indent="0">
              <a:lnSpc>
                <a:spcPct val="107000"/>
              </a:lnSpc>
              <a:buNone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Aktuálně si medicínská sociologie všímá těchto témat:</a:t>
            </a:r>
          </a:p>
          <a:p>
            <a:pPr marL="514350" indent="-285750">
              <a:lnSpc>
                <a:spcPct val="107000"/>
              </a:lnSpc>
              <a:buFontTx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Různorodost podob výkonu lékařské profese, na kterou navazuje i různorodá podoba vztahů a interakcí mezi lékařem a pacientem </a:t>
            </a:r>
          </a:p>
          <a:p>
            <a:pPr marL="514350" indent="-285750">
              <a:lnSpc>
                <a:spcPct val="107000"/>
              </a:lnSpc>
              <a:buFontTx/>
              <a:buChar char="-"/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iné profese v medicíně, zejm. sestry</a:t>
            </a:r>
          </a:p>
          <a:p>
            <a:pPr marL="514350" indent="-285750">
              <a:lnSpc>
                <a:spcPct val="107000"/>
              </a:lnSpc>
              <a:buFontTx/>
              <a:buChar char="-"/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luralita v oblasti konzumu zdravotních služeb – kromě klasických zdravotních zařízení roste počet soukromých, a také zařízení alternativní medicíny</a:t>
            </a:r>
          </a:p>
          <a:p>
            <a:pPr marL="514350" indent="-285750">
              <a:lnSpc>
                <a:spcPct val="107000"/>
              </a:lnSpc>
              <a:buFontTx/>
              <a:buChar char="-"/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Pacientský konzumerismus a jeho vzrůstající role v interakcích mezi lékařem a pacientem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91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FAB5F-9E98-3A70-F1C8-10D59EFC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Následující část je zpracovaná dle: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C255D13-C173-3EBB-B619-59B482BF7F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4887" y="1825625"/>
            <a:ext cx="4042226" cy="4351338"/>
          </a:xfrm>
        </p:spPr>
      </p:pic>
    </p:spTree>
    <p:extLst>
      <p:ext uri="{BB962C8B-B14F-4D97-AF65-F5344CB8AC3E}">
        <p14:creationId xmlns:p14="http://schemas.microsoft.com/office/powerpoint/2010/main" val="216834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365E508-7902-7443-6CAD-C0E52E3898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5982" y="105681"/>
            <a:ext cx="6839789" cy="6561950"/>
          </a:xfrm>
        </p:spPr>
      </p:pic>
    </p:spTree>
    <p:extLst>
      <p:ext uri="{BB962C8B-B14F-4D97-AF65-F5344CB8AC3E}">
        <p14:creationId xmlns:p14="http://schemas.microsoft.com/office/powerpoint/2010/main" val="68248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DA678-0059-31FE-2705-4C982F655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/>
              <a:t>Týmový hráč – nejen ve vztahu ke kolegům, ale ve vztahu k pacientovi a jeho blízkým a dalším klíčovým aktérům</a:t>
            </a:r>
          </a:p>
          <a:p>
            <a:pPr marL="514350" indent="-514350">
              <a:buAutoNum type="arabicPeriod"/>
            </a:pPr>
            <a:r>
              <a:rPr lang="cs-CZ" dirty="0"/>
              <a:t>Manažer – management personálních a finančních zdrojů, řízení lidí, zkvalitňování péče, rozvoj organizace</a:t>
            </a:r>
          </a:p>
          <a:p>
            <a:pPr marL="514350" indent="-514350">
              <a:buAutoNum type="arabicPeriod"/>
            </a:pPr>
            <a:r>
              <a:rPr lang="cs-CZ" dirty="0"/>
              <a:t>Advokát zdraví – snaha zlepšit systém, hájení zájmů pacientů a komunit, navigace pacienta v systému péče tak, aby se dostal co nejdříve k potřebným službám</a:t>
            </a:r>
          </a:p>
          <a:p>
            <a:pPr marL="514350" indent="-514350">
              <a:buAutoNum type="arabicPeriod"/>
            </a:pPr>
            <a:r>
              <a:rPr lang="cs-CZ" dirty="0"/>
              <a:t>Akademik – věda, vedení studentů atd.</a:t>
            </a:r>
          </a:p>
          <a:p>
            <a:pPr marL="514350" indent="-514350">
              <a:buAutoNum type="arabicPeriod"/>
            </a:pPr>
            <a:r>
              <a:rPr lang="cs-CZ" dirty="0"/>
              <a:t>Profesionál – uplatňování nejlepších možných postupů, dodržování etických standardů a </a:t>
            </a:r>
            <a:r>
              <a:rPr lang="cs-CZ" dirty="0" err="1"/>
              <a:t>dalšíh</a:t>
            </a:r>
            <a:r>
              <a:rPr lang="cs-CZ" dirty="0"/>
              <a:t> regulací, udržovat zdraví a subjektivní pohodu sebe a svých kolegů (nejčastější příčinou chybných rozhodnutí je spěch a nesoustředěnost)</a:t>
            </a:r>
          </a:p>
          <a:p>
            <a:pPr marL="514350" indent="-514350">
              <a:buAutoNum type="arabicPeriod"/>
            </a:pPr>
            <a:r>
              <a:rPr lang="cs-CZ" dirty="0"/>
              <a:t>Komunikátor – vztahy s pacientem a jeho blízkými – schopnost vést rozhovor, vysvětlovat, sdílené rozhodování</a:t>
            </a:r>
          </a:p>
        </p:txBody>
      </p:sp>
    </p:spTree>
    <p:extLst>
      <p:ext uri="{BB962C8B-B14F-4D97-AF65-F5344CB8AC3E}">
        <p14:creationId xmlns:p14="http://schemas.microsoft.com/office/powerpoint/2010/main" val="200449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A7AEAA5-944F-1923-DB8D-15122657B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2926" y="127452"/>
            <a:ext cx="8858760" cy="6419772"/>
          </a:xfrm>
        </p:spPr>
      </p:pic>
    </p:spTree>
    <p:extLst>
      <p:ext uri="{BB962C8B-B14F-4D97-AF65-F5344CB8AC3E}">
        <p14:creationId xmlns:p14="http://schemas.microsoft.com/office/powerpoint/2010/main" val="176590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97C07-02D0-E9D3-4D66-235BBCB9B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benefitem budování vztahu mezi lékařem a pacientem?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C56C9C-1F88-24E8-1820-6F18D34AE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2457"/>
            <a:ext cx="10515600" cy="3934506"/>
          </a:xfrm>
        </p:spPr>
        <p:txBody>
          <a:bodyPr>
            <a:normAutofit/>
          </a:bodyPr>
          <a:lstStyle/>
          <a:p>
            <a:r>
              <a:rPr lang="cs-CZ" dirty="0"/>
              <a:t>Pacient získává pocit pochopení, ocenění, podpory</a:t>
            </a:r>
          </a:p>
          <a:p>
            <a:r>
              <a:rPr lang="cs-CZ" dirty="0"/>
              <a:t>Snižuje se potenciální konflikt</a:t>
            </a:r>
          </a:p>
          <a:p>
            <a:r>
              <a:rPr lang="cs-CZ" dirty="0"/>
              <a:t>Zefektivňuje se shromažďování informací, vysvětlování, plánování</a:t>
            </a:r>
          </a:p>
          <a:p>
            <a:r>
              <a:rPr lang="cs-CZ" dirty="0"/>
              <a:t>Zapojení pacienta, lepší pochopení toho, co lékař říká</a:t>
            </a:r>
          </a:p>
          <a:p>
            <a:r>
              <a:rPr lang="cs-CZ" dirty="0"/>
              <a:t>Zvýšení spojenosti obou aktérů s konzultací a spoluprací</a:t>
            </a:r>
          </a:p>
        </p:txBody>
      </p:sp>
    </p:spTree>
    <p:extLst>
      <p:ext uri="{BB962C8B-B14F-4D97-AF65-F5344CB8AC3E}">
        <p14:creationId xmlns:p14="http://schemas.microsoft.com/office/powerpoint/2010/main" val="238133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FE10DA-DFF6-4962-F5E8-105A8070D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Role neverbální komunikace</a:t>
            </a:r>
          </a:p>
          <a:p>
            <a:pPr marL="0" indent="0">
              <a:buNone/>
            </a:pPr>
            <a:r>
              <a:rPr lang="cs-CZ" dirty="0"/>
              <a:t> – co se děje, když se neshoduje verbální a neverbální komunikace?</a:t>
            </a:r>
          </a:p>
          <a:p>
            <a:pPr>
              <a:buFontTx/>
              <a:buChar char="-"/>
            </a:pPr>
            <a:r>
              <a:rPr lang="cs-CZ" dirty="0"/>
              <a:t>oční kontakt, avizování pauzy (teď se podívám do dokumentace, teď si udělám pár poznámek) – špatný oční kontakt snižuje kvalitu výpovědi pacienta</a:t>
            </a:r>
          </a:p>
          <a:p>
            <a:pPr>
              <a:buFontTx/>
              <a:buChar char="-"/>
            </a:pPr>
            <a:r>
              <a:rPr lang="cs-CZ" dirty="0"/>
              <a:t>reakce na neverbální signály pacienta</a:t>
            </a:r>
          </a:p>
        </p:txBody>
      </p:sp>
    </p:spTree>
    <p:extLst>
      <p:ext uri="{BB962C8B-B14F-4D97-AF65-F5344CB8AC3E}">
        <p14:creationId xmlns:p14="http://schemas.microsoft.com/office/powerpoint/2010/main" val="371720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473</Words>
  <Application>Microsoft Office PowerPoint</Application>
  <PresentationFormat>Širokoúhlá obrazovka</PresentationFormat>
  <Paragraphs>37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Motiv Office</vt:lpstr>
      <vt:lpstr>Vzpomeneme si na Parsonse? </vt:lpstr>
      <vt:lpstr>  VZTAH LÉKAŘ VS. PACIENT   </vt:lpstr>
      <vt:lpstr>Prezentace aplikace PowerPoint</vt:lpstr>
      <vt:lpstr>Následující část je zpracovaná dle:</vt:lpstr>
      <vt:lpstr>Prezentace aplikace PowerPoint</vt:lpstr>
      <vt:lpstr>Prezentace aplikace PowerPoint</vt:lpstr>
      <vt:lpstr>Prezentace aplikace PowerPoint</vt:lpstr>
      <vt:lpstr>Co je benefitem budování vztahu mezi lékařem a pacientem?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Jaké informace jsou důležité pro pacienta a na jaké se soustředí lékař?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Lenka Slepičková</dc:creator>
  <cp:lastModifiedBy>Lenka Slepičková</cp:lastModifiedBy>
  <cp:revision>1</cp:revision>
  <dcterms:created xsi:type="dcterms:W3CDTF">2025-02-05T22:09:39Z</dcterms:created>
  <dcterms:modified xsi:type="dcterms:W3CDTF">2025-02-05T23:51:53Z</dcterms:modified>
</cp:coreProperties>
</file>