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1" r:id="rId4"/>
    <p:sldId id="319" r:id="rId5"/>
    <p:sldId id="320" r:id="rId6"/>
    <p:sldId id="257" r:id="rId7"/>
    <p:sldId id="273" r:id="rId8"/>
    <p:sldId id="318" r:id="rId9"/>
    <p:sldId id="272" r:id="rId10"/>
    <p:sldId id="322" r:id="rId11"/>
    <p:sldId id="321" r:id="rId12"/>
    <p:sldId id="25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45497F-647D-476C-BEEB-3E41563F8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95AB825-C890-4457-8474-521B6934D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0C80A7-82D5-439D-BF26-1161E5E6E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8944DF-309C-4C7E-9845-03E39C625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B0CCBB-D2E4-4DE7-870F-D73ACF1DD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00" y="2013912"/>
            <a:ext cx="8150400" cy="28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5B8ECF-FF9C-47F9-BB08-B3A2602D9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9BC651-8E14-468B-AB99-D4BEBD094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CCDB5F-2DD7-4118-AA1A-D1BB13782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EAA922C-B845-4226-A4A7-D5E213E44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A944FD-F73D-4DCA-84FF-ED90721BA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384AB57-E615-42F9-989C-27AD8E2DE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16A28C-3AEC-4E96-96DD-C003E5209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E133DD-2E97-437B-8D99-B7F2049B8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Airway</a:t>
            </a:r>
            <a:r>
              <a:rPr lang="cs-CZ" dirty="0"/>
              <a:t> management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Anestezie II</a:t>
            </a:r>
          </a:p>
          <a:p>
            <a:r>
              <a:rPr lang="cs-CZ" dirty="0"/>
              <a:t>		neexistuje 100% jistota predikce</a:t>
            </a:r>
          </a:p>
          <a:p>
            <a:r>
              <a:rPr lang="cs-CZ" dirty="0"/>
              <a:t>		neopakuj znovu a znovu to samé ….</a:t>
            </a:r>
          </a:p>
        </p:txBody>
      </p:sp>
    </p:spTree>
    <p:extLst>
      <p:ext uri="{BB962C8B-B14F-4D97-AF65-F5344CB8AC3E}">
        <p14:creationId xmlns:p14="http://schemas.microsoft.com/office/powerpoint/2010/main" val="115680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D4E926-6B39-AA64-EFFE-765766116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968FED-0416-EE1B-7FE0-576074D4B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2B728E-8E4C-7659-75CA-20993DFB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CD19BA-F270-7313-B48E-F4C1354A6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C3FEAFA-C200-260B-5D3D-4CA31794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1" y="115020"/>
            <a:ext cx="9619518" cy="67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148C61-E869-913C-9A3C-F3665F6A2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31CC37-7027-46D6-06B9-A9CED3A8F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2CE69A-C0C5-536F-5260-BA1E42B2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9CDAFDB-B0DE-D3A3-D166-BFF58EC86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6694" y="1692275"/>
            <a:ext cx="41402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0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5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mnemotechnické pomůcky</a:t>
            </a:r>
          </a:p>
        </p:txBody>
      </p:sp>
      <p:pic>
        <p:nvPicPr>
          <p:cNvPr id="1026" name="Picture 2" descr="Difficult Airway Assessment - LEMON Mnemonic&#10;&#10; - Look ...">
            <a:extLst>
              <a:ext uri="{FF2B5EF4-FFF2-40B4-BE49-F238E27FC236}">
                <a16:creationId xmlns:a16="http://schemas.microsoft.com/office/drawing/2014/main" id="{43F22F76-F269-4BE4-4232-B505E5BB63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296000"/>
            <a:ext cx="4296426" cy="55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5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1847529" y="0"/>
            <a:ext cx="8808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4223792" y="1295400"/>
          <a:ext cx="6264276" cy="4907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28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4000" dirty="0" err="1"/>
                        <a:t>M</a:t>
                      </a:r>
                      <a:r>
                        <a:rPr lang="cs-CZ" sz="2400" b="0" dirty="0" err="1"/>
                        <a:t>allampati</a:t>
                      </a:r>
                      <a:r>
                        <a:rPr lang="cs-CZ" sz="2400" b="0" dirty="0"/>
                        <a:t> III </a:t>
                      </a:r>
                      <a:r>
                        <a:rPr lang="cs-CZ" sz="2400" b="0" dirty="0" err="1"/>
                        <a:t>or</a:t>
                      </a:r>
                      <a:r>
                        <a:rPr lang="cs-CZ" sz="2400" b="0" baseline="0" dirty="0"/>
                        <a:t> IV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4000" b="1" dirty="0" err="1"/>
                        <a:t>A</a:t>
                      </a:r>
                      <a:r>
                        <a:rPr lang="cs-CZ" sz="2400" dirty="0" err="1"/>
                        <a:t>pnoea</a:t>
                      </a:r>
                      <a:r>
                        <a:rPr lang="cs-CZ" sz="2400" dirty="0"/>
                        <a:t> (</a:t>
                      </a:r>
                      <a:r>
                        <a:rPr lang="cs-CZ" sz="2400" dirty="0" err="1"/>
                        <a:t>Obstructive</a:t>
                      </a:r>
                      <a:r>
                        <a:rPr lang="cs-CZ" sz="2400" dirty="0"/>
                        <a:t> </a:t>
                      </a:r>
                      <a:r>
                        <a:rPr lang="cs-CZ" sz="2400" dirty="0" err="1"/>
                        <a:t>Sleep</a:t>
                      </a:r>
                      <a:r>
                        <a:rPr lang="cs-CZ" sz="240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4000" b="1" dirty="0" err="1"/>
                        <a:t>C</a:t>
                      </a:r>
                      <a:r>
                        <a:rPr lang="cs-CZ" sz="2400" dirty="0" err="1"/>
                        <a:t>ervical</a:t>
                      </a:r>
                      <a:r>
                        <a:rPr lang="cs-CZ" sz="2400" dirty="0"/>
                        <a:t> Spine </a:t>
                      </a:r>
                      <a:r>
                        <a:rPr lang="cs-CZ" sz="2400" dirty="0" err="1"/>
                        <a:t>Reduced</a:t>
                      </a:r>
                      <a:r>
                        <a:rPr lang="cs-CZ" sz="2400" dirty="0"/>
                        <a:t> Mobility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4000" b="1" dirty="0" err="1"/>
                        <a:t>O</a:t>
                      </a:r>
                      <a:r>
                        <a:rPr lang="cs-CZ" sz="2400" dirty="0" err="1"/>
                        <a:t>pening</a:t>
                      </a:r>
                      <a:r>
                        <a:rPr lang="cs-CZ" sz="2400" dirty="0"/>
                        <a:t> </a:t>
                      </a:r>
                      <a:r>
                        <a:rPr lang="cs-CZ" sz="2400" baseline="0" dirty="0"/>
                        <a:t> </a:t>
                      </a:r>
                      <a:r>
                        <a:rPr lang="cs-CZ" sz="2400" baseline="0" dirty="0" err="1"/>
                        <a:t>Mouth</a:t>
                      </a:r>
                      <a:r>
                        <a:rPr lang="cs-CZ" sz="2400" baseline="0" dirty="0"/>
                        <a:t> &lt;3 cm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4000" b="1" dirty="0" err="1"/>
                        <a:t>C</a:t>
                      </a:r>
                      <a:r>
                        <a:rPr lang="cs-CZ" sz="2400" dirty="0" err="1"/>
                        <a:t>oma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4000" b="1" dirty="0" err="1"/>
                        <a:t>H</a:t>
                      </a:r>
                      <a:r>
                        <a:rPr lang="cs-CZ" sz="2400" dirty="0" err="1"/>
                        <a:t>ypoxia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4000" b="1" dirty="0" err="1"/>
                        <a:t>A</a:t>
                      </a:r>
                      <a:r>
                        <a:rPr lang="cs-CZ" sz="2400" dirty="0" err="1"/>
                        <a:t>nesthesiologist</a:t>
                      </a:r>
                      <a:r>
                        <a:rPr lang="cs-CZ" sz="2400" baseline="0" dirty="0"/>
                        <a:t> </a:t>
                      </a:r>
                      <a:r>
                        <a:rPr lang="cs-CZ" sz="2400" dirty="0"/>
                        <a:t>Not </a:t>
                      </a:r>
                      <a:r>
                        <a:rPr lang="cs-CZ" sz="2400" dirty="0" err="1"/>
                        <a:t>Trained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268760"/>
            <a:ext cx="2348253" cy="5445224"/>
          </a:xfrm>
          <a:prstGeom prst="rect">
            <a:avLst/>
          </a:prstGeom>
        </p:spPr>
      </p:pic>
      <p:sp>
        <p:nvSpPr>
          <p:cNvPr id="4" name="Rovnoramenný trojúhelník 3"/>
          <p:cNvSpPr/>
          <p:nvPr/>
        </p:nvSpPr>
        <p:spPr>
          <a:xfrm>
            <a:off x="9731984" y="5381601"/>
            <a:ext cx="1512168" cy="1332383"/>
          </a:xfrm>
          <a:prstGeom prst="triangle">
            <a:avLst>
              <a:gd name="adj" fmla="val 49363"/>
            </a:avLst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≥3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523631" y="-22458"/>
            <a:ext cx="9144000" cy="1124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847529" y="0"/>
            <a:ext cx="8808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859780" y="-20361"/>
            <a:ext cx="8808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>
                <a:solidFill>
                  <a:schemeClr val="bg1"/>
                </a:solidFill>
              </a:rPr>
              <a:t>Predikční skóre - ICU</a:t>
            </a:r>
          </a:p>
        </p:txBody>
      </p:sp>
    </p:spTree>
    <p:extLst>
      <p:ext uri="{BB962C8B-B14F-4D97-AF65-F5344CB8AC3E}">
        <p14:creationId xmlns:p14="http://schemas.microsoft.com/office/powerpoint/2010/main" val="271123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752BC0-8C16-903B-F9C9-EE7259BDF8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977938-749A-760D-C475-AD3A6E3AF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C956B5-5EF7-5170-2ACA-8299709E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osoba, muž&#10;&#10;Popis byl vytvořen automaticky">
            <a:extLst>
              <a:ext uri="{FF2B5EF4-FFF2-40B4-BE49-F238E27FC236}">
                <a16:creationId xmlns:a16="http://schemas.microsoft.com/office/drawing/2014/main" id="{0A079C8C-C206-D3A7-3E4E-BD93B3990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5039" y="930937"/>
            <a:ext cx="6583891" cy="4937919"/>
          </a:xfrm>
        </p:spPr>
      </p:pic>
      <p:pic>
        <p:nvPicPr>
          <p:cNvPr id="9" name="Obrázek 8" descr="Obsah obrázku osoba, interiér, muž&#10;&#10;Popis byl vytvořen automaticky">
            <a:extLst>
              <a:ext uri="{FF2B5EF4-FFF2-40B4-BE49-F238E27FC236}">
                <a16:creationId xmlns:a16="http://schemas.microsoft.com/office/drawing/2014/main" id="{954EB9A6-FB1F-5880-644E-0406C6668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1" y="-2910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6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484808-215D-2574-9C2D-47290BA8F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6C2EFD-DA57-FF92-8476-D102D14A4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B0A703-E684-BF4E-C48B-640290F4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45FC09-2ABE-039D-8DE9-741FCC0D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996F6B-65A9-912F-6829-B43E7BF5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69" y="1296002"/>
            <a:ext cx="6178818" cy="45024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D801117-F84B-1812-16AE-AA4436D6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3" y="0"/>
            <a:ext cx="57150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5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Lip Bite test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3CC087-1FEF-7D6E-6171-95B2D4D0B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6" y="1478727"/>
            <a:ext cx="8038433" cy="35597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336F828-98EE-CA69-5537-CFBA748B3129}"/>
              </a:ext>
            </a:extLst>
          </p:cNvPr>
          <p:cNvSpPr txBox="1"/>
          <p:nvPr/>
        </p:nvSpPr>
        <p:spPr>
          <a:xfrm>
            <a:off x="683568" y="4548988"/>
            <a:ext cx="124886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Lipbite</a:t>
            </a:r>
            <a:r>
              <a:rPr lang="cs-CZ" b="1" dirty="0">
                <a:solidFill>
                  <a:schemeClr val="bg1"/>
                </a:solidFill>
              </a:rPr>
              <a:t> test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553F2A7-60D7-2565-BE92-F6C0E911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54" y="5229200"/>
            <a:ext cx="4557661" cy="1224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1ADBC7C-847D-4484-DACD-38B0986F1D27}"/>
              </a:ext>
            </a:extLst>
          </p:cNvPr>
          <p:cNvSpPr txBox="1"/>
          <p:nvPr/>
        </p:nvSpPr>
        <p:spPr>
          <a:xfrm>
            <a:off x="7156093" y="4733654"/>
            <a:ext cx="1373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/>
              <a:t>Likelihood</a:t>
            </a:r>
            <a:r>
              <a:rPr lang="cs-CZ" sz="1200" b="1" dirty="0"/>
              <a:t> ratio 14</a:t>
            </a:r>
          </a:p>
        </p:txBody>
      </p:sp>
    </p:spTree>
    <p:extLst>
      <p:ext uri="{BB962C8B-B14F-4D97-AF65-F5344CB8AC3E}">
        <p14:creationId xmlns:p14="http://schemas.microsoft.com/office/powerpoint/2010/main" val="129476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547B39-47F2-A97D-A991-B4ACE440EB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F1F75-DADD-506B-DBD8-92E741B29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2D2422-1DA9-E6D0-B2BA-05EE83E2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Mallampati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4F4B65-5A0C-AA83-AA25-E8A2E6360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1144AC-22BC-D401-AD68-05E33DB3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12" y="24333"/>
            <a:ext cx="8312439" cy="5657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1">
            <a:extLst>
              <a:ext uri="{FF2B5EF4-FFF2-40B4-BE49-F238E27FC236}">
                <a16:creationId xmlns:a16="http://schemas.microsoft.com/office/drawing/2014/main" id="{1BAFE5FF-1DCC-C22B-5EFC-A8E50D6034A5}"/>
              </a:ext>
            </a:extLst>
          </p:cNvPr>
          <p:cNvSpPr txBox="1"/>
          <p:nvPr/>
        </p:nvSpPr>
        <p:spPr>
          <a:xfrm>
            <a:off x="5751401" y="5532382"/>
            <a:ext cx="40974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Cormack-Lehane score</a:t>
            </a:r>
          </a:p>
        </p:txBody>
      </p:sp>
    </p:spTree>
    <p:extLst>
      <p:ext uri="{BB962C8B-B14F-4D97-AF65-F5344CB8AC3E}">
        <p14:creationId xmlns:p14="http://schemas.microsoft.com/office/powerpoint/2010/main" val="370712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DE03-2AF9-4E2E-9445-523A4CB9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Cervical</a:t>
            </a:r>
            <a:r>
              <a:rPr lang="cs-CZ" dirty="0"/>
              <a:t> mobility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FF8216-F538-4C68-8184-ED1A5E09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Head</a:t>
            </a:r>
            <a:r>
              <a:rPr lang="cs-CZ" dirty="0"/>
              <a:t> in </a:t>
            </a:r>
            <a:r>
              <a:rPr lang="cs-CZ" dirty="0" err="1"/>
              <a:t>neutral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Use index 2 index </a:t>
            </a:r>
            <a:r>
              <a:rPr lang="cs-CZ" dirty="0" err="1"/>
              <a:t>fingers</a:t>
            </a:r>
            <a:r>
              <a:rPr lang="cs-CZ" dirty="0"/>
              <a:t>:</a:t>
            </a:r>
            <a:r>
              <a:rPr lang="en-US" dirty="0">
                <a:solidFill>
                  <a:schemeClr val="bg1"/>
                </a:solidFill>
              </a:rPr>
              <a:t>on chin 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nape</a:t>
            </a:r>
            <a:endParaRPr lang="cs-CZ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Extension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neck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fingers</a:t>
            </a: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 err="1"/>
              <a:t>Result</a:t>
            </a:r>
            <a:r>
              <a:rPr lang="cs-CZ" dirty="0"/>
              <a:t>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bend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slightly</a:t>
            </a:r>
            <a:r>
              <a:rPr lang="cs-CZ" dirty="0"/>
              <a:t> limited =  </a:t>
            </a:r>
            <a:r>
              <a:rPr lang="cs-CZ" dirty="0" err="1"/>
              <a:t>fingers</a:t>
            </a:r>
            <a:r>
              <a:rPr lang="cs-CZ" dirty="0"/>
              <a:t> </a:t>
            </a:r>
            <a:r>
              <a:rPr lang="cs-CZ" dirty="0" err="1"/>
              <a:t>horizontal</a:t>
            </a:r>
            <a:r>
              <a:rPr lang="cs-CZ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cs-CZ" dirty="0" err="1"/>
              <a:t>bend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76E624-9B10-4657-A441-BC28AA52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9" y="1"/>
            <a:ext cx="4127331" cy="3160319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00F5E33-7F33-4EDF-98E3-2841B96C910E}"/>
              </a:ext>
            </a:extLst>
          </p:cNvPr>
          <p:cNvSpPr/>
          <p:nvPr/>
        </p:nvSpPr>
        <p:spPr>
          <a:xfrm>
            <a:off x="8064669" y="1138188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1558BEB-A3EA-409E-8827-174DB3261D34}"/>
              </a:ext>
            </a:extLst>
          </p:cNvPr>
          <p:cNvSpPr/>
          <p:nvPr/>
        </p:nvSpPr>
        <p:spPr>
          <a:xfrm>
            <a:off x="11295510" y="2462860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21FCAD-5648-4BF5-9871-D20B492EA5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402060" y="3856507"/>
            <a:ext cx="2789940" cy="300149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7A3A81E5-E8C2-4CC8-9AB3-7F7B663EEAB2}"/>
              </a:ext>
            </a:extLst>
          </p:cNvPr>
          <p:cNvSpPr/>
          <p:nvPr/>
        </p:nvSpPr>
        <p:spPr>
          <a:xfrm>
            <a:off x="9402061" y="4818413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8712AE0-D032-4106-A3DD-118B8A4E005D}"/>
              </a:ext>
            </a:extLst>
          </p:cNvPr>
          <p:cNvSpPr/>
          <p:nvPr/>
        </p:nvSpPr>
        <p:spPr>
          <a:xfrm>
            <a:off x="11852767" y="4607412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67B2A79-5356-494E-9DBD-50F4F609E663}"/>
              </a:ext>
            </a:extLst>
          </p:cNvPr>
          <p:cNvCxnSpPr>
            <a:cxnSpLocks/>
            <a:stCxn id="11" idx="6"/>
          </p:cNvCxnSpPr>
          <p:nvPr/>
        </p:nvCxnSpPr>
        <p:spPr>
          <a:xfrm flipH="1">
            <a:off x="9220289" y="4730843"/>
            <a:ext cx="29153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2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AE262B-C3EE-443C-F3F3-243698FE0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15A8C5-F3E8-AC47-5C13-E79F76D91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6AEE71-075D-C073-5838-171CE793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vzdálenosti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D956D07-CD0D-B54D-CBB9-ABD7FAF6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3-3-2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21AF3E2-2C7D-059E-27A0-DE13E8F04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31" y="28584"/>
            <a:ext cx="6696269" cy="66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1708"/>
      </p:ext>
    </p:extLst>
  </p:cSld>
  <p:clrMapOvr>
    <a:masterClrMapping/>
  </p:clrMapOvr>
</p:sld>
</file>

<file path=ppt/theme/theme1.xml><?xml version="1.0" encoding="utf-8"?>
<a:theme xmlns:a="http://schemas.openxmlformats.org/drawingml/2006/main" name="JVS_ARK FNUSA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VS_ARK FNUSA" id="{C5AF1238-F575-436A-AD5B-EAED38C68594}" vid="{5D61556D-8136-4EFA-8506-3A761C633BE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269</Words>
  <Application>Microsoft Office PowerPoint</Application>
  <PresentationFormat>Širokoúhlá obrazovka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JVS_ARK FNUSA</vt:lpstr>
      <vt:lpstr>Airway management</vt:lpstr>
      <vt:lpstr>mnemotechnické pomůcky</vt:lpstr>
      <vt:lpstr>Prezentace aplikace PowerPoint</vt:lpstr>
      <vt:lpstr>Prezentace aplikace PowerPoint</vt:lpstr>
      <vt:lpstr>Prezentace aplikace PowerPoint</vt:lpstr>
      <vt:lpstr>The Lip Bite test</vt:lpstr>
      <vt:lpstr>Mallampati</vt:lpstr>
      <vt:lpstr>Cervical mobility</vt:lpstr>
      <vt:lpstr>vzdálenosti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uziv</dc:creator>
  <cp:lastModifiedBy>Lukáš Dadák</cp:lastModifiedBy>
  <cp:revision>8</cp:revision>
  <cp:lastPrinted>1601-01-01T00:00:00Z</cp:lastPrinted>
  <dcterms:created xsi:type="dcterms:W3CDTF">2022-02-11T11:21:20Z</dcterms:created>
  <dcterms:modified xsi:type="dcterms:W3CDTF">2023-03-06T15:51:50Z</dcterms:modified>
</cp:coreProperties>
</file>