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54" r:id="rId2"/>
    <p:sldId id="355" r:id="rId3"/>
    <p:sldId id="382" r:id="rId4"/>
    <p:sldId id="356" r:id="rId5"/>
    <p:sldId id="383" r:id="rId6"/>
    <p:sldId id="381" r:id="rId7"/>
    <p:sldId id="384" r:id="rId8"/>
    <p:sldId id="358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684A86"/>
    <a:srgbClr val="CFB203"/>
    <a:srgbClr val="659A2A"/>
    <a:srgbClr val="CD8A05"/>
    <a:srgbClr val="4992A3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1692" y="11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913"/>
            <a:ext cx="5029635" cy="411436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06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26.02.2024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Cvanová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26.02.2024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</a:t>
            </a:r>
            <a:r>
              <a:rPr lang="cs-CZ" dirty="0" err="1"/>
              <a:t>Jarkovský</a:t>
            </a:r>
            <a:r>
              <a:rPr lang="cs-CZ" dirty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26.02.2024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26.02.2024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0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0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Spojitá a kategoriální data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Základní popisné statistiky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Frekvenční tabulky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Grafický popis dat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2. Základní typy dat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4859338" y="4292600"/>
            <a:ext cx="396875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82441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76263" y="4292600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7626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06" name="Text Box 4"/>
          <p:cNvSpPr txBox="1">
            <a:spLocks noChangeArrowheads="1"/>
          </p:cNvSpPr>
          <p:nvPr/>
        </p:nvSpPr>
        <p:spPr bwMode="auto">
          <a:xfrm>
            <a:off x="5334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14338"/>
            <a:ext cx="8985250" cy="711200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 Grafické výstupy z frekvenční tabulky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9144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2600325" progId="MSGraph.Chart.8">
                  <p:embed followColorScheme="full"/>
                </p:oleObj>
              </mc:Choice>
              <mc:Fallback>
                <p:oleObj name="Graf" r:id="rId3" imgW="4372043" imgH="2600325" progId="MSGraph.Chart.8">
                  <p:embed followColorScheme="full"/>
                  <p:pic>
                    <p:nvPicPr>
                      <p:cNvPr id="40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8401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1816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72043" imgH="2600325" progId="MSGraph.Chart.8">
                  <p:embed followColorScheme="full"/>
                </p:oleObj>
              </mc:Choice>
              <mc:Fallback>
                <p:oleObj name="Graf" r:id="rId5" imgW="4372043" imgH="2600325" progId="MSGraph.Chart.8">
                  <p:embed followColorScheme="full"/>
                  <p:pic>
                    <p:nvPicPr>
                      <p:cNvPr id="409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7"/>
          <p:cNvSpPr txBox="1">
            <a:spLocks noChangeArrowheads="1"/>
          </p:cNvSpPr>
          <p:nvPr/>
        </p:nvSpPr>
        <p:spPr bwMode="auto">
          <a:xfrm>
            <a:off x="48006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p</a:t>
            </a:r>
            <a:r>
              <a:rPr lang="cs-CZ" sz="1400" i="0"/>
              <a:t>(x)</a:t>
            </a:r>
          </a:p>
        </p:txBody>
      </p:sp>
      <p:sp>
        <p:nvSpPr>
          <p:cNvPr id="4111" name="Text Box 8"/>
          <p:cNvSpPr txBox="1">
            <a:spLocks noChangeArrowheads="1"/>
          </p:cNvSpPr>
          <p:nvPr/>
        </p:nvSpPr>
        <p:spPr bwMode="auto">
          <a:xfrm>
            <a:off x="81073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914400" y="4257675"/>
          <a:ext cx="2998788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7" imgW="4372043" imgH="2581185" progId="MSGraph.Chart.8">
                  <p:embed followColorScheme="full"/>
                </p:oleObj>
              </mc:Choice>
              <mc:Fallback>
                <p:oleObj name="Graf" r:id="rId7" imgW="4372043" imgH="2581185" progId="MSGraph.Chart.8">
                  <p:embed followColorScheme="full"/>
                  <p:pic>
                    <p:nvPicPr>
                      <p:cNvPr id="410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57675"/>
                        <a:ext cx="2998788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0"/>
          <p:cNvSpPr txBox="1">
            <a:spLocks noChangeArrowheads="1"/>
          </p:cNvSpPr>
          <p:nvPr/>
        </p:nvSpPr>
        <p:spPr bwMode="auto">
          <a:xfrm>
            <a:off x="523875" y="427990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13" name="Text Box 11"/>
          <p:cNvSpPr txBox="1">
            <a:spLocks noChangeArrowheads="1"/>
          </p:cNvSpPr>
          <p:nvPr/>
        </p:nvSpPr>
        <p:spPr bwMode="auto">
          <a:xfrm>
            <a:off x="38401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4800600" y="42799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4115" name="Text Box 13"/>
          <p:cNvSpPr txBox="1">
            <a:spLocks noChangeArrowheads="1"/>
          </p:cNvSpPr>
          <p:nvPr/>
        </p:nvSpPr>
        <p:spPr bwMode="auto">
          <a:xfrm>
            <a:off x="81073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1" name="Object 14"/>
          <p:cNvGraphicFramePr>
            <a:graphicFrameLocks noChangeAspect="1"/>
          </p:cNvGraphicFramePr>
          <p:nvPr/>
        </p:nvGraphicFramePr>
        <p:xfrm>
          <a:off x="5200650" y="4165600"/>
          <a:ext cx="2998788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9" imgW="4372043" imgH="2819490" progId="MSGraph.Chart.8">
                  <p:embed followColorScheme="full"/>
                </p:oleObj>
              </mc:Choice>
              <mc:Fallback>
                <p:oleObj name="Graf" r:id="rId9" imgW="4372043" imgH="2819490" progId="MSGraph.Chart.8">
                  <p:embed followColorScheme="full"/>
                  <p:pic>
                    <p:nvPicPr>
                      <p:cNvPr id="410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4165600"/>
                        <a:ext cx="2998788" cy="193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Line 15"/>
          <p:cNvSpPr>
            <a:spLocks noChangeShapeType="1"/>
          </p:cNvSpPr>
          <p:nvPr/>
        </p:nvSpPr>
        <p:spPr bwMode="auto">
          <a:xfrm flipH="1">
            <a:off x="5310188" y="56134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17" name="Text Box 16"/>
          <p:cNvSpPr txBox="1">
            <a:spLocks noChangeArrowheads="1"/>
          </p:cNvSpPr>
          <p:nvPr/>
        </p:nvSpPr>
        <p:spPr bwMode="auto">
          <a:xfrm>
            <a:off x="7248525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3</a:t>
            </a:r>
          </a:p>
        </p:txBody>
      </p:sp>
      <p:sp>
        <p:nvSpPr>
          <p:cNvPr id="4118" name="Text Box 17"/>
          <p:cNvSpPr txBox="1">
            <a:spLocks noChangeArrowheads="1"/>
          </p:cNvSpPr>
          <p:nvPr/>
        </p:nvSpPr>
        <p:spPr bwMode="auto">
          <a:xfrm>
            <a:off x="6584950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2</a:t>
            </a:r>
            <a:endParaRPr lang="cs-CZ" sz="1400" i="0"/>
          </a:p>
        </p:txBody>
      </p:sp>
      <p:sp>
        <p:nvSpPr>
          <p:cNvPr id="4119" name="Text Box 18"/>
          <p:cNvSpPr txBox="1">
            <a:spLocks noChangeArrowheads="1"/>
          </p:cNvSpPr>
          <p:nvPr/>
        </p:nvSpPr>
        <p:spPr bwMode="auto">
          <a:xfrm>
            <a:off x="58340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1</a:t>
            </a:r>
            <a:endParaRPr lang="cs-CZ" sz="1400" i="0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5170488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0</a:t>
            </a:r>
            <a:endParaRPr lang="cs-CZ" sz="1400" i="0"/>
          </a:p>
        </p:txBody>
      </p:sp>
      <p:sp>
        <p:nvSpPr>
          <p:cNvPr id="4121" name="Line 20"/>
          <p:cNvSpPr>
            <a:spLocks noChangeShapeType="1"/>
          </p:cNvSpPr>
          <p:nvPr/>
        </p:nvSpPr>
        <p:spPr bwMode="auto">
          <a:xfrm flipH="1">
            <a:off x="5986463" y="5356225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2" name="Line 21"/>
          <p:cNvSpPr>
            <a:spLocks noChangeShapeType="1"/>
          </p:cNvSpPr>
          <p:nvPr/>
        </p:nvSpPr>
        <p:spPr bwMode="auto">
          <a:xfrm flipH="1">
            <a:off x="6719888" y="502285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3" name="Line 22"/>
          <p:cNvSpPr>
            <a:spLocks noChangeShapeType="1"/>
          </p:cNvSpPr>
          <p:nvPr/>
        </p:nvSpPr>
        <p:spPr bwMode="auto">
          <a:xfrm flipH="1">
            <a:off x="7405688" y="46990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4" name="Text Box 24"/>
          <p:cNvSpPr txBox="1">
            <a:spLocks noChangeArrowheads="1"/>
          </p:cNvSpPr>
          <p:nvPr/>
        </p:nvSpPr>
        <p:spPr bwMode="auto">
          <a:xfrm>
            <a:off x="11763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1905000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25908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33099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28" name="Text Box 28"/>
          <p:cNvSpPr txBox="1">
            <a:spLocks noChangeArrowheads="1"/>
          </p:cNvSpPr>
          <p:nvPr/>
        </p:nvSpPr>
        <p:spPr bwMode="auto">
          <a:xfrm>
            <a:off x="54864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9" name="Text Box 29"/>
          <p:cNvSpPr txBox="1">
            <a:spLocks noChangeArrowheads="1"/>
          </p:cNvSpPr>
          <p:nvPr/>
        </p:nvSpPr>
        <p:spPr bwMode="auto">
          <a:xfrm>
            <a:off x="6215063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0" name="Text Box 30"/>
          <p:cNvSpPr txBox="1">
            <a:spLocks noChangeArrowheads="1"/>
          </p:cNvSpPr>
          <p:nvPr/>
        </p:nvSpPr>
        <p:spPr bwMode="auto">
          <a:xfrm>
            <a:off x="6900863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1" name="Text Box 31"/>
          <p:cNvSpPr txBox="1">
            <a:spLocks noChangeArrowheads="1"/>
          </p:cNvSpPr>
          <p:nvPr/>
        </p:nvSpPr>
        <p:spPr bwMode="auto">
          <a:xfrm>
            <a:off x="76200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32" name="Text Box 32"/>
          <p:cNvSpPr txBox="1">
            <a:spLocks noChangeArrowheads="1"/>
          </p:cNvSpPr>
          <p:nvPr/>
        </p:nvSpPr>
        <p:spPr bwMode="auto">
          <a:xfrm>
            <a:off x="11652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33" name="Text Box 33"/>
          <p:cNvSpPr txBox="1">
            <a:spLocks noChangeArrowheads="1"/>
          </p:cNvSpPr>
          <p:nvPr/>
        </p:nvSpPr>
        <p:spPr bwMode="auto">
          <a:xfrm>
            <a:off x="1893888" y="59801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4" name="Text Box 34"/>
          <p:cNvSpPr txBox="1">
            <a:spLocks noChangeArrowheads="1"/>
          </p:cNvSpPr>
          <p:nvPr/>
        </p:nvSpPr>
        <p:spPr bwMode="auto">
          <a:xfrm>
            <a:off x="2579688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5" name="Text Box 35"/>
          <p:cNvSpPr txBox="1">
            <a:spLocks noChangeArrowheads="1"/>
          </p:cNvSpPr>
          <p:nvPr/>
        </p:nvSpPr>
        <p:spPr bwMode="auto">
          <a:xfrm>
            <a:off x="32988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0" name="TextovéPole 39"/>
          <p:cNvSpPr txBox="1"/>
          <p:nvPr/>
        </p:nvSpPr>
        <p:spPr>
          <a:xfrm>
            <a:off x="576064" y="29969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10 -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576064" y="256490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20 -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576064" y="213285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30 -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576064" y="544522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20 -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76064" y="507589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40 -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576064" y="47158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60 -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788024" y="29969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0,1 -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4788024" y="25649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0,2 -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4788024" y="2132856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0,3 -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4788024" y="543593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0,2 -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4824536" y="507589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0,4 -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4824536" y="47158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0,6 -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4825"/>
            <a:ext cx="8985250" cy="692150"/>
          </a:xfrm>
          <a:noFill/>
        </p:spPr>
        <p:txBody>
          <a:bodyPr/>
          <a:lstStyle/>
          <a:p>
            <a:r>
              <a:rPr lang="cs-CZ"/>
              <a:t>Jak vznikají informace ?                                                                      - frekvenční tabulka jako základní nástroj popisu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2243138"/>
            <a:ext cx="3556000" cy="754062"/>
          </a:xfrm>
          <a:noFill/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u="sng"/>
              <a:t>Příklad:</a:t>
            </a:r>
            <a:r>
              <a:rPr lang="cs-CZ" sz="2000"/>
              <a:t>	</a:t>
            </a:r>
            <a:r>
              <a:rPr lang="cs-CZ" sz="2000" b="1"/>
              <a:t>x: koncentrace látky v 	krvi n = 100 pacientů</a:t>
            </a:r>
            <a:endParaRPr lang="cs-CZ" sz="2000"/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596900" y="30400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300037" name="AutoShape 5"/>
          <p:cNvSpPr>
            <a:spLocks noChangeArrowheads="1"/>
          </p:cNvSpPr>
          <p:nvPr/>
        </p:nvSpPr>
        <p:spPr bwMode="auto">
          <a:xfrm>
            <a:off x="5395913" y="2200275"/>
            <a:ext cx="3076575" cy="388938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4267200" y="2636838"/>
            <a:ext cx="4876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</a:t>
            </a:r>
            <a:r>
              <a:rPr lang="cs-CZ" sz="1400" b="0" i="0"/>
              <a:t> = 100 opakovaných měření (100 pacientů)</a:t>
            </a:r>
            <a:br>
              <a:rPr lang="cs-CZ" sz="1400" b="0" i="0"/>
            </a:br>
            <a:r>
              <a:rPr lang="cs-CZ" sz="1400" i="0"/>
              <a:t>x:</a:t>
            </a:r>
            <a:r>
              <a:rPr lang="cs-CZ" sz="1400" b="0" i="0"/>
              <a:t> koncentrace sledované látky v krvi (20 – 100 jednotek)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d(l)</a:t>
            </a:r>
            <a:r>
              <a:rPr lang="cs-CZ" sz="1400" b="0" i="0"/>
              <a:t> – šířka intervalu</a:t>
            </a:r>
            <a:br>
              <a:rPr lang="cs-CZ" sz="1400" b="0" i="0"/>
            </a:br>
            <a:r>
              <a:rPr lang="cs-CZ" sz="1400" i="0"/>
              <a:t>n(l)</a:t>
            </a:r>
            <a:r>
              <a:rPr lang="cs-CZ" sz="1400" b="0" i="0"/>
              <a:t> – absolutní četnost</a:t>
            </a:r>
            <a:br>
              <a:rPr lang="cs-CZ" sz="1400" b="0" i="0"/>
            </a:br>
            <a:r>
              <a:rPr lang="cs-CZ" sz="1400" i="0"/>
              <a:t>n(l) / n</a:t>
            </a:r>
            <a:r>
              <a:rPr lang="cs-CZ" sz="1400" b="0" i="0"/>
              <a:t> – intervalová relativní četnost</a:t>
            </a:r>
            <a:br>
              <a:rPr lang="cs-CZ" sz="1400" b="0" i="0"/>
            </a:br>
            <a:r>
              <a:rPr lang="cs-CZ" sz="1400" i="0"/>
              <a:t>N(x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kumulativní četnost do horní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  <a:br>
              <a:rPr lang="cs-CZ" sz="1400" b="0" i="0"/>
            </a:br>
            <a:r>
              <a:rPr lang="cs-CZ" sz="1400" i="0"/>
              <a:t>F(x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</a:t>
            </a:r>
            <a:r>
              <a:rPr lang="en-US" sz="1400" b="0" i="0"/>
              <a:t>relativn</a:t>
            </a:r>
            <a:r>
              <a:rPr lang="cs-CZ" sz="1400" b="0" i="0"/>
              <a:t>í kumulativní četnost do horní 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</a:p>
        </p:txBody>
      </p:sp>
      <p:sp>
        <p:nvSpPr>
          <p:cNvPr id="300039" name="AutoShape 7"/>
          <p:cNvSpPr>
            <a:spLocks noChangeArrowheads="1"/>
          </p:cNvSpPr>
          <p:nvPr/>
        </p:nvSpPr>
        <p:spPr bwMode="auto">
          <a:xfrm>
            <a:off x="2133600" y="3659188"/>
            <a:ext cx="1981200" cy="457200"/>
          </a:xfrm>
          <a:prstGeom prst="rightArrow">
            <a:avLst>
              <a:gd name="adj1" fmla="val 50000"/>
              <a:gd name="adj2" fmla="val 108333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300089" name="Group 57"/>
          <p:cNvGraphicFramePr>
            <a:graphicFrameLocks noGrp="1"/>
          </p:cNvGraphicFramePr>
          <p:nvPr/>
        </p:nvGraphicFramePr>
        <p:xfrm>
          <a:off x="4419600" y="3213100"/>
          <a:ext cx="4049713" cy="152400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1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interv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/n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&lt;20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40)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&lt;4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0, 60)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&lt;60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80)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&lt;80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100)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1066800" y="3589338"/>
            <a:ext cx="1143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1,21</a:t>
            </a:r>
          </a:p>
          <a:p>
            <a:r>
              <a:rPr lang="cs-CZ" sz="1400" b="0" i="0"/>
              <a:t>1,48</a:t>
            </a:r>
          </a:p>
          <a:p>
            <a:r>
              <a:rPr lang="cs-CZ" sz="1400" b="0" i="0"/>
              <a:t>1,56</a:t>
            </a:r>
          </a:p>
          <a:p>
            <a:r>
              <a:rPr lang="cs-CZ" sz="1400" b="0" i="0"/>
              <a:t>0,31</a:t>
            </a:r>
          </a:p>
          <a:p>
            <a:r>
              <a:rPr lang="cs-CZ" sz="1400" b="0" i="0"/>
              <a:t>1,21</a:t>
            </a:r>
          </a:p>
          <a:p>
            <a:r>
              <a:rPr lang="cs-CZ" sz="1400" b="0" i="0"/>
              <a:t>1,33</a:t>
            </a:r>
          </a:p>
          <a:p>
            <a:r>
              <a:rPr lang="cs-CZ" sz="1400" b="0" i="0"/>
              <a:t>0,33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7158" name="Text Box 53"/>
          <p:cNvSpPr txBox="1">
            <a:spLocks noChangeArrowheads="1"/>
          </p:cNvSpPr>
          <p:nvPr/>
        </p:nvSpPr>
        <p:spPr bwMode="auto">
          <a:xfrm rot="-5400000">
            <a:off x="-1006475" y="4748213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Hodnoty pro n = 100 osob</a:t>
            </a: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2916238" y="1603375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SPOJITÁ DATA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52438"/>
            <a:ext cx="8985250" cy="711200"/>
          </a:xfrm>
          <a:noFill/>
        </p:spPr>
        <p:txBody>
          <a:bodyPr/>
          <a:lstStyle/>
          <a:p>
            <a:r>
              <a:rPr lang="cs-CZ"/>
              <a:t>Jak vznikají informace ?                                                                    - frekvenční sumarizace spojitých dat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857625" y="4114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021263" y="2438400"/>
          <a:ext cx="2997200" cy="21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3086100" progId="MSGraph.Chart.8">
                  <p:embed followColorScheme="full"/>
                </p:oleObj>
              </mc:Choice>
              <mc:Fallback>
                <p:oleObj name="Graf" r:id="rId3" imgW="4372043" imgH="3086100" progId="MSGraph.Chart.8">
                  <p:embed followColorScheme="full"/>
                  <p:pic>
                    <p:nvPicPr>
                      <p:cNvPr id="51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2438400"/>
                        <a:ext cx="2997200" cy="211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999413" y="40386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5095875" y="4895850"/>
            <a:ext cx="3400425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086600" y="4933950"/>
            <a:ext cx="1447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relativní kumulativní četnost</a:t>
            </a:r>
          </a:p>
        </p:txBody>
      </p:sp>
      <p:sp>
        <p:nvSpPr>
          <p:cNvPr id="5130" name="AutoShape 8"/>
          <p:cNvSpPr>
            <a:spLocks noChangeArrowheads="1"/>
          </p:cNvSpPr>
          <p:nvPr/>
        </p:nvSpPr>
        <p:spPr bwMode="auto">
          <a:xfrm>
            <a:off x="6086475" y="526732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5381625" y="2676525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132" name="Freeform 10"/>
          <p:cNvSpPr>
            <a:spLocks/>
          </p:cNvSpPr>
          <p:nvPr/>
        </p:nvSpPr>
        <p:spPr bwMode="auto">
          <a:xfrm>
            <a:off x="5857875" y="2657475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2091" name="AutoShape 11"/>
          <p:cNvSpPr>
            <a:spLocks noChangeArrowheads="1"/>
          </p:cNvSpPr>
          <p:nvPr/>
        </p:nvSpPr>
        <p:spPr bwMode="auto">
          <a:xfrm>
            <a:off x="725488" y="1516063"/>
            <a:ext cx="2838450" cy="388937"/>
          </a:xfrm>
          <a:prstGeom prst="flowChartAlternateProcess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Histogram</a:t>
            </a:r>
          </a:p>
        </p:txBody>
      </p:sp>
      <p:sp>
        <p:nvSpPr>
          <p:cNvPr id="302092" name="AutoShape 12"/>
          <p:cNvSpPr>
            <a:spLocks noChangeArrowheads="1"/>
          </p:cNvSpPr>
          <p:nvPr/>
        </p:nvSpPr>
        <p:spPr bwMode="auto">
          <a:xfrm>
            <a:off x="4791075" y="1516063"/>
            <a:ext cx="381952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Výběrová distribuční funkce</a:t>
            </a:r>
          </a:p>
        </p:txBody>
      </p:sp>
      <p:graphicFrame>
        <p:nvGraphicFramePr>
          <p:cNvPr id="5123" name="Object 13"/>
          <p:cNvGraphicFramePr>
            <a:graphicFrameLocks noChangeAspect="1"/>
          </p:cNvGraphicFramePr>
          <p:nvPr/>
        </p:nvGraphicFramePr>
        <p:xfrm>
          <a:off x="906463" y="2439988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72043" imgH="2866935" progId="MSGraph.Chart.8">
                  <p:embed followColorScheme="full"/>
                </p:oleObj>
              </mc:Choice>
              <mc:Fallback>
                <p:oleObj name="Graf" r:id="rId5" imgW="4372043" imgH="2866935" progId="MSGraph.Chart.8">
                  <p:embed followColorScheme="full"/>
                  <p:pic>
                    <p:nvPicPr>
                      <p:cNvPr id="512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2439988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533400" y="4899025"/>
            <a:ext cx="3810000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f(x)=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3124200" y="5029200"/>
            <a:ext cx="1219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hustota četnosti</a:t>
            </a:r>
          </a:p>
        </p:txBody>
      </p:sp>
      <p:sp>
        <p:nvSpPr>
          <p:cNvPr id="5137" name="AutoShape 16"/>
          <p:cNvSpPr>
            <a:spLocks noChangeArrowheads="1"/>
          </p:cNvSpPr>
          <p:nvPr/>
        </p:nvSpPr>
        <p:spPr bwMode="auto">
          <a:xfrm>
            <a:off x="2209800" y="52578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1743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2124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2524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2905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3257550" y="4267200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02102" name="AutoShape 22"/>
          <p:cNvSpPr>
            <a:spLocks noChangeArrowheads="1"/>
          </p:cNvSpPr>
          <p:nvPr/>
        </p:nvSpPr>
        <p:spPr bwMode="auto">
          <a:xfrm>
            <a:off x="2554288" y="2438400"/>
            <a:ext cx="533400" cy="381000"/>
          </a:xfrm>
          <a:prstGeom prst="upArrow">
            <a:avLst>
              <a:gd name="adj1" fmla="val 50000"/>
              <a:gd name="adj2" fmla="val 54514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2201863" y="2133600"/>
            <a:ext cx="1327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Plocha: n(l) / n</a:t>
            </a:r>
          </a:p>
        </p:txBody>
      </p:sp>
      <p:sp>
        <p:nvSpPr>
          <p:cNvPr id="5145" name="Text Box 24"/>
          <p:cNvSpPr txBox="1">
            <a:spLocks noChangeArrowheads="1"/>
          </p:cNvSpPr>
          <p:nvPr/>
        </p:nvSpPr>
        <p:spPr bwMode="auto">
          <a:xfrm>
            <a:off x="1301750" y="5126038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 i="0"/>
              <a:t>n(l) / n</a:t>
            </a:r>
            <a:br>
              <a:rPr lang="cs-CZ" sz="1600" b="0" i="0"/>
            </a:br>
            <a:r>
              <a:rPr lang="cs-CZ" sz="1600" b="0" i="0"/>
              <a:t>d(l)</a:t>
            </a:r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>
            <a:off x="1285875" y="5410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6150" name="Rectangle 2"/>
          <p:cNvSpPr>
            <a:spLocks noGrp="1"/>
          </p:cNvSpPr>
          <p:nvPr>
            <p:ph type="title" idx="4294967295"/>
          </p:nvPr>
        </p:nvSpPr>
        <p:spPr>
          <a:xfrm>
            <a:off x="1752600" y="53752"/>
            <a:ext cx="6324600" cy="1143000"/>
          </a:xfrm>
          <a:noFill/>
        </p:spPr>
        <p:txBody>
          <a:bodyPr/>
          <a:lstStyle/>
          <a:p>
            <a:r>
              <a:rPr lang="cs-CZ" dirty="0"/>
              <a:t>Počet zvolených tříd a velikost souboru určují kvalitu výstupu</a:t>
            </a:r>
          </a:p>
        </p:txBody>
      </p:sp>
      <p:sp>
        <p:nvSpPr>
          <p:cNvPr id="6151" name="Text Box 3"/>
          <p:cNvSpPr txBox="1">
            <a:spLocks noChangeArrowheads="1"/>
          </p:cNvSpPr>
          <p:nvPr/>
        </p:nvSpPr>
        <p:spPr bwMode="auto">
          <a:xfrm>
            <a:off x="1676400" y="15795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10 tříd</a:t>
            </a:r>
          </a:p>
        </p:txBody>
      </p:sp>
      <p:sp>
        <p:nvSpPr>
          <p:cNvPr id="6152" name="Text Box 4"/>
          <p:cNvSpPr txBox="1">
            <a:spLocks noChangeArrowheads="1"/>
          </p:cNvSpPr>
          <p:nvPr/>
        </p:nvSpPr>
        <p:spPr bwMode="auto">
          <a:xfrm>
            <a:off x="5791200" y="15033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5 tříd</a:t>
            </a:r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685800" y="3408363"/>
            <a:ext cx="388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   </a:t>
            </a:r>
            <a:r>
              <a:rPr lang="cs-CZ" sz="1400" b="0" i="0"/>
              <a:t>1,5   2,0  2,5  3,0   3,5  4,0  4,5   5,0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5181600" y="3408363"/>
            <a:ext cx="3048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</a:t>
            </a:r>
            <a:r>
              <a:rPr lang="cs-CZ" sz="1600" b="0" i="0"/>
              <a:t>1        2       3       4       5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3543300" y="4267200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20 tříd</a:t>
            </a:r>
          </a:p>
        </p:txBody>
      </p:sp>
      <p:sp>
        <p:nvSpPr>
          <p:cNvPr id="6156" name="Text Box 8"/>
          <p:cNvSpPr txBox="1">
            <a:spLocks noChangeArrowheads="1"/>
          </p:cNvSpPr>
          <p:nvPr/>
        </p:nvSpPr>
        <p:spPr bwMode="auto">
          <a:xfrm>
            <a:off x="1790700" y="5867400"/>
            <a:ext cx="533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</a:t>
            </a:r>
            <a:r>
              <a:rPr lang="cs-CZ" sz="1400" b="0" i="0"/>
              <a:t>1,0                 2,0                     3,0                  4,0                   5,0</a:t>
            </a:r>
          </a:p>
        </p:txBody>
      </p:sp>
      <p:graphicFrame>
        <p:nvGraphicFramePr>
          <p:cNvPr id="6146" name="Object 9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541338" y="1962150"/>
          <a:ext cx="3475037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08840" imgH="2306160" progId="Excel.Sheet.8">
                  <p:embed/>
                </p:oleObj>
              </mc:Choice>
              <mc:Fallback>
                <p:oleObj name="Graf" r:id="rId3" imgW="4308840" imgH="2306160" progId="Excel.Sheet.8">
                  <p:embed/>
                  <p:pic>
                    <p:nvPicPr>
                      <p:cNvPr id="614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962150"/>
                        <a:ext cx="3475037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4648200" y="1731963"/>
          <a:ext cx="3505200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08840" imgH="2306160" progId="Excel.Sheet.8">
                  <p:embed/>
                </p:oleObj>
              </mc:Choice>
              <mc:Fallback>
                <p:oleObj name="Graf" r:id="rId5" imgW="4308840" imgH="2306160" progId="Excel.Sheet.8">
                  <p:embed/>
                  <p:pic>
                    <p:nvPicPr>
                      <p:cNvPr id="614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731963"/>
                        <a:ext cx="3505200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1"/>
          <p:cNvGraphicFramePr>
            <a:graphicFrameLocks noChangeAspect="1"/>
          </p:cNvGraphicFramePr>
          <p:nvPr/>
        </p:nvGraphicFramePr>
        <p:xfrm>
          <a:off x="1447800" y="4038600"/>
          <a:ext cx="5791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7" imgW="6198840" imgH="2306160" progId="Excel.Sheet.8">
                  <p:embed/>
                </p:oleObj>
              </mc:Choice>
              <mc:Fallback>
                <p:oleObj name="Graf" r:id="rId7" imgW="6198840" imgH="2306160" progId="Excel.Sheet.8">
                  <p:embed/>
                  <p:pic>
                    <p:nvPicPr>
                      <p:cNvPr id="614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38600"/>
                        <a:ext cx="5791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57150" y="219075"/>
            <a:ext cx="8763000" cy="688975"/>
          </a:xfrm>
          <a:noFill/>
        </p:spPr>
        <p:txBody>
          <a:bodyPr/>
          <a:lstStyle/>
          <a:p>
            <a:r>
              <a:rPr lang="cs-CZ"/>
              <a:t>Histogram vyjadřuje tvar výběrového rozložení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6948488" y="594995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8610600" y="47640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095750" y="46974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4133850" y="27162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8458200" y="27066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76200" y="1525588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2209800" y="4916488"/>
            <a:ext cx="609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4419600" y="3087688"/>
            <a:ext cx="590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76200" y="3087688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4356100" y="14843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0"/>
              <a:t>f(x)</a:t>
            </a:r>
          </a:p>
        </p:txBody>
      </p:sp>
      <p:pic>
        <p:nvPicPr>
          <p:cNvPr id="48142" name="Picture 1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412875"/>
            <a:ext cx="3349625" cy="1370013"/>
          </a:xfrm>
          <a:noFill/>
        </p:spPr>
      </p:pic>
      <p:pic>
        <p:nvPicPr>
          <p:cNvPr id="4814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412875"/>
            <a:ext cx="3810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4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087688"/>
            <a:ext cx="38862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5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3087688"/>
            <a:ext cx="40386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6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4840288"/>
            <a:ext cx="434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7173" name="Rectangle 2"/>
          <p:cNvSpPr>
            <a:spLocks noGrp="1"/>
          </p:cNvSpPr>
          <p:nvPr>
            <p:ph type="title" idx="4294967295"/>
          </p:nvPr>
        </p:nvSpPr>
        <p:spPr>
          <a:xfrm>
            <a:off x="125413" y="0"/>
            <a:ext cx="8839200" cy="874713"/>
          </a:xfrm>
          <a:noFill/>
        </p:spPr>
        <p:txBody>
          <a:bodyPr/>
          <a:lstStyle/>
          <a:p>
            <a:r>
              <a:rPr lang="cs-CZ"/>
              <a:t>Příklad: věk účastníků vážných dopravních nehod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85800" y="1281113"/>
          <a:ext cx="60579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7155000" imgH="3048840" progId="Excel.Sheet.8">
                  <p:embed/>
                </p:oleObj>
              </mc:Choice>
              <mc:Fallback>
                <p:oleObj name="Graf" r:id="rId3" imgW="7155000" imgH="3048840" progId="Excel.Sheet.8">
                  <p:embed/>
                  <p:pic>
                    <p:nvPicPr>
                      <p:cNvPr id="7170" name="Object 3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81113"/>
                        <a:ext cx="60579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787400" y="3933825"/>
          <a:ext cx="5934075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7008840" imgH="3138840" progId="Excel.Sheet.8">
                  <p:embed/>
                </p:oleObj>
              </mc:Choice>
              <mc:Fallback>
                <p:oleObj name="Graf" r:id="rId5" imgW="7008840" imgH="3138840" progId="Excel.Sheet.8">
                  <p:embed/>
                  <p:pic>
                    <p:nvPicPr>
                      <p:cNvPr id="7171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933825"/>
                        <a:ext cx="5934075" cy="265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402013" y="3733800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732588" y="6021388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 rot="-5400000">
            <a:off x="-266700" y="1900238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 rot="-5433234">
            <a:off x="-725488" y="492918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 po roce věku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1547813" y="1312863"/>
            <a:ext cx="23622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3059832" y="4430713"/>
            <a:ext cx="2684909" cy="438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80" name="Rectangle 11"/>
          <p:cNvSpPr>
            <a:spLocks noChangeArrowheads="1"/>
          </p:cNvSpPr>
          <p:nvPr/>
        </p:nvSpPr>
        <p:spPr bwMode="auto">
          <a:xfrm>
            <a:off x="7402016" y="2514600"/>
            <a:ext cx="91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</a:t>
            </a:r>
            <a:r>
              <a:rPr lang="cs-CZ" b="0" i="0" u="sng" dirty="0"/>
              <a:t>Věk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/>
              <a:t> </a:t>
            </a:r>
            <a:r>
              <a:rPr lang="cs-CZ" sz="1600" b="0" i="0" dirty="0"/>
              <a:t>0 - 4</a:t>
            </a:r>
          </a:p>
          <a:p>
            <a:pPr eaLnBrk="0" hangingPunct="0"/>
            <a:r>
              <a:rPr lang="cs-CZ" sz="1600" b="0" i="0" dirty="0"/>
              <a:t> 5 - 9</a:t>
            </a:r>
          </a:p>
          <a:p>
            <a:pPr eaLnBrk="0" hangingPunct="0"/>
            <a:r>
              <a:rPr lang="cs-CZ" sz="1600" b="0" i="0" dirty="0"/>
              <a:t>10 - 15</a:t>
            </a:r>
          </a:p>
          <a:p>
            <a:pPr eaLnBrk="0" hangingPunct="0"/>
            <a:r>
              <a:rPr lang="cs-CZ" sz="1600" b="0" i="0" dirty="0"/>
              <a:t>16 - 19</a:t>
            </a:r>
          </a:p>
          <a:p>
            <a:pPr eaLnBrk="0" hangingPunct="0"/>
            <a:r>
              <a:rPr lang="cs-CZ" sz="1600" b="0" i="0" dirty="0"/>
              <a:t>20 - 24</a:t>
            </a:r>
          </a:p>
          <a:p>
            <a:pPr eaLnBrk="0" hangingPunct="0"/>
            <a:r>
              <a:rPr lang="cs-CZ" sz="1600" b="0" i="0" dirty="0"/>
              <a:t>25 - 59</a:t>
            </a:r>
          </a:p>
          <a:p>
            <a:pPr eaLnBrk="0" hangingPunct="0"/>
            <a:r>
              <a:rPr lang="cs-CZ" sz="1600" b="0" i="0" dirty="0"/>
              <a:t>  &gt; 60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8420100" y="2514600"/>
            <a:ext cx="7239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u="sng"/>
              <a:t>f</a:t>
            </a:r>
          </a:p>
          <a:p>
            <a:pPr eaLnBrk="0" hangingPunct="0"/>
            <a:endParaRPr lang="cs-CZ" b="0" i="0"/>
          </a:p>
          <a:p>
            <a:pPr eaLnBrk="0" hangingPunct="0"/>
            <a:r>
              <a:rPr lang="cs-CZ" sz="1600" b="0" i="0"/>
              <a:t>28</a:t>
            </a:r>
          </a:p>
          <a:p>
            <a:pPr eaLnBrk="0" hangingPunct="0"/>
            <a:r>
              <a:rPr lang="cs-CZ" sz="1600" b="0" i="0"/>
              <a:t>46</a:t>
            </a:r>
          </a:p>
          <a:p>
            <a:pPr eaLnBrk="0" hangingPunct="0"/>
            <a:r>
              <a:rPr lang="cs-CZ" sz="1600" b="0" i="0"/>
              <a:t>58</a:t>
            </a:r>
          </a:p>
          <a:p>
            <a:pPr eaLnBrk="0" hangingPunct="0"/>
            <a:r>
              <a:rPr lang="cs-CZ" sz="1600" b="0" i="0"/>
              <a:t>20</a:t>
            </a:r>
          </a:p>
          <a:p>
            <a:pPr eaLnBrk="0" hangingPunct="0"/>
            <a:r>
              <a:rPr lang="cs-CZ" sz="1600" b="0" i="0"/>
              <a:t>114</a:t>
            </a:r>
          </a:p>
          <a:p>
            <a:pPr eaLnBrk="0" hangingPunct="0"/>
            <a:r>
              <a:rPr lang="cs-CZ" sz="1600" b="0" i="0"/>
              <a:t>316</a:t>
            </a:r>
          </a:p>
          <a:p>
            <a:pPr eaLnBrk="0" hangingPunct="0"/>
            <a:r>
              <a:rPr lang="cs-CZ" sz="1600" b="0" i="0"/>
              <a:t>103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5148064" y="3905250"/>
            <a:ext cx="2014736" cy="1380903"/>
          </a:xfrm>
          <a:prstGeom prst="wedgeRoundRectCallout">
            <a:avLst>
              <a:gd name="adj1" fmla="val -59074"/>
              <a:gd name="adj2" fmla="val 731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Plocha histogramu odpovídá počtu případů (pokud jde o pravděpodobnost, je plocha 1).</a:t>
            </a:r>
          </a:p>
        </p:txBody>
      </p:sp>
      <p:sp>
        <p:nvSpPr>
          <p:cNvPr id="15" name="Zaoblený obdélníkový popisek 14"/>
          <p:cNvSpPr/>
          <p:nvPr/>
        </p:nvSpPr>
        <p:spPr>
          <a:xfrm>
            <a:off x="5625173" y="1345349"/>
            <a:ext cx="2331203" cy="859515"/>
          </a:xfrm>
          <a:prstGeom prst="wedgeRoundRectCallout">
            <a:avLst>
              <a:gd name="adj1" fmla="val -165745"/>
              <a:gd name="adj2" fmla="val 1691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Kategorie na ose x nemusí být ekvidistantní.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149225"/>
            <a:ext cx="7772400" cy="831850"/>
          </a:xfrm>
          <a:noFill/>
        </p:spPr>
        <p:txBody>
          <a:bodyPr/>
          <a:lstStyle/>
          <a:p>
            <a:r>
              <a:rPr lang="cs-CZ"/>
              <a:t>Pojem ROZLOŽENÍ - příklad spojitých dat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4875" y="1571625"/>
            <a:ext cx="2514600" cy="1428750"/>
            <a:chOff x="64" y="136"/>
            <a:chExt cx="255" cy="204"/>
          </a:xfrm>
        </p:grpSpPr>
        <p:sp>
          <p:nvSpPr>
            <p:cNvPr id="49173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4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4875" y="4000500"/>
            <a:ext cx="2543175" cy="1428750"/>
            <a:chOff x="64" y="136"/>
            <a:chExt cx="255" cy="204"/>
          </a:xfrm>
        </p:grpSpPr>
        <p:sp>
          <p:nvSpPr>
            <p:cNvPr id="49171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2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sp>
        <p:nvSpPr>
          <p:cNvPr id="49158" name="Freeform 9" descr="Široký šikmo nahoru"/>
          <p:cNvSpPr>
            <a:spLocks/>
          </p:cNvSpPr>
          <p:nvPr/>
        </p:nvSpPr>
        <p:spPr bwMode="auto">
          <a:xfrm>
            <a:off x="962025" y="1895475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59" name="Freeform 10"/>
          <p:cNvSpPr>
            <a:spLocks/>
          </p:cNvSpPr>
          <p:nvPr/>
        </p:nvSpPr>
        <p:spPr bwMode="auto">
          <a:xfrm>
            <a:off x="923925" y="419100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276225" y="1571625"/>
            <a:ext cx="7143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>
                <a:latin typeface="Symbol" pitchFamily="18" charset="2"/>
              </a:rPr>
              <a:t>j</a:t>
            </a:r>
            <a:r>
              <a:rPr lang="cs-CZ" sz="2000" i="0"/>
              <a:t>(x)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09600" y="53816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228600" y="3857625"/>
            <a:ext cx="7524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9163" name="Text Box 14"/>
          <p:cNvSpPr txBox="1">
            <a:spLocks noChangeArrowheads="1"/>
          </p:cNvSpPr>
          <p:nvPr/>
        </p:nvSpPr>
        <p:spPr bwMode="auto">
          <a:xfrm>
            <a:off x="3505200" y="1885950"/>
            <a:ext cx="1676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Rozložení</a:t>
            </a:r>
          </a:p>
        </p:txBody>
      </p:sp>
      <p:sp>
        <p:nvSpPr>
          <p:cNvPr id="49164" name="Text Box 15"/>
          <p:cNvSpPr txBox="1">
            <a:spLocks noChangeArrowheads="1"/>
          </p:cNvSpPr>
          <p:nvPr/>
        </p:nvSpPr>
        <p:spPr bwMode="auto">
          <a:xfrm>
            <a:off x="3352800" y="56102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  <p:sp>
        <p:nvSpPr>
          <p:cNvPr id="49165" name="Text Box 16"/>
          <p:cNvSpPr txBox="1">
            <a:spLocks noChangeArrowheads="1"/>
          </p:cNvSpPr>
          <p:nvPr/>
        </p:nvSpPr>
        <p:spPr bwMode="auto">
          <a:xfrm>
            <a:off x="3657600" y="4238625"/>
            <a:ext cx="18288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Distribuční funkce</a:t>
            </a:r>
          </a:p>
        </p:txBody>
      </p:sp>
      <p:sp>
        <p:nvSpPr>
          <p:cNvPr id="49166" name="Text Box 17"/>
          <p:cNvSpPr txBox="1">
            <a:spLocks noChangeArrowheads="1"/>
          </p:cNvSpPr>
          <p:nvPr/>
        </p:nvSpPr>
        <p:spPr bwMode="auto">
          <a:xfrm>
            <a:off x="609600" y="29432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7" name="AutoShape 18"/>
          <p:cNvSpPr>
            <a:spLocks/>
          </p:cNvSpPr>
          <p:nvPr/>
        </p:nvSpPr>
        <p:spPr bwMode="auto">
          <a:xfrm>
            <a:off x="5410200" y="1419225"/>
            <a:ext cx="304800" cy="4333875"/>
          </a:xfrm>
          <a:prstGeom prst="rightBrace">
            <a:avLst>
              <a:gd name="adj1" fmla="val 118490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6172200" y="2790825"/>
            <a:ext cx="24098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Je - li dána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distribuční funkce,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je dáno rozložení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>
            <a:off x="923925" y="416242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70" name="Text Box 21"/>
          <p:cNvSpPr txBox="1">
            <a:spLocks noChangeArrowheads="1"/>
          </p:cNvSpPr>
          <p:nvPr/>
        </p:nvSpPr>
        <p:spPr bwMode="auto">
          <a:xfrm>
            <a:off x="3124200" y="31718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1588"/>
            <a:ext cx="8713788" cy="1143000"/>
          </a:xfrm>
          <a:noFill/>
        </p:spPr>
        <p:txBody>
          <a:bodyPr/>
          <a:lstStyle/>
          <a:p>
            <a:r>
              <a:rPr lang="cs-CZ" dirty="0"/>
              <a:t>Výběrové rozložení hodnot lze modelově popsat  a odhadnout tak pravděpodobnost výskytu X</a:t>
            </a:r>
          </a:p>
        </p:txBody>
      </p:sp>
      <p:sp>
        <p:nvSpPr>
          <p:cNvPr id="50180" name="AutoShape 3"/>
          <p:cNvSpPr>
            <a:spLocks noChangeArrowheads="1"/>
          </p:cNvSpPr>
          <p:nvPr/>
        </p:nvSpPr>
        <p:spPr bwMode="auto">
          <a:xfrm rot="-9929">
            <a:off x="4181475" y="2144713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152400" y="1239838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3492500" y="2606675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228600" y="3068638"/>
            <a:ext cx="790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3779838" y="440213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228600" y="4648200"/>
            <a:ext cx="7905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3851275" y="593248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7" name="AutoShape 10"/>
          <p:cNvSpPr>
            <a:spLocks noChangeArrowheads="1"/>
          </p:cNvSpPr>
          <p:nvPr/>
        </p:nvSpPr>
        <p:spPr bwMode="auto">
          <a:xfrm rot="-9929">
            <a:off x="4181475" y="3849688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8" name="AutoShape 11"/>
          <p:cNvSpPr>
            <a:spLocks noChangeArrowheads="1"/>
          </p:cNvSpPr>
          <p:nvPr/>
        </p:nvSpPr>
        <p:spPr bwMode="auto">
          <a:xfrm rot="-9929">
            <a:off x="4181475" y="562927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19775" y="1382713"/>
            <a:ext cx="2514600" cy="1428750"/>
            <a:chOff x="64" y="136"/>
            <a:chExt cx="255" cy="204"/>
          </a:xfrm>
        </p:grpSpPr>
        <p:sp>
          <p:nvSpPr>
            <p:cNvPr id="50205" name="Line 13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6" name="Line 14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0" name="Freeform 15" descr="Široký šikmo nahoru"/>
          <p:cNvSpPr>
            <a:spLocks/>
          </p:cNvSpPr>
          <p:nvPr/>
        </p:nvSpPr>
        <p:spPr bwMode="auto">
          <a:xfrm>
            <a:off x="5857875" y="1620838"/>
            <a:ext cx="2314575" cy="1190625"/>
          </a:xfrm>
          <a:custGeom>
            <a:avLst/>
            <a:gdLst>
              <a:gd name="T0" fmla="*/ 0 w 243"/>
              <a:gd name="T1" fmla="*/ 2147483647 h 125"/>
              <a:gd name="T2" fmla="*/ 2147483647 w 243"/>
              <a:gd name="T3" fmla="*/ 2147483647 h 125"/>
              <a:gd name="T4" fmla="*/ 2147483647 w 243"/>
              <a:gd name="T5" fmla="*/ 2147483647 h 125"/>
              <a:gd name="T6" fmla="*/ 2147483647 w 243"/>
              <a:gd name="T7" fmla="*/ 2147483647 h 125"/>
              <a:gd name="T8" fmla="*/ 2147483647 w 243"/>
              <a:gd name="T9" fmla="*/ 0 h 125"/>
              <a:gd name="T10" fmla="*/ 2147483647 w 243"/>
              <a:gd name="T11" fmla="*/ 2147483647 h 125"/>
              <a:gd name="T12" fmla="*/ 2147483647 w 243"/>
              <a:gd name="T13" fmla="*/ 2147483647 h 125"/>
              <a:gd name="T14" fmla="*/ 2147483647 w 243"/>
              <a:gd name="T15" fmla="*/ 2147483647 h 125"/>
              <a:gd name="T16" fmla="*/ 2147483647 w 243"/>
              <a:gd name="T17" fmla="*/ 2147483647 h 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3"/>
              <a:gd name="T28" fmla="*/ 0 h 125"/>
              <a:gd name="T29" fmla="*/ 243 w 243"/>
              <a:gd name="T30" fmla="*/ 125 h 1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3" h="125">
                <a:moveTo>
                  <a:pt x="0" y="125"/>
                </a:moveTo>
                <a:cubicBezTo>
                  <a:pt x="3" y="122"/>
                  <a:pt x="11" y="116"/>
                  <a:pt x="17" y="106"/>
                </a:cubicBezTo>
                <a:cubicBezTo>
                  <a:pt x="23" y="96"/>
                  <a:pt x="30" y="77"/>
                  <a:pt x="34" y="65"/>
                </a:cubicBezTo>
                <a:cubicBezTo>
                  <a:pt x="38" y="53"/>
                  <a:pt x="39" y="45"/>
                  <a:pt x="43" y="34"/>
                </a:cubicBezTo>
                <a:cubicBezTo>
                  <a:pt x="47" y="23"/>
                  <a:pt x="55" y="0"/>
                  <a:pt x="61" y="0"/>
                </a:cubicBezTo>
                <a:cubicBezTo>
                  <a:pt x="67" y="0"/>
                  <a:pt x="75" y="20"/>
                  <a:pt x="81" y="31"/>
                </a:cubicBezTo>
                <a:cubicBezTo>
                  <a:pt x="87" y="42"/>
                  <a:pt x="90" y="53"/>
                  <a:pt x="99" y="65"/>
                </a:cubicBezTo>
                <a:cubicBezTo>
                  <a:pt x="108" y="77"/>
                  <a:pt x="109" y="93"/>
                  <a:pt x="133" y="103"/>
                </a:cubicBezTo>
                <a:cubicBezTo>
                  <a:pt x="157" y="113"/>
                  <a:pt x="220" y="120"/>
                  <a:pt x="243" y="124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829300" y="3087688"/>
            <a:ext cx="2514600" cy="1428750"/>
            <a:chOff x="64" y="136"/>
            <a:chExt cx="255" cy="204"/>
          </a:xfrm>
        </p:grpSpPr>
        <p:sp>
          <p:nvSpPr>
            <p:cNvPr id="50203" name="Line 1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4" name="Line 1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2" name="Freeform 19" descr="Široký šikmo nahoru"/>
          <p:cNvSpPr>
            <a:spLocks/>
          </p:cNvSpPr>
          <p:nvPr/>
        </p:nvSpPr>
        <p:spPr bwMode="auto">
          <a:xfrm>
            <a:off x="5857875" y="3392488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wdUpDiag">
            <a:fgClr>
              <a:srgbClr val="FF9900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829300" y="4733925"/>
            <a:ext cx="2514600" cy="1428750"/>
            <a:chOff x="64" y="136"/>
            <a:chExt cx="255" cy="204"/>
          </a:xfrm>
        </p:grpSpPr>
        <p:sp>
          <p:nvSpPr>
            <p:cNvPr id="50201" name="Line 2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2" name="Line 2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4" name="Freeform 23" descr="Široký šikmo nahoru"/>
          <p:cNvSpPr>
            <a:spLocks/>
          </p:cNvSpPr>
          <p:nvPr/>
        </p:nvSpPr>
        <p:spPr bwMode="auto">
          <a:xfrm>
            <a:off x="5857875" y="5038725"/>
            <a:ext cx="2333625" cy="1133475"/>
          </a:xfrm>
          <a:custGeom>
            <a:avLst/>
            <a:gdLst>
              <a:gd name="T0" fmla="*/ 0 w 245"/>
              <a:gd name="T1" fmla="*/ 2147483647 h 119"/>
              <a:gd name="T2" fmla="*/ 2147483647 w 245"/>
              <a:gd name="T3" fmla="*/ 2147483647 h 119"/>
              <a:gd name="T4" fmla="*/ 2147483647 w 245"/>
              <a:gd name="T5" fmla="*/ 2147483647 h 119"/>
              <a:gd name="T6" fmla="*/ 2147483647 w 245"/>
              <a:gd name="T7" fmla="*/ 2147483647 h 119"/>
              <a:gd name="T8" fmla="*/ 2147483647 w 245"/>
              <a:gd name="T9" fmla="*/ 2147483647 h 119"/>
              <a:gd name="T10" fmla="*/ 2147483647 w 245"/>
              <a:gd name="T11" fmla="*/ 2147483647 h 119"/>
              <a:gd name="T12" fmla="*/ 2147483647 w 245"/>
              <a:gd name="T13" fmla="*/ 2147483647 h 119"/>
              <a:gd name="T14" fmla="*/ 2147483647 w 245"/>
              <a:gd name="T15" fmla="*/ 2147483647 h 119"/>
              <a:gd name="T16" fmla="*/ 2147483647 w 245"/>
              <a:gd name="T17" fmla="*/ 2147483647 h 119"/>
              <a:gd name="T18" fmla="*/ 2147483647 w 245"/>
              <a:gd name="T19" fmla="*/ 2147483647 h 1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5"/>
              <a:gd name="T31" fmla="*/ 0 h 119"/>
              <a:gd name="T32" fmla="*/ 245 w 245"/>
              <a:gd name="T33" fmla="*/ 119 h 1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5" h="119">
                <a:moveTo>
                  <a:pt x="0" y="119"/>
                </a:moveTo>
                <a:cubicBezTo>
                  <a:pt x="10" y="116"/>
                  <a:pt x="41" y="108"/>
                  <a:pt x="58" y="103"/>
                </a:cubicBezTo>
                <a:cubicBezTo>
                  <a:pt x="75" y="98"/>
                  <a:pt x="88" y="97"/>
                  <a:pt x="103" y="90"/>
                </a:cubicBezTo>
                <a:cubicBezTo>
                  <a:pt x="118" y="83"/>
                  <a:pt x="136" y="73"/>
                  <a:pt x="147" y="62"/>
                </a:cubicBezTo>
                <a:cubicBezTo>
                  <a:pt x="158" y="51"/>
                  <a:pt x="161" y="36"/>
                  <a:pt x="167" y="26"/>
                </a:cubicBezTo>
                <a:cubicBezTo>
                  <a:pt x="173" y="16"/>
                  <a:pt x="179" y="2"/>
                  <a:pt x="185" y="1"/>
                </a:cubicBezTo>
                <a:cubicBezTo>
                  <a:pt x="191" y="0"/>
                  <a:pt x="197" y="11"/>
                  <a:pt x="202" y="21"/>
                </a:cubicBezTo>
                <a:cubicBezTo>
                  <a:pt x="207" y="31"/>
                  <a:pt x="212" y="46"/>
                  <a:pt x="217" y="59"/>
                </a:cubicBezTo>
                <a:cubicBezTo>
                  <a:pt x="222" y="72"/>
                  <a:pt x="228" y="90"/>
                  <a:pt x="233" y="100"/>
                </a:cubicBezTo>
                <a:cubicBezTo>
                  <a:pt x="238" y="110"/>
                  <a:pt x="243" y="114"/>
                  <a:pt x="245" y="118"/>
                </a:cubicBezTo>
              </a:path>
            </a:pathLst>
          </a:custGeom>
          <a:pattFill prst="wdUpDiag">
            <a:fgClr>
              <a:srgbClr val="339966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95" name="Text Box 24"/>
          <p:cNvSpPr txBox="1">
            <a:spLocks noChangeArrowheads="1"/>
          </p:cNvSpPr>
          <p:nvPr/>
        </p:nvSpPr>
        <p:spPr bwMode="auto">
          <a:xfrm>
            <a:off x="5105400" y="13160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6" name="Text Box 25"/>
          <p:cNvSpPr txBox="1">
            <a:spLocks noChangeArrowheads="1"/>
          </p:cNvSpPr>
          <p:nvPr/>
        </p:nvSpPr>
        <p:spPr bwMode="auto">
          <a:xfrm>
            <a:off x="5105400" y="30686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7" name="Text Box 26"/>
          <p:cNvSpPr txBox="1">
            <a:spLocks noChangeArrowheads="1"/>
          </p:cNvSpPr>
          <p:nvPr/>
        </p:nvSpPr>
        <p:spPr bwMode="auto">
          <a:xfrm>
            <a:off x="5105400" y="4752975"/>
            <a:ext cx="8858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pic>
        <p:nvPicPr>
          <p:cNvPr id="50198" name="Picture 27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8188" y="1654175"/>
            <a:ext cx="2679700" cy="1244600"/>
          </a:xfrm>
          <a:noFill/>
        </p:spPr>
      </p:pic>
      <p:pic>
        <p:nvPicPr>
          <p:cNvPr id="50199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068638"/>
            <a:ext cx="3124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648200"/>
            <a:ext cx="31242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lný tvar 9"/>
          <p:cNvSpPr/>
          <p:nvPr/>
        </p:nvSpPr>
        <p:spPr>
          <a:xfrm>
            <a:off x="7377224" y="2667000"/>
            <a:ext cx="650081" cy="1104900"/>
          </a:xfrm>
          <a:custGeom>
            <a:avLst/>
            <a:gdLst>
              <a:gd name="connsiteX0" fmla="*/ 2381 w 650081"/>
              <a:gd name="connsiteY0" fmla="*/ 1104900 h 1104900"/>
              <a:gd name="connsiteX1" fmla="*/ 0 w 650081"/>
              <a:gd name="connsiteY1" fmla="*/ 166688 h 1104900"/>
              <a:gd name="connsiteX2" fmla="*/ 100012 w 650081"/>
              <a:gd name="connsiteY2" fmla="*/ 95250 h 1104900"/>
              <a:gd name="connsiteX3" fmla="*/ 219075 w 650081"/>
              <a:gd name="connsiteY3" fmla="*/ 33338 h 1104900"/>
              <a:gd name="connsiteX4" fmla="*/ 321468 w 650081"/>
              <a:gd name="connsiteY4" fmla="*/ 0 h 1104900"/>
              <a:gd name="connsiteX5" fmla="*/ 385762 w 650081"/>
              <a:gd name="connsiteY5" fmla="*/ 2381 h 1104900"/>
              <a:gd name="connsiteX6" fmla="*/ 464343 w 650081"/>
              <a:gd name="connsiteY6" fmla="*/ 21431 h 1104900"/>
              <a:gd name="connsiteX7" fmla="*/ 554831 w 650081"/>
              <a:gd name="connsiteY7" fmla="*/ 76200 h 1104900"/>
              <a:gd name="connsiteX8" fmla="*/ 616743 w 650081"/>
              <a:gd name="connsiteY8" fmla="*/ 126206 h 1104900"/>
              <a:gd name="connsiteX9" fmla="*/ 647700 w 650081"/>
              <a:gd name="connsiteY9" fmla="*/ 159544 h 1104900"/>
              <a:gd name="connsiteX10" fmla="*/ 650081 w 650081"/>
              <a:gd name="connsiteY10" fmla="*/ 1100138 h 1104900"/>
              <a:gd name="connsiteX11" fmla="*/ 2381 w 650081"/>
              <a:gd name="connsiteY11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0081" h="1104900">
                <a:moveTo>
                  <a:pt x="2381" y="1104900"/>
                </a:moveTo>
                <a:cubicBezTo>
                  <a:pt x="1587" y="792163"/>
                  <a:pt x="794" y="479425"/>
                  <a:pt x="0" y="166688"/>
                </a:cubicBezTo>
                <a:lnTo>
                  <a:pt x="100012" y="95250"/>
                </a:lnTo>
                <a:lnTo>
                  <a:pt x="219075" y="33338"/>
                </a:lnTo>
                <a:lnTo>
                  <a:pt x="321468" y="0"/>
                </a:lnTo>
                <a:lnTo>
                  <a:pt x="385762" y="2381"/>
                </a:lnTo>
                <a:lnTo>
                  <a:pt x="464343" y="21431"/>
                </a:lnTo>
                <a:lnTo>
                  <a:pt x="554831" y="76200"/>
                </a:lnTo>
                <a:lnTo>
                  <a:pt x="616743" y="126206"/>
                </a:lnTo>
                <a:lnTo>
                  <a:pt x="647700" y="159544"/>
                </a:lnTo>
                <a:cubicBezTo>
                  <a:pt x="648494" y="473075"/>
                  <a:pt x="649287" y="786607"/>
                  <a:pt x="650081" y="1100138"/>
                </a:cubicBezTo>
                <a:lnTo>
                  <a:pt x="2381" y="1104900"/>
                </a:lnTo>
                <a:close/>
              </a:path>
            </a:pathLst>
          </a:custGeom>
          <a:pattFill prst="ltVert">
            <a:fgClr>
              <a:schemeClr val="tx1"/>
            </a:fgClr>
            <a:bgClr>
              <a:srgbClr val="FFC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 smtClean="0"/>
                        <m:t>P</m:t>
                      </m:r>
                      <m:r>
                        <m:rPr>
                          <m:nor/>
                        </m:rPr>
                        <a:rPr lang="cs-CZ" sz="2000" dirty="0" smtClean="0"/>
                        <m:t>(</m:t>
                      </m:r>
                      <m:r>
                        <m:rPr>
                          <m:nor/>
                        </m:rPr>
                        <a:rPr lang="cs-CZ" sz="2000" dirty="0" smtClean="0"/>
                        <m:t>X</m:t>
                      </m:r>
                      <m:r>
                        <m:rPr>
                          <m:nor/>
                        </m:rPr>
                        <a:rPr lang="cs-CZ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∊</m:t>
                      </m:r>
                      <m:r>
                        <m:rPr>
                          <m:nor/>
                        </m:rPr>
                        <a:rPr lang="cs-CZ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1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;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2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)</m:t>
                      </m:r>
                      <m:r>
                        <m:rPr>
                          <m:nor/>
                        </m:rPr>
                        <a:rPr lang="cs-CZ" sz="2000" dirty="0" smtClean="0"/>
                        <m:t>) = </m:t>
                      </m:r>
                      <m:nary>
                        <m:naryPr>
                          <m:limLoc m:val="undOvr"/>
                          <m:ctrlPr>
                            <a:rPr 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1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2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2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−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1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03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784225"/>
            <a:ext cx="8497887" cy="412750"/>
          </a:xfrm>
          <a:noFill/>
        </p:spPr>
        <p:txBody>
          <a:bodyPr/>
          <a:lstStyle/>
          <a:p>
            <a:r>
              <a:rPr lang="cs-CZ"/>
              <a:t>Distribuční funkce jako užitečný nástroj pro práci s rozložením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68363" y="1712913"/>
            <a:ext cx="2514600" cy="1428750"/>
            <a:chOff x="64" y="136"/>
            <a:chExt cx="255" cy="204"/>
          </a:xfrm>
        </p:grpSpPr>
        <p:sp>
          <p:nvSpPr>
            <p:cNvPr id="5123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4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6463" y="3562350"/>
            <a:ext cx="2543175" cy="1428750"/>
            <a:chOff x="64" y="136"/>
            <a:chExt cx="255" cy="204"/>
          </a:xfrm>
        </p:grpSpPr>
        <p:sp>
          <p:nvSpPr>
            <p:cNvPr id="51237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8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06" name="Freeform 9"/>
          <p:cNvSpPr>
            <a:spLocks/>
          </p:cNvSpPr>
          <p:nvPr/>
        </p:nvSpPr>
        <p:spPr bwMode="auto">
          <a:xfrm>
            <a:off x="877888" y="2027238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>
            <a:off x="925513" y="372427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08" name="Freeform 11"/>
          <p:cNvSpPr>
            <a:spLocks/>
          </p:cNvSpPr>
          <p:nvPr/>
        </p:nvSpPr>
        <p:spPr bwMode="auto">
          <a:xfrm>
            <a:off x="925513" y="375285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9" name="Line 12"/>
          <p:cNvSpPr>
            <a:spLocks noChangeShapeType="1"/>
          </p:cNvSpPr>
          <p:nvPr/>
        </p:nvSpPr>
        <p:spPr bwMode="auto">
          <a:xfrm>
            <a:off x="1649413" y="1933575"/>
            <a:ext cx="0" cy="304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0" name="Line 13"/>
          <p:cNvSpPr>
            <a:spLocks noChangeShapeType="1"/>
          </p:cNvSpPr>
          <p:nvPr/>
        </p:nvSpPr>
        <p:spPr bwMode="auto">
          <a:xfrm>
            <a:off x="906463" y="478155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1" name="Freeform 14" descr="Světlý svislý"/>
          <p:cNvSpPr>
            <a:spLocks/>
          </p:cNvSpPr>
          <p:nvPr/>
        </p:nvSpPr>
        <p:spPr bwMode="auto">
          <a:xfrm>
            <a:off x="944563" y="2446338"/>
            <a:ext cx="685800" cy="676275"/>
          </a:xfrm>
          <a:custGeom>
            <a:avLst/>
            <a:gdLst>
              <a:gd name="T0" fmla="*/ 2147483647 w 72"/>
              <a:gd name="T1" fmla="*/ 2147483647 h 71"/>
              <a:gd name="T2" fmla="*/ 2147483647 w 72"/>
              <a:gd name="T3" fmla="*/ 2147483647 h 71"/>
              <a:gd name="T4" fmla="*/ 2147483647 w 72"/>
              <a:gd name="T5" fmla="*/ 2147483647 h 71"/>
              <a:gd name="T6" fmla="*/ 2147483647 w 72"/>
              <a:gd name="T7" fmla="*/ 0 h 71"/>
              <a:gd name="T8" fmla="*/ 2147483647 w 72"/>
              <a:gd name="T9" fmla="*/ 2147483647 h 71"/>
              <a:gd name="T10" fmla="*/ 0 w 72"/>
              <a:gd name="T11" fmla="*/ 2147483647 h 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"/>
              <a:gd name="T19" fmla="*/ 0 h 71"/>
              <a:gd name="T20" fmla="*/ 72 w 72"/>
              <a:gd name="T21" fmla="*/ 71 h 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" h="71">
                <a:moveTo>
                  <a:pt x="1" y="71"/>
                </a:moveTo>
                <a:lnTo>
                  <a:pt x="29" y="62"/>
                </a:lnTo>
                <a:lnTo>
                  <a:pt x="50" y="36"/>
                </a:lnTo>
                <a:lnTo>
                  <a:pt x="72" y="0"/>
                </a:lnTo>
                <a:lnTo>
                  <a:pt x="72" y="70"/>
                </a:lnTo>
                <a:lnTo>
                  <a:pt x="0" y="70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12" name="AutoShape 15"/>
          <p:cNvSpPr>
            <a:spLocks noChangeArrowheads="1"/>
          </p:cNvSpPr>
          <p:nvPr/>
        </p:nvSpPr>
        <p:spPr bwMode="auto">
          <a:xfrm rot="-3198977">
            <a:off x="2093913" y="1698625"/>
            <a:ext cx="447675" cy="428625"/>
          </a:xfrm>
          <a:prstGeom prst="leftArrow">
            <a:avLst>
              <a:gd name="adj1" fmla="val 50000"/>
              <a:gd name="adj2" fmla="val 26111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3" name="Text Box 16"/>
          <p:cNvSpPr txBox="1">
            <a:spLocks noChangeArrowheads="1"/>
          </p:cNvSpPr>
          <p:nvPr/>
        </p:nvSpPr>
        <p:spPr bwMode="auto">
          <a:xfrm>
            <a:off x="1628775" y="2654300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p:sp>
        <p:nvSpPr>
          <p:cNvPr id="51214" name="Text Box 17"/>
          <p:cNvSpPr txBox="1">
            <a:spLocks noChangeArrowheads="1"/>
          </p:cNvSpPr>
          <p:nvPr/>
        </p:nvSpPr>
        <p:spPr bwMode="auto">
          <a:xfrm>
            <a:off x="192088" y="1712913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1215" name="Text Box 18"/>
          <p:cNvSpPr txBox="1">
            <a:spLocks noChangeArrowheads="1"/>
          </p:cNvSpPr>
          <p:nvPr/>
        </p:nvSpPr>
        <p:spPr bwMode="auto">
          <a:xfrm>
            <a:off x="192088" y="3581400"/>
            <a:ext cx="847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1,00</a:t>
            </a:r>
          </a:p>
        </p:txBody>
      </p:sp>
      <p:sp>
        <p:nvSpPr>
          <p:cNvPr id="51216" name="Text Box 19"/>
          <p:cNvSpPr txBox="1">
            <a:spLocks noChangeArrowheads="1"/>
          </p:cNvSpPr>
          <p:nvPr/>
        </p:nvSpPr>
        <p:spPr bwMode="auto">
          <a:xfrm>
            <a:off x="192088" y="4038600"/>
            <a:ext cx="809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51218" name="Text Box 21"/>
          <p:cNvSpPr txBox="1">
            <a:spLocks noChangeArrowheads="1"/>
          </p:cNvSpPr>
          <p:nvPr/>
        </p:nvSpPr>
        <p:spPr bwMode="auto">
          <a:xfrm>
            <a:off x="725488" y="521335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F</a:t>
            </a:r>
            <a:r>
              <a:rPr lang="cs-CZ" sz="2000" b="0" i="0"/>
              <a:t>(x) … distribuční funkce</a:t>
            </a:r>
          </a:p>
        </p:txBody>
      </p:sp>
      <p:sp>
        <p:nvSpPr>
          <p:cNvPr id="51223" name="Text Box 26"/>
          <p:cNvSpPr txBox="1">
            <a:spLocks noChangeArrowheads="1"/>
          </p:cNvSpPr>
          <p:nvPr/>
        </p:nvSpPr>
        <p:spPr bwMode="auto">
          <a:xfrm>
            <a:off x="3773488" y="1636713"/>
            <a:ext cx="381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cs-CZ" sz="2400" b="0" i="0" dirty="0">
              <a:latin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7" name="Text Box 30"/>
              <p:cNvSpPr txBox="1">
                <a:spLocks noChangeArrowheads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cs-CZ" b="0" i="0" dirty="0"/>
                  <a:t>F(x): Pravděpodobnost, že se X vyskytuje</a:t>
                </a:r>
              </a:p>
              <a:p>
                <a:pPr algn="ctr" eaLnBrk="0" hangingPunct="0"/>
                <a:r>
                  <a:rPr lang="cs-CZ" b="0" i="0" dirty="0"/>
                  <a:t>v intervalu (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cs-CZ" i="1">
                        <a:latin typeface="Cambria Math"/>
                      </a:rPr>
                      <m:t>−</m:t>
                    </m:r>
                    <m:r>
                      <m:rPr>
                        <m:nor/>
                      </m:rPr>
                      <a:rPr lang="cs-CZ" dirty="0">
                        <a:latin typeface="Symbol" pitchFamily="18" charset="2"/>
                      </a:rPr>
                      <m:t>Ą</m:t>
                    </m:r>
                  </m:oMath>
                </a14:m>
                <a:r>
                  <a:rPr lang="cs-CZ" b="0" i="0" dirty="0"/>
                  <a:t>;x).</a:t>
                </a:r>
              </a:p>
            </p:txBody>
          </p:sp>
        </mc:Choice>
        <mc:Fallback xmlns="">
          <p:sp>
            <p:nvSpPr>
              <p:cNvPr id="51227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blipFill rotWithShape="1">
                <a:blip r:embed="rId4"/>
                <a:stretch>
                  <a:fillRect t="-3145" b="-37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477000" y="2343150"/>
            <a:ext cx="2514600" cy="1428750"/>
            <a:chOff x="64" y="136"/>
            <a:chExt cx="255" cy="204"/>
          </a:xfrm>
        </p:grpSpPr>
        <p:sp>
          <p:nvSpPr>
            <p:cNvPr id="51235" name="Line 32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6" name="Line 33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29" name="Freeform 34"/>
          <p:cNvSpPr>
            <a:spLocks/>
          </p:cNvSpPr>
          <p:nvPr/>
        </p:nvSpPr>
        <p:spPr bwMode="auto">
          <a:xfrm>
            <a:off x="6477000" y="2667000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31" name="Text Box 36"/>
          <p:cNvSpPr txBox="1">
            <a:spLocks noChangeArrowheads="1"/>
          </p:cNvSpPr>
          <p:nvPr/>
        </p:nvSpPr>
        <p:spPr bwMode="auto">
          <a:xfrm>
            <a:off x="6872091" y="3717032"/>
            <a:ext cx="1660349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 dirty="0"/>
              <a:t>x</a:t>
            </a:r>
            <a:r>
              <a:rPr lang="cs-CZ" sz="2400" b="0" i="0" baseline="-25000" dirty="0"/>
              <a:t>1</a:t>
            </a:r>
            <a:r>
              <a:rPr lang="cs-CZ" sz="2400" b="0" i="0" dirty="0"/>
              <a:t>      x</a:t>
            </a:r>
            <a:r>
              <a:rPr lang="cs-CZ" sz="2400" b="0" i="0" baseline="-25000" dirty="0"/>
              <a:t>2</a:t>
            </a:r>
          </a:p>
        </p:txBody>
      </p:sp>
      <p:sp>
        <p:nvSpPr>
          <p:cNvPr id="51232" name="Text Box 37"/>
          <p:cNvSpPr txBox="1">
            <a:spLocks noChangeArrowheads="1"/>
          </p:cNvSpPr>
          <p:nvPr/>
        </p:nvSpPr>
        <p:spPr bwMode="auto">
          <a:xfrm>
            <a:off x="251520" y="5661248"/>
            <a:ext cx="8694737" cy="734963"/>
          </a:xfrm>
          <a:prstGeom prst="rect">
            <a:avLst/>
          </a:prstGeom>
          <a:solidFill>
            <a:srgbClr val="92D050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/>
              <a:t>Známe-li distribuční funkci, pak známe rozložení sledované veličiny.</a:t>
            </a:r>
          </a:p>
          <a:p>
            <a:pPr algn="ctr" eaLnBrk="0" hangingPunct="0"/>
            <a:r>
              <a:rPr lang="cs-CZ" sz="2000" b="0" i="0" dirty="0"/>
              <a:t>Pro jakoukoli množinu hodnot (</a:t>
            </a:r>
            <a:r>
              <a:rPr lang="cs-CZ" sz="2000" i="0" dirty="0"/>
              <a:t>M</a:t>
            </a:r>
            <a:r>
              <a:rPr lang="cs-CZ" sz="2000" b="0" i="0" dirty="0"/>
              <a:t>) lze určit P, že X do této množiny patří.</a:t>
            </a:r>
          </a:p>
        </p:txBody>
      </p:sp>
      <p:sp>
        <p:nvSpPr>
          <p:cNvPr id="51233" name="Text Box 38"/>
          <p:cNvSpPr txBox="1">
            <a:spLocks noChangeArrowheads="1"/>
          </p:cNvSpPr>
          <p:nvPr/>
        </p:nvSpPr>
        <p:spPr bwMode="auto">
          <a:xfrm>
            <a:off x="1258888" y="1331913"/>
            <a:ext cx="31813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Plocha = relativní četnost</a:t>
            </a:r>
          </a:p>
        </p:txBody>
      </p:sp>
      <p:sp>
        <p:nvSpPr>
          <p:cNvPr id="51234" name="Text Box 39"/>
          <p:cNvSpPr txBox="1">
            <a:spLocks noChangeArrowheads="1"/>
          </p:cNvSpPr>
          <p:nvPr/>
        </p:nvSpPr>
        <p:spPr bwMode="auto">
          <a:xfrm>
            <a:off x="1617663" y="4897438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  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d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a:rPr lang="cs-CZ" sz="2000" i="1" smtClean="0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/>
                        <m:t>P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>
                          <a:latin typeface="Symbol" pitchFamily="18" charset="2"/>
                        </a:rPr>
                        <m:t>Ł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 =  </m:t>
                      </m:r>
                      <m:nary>
                        <m:naryPr>
                          <m:ctrlPr>
                            <a:rPr 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b="0" i="0" dirty="0" smtClean="0">
                              <a:latin typeface="Cambria Math"/>
                            </a:rPr>
                            <m:t>x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 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5796136" y="227647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6413"/>
            <a:ext cx="8985250" cy="619125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- frekvenční sumarizace spojitých dat</a:t>
            </a:r>
          </a:p>
        </p:txBody>
      </p:sp>
      <p:sp>
        <p:nvSpPr>
          <p:cNvPr id="320515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466850"/>
            <a:ext cx="8985250" cy="44926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Grafické výstupy z frekvenční tabulky – spojitá data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260600"/>
            <a:ext cx="45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3908425" y="38242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1066800" y="4205288"/>
          <a:ext cx="2798763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3086100" progId="MSGraph.Chart.8">
                  <p:embed followColorScheme="full"/>
                </p:oleObj>
              </mc:Choice>
              <mc:Fallback>
                <p:oleObj name="Graf" r:id="rId3" imgW="4372043" imgH="3086100" progId="MSGraph.Chart.8">
                  <p:embed followColorScheme="full"/>
                  <p:pic>
                    <p:nvPicPr>
                      <p:cNvPr id="81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205288"/>
                        <a:ext cx="2798763" cy="211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87400" y="4510088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846513" y="5805488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1228725" y="4443413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04" name="Freeform 10"/>
          <p:cNvSpPr>
            <a:spLocks/>
          </p:cNvSpPr>
          <p:nvPr/>
        </p:nvSpPr>
        <p:spPr bwMode="auto">
          <a:xfrm>
            <a:off x="1981200" y="4424363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0523" name="AutoShape 11"/>
          <p:cNvSpPr>
            <a:spLocks noChangeArrowheads="1"/>
          </p:cNvSpPr>
          <p:nvPr/>
        </p:nvSpPr>
        <p:spPr bwMode="auto">
          <a:xfrm>
            <a:off x="4859338" y="4951413"/>
            <a:ext cx="3854450" cy="48101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KVANTIL</a:t>
            </a:r>
          </a:p>
        </p:txBody>
      </p:sp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839788" y="2233613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81500" imgH="2857500" progId="MSGraph.Chart.8">
                  <p:embed followColorScheme="full"/>
                </p:oleObj>
              </mc:Choice>
              <mc:Fallback>
                <p:oleObj name="Graf" r:id="rId5" imgW="4381500" imgH="2857500" progId="MSGraph.Chart.8">
                  <p:embed followColorScheme="full"/>
                  <p:pic>
                    <p:nvPicPr>
                      <p:cNvPr id="819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233613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1793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174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2574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2955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3308350" y="3976688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20530" name="AutoShape 18"/>
          <p:cNvSpPr>
            <a:spLocks noChangeArrowheads="1"/>
          </p:cNvSpPr>
          <p:nvPr/>
        </p:nvSpPr>
        <p:spPr bwMode="auto">
          <a:xfrm rot="16266138">
            <a:off x="1866900" y="1438275"/>
            <a:ext cx="228600" cy="1676400"/>
          </a:xfrm>
          <a:prstGeom prst="upArrow">
            <a:avLst>
              <a:gd name="adj1" fmla="val 50000"/>
              <a:gd name="adj2" fmla="val 399769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rot="19974069" flipH="1">
            <a:off x="2535238" y="4098925"/>
            <a:ext cx="868362" cy="1673225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 rot="-1625931">
            <a:off x="1509713" y="4465638"/>
            <a:ext cx="1371600" cy="706437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 type="stealth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5224463" y="20574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Uspořádání čísel podle velikosti a konstrukce rozložení umožňuje </a:t>
            </a:r>
            <a:r>
              <a:rPr lang="cs-CZ" sz="2000" i="0" u="sng"/>
              <a:t>pravděpodobnostní zařazení</a:t>
            </a:r>
            <a:r>
              <a:rPr lang="cs-CZ" sz="2000" i="0"/>
              <a:t> každé jednotlivé hodnoty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 rot="5400000">
            <a:off x="6481763" y="4014788"/>
            <a:ext cx="6096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8216" name="Text Box 23"/>
          <p:cNvSpPr txBox="1">
            <a:spLocks noChangeArrowheads="1"/>
          </p:cNvSpPr>
          <p:nvPr/>
        </p:nvSpPr>
        <p:spPr bwMode="auto">
          <a:xfrm>
            <a:off x="5257800" y="5638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X</a:t>
            </a:r>
            <a:r>
              <a:rPr lang="cs-CZ" sz="2400" i="0" baseline="-25000"/>
              <a:t>0.1</a:t>
            </a:r>
            <a:r>
              <a:rPr lang="cs-CZ" sz="2400" i="0"/>
              <a:t>; X</a:t>
            </a:r>
            <a:r>
              <a:rPr lang="cs-CZ" sz="2400" i="0" baseline="-25000"/>
              <a:t>0.9</a:t>
            </a:r>
            <a:r>
              <a:rPr lang="cs-CZ" sz="2400" i="0"/>
              <a:t>; X</a:t>
            </a:r>
            <a:r>
              <a:rPr lang="cs-CZ" sz="2400" i="0" baseline="-25000"/>
              <a:t>0.5</a:t>
            </a:r>
            <a:r>
              <a:rPr lang="cs-CZ" sz="2400" i="0"/>
              <a:t>; X</a:t>
            </a:r>
            <a:r>
              <a:rPr lang="cs-CZ" sz="2400" i="0" baseline="-25000">
                <a:latin typeface="Symbol" pitchFamily="18" charset="2"/>
              </a:rPr>
              <a:t>q</a:t>
            </a:r>
            <a:endParaRPr lang="cs-CZ" sz="2400" i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Anotace</a:t>
            </a:r>
          </a:p>
        </p:txBody>
      </p:sp>
      <p:sp>
        <p:nvSpPr>
          <p:cNvPr id="419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/>
              <a:t>Realitu můžeme popisovat různými typy dat, každý z nich se specifickými vlastnostmi, výhodami, nevýhodami a vlastní sadou využitelných statistických metod – od binárních přes kategoriální, ordinální až po spojitá data roste míra informace v nich obsažené.</a:t>
            </a:r>
          </a:p>
          <a:p>
            <a:r>
              <a:rPr lang="cs-CZ" dirty="0"/>
              <a:t>Základním přístupem k popisné analýze dat je tvorba frekvenčních tabulek a jejich grafických reprezentací – histogramů.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cs-CZ" dirty="0"/>
              <a:t>Otázka: Jak velké musí být X, aby 5 % všech hodnot bylo nad ním?</a:t>
            </a:r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5867400" y="3049588"/>
            <a:ext cx="1581150" cy="6667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04900" y="2590800"/>
            <a:ext cx="2514600" cy="1428750"/>
            <a:chOff x="64" y="136"/>
            <a:chExt cx="255" cy="204"/>
          </a:xfrm>
        </p:grpSpPr>
        <p:sp>
          <p:nvSpPr>
            <p:cNvPr id="52251" name="Line 5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2" name="Line 6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04900" y="4572000"/>
            <a:ext cx="2543175" cy="1428750"/>
            <a:chOff x="64" y="136"/>
            <a:chExt cx="255" cy="204"/>
          </a:xfrm>
        </p:grpSpPr>
        <p:sp>
          <p:nvSpPr>
            <p:cNvPr id="52249" name="Line 8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0" name="Line 9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1133475" y="4819650"/>
            <a:ext cx="19145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2" name="Freeform 11"/>
          <p:cNvSpPr>
            <a:spLocks/>
          </p:cNvSpPr>
          <p:nvPr/>
        </p:nvSpPr>
        <p:spPr bwMode="auto">
          <a:xfrm>
            <a:off x="1133475" y="4695825"/>
            <a:ext cx="2400300" cy="1314450"/>
          </a:xfrm>
          <a:custGeom>
            <a:avLst/>
            <a:gdLst>
              <a:gd name="T0" fmla="*/ 0 w 252"/>
              <a:gd name="T1" fmla="*/ 2147483647 h 138"/>
              <a:gd name="T2" fmla="*/ 2147483647 w 252"/>
              <a:gd name="T3" fmla="*/ 2147483647 h 138"/>
              <a:gd name="T4" fmla="*/ 2147483647 w 252"/>
              <a:gd name="T5" fmla="*/ 2147483647 h 138"/>
              <a:gd name="T6" fmla="*/ 2147483647 w 252"/>
              <a:gd name="T7" fmla="*/ 2147483647 h 138"/>
              <a:gd name="T8" fmla="*/ 2147483647 w 2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138"/>
              <a:gd name="T17" fmla="*/ 252 w 2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138">
                <a:moveTo>
                  <a:pt x="0" y="138"/>
                </a:moveTo>
                <a:cubicBezTo>
                  <a:pt x="27" y="134"/>
                  <a:pt x="55" y="130"/>
                  <a:pt x="76" y="119"/>
                </a:cubicBezTo>
                <a:cubicBezTo>
                  <a:pt x="97" y="108"/>
                  <a:pt x="110" y="89"/>
                  <a:pt x="129" y="72"/>
                </a:cubicBezTo>
                <a:cubicBezTo>
                  <a:pt x="147" y="55"/>
                  <a:pt x="167" y="31"/>
                  <a:pt x="187" y="19"/>
                </a:cubicBezTo>
                <a:cubicBezTo>
                  <a:pt x="207" y="7"/>
                  <a:pt x="239" y="4"/>
                  <a:pt x="252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3028950" y="3762375"/>
            <a:ext cx="0" cy="22288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4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</a:t>
            </a:r>
            <a:r>
              <a:rPr lang="cs-CZ" sz="1400" b="0" i="0"/>
              <a:t>0,95</a:t>
            </a:r>
            <a:r>
              <a:rPr lang="cs-CZ" b="0" i="0"/>
              <a:t>  </a:t>
            </a:r>
            <a:r>
              <a:rPr lang="cs-CZ" sz="2800" b="0" i="0"/>
              <a:t>x</a:t>
            </a:r>
          </a:p>
        </p:txBody>
      </p:sp>
      <p:sp>
        <p:nvSpPr>
          <p:cNvPr id="52235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j(x)</a:t>
            </a: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533400" y="4657725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0,95</a:t>
            </a:r>
          </a:p>
        </p:txBody>
      </p:sp>
      <p:sp>
        <p:nvSpPr>
          <p:cNvPr id="52237" name="Text Box 16"/>
          <p:cNvSpPr txBox="1">
            <a:spLocks noChangeArrowheads="1"/>
          </p:cNvSpPr>
          <p:nvPr/>
        </p:nvSpPr>
        <p:spPr bwMode="auto">
          <a:xfrm>
            <a:off x="381000" y="5029200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F</a:t>
            </a:r>
            <a:r>
              <a:rPr lang="cs-CZ" sz="2000" i="0"/>
              <a:t>(x)</a:t>
            </a:r>
          </a:p>
        </p:txBody>
      </p:sp>
      <p:sp>
        <p:nvSpPr>
          <p:cNvPr id="52238" name="Text Box 17"/>
          <p:cNvSpPr txBox="1">
            <a:spLocks noChangeArrowheads="1"/>
          </p:cNvSpPr>
          <p:nvPr/>
        </p:nvSpPr>
        <p:spPr bwMode="auto">
          <a:xfrm>
            <a:off x="1981200" y="1911350"/>
            <a:ext cx="51720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u="sng" dirty="0"/>
              <a:t>Hledáme:</a:t>
            </a:r>
            <a:r>
              <a:rPr lang="cs-CZ" sz="2000" i="0" dirty="0"/>
              <a:t> </a:t>
            </a:r>
            <a:r>
              <a:rPr lang="cs-CZ" sz="2000" b="0" i="0" dirty="0"/>
              <a:t> P(X </a:t>
            </a:r>
            <a:r>
              <a:rPr lang="cs-CZ" sz="2000" dirty="0">
                <a:latin typeface="Symbol" pitchFamily="18" charset="2"/>
              </a:rPr>
              <a:t>&gt;</a:t>
            </a:r>
            <a:r>
              <a:rPr lang="cs-CZ" sz="2000" b="0" i="0" dirty="0"/>
              <a:t> </a:t>
            </a:r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) = 0,95 = </a:t>
            </a:r>
            <a:r>
              <a:rPr lang="cs-CZ" sz="2000" b="0" i="0" dirty="0">
                <a:latin typeface="Symbol" pitchFamily="18" charset="2"/>
              </a:rPr>
              <a:t>q</a:t>
            </a:r>
            <a:endParaRPr lang="cs-CZ" sz="2000" b="0" i="0" dirty="0"/>
          </a:p>
          <a:p>
            <a:pPr algn="ctr" eaLnBrk="0" hangingPunct="0"/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 = (</a:t>
            </a:r>
            <a:r>
              <a:rPr lang="cs-CZ" sz="3200" b="0" i="0" dirty="0"/>
              <a:t>x</a:t>
            </a:r>
            <a:r>
              <a:rPr lang="cs-CZ" sz="1400" i="0" dirty="0"/>
              <a:t>0,95</a:t>
            </a:r>
            <a:r>
              <a:rPr lang="cs-CZ" sz="2000" b="0" i="0" dirty="0"/>
              <a:t>) = ?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2667000" y="1422400"/>
            <a:ext cx="411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>
                <a:latin typeface="Symbol" pitchFamily="18" charset="2"/>
              </a:rPr>
              <a:t>q</a:t>
            </a:r>
            <a:r>
              <a:rPr lang="cs-CZ" sz="2000" b="0" i="0" dirty="0"/>
              <a:t> = 0,95 … pravděpodobnost</a:t>
            </a:r>
          </a:p>
        </p:txBody>
      </p:sp>
      <p:sp>
        <p:nvSpPr>
          <p:cNvPr id="52240" name="Text Box 19"/>
          <p:cNvSpPr txBox="1">
            <a:spLocks noChangeArrowheads="1"/>
          </p:cNvSpPr>
          <p:nvPr/>
        </p:nvSpPr>
        <p:spPr bwMode="auto">
          <a:xfrm>
            <a:off x="1676400" y="6019800"/>
            <a:ext cx="610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 dirty="0">
                <a:solidFill>
                  <a:srgbClr val="CC0000"/>
                </a:solidFill>
              </a:rPr>
              <a:t>Jakékoliv číslo na ose x je kvantilem*</a:t>
            </a:r>
          </a:p>
        </p:txBody>
      </p:sp>
      <p:sp>
        <p:nvSpPr>
          <p:cNvPr id="52241" name="Text Box 20"/>
          <p:cNvSpPr txBox="1">
            <a:spLocks noChangeArrowheads="1"/>
          </p:cNvSpPr>
          <p:nvPr/>
        </p:nvSpPr>
        <p:spPr bwMode="auto">
          <a:xfrm>
            <a:off x="3429000" y="3200400"/>
            <a:ext cx="847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5 %</a:t>
            </a:r>
          </a:p>
        </p:txBody>
      </p:sp>
      <p:sp>
        <p:nvSpPr>
          <p:cNvPr id="52242" name="AutoShape 21"/>
          <p:cNvSpPr>
            <a:spLocks noChangeArrowheads="1"/>
          </p:cNvSpPr>
          <p:nvPr/>
        </p:nvSpPr>
        <p:spPr bwMode="auto">
          <a:xfrm rot="-2642823">
            <a:off x="3105150" y="366712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3" name="Text Box 22"/>
          <p:cNvSpPr txBox="1">
            <a:spLocks noChangeArrowheads="1"/>
          </p:cNvSpPr>
          <p:nvPr/>
        </p:nvSpPr>
        <p:spPr bwMode="auto">
          <a:xfrm>
            <a:off x="6019800" y="3201988"/>
            <a:ext cx="1390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chemeClr val="bg1"/>
                </a:solidFill>
              </a:rPr>
              <a:t>F (x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  <a:r>
              <a:rPr lang="cs-CZ" sz="2000" i="0">
                <a:solidFill>
                  <a:schemeClr val="bg1"/>
                </a:solidFill>
              </a:rPr>
              <a:t> ) = 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52244" name="Text Box 23"/>
          <p:cNvSpPr txBox="1">
            <a:spLocks noChangeArrowheads="1"/>
          </p:cNvSpPr>
          <p:nvPr/>
        </p:nvSpPr>
        <p:spPr bwMode="auto">
          <a:xfrm>
            <a:off x="4724400" y="4648200"/>
            <a:ext cx="3352800" cy="1066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Kvantil </a:t>
            </a:r>
            <a:r>
              <a:rPr lang="cs-CZ" b="0" i="0"/>
              <a:t>je číslo, jehož hodnota distribuční funkce je rovna P,</a:t>
            </a:r>
          </a:p>
          <a:p>
            <a:pPr eaLnBrk="0" hangingPunct="0"/>
            <a:r>
              <a:rPr lang="cs-CZ" b="0" i="0"/>
              <a:t>pro kterou je kvantil definován</a:t>
            </a:r>
          </a:p>
        </p:txBody>
      </p:sp>
      <p:sp>
        <p:nvSpPr>
          <p:cNvPr id="52245" name="AutoShape 24"/>
          <p:cNvSpPr>
            <a:spLocks noChangeArrowheads="1"/>
          </p:cNvSpPr>
          <p:nvPr/>
        </p:nvSpPr>
        <p:spPr bwMode="auto">
          <a:xfrm>
            <a:off x="6400800" y="3860800"/>
            <a:ext cx="485775" cy="615950"/>
          </a:xfrm>
          <a:prstGeom prst="upArrow">
            <a:avLst>
              <a:gd name="adj1" fmla="val 54250"/>
              <a:gd name="adj2" fmla="val 4738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6" name="Freeform 25"/>
          <p:cNvSpPr>
            <a:spLocks/>
          </p:cNvSpPr>
          <p:nvPr/>
        </p:nvSpPr>
        <p:spPr bwMode="auto">
          <a:xfrm>
            <a:off x="1104900" y="2962275"/>
            <a:ext cx="2381250" cy="1019175"/>
          </a:xfrm>
          <a:custGeom>
            <a:avLst/>
            <a:gdLst>
              <a:gd name="T0" fmla="*/ 0 w 250"/>
              <a:gd name="T1" fmla="*/ 2147483647 h 107"/>
              <a:gd name="T2" fmla="*/ 2147483647 w 250"/>
              <a:gd name="T3" fmla="*/ 2147483647 h 107"/>
              <a:gd name="T4" fmla="*/ 2147483647 w 250"/>
              <a:gd name="T5" fmla="*/ 2147483647 h 107"/>
              <a:gd name="T6" fmla="*/ 2147483647 w 250"/>
              <a:gd name="T7" fmla="*/ 2147483647 h 107"/>
              <a:gd name="T8" fmla="*/ 2147483647 w 250"/>
              <a:gd name="T9" fmla="*/ 2147483647 h 107"/>
              <a:gd name="T10" fmla="*/ 2147483647 w 250"/>
              <a:gd name="T11" fmla="*/ 2147483647 h 107"/>
              <a:gd name="T12" fmla="*/ 2147483647 w 250"/>
              <a:gd name="T13" fmla="*/ 2147483647 h 107"/>
              <a:gd name="T14" fmla="*/ 2147483647 w 250"/>
              <a:gd name="T15" fmla="*/ 2147483647 h 107"/>
              <a:gd name="T16" fmla="*/ 2147483647 w 250"/>
              <a:gd name="T17" fmla="*/ 2147483647 h 107"/>
              <a:gd name="T18" fmla="*/ 2147483647 w 250"/>
              <a:gd name="T19" fmla="*/ 2147483647 h 107"/>
              <a:gd name="T20" fmla="*/ 2147483647 w 250"/>
              <a:gd name="T21" fmla="*/ 2147483647 h 107"/>
              <a:gd name="T22" fmla="*/ 2147483647 w 250"/>
              <a:gd name="T23" fmla="*/ 2147483647 h 107"/>
              <a:gd name="T24" fmla="*/ 2147483647 w 250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0"/>
              <a:gd name="T40" fmla="*/ 0 h 107"/>
              <a:gd name="T41" fmla="*/ 250 w 250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0" h="107">
                <a:moveTo>
                  <a:pt x="0" y="107"/>
                </a:moveTo>
                <a:cubicBezTo>
                  <a:pt x="10" y="103"/>
                  <a:pt x="21" y="99"/>
                  <a:pt x="29" y="95"/>
                </a:cubicBezTo>
                <a:cubicBezTo>
                  <a:pt x="37" y="91"/>
                  <a:pt x="44" y="88"/>
                  <a:pt x="50" y="81"/>
                </a:cubicBezTo>
                <a:cubicBezTo>
                  <a:pt x="56" y="74"/>
                  <a:pt x="62" y="64"/>
                  <a:pt x="68" y="53"/>
                </a:cubicBezTo>
                <a:cubicBezTo>
                  <a:pt x="74" y="42"/>
                  <a:pt x="81" y="22"/>
                  <a:pt x="88" y="14"/>
                </a:cubicBezTo>
                <a:cubicBezTo>
                  <a:pt x="95" y="6"/>
                  <a:pt x="101" y="6"/>
                  <a:pt x="108" y="4"/>
                </a:cubicBezTo>
                <a:cubicBezTo>
                  <a:pt x="115" y="2"/>
                  <a:pt x="121" y="0"/>
                  <a:pt x="129" y="2"/>
                </a:cubicBezTo>
                <a:cubicBezTo>
                  <a:pt x="137" y="4"/>
                  <a:pt x="147" y="6"/>
                  <a:pt x="155" y="15"/>
                </a:cubicBezTo>
                <a:cubicBezTo>
                  <a:pt x="163" y="24"/>
                  <a:pt x="172" y="44"/>
                  <a:pt x="180" y="56"/>
                </a:cubicBezTo>
                <a:cubicBezTo>
                  <a:pt x="188" y="68"/>
                  <a:pt x="194" y="78"/>
                  <a:pt x="203" y="85"/>
                </a:cubicBezTo>
                <a:cubicBezTo>
                  <a:pt x="212" y="92"/>
                  <a:pt x="225" y="95"/>
                  <a:pt x="232" y="98"/>
                </a:cubicBezTo>
                <a:cubicBezTo>
                  <a:pt x="239" y="101"/>
                  <a:pt x="246" y="105"/>
                  <a:pt x="248" y="106"/>
                </a:cubicBezTo>
                <a:cubicBezTo>
                  <a:pt x="250" y="107"/>
                  <a:pt x="246" y="106"/>
                  <a:pt x="243" y="106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48" name="Freeform 27" descr="Světlý svislý"/>
          <p:cNvSpPr>
            <a:spLocks/>
          </p:cNvSpPr>
          <p:nvPr/>
        </p:nvSpPr>
        <p:spPr bwMode="auto">
          <a:xfrm>
            <a:off x="3028950" y="3776663"/>
            <a:ext cx="400050" cy="228600"/>
          </a:xfrm>
          <a:custGeom>
            <a:avLst/>
            <a:gdLst>
              <a:gd name="T0" fmla="*/ 2147483647 w 42"/>
              <a:gd name="T1" fmla="*/ 2147483647 h 25"/>
              <a:gd name="T2" fmla="*/ 2147483647 w 42"/>
              <a:gd name="T3" fmla="*/ 0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"/>
              <a:gd name="T19" fmla="*/ 0 h 25"/>
              <a:gd name="T20" fmla="*/ 42 w 42"/>
              <a:gd name="T21" fmla="*/ 25 h 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" h="25">
                <a:moveTo>
                  <a:pt x="4" y="24"/>
                </a:moveTo>
                <a:lnTo>
                  <a:pt x="4" y="0"/>
                </a:lnTo>
                <a:lnTo>
                  <a:pt x="14" y="11"/>
                </a:lnTo>
                <a:lnTo>
                  <a:pt x="26" y="17"/>
                </a:lnTo>
                <a:lnTo>
                  <a:pt x="42" y="24"/>
                </a:lnTo>
                <a:lnTo>
                  <a:pt x="0" y="25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24328" y="6013535"/>
            <a:ext cx="1319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C00000"/>
                </a:solidFill>
              </a:rPr>
              <a:t>* za předpokladu omezeného definičního oboru distribuční funkce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Typy proměnných (dat)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23528" y="1484784"/>
            <a:ext cx="4176464" cy="1512168"/>
          </a:xfrm>
          <a:prstGeom prst="roundRect">
            <a:avLst/>
          </a:prstGeom>
          <a:solidFill>
            <a:srgbClr val="499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Binární =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dummy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nabývat pouze dvou hodnot. Bývá definovaná odpovědí na otázku (např. TRUE × FALSE, 1 × 0). 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4644008" y="1484784"/>
            <a:ext cx="4176464" cy="1512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= kategoriální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nabývat počtu hodnot 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∊ ℕ), pro které neexistuje přirozené pořadí (např. barvy vzorků).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23528" y="3140968"/>
            <a:ext cx="4176464" cy="1512168"/>
          </a:xfrm>
          <a:prstGeom prst="roundRect">
            <a:avLst/>
          </a:prstGeom>
          <a:solidFill>
            <a:srgbClr val="CF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Ordinální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proměnná, pro kterou ale existuje jasné pořadí kategorií (např. velikost oděvů S, M, L, XL).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4644008" y="3140968"/>
            <a:ext cx="4176464" cy="1512168"/>
          </a:xfrm>
          <a:prstGeom prst="roundRect">
            <a:avLst/>
          </a:prstGeom>
          <a:solidFill>
            <a:srgbClr val="68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Kardinální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Kardinální proměnné odpovídají počtům něčeho. Hodnoty jsou od sebe stejně vzdálené (např. počet dětí v rodině).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23528" y="4797152"/>
            <a:ext cx="4176464" cy="1512168"/>
          </a:xfrm>
          <a:prstGeom prst="roundRect">
            <a:avLst/>
          </a:prstGeom>
          <a:solidFill>
            <a:srgbClr val="659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Obvykle spojitá proměnná, u které lze určit rozdíl mezi kategoriemi – často jde o vzdálenost od 0 (např. teplota ve °C, čas).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4644008" y="4797152"/>
            <a:ext cx="4176464" cy="15121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Poměrová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 proměnná, u které má smysl určovat podíly jednotlivých kategorií (např. hmotnost, vzdálenost).</a:t>
            </a:r>
          </a:p>
          <a:p>
            <a:pPr algn="ctr"/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20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– 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165920" y="163420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6052120" y="2393033"/>
            <a:ext cx="1828800" cy="2582863"/>
          </a:xfrm>
          <a:prstGeom prst="homePlate">
            <a:avLst>
              <a:gd name="adj" fmla="val 25000"/>
            </a:avLst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br>
              <a:rPr lang="cs-CZ" b="0" i="0"/>
            </a:br>
            <a:r>
              <a:rPr lang="cs-CZ" b="0" i="0"/>
              <a:t>Podíl</a:t>
            </a:r>
            <a:br>
              <a:rPr lang="cs-CZ" b="0" i="0"/>
            </a:br>
            <a:r>
              <a:rPr lang="cs-CZ" b="0" i="0"/>
              <a:t>hodnot větší/menší než specifikovaná</a:t>
            </a:r>
            <a:br>
              <a:rPr lang="cs-CZ" b="0" i="0"/>
            </a:br>
            <a:r>
              <a:rPr lang="cs-CZ" b="0" i="0"/>
              <a:t>hodnota</a:t>
            </a:r>
            <a:br>
              <a:rPr lang="cs-CZ" b="0" i="0"/>
            </a:br>
            <a:r>
              <a:rPr lang="cs-CZ" b="0" i="0"/>
              <a:t>?</a:t>
            </a:r>
            <a:br>
              <a:rPr lang="cs-CZ" b="0" i="0"/>
            </a:br>
            <a:endParaRPr lang="cs-CZ" b="0" i="0"/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165920" y="278355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150045" y="3645025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165920" y="515744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87752" name="AutoShape 8"/>
          <p:cNvSpPr>
            <a:spLocks noChangeArrowheads="1"/>
          </p:cNvSpPr>
          <p:nvPr/>
        </p:nvSpPr>
        <p:spPr bwMode="auto">
          <a:xfrm>
            <a:off x="7704856" y="3221708"/>
            <a:ext cx="1181100" cy="9048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1600" b="0" i="0" dirty="0">
                <a:latin typeface="Arial" pitchFamily="34" charset="0"/>
                <a:cs typeface="Arial" pitchFamily="34" charset="0"/>
              </a:rPr>
              <a:t>Procenta odvozené hodnoty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poměrová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kardinální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ordinální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binární</a:t>
            </a:r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2181718" y="4772036"/>
            <a:ext cx="182880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 b="0" i="0" dirty="0"/>
              <a:t>Kategoriální otázky</a:t>
            </a:r>
          </a:p>
          <a:p>
            <a:pPr>
              <a:spcBef>
                <a:spcPct val="50000"/>
              </a:spcBef>
            </a:pPr>
            <a:endParaRPr lang="cs-CZ" sz="2200" b="0" i="0" dirty="0"/>
          </a:p>
          <a:p>
            <a:pPr>
              <a:spcBef>
                <a:spcPct val="50000"/>
              </a:spcBef>
            </a:pPr>
            <a:r>
              <a:rPr lang="cs-CZ" sz="1500" b="0" i="0" dirty="0"/>
              <a:t>Otázky „Ano/Ne“</a:t>
            </a:r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nestačí…</a:t>
            </a: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– různé typy dat znamenají různou informaci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poměrová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kardinální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ordinální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binární</a:t>
            </a:r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nestačí…</a:t>
            </a: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2194694" y="2382465"/>
            <a:ext cx="1873250" cy="3984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PRŮMĚR</a:t>
            </a: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165920" y="3581257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MEDIÁN</a:t>
            </a:r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2165920" y="5157192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MODUS</a:t>
            </a: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6400800" y="52578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rot="-5400000">
            <a:off x="5152232" y="3999706"/>
            <a:ext cx="251460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8534400" y="47418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X</a:t>
            </a:r>
            <a:endParaRPr lang="en-GB" sz="2400" b="0" i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609600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Y = f</a:t>
            </a:r>
            <a:endParaRPr lang="en-GB" sz="2400" b="0" i="0"/>
          </a:p>
        </p:txBody>
      </p:sp>
    </p:spTree>
    <p:extLst>
      <p:ext uri="{BB962C8B-B14F-4D97-AF65-F5344CB8AC3E}">
        <p14:creationId xmlns:p14="http://schemas.microsoft.com/office/powerpoint/2010/main" val="166808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dirty="0"/>
              <a:t>Základní soubor × výběr (vzorek)</a:t>
            </a: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088D4FD-F92E-6FF2-7638-4DE2773514F9}"/>
              </a:ext>
            </a:extLst>
          </p:cNvPr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Parametry základního souboru jsou obvykle dané, ale neznáme je (např. průměr, směrodatná odchylka).</a:t>
            </a:r>
          </a:p>
          <a:p>
            <a:r>
              <a:rPr lang="cs-CZ" dirty="0"/>
              <a:t>Pro odhad parametrů základního souboru používáme tzv. výběrové charakteristiky založené na našem omezeném výběru (vzorku). </a:t>
            </a:r>
          </a:p>
        </p:txBody>
      </p:sp>
      <p:sp>
        <p:nvSpPr>
          <p:cNvPr id="3" name="AutoShape 12">
            <a:extLst>
              <a:ext uri="{FF2B5EF4-FFF2-40B4-BE49-F238E27FC236}">
                <a16:creationId xmlns:a16="http://schemas.microsoft.com/office/drawing/2014/main" id="{260FECE0-559D-B258-BEB0-3B39244E6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4221088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Rozptyl (základní):</a:t>
            </a: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51389719-04D7-461B-8321-C06C8DE1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784" y="4221088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Rozptyl (výběrový):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0DDE44EA-3D0A-E7B1-E15A-B84223A1D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7889" y="4634757"/>
            <a:ext cx="2736304" cy="869924"/>
          </a:xfrm>
          <a:prstGeom prst="rect">
            <a:avLst/>
          </a:prstGeom>
          <a:noFill/>
        </p:spPr>
      </p:pic>
      <p:graphicFrame>
        <p:nvGraphicFramePr>
          <p:cNvPr id="14" name="Objekt 13">
            <a:extLst>
              <a:ext uri="{FF2B5EF4-FFF2-40B4-BE49-F238E27FC236}">
                <a16:creationId xmlns:a16="http://schemas.microsoft.com/office/drawing/2014/main" id="{E7311233-86A6-8F77-5A7E-3255F3CA8C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432669"/>
              </p:ext>
            </p:extLst>
          </p:nvPr>
        </p:nvGraphicFramePr>
        <p:xfrm>
          <a:off x="1187624" y="4640518"/>
          <a:ext cx="2952328" cy="932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3656880" imgH="1155240" progId="Photoshop.Image.12">
                  <p:embed/>
                </p:oleObj>
              </mc:Choice>
              <mc:Fallback>
                <p:oleObj name="Image" r:id="rId4" imgW="3656880" imgH="1155240" progId="Photoshop.Image.12">
                  <p:embed/>
                  <p:pic>
                    <p:nvPicPr>
                      <p:cNvPr id="14" name="Objekt 13">
                        <a:extLst>
                          <a:ext uri="{FF2B5EF4-FFF2-40B4-BE49-F238E27FC236}">
                            <a16:creationId xmlns:a16="http://schemas.microsoft.com/office/drawing/2014/main" id="{E7311233-86A6-8F77-5A7E-3255F3CA8C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624" y="4640518"/>
                        <a:ext cx="2952328" cy="932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dirty="0"/>
              <a:t>Jak vznikají informace ?</a:t>
            </a:r>
            <a:br>
              <a:rPr lang="cs-CZ" dirty="0"/>
            </a:br>
            <a:r>
              <a:rPr lang="cs-CZ" dirty="0"/>
              <a:t>– základní popisné statistiky</a:t>
            </a:r>
          </a:p>
        </p:txBody>
      </p:sp>
      <p:sp>
        <p:nvSpPr>
          <p:cNvPr id="44045" name="AutoShape 12"/>
          <p:cNvSpPr>
            <a:spLocks noChangeArrowheads="1"/>
          </p:cNvSpPr>
          <p:nvPr/>
        </p:nvSpPr>
        <p:spPr bwMode="auto">
          <a:xfrm>
            <a:off x="395536" y="2554278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Průměr (výběrový):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95536" y="3645024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Rozptyl (výběrový):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27984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p-</a:t>
            </a:r>
            <a:r>
              <a:rPr lang="cs-CZ" sz="2000" i="0" dirty="0" err="1">
                <a:solidFill>
                  <a:srgbClr val="3333CC"/>
                </a:solidFill>
              </a:rPr>
              <a:t>tý</a:t>
            </a:r>
            <a:r>
              <a:rPr lang="cs-CZ" sz="2000" i="0" dirty="0">
                <a:solidFill>
                  <a:srgbClr val="3333CC"/>
                </a:solidFill>
              </a:rPr>
              <a:t> kvantil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99992" y="2708920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Medián: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95536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Data (vzorek): </a:t>
            </a: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19" y="2865404"/>
            <a:ext cx="1800200" cy="946858"/>
          </a:xfrm>
          <a:prstGeom prst="rect">
            <a:avLst/>
          </a:prstGeom>
          <a:noFill/>
        </p:spPr>
      </p:pic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95536" y="4869160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Směrodatná odchylka (výběrová):</a:t>
            </a: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1" y="4058693"/>
            <a:ext cx="2736304" cy="869924"/>
          </a:xfrm>
          <a:prstGeom prst="rect">
            <a:avLst/>
          </a:prstGeom>
          <a:noFill/>
        </p:spPr>
      </p:pic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5445224"/>
            <a:ext cx="1224136" cy="584744"/>
          </a:xfrm>
          <a:prstGeom prst="rect">
            <a:avLst/>
          </a:prstGeom>
          <a:noFill/>
        </p:spPr>
      </p:pic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844824"/>
            <a:ext cx="1152127" cy="548039"/>
          </a:xfrm>
          <a:prstGeom prst="rect">
            <a:avLst/>
          </a:prstGeom>
          <a:noFill/>
        </p:spPr>
      </p:pic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4499992" y="4077072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Modus:</a:t>
            </a:r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9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529124"/>
            <a:ext cx="4392488" cy="677852"/>
          </a:xfrm>
          <a:prstGeom prst="rect">
            <a:avLst/>
          </a:prstGeom>
          <a:noFill/>
        </p:spPr>
      </p:pic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140968"/>
            <a:ext cx="4392488" cy="885115"/>
          </a:xfrm>
          <a:prstGeom prst="rect">
            <a:avLst/>
          </a:prstGeom>
          <a:noFill/>
        </p:spPr>
      </p:pic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3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4644008" cy="5635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169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30213"/>
            <a:ext cx="8985250" cy="695325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- opakovaná měření informují rozložením hodnot</a:t>
            </a:r>
          </a:p>
        </p:txBody>
      </p:sp>
      <p:sp>
        <p:nvSpPr>
          <p:cNvPr id="291843" name="Oval 3"/>
          <p:cNvSpPr>
            <a:spLocks noChangeArrowheads="1"/>
          </p:cNvSpPr>
          <p:nvPr/>
        </p:nvSpPr>
        <p:spPr bwMode="auto">
          <a:xfrm>
            <a:off x="3297238" y="1600200"/>
            <a:ext cx="2547937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KOLIK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291844" name="Oval 4"/>
          <p:cNvSpPr>
            <a:spLocks noChangeArrowheads="1"/>
          </p:cNvSpPr>
          <p:nvPr/>
        </p:nvSpPr>
        <p:spPr bwMode="auto">
          <a:xfrm>
            <a:off x="3475038" y="4648200"/>
            <a:ext cx="2193925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CO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1981200" y="5911850"/>
            <a:ext cx="518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i="0"/>
              <a:t>Diskrétní data			Spojitá data</a:t>
            </a:r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47244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 rot="10800000">
            <a:off x="8382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685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3171825" progId="MSGraph.Chart.8">
                  <p:embed followColorScheme="full"/>
                </p:oleObj>
              </mc:Choice>
              <mc:Fallback>
                <p:oleObj name="Graf" r:id="rId3" imgW="4372043" imgH="3171825" progId="MSGraph.Chart.8">
                  <p:embed followColorScheme="full"/>
                  <p:pic>
                    <p:nvPicPr>
                      <p:cNvPr id="307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457200" y="2362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3611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3075" name="Object 11"/>
          <p:cNvGraphicFramePr>
            <a:graphicFrameLocks noChangeAspect="1"/>
          </p:cNvGraphicFramePr>
          <p:nvPr/>
        </p:nvGraphicFramePr>
        <p:xfrm>
          <a:off x="5638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72043" imgH="3171825" progId="MSGraph.Chart.8">
                  <p:embed followColorScheme="full"/>
                </p:oleObj>
              </mc:Choice>
              <mc:Fallback>
                <p:oleObj name="Graf" r:id="rId5" imgW="4372043" imgH="3171825" progId="MSGraph.Chart.8">
                  <p:embed followColorScheme="full"/>
                  <p:pic>
                    <p:nvPicPr>
                      <p:cNvPr id="30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5432425" y="2341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8564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3087" name="Line 14"/>
          <p:cNvSpPr>
            <a:spLocks noChangeShapeType="1"/>
          </p:cNvSpPr>
          <p:nvPr/>
        </p:nvSpPr>
        <p:spPr bwMode="auto">
          <a:xfrm flipH="1">
            <a:off x="2438400" y="1905000"/>
            <a:ext cx="838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8" name="Line 15"/>
          <p:cNvSpPr>
            <a:spLocks noChangeShapeType="1"/>
          </p:cNvSpPr>
          <p:nvPr/>
        </p:nvSpPr>
        <p:spPr bwMode="auto">
          <a:xfrm>
            <a:off x="5943600" y="1905000"/>
            <a:ext cx="9144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9" name="Line 16"/>
          <p:cNvSpPr>
            <a:spLocks noChangeShapeType="1"/>
          </p:cNvSpPr>
          <p:nvPr/>
        </p:nvSpPr>
        <p:spPr bwMode="auto">
          <a:xfrm>
            <a:off x="2514600" y="4495800"/>
            <a:ext cx="9144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0" name="Line 17"/>
          <p:cNvSpPr>
            <a:spLocks noChangeShapeType="1"/>
          </p:cNvSpPr>
          <p:nvPr/>
        </p:nvSpPr>
        <p:spPr bwMode="auto">
          <a:xfrm flipH="1">
            <a:off x="5791200" y="4419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6902450" y="5253038"/>
            <a:ext cx="204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X: měřený znak</a:t>
            </a: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381000" y="1219200"/>
            <a:ext cx="2590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Y: frekvence              </a:t>
            </a:r>
            <a:r>
              <a:rPr lang="cs-CZ" i="0">
                <a:solidFill>
                  <a:srgbClr val="CC3300"/>
                </a:solidFill>
              </a:rPr>
              <a:t>- absolutní / relativní</a:t>
            </a:r>
            <a:endParaRPr lang="cs-CZ" sz="2000" i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4800600" y="2701925"/>
            <a:ext cx="43434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N:</a:t>
            </a:r>
            <a:r>
              <a:rPr lang="cs-CZ" sz="1400" b="0" i="0"/>
              <a:t> 100 dětí (hemofiliků)</a:t>
            </a:r>
            <a:br>
              <a:rPr lang="cs-CZ" sz="1400" b="0" i="0"/>
            </a:br>
            <a:r>
              <a:rPr lang="cs-CZ" sz="1400" i="0"/>
              <a:t>x: </a:t>
            </a:r>
            <a:r>
              <a:rPr lang="cs-CZ" sz="1400" b="0" i="0"/>
              <a:t>znak: počet krvácivých epizod za měsíc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n(x)</a:t>
            </a:r>
            <a:r>
              <a:rPr lang="cs-CZ" sz="1400" b="0" i="0"/>
              <a:t> – absolutní četnost x</a:t>
            </a:r>
            <a:br>
              <a:rPr lang="cs-CZ" sz="1400" b="0" i="0"/>
            </a:br>
            <a:r>
              <a:rPr lang="cs-CZ" sz="1400" i="0"/>
              <a:t>N(x)</a:t>
            </a:r>
            <a:r>
              <a:rPr lang="cs-CZ" sz="1400" b="0" i="0"/>
              <a:t> – kumulativní četnost hodnot nepřevyšujících x;	N(x) = </a:t>
            </a:r>
            <a:r>
              <a:rPr lang="cs-CZ" sz="1400" b="0" i="0">
                <a:latin typeface="Symbol" pitchFamily="18" charset="2"/>
              </a:rPr>
              <a:t>S</a:t>
            </a:r>
            <a:r>
              <a:rPr lang="cs-CZ" sz="1400" b="0" i="0"/>
              <a:t> n(t)</a:t>
            </a:r>
          </a:p>
          <a:p>
            <a:pPr>
              <a:spcBef>
                <a:spcPct val="50000"/>
              </a:spcBef>
            </a:pPr>
            <a:br>
              <a:rPr lang="cs-CZ" sz="800" b="0" i="0"/>
            </a:br>
            <a:r>
              <a:rPr lang="cs-CZ" sz="1400" i="0"/>
              <a:t>p(x)</a:t>
            </a:r>
            <a:r>
              <a:rPr lang="cs-CZ" sz="1400" b="0" i="0"/>
              <a:t> – relativní četnost; p(x) = n(x) / n</a:t>
            </a:r>
            <a:br>
              <a:rPr lang="cs-CZ" sz="1400" b="0" i="0"/>
            </a:br>
            <a:r>
              <a:rPr lang="cs-CZ" sz="1400" i="0"/>
              <a:t>F(x)</a:t>
            </a:r>
            <a:r>
              <a:rPr lang="cs-CZ" sz="1400" b="0" i="0"/>
              <a:t> – kumulativní relativní četnost hodnot nepřevyšujících x; F(x) = N(x) / n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77838"/>
            <a:ext cx="8985250" cy="719137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- frekvenční tabulka jako základní nástroj popisu</a:t>
            </a:r>
          </a:p>
        </p:txBody>
      </p:sp>
      <p:sp>
        <p:nvSpPr>
          <p:cNvPr id="295939" name="AutoShape 3"/>
          <p:cNvSpPr>
            <a:spLocks noChangeArrowheads="1"/>
          </p:cNvSpPr>
          <p:nvPr/>
        </p:nvSpPr>
        <p:spPr bwMode="auto">
          <a:xfrm>
            <a:off x="596900" y="20875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295940" name="AutoShape 4"/>
          <p:cNvSpPr>
            <a:spLocks noChangeArrowheads="1"/>
          </p:cNvSpPr>
          <p:nvPr/>
        </p:nvSpPr>
        <p:spPr bwMode="auto">
          <a:xfrm>
            <a:off x="5395913" y="2087563"/>
            <a:ext cx="307657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295942" name="AutoShape 6"/>
          <p:cNvSpPr>
            <a:spLocks noChangeArrowheads="1"/>
          </p:cNvSpPr>
          <p:nvPr/>
        </p:nvSpPr>
        <p:spPr bwMode="auto">
          <a:xfrm>
            <a:off x="2133600" y="3546475"/>
            <a:ext cx="2133600" cy="4572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295986" name="Group 50"/>
          <p:cNvGraphicFramePr>
            <a:graphicFrameLocks noGrp="1"/>
          </p:cNvGraphicFramePr>
          <p:nvPr/>
        </p:nvGraphicFramePr>
        <p:xfrm>
          <a:off x="4924425" y="3221038"/>
          <a:ext cx="3048000" cy="16002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126" name="Text Box 45"/>
          <p:cNvSpPr txBox="1">
            <a:spLocks noChangeArrowheads="1"/>
          </p:cNvSpPr>
          <p:nvPr/>
        </p:nvSpPr>
        <p:spPr bwMode="auto">
          <a:xfrm>
            <a:off x="1371600" y="2632075"/>
            <a:ext cx="1143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0</a:t>
            </a:r>
          </a:p>
          <a:p>
            <a:r>
              <a:rPr lang="cs-CZ" sz="1400" b="0" i="0"/>
              <a:t>0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3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6127" name="Text Box 46"/>
          <p:cNvSpPr txBox="1">
            <a:spLocks noChangeArrowheads="1"/>
          </p:cNvSpPr>
          <p:nvPr/>
        </p:nvSpPr>
        <p:spPr bwMode="auto">
          <a:xfrm rot="-5400000">
            <a:off x="-777875" y="4287838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Počty epizod pro n = 100 hemofiliků</a:t>
            </a:r>
          </a:p>
        </p:txBody>
      </p:sp>
      <p:sp>
        <p:nvSpPr>
          <p:cNvPr id="46128" name="Text Box 47"/>
          <p:cNvSpPr txBox="1">
            <a:spLocks noChangeArrowheads="1"/>
          </p:cNvSpPr>
          <p:nvPr/>
        </p:nvSpPr>
        <p:spPr bwMode="auto">
          <a:xfrm>
            <a:off x="6046788" y="5416550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b="0" i="0"/>
              <a:t>t </a:t>
            </a:r>
            <a:r>
              <a:rPr lang="cs-CZ" sz="1000" b="0" i="0">
                <a:latin typeface="Symbol" pitchFamily="18" charset="2"/>
              </a:rPr>
              <a:t>Ł</a:t>
            </a:r>
            <a:r>
              <a:rPr lang="cs-CZ" sz="1000" b="0" i="0"/>
              <a:t> x</a:t>
            </a:r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2865438" y="1531938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DISKRÉTNÍ DATA</a:t>
            </a:r>
          </a:p>
        </p:txBody>
      </p:sp>
      <p:sp>
        <p:nvSpPr>
          <p:cNvPr id="295985" name="Line 49"/>
          <p:cNvSpPr>
            <a:spLocks noChangeShapeType="1"/>
          </p:cNvSpPr>
          <p:nvPr/>
        </p:nvSpPr>
        <p:spPr bwMode="auto">
          <a:xfrm>
            <a:off x="1447800" y="4906963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4152</TotalTime>
  <Words>1876</Words>
  <Application>Microsoft Office PowerPoint</Application>
  <PresentationFormat>Předvádění na obrazovce (4:3)</PresentationFormat>
  <Paragraphs>385</Paragraphs>
  <Slides>20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30" baseType="lpstr">
      <vt:lpstr>Arial</vt:lpstr>
      <vt:lpstr>Arial Black</vt:lpstr>
      <vt:lpstr>Calibri</vt:lpstr>
      <vt:lpstr>Cambria Math</vt:lpstr>
      <vt:lpstr>Symbol</vt:lpstr>
      <vt:lpstr>Wingdings</vt:lpstr>
      <vt:lpstr>Wingdings 2</vt:lpstr>
      <vt:lpstr>01_Klin_dat_upravyM</vt:lpstr>
      <vt:lpstr>Image</vt:lpstr>
      <vt:lpstr>Graf</vt:lpstr>
      <vt:lpstr>2. Základní typy dat</vt:lpstr>
      <vt:lpstr>Anotace</vt:lpstr>
      <vt:lpstr>Typy proměnných (dat)</vt:lpstr>
      <vt:lpstr>Jak vznikají informace ? – různé typy dat znamenají různou informaci</vt:lpstr>
      <vt:lpstr>Jak vznikají informace ? – různé typy dat znamenají různou informaci</vt:lpstr>
      <vt:lpstr>Základní soubor × výběr (vzorek)</vt:lpstr>
      <vt:lpstr>Jak vznikají informace ? – základní popisné statistiky</vt:lpstr>
      <vt:lpstr>JAK vznikají informace ? - opakovaná měření informují rozložením hodnot</vt:lpstr>
      <vt:lpstr>Jak vznikají informace ? - frekvenční tabulka jako základní nástroj popisu</vt:lpstr>
      <vt:lpstr>Jak vznikají informace ?  Grafické výstupy z frekvenční tabulky</vt:lpstr>
      <vt:lpstr>Jak vznikají informace ?                                                                      - frekvenční tabulka jako základní nástroj popisu</vt:lpstr>
      <vt:lpstr>Jak vznikají informace ?                                                                    - frekvenční sumarizace spojitých dat</vt:lpstr>
      <vt:lpstr>Počet zvolených tříd a velikost souboru určují kvalitu výstupu</vt:lpstr>
      <vt:lpstr>Histogram vyjadřuje tvar výběrového rozložení</vt:lpstr>
      <vt:lpstr>Příklad: věk účastníků vážných dopravních nehod</vt:lpstr>
      <vt:lpstr>Pojem ROZLOŽENÍ - příklad spojitých dat</vt:lpstr>
      <vt:lpstr>Výběrové rozložení hodnot lze modelově popsat  a odhadnout tak pravděpodobnost výskytu X</vt:lpstr>
      <vt:lpstr>Distribuční funkce jako užitečný nástroj pro práci s rozložením</vt:lpstr>
      <vt:lpstr>Jak vznikají informace ? - frekvenční sumarizace spojitých dat</vt:lpstr>
      <vt:lpstr>Otázka: Jak velké musí být X, aby 5 % všech hodnot bylo nad ním?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Jiří Kalina</cp:lastModifiedBy>
  <cp:revision>79</cp:revision>
  <dcterms:created xsi:type="dcterms:W3CDTF">2011-03-10T15:44:21Z</dcterms:created>
  <dcterms:modified xsi:type="dcterms:W3CDTF">2024-02-26T12:55:41Z</dcterms:modified>
</cp:coreProperties>
</file>