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16"/>
  </p:notesMasterIdLst>
  <p:sldIdLst>
    <p:sldId id="926" r:id="rId4"/>
    <p:sldId id="936" r:id="rId5"/>
    <p:sldId id="937" r:id="rId6"/>
    <p:sldId id="938" r:id="rId7"/>
    <p:sldId id="939" r:id="rId8"/>
    <p:sldId id="932" r:id="rId9"/>
    <p:sldId id="933" r:id="rId10"/>
    <p:sldId id="944" r:id="rId11"/>
    <p:sldId id="940" r:id="rId12"/>
    <p:sldId id="941" r:id="rId13"/>
    <p:sldId id="942" r:id="rId14"/>
    <p:sldId id="943" r:id="rId15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9" autoAdjust="0"/>
    <p:restoredTop sz="94660"/>
  </p:normalViewPr>
  <p:slideViewPr>
    <p:cSldViewPr>
      <p:cViewPr varScale="1">
        <p:scale>
          <a:sx n="59" d="100"/>
          <a:sy n="5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521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B2951C-56A7-4F83-9861-6C659F12BBC5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6EEAF-A2CC-4CC3-A9C6-439E78A90FF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6C888C4-4445-463F-A751-969AA07C9642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E26D6FF-257B-4DCE-8369-D21EB15DD82C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Jarkovský, L. Dušek,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30.10.2023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096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Princip testování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Chyby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p-hodnota</a:t>
            </a:r>
          </a:p>
        </p:txBody>
      </p:sp>
      <p:sp>
        <p:nvSpPr>
          <p:cNvPr id="4096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6938"/>
            <a:ext cx="7772400" cy="731837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7. Statistické testování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One-sample vs. two sample testy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395288" y="132873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>
                <a:latin typeface="Verdana" pitchFamily="34" charset="0"/>
              </a:rPr>
              <a:t>Jednovýběrové</a:t>
            </a:r>
            <a:r>
              <a:rPr lang="cs-CZ" i="0" dirty="0">
                <a:latin typeface="Verdana" pitchFamily="34" charset="0"/>
              </a:rPr>
              <a:t> testy (</a:t>
            </a:r>
            <a:r>
              <a:rPr lang="cs-CZ" i="0" dirty="0" err="1">
                <a:latin typeface="Verdana" pitchFamily="34" charset="0"/>
              </a:rPr>
              <a:t>one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395288" y="3932858"/>
            <a:ext cx="8424862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 err="1">
                <a:latin typeface="Verdana" pitchFamily="34" charset="0"/>
              </a:rPr>
              <a:t>Dvouvýběrové</a:t>
            </a:r>
            <a:r>
              <a:rPr lang="cs-CZ" i="0" dirty="0">
                <a:latin typeface="Verdana" pitchFamily="34" charset="0"/>
              </a:rPr>
              <a:t> testy (</a:t>
            </a:r>
            <a:r>
              <a:rPr lang="cs-CZ" i="0" dirty="0" err="1">
                <a:latin typeface="Verdana" pitchFamily="34" charset="0"/>
              </a:rPr>
              <a:t>two</a:t>
            </a:r>
            <a:r>
              <a:rPr lang="cs-CZ" i="0" dirty="0">
                <a:latin typeface="Verdana" pitchFamily="34" charset="0"/>
              </a:rPr>
              <a:t>-sample)</a:t>
            </a: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468313" y="1758950"/>
            <a:ext cx="835215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jeden vzorek (</a:t>
            </a:r>
            <a:r>
              <a:rPr lang="cs-CZ" sz="2000" b="0" i="0" dirty="0" err="1"/>
              <a:t>one</a:t>
            </a:r>
            <a:r>
              <a:rPr lang="cs-CZ" sz="2000" b="0" i="0" dirty="0"/>
              <a:t> sample, </a:t>
            </a:r>
            <a:r>
              <a:rPr lang="cs-CZ" sz="2000" b="0" i="0" dirty="0" err="1"/>
              <a:t>jednovýběrové</a:t>
            </a:r>
            <a:r>
              <a:rPr lang="cs-CZ" sz="2000" b="0" i="0" dirty="0"/>
              <a:t> testy) s referenční hodnotou (popřípadě se statistickým parametrem cílové populace).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je tedy srovnáváno rozložení hodnot (vzorek) s jediným číslem (referenční hodnota, </a:t>
            </a:r>
            <a:r>
              <a:rPr lang="cs-CZ" sz="2000" b="0" i="0" dirty="0" err="1"/>
              <a:t>hodnota</a:t>
            </a:r>
            <a:r>
              <a:rPr lang="cs-CZ" sz="2000" b="0" i="0" dirty="0"/>
              <a:t> cílové populace).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vztažena k průměru, rozptylu, podílu hodnot i dalším statistickým parametrům popisujícím vzorek.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95288" y="4329261"/>
            <a:ext cx="842518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Srovnávají navzájem dva vzorky (</a:t>
            </a:r>
            <a:r>
              <a:rPr lang="cs-CZ" sz="2000" b="0" i="0" dirty="0" err="1"/>
              <a:t>two</a:t>
            </a:r>
            <a:r>
              <a:rPr lang="cs-CZ" sz="2000" b="0" i="0" dirty="0"/>
              <a:t> sample, </a:t>
            </a:r>
            <a:r>
              <a:rPr lang="cs-CZ" sz="2000" b="0" i="0" dirty="0" err="1"/>
              <a:t>dvouvýběrové</a:t>
            </a:r>
            <a:r>
              <a:rPr lang="cs-CZ" sz="2000" b="0" i="0" dirty="0"/>
              <a:t> testy).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V testu jsou srovnávány dvě rozložení hodnot.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Otázka položená v testu může být opět vztažena k průměru, rozptylu, podílu hodnot i dalším statistickým parametrům popisujícím vzorek.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 dirty="0"/>
              <a:t>Kromě testů pro dvě skupiny hodnot existují samozřejmě i testy pro více skupin dat.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/>
              <a:t>Nepárový vs. párový design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288" y="12287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Nepárový design (nezávislost)</a:t>
            </a:r>
          </a:p>
        </p:txBody>
      </p:sp>
      <p:sp>
        <p:nvSpPr>
          <p:cNvPr id="3078" name="AutoShape 4"/>
          <p:cNvSpPr>
            <a:spLocks noChangeArrowheads="1"/>
          </p:cNvSpPr>
          <p:nvPr/>
        </p:nvSpPr>
        <p:spPr bwMode="auto">
          <a:xfrm>
            <a:off x="395288" y="3502025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Párový design (závislost, opakovaná měření)</a:t>
            </a: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468313" y="1876425"/>
            <a:ext cx="5543550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Skupiny srovnávaných dat jsou na sobě zcela nezávislé (též nezávislý, independent design), např. lidé z různých zemí, nezávislé skupiny pacientů s odlišnou léčbou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 dirty="0">
                <a:latin typeface="Verdana" pitchFamily="34" charset="0"/>
              </a:rPr>
              <a:t>Při výpočtu je nezbytné brát v úvahu charakteristiky obou skupin dat</a:t>
            </a:r>
            <a:endParaRPr lang="cs-CZ" sz="1700" i="0" dirty="0">
              <a:latin typeface="Verdana" pitchFamily="34" charset="0"/>
            </a:endParaRPr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466725" y="4005263"/>
            <a:ext cx="5545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Mezi objekty v srovnávaných skupinách existuje vazba, daná např. člověkem před a po operaci, reakce stejného kmene krys atd.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Vazba může být buď přímo dána nebo pouze předpokládána (v tom případě je nutné ji ověřit)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1700" b="0" i="0">
                <a:latin typeface="Verdana" pitchFamily="34" charset="0"/>
              </a:rPr>
              <a:t>Test je v podstatě prováděn na diferencích skupin, nikoliv na jejich původních datech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6372225" y="1412875"/>
          <a:ext cx="21494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950000" imgH="3070000" progId="">
                  <p:embed/>
                </p:oleObj>
              </mc:Choice>
              <mc:Fallback>
                <p:oleObj r:id="rId3" imgW="2950000" imgH="3070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1412875"/>
                        <a:ext cx="2149475" cy="223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7763" y="4703763"/>
            <a:ext cx="27368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dirty="0"/>
              <a:t>Normalita dat</a:t>
            </a:r>
          </a:p>
        </p:txBody>
      </p:sp>
      <p:sp>
        <p:nvSpPr>
          <p:cNvPr id="3077" name="AutoShape 3"/>
          <p:cNvSpPr>
            <a:spLocks noChangeArrowheads="1"/>
          </p:cNvSpPr>
          <p:nvPr/>
        </p:nvSpPr>
        <p:spPr bwMode="auto">
          <a:xfrm>
            <a:off x="395536" y="1628800"/>
            <a:ext cx="8424862" cy="57626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Normální rozdělení pravděpodobnosti je definováno rovnicí: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23528" y="3933056"/>
            <a:ext cx="8424862" cy="1728192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Kde </a:t>
            </a:r>
            <a:r>
              <a:rPr lang="cs-CZ" b="1" i="1" dirty="0">
                <a:latin typeface="Verdana" pitchFamily="34" charset="0"/>
              </a:rPr>
              <a:t>f(x)</a:t>
            </a:r>
            <a:r>
              <a:rPr lang="cs-CZ" i="0" dirty="0">
                <a:latin typeface="Verdana" pitchFamily="34" charset="0"/>
              </a:rPr>
              <a:t> značí hustotu pravděpodobnosti, </a:t>
            </a:r>
            <a:r>
              <a:rPr lang="el-GR" b="1" i="1" dirty="0">
                <a:latin typeface="Verdana" pitchFamily="34" charset="0"/>
              </a:rPr>
              <a:t>μ</a:t>
            </a:r>
            <a:r>
              <a:rPr lang="cs-CZ" i="0" dirty="0">
                <a:latin typeface="Verdana" pitchFamily="34" charset="0"/>
              </a:rPr>
              <a:t> značí střední hodnotu (aritmetický průměr), </a:t>
            </a:r>
            <a:r>
              <a:rPr lang="el-GR" b="1" i="1" dirty="0">
                <a:latin typeface="Verdana" pitchFamily="34" charset="0"/>
              </a:rPr>
              <a:t>σ</a:t>
            </a:r>
            <a:r>
              <a:rPr lang="cs-CZ" i="0" dirty="0">
                <a:latin typeface="Verdana" pitchFamily="34" charset="0"/>
              </a:rPr>
              <a:t> značí směrodatnou odchylku a </a:t>
            </a:r>
            <a:r>
              <a:rPr lang="cs-CZ" b="1" i="1" dirty="0">
                <a:latin typeface="Verdana" pitchFamily="34" charset="0"/>
              </a:rPr>
              <a:t>x</a:t>
            </a:r>
            <a:r>
              <a:rPr lang="cs-CZ" i="0" dirty="0">
                <a:latin typeface="Verdana" pitchFamily="34" charset="0"/>
              </a:rPr>
              <a:t> hodnotu zkoumané veličiny.</a:t>
            </a:r>
          </a:p>
          <a:p>
            <a:pPr>
              <a:spcBef>
                <a:spcPct val="20000"/>
              </a:spcBef>
            </a:pPr>
            <a:endParaRPr lang="cs-CZ" dirty="0">
              <a:latin typeface="Verdana" pitchFamily="34" charset="0"/>
            </a:endParaRPr>
          </a:p>
          <a:p>
            <a:pPr>
              <a:spcBef>
                <a:spcPct val="20000"/>
              </a:spcBef>
            </a:pPr>
            <a:r>
              <a:rPr lang="cs-CZ" i="0" dirty="0">
                <a:latin typeface="Verdana" pitchFamily="34" charset="0"/>
              </a:rPr>
              <a:t>Dosazením </a:t>
            </a:r>
            <a:r>
              <a:rPr lang="cs-CZ" b="1" i="1" dirty="0">
                <a:latin typeface="Verdana" pitchFamily="34" charset="0"/>
              </a:rPr>
              <a:t>s</a:t>
            </a:r>
            <a:r>
              <a:rPr lang="cs-CZ" i="0" dirty="0">
                <a:latin typeface="Verdana" pitchFamily="34" charset="0"/>
              </a:rPr>
              <a:t> za </a:t>
            </a:r>
            <a:r>
              <a:rPr lang="el-GR" b="1" i="1" dirty="0">
                <a:latin typeface="Verdana" pitchFamily="34" charset="0"/>
              </a:rPr>
              <a:t>σ</a:t>
            </a:r>
            <a:r>
              <a:rPr lang="cs-CZ" dirty="0">
                <a:latin typeface="Verdana" pitchFamily="34" charset="0"/>
              </a:rPr>
              <a:t> a </a:t>
            </a:r>
            <a:r>
              <a:rPr lang="cs-CZ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x̅</a:t>
            </a:r>
            <a:r>
              <a:rPr lang="cs-CZ" dirty="0">
                <a:latin typeface="Verdana" pitchFamily="34" charset="0"/>
              </a:rPr>
              <a:t> za </a:t>
            </a:r>
            <a:r>
              <a:rPr lang="el-GR" b="1" i="1" dirty="0">
                <a:latin typeface="Verdana" pitchFamily="34" charset="0"/>
              </a:rPr>
              <a:t>μ</a:t>
            </a:r>
            <a:r>
              <a:rPr lang="cs-CZ" dirty="0">
                <a:latin typeface="Verdana" pitchFamily="34" charset="0"/>
              </a:rPr>
              <a:t> získáme křivku idealizovaného rozdělení pro daný výběr.</a:t>
            </a:r>
            <a:endParaRPr lang="cs-CZ" i="0" dirty="0">
              <a:latin typeface="Verdana" pitchFamily="34" charset="0"/>
            </a:endParaRPr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80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14825" cy="1304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 dirty="0"/>
              <a:t>Statistické testování – základní pojmy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1057275" y="1422400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 dirty="0">
                <a:latin typeface="Verdana" pitchFamily="34" charset="0"/>
              </a:rPr>
              <a:t>Nulová hypotéza H</a:t>
            </a:r>
            <a:r>
              <a:rPr lang="cs-CZ" sz="2000" i="0" baseline="-25000" dirty="0">
                <a:latin typeface="Verdana" pitchFamily="34" charset="0"/>
              </a:rPr>
              <a:t>0</a:t>
            </a:r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523875" y="15271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1057275" y="1997075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Alternativní hypotéza H</a:t>
            </a:r>
            <a:r>
              <a:rPr lang="cs-CZ" sz="2000" i="0" baseline="-25000">
                <a:latin typeface="Verdana" pitchFamily="34" charset="0"/>
              </a:rPr>
              <a:t>A</a:t>
            </a:r>
          </a:p>
        </p:txBody>
      </p:sp>
      <p:sp>
        <p:nvSpPr>
          <p:cNvPr id="1032" name="AutoShape 6"/>
          <p:cNvSpPr>
            <a:spLocks noChangeArrowheads="1"/>
          </p:cNvSpPr>
          <p:nvPr/>
        </p:nvSpPr>
        <p:spPr bwMode="auto">
          <a:xfrm>
            <a:off x="523875" y="2111375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66800" y="2573338"/>
            <a:ext cx="3571875" cy="495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Testová statistika</a:t>
            </a:r>
          </a:p>
        </p:txBody>
      </p:sp>
      <p:sp>
        <p:nvSpPr>
          <p:cNvPr id="1034" name="AutoShape 8"/>
          <p:cNvSpPr>
            <a:spLocks noChangeArrowheads="1"/>
          </p:cNvSpPr>
          <p:nvPr/>
        </p:nvSpPr>
        <p:spPr bwMode="auto">
          <a:xfrm>
            <a:off x="523875" y="266858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1035" name="Text Box 9"/>
          <p:cNvSpPr txBox="1">
            <a:spLocks noChangeArrowheads="1"/>
          </p:cNvSpPr>
          <p:nvPr/>
        </p:nvSpPr>
        <p:spPr bwMode="auto">
          <a:xfrm>
            <a:off x="1057275" y="4221163"/>
            <a:ext cx="5386388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latin typeface="Verdana" pitchFamily="34" charset="0"/>
              </a:rPr>
              <a:t>Kritický obor testové statistiky</a:t>
            </a:r>
          </a:p>
        </p:txBody>
      </p:sp>
      <p:sp>
        <p:nvSpPr>
          <p:cNvPr id="1036" name="AutoShape 10"/>
          <p:cNvSpPr>
            <a:spLocks noChangeArrowheads="1"/>
          </p:cNvSpPr>
          <p:nvPr/>
        </p:nvSpPr>
        <p:spPr bwMode="auto">
          <a:xfrm>
            <a:off x="523875" y="4364038"/>
            <a:ext cx="390525" cy="285750"/>
          </a:xfrm>
          <a:prstGeom prst="chevron">
            <a:avLst>
              <a:gd name="adj" fmla="val 34167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6375" y="4886325"/>
            <a:ext cx="3467100" cy="1371600"/>
            <a:chOff x="3192" y="1920"/>
            <a:chExt cx="2184" cy="864"/>
          </a:xfrm>
        </p:grpSpPr>
        <p:graphicFrame>
          <p:nvGraphicFramePr>
            <p:cNvPr id="1026" name="Object 12"/>
            <p:cNvGraphicFramePr>
              <a:graphicFrameLocks noChangeAspect="1"/>
            </p:cNvGraphicFramePr>
            <p:nvPr/>
          </p:nvGraphicFramePr>
          <p:xfrm>
            <a:off x="3222" y="1920"/>
            <a:ext cx="2154" cy="6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Graf" r:id="rId3" imgW="4038840" imgH="1023840" progId="Excel.Sheet.8">
                    <p:embed/>
                  </p:oleObj>
                </mc:Choice>
                <mc:Fallback>
                  <p:oleObj name="Graf" r:id="rId3" imgW="4038840" imgH="1023840" progId="Excel.Sheet.8">
                    <p:embed/>
                    <p:pic>
                      <p:nvPicPr>
                        <p:cNvPr id="0" name="Object 12"/>
                        <p:cNvPicPr>
                          <a:picLocks noRot="1"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2" y="1920"/>
                          <a:ext cx="2154" cy="6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53" name="Line 13"/>
            <p:cNvSpPr>
              <a:spLocks noChangeShapeType="1"/>
            </p:cNvSpPr>
            <p:nvPr/>
          </p:nvSpPr>
          <p:spPr bwMode="auto">
            <a:xfrm flipV="1">
              <a:off x="3198" y="1944"/>
              <a:ext cx="0" cy="612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Line 14"/>
            <p:cNvSpPr>
              <a:spLocks noChangeShapeType="1"/>
            </p:cNvSpPr>
            <p:nvPr/>
          </p:nvSpPr>
          <p:spPr bwMode="auto">
            <a:xfrm>
              <a:off x="3192" y="2556"/>
              <a:ext cx="21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Line 15"/>
            <p:cNvSpPr>
              <a:spLocks noChangeShapeType="1"/>
            </p:cNvSpPr>
            <p:nvPr/>
          </p:nvSpPr>
          <p:spPr bwMode="auto">
            <a:xfrm>
              <a:off x="4206" y="2532"/>
              <a:ext cx="0" cy="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Rectangle 16"/>
            <p:cNvSpPr>
              <a:spLocks noChangeArrowheads="1"/>
            </p:cNvSpPr>
            <p:nvPr/>
          </p:nvSpPr>
          <p:spPr bwMode="auto">
            <a:xfrm>
              <a:off x="4080" y="2568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0</a:t>
              </a:r>
            </a:p>
          </p:txBody>
        </p:sp>
        <p:sp>
          <p:nvSpPr>
            <p:cNvPr id="1057" name="Rectangle 17"/>
            <p:cNvSpPr>
              <a:spLocks noChangeArrowheads="1"/>
            </p:cNvSpPr>
            <p:nvPr/>
          </p:nvSpPr>
          <p:spPr bwMode="auto">
            <a:xfrm>
              <a:off x="5064" y="2556"/>
              <a:ext cx="2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cs-CZ" sz="2400" b="0" i="0">
                  <a:latin typeface="Verdana" pitchFamily="34" charset="0"/>
                </a:rPr>
                <a:t>T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-36513" y="3286125"/>
            <a:ext cx="7011988" cy="863600"/>
            <a:chOff x="1185" y="1389"/>
            <a:chExt cx="4417" cy="544"/>
          </a:xfrm>
        </p:grpSpPr>
        <p:sp>
          <p:nvSpPr>
            <p:cNvPr id="1049" name="Line 19"/>
            <p:cNvSpPr>
              <a:spLocks noChangeShapeType="1"/>
            </p:cNvSpPr>
            <p:nvPr/>
          </p:nvSpPr>
          <p:spPr bwMode="auto">
            <a:xfrm>
              <a:off x="3084" y="1661"/>
              <a:ext cx="24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Text Box 20"/>
            <p:cNvSpPr txBox="1">
              <a:spLocks noChangeArrowheads="1"/>
            </p:cNvSpPr>
            <p:nvPr/>
          </p:nvSpPr>
          <p:spPr bwMode="auto">
            <a:xfrm>
              <a:off x="3061" y="138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Pozorovaná hodnota – Očekávaná hodnota</a:t>
              </a:r>
            </a:p>
          </p:txBody>
        </p:sp>
        <p:sp>
          <p:nvSpPr>
            <p:cNvPr id="1051" name="Text Box 21"/>
            <p:cNvSpPr txBox="1">
              <a:spLocks noChangeArrowheads="1"/>
            </p:cNvSpPr>
            <p:nvPr/>
          </p:nvSpPr>
          <p:spPr bwMode="auto">
            <a:xfrm>
              <a:off x="3061" y="1679"/>
              <a:ext cx="2541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rgbClr val="8C8C8C"/>
              </a:prstShdw>
            </a:effectLst>
          </p:spPr>
          <p:txBody>
            <a:bodyPr anchor="ctr"/>
            <a:lstStyle/>
            <a:p>
              <a:pPr algn="ctr" eaLnBrk="0" hangingPunct="0"/>
              <a:r>
                <a:rPr lang="cs-CZ" sz="1200" i="0">
                  <a:latin typeface="Verdana" pitchFamily="34" charset="0"/>
                </a:rPr>
                <a:t>Variabilita dat</a:t>
              </a:r>
            </a:p>
          </p:txBody>
        </p:sp>
        <p:sp>
          <p:nvSpPr>
            <p:cNvPr id="1052" name="Text Box 22"/>
            <p:cNvSpPr txBox="1">
              <a:spLocks noChangeArrowheads="1"/>
            </p:cNvSpPr>
            <p:nvPr/>
          </p:nvSpPr>
          <p:spPr bwMode="auto">
            <a:xfrm>
              <a:off x="1185" y="1495"/>
              <a:ext cx="225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/>
              <a:r>
                <a:rPr lang="cs-CZ" sz="1600" i="0">
                  <a:latin typeface="Verdana" pitchFamily="34" charset="0"/>
                </a:rPr>
                <a:t>Testová statistika =</a:t>
              </a:r>
            </a:p>
          </p:txBody>
        </p:sp>
      </p:grpSp>
      <p:sp>
        <p:nvSpPr>
          <p:cNvPr id="1039" name="Text Box 23"/>
          <p:cNvSpPr txBox="1">
            <a:spLocks noChangeArrowheads="1"/>
          </p:cNvSpPr>
          <p:nvPr/>
        </p:nvSpPr>
        <p:spPr bwMode="auto">
          <a:xfrm>
            <a:off x="4946650" y="1420813"/>
            <a:ext cx="4089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O</a:t>
            </a:r>
            <a:r>
              <a:rPr lang="cs-CZ" sz="1400" b="0" i="0">
                <a:latin typeface="Verdana" pitchFamily="34" charset="0"/>
              </a:rPr>
              <a:t>: sledovaný efekt je nulový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0" name="Text Box 24"/>
          <p:cNvSpPr txBox="1">
            <a:spLocks noChangeArrowheads="1"/>
          </p:cNvSpPr>
          <p:nvPr/>
        </p:nvSpPr>
        <p:spPr bwMode="auto">
          <a:xfrm>
            <a:off x="4946650" y="1995488"/>
            <a:ext cx="41973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b="0" i="0">
                <a:latin typeface="Verdana" pitchFamily="34" charset="0"/>
              </a:rPr>
              <a:t>H</a:t>
            </a:r>
            <a:r>
              <a:rPr lang="cs-CZ" sz="1400" b="0" i="0" baseline="-25000">
                <a:latin typeface="Verdana" pitchFamily="34" charset="0"/>
              </a:rPr>
              <a:t>A</a:t>
            </a:r>
            <a:r>
              <a:rPr lang="cs-CZ" sz="1400" b="0" i="0">
                <a:latin typeface="Verdana" pitchFamily="34" charset="0"/>
              </a:rPr>
              <a:t>: sledovaný efekt je různý mezi skupinami</a:t>
            </a:r>
            <a:endParaRPr lang="cs-CZ" sz="1400" b="0" i="0" baseline="-25000">
              <a:latin typeface="Verdana" pitchFamily="34" charset="0"/>
            </a:endParaRPr>
          </a:p>
        </p:txBody>
      </p:sp>
      <p:sp>
        <p:nvSpPr>
          <p:cNvPr id="1041" name="Line 25"/>
          <p:cNvSpPr>
            <a:spLocks noChangeShapeType="1"/>
          </p:cNvSpPr>
          <p:nvPr/>
        </p:nvSpPr>
        <p:spPr bwMode="auto">
          <a:xfrm>
            <a:off x="4211638" y="5575300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2" name="Line 27"/>
          <p:cNvSpPr>
            <a:spLocks noChangeShapeType="1"/>
          </p:cNvSpPr>
          <p:nvPr/>
        </p:nvSpPr>
        <p:spPr bwMode="auto">
          <a:xfrm>
            <a:off x="4211638" y="5838825"/>
            <a:ext cx="288925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3" name="Line 28"/>
          <p:cNvSpPr>
            <a:spLocks noChangeShapeType="1"/>
          </p:cNvSpPr>
          <p:nvPr/>
        </p:nvSpPr>
        <p:spPr bwMode="auto">
          <a:xfrm>
            <a:off x="44275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4" name="Line 29"/>
          <p:cNvSpPr>
            <a:spLocks noChangeShapeType="1"/>
          </p:cNvSpPr>
          <p:nvPr/>
        </p:nvSpPr>
        <p:spPr bwMode="auto">
          <a:xfrm>
            <a:off x="4643438" y="585470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5" name="Line 30"/>
          <p:cNvSpPr>
            <a:spLocks noChangeShapeType="1"/>
          </p:cNvSpPr>
          <p:nvPr/>
        </p:nvSpPr>
        <p:spPr bwMode="auto">
          <a:xfrm>
            <a:off x="4251325" y="5822950"/>
            <a:ext cx="288925" cy="0"/>
          </a:xfrm>
          <a:prstGeom prst="line">
            <a:avLst/>
          </a:prstGeom>
          <a:noFill/>
          <a:ln w="825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6" name="Text Box 32"/>
          <p:cNvSpPr txBox="1">
            <a:spLocks noChangeArrowheads="1"/>
          </p:cNvSpPr>
          <p:nvPr/>
        </p:nvSpPr>
        <p:spPr bwMode="auto">
          <a:xfrm>
            <a:off x="6905625" y="3582988"/>
            <a:ext cx="1770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i="0">
                <a:latin typeface="Verdana" pitchFamily="34" charset="0"/>
              </a:rPr>
              <a:t>*   Velikost vzorku</a:t>
            </a:r>
          </a:p>
        </p:txBody>
      </p:sp>
      <p:sp>
        <p:nvSpPr>
          <p:cNvPr id="1047" name="Rectangle 33"/>
          <p:cNvSpPr>
            <a:spLocks noChangeArrowheads="1"/>
          </p:cNvSpPr>
          <p:nvPr/>
        </p:nvSpPr>
        <p:spPr bwMode="auto">
          <a:xfrm>
            <a:off x="5795963" y="4383088"/>
            <a:ext cx="3097212" cy="1800225"/>
          </a:xfrm>
          <a:prstGeom prst="rect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Statistické testování odpovídá na otázku zda je pozorovaný rozdíl náhodný či nikoliv</a:t>
            </a:r>
            <a:r>
              <a:rPr lang="en-US" sz="1600" i="0">
                <a:solidFill>
                  <a:schemeClr val="hlink"/>
                </a:solidFill>
                <a:latin typeface="Verdana" pitchFamily="34" charset="0"/>
              </a:rPr>
              <a:t>.</a:t>
            </a:r>
            <a:r>
              <a:rPr lang="cs-CZ" sz="1600" i="0">
                <a:solidFill>
                  <a:schemeClr val="hlink"/>
                </a:solidFill>
                <a:latin typeface="Verdana" pitchFamily="34" charset="0"/>
              </a:rPr>
              <a:t> K odpovědi na otázku je využit statistický model – testová statistika. </a:t>
            </a:r>
            <a:endParaRPr lang="en-US" sz="1600" b="0" i="0">
              <a:solidFill>
                <a:schemeClr val="hlink"/>
              </a:solidFill>
              <a:latin typeface="Verdana" pitchFamily="34" charset="0"/>
            </a:endParaRPr>
          </a:p>
        </p:txBody>
      </p:sp>
      <p:sp>
        <p:nvSpPr>
          <p:cNvPr id="1048" name="Freeform 34"/>
          <p:cNvSpPr>
            <a:spLocks/>
          </p:cNvSpPr>
          <p:nvPr/>
        </p:nvSpPr>
        <p:spPr bwMode="auto">
          <a:xfrm>
            <a:off x="7077075" y="3527425"/>
            <a:ext cx="1465263" cy="280988"/>
          </a:xfrm>
          <a:custGeom>
            <a:avLst/>
            <a:gdLst>
              <a:gd name="T0" fmla="*/ 0 w 923"/>
              <a:gd name="T1" fmla="*/ 2147483647 h 177"/>
              <a:gd name="T2" fmla="*/ 2147483647 w 923"/>
              <a:gd name="T3" fmla="*/ 2147483647 h 177"/>
              <a:gd name="T4" fmla="*/ 2147483647 w 923"/>
              <a:gd name="T5" fmla="*/ 2147483647 h 177"/>
              <a:gd name="T6" fmla="*/ 2147483647 w 923"/>
              <a:gd name="T7" fmla="*/ 0 h 177"/>
              <a:gd name="T8" fmla="*/ 2147483647 w 923"/>
              <a:gd name="T9" fmla="*/ 0 h 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3"/>
              <a:gd name="T16" fmla="*/ 0 h 177"/>
              <a:gd name="T17" fmla="*/ 923 w 923"/>
              <a:gd name="T18" fmla="*/ 177 h 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3" h="177">
                <a:moveTo>
                  <a:pt x="0" y="49"/>
                </a:moveTo>
                <a:lnTo>
                  <a:pt x="34" y="60"/>
                </a:lnTo>
                <a:lnTo>
                  <a:pt x="76" y="177"/>
                </a:lnTo>
                <a:lnTo>
                  <a:pt x="76" y="0"/>
                </a:lnTo>
                <a:lnTo>
                  <a:pt x="92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/>
              <a:t>Možné chyby při testování hypotéz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327400" y="2349500"/>
            <a:ext cx="2613025" cy="35242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Závěr testu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3348038" y="2852738"/>
            <a:ext cx="1173162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>
                <a:latin typeface="Verdana" pitchFamily="34" charset="0"/>
              </a:rPr>
              <a:t>nezamítáme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4706938" y="2852738"/>
            <a:ext cx="1233487" cy="6667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algn="ctr" eaLnBrk="0" hangingPunct="0"/>
            <a:r>
              <a:rPr lang="cs-CZ" sz="1200" i="0" dirty="0">
                <a:latin typeface="Verdana" pitchFamily="34" charset="0"/>
              </a:rPr>
              <a:t>H</a:t>
            </a:r>
            <a:r>
              <a:rPr lang="cs-CZ" sz="1200" i="0" baseline="-25000" dirty="0">
                <a:latin typeface="Verdana" pitchFamily="34" charset="0"/>
              </a:rPr>
              <a:t>0</a:t>
            </a:r>
            <a:endParaRPr lang="cs-CZ" sz="1200" i="0" dirty="0">
              <a:latin typeface="Verdana" pitchFamily="34" charset="0"/>
            </a:endParaRPr>
          </a:p>
          <a:p>
            <a:pPr algn="ctr" eaLnBrk="0" hangingPunct="0"/>
            <a:r>
              <a:rPr lang="cs-CZ" sz="1200" i="0" dirty="0">
                <a:latin typeface="Verdana" pitchFamily="34" charset="0"/>
              </a:rPr>
              <a:t>zamítáme</a:t>
            </a:r>
          </a:p>
        </p:txBody>
      </p:sp>
      <p:sp>
        <p:nvSpPr>
          <p:cNvPr id="25607" name="Text Box 6"/>
          <p:cNvSpPr txBox="1">
            <a:spLocks noChangeArrowheads="1"/>
          </p:cNvSpPr>
          <p:nvPr/>
        </p:nvSpPr>
        <p:spPr bwMode="auto">
          <a:xfrm>
            <a:off x="3602038" y="45672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β</a:t>
            </a:r>
            <a:endParaRPr lang="cs-CZ" sz="2800" i="0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4730750" y="45481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β</a:t>
            </a:r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3602038" y="374808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800" i="0"/>
              <a:t>1- </a:t>
            </a:r>
            <a:r>
              <a:rPr lang="el-GR" sz="2800" i="0"/>
              <a:t>α</a:t>
            </a:r>
          </a:p>
        </p:txBody>
      </p:sp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4730750" y="3729038"/>
            <a:ext cx="97155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l-GR" sz="2800" i="0"/>
              <a:t>α</a:t>
            </a:r>
            <a:endParaRPr lang="cs-CZ" sz="2800" i="0"/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 rot="-5400000">
            <a:off x="1265238" y="4367213"/>
            <a:ext cx="1800225" cy="371475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  <a:latin typeface="Verdana" pitchFamily="34" charset="0"/>
              </a:rPr>
              <a:t>Skutečnost</a:t>
            </a:r>
          </a:p>
        </p:txBody>
      </p:sp>
      <p:sp>
        <p:nvSpPr>
          <p:cNvPr id="25612" name="Line 11"/>
          <p:cNvSpPr>
            <a:spLocks noChangeShapeType="1"/>
          </p:cNvSpPr>
          <p:nvPr/>
        </p:nvSpPr>
        <p:spPr bwMode="auto">
          <a:xfrm flipH="1">
            <a:off x="4597400" y="3465513"/>
            <a:ext cx="11113" cy="21240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3" name="Line 12"/>
          <p:cNvSpPr>
            <a:spLocks noChangeShapeType="1"/>
          </p:cNvSpPr>
          <p:nvPr/>
        </p:nvSpPr>
        <p:spPr bwMode="auto">
          <a:xfrm>
            <a:off x="3394075" y="4471988"/>
            <a:ext cx="2422525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 rot="-5400000">
            <a:off x="2466975" y="3670301"/>
            <a:ext cx="771525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 dirty="0">
                <a:latin typeface="Verdana" pitchFamily="34" charset="0"/>
              </a:rPr>
              <a:t>H</a:t>
            </a:r>
            <a:r>
              <a:rPr lang="cs-CZ" sz="1400" i="0" baseline="-25000" dirty="0">
                <a:latin typeface="Verdana" pitchFamily="34" charset="0"/>
              </a:rPr>
              <a:t>0</a:t>
            </a:r>
            <a:endParaRPr lang="cs-CZ" sz="1400" i="0" dirty="0">
              <a:latin typeface="Verdana" pitchFamily="34" charset="0"/>
            </a:endParaRPr>
          </a:p>
          <a:p>
            <a:pPr algn="ctr" eaLnBrk="0" hangingPunct="0"/>
            <a:r>
              <a:rPr lang="cs-CZ" sz="1400" i="0" dirty="0">
                <a:latin typeface="Verdana" pitchFamily="34" charset="0"/>
              </a:rPr>
              <a:t>Platí</a:t>
            </a:r>
          </a:p>
        </p:txBody>
      </p:sp>
      <p:sp>
        <p:nvSpPr>
          <p:cNvPr id="25615" name="Text Box 14"/>
          <p:cNvSpPr txBox="1">
            <a:spLocks noChangeArrowheads="1"/>
          </p:cNvSpPr>
          <p:nvPr/>
        </p:nvSpPr>
        <p:spPr bwMode="auto">
          <a:xfrm rot="-5400000">
            <a:off x="2395538" y="4627563"/>
            <a:ext cx="914400" cy="7366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H</a:t>
            </a:r>
            <a:r>
              <a:rPr lang="cs-CZ" sz="1400" i="0" baseline="-25000">
                <a:latin typeface="Verdana" pitchFamily="34" charset="0"/>
              </a:rPr>
              <a:t>0</a:t>
            </a:r>
            <a:endParaRPr lang="cs-CZ" sz="1400" i="0">
              <a:latin typeface="Verdana" pitchFamily="34" charset="0"/>
            </a:endParaRPr>
          </a:p>
          <a:p>
            <a:pPr algn="ctr" eaLnBrk="0" hangingPunct="0"/>
            <a:r>
              <a:rPr lang="cs-CZ" sz="1400" i="0">
                <a:latin typeface="Verdana" pitchFamily="34" charset="0"/>
              </a:rPr>
              <a:t>Neplatí</a:t>
            </a:r>
          </a:p>
        </p:txBody>
      </p:sp>
      <p:sp>
        <p:nvSpPr>
          <p:cNvPr id="25616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301625" y="1484313"/>
            <a:ext cx="8534400" cy="895350"/>
          </a:xfrm>
          <a:noFill/>
        </p:spPr>
        <p:txBody>
          <a:bodyPr/>
          <a:lstStyle/>
          <a:p>
            <a:pPr eaLnBrk="1" hangingPunct="1"/>
            <a:r>
              <a:rPr lang="cs-CZ" sz="1800" b="1"/>
              <a:t>I přes dostatečnou velikost vzorku a kvalitní design experimentu se můžeme při rozhodnutí o zamítnutí/nezamítnutí nulové hypotézy dopustit chyby.</a:t>
            </a:r>
          </a:p>
        </p:txBody>
      </p:sp>
      <p:sp>
        <p:nvSpPr>
          <p:cNvPr id="25617" name="Rectangle 16"/>
          <p:cNvSpPr>
            <a:spLocks noChangeArrowheads="1"/>
          </p:cNvSpPr>
          <p:nvPr/>
        </p:nvSpPr>
        <p:spPr bwMode="auto">
          <a:xfrm>
            <a:off x="755650" y="2493963"/>
            <a:ext cx="22320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8" name="Rectangle 17"/>
          <p:cNvSpPr>
            <a:spLocks noChangeArrowheads="1"/>
          </p:cNvSpPr>
          <p:nvPr/>
        </p:nvSpPr>
        <p:spPr bwMode="auto">
          <a:xfrm>
            <a:off x="6011863" y="56610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Správné rozhodnutí</a:t>
            </a:r>
          </a:p>
        </p:txBody>
      </p:sp>
      <p:sp>
        <p:nvSpPr>
          <p:cNvPr id="25619" name="Rectangle 18"/>
          <p:cNvSpPr>
            <a:spLocks noChangeArrowheads="1"/>
          </p:cNvSpPr>
          <p:nvPr/>
        </p:nvSpPr>
        <p:spPr bwMode="auto">
          <a:xfrm>
            <a:off x="971550" y="5876925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II. druhu</a:t>
            </a:r>
          </a:p>
        </p:txBody>
      </p:sp>
      <p:sp>
        <p:nvSpPr>
          <p:cNvPr id="25620" name="Rectangle 19"/>
          <p:cNvSpPr>
            <a:spLocks noChangeArrowheads="1"/>
          </p:cNvSpPr>
          <p:nvPr/>
        </p:nvSpPr>
        <p:spPr bwMode="auto">
          <a:xfrm>
            <a:off x="6588125" y="2997200"/>
            <a:ext cx="22320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1400" i="0">
                <a:latin typeface="Verdana" pitchFamily="34" charset="0"/>
              </a:rPr>
              <a:t>Chyba I. druhu</a:t>
            </a:r>
          </a:p>
        </p:txBody>
      </p:sp>
      <p:sp>
        <p:nvSpPr>
          <p:cNvPr id="25621" name="Line 20"/>
          <p:cNvSpPr>
            <a:spLocks noChangeShapeType="1"/>
          </p:cNvSpPr>
          <p:nvPr/>
        </p:nvSpPr>
        <p:spPr bwMode="auto">
          <a:xfrm flipV="1">
            <a:off x="2987675" y="5157788"/>
            <a:ext cx="936625" cy="7921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2" name="Line 21"/>
          <p:cNvSpPr>
            <a:spLocks noChangeShapeType="1"/>
          </p:cNvSpPr>
          <p:nvPr/>
        </p:nvSpPr>
        <p:spPr bwMode="auto">
          <a:xfrm flipH="1">
            <a:off x="5508625" y="3429000"/>
            <a:ext cx="1655763" cy="5762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3" name="Line 22"/>
          <p:cNvSpPr>
            <a:spLocks noChangeShapeType="1"/>
          </p:cNvSpPr>
          <p:nvPr/>
        </p:nvSpPr>
        <p:spPr bwMode="auto">
          <a:xfrm flipH="1" flipV="1">
            <a:off x="5653088" y="5013325"/>
            <a:ext cx="1079500" cy="576263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5624" name="Line 23"/>
          <p:cNvSpPr>
            <a:spLocks noChangeShapeType="1"/>
          </p:cNvSpPr>
          <p:nvPr/>
        </p:nvSpPr>
        <p:spPr bwMode="auto">
          <a:xfrm>
            <a:off x="2051050" y="2852738"/>
            <a:ext cx="1512888" cy="936625"/>
          </a:xfrm>
          <a:prstGeom prst="line">
            <a:avLst/>
          </a:prstGeom>
          <a:noFill/>
          <a:ln w="19050">
            <a:solidFill>
              <a:srgbClr val="99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l" eaLnBrk="1" hangingPunct="1"/>
            <a:r>
              <a:rPr lang="cs-CZ"/>
              <a:t>Význam chyb při testování hypotéz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398588" y="16287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1. druhu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731963" y="2359025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a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3532188" y="2473325"/>
            <a:ext cx="5429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nesprávného zamítnutí nulové hypotézy</a:t>
            </a:r>
          </a:p>
        </p:txBody>
      </p:sp>
      <p:sp>
        <p:nvSpPr>
          <p:cNvPr id="26631" name="AutoShape 6"/>
          <p:cNvSpPr>
            <a:spLocks noChangeArrowheads="1"/>
          </p:cNvSpPr>
          <p:nvPr/>
        </p:nvSpPr>
        <p:spPr bwMode="auto">
          <a:xfrm>
            <a:off x="2522538" y="2406650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98588" y="3140075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Pravděpodobnost chyby 2. druhu</a:t>
            </a:r>
          </a:p>
        </p:txBody>
      </p:sp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1731963" y="3924300"/>
            <a:ext cx="6572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3532188" y="4005263"/>
            <a:ext cx="54483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 nerozpoznání neplatné nulové hypotézy</a:t>
            </a:r>
          </a:p>
        </p:txBody>
      </p:sp>
      <p:sp>
        <p:nvSpPr>
          <p:cNvPr id="26635" name="AutoShape 10"/>
          <p:cNvSpPr>
            <a:spLocks noChangeArrowheads="1"/>
          </p:cNvSpPr>
          <p:nvPr/>
        </p:nvSpPr>
        <p:spPr bwMode="auto">
          <a:xfrm>
            <a:off x="2522538" y="39385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1398588" y="4716463"/>
            <a:ext cx="5295900" cy="4953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latin typeface="Verdana" pitchFamily="34" charset="0"/>
              </a:rPr>
              <a:t>Síla testu</a:t>
            </a:r>
          </a:p>
        </p:txBody>
      </p:sp>
      <p:sp>
        <p:nvSpPr>
          <p:cNvPr id="26637" name="Text Box 12"/>
          <p:cNvSpPr txBox="1">
            <a:spLocks noChangeArrowheads="1"/>
          </p:cNvSpPr>
          <p:nvPr/>
        </p:nvSpPr>
        <p:spPr bwMode="auto">
          <a:xfrm>
            <a:off x="1731963" y="5481638"/>
            <a:ext cx="771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800" i="0">
                <a:solidFill>
                  <a:srgbClr val="CC0000"/>
                </a:solidFill>
              </a:rPr>
              <a:t>1-</a:t>
            </a:r>
            <a:r>
              <a:rPr lang="cs-CZ" sz="2800" i="0">
                <a:solidFill>
                  <a:srgbClr val="CC0000"/>
                </a:solidFill>
                <a:latin typeface="Symbol" pitchFamily="18" charset="2"/>
              </a:rPr>
              <a:t>b</a:t>
            </a:r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3532188" y="5419725"/>
            <a:ext cx="54483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>
                <a:latin typeface="Verdana" pitchFamily="34" charset="0"/>
              </a:rPr>
              <a:t>Pravděpodobnostně vyjádřená schopnost rozpoznat neplatnost hypotézy</a:t>
            </a:r>
          </a:p>
        </p:txBody>
      </p:sp>
      <p:sp>
        <p:nvSpPr>
          <p:cNvPr id="26639" name="AutoShape 14"/>
          <p:cNvSpPr>
            <a:spLocks noChangeArrowheads="1"/>
          </p:cNvSpPr>
          <p:nvPr/>
        </p:nvSpPr>
        <p:spPr bwMode="auto">
          <a:xfrm>
            <a:off x="2522538" y="5500688"/>
            <a:ext cx="885825" cy="485775"/>
          </a:xfrm>
          <a:prstGeom prst="notchedRightArrow">
            <a:avLst>
              <a:gd name="adj1" fmla="val 50000"/>
              <a:gd name="adj2" fmla="val 4558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0" name="AutoShape 15"/>
          <p:cNvSpPr>
            <a:spLocks noChangeArrowheads="1"/>
          </p:cNvSpPr>
          <p:nvPr/>
        </p:nvSpPr>
        <p:spPr bwMode="auto">
          <a:xfrm>
            <a:off x="827088" y="17335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1" name="AutoShape 16"/>
          <p:cNvSpPr>
            <a:spLocks noChangeArrowheads="1"/>
          </p:cNvSpPr>
          <p:nvPr/>
        </p:nvSpPr>
        <p:spPr bwMode="auto">
          <a:xfrm>
            <a:off x="827088" y="3244850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6642" name="AutoShape 17"/>
          <p:cNvSpPr>
            <a:spLocks noChangeArrowheads="1"/>
          </p:cNvSpPr>
          <p:nvPr/>
        </p:nvSpPr>
        <p:spPr bwMode="auto">
          <a:xfrm>
            <a:off x="827088" y="4821238"/>
            <a:ext cx="390525" cy="285750"/>
          </a:xfrm>
          <a:prstGeom prst="chevron">
            <a:avLst>
              <a:gd name="adj" fmla="val 34167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sz="1400" b="0" i="0">
              <a:latin typeface="Verdana" pitchFamily="34" charset="0"/>
            </a:endParaRPr>
          </a:p>
        </p:txBody>
      </p:sp>
      <p:sp>
        <p:nvSpPr>
          <p:cNvPr id="20" name="Popisek se šipkou doleva 19"/>
          <p:cNvSpPr/>
          <p:nvPr/>
        </p:nvSpPr>
        <p:spPr>
          <a:xfrm>
            <a:off x="6660232" y="1268760"/>
            <a:ext cx="2232248" cy="1080120"/>
          </a:xfrm>
          <a:prstGeom prst="leftArrowCallout">
            <a:avLst>
              <a:gd name="adj1" fmla="val 16000"/>
              <a:gd name="adj2" fmla="val 25000"/>
              <a:gd name="adj3" fmla="val 2500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Před výpočtem testu si stanovujeme maximální přípustnou pravděpodobnost. Obvykle 5 %.</a:t>
            </a:r>
            <a:endParaRPr lang="cs-CZ" dirty="0"/>
          </a:p>
        </p:txBody>
      </p:sp>
      <p:sp>
        <p:nvSpPr>
          <p:cNvPr id="21" name="Popisek se šipkou doleva 20"/>
          <p:cNvSpPr/>
          <p:nvPr/>
        </p:nvSpPr>
        <p:spPr>
          <a:xfrm>
            <a:off x="6660232" y="2924944"/>
            <a:ext cx="2232248" cy="720080"/>
          </a:xfrm>
          <a:prstGeom prst="leftArrowCallout">
            <a:avLst>
              <a:gd name="adj1" fmla="val 25179"/>
              <a:gd name="adj2" fmla="val 38770"/>
              <a:gd name="adj3" fmla="val 357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Nemůžeme ovlivnit jinak než výběrem testu.</a:t>
            </a:r>
            <a:endParaRPr lang="cs-CZ" dirty="0"/>
          </a:p>
        </p:txBody>
      </p:sp>
      <p:sp>
        <p:nvSpPr>
          <p:cNvPr id="22" name="Popisek se šipkou doleva 21"/>
          <p:cNvSpPr/>
          <p:nvPr/>
        </p:nvSpPr>
        <p:spPr>
          <a:xfrm>
            <a:off x="6660232" y="4509120"/>
            <a:ext cx="2232248" cy="864096"/>
          </a:xfrm>
          <a:prstGeom prst="leftArrowCallout">
            <a:avLst>
              <a:gd name="adj1" fmla="val 17529"/>
              <a:gd name="adj2" fmla="val 33670"/>
              <a:gd name="adj3" fmla="val 30610"/>
              <a:gd name="adj4" fmla="val 7693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/>
              <a:t>Síla testu je vlastností testu – parametrické testy mají vyšší sílu než </a:t>
            </a:r>
            <a:r>
              <a:rPr lang="cs-CZ" sz="1200" dirty="0" err="1"/>
              <a:t>neparametrické</a:t>
            </a:r>
            <a:r>
              <a:rPr lang="cs-CZ" sz="1200" dirty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  <p:bldP spid="21" grpId="0" build="p" animBg="1"/>
      <p:bldP spid="2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229600" cy="4525963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/>
              <a:t>0</a:t>
            </a:r>
            <a:r>
              <a:rPr lang="cs-CZ" sz="2000" dirty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porovnáme s </a:t>
            </a:r>
            <a:r>
              <a:rPr lang="el-GR" sz="2000" dirty="0"/>
              <a:t>α (</a:t>
            </a:r>
            <a:r>
              <a:rPr lang="cs-CZ" sz="2000" dirty="0"/>
              <a:t>hladina významnosti, stanovujeme ji na 0,05, tzn., že </a:t>
            </a:r>
            <a:r>
              <a:rPr lang="cs-CZ" sz="2000"/>
              <a:t>připouštíme 5% </a:t>
            </a:r>
            <a:r>
              <a:rPr lang="cs-CZ" sz="2000" dirty="0"/>
              <a:t>chybu testu, tedy, že zamítneme H</a:t>
            </a:r>
            <a:r>
              <a:rPr lang="cs-CZ" sz="2000" baseline="-25000" dirty="0"/>
              <a:t>0</a:t>
            </a:r>
            <a:r>
              <a:rPr lang="cs-CZ" sz="2000" dirty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Je-li p-hodnota  ≤ </a:t>
            </a:r>
            <a:r>
              <a:rPr lang="el-GR" sz="2000" dirty="0"/>
              <a:t>α, </a:t>
            </a:r>
            <a:r>
              <a:rPr lang="cs-CZ" sz="2000" dirty="0"/>
              <a:t>pak  H</a:t>
            </a:r>
            <a:r>
              <a:rPr lang="cs-CZ" sz="2000" baseline="-25000" dirty="0"/>
              <a:t>0</a:t>
            </a:r>
            <a:r>
              <a:rPr lang="cs-CZ" sz="2000" dirty="0"/>
              <a:t> zamítáme na hladině významnosti </a:t>
            </a:r>
            <a:r>
              <a:rPr lang="el-GR" sz="2000" dirty="0"/>
              <a:t>α</a:t>
            </a:r>
            <a:r>
              <a:rPr lang="cs-CZ" sz="2000" dirty="0"/>
              <a:t> a přijímáme H</a:t>
            </a:r>
            <a:r>
              <a:rPr lang="cs-CZ" sz="2000" baseline="-25000" dirty="0"/>
              <a:t>A</a:t>
            </a:r>
            <a:r>
              <a:rPr lang="cs-CZ" sz="2000" dirty="0"/>
              <a:t>.</a:t>
            </a:r>
          </a:p>
          <a:p>
            <a:pPr>
              <a:defRPr/>
            </a:pPr>
            <a:r>
              <a:rPr lang="cs-CZ" sz="2000" dirty="0"/>
              <a:t>Je-li p-hodnota &gt; </a:t>
            </a:r>
            <a:r>
              <a:rPr lang="el-GR" sz="2000" dirty="0"/>
              <a:t>α, </a:t>
            </a:r>
            <a:r>
              <a:rPr lang="cs-CZ" sz="2000" dirty="0"/>
              <a:t>pak H</a:t>
            </a:r>
            <a:r>
              <a:rPr lang="cs-CZ" sz="2000" baseline="-25000" dirty="0"/>
              <a:t>0</a:t>
            </a:r>
            <a:r>
              <a:rPr lang="cs-CZ" sz="2000" dirty="0"/>
              <a:t> nezamítáme na hladině významnosti </a:t>
            </a:r>
            <a:r>
              <a:rPr lang="el-GR" sz="2000" dirty="0"/>
              <a:t>α</a:t>
            </a:r>
            <a:r>
              <a:rPr lang="cs-CZ" sz="2000" dirty="0"/>
              <a:t>.</a:t>
            </a:r>
          </a:p>
          <a:p>
            <a:pPr>
              <a:defRPr/>
            </a:pPr>
            <a:endParaRPr lang="cs-CZ" sz="2000" dirty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/>
              <a:t>P-hodnota vyjadřuje pravděpodobnost za platnosti H</a:t>
            </a:r>
            <a:r>
              <a:rPr lang="cs-CZ" sz="2000" baseline="-25000" dirty="0"/>
              <a:t>0</a:t>
            </a:r>
            <a:r>
              <a:rPr lang="cs-CZ" sz="2000" dirty="0"/>
              <a:t>, s níž bychom získali stejnou nebo extrémnější hodnotu testové statistiky.</a:t>
            </a:r>
          </a:p>
        </p:txBody>
      </p:sp>
      <p:pic>
        <p:nvPicPr>
          <p:cNvPr id="7" name="Picture 16" descr="logo-IB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>
                <a:latin typeface="Arial" charset="0"/>
                <a:cs typeface="Arial" charset="0"/>
              </a:rPr>
            </a:br>
            <a:r>
              <a:rPr lang="cs-CZ">
                <a:latin typeface="Arial" charset="0"/>
                <a:cs typeface="Arial" charset="0"/>
              </a:rPr>
              <a:t>J. Jarkovský, L. Dušek</a:t>
            </a:r>
          </a:p>
          <a:p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/>
              <a:t>Statistické testy a normalita dat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484313"/>
            <a:ext cx="8650287" cy="5545137"/>
          </a:xfrm>
        </p:spPr>
        <p:txBody>
          <a:bodyPr/>
          <a:lstStyle/>
          <a:p>
            <a:pPr eaLnBrk="1" hangingPunct="1"/>
            <a:r>
              <a:rPr lang="cs-CZ" sz="1600" b="1" dirty="0"/>
              <a:t>Normalita dat je jedním z předpokladů tzv. parametrických testů (testů založených na předpokladu nějakého rozložení) – např. </a:t>
            </a:r>
            <a:r>
              <a:rPr lang="cs-CZ" sz="1600" i="1" dirty="0"/>
              <a:t>t</a:t>
            </a:r>
            <a:r>
              <a:rPr lang="cs-CZ" sz="1600" dirty="0"/>
              <a:t>-testy</a:t>
            </a:r>
          </a:p>
          <a:p>
            <a:pPr eaLnBrk="1" hangingPunct="1"/>
            <a:r>
              <a:rPr lang="cs-CZ" sz="1600" b="1" dirty="0"/>
              <a:t>Pokud data nejsou normální, neodpovídají ani modelovému rozložení, které je použito pro výpočet (</a:t>
            </a:r>
            <a:r>
              <a:rPr lang="cs-CZ" sz="1600" b="1" i="1" dirty="0"/>
              <a:t>t</a:t>
            </a:r>
            <a:r>
              <a:rPr lang="cs-CZ" sz="1600" b="1" dirty="0"/>
              <a:t>-rozložení) a test tak může lhát</a:t>
            </a:r>
          </a:p>
          <a:p>
            <a:pPr eaLnBrk="1" hangingPunct="1"/>
            <a:endParaRPr lang="cs-CZ" sz="1600" b="1" dirty="0"/>
          </a:p>
          <a:p>
            <a:pPr eaLnBrk="1" hangingPunct="1"/>
            <a:r>
              <a:rPr lang="cs-CZ" sz="1600" b="1" dirty="0"/>
              <a:t>Řešením je tedy:</a:t>
            </a:r>
          </a:p>
          <a:p>
            <a:pPr lvl="1" eaLnBrk="1" hangingPunct="1"/>
            <a:r>
              <a:rPr lang="cs-CZ" sz="1500" dirty="0"/>
              <a:t>Transformace dat</a:t>
            </a:r>
            <a:r>
              <a:rPr lang="cs-CZ" sz="1500" b="1" dirty="0"/>
              <a:t> za účelem dosažení normality jejich rozložení</a:t>
            </a:r>
          </a:p>
          <a:p>
            <a:pPr lvl="1" eaLnBrk="1" hangingPunct="1"/>
            <a:r>
              <a:rPr lang="cs-CZ" sz="1500" dirty="0" err="1"/>
              <a:t>Neparametrické</a:t>
            </a:r>
            <a:r>
              <a:rPr lang="cs-CZ" sz="1500" dirty="0"/>
              <a:t> testy</a:t>
            </a:r>
            <a:r>
              <a:rPr lang="cs-CZ" sz="1500" b="1" dirty="0"/>
              <a:t> – tyto testy nemají žádné předpoklady o rozložení dat</a:t>
            </a:r>
          </a:p>
        </p:txBody>
      </p:sp>
      <p:graphicFrame>
        <p:nvGraphicFramePr>
          <p:cNvPr id="637956" name="Group 4"/>
          <p:cNvGraphicFramePr>
            <a:graphicFrameLocks noGrp="1"/>
          </p:cNvGraphicFramePr>
          <p:nvPr/>
        </p:nvGraphicFramePr>
        <p:xfrm>
          <a:off x="395536" y="3954463"/>
          <a:ext cx="8353425" cy="2220153"/>
        </p:xfrm>
        <a:graphic>
          <a:graphicData uri="http://schemas.openxmlformats.org/drawingml/2006/table">
            <a:tbl>
              <a:tblPr/>
              <a:tblGrid>
                <a:gridCol w="2957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 test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D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nepárově: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párově: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nepárově: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Korelace: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20294"/>
              </p:ext>
            </p:extLst>
          </p:nvPr>
        </p:nvGraphicFramePr>
        <p:xfrm>
          <a:off x="395536" y="1546615"/>
          <a:ext cx="8353426" cy="5194753"/>
        </p:xfrm>
        <a:graphic>
          <a:graphicData uri="http://schemas.openxmlformats.org/drawingml/2006/table">
            <a:tbl>
              <a:tblPr/>
              <a:tblGrid>
                <a:gridCol w="2184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Typ srovnání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Nulová hypotéza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Parametrický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Neparametrický</a:t>
                      </a: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skupina dat vs. etalon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Střední hodnota je rovna hodnotě etalonu.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jednovýběrový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t-test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stealth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nepárově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Obě skupiny hodnot pochází ze stejného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nepárový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Mann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Whitneyův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stealth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2 skupiny dat párově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páry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párový t-test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Wilcoxonův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znaménkový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shoda rozdělení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rozdělení dat ve skupině odpovídá teoretickému (vybranému) rozdělení.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Shapiro-Wilksův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Kolmogorovův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-Smirnovův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el-G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χ2 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test,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test dobré shody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homoskedasticita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(shoda rozptylů)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rozptyl obou (všech) skupin je shodný.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 test;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Levenův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Bartlettův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více skupin nezávisle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skupinami hodnot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(analýza rozptylu)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Kruskal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- </a:t>
                      </a: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Wallisův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test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více skupin závisle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Zkoumaný efekt mezi závislými hodnotami je nulový.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ANOVA</a:t>
                      </a:r>
                      <a:b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opakovaných měření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Friedmannův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test</a:t>
                      </a: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71209"/>
                  </a:ext>
                </a:extLst>
              </a:tr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korelace</a:t>
                      </a:r>
                      <a:endParaRPr kumimoji="0" lang="cs-CZ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Neexistuje (příčinná, důsledková) vazba mezi skupinami hodnot.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Pearsonův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Spearmanův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koeficient;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Kendallův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koeficient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statistických testů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556792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3140968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9512" y="3933056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79512" y="2348880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9512" y="4725144"/>
            <a:ext cx="8784976" cy="79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5517232"/>
            <a:ext cx="8784976" cy="79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" name="Skupina 157"/>
          <p:cNvGrpSpPr/>
          <p:nvPr/>
        </p:nvGrpSpPr>
        <p:grpSpPr>
          <a:xfrm>
            <a:off x="251520" y="2420888"/>
            <a:ext cx="4104456" cy="3816424"/>
            <a:chOff x="251520" y="2420888"/>
            <a:chExt cx="4104456" cy="3816424"/>
          </a:xfrm>
          <a:solidFill>
            <a:srgbClr val="D16349">
              <a:alpha val="28000"/>
            </a:srgbClr>
          </a:solidFill>
        </p:grpSpPr>
        <p:sp>
          <p:nvSpPr>
            <p:cNvPr id="133" name="Obdélník 132"/>
            <p:cNvSpPr/>
            <p:nvPr/>
          </p:nvSpPr>
          <p:spPr>
            <a:xfrm>
              <a:off x="251520" y="2420888"/>
              <a:ext cx="2736304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Obdélník 135"/>
            <p:cNvSpPr/>
            <p:nvPr/>
          </p:nvSpPr>
          <p:spPr>
            <a:xfrm>
              <a:off x="2987824" y="2420888"/>
              <a:ext cx="468000" cy="31683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Obdélník 136"/>
            <p:cNvSpPr/>
            <p:nvPr/>
          </p:nvSpPr>
          <p:spPr>
            <a:xfrm>
              <a:off x="3456000" y="2420888"/>
              <a:ext cx="899976" cy="38164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1" name="Zaoblený obdélník 10"/>
          <p:cNvSpPr/>
          <p:nvPr/>
        </p:nvSpPr>
        <p:spPr>
          <a:xfrm>
            <a:off x="3235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normálně rozdělená?</a:t>
            </a:r>
            <a:endParaRPr lang="cs-CZ" sz="10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2123728" y="1700808"/>
            <a:ext cx="115212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Lze použít transformaci?</a:t>
            </a:r>
            <a:endParaRPr lang="cs-CZ" sz="1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323528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sp>
        <p:nvSpPr>
          <p:cNvPr id="18" name="Zaoblený obdélník 17"/>
          <p:cNvSpPr/>
          <p:nvPr/>
        </p:nvSpPr>
        <p:spPr>
          <a:xfrm>
            <a:off x="1187624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9" name="Zaoblený obdélník 18"/>
          <p:cNvSpPr/>
          <p:nvPr/>
        </p:nvSpPr>
        <p:spPr>
          <a:xfrm>
            <a:off x="324000" y="4077072"/>
            <a:ext cx="719608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0" name="Zaoblený obdélník 19"/>
          <p:cNvSpPr/>
          <p:nvPr/>
        </p:nvSpPr>
        <p:spPr>
          <a:xfrm>
            <a:off x="2483768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cxnSp>
        <p:nvCxnSpPr>
          <p:cNvPr id="23" name="Přímá spojovací šipka 22"/>
          <p:cNvCxnSpPr>
            <a:stCxn id="11" idx="3"/>
            <a:endCxn id="12" idx="1"/>
          </p:cNvCxnSpPr>
          <p:nvPr/>
        </p:nvCxnSpPr>
        <p:spPr>
          <a:xfrm>
            <a:off x="1475656" y="1952836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1619672" y="17426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5" name="Přímá spojovací šipka 24"/>
          <p:cNvCxnSpPr/>
          <p:nvPr/>
        </p:nvCxnSpPr>
        <p:spPr>
          <a:xfrm>
            <a:off x="971600" y="2204864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467544" y="220486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34" name="Přímá spojovací šipka 33"/>
          <p:cNvCxnSpPr/>
          <p:nvPr/>
        </p:nvCxnSpPr>
        <p:spPr>
          <a:xfrm>
            <a:off x="971600" y="141277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/>
          <p:nvPr/>
        </p:nvCxnSpPr>
        <p:spPr>
          <a:xfrm>
            <a:off x="971600" y="1412776"/>
            <a:ext cx="1800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2771800" y="1412776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619672" y="11967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43" name="Přímá spojovací šipka 42"/>
          <p:cNvCxnSpPr/>
          <p:nvPr/>
        </p:nvCxnSpPr>
        <p:spPr>
          <a:xfrm>
            <a:off x="668469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 rot="16200000">
            <a:off x="452445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cxnSp>
        <p:nvCxnSpPr>
          <p:cNvPr id="46" name="Přímá spojovací šipka 45"/>
          <p:cNvCxnSpPr/>
          <p:nvPr/>
        </p:nvCxnSpPr>
        <p:spPr>
          <a:xfrm>
            <a:off x="5395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2515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49" name="Přímá spojovací šipka 48"/>
          <p:cNvCxnSpPr>
            <a:endCxn id="93" idx="0"/>
          </p:cNvCxnSpPr>
          <p:nvPr/>
        </p:nvCxnSpPr>
        <p:spPr>
          <a:xfrm>
            <a:off x="773528" y="4581128"/>
            <a:ext cx="198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ovéPole 50"/>
          <p:cNvSpPr txBox="1"/>
          <p:nvPr/>
        </p:nvSpPr>
        <p:spPr>
          <a:xfrm rot="10077002">
            <a:off x="849644" y="4752550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52" name="Přímá spojovací šipka 51"/>
          <p:cNvCxnSpPr/>
          <p:nvPr/>
        </p:nvCxnSpPr>
        <p:spPr>
          <a:xfrm>
            <a:off x="899592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 rot="2301422">
            <a:off x="1096693" y="2965400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55" name="Přímá spojovací šipka 54"/>
          <p:cNvCxnSpPr/>
          <p:nvPr/>
        </p:nvCxnSpPr>
        <p:spPr>
          <a:xfrm>
            <a:off x="1187624" y="2996952"/>
            <a:ext cx="22322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 rot="397747">
            <a:off x="1711509" y="2869943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58" name="Zaoblený obdélník 57"/>
          <p:cNvSpPr/>
          <p:nvPr/>
        </p:nvSpPr>
        <p:spPr>
          <a:xfrm>
            <a:off x="11876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59" name="Zaoblený obdélník 58"/>
          <p:cNvSpPr/>
          <p:nvPr/>
        </p:nvSpPr>
        <p:spPr>
          <a:xfrm>
            <a:off x="205172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93" name="Zaoblený obdélník 92"/>
          <p:cNvSpPr/>
          <p:nvPr/>
        </p:nvSpPr>
        <p:spPr>
          <a:xfrm>
            <a:off x="773528" y="5661248"/>
            <a:ext cx="396000" cy="504000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Jedno-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výběro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t-test</a:t>
            </a:r>
            <a:endParaRPr lang="cs-CZ" sz="700" dirty="0"/>
          </a:p>
        </p:txBody>
      </p:sp>
      <p:sp>
        <p:nvSpPr>
          <p:cNvPr id="94" name="Zaoblený obdélník 93"/>
          <p:cNvSpPr/>
          <p:nvPr/>
        </p:nvSpPr>
        <p:spPr>
          <a:xfrm>
            <a:off x="16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Párový t-test</a:t>
            </a:r>
            <a:endParaRPr lang="cs-CZ" sz="700" dirty="0"/>
          </a:p>
        </p:txBody>
      </p:sp>
      <p:sp>
        <p:nvSpPr>
          <p:cNvPr id="95" name="Zaoblený obdélník 94"/>
          <p:cNvSpPr/>
          <p:nvPr/>
        </p:nvSpPr>
        <p:spPr>
          <a:xfrm>
            <a:off x="21233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96" name="Zaoblený obdélník 95"/>
          <p:cNvSpPr/>
          <p:nvPr/>
        </p:nvSpPr>
        <p:spPr>
          <a:xfrm>
            <a:off x="25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Dvouvý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běrový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t-test</a:t>
            </a:r>
            <a:endParaRPr lang="cs-CZ" sz="700" dirty="0"/>
          </a:p>
        </p:txBody>
      </p:sp>
      <p:sp>
        <p:nvSpPr>
          <p:cNvPr id="97" name="Zaoblený obdélník 96"/>
          <p:cNvSpPr/>
          <p:nvPr/>
        </p:nvSpPr>
        <p:spPr>
          <a:xfrm>
            <a:off x="30233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Mann-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98" name="Zaoblený obdélník 97"/>
          <p:cNvSpPr/>
          <p:nvPr/>
        </p:nvSpPr>
        <p:spPr>
          <a:xfrm>
            <a:off x="34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Sada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sp>
        <p:nvSpPr>
          <p:cNvPr id="100" name="Zaoblený obdélník 99"/>
          <p:cNvSpPr/>
          <p:nvPr/>
        </p:nvSpPr>
        <p:spPr>
          <a:xfrm>
            <a:off x="39235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ANOVA</a:t>
            </a:r>
            <a:endParaRPr lang="cs-CZ" sz="700" dirty="0"/>
          </a:p>
        </p:txBody>
      </p:sp>
      <p:sp>
        <p:nvSpPr>
          <p:cNvPr id="101" name="Zaoblený obdélník 100"/>
          <p:cNvSpPr/>
          <p:nvPr/>
        </p:nvSpPr>
        <p:spPr>
          <a:xfrm>
            <a:off x="43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Kruskal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2" name="Zaoblený obdélník 101"/>
          <p:cNvSpPr/>
          <p:nvPr/>
        </p:nvSpPr>
        <p:spPr>
          <a:xfrm>
            <a:off x="48235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3" name="Zaoblený obdélník 102"/>
          <p:cNvSpPr/>
          <p:nvPr/>
        </p:nvSpPr>
        <p:spPr>
          <a:xfrm>
            <a:off x="52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endParaRPr lang="cs-CZ" sz="700" b="0" i="0" dirty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</a:t>
            </a:r>
            <a:endParaRPr lang="cs-CZ" sz="700" dirty="0"/>
          </a:p>
        </p:txBody>
      </p:sp>
      <p:sp>
        <p:nvSpPr>
          <p:cNvPr id="104" name="Zaoblený obdélník 103"/>
          <p:cNvSpPr/>
          <p:nvPr/>
        </p:nvSpPr>
        <p:spPr>
          <a:xfrm>
            <a:off x="57237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Spear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spc="-4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Kendallův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k. k.</a:t>
            </a:r>
            <a:endParaRPr lang="cs-CZ" sz="700" dirty="0"/>
          </a:p>
        </p:txBody>
      </p:sp>
      <p:sp>
        <p:nvSpPr>
          <p:cNvPr id="105" name="Zaoblený obdélník 104"/>
          <p:cNvSpPr/>
          <p:nvPr/>
        </p:nvSpPr>
        <p:spPr>
          <a:xfrm>
            <a:off x="61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Wilco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xonův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06" name="Zaoblený obdélník 105"/>
          <p:cNvSpPr/>
          <p:nvPr/>
        </p:nvSpPr>
        <p:spPr>
          <a:xfrm>
            <a:off x="84239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8" name="Zaoblený obdélník 107"/>
          <p:cNvSpPr/>
          <p:nvPr/>
        </p:nvSpPr>
        <p:spPr>
          <a:xfrm>
            <a:off x="66237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09" name="Zaoblený obdélník 108"/>
          <p:cNvSpPr/>
          <p:nvPr/>
        </p:nvSpPr>
        <p:spPr>
          <a:xfrm>
            <a:off x="79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Kuskal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Wallisův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test</a:t>
            </a:r>
            <a:endParaRPr lang="cs-CZ" sz="700" dirty="0"/>
          </a:p>
        </p:txBody>
      </p:sp>
      <p:sp>
        <p:nvSpPr>
          <p:cNvPr id="110" name="Zaoblený obdélník 109"/>
          <p:cNvSpPr/>
          <p:nvPr/>
        </p:nvSpPr>
        <p:spPr>
          <a:xfrm>
            <a:off x="122316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Pearso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nův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koef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  <a:endParaRPr lang="cs-CZ" sz="700" dirty="0"/>
          </a:p>
        </p:txBody>
      </p:sp>
      <p:cxnSp>
        <p:nvCxnSpPr>
          <p:cNvPr id="113" name="Přímá spojovací šipka 112"/>
          <p:cNvCxnSpPr/>
          <p:nvPr/>
        </p:nvCxnSpPr>
        <p:spPr>
          <a:xfrm>
            <a:off x="1691680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ovéPole 113"/>
          <p:cNvSpPr txBox="1"/>
          <p:nvPr/>
        </p:nvSpPr>
        <p:spPr>
          <a:xfrm>
            <a:off x="1187624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15" name="Přímá spojovací šipka 114"/>
          <p:cNvCxnSpPr/>
          <p:nvPr/>
        </p:nvCxnSpPr>
        <p:spPr>
          <a:xfrm>
            <a:off x="14036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ovéPole 115"/>
          <p:cNvSpPr txBox="1"/>
          <p:nvPr/>
        </p:nvSpPr>
        <p:spPr>
          <a:xfrm>
            <a:off x="1115616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17" name="Přímá spojovací šipka 116"/>
          <p:cNvCxnSpPr>
            <a:endCxn id="94" idx="0"/>
          </p:cNvCxnSpPr>
          <p:nvPr/>
        </p:nvCxnSpPr>
        <p:spPr>
          <a:xfrm>
            <a:off x="1691680" y="4581128"/>
            <a:ext cx="1798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ovéPole 117"/>
          <p:cNvSpPr txBox="1"/>
          <p:nvPr/>
        </p:nvSpPr>
        <p:spPr>
          <a:xfrm rot="10171862">
            <a:off x="1722571" y="4745777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119" name="Přímá spojovací šipka 118"/>
          <p:cNvCxnSpPr/>
          <p:nvPr/>
        </p:nvCxnSpPr>
        <p:spPr>
          <a:xfrm>
            <a:off x="1907704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ovéPole 119"/>
          <p:cNvSpPr txBox="1"/>
          <p:nvPr/>
        </p:nvSpPr>
        <p:spPr>
          <a:xfrm>
            <a:off x="2051720" y="3746571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23" name="Přímá spojovací šipka 122"/>
          <p:cNvCxnSpPr/>
          <p:nvPr/>
        </p:nvCxnSpPr>
        <p:spPr>
          <a:xfrm>
            <a:off x="232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ovéPole 123"/>
          <p:cNvSpPr txBox="1"/>
          <p:nvPr/>
        </p:nvSpPr>
        <p:spPr>
          <a:xfrm>
            <a:off x="20517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25" name="Přímá spojovací šipka 124"/>
          <p:cNvCxnSpPr/>
          <p:nvPr/>
        </p:nvCxnSpPr>
        <p:spPr>
          <a:xfrm>
            <a:off x="2699792" y="5373216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226774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27" name="Přímá spojovací šipka 126"/>
          <p:cNvCxnSpPr>
            <a:endCxn id="97" idx="0"/>
          </p:cNvCxnSpPr>
          <p:nvPr/>
        </p:nvCxnSpPr>
        <p:spPr>
          <a:xfrm>
            <a:off x="3023368" y="5373216"/>
            <a:ext cx="19800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ovéPole 127"/>
          <p:cNvSpPr txBox="1"/>
          <p:nvPr/>
        </p:nvSpPr>
        <p:spPr>
          <a:xfrm>
            <a:off x="3123905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31" name="Přímá spojovací šipka 130"/>
          <p:cNvCxnSpPr/>
          <p:nvPr/>
        </p:nvCxnSpPr>
        <p:spPr>
          <a:xfrm>
            <a:off x="2483768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ovéPole 133"/>
          <p:cNvSpPr txBox="1"/>
          <p:nvPr/>
        </p:nvSpPr>
        <p:spPr>
          <a:xfrm rot="5400000">
            <a:off x="2645933" y="4455261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35" name="Zaoblený obdélník 134"/>
          <p:cNvSpPr/>
          <p:nvPr/>
        </p:nvSpPr>
        <p:spPr>
          <a:xfrm>
            <a:off x="3347865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závislá?</a:t>
            </a:r>
            <a:endParaRPr lang="cs-CZ" sz="1000" dirty="0"/>
          </a:p>
        </p:txBody>
      </p:sp>
      <p:cxnSp>
        <p:nvCxnSpPr>
          <p:cNvPr id="139" name="Přímá spojovací šipka 138"/>
          <p:cNvCxnSpPr/>
          <p:nvPr/>
        </p:nvCxnSpPr>
        <p:spPr>
          <a:xfrm>
            <a:off x="3707904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ovéPole 139"/>
          <p:cNvSpPr txBox="1"/>
          <p:nvPr/>
        </p:nvSpPr>
        <p:spPr>
          <a:xfrm>
            <a:off x="3203848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1" name="Přímá spojovací šipka 140"/>
          <p:cNvCxnSpPr/>
          <p:nvPr/>
        </p:nvCxnSpPr>
        <p:spPr>
          <a:xfrm>
            <a:off x="3995936" y="3789040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4139952" y="3758843"/>
            <a:ext cx="4625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sp>
        <p:nvSpPr>
          <p:cNvPr id="143" name="Zaoblený obdélník 142"/>
          <p:cNvSpPr/>
          <p:nvPr/>
        </p:nvSpPr>
        <p:spPr>
          <a:xfrm>
            <a:off x="4014000" y="4869160"/>
            <a:ext cx="64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Mají </a:t>
            </a:r>
            <a:r>
              <a:rPr lang="cs-CZ" sz="8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sku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cs-CZ" sz="800" b="0" i="0" spc="-5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piny stejný </a:t>
            </a:r>
            <a:r>
              <a:rPr lang="cs-CZ" sz="8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rozptyl?</a:t>
            </a:r>
            <a:endParaRPr lang="cs-CZ" sz="800" dirty="0"/>
          </a:p>
        </p:txBody>
      </p:sp>
      <p:cxnSp>
        <p:nvCxnSpPr>
          <p:cNvPr id="144" name="Přímá spojovací šipka 143"/>
          <p:cNvCxnSpPr/>
          <p:nvPr/>
        </p:nvCxnSpPr>
        <p:spPr>
          <a:xfrm flipH="1">
            <a:off x="3672000" y="4581128"/>
            <a:ext cx="17992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Přímá spojovací šipka 145"/>
          <p:cNvCxnSpPr/>
          <p:nvPr/>
        </p:nvCxnSpPr>
        <p:spPr>
          <a:xfrm flipH="1">
            <a:off x="4139951" y="5373216"/>
            <a:ext cx="72008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ovéPole 146"/>
          <p:cNvSpPr txBox="1"/>
          <p:nvPr/>
        </p:nvSpPr>
        <p:spPr>
          <a:xfrm>
            <a:off x="3707904" y="53732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48" name="Přímá spojovací šipka 147"/>
          <p:cNvCxnSpPr/>
          <p:nvPr/>
        </p:nvCxnSpPr>
        <p:spPr>
          <a:xfrm>
            <a:off x="4437601" y="5373216"/>
            <a:ext cx="125991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ovéPole 148"/>
          <p:cNvSpPr txBox="1"/>
          <p:nvPr/>
        </p:nvSpPr>
        <p:spPr>
          <a:xfrm>
            <a:off x="4492057" y="5373216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50" name="Přímá spojovací šipka 149"/>
          <p:cNvCxnSpPr/>
          <p:nvPr/>
        </p:nvCxnSpPr>
        <p:spPr>
          <a:xfrm>
            <a:off x="3942000" y="4581128"/>
            <a:ext cx="144016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 rot="5400000">
            <a:off x="4086093" y="4464000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52" name="Zaoblený obdélník 151"/>
          <p:cNvSpPr/>
          <p:nvPr/>
        </p:nvSpPr>
        <p:spPr>
          <a:xfrm>
            <a:off x="4355976" y="4077072"/>
            <a:ext cx="68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53" name="Přímá spojovací šipka 152"/>
          <p:cNvCxnSpPr>
            <a:endCxn id="102" idx="0"/>
          </p:cNvCxnSpPr>
          <p:nvPr/>
        </p:nvCxnSpPr>
        <p:spPr>
          <a:xfrm>
            <a:off x="4860032" y="4581128"/>
            <a:ext cx="16153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ovéPole 153"/>
          <p:cNvSpPr txBox="1"/>
          <p:nvPr/>
        </p:nvSpPr>
        <p:spPr>
          <a:xfrm rot="21050346">
            <a:off x="4693804" y="4845883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56" name="Přímá spojovací šipka 155"/>
          <p:cNvCxnSpPr/>
          <p:nvPr/>
        </p:nvCxnSpPr>
        <p:spPr>
          <a:xfrm flipH="1">
            <a:off x="4572016" y="4581128"/>
            <a:ext cx="144000" cy="28800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Zaoblený obdélník 158"/>
          <p:cNvSpPr/>
          <p:nvPr/>
        </p:nvSpPr>
        <p:spPr>
          <a:xfrm>
            <a:off x="507605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60" name="Přímá spojovací šipka 159"/>
          <p:cNvCxnSpPr>
            <a:endCxn id="102" idx="0"/>
          </p:cNvCxnSpPr>
          <p:nvPr/>
        </p:nvCxnSpPr>
        <p:spPr>
          <a:xfrm flipH="1">
            <a:off x="5021568" y="4581128"/>
            <a:ext cx="27051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aoblený obdélník 162"/>
          <p:cNvSpPr/>
          <p:nvPr/>
        </p:nvSpPr>
        <p:spPr>
          <a:xfrm>
            <a:off x="5076056" y="2492896"/>
            <a:ext cx="1008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Kolik je skupin?</a:t>
            </a:r>
            <a:endParaRPr lang="cs-CZ" sz="1000" dirty="0"/>
          </a:p>
        </p:txBody>
      </p:sp>
      <p:cxnSp>
        <p:nvCxnSpPr>
          <p:cNvPr id="164" name="Přímá spojovací šipka 163"/>
          <p:cNvCxnSpPr/>
          <p:nvPr/>
        </p:nvCxnSpPr>
        <p:spPr>
          <a:xfrm>
            <a:off x="3275856" y="1988840"/>
            <a:ext cx="1944216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ovéPole 165"/>
          <p:cNvSpPr txBox="1"/>
          <p:nvPr/>
        </p:nvSpPr>
        <p:spPr>
          <a:xfrm rot="1012466">
            <a:off x="4166387" y="204525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67" name="Přímá spojovací šipka 166"/>
          <p:cNvCxnSpPr/>
          <p:nvPr/>
        </p:nvCxnSpPr>
        <p:spPr>
          <a:xfrm>
            <a:off x="5508104" y="2996952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ovéPole 167"/>
          <p:cNvSpPr txBox="1"/>
          <p:nvPr/>
        </p:nvSpPr>
        <p:spPr>
          <a:xfrm rot="16200000">
            <a:off x="5276981" y="3053861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69" name="TextovéPole 168"/>
          <p:cNvSpPr txBox="1"/>
          <p:nvPr/>
        </p:nvSpPr>
        <p:spPr>
          <a:xfrm rot="11682863">
            <a:off x="5101941" y="4835609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0" name="Přímá spojovací šipka 169"/>
          <p:cNvCxnSpPr/>
          <p:nvPr/>
        </p:nvCxnSpPr>
        <p:spPr>
          <a:xfrm>
            <a:off x="5472000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ovéPole 170"/>
          <p:cNvSpPr txBox="1"/>
          <p:nvPr/>
        </p:nvSpPr>
        <p:spPr>
          <a:xfrm rot="10800000">
            <a:off x="5385574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72" name="Zaoblený obdélník 171"/>
          <p:cNvSpPr/>
          <p:nvPr/>
        </p:nvSpPr>
        <p:spPr>
          <a:xfrm>
            <a:off x="5868144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173" name="Přímá spojovací šipka 172"/>
          <p:cNvCxnSpPr>
            <a:endCxn id="104" idx="0"/>
          </p:cNvCxnSpPr>
          <p:nvPr/>
        </p:nvCxnSpPr>
        <p:spPr>
          <a:xfrm flipH="1">
            <a:off x="5921712" y="4581128"/>
            <a:ext cx="90448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ovéPole 173"/>
          <p:cNvSpPr txBox="1"/>
          <p:nvPr/>
        </p:nvSpPr>
        <p:spPr>
          <a:xfrm rot="299125">
            <a:off x="5707939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177" name="Přímá spojovací šipka 176"/>
          <p:cNvCxnSpPr>
            <a:endCxn id="105" idx="0"/>
          </p:cNvCxnSpPr>
          <p:nvPr/>
        </p:nvCxnSpPr>
        <p:spPr>
          <a:xfrm flipH="1">
            <a:off x="6371528" y="4581128"/>
            <a:ext cx="672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ovéPole 178"/>
          <p:cNvSpPr txBox="1"/>
          <p:nvPr/>
        </p:nvSpPr>
        <p:spPr>
          <a:xfrm rot="10800000">
            <a:off x="6300192" y="4797151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180" name="Zaoblený obdélník 179"/>
          <p:cNvSpPr/>
          <p:nvPr/>
        </p:nvSpPr>
        <p:spPr>
          <a:xfrm>
            <a:off x="5940248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párová?</a:t>
            </a:r>
            <a:endParaRPr lang="cs-CZ" sz="1000" dirty="0"/>
          </a:p>
        </p:txBody>
      </p:sp>
      <p:sp>
        <p:nvSpPr>
          <p:cNvPr id="181" name="TextovéPole 180"/>
          <p:cNvSpPr txBox="1"/>
          <p:nvPr/>
        </p:nvSpPr>
        <p:spPr>
          <a:xfrm rot="2301422">
            <a:off x="5921229" y="2965399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cxnSp>
        <p:nvCxnSpPr>
          <p:cNvPr id="182" name="Přímá spojovací šipka 181"/>
          <p:cNvCxnSpPr/>
          <p:nvPr/>
        </p:nvCxnSpPr>
        <p:spPr>
          <a:xfrm>
            <a:off x="6300192" y="3789040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ovéPole 182"/>
          <p:cNvSpPr txBox="1"/>
          <p:nvPr/>
        </p:nvSpPr>
        <p:spPr>
          <a:xfrm>
            <a:off x="5796136" y="378904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184" name="Přímá spojovací šipka 183"/>
          <p:cNvCxnSpPr>
            <a:endCxn id="211" idx="0"/>
          </p:cNvCxnSpPr>
          <p:nvPr/>
        </p:nvCxnSpPr>
        <p:spPr>
          <a:xfrm>
            <a:off x="6588224" y="3789040"/>
            <a:ext cx="36004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ovéPole 184"/>
          <p:cNvSpPr txBox="1"/>
          <p:nvPr/>
        </p:nvSpPr>
        <p:spPr>
          <a:xfrm>
            <a:off x="6868321" y="3789040"/>
            <a:ext cx="3679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186" name="Přímá spojovací šipka 185"/>
          <p:cNvCxnSpPr/>
          <p:nvPr/>
        </p:nvCxnSpPr>
        <p:spPr>
          <a:xfrm>
            <a:off x="5724128" y="2996952"/>
            <a:ext cx="43204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Zaoblený obdélník 186"/>
          <p:cNvSpPr/>
          <p:nvPr/>
        </p:nvSpPr>
        <p:spPr>
          <a:xfrm>
            <a:off x="7380312" y="3284984"/>
            <a:ext cx="864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Jsou data závislá?</a:t>
            </a:r>
            <a:endParaRPr lang="cs-CZ" sz="1000" dirty="0"/>
          </a:p>
        </p:txBody>
      </p:sp>
      <p:cxnSp>
        <p:nvCxnSpPr>
          <p:cNvPr id="188" name="Přímá spojovací šipka 187"/>
          <p:cNvCxnSpPr/>
          <p:nvPr/>
        </p:nvCxnSpPr>
        <p:spPr>
          <a:xfrm>
            <a:off x="6012160" y="2996952"/>
            <a:ext cx="1440160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ovéPole 189"/>
          <p:cNvSpPr txBox="1"/>
          <p:nvPr/>
        </p:nvSpPr>
        <p:spPr>
          <a:xfrm rot="639236">
            <a:off x="6483907" y="2924225"/>
            <a:ext cx="4439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více</a:t>
            </a:r>
          </a:p>
        </p:txBody>
      </p:sp>
      <p:sp>
        <p:nvSpPr>
          <p:cNvPr id="193" name="Zaoblený obdélník 192"/>
          <p:cNvSpPr/>
          <p:nvPr/>
        </p:nvSpPr>
        <p:spPr>
          <a:xfrm>
            <a:off x="7523912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Nelze spočítat</a:t>
            </a:r>
            <a:endParaRPr lang="cs-CZ" sz="700" dirty="0"/>
          </a:p>
        </p:txBody>
      </p:sp>
      <p:sp>
        <p:nvSpPr>
          <p:cNvPr id="194" name="Zaoblený obdélník 193"/>
          <p:cNvSpPr/>
          <p:nvPr/>
        </p:nvSpPr>
        <p:spPr>
          <a:xfrm>
            <a:off x="7073528" y="5661248"/>
            <a:ext cx="39600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tIns="18000" rIns="18000" bIns="18000" rtlCol="0" anchor="ctr"/>
          <a:lstStyle/>
          <a:p>
            <a:pPr algn="ctr"/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</a:t>
            </a: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700" b="0" i="0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Whitney</a:t>
            </a:r>
            <a:b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cs-CZ" sz="7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U-test</a:t>
            </a:r>
            <a:endParaRPr lang="cs-CZ" sz="700" dirty="0"/>
          </a:p>
        </p:txBody>
      </p:sp>
      <p:sp>
        <p:nvSpPr>
          <p:cNvPr id="211" name="Zaoblený obdélník 210"/>
          <p:cNvSpPr/>
          <p:nvPr/>
        </p:nvSpPr>
        <p:spPr>
          <a:xfrm>
            <a:off x="6588224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2" name="Přímá spojovací šipka 211"/>
          <p:cNvCxnSpPr/>
          <p:nvPr/>
        </p:nvCxnSpPr>
        <p:spPr>
          <a:xfrm>
            <a:off x="68042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TextovéPole 212"/>
          <p:cNvSpPr txBox="1"/>
          <p:nvPr/>
        </p:nvSpPr>
        <p:spPr>
          <a:xfrm>
            <a:off x="6537702" y="4776244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14" name="Přímá spojovací šipka 213"/>
          <p:cNvCxnSpPr>
            <a:endCxn id="194" idx="0"/>
          </p:cNvCxnSpPr>
          <p:nvPr/>
        </p:nvCxnSpPr>
        <p:spPr>
          <a:xfrm>
            <a:off x="7182312" y="4581128"/>
            <a:ext cx="8921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ovéPole 214"/>
          <p:cNvSpPr txBox="1"/>
          <p:nvPr/>
        </p:nvSpPr>
        <p:spPr>
          <a:xfrm rot="10561092">
            <a:off x="7161181" y="4753179"/>
            <a:ext cx="338554" cy="7200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sp>
        <p:nvSpPr>
          <p:cNvPr id="216" name="Zaoblený obdélník 215"/>
          <p:cNvSpPr/>
          <p:nvPr/>
        </p:nvSpPr>
        <p:spPr>
          <a:xfrm>
            <a:off x="7380312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217" name="Zaoblený obdélník 216"/>
          <p:cNvSpPr/>
          <p:nvPr/>
        </p:nvSpPr>
        <p:spPr>
          <a:xfrm>
            <a:off x="8172400" y="4077072"/>
            <a:ext cx="720080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cxnSp>
        <p:nvCxnSpPr>
          <p:cNvPr id="219" name="Přímá spojovací šipka 218"/>
          <p:cNvCxnSpPr/>
          <p:nvPr/>
        </p:nvCxnSpPr>
        <p:spPr>
          <a:xfrm>
            <a:off x="7740351" y="3789041"/>
            <a:ext cx="0" cy="288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ovéPole 219"/>
          <p:cNvSpPr txBox="1"/>
          <p:nvPr/>
        </p:nvSpPr>
        <p:spPr>
          <a:xfrm>
            <a:off x="7236295" y="3789041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0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ANO</a:t>
            </a:r>
          </a:p>
        </p:txBody>
      </p:sp>
      <p:cxnSp>
        <p:nvCxnSpPr>
          <p:cNvPr id="221" name="Přímá spojovací šipka 220"/>
          <p:cNvCxnSpPr/>
          <p:nvPr/>
        </p:nvCxnSpPr>
        <p:spPr>
          <a:xfrm>
            <a:off x="8028383" y="3789041"/>
            <a:ext cx="432048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ovéPole 221"/>
          <p:cNvSpPr txBox="1"/>
          <p:nvPr/>
        </p:nvSpPr>
        <p:spPr>
          <a:xfrm>
            <a:off x="8316416" y="3758843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</a:t>
            </a:r>
          </a:p>
        </p:txBody>
      </p:sp>
      <p:cxnSp>
        <p:nvCxnSpPr>
          <p:cNvPr id="224" name="Přímá spojovací šipka 223"/>
          <p:cNvCxnSpPr/>
          <p:nvPr/>
        </p:nvCxnSpPr>
        <p:spPr>
          <a:xfrm flipH="1">
            <a:off x="8172400" y="4581128"/>
            <a:ext cx="306056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ovací šipka 224"/>
          <p:cNvCxnSpPr/>
          <p:nvPr/>
        </p:nvCxnSpPr>
        <p:spPr>
          <a:xfrm>
            <a:off x="7866400" y="4581128"/>
            <a:ext cx="30600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Přímá spojovací šipka 226"/>
          <p:cNvCxnSpPr/>
          <p:nvPr/>
        </p:nvCxnSpPr>
        <p:spPr>
          <a:xfrm>
            <a:off x="8604448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ovéPole 227"/>
          <p:cNvSpPr txBox="1"/>
          <p:nvPr/>
        </p:nvSpPr>
        <p:spPr>
          <a:xfrm rot="10800000">
            <a:off x="853244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cxnSp>
        <p:nvCxnSpPr>
          <p:cNvPr id="229" name="Přímá spojovací šipka 228"/>
          <p:cNvCxnSpPr/>
          <p:nvPr/>
        </p:nvCxnSpPr>
        <p:spPr>
          <a:xfrm>
            <a:off x="7740352" y="4581128"/>
            <a:ext cx="0" cy="108012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ovéPole 229"/>
          <p:cNvSpPr txBox="1"/>
          <p:nvPr/>
        </p:nvSpPr>
        <p:spPr>
          <a:xfrm>
            <a:off x="7452320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244" name="TextovéPole 243"/>
          <p:cNvSpPr txBox="1"/>
          <p:nvPr/>
        </p:nvSpPr>
        <p:spPr>
          <a:xfrm rot="5400000">
            <a:off x="7949840" y="4527269"/>
            <a:ext cx="492443" cy="47937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test shody</a:t>
            </a:r>
          </a:p>
        </p:txBody>
      </p:sp>
      <p:cxnSp>
        <p:nvCxnSpPr>
          <p:cNvPr id="246" name="Přímá spojovací šipka 245"/>
          <p:cNvCxnSpPr/>
          <p:nvPr/>
        </p:nvCxnSpPr>
        <p:spPr>
          <a:xfrm>
            <a:off x="539552" y="1124744"/>
            <a:ext cx="216024" cy="57606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ovéPole 156"/>
          <p:cNvSpPr txBox="1"/>
          <p:nvPr/>
        </p:nvSpPr>
        <p:spPr>
          <a:xfrm>
            <a:off x="2627784" y="2494637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Parametrické testy</a:t>
            </a:r>
          </a:p>
        </p:txBody>
      </p:sp>
      <p:sp>
        <p:nvSpPr>
          <p:cNvPr id="161" name="Zaoblený obdélníkový popisek 160"/>
          <p:cNvSpPr/>
          <p:nvPr/>
        </p:nvSpPr>
        <p:spPr>
          <a:xfrm>
            <a:off x="1547664" y="2348880"/>
            <a:ext cx="1080120" cy="432048"/>
          </a:xfrm>
          <a:prstGeom prst="wedgeRoundRectCallout">
            <a:avLst>
              <a:gd name="adj1" fmla="val -69602"/>
              <a:gd name="adj2" fmla="val -1076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Kolomogorovův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Smirnovův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Shapiro</a:t>
            </a:r>
            <a:r>
              <a:rPr lang="cs-CZ" sz="800" i="0" dirty="0">
                <a:solidFill>
                  <a:schemeClr val="bg1"/>
                </a:solidFill>
              </a:rPr>
              <a:t>-</a:t>
            </a:r>
            <a:r>
              <a:rPr lang="cs-CZ" sz="800" i="0" dirty="0" err="1">
                <a:solidFill>
                  <a:schemeClr val="bg1"/>
                </a:solidFill>
              </a:rPr>
              <a:t>Wilkův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62" name="Zaoblený obdélníkový popisek 161"/>
          <p:cNvSpPr/>
          <p:nvPr/>
        </p:nvSpPr>
        <p:spPr>
          <a:xfrm>
            <a:off x="3203848" y="5085184"/>
            <a:ext cx="360040" cy="144016"/>
          </a:xfrm>
          <a:prstGeom prst="wedgeRoundRectCallout">
            <a:avLst>
              <a:gd name="adj1" fmla="val -98753"/>
              <a:gd name="adj2" fmla="val 9399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F test</a:t>
            </a:r>
          </a:p>
        </p:txBody>
      </p:sp>
      <p:sp>
        <p:nvSpPr>
          <p:cNvPr id="165" name="Zaoblený obdélníkový popisek 164"/>
          <p:cNvSpPr/>
          <p:nvPr/>
        </p:nvSpPr>
        <p:spPr>
          <a:xfrm>
            <a:off x="3203848" y="4653136"/>
            <a:ext cx="504056" cy="288032"/>
          </a:xfrm>
          <a:prstGeom prst="wedgeRoundRectCallout">
            <a:avLst>
              <a:gd name="adj1" fmla="val 130747"/>
              <a:gd name="adj2" fmla="val 46071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Levenův</a:t>
            </a:r>
            <a:r>
              <a:rPr lang="cs-CZ" sz="800" i="0" dirty="0">
                <a:solidFill>
                  <a:schemeClr val="bg1"/>
                </a:solidFill>
              </a:rPr>
              <a:t> test</a:t>
            </a:r>
          </a:p>
        </p:txBody>
      </p:sp>
      <p:sp>
        <p:nvSpPr>
          <p:cNvPr id="138" name="Zaoblený obdélník 137"/>
          <p:cNvSpPr/>
          <p:nvPr/>
        </p:nvSpPr>
        <p:spPr>
          <a:xfrm>
            <a:off x="3635896" y="4077072"/>
            <a:ext cx="683992" cy="504056"/>
          </a:xfrm>
          <a:prstGeom prst="roundRect">
            <a:avLst/>
          </a:prstGeom>
          <a:solidFill>
            <a:srgbClr val="92D050">
              <a:alpha val="2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0" i="0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 chci spočítat?</a:t>
            </a:r>
            <a:endParaRPr lang="cs-CZ" sz="1000" dirty="0"/>
          </a:p>
        </p:txBody>
      </p:sp>
      <p:sp>
        <p:nvSpPr>
          <p:cNvPr id="145" name="TextovéPole 144"/>
          <p:cNvSpPr txBox="1"/>
          <p:nvPr/>
        </p:nvSpPr>
        <p:spPr>
          <a:xfrm rot="502825">
            <a:off x="3532052" y="4797152"/>
            <a:ext cx="338554" cy="5760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sz="1000" i="0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korelaci</a:t>
            </a:r>
          </a:p>
        </p:txBody>
      </p:sp>
      <p:sp>
        <p:nvSpPr>
          <p:cNvPr id="175" name="Zaoblený obdélníkový popisek 174"/>
          <p:cNvSpPr/>
          <p:nvPr/>
        </p:nvSpPr>
        <p:spPr>
          <a:xfrm>
            <a:off x="3635896" y="1556792"/>
            <a:ext cx="432048" cy="288032"/>
          </a:xfrm>
          <a:prstGeom prst="wedgeRoundRectCallout">
            <a:avLst>
              <a:gd name="adj1" fmla="val -156655"/>
              <a:gd name="adj2" fmla="val 72026"/>
              <a:gd name="adj3" fmla="val 16667"/>
            </a:avLst>
          </a:prstGeom>
          <a:solidFill>
            <a:srgbClr val="F78E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cs-CZ" sz="800" i="0" dirty="0">
                <a:solidFill>
                  <a:schemeClr val="bg1"/>
                </a:solidFill>
              </a:rPr>
              <a:t>log</a:t>
            </a:r>
          </a:p>
          <a:p>
            <a:pPr algn="ctr"/>
            <a:r>
              <a:rPr lang="cs-CZ" sz="800" i="0" dirty="0" err="1">
                <a:solidFill>
                  <a:schemeClr val="bg1"/>
                </a:solidFill>
              </a:rPr>
              <a:t>arcsin</a:t>
            </a:r>
            <a:endParaRPr lang="cs-CZ" sz="8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dirty="0">
                <a:latin typeface="Arial" charset="0"/>
                <a:cs typeface="Arial" charset="0"/>
              </a:rPr>
            </a:br>
            <a:r>
              <a:rPr lang="cs-CZ" dirty="0">
                <a:latin typeface="Arial" charset="0"/>
                <a:cs typeface="Arial" charset="0"/>
              </a:rPr>
              <a:t>J. Jarkovský, L. Dušek</a:t>
            </a:r>
          </a:p>
          <a:p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Parametrické vs. neparametrické testy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323850" y="1317625"/>
            <a:ext cx="8424863" cy="576263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Parametrické testy</a:t>
            </a:r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23850" y="3789363"/>
            <a:ext cx="8424863" cy="576262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cs-CZ" i="0">
                <a:latin typeface="Verdana" pitchFamily="34" charset="0"/>
              </a:rPr>
              <a:t>Neparametrické testy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468313" y="1747838"/>
            <a:ext cx="8675687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Mají předpoklady o rozložení vstupujících dat (např. normální rozložení)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Při stejném N a dodržení předpokladů mají vyšší sílu testu než testy neparametrické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Pokud nejsou dodrženy předpoklady parametrických testů, potom jejich síla testu prudce klesá a výsledek testu může být zcela chybný a nesmyslný 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95288" y="4292600"/>
            <a:ext cx="867568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Nemají předpoklady o rozložení vstupujících dat, lze je tedy použít i při asymetrickém rozložení, odlehlých hodnotách, či nedetekovatelném rozložení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000" b="0" i="0"/>
              <a:t>Snížená síla těchto testů je způsobena redukcí informační hodnoty původních dat, kdy neparametrické testy nevyužívají původní hodnoty, ale nejčastěji pouze jejich pořadí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11471</TotalTime>
  <Words>1381</Words>
  <Application>Microsoft Office PowerPoint</Application>
  <PresentationFormat>Předvádění na obrazovce (4:3)</PresentationFormat>
  <Paragraphs>263</Paragraphs>
  <Slides>12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Arial Unicode MS</vt:lpstr>
      <vt:lpstr>Calibri</vt:lpstr>
      <vt:lpstr>Symbol</vt:lpstr>
      <vt:lpstr>Verdana</vt:lpstr>
      <vt:lpstr>Wingdings</vt:lpstr>
      <vt:lpstr>Wingdings 2</vt:lpstr>
      <vt:lpstr>Administrativní</vt:lpstr>
      <vt:lpstr>2_Administrativní</vt:lpstr>
      <vt:lpstr>7_Administrativní</vt:lpstr>
      <vt:lpstr>Graf</vt:lpstr>
      <vt:lpstr>7. Statistické testování</vt:lpstr>
      <vt:lpstr>Statistické testování – základní pojmy</vt:lpstr>
      <vt:lpstr>Možné chyby při testování hypotéz</vt:lpstr>
      <vt:lpstr>Význam chyb při testování hypotéz</vt:lpstr>
      <vt:lpstr>P-hodnota</vt:lpstr>
      <vt:lpstr>Statistické testy a normalita dat</vt:lpstr>
      <vt:lpstr>Shrnutí statistických testů</vt:lpstr>
      <vt:lpstr>Shrnutí statistických testů</vt:lpstr>
      <vt:lpstr>Parametrické vs. neparametrické testy</vt:lpstr>
      <vt:lpstr>One-sample vs. two sample testy</vt:lpstr>
      <vt:lpstr>Nepárový vs. párový design</vt:lpstr>
      <vt:lpstr>Normalita dat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714</cp:revision>
  <dcterms:created xsi:type="dcterms:W3CDTF">2008-06-20T05:41:33Z</dcterms:created>
  <dcterms:modified xsi:type="dcterms:W3CDTF">2023-10-30T13:42:12Z</dcterms:modified>
</cp:coreProperties>
</file>