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428">
          <p15:clr>
            <a:srgbClr val="A4A3A4"/>
          </p15:clr>
        </p15:guide>
        <p15:guide id="7" pos="7224">
          <p15:clr>
            <a:srgbClr val="A4A3A4"/>
          </p15:clr>
        </p15:guide>
        <p15:guide id="8" pos="909">
          <p15:clr>
            <a:srgbClr val="A4A3A4"/>
          </p15:clr>
        </p15:guide>
        <p15:guide id="9" pos="3688">
          <p15:clr>
            <a:srgbClr val="A4A3A4"/>
          </p15:clr>
        </p15:guide>
        <p15:guide id="10" pos="3968">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h7SDkofrREqDP+hT6kPbo0mmLSW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3649A9-7079-4DB8-A634-E9BD070770B0}">
  <a:tblStyle styleId="{943649A9-7079-4DB8-A634-E9BD070770B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D0696C1-484E-479B-A22E-7BF08A05BE85}" styleName="Table_1">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81E5415-6138-4AA1-9801-2295E141A503}" styleName="Table_2">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F8"/>
          </a:solidFill>
        </a:fill>
      </a:tcStyle>
    </a:wholeTbl>
    <a:band1H>
      <a:tcTxStyle/>
      <a:tcStyle>
        <a:tcBdr/>
        <a:fill>
          <a:solidFill>
            <a:srgbClr val="CACAF2"/>
          </a:solidFill>
        </a:fill>
      </a:tcStyle>
    </a:band1H>
    <a:band2H>
      <a:tcTxStyle/>
      <a:tcStyle>
        <a:tcBdr/>
      </a:tcStyle>
    </a:band2H>
    <a:band1V>
      <a:tcTxStyle/>
      <a:tcStyle>
        <a:tcBdr/>
        <a:fill>
          <a:solidFill>
            <a:srgbClr val="CACAF2"/>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6" name="Google Shape;12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6" name="Google Shape;19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3817d65277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33817d65277_0_7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6" name="Google Shape;206;g33817d65277_0_7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33817d65277_0_9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3" name="Google Shape;213;g33817d65277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3817d65277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33817d65277_0_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1" name="Google Shape;221;g33817d65277_0_8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3817d65277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33817d65277_0_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8" name="Google Shape;228;g33817d65277_0_6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3817d65277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33817d65277_0_2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6" name="Google Shape;236;g33817d65277_0_2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33817d65277_0_2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33817d65277_0_2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44" name="Google Shape;244;g33817d65277_0_22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3817d65277_0_4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33817d65277_0_4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2" name="Google Shape;252;g33817d65277_0_48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3817d65277_0_5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33817d65277_0_5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60" name="Google Shape;260;g33817d65277_0_51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33817d65277_0_39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66" name="Google Shape;266;g33817d65277_0_3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4" name="Google Shape;13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33817d65277_0_5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33817d65277_0_5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6" name="Google Shape;276;g33817d65277_0_53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33817d65277_0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33817d65277_0_5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84" name="Google Shape;284;g33817d65277_0_51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33817d65277_0_5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33817d65277_0_5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93" name="Google Shape;293;g33817d65277_0_52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33817d65277_0_5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33817d65277_0_5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02" name="Google Shape;302;g33817d65277_0_55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33817d65277_0_4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33817d65277_0_49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0" name="Google Shape;310;g33817d65277_0_49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33817d65277_0_5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33817d65277_0_5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8" name="Google Shape;318;g33817d65277_0_54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33817d65277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33817d65277_0_2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7" name="Google Shape;327;g33817d65277_0_23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33817d65277_0_2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34" name="Google Shape;334;g33817d65277_0_2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33817d65277_0_2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41" name="Google Shape;341;g33817d65277_0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33817d65277_0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33817d65277_0_2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49" name="Google Shape;349;g33817d65277_0_23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3" name="Google Shape;14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56" name="Google Shape;356;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64" name="Google Shape;364;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3817d65277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3817d65277_0_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2" name="Google Shape;152;g33817d65277_0_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3817d65277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3817d65277_0_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0" name="Google Shape;160;g33817d65277_0_1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3817d65277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3817d65277_0_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8" name="Google Shape;168;g33817d65277_0_3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3817d65277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3817d65277_0_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6" name="Google Shape;176;g33817d65277_0_4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3817d6527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3817d65277_0_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3" name="Google Shape;183;g33817d65277_0_54: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3817d65277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3817d65277_0_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0" name="Google Shape;190;g33817d65277_0_6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í snímek – inverzní">
  <p:cSld name="Úvodní snímek – inverzní">
    <p:bg>
      <p:bgPr>
        <a:solidFill>
          <a:srgbClr val="0000DC"/>
        </a:solidFill>
        <a:effectLst/>
      </p:bgPr>
    </p:bg>
    <p:spTree>
      <p:nvGrpSpPr>
        <p:cNvPr id="1" name="Shape 14"/>
        <p:cNvGrpSpPr/>
        <p:nvPr/>
      </p:nvGrpSpPr>
      <p:grpSpPr>
        <a:xfrm>
          <a:off x="0" y="0"/>
          <a:ext cx="0" cy="0"/>
          <a:chOff x="0" y="0"/>
          <a:chExt cx="0" cy="0"/>
        </a:xfrm>
      </p:grpSpPr>
      <p:sp>
        <p:nvSpPr>
          <p:cNvPr id="15" name="Google Shape;15;p3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lt1"/>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lt1"/>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lt1"/>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lt1"/>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lt1"/>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lt1"/>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lt1"/>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lt1"/>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7" name="Google Shape;17;p38"/>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8"/>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19" name="Google Shape;19;p38"/>
          <p:cNvPicPr preferRelativeResize="0"/>
          <p:nvPr/>
        </p:nvPicPr>
        <p:blipFill rotWithShape="1">
          <a:blip r:embed="rId2">
            <a:alphaModFix/>
          </a:blip>
          <a:srcRect/>
          <a:stretch/>
        </p:blipFill>
        <p:spPr>
          <a:xfrm>
            <a:off x="428597" y="414868"/>
            <a:ext cx="1517748" cy="1065653"/>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rázek s textem">
  <p:cSld name="Obrázek s textem">
    <p:spTree>
      <p:nvGrpSpPr>
        <p:cNvPr id="1" name="Shape 74"/>
        <p:cNvGrpSpPr/>
        <p:nvPr/>
      </p:nvGrpSpPr>
      <p:grpSpPr>
        <a:xfrm>
          <a:off x="0" y="0"/>
          <a:ext cx="0" cy="0"/>
          <a:chOff x="0" y="0"/>
          <a:chExt cx="0" cy="0"/>
        </a:xfrm>
      </p:grpSpPr>
      <p:sp>
        <p:nvSpPr>
          <p:cNvPr id="75" name="Google Shape;75;p47"/>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47"/>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sp>
        <p:nvSpPr>
          <p:cNvPr id="78" name="Google Shape;78;p47"/>
          <p:cNvSpPr txBox="1">
            <a:spLocks noGrp="1"/>
          </p:cNvSpPr>
          <p:nvPr>
            <p:ph type="body" idx="1"/>
          </p:nvPr>
        </p:nvSpPr>
        <p:spPr>
          <a:xfrm>
            <a:off x="7347735" y="2596845"/>
            <a:ext cx="4125465" cy="3208441"/>
          </a:xfrm>
          <a:prstGeom prst="rect">
            <a:avLst/>
          </a:prstGeom>
          <a:noFill/>
          <a:ln>
            <a:noFill/>
          </a:ln>
        </p:spPr>
        <p:txBody>
          <a:bodyPr spcFirstLastPara="1" wrap="square" lIns="0" tIns="0" rIns="0" bIns="0" anchor="t" anchorCtr="0">
            <a:noAutofit/>
          </a:bodyPr>
          <a:lstStyle>
            <a:lvl1pPr marL="457200" lvl="0" indent="-355600" algn="l">
              <a:lnSpc>
                <a:spcPct val="180000"/>
              </a:lnSpc>
              <a:spcBef>
                <a:spcPts val="0"/>
              </a:spcBef>
              <a:spcAft>
                <a:spcPts val="0"/>
              </a:spcAft>
              <a:buClr>
                <a:schemeClr val="dk2"/>
              </a:buClr>
              <a:buSzPts val="2000"/>
              <a:buFont typeface="Arial"/>
              <a:buChar char="̶"/>
              <a:defRPr sz="2000"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9" name="Google Shape;79;p47"/>
          <p:cNvSpPr>
            <a:spLocks noGrp="1"/>
          </p:cNvSpPr>
          <p:nvPr>
            <p:ph type="pic" idx="2"/>
          </p:nvPr>
        </p:nvSpPr>
        <p:spPr>
          <a:xfrm>
            <a:off x="729509" y="1665288"/>
            <a:ext cx="6207791" cy="4139998"/>
          </a:xfrm>
          <a:prstGeom prst="rect">
            <a:avLst/>
          </a:prstGeom>
          <a:noFill/>
          <a:ln>
            <a:noFill/>
          </a:ln>
        </p:spPr>
      </p:sp>
      <p:pic>
        <p:nvPicPr>
          <p:cNvPr id="80" name="Google Shape;80;p47"/>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81" name="Google Shape;81;p47"/>
          <p:cNvSpPr txBox="1">
            <a:spLocks noGrp="1"/>
          </p:cNvSpPr>
          <p:nvPr>
            <p:ph type="body" idx="3"/>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adpis, podnadpis a tři sloupce">
  <p:cSld name="Nadpis, podnadpis a tři sloupce">
    <p:spTree>
      <p:nvGrpSpPr>
        <p:cNvPr id="1" name="Shape 82"/>
        <p:cNvGrpSpPr/>
        <p:nvPr/>
      </p:nvGrpSpPr>
      <p:grpSpPr>
        <a:xfrm>
          <a:off x="0" y="0"/>
          <a:ext cx="0" cy="0"/>
          <a:chOff x="0" y="0"/>
          <a:chExt cx="0" cy="0"/>
        </a:xfrm>
      </p:grpSpPr>
      <p:sp>
        <p:nvSpPr>
          <p:cNvPr id="83" name="Google Shape;83;p48"/>
          <p:cNvSpPr txBox="1">
            <a:spLocks noGrp="1"/>
          </p:cNvSpPr>
          <p:nvPr>
            <p:ph type="body" idx="1"/>
          </p:nvPr>
        </p:nvSpPr>
        <p:spPr>
          <a:xfrm>
            <a:off x="4440000"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4" name="Google Shape;84;p4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4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86" name="Google Shape;86;p48"/>
          <p:cNvSpPr txBox="1">
            <a:spLocks noGrp="1"/>
          </p:cNvSpPr>
          <p:nvPr>
            <p:ph type="body" idx="2"/>
          </p:nvPr>
        </p:nvSpPr>
        <p:spPr>
          <a:xfrm>
            <a:off x="719999"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7" name="Google Shape;87;p48"/>
          <p:cNvSpPr txBox="1">
            <a:spLocks noGrp="1"/>
          </p:cNvSpPr>
          <p:nvPr>
            <p:ph type="body" idx="3"/>
          </p:nvPr>
        </p:nvSpPr>
        <p:spPr>
          <a:xfrm>
            <a:off x="4440000"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8" name="Google Shape;88;p48"/>
          <p:cNvSpPr txBox="1">
            <a:spLocks noGrp="1"/>
          </p:cNvSpPr>
          <p:nvPr>
            <p:ph type="body" idx="4"/>
          </p:nvPr>
        </p:nvSpPr>
        <p:spPr>
          <a:xfrm>
            <a:off x="8161200" y="4414270"/>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89" name="Google Shape;89;p48"/>
          <p:cNvSpPr txBox="1">
            <a:spLocks noGrp="1"/>
          </p:cNvSpPr>
          <p:nvPr>
            <p:ph type="body" idx="5"/>
          </p:nvPr>
        </p:nvSpPr>
        <p:spPr>
          <a:xfrm>
            <a:off x="72072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0" name="Google Shape;90;p48"/>
          <p:cNvSpPr txBox="1">
            <a:spLocks noGrp="1"/>
          </p:cNvSpPr>
          <p:nvPr>
            <p:ph type="body" idx="6"/>
          </p:nvPr>
        </p:nvSpPr>
        <p:spPr>
          <a:xfrm>
            <a:off x="444047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1" name="Google Shape;91;p48"/>
          <p:cNvSpPr txBox="1">
            <a:spLocks noGrp="1"/>
          </p:cNvSpPr>
          <p:nvPr>
            <p:ph type="body" idx="7"/>
          </p:nvPr>
        </p:nvSpPr>
        <p:spPr>
          <a:xfrm>
            <a:off x="8161436"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2" name="Google Shape;92;p48"/>
          <p:cNvSpPr txBox="1">
            <a:spLocks noGrp="1"/>
          </p:cNvSpPr>
          <p:nvPr>
            <p:ph type="body" idx="8"/>
          </p:nvPr>
        </p:nvSpPr>
        <p:spPr>
          <a:xfrm>
            <a:off x="719999"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3" name="Google Shape;93;p48"/>
          <p:cNvSpPr txBox="1">
            <a:spLocks noGrp="1"/>
          </p:cNvSpPr>
          <p:nvPr>
            <p:ph type="body" idx="9"/>
          </p:nvPr>
        </p:nvSpPr>
        <p:spPr>
          <a:xfrm>
            <a:off x="8160001"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4" name="Google Shape;94;p48"/>
          <p:cNvSpPr txBox="1">
            <a:spLocks noGrp="1"/>
          </p:cNvSpPr>
          <p:nvPr>
            <p:ph type="body" idx="13"/>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5" name="Google Shape;95;p48"/>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96" name="Google Shape;96;p48"/>
          <p:cNvPicPr preferRelativeResize="0"/>
          <p:nvPr/>
        </p:nvPicPr>
        <p:blipFill rotWithShape="1">
          <a:blip r:embed="rId2">
            <a:alphaModFix/>
          </a:blip>
          <a:srcRect/>
          <a:stretch/>
        </p:blipFill>
        <p:spPr>
          <a:xfrm>
            <a:off x="10881277" y="6050044"/>
            <a:ext cx="867342" cy="5944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ouze nadpis">
  <p:cSld name="Pouze nadpis">
    <p:spTree>
      <p:nvGrpSpPr>
        <p:cNvPr id="1" name="Shape 97"/>
        <p:cNvGrpSpPr/>
        <p:nvPr/>
      </p:nvGrpSpPr>
      <p:grpSpPr>
        <a:xfrm>
          <a:off x="0" y="0"/>
          <a:ext cx="0" cy="0"/>
          <a:chOff x="0" y="0"/>
          <a:chExt cx="0" cy="0"/>
        </a:xfrm>
      </p:grpSpPr>
      <p:sp>
        <p:nvSpPr>
          <p:cNvPr id="98" name="Google Shape;98;p49"/>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49"/>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pic>
        <p:nvPicPr>
          <p:cNvPr id="100" name="Google Shape;100;p49"/>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101" name="Google Shape;101;p49"/>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brázky, text – dva sloupce">
  <p:cSld name="Obrázky, text – dva sloupce">
    <p:spTree>
      <p:nvGrpSpPr>
        <p:cNvPr id="1" name="Shape 102"/>
        <p:cNvGrpSpPr/>
        <p:nvPr/>
      </p:nvGrpSpPr>
      <p:grpSpPr>
        <a:xfrm>
          <a:off x="0" y="0"/>
          <a:ext cx="0" cy="0"/>
          <a:chOff x="0" y="0"/>
          <a:chExt cx="0" cy="0"/>
        </a:xfrm>
      </p:grpSpPr>
      <p:sp>
        <p:nvSpPr>
          <p:cNvPr id="103" name="Google Shape;103;p50"/>
          <p:cNvSpPr txBox="1">
            <a:spLocks noGrp="1"/>
          </p:cNvSpPr>
          <p:nvPr>
            <p:ph type="body" idx="1"/>
          </p:nvPr>
        </p:nvSpPr>
        <p:spPr>
          <a:xfrm>
            <a:off x="719997"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104" name="Google Shape;104;p50"/>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5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06" name="Google Shape;106;p50"/>
          <p:cNvSpPr txBox="1">
            <a:spLocks noGrp="1"/>
          </p:cNvSpPr>
          <p:nvPr>
            <p:ph type="body" idx="2"/>
          </p:nvPr>
        </p:nvSpPr>
        <p:spPr>
          <a:xfrm>
            <a:off x="719999"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107" name="Google Shape;107;p50"/>
          <p:cNvSpPr txBox="1">
            <a:spLocks noGrp="1"/>
          </p:cNvSpPr>
          <p:nvPr>
            <p:ph type="body" idx="3"/>
          </p:nvPr>
        </p:nvSpPr>
        <p:spPr>
          <a:xfrm>
            <a:off x="720724"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100"/>
              <a:buFont typeface="Arial"/>
              <a:buNone/>
              <a:defRPr sz="11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108" name="Google Shape;108;p50"/>
          <p:cNvSpPr txBox="1">
            <a:spLocks noGrp="1"/>
          </p:cNvSpPr>
          <p:nvPr>
            <p:ph type="body" idx="4"/>
          </p:nvPr>
        </p:nvSpPr>
        <p:spPr>
          <a:xfrm>
            <a:off x="6251278"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109" name="Google Shape;109;p50"/>
          <p:cNvSpPr txBox="1">
            <a:spLocks noGrp="1"/>
          </p:cNvSpPr>
          <p:nvPr>
            <p:ph type="body" idx="5"/>
          </p:nvPr>
        </p:nvSpPr>
        <p:spPr>
          <a:xfrm>
            <a:off x="6252003"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100"/>
              <a:buFont typeface="Arial"/>
              <a:buNone/>
              <a:defRPr sz="11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110" name="Google Shape;110;p50"/>
          <p:cNvSpPr txBox="1">
            <a:spLocks noGrp="1"/>
          </p:cNvSpPr>
          <p:nvPr>
            <p:ph type="body" idx="6"/>
          </p:nvPr>
        </p:nvSpPr>
        <p:spPr>
          <a:xfrm>
            <a:off x="6251278"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111" name="Google Shape;111;p50"/>
          <p:cNvPicPr preferRelativeResize="0"/>
          <p:nvPr/>
        </p:nvPicPr>
        <p:blipFill rotWithShape="1">
          <a:blip r:embed="rId2">
            <a:alphaModFix/>
          </a:blip>
          <a:srcRect/>
          <a:stretch/>
        </p:blipFill>
        <p:spPr>
          <a:xfrm>
            <a:off x="10881277" y="6050044"/>
            <a:ext cx="867342" cy="59447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rázdný">
  <p:cSld name="Prázdný">
    <p:spTree>
      <p:nvGrpSpPr>
        <p:cNvPr id="1" name="Shape 112"/>
        <p:cNvGrpSpPr/>
        <p:nvPr/>
      </p:nvGrpSpPr>
      <p:grpSpPr>
        <a:xfrm>
          <a:off x="0" y="0"/>
          <a:ext cx="0" cy="0"/>
          <a:chOff x="0" y="0"/>
          <a:chExt cx="0" cy="0"/>
        </a:xfrm>
      </p:grpSpPr>
      <p:sp>
        <p:nvSpPr>
          <p:cNvPr id="113" name="Google Shape;113;p51"/>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5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pic>
        <p:nvPicPr>
          <p:cNvPr id="115" name="Google Shape;115;p51"/>
          <p:cNvPicPr preferRelativeResize="0"/>
          <p:nvPr/>
        </p:nvPicPr>
        <p:blipFill rotWithShape="1">
          <a:blip r:embed="rId2">
            <a:alphaModFix/>
          </a:blip>
          <a:srcRect/>
          <a:stretch/>
        </p:blipFill>
        <p:spPr>
          <a:xfrm>
            <a:off x="10881277" y="6050044"/>
            <a:ext cx="867342" cy="59447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nverzní s obrázkem">
  <p:cSld name="Inverzní s obrázkem">
    <p:bg>
      <p:bgPr>
        <a:solidFill>
          <a:srgbClr val="0000DC"/>
        </a:solidFill>
        <a:effectLst/>
      </p:bgPr>
    </p:bg>
    <p:spTree>
      <p:nvGrpSpPr>
        <p:cNvPr id="1" name="Shape 116"/>
        <p:cNvGrpSpPr/>
        <p:nvPr/>
      </p:nvGrpSpPr>
      <p:grpSpPr>
        <a:xfrm>
          <a:off x="0" y="0"/>
          <a:ext cx="0" cy="0"/>
          <a:chOff x="0" y="0"/>
          <a:chExt cx="0" cy="0"/>
        </a:xfrm>
      </p:grpSpPr>
      <p:sp>
        <p:nvSpPr>
          <p:cNvPr id="117" name="Google Shape;117;p52"/>
          <p:cNvSpPr>
            <a:spLocks noGrp="1"/>
          </p:cNvSpPr>
          <p:nvPr>
            <p:ph type="pic" idx="2"/>
          </p:nvPr>
        </p:nvSpPr>
        <p:spPr>
          <a:xfrm>
            <a:off x="0" y="1"/>
            <a:ext cx="12192000" cy="5842000"/>
          </a:xfrm>
          <a:prstGeom prst="rect">
            <a:avLst/>
          </a:prstGeom>
          <a:noFill/>
          <a:ln>
            <a:noFill/>
          </a:ln>
        </p:spPr>
      </p:sp>
      <p:pic>
        <p:nvPicPr>
          <p:cNvPr id="118" name="Google Shape;118;p52"/>
          <p:cNvPicPr preferRelativeResize="0"/>
          <p:nvPr/>
        </p:nvPicPr>
        <p:blipFill rotWithShape="1">
          <a:blip r:embed="rId2">
            <a:alphaModFix/>
          </a:blip>
          <a:srcRect/>
          <a:stretch/>
        </p:blipFill>
        <p:spPr>
          <a:xfrm>
            <a:off x="10888423" y="6048047"/>
            <a:ext cx="851127" cy="597600"/>
          </a:xfrm>
          <a:prstGeom prst="rect">
            <a:avLst/>
          </a:prstGeom>
          <a:noFill/>
          <a:ln>
            <a:noFill/>
          </a:ln>
        </p:spPr>
      </p:pic>
      <p:sp>
        <p:nvSpPr>
          <p:cNvPr id="119" name="Google Shape;119;p52"/>
          <p:cNvSpPr txBox="1">
            <a:spLocks noGrp="1"/>
          </p:cNvSpPr>
          <p:nvPr>
            <p:ph type="body" idx="1"/>
          </p:nvPr>
        </p:nvSpPr>
        <p:spPr>
          <a:xfrm>
            <a:off x="720000" y="6040795"/>
            <a:ext cx="8555976" cy="510831"/>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lt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UNI CJV slide">
  <p:cSld name="MUNI CJV slide">
    <p:bg>
      <p:bgPr>
        <a:solidFill>
          <a:srgbClr val="0000DC"/>
        </a:solidFill>
        <a:effectLst/>
      </p:bgPr>
    </p:bg>
    <p:spTree>
      <p:nvGrpSpPr>
        <p:cNvPr id="1" name="Shape 120"/>
        <p:cNvGrpSpPr/>
        <p:nvPr/>
      </p:nvGrpSpPr>
      <p:grpSpPr>
        <a:xfrm>
          <a:off x="0" y="0"/>
          <a:ext cx="0" cy="0"/>
          <a:chOff x="0" y="0"/>
          <a:chExt cx="0" cy="0"/>
        </a:xfrm>
      </p:grpSpPr>
      <p:pic>
        <p:nvPicPr>
          <p:cNvPr id="121" name="Google Shape;121;p53"/>
          <p:cNvPicPr preferRelativeResize="0"/>
          <p:nvPr/>
        </p:nvPicPr>
        <p:blipFill rotWithShape="1">
          <a:blip r:embed="rId2">
            <a:alphaModFix/>
          </a:blip>
          <a:srcRect/>
          <a:stretch/>
        </p:blipFill>
        <p:spPr>
          <a:xfrm>
            <a:off x="4081619" y="2014647"/>
            <a:ext cx="4028761" cy="282870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UNI slide">
  <p:cSld name="MUNI slide">
    <p:bg>
      <p:bgPr>
        <a:solidFill>
          <a:schemeClr val="dk2"/>
        </a:solidFill>
        <a:effectLst/>
      </p:bgPr>
    </p:bg>
    <p:spTree>
      <p:nvGrpSpPr>
        <p:cNvPr id="1" name="Shape 122"/>
        <p:cNvGrpSpPr/>
        <p:nvPr/>
      </p:nvGrpSpPr>
      <p:grpSpPr>
        <a:xfrm>
          <a:off x="0" y="0"/>
          <a:ext cx="0" cy="0"/>
          <a:chOff x="0" y="0"/>
          <a:chExt cx="0" cy="0"/>
        </a:xfrm>
      </p:grpSpPr>
      <p:pic>
        <p:nvPicPr>
          <p:cNvPr id="123" name="Google Shape;123;p54"/>
          <p:cNvPicPr preferRelativeResize="0"/>
          <p:nvPr/>
        </p:nvPicPr>
        <p:blipFill rotWithShape="1">
          <a:blip r:embed="rId2">
            <a:alphaModFix/>
          </a:blip>
          <a:srcRect/>
          <a:stretch/>
        </p:blipFill>
        <p:spPr>
          <a:xfrm>
            <a:off x="1650956" y="2298933"/>
            <a:ext cx="8725020" cy="22601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p:cSld name="Nadpis a obsah">
    <p:spTree>
      <p:nvGrpSpPr>
        <p:cNvPr id="1" name="Shape 20"/>
        <p:cNvGrpSpPr/>
        <p:nvPr/>
      </p:nvGrpSpPr>
      <p:grpSpPr>
        <a:xfrm>
          <a:off x="0" y="0"/>
          <a:ext cx="0" cy="0"/>
          <a:chOff x="0" y="0"/>
          <a:chExt cx="0" cy="0"/>
        </a:xfrm>
      </p:grpSpPr>
      <p:sp>
        <p:nvSpPr>
          <p:cNvPr id="21" name="Google Shape;21;p39"/>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sz="1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9"/>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23" name="Google Shape;23;p39"/>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24" name="Google Shape;24;p39"/>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25" name="Google Shape;25;p39"/>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Rozdělovník (alternativní) 2">
  <p:cSld name="Rozdělovník (alternativní) 2">
    <p:bg>
      <p:bgPr>
        <a:solidFill>
          <a:srgbClr val="0000DC"/>
        </a:solidFill>
        <a:effectLst/>
      </p:bgPr>
    </p:bg>
    <p:spTree>
      <p:nvGrpSpPr>
        <p:cNvPr id="1" name="Shape 26"/>
        <p:cNvGrpSpPr/>
        <p:nvPr/>
      </p:nvGrpSpPr>
      <p:grpSpPr>
        <a:xfrm>
          <a:off x="0" y="0"/>
          <a:ext cx="0" cy="0"/>
          <a:chOff x="0" y="0"/>
          <a:chExt cx="0" cy="0"/>
        </a:xfrm>
      </p:grpSpPr>
      <p:sp>
        <p:nvSpPr>
          <p:cNvPr id="27" name="Google Shape;27;p4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lt1"/>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lt1"/>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lt1"/>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lt1"/>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lt1"/>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lt1"/>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lt1"/>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lt1"/>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28" name="Google Shape;28;p40"/>
          <p:cNvSpPr txBox="1">
            <a:spLocks noGrp="1"/>
          </p:cNvSpPr>
          <p:nvPr>
            <p:ph type="title"/>
          </p:nvPr>
        </p:nvSpPr>
        <p:spPr>
          <a:xfrm>
            <a:off x="398502" y="2900365"/>
            <a:ext cx="5246518"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0"/>
          <p:cNvSpPr txBox="1">
            <a:spLocks noGrp="1"/>
          </p:cNvSpPr>
          <p:nvPr>
            <p:ph type="subTitle" idx="1"/>
          </p:nvPr>
        </p:nvSpPr>
        <p:spPr>
          <a:xfrm>
            <a:off x="398502" y="4116402"/>
            <a:ext cx="5246518"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30" name="Google Shape;30;p40"/>
          <p:cNvPicPr preferRelativeResize="0"/>
          <p:nvPr/>
        </p:nvPicPr>
        <p:blipFill rotWithShape="1">
          <a:blip r:embed="rId2">
            <a:alphaModFix/>
          </a:blip>
          <a:srcRect/>
          <a:stretch/>
        </p:blipFill>
        <p:spPr>
          <a:xfrm>
            <a:off x="428597" y="414868"/>
            <a:ext cx="1517748" cy="1065653"/>
          </a:xfrm>
          <a:prstGeom prst="rect">
            <a:avLst/>
          </a:prstGeom>
          <a:noFill/>
          <a:ln>
            <a:noFill/>
          </a:ln>
        </p:spPr>
      </p:pic>
      <p:sp>
        <p:nvSpPr>
          <p:cNvPr id="31" name="Google Shape;31;p40"/>
          <p:cNvSpPr>
            <a:spLocks noGrp="1"/>
          </p:cNvSpPr>
          <p:nvPr>
            <p:ph type="pic" idx="2"/>
          </p:nvPr>
        </p:nvSpPr>
        <p:spPr>
          <a:xfrm>
            <a:off x="6096000" y="0"/>
            <a:ext cx="6096000" cy="6857999"/>
          </a:xfrm>
          <a:prstGeom prst="rect">
            <a:avLst/>
          </a:prstGeom>
          <a:noFill/>
          <a:ln>
            <a:noFill/>
          </a:ln>
        </p:spPr>
      </p:sp>
      <p:sp>
        <p:nvSpPr>
          <p:cNvPr id="32" name="Google Shape;32;p40"/>
          <p:cNvSpPr txBox="1">
            <a:spLocks noGrp="1"/>
          </p:cNvSpPr>
          <p:nvPr>
            <p:ph type="ftr" idx="11"/>
          </p:nvPr>
        </p:nvSpPr>
        <p:spPr>
          <a:xfrm>
            <a:off x="720000" y="6228000"/>
            <a:ext cx="492502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Nadpis. podnadpis a obsah">
  <p:cSld name="Nadpis. podnadpis a obsah">
    <p:spTree>
      <p:nvGrpSpPr>
        <p:cNvPr id="1" name="Shape 33"/>
        <p:cNvGrpSpPr/>
        <p:nvPr/>
      </p:nvGrpSpPr>
      <p:grpSpPr>
        <a:xfrm>
          <a:off x="0" y="0"/>
          <a:ext cx="0" cy="0"/>
          <a:chOff x="0" y="0"/>
          <a:chExt cx="0" cy="0"/>
        </a:xfrm>
      </p:grpSpPr>
      <p:sp>
        <p:nvSpPr>
          <p:cNvPr id="34" name="Google Shape;34;p41"/>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sz="1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36" name="Google Shape;36;p41"/>
          <p:cNvSpPr txBox="1">
            <a:spLocks noGrp="1"/>
          </p:cNvSpPr>
          <p:nvPr>
            <p:ph type="body" idx="1"/>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37" name="Google Shape;37;p41"/>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38" name="Google Shape;38;p41"/>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39" name="Google Shape;39;p41"/>
          <p:cNvSpPr txBox="1">
            <a:spLocks noGrp="1"/>
          </p:cNvSpPr>
          <p:nvPr>
            <p:ph type="body" idx="2"/>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uze obsah">
  <p:cSld name="Pouze obsah">
    <p:spTree>
      <p:nvGrpSpPr>
        <p:cNvPr id="1" name="Shape 40"/>
        <p:cNvGrpSpPr/>
        <p:nvPr/>
      </p:nvGrpSpPr>
      <p:grpSpPr>
        <a:xfrm>
          <a:off x="0" y="0"/>
          <a:ext cx="0" cy="0"/>
          <a:chOff x="0" y="0"/>
          <a:chExt cx="0" cy="0"/>
        </a:xfrm>
      </p:grpSpPr>
      <p:sp>
        <p:nvSpPr>
          <p:cNvPr id="41" name="Google Shape;41;p42"/>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42"/>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pic>
        <p:nvPicPr>
          <p:cNvPr id="43" name="Google Shape;43;p42"/>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44" name="Google Shape;44;p42"/>
          <p:cNvSpPr txBox="1">
            <a:spLocks noGrp="1"/>
          </p:cNvSpPr>
          <p:nvPr>
            <p:ph type="body" idx="1"/>
          </p:nvPr>
        </p:nvSpPr>
        <p:spPr>
          <a:xfrm>
            <a:off x="720000" y="692150"/>
            <a:ext cx="10753200" cy="5139850"/>
          </a:xfrm>
          <a:prstGeom prst="rect">
            <a:avLst/>
          </a:prstGeom>
          <a:noFill/>
          <a:ln>
            <a:noFill/>
          </a:ln>
        </p:spPr>
        <p:txBody>
          <a:bodyPr spcFirstLastPara="1" wrap="square" lIns="0" tIns="0" rIns="0" bIns="0" anchor="t" anchorCtr="0">
            <a:noAutofit/>
          </a:bodyPr>
          <a:lstStyle>
            <a:lvl1pPr marL="457200" lvl="0" indent="-228600" algn="l">
              <a:lnSpc>
                <a:spcPct val="128571"/>
              </a:lnSpc>
              <a:spcBef>
                <a:spcPts val="0"/>
              </a:spcBef>
              <a:spcAft>
                <a:spcPts val="0"/>
              </a:spcAft>
              <a:buClr>
                <a:schemeClr val="dk2"/>
              </a:buClr>
              <a:buSzPts val="2800"/>
              <a:buFont typeface="Arial"/>
              <a:buNone/>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Rozdělovník (alternativní) 1">
  <p:cSld name="Rozdělovník (alternativní) 1">
    <p:spTree>
      <p:nvGrpSpPr>
        <p:cNvPr id="1" name="Shape 45"/>
        <p:cNvGrpSpPr/>
        <p:nvPr/>
      </p:nvGrpSpPr>
      <p:grpSpPr>
        <a:xfrm>
          <a:off x="0" y="0"/>
          <a:ext cx="0" cy="0"/>
          <a:chOff x="0" y="0"/>
          <a:chExt cx="0" cy="0"/>
        </a:xfrm>
      </p:grpSpPr>
      <p:sp>
        <p:nvSpPr>
          <p:cNvPr id="46" name="Google Shape;46;p4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pic>
        <p:nvPicPr>
          <p:cNvPr id="47" name="Google Shape;47;p43"/>
          <p:cNvPicPr preferRelativeResize="0"/>
          <p:nvPr/>
        </p:nvPicPr>
        <p:blipFill rotWithShape="1">
          <a:blip r:embed="rId2">
            <a:alphaModFix/>
          </a:blip>
          <a:srcRect/>
          <a:stretch/>
        </p:blipFill>
        <p:spPr>
          <a:xfrm>
            <a:off x="414000" y="417563"/>
            <a:ext cx="1546943" cy="1060264"/>
          </a:xfrm>
          <a:prstGeom prst="rect">
            <a:avLst/>
          </a:prstGeom>
          <a:noFill/>
          <a:ln>
            <a:noFill/>
          </a:ln>
        </p:spPr>
      </p:pic>
      <p:sp>
        <p:nvSpPr>
          <p:cNvPr id="48" name="Google Shape;48;p43"/>
          <p:cNvSpPr txBox="1">
            <a:spLocks noGrp="1"/>
          </p:cNvSpPr>
          <p:nvPr>
            <p:ph type="title"/>
          </p:nvPr>
        </p:nvSpPr>
        <p:spPr>
          <a:xfrm>
            <a:off x="398502" y="2900365"/>
            <a:ext cx="5246518"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rgbClr val="0000D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43"/>
          <p:cNvSpPr txBox="1">
            <a:spLocks noGrp="1"/>
          </p:cNvSpPr>
          <p:nvPr>
            <p:ph type="subTitle" idx="1"/>
          </p:nvPr>
        </p:nvSpPr>
        <p:spPr>
          <a:xfrm>
            <a:off x="398502" y="4116402"/>
            <a:ext cx="5246518"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rgbClr val="0000DC"/>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sp>
        <p:nvSpPr>
          <p:cNvPr id="50" name="Google Shape;50;p43"/>
          <p:cNvSpPr>
            <a:spLocks noGrp="1"/>
          </p:cNvSpPr>
          <p:nvPr>
            <p:ph type="pic" idx="2"/>
          </p:nvPr>
        </p:nvSpPr>
        <p:spPr>
          <a:xfrm>
            <a:off x="6096000" y="0"/>
            <a:ext cx="6096000" cy="6857999"/>
          </a:xfrm>
          <a:prstGeom prst="rect">
            <a:avLst/>
          </a:prstGeom>
          <a:noFill/>
          <a:ln>
            <a:noFill/>
          </a:ln>
        </p:spPr>
      </p:sp>
      <p:sp>
        <p:nvSpPr>
          <p:cNvPr id="51" name="Google Shape;51;p43"/>
          <p:cNvSpPr txBox="1">
            <a:spLocks noGrp="1"/>
          </p:cNvSpPr>
          <p:nvPr>
            <p:ph type="ftr" idx="11"/>
          </p:nvPr>
        </p:nvSpPr>
        <p:spPr>
          <a:xfrm>
            <a:off x="720000" y="6228000"/>
            <a:ext cx="492502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Úvodní snímek">
  <p:cSld name="Úvodní snímek">
    <p:spTree>
      <p:nvGrpSpPr>
        <p:cNvPr id="1" name="Shape 52"/>
        <p:cNvGrpSpPr/>
        <p:nvPr/>
      </p:nvGrpSpPr>
      <p:grpSpPr>
        <a:xfrm>
          <a:off x="0" y="0"/>
          <a:ext cx="0" cy="0"/>
          <a:chOff x="0" y="0"/>
          <a:chExt cx="0" cy="0"/>
        </a:xfrm>
      </p:grpSpPr>
      <p:sp>
        <p:nvSpPr>
          <p:cNvPr id="53" name="Google Shape;53;p44"/>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44"/>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sp>
        <p:nvSpPr>
          <p:cNvPr id="55" name="Google Shape;55;p44"/>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56" name="Google Shape;56;p44"/>
          <p:cNvPicPr preferRelativeResize="0"/>
          <p:nvPr/>
        </p:nvPicPr>
        <p:blipFill rotWithShape="1">
          <a:blip r:embed="rId2">
            <a:alphaModFix/>
          </a:blip>
          <a:srcRect/>
          <a:stretch/>
        </p:blipFill>
        <p:spPr>
          <a:xfrm>
            <a:off x="414000" y="417563"/>
            <a:ext cx="1546943" cy="1060264"/>
          </a:xfrm>
          <a:prstGeom prst="rect">
            <a:avLst/>
          </a:prstGeom>
          <a:noFill/>
          <a:ln>
            <a:noFill/>
          </a:ln>
        </p:spPr>
      </p:pic>
      <p:sp>
        <p:nvSpPr>
          <p:cNvPr id="57" name="Google Shape;57;p44"/>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dk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Nadpis a porovnání">
  <p:cSld name="Nadpis a porovnání">
    <p:spTree>
      <p:nvGrpSpPr>
        <p:cNvPr id="1" name="Shape 58"/>
        <p:cNvGrpSpPr/>
        <p:nvPr/>
      </p:nvGrpSpPr>
      <p:grpSpPr>
        <a:xfrm>
          <a:off x="0" y="0"/>
          <a:ext cx="0" cy="0"/>
          <a:chOff x="0" y="0"/>
          <a:chExt cx="0" cy="0"/>
        </a:xfrm>
      </p:grpSpPr>
      <p:sp>
        <p:nvSpPr>
          <p:cNvPr id="59" name="Google Shape;59;p4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61" name="Google Shape;61;p45"/>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62" name="Google Shape;62;p45"/>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63" name="Google Shape;63;p45"/>
          <p:cNvSpPr txBox="1">
            <a:spLocks noGrp="1"/>
          </p:cNvSpPr>
          <p:nvPr>
            <p:ph type="body" idx="1"/>
          </p:nvPr>
        </p:nvSpPr>
        <p:spPr>
          <a:xfrm>
            <a:off x="72000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4" name="Google Shape;64;p45"/>
          <p:cNvSpPr txBox="1">
            <a:spLocks noGrp="1"/>
          </p:cNvSpPr>
          <p:nvPr>
            <p:ph type="body" idx="2"/>
          </p:nvPr>
        </p:nvSpPr>
        <p:spPr>
          <a:xfrm>
            <a:off x="625128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Nadpis, podnadpis a porovnání">
  <p:cSld name="Nadpis, podnadpis a porovnání">
    <p:spTree>
      <p:nvGrpSpPr>
        <p:cNvPr id="1" name="Shape 65"/>
        <p:cNvGrpSpPr/>
        <p:nvPr/>
      </p:nvGrpSpPr>
      <p:grpSpPr>
        <a:xfrm>
          <a:off x="0" y="0"/>
          <a:ext cx="0" cy="0"/>
          <a:chOff x="0" y="0"/>
          <a:chExt cx="0" cy="0"/>
        </a:xfrm>
      </p:grpSpPr>
      <p:sp>
        <p:nvSpPr>
          <p:cNvPr id="66" name="Google Shape;66;p4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68" name="Google Shape;68;p46"/>
          <p:cNvSpPr txBox="1">
            <a:spLocks noGrp="1"/>
          </p:cNvSpPr>
          <p:nvPr>
            <p:ph type="body" idx="1"/>
          </p:nvPr>
        </p:nvSpPr>
        <p:spPr>
          <a:xfrm>
            <a:off x="720725" y="1296001"/>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9" name="Google Shape;69;p46"/>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46"/>
          <p:cNvSpPr txBox="1">
            <a:spLocks noGrp="1"/>
          </p:cNvSpPr>
          <p:nvPr>
            <p:ph type="body" idx="2"/>
          </p:nvPr>
        </p:nvSpPr>
        <p:spPr>
          <a:xfrm>
            <a:off x="6251278" y="1290515"/>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71" name="Google Shape;71;p46"/>
          <p:cNvPicPr preferRelativeResize="0"/>
          <p:nvPr/>
        </p:nvPicPr>
        <p:blipFill rotWithShape="1">
          <a:blip r:embed="rId2">
            <a:alphaModFix/>
          </a:blip>
          <a:srcRect/>
          <a:stretch/>
        </p:blipFill>
        <p:spPr>
          <a:xfrm>
            <a:off x="10881277" y="6050044"/>
            <a:ext cx="867342" cy="594470"/>
          </a:xfrm>
          <a:prstGeom prst="rect">
            <a:avLst/>
          </a:prstGeom>
          <a:noFill/>
          <a:ln>
            <a:noFill/>
          </a:ln>
        </p:spPr>
      </p:pic>
      <p:sp>
        <p:nvSpPr>
          <p:cNvPr id="72" name="Google Shape;72;p46"/>
          <p:cNvSpPr txBox="1">
            <a:spLocks noGrp="1"/>
          </p:cNvSpPr>
          <p:nvPr>
            <p:ph type="body" idx="3"/>
          </p:nvPr>
        </p:nvSpPr>
        <p:spPr>
          <a:xfrm>
            <a:off x="72000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3" name="Google Shape;73;p46"/>
          <p:cNvSpPr txBox="1">
            <a:spLocks noGrp="1"/>
          </p:cNvSpPr>
          <p:nvPr>
            <p:ph type="body" idx="4"/>
          </p:nvPr>
        </p:nvSpPr>
        <p:spPr>
          <a:xfrm>
            <a:off x="625128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7"/>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2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11" name="Google Shape;11;p3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rtl="0">
              <a:spcBef>
                <a:spcPts val="0"/>
              </a:spcBef>
              <a:spcAft>
                <a:spcPts val="0"/>
              </a:spcAft>
              <a:buNone/>
              <a:defRPr sz="12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12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12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12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1200" b="0" i="0" u="none" strike="noStrike" cap="none">
                <a:solidFill>
                  <a:schemeClr val="dk2"/>
                </a:solidFill>
                <a:latin typeface="Arial"/>
                <a:ea typeface="Arial"/>
                <a:cs typeface="Arial"/>
                <a:sym typeface="Arial"/>
              </a:defRPr>
            </a:lvl5pPr>
            <a:lvl6pPr marL="0" marR="0" lvl="5" indent="0" algn="l" rtl="0">
              <a:spcBef>
                <a:spcPts val="0"/>
              </a:spcBef>
              <a:spcAft>
                <a:spcPts val="0"/>
              </a:spcAft>
              <a:buNone/>
              <a:defRPr sz="1200" b="0" i="0" u="none" strike="noStrike" cap="none">
                <a:solidFill>
                  <a:schemeClr val="dk2"/>
                </a:solidFill>
                <a:latin typeface="Arial"/>
                <a:ea typeface="Arial"/>
                <a:cs typeface="Arial"/>
                <a:sym typeface="Arial"/>
              </a:defRPr>
            </a:lvl6pPr>
            <a:lvl7pPr marL="0" marR="0" lvl="6" indent="0" algn="l" rtl="0">
              <a:spcBef>
                <a:spcPts val="0"/>
              </a:spcBef>
              <a:spcAft>
                <a:spcPts val="0"/>
              </a:spcAft>
              <a:buNone/>
              <a:defRPr sz="1200" b="0" i="0" u="none" strike="noStrike" cap="none">
                <a:solidFill>
                  <a:schemeClr val="dk2"/>
                </a:solidFill>
                <a:latin typeface="Arial"/>
                <a:ea typeface="Arial"/>
                <a:cs typeface="Arial"/>
                <a:sym typeface="Arial"/>
              </a:defRPr>
            </a:lvl7pPr>
            <a:lvl8pPr marL="0" marR="0" lvl="7" indent="0" algn="l" rtl="0">
              <a:spcBef>
                <a:spcPts val="0"/>
              </a:spcBef>
              <a:spcAft>
                <a:spcPts val="0"/>
              </a:spcAft>
              <a:buNone/>
              <a:defRPr sz="1200" b="0" i="0" u="none" strike="noStrike" cap="none">
                <a:solidFill>
                  <a:schemeClr val="dk2"/>
                </a:solidFill>
                <a:latin typeface="Arial"/>
                <a:ea typeface="Arial"/>
                <a:cs typeface="Arial"/>
                <a:sym typeface="Arial"/>
              </a:defRPr>
            </a:lvl8pPr>
            <a:lvl9pPr marL="0" marR="0" lvl="8" indent="0" algn="l" rtl="0">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2" name="Google Shape;12;p37"/>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400" b="1" i="0" u="none" strike="noStrike" cap="none">
                <a:solidFill>
                  <a:srgbClr val="00287D"/>
                </a:solidFill>
                <a:latin typeface="Tahoma"/>
                <a:ea typeface="Tahoma"/>
                <a:cs typeface="Tahoma"/>
                <a:sym typeface="Tahoma"/>
              </a:defRPr>
            </a:lvl2pPr>
            <a:lvl3pPr marR="0" lvl="2" algn="l" rtl="0">
              <a:spcBef>
                <a:spcPts val="0"/>
              </a:spcBef>
              <a:spcAft>
                <a:spcPts val="0"/>
              </a:spcAft>
              <a:buSzPts val="1400"/>
              <a:buNone/>
              <a:defRPr sz="2400" b="1" i="0" u="none" strike="noStrike" cap="none">
                <a:solidFill>
                  <a:srgbClr val="00287D"/>
                </a:solidFill>
                <a:latin typeface="Tahoma"/>
                <a:ea typeface="Tahoma"/>
                <a:cs typeface="Tahoma"/>
                <a:sym typeface="Tahoma"/>
              </a:defRPr>
            </a:lvl3pPr>
            <a:lvl4pPr marR="0" lvl="3" algn="l" rtl="0">
              <a:spcBef>
                <a:spcPts val="0"/>
              </a:spcBef>
              <a:spcAft>
                <a:spcPts val="0"/>
              </a:spcAft>
              <a:buSzPts val="1400"/>
              <a:buNone/>
              <a:defRPr sz="2400" b="1" i="0" u="none" strike="noStrike" cap="none">
                <a:solidFill>
                  <a:srgbClr val="00287D"/>
                </a:solidFill>
                <a:latin typeface="Tahoma"/>
                <a:ea typeface="Tahoma"/>
                <a:cs typeface="Tahoma"/>
                <a:sym typeface="Tahoma"/>
              </a:defRPr>
            </a:lvl4pPr>
            <a:lvl5pPr marR="0" lvl="4" algn="l" rtl="0">
              <a:spcBef>
                <a:spcPts val="0"/>
              </a:spcBef>
              <a:spcAft>
                <a:spcPts val="0"/>
              </a:spcAft>
              <a:buSzPts val="1400"/>
              <a:buNone/>
              <a:defRPr sz="2400" b="1" i="0" u="none" strike="noStrike" cap="none">
                <a:solidFill>
                  <a:srgbClr val="00287D"/>
                </a:solidFill>
                <a:latin typeface="Tahoma"/>
                <a:ea typeface="Tahoma"/>
                <a:cs typeface="Tahoma"/>
                <a:sym typeface="Tahoma"/>
              </a:defRPr>
            </a:lvl5pPr>
            <a:lvl6pPr marR="0" lvl="5" algn="l" rtl="0">
              <a:spcBef>
                <a:spcPts val="0"/>
              </a:spcBef>
              <a:spcAft>
                <a:spcPts val="0"/>
              </a:spcAft>
              <a:buSzPts val="1400"/>
              <a:buNone/>
              <a:defRPr sz="2400" b="1" i="0" u="none" strike="noStrike" cap="none">
                <a:solidFill>
                  <a:srgbClr val="00287D"/>
                </a:solidFill>
                <a:latin typeface="Tahoma"/>
                <a:ea typeface="Tahoma"/>
                <a:cs typeface="Tahoma"/>
                <a:sym typeface="Tahoma"/>
              </a:defRPr>
            </a:lvl6pPr>
            <a:lvl7pPr marR="0" lvl="6" algn="l" rtl="0">
              <a:spcBef>
                <a:spcPts val="0"/>
              </a:spcBef>
              <a:spcAft>
                <a:spcPts val="0"/>
              </a:spcAft>
              <a:buSzPts val="1400"/>
              <a:buNone/>
              <a:defRPr sz="2400" b="1" i="0" u="none" strike="noStrike" cap="none">
                <a:solidFill>
                  <a:srgbClr val="00287D"/>
                </a:solidFill>
                <a:latin typeface="Tahoma"/>
                <a:ea typeface="Tahoma"/>
                <a:cs typeface="Tahoma"/>
                <a:sym typeface="Tahoma"/>
              </a:defRPr>
            </a:lvl7pPr>
            <a:lvl8pPr marR="0" lvl="7" algn="l" rtl="0">
              <a:spcBef>
                <a:spcPts val="0"/>
              </a:spcBef>
              <a:spcAft>
                <a:spcPts val="0"/>
              </a:spcAft>
              <a:buSzPts val="1400"/>
              <a:buNone/>
              <a:defRPr sz="2400" b="1" i="0" u="none" strike="noStrike" cap="none">
                <a:solidFill>
                  <a:srgbClr val="00287D"/>
                </a:solidFill>
                <a:latin typeface="Tahoma"/>
                <a:ea typeface="Tahoma"/>
                <a:cs typeface="Tahoma"/>
                <a:sym typeface="Tahoma"/>
              </a:defRPr>
            </a:lvl8pPr>
            <a:lvl9pPr marR="0" lvl="8" algn="l" rtl="0">
              <a:spcBef>
                <a:spcPts val="0"/>
              </a:spcBef>
              <a:spcAft>
                <a:spcPts val="0"/>
              </a:spcAft>
              <a:buSzPts val="1400"/>
              <a:buNone/>
              <a:defRPr sz="2400" b="1" i="0" u="none" strike="noStrike" cap="none">
                <a:solidFill>
                  <a:srgbClr val="00287D"/>
                </a:solidFill>
                <a:latin typeface="Tahoma"/>
                <a:ea typeface="Tahoma"/>
                <a:cs typeface="Tahoma"/>
                <a:sym typeface="Tahoma"/>
              </a:defRPr>
            </a:lvl9pPr>
          </a:lstStyle>
          <a:p>
            <a:endParaRPr/>
          </a:p>
        </p:txBody>
      </p:sp>
      <p:sp>
        <p:nvSpPr>
          <p:cNvPr id="13" name="Google Shape;13;p37"/>
          <p:cNvSpPr txBox="1">
            <a:spLocks noGrp="1"/>
          </p:cNvSpPr>
          <p:nvPr>
            <p:ph type="body" idx="1"/>
          </p:nvPr>
        </p:nvSpPr>
        <p:spPr>
          <a:xfrm>
            <a:off x="718800" y="1872000"/>
            <a:ext cx="10753200" cy="3960000"/>
          </a:xfrm>
          <a:prstGeom prst="rect">
            <a:avLst/>
          </a:prstGeom>
          <a:noFill/>
          <a:ln>
            <a:noFill/>
          </a:ln>
        </p:spPr>
        <p:txBody>
          <a:bodyPr spcFirstLastPara="1" wrap="square" lIns="0" tIns="0" rIns="0" bIns="0" anchor="t" anchorCtr="0">
            <a:noAutofit/>
          </a:bodyPr>
          <a:lstStyle>
            <a:lvl1pPr marL="457200" marR="0" lvl="0" indent="-228600" algn="l" rtl="0">
              <a:lnSpc>
                <a:spcPct val="114000"/>
              </a:lnSpc>
              <a:spcBef>
                <a:spcPts val="0"/>
              </a:spcBef>
              <a:spcAft>
                <a:spcPts val="0"/>
              </a:spcAft>
              <a:buClr>
                <a:schemeClr val="dk2"/>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20000"/>
              </a:lnSpc>
              <a:spcBef>
                <a:spcPts val="0"/>
              </a:spcBef>
              <a:spcAft>
                <a:spcPts val="0"/>
              </a:spcAft>
              <a:buClr>
                <a:schemeClr val="dk2"/>
              </a:buClr>
              <a:buSzPts val="1500"/>
              <a:buFont typeface="Arial"/>
              <a:buNone/>
              <a:defRPr sz="1500" b="0" i="0" u="none" strike="noStrike" cap="none">
                <a:solidFill>
                  <a:schemeClr val="dk1"/>
                </a:solidFill>
                <a:latin typeface="Arial"/>
                <a:ea typeface="Arial"/>
                <a:cs typeface="Arial"/>
                <a:sym typeface="Arial"/>
              </a:defRPr>
            </a:lvl2pPr>
            <a:lvl3pPr marL="1371600" marR="0" lvl="2" indent="-228600" algn="l" rtl="0">
              <a:lnSpc>
                <a:spcPct val="120000"/>
              </a:lnSpc>
              <a:spcBef>
                <a:spcPts val="0"/>
              </a:spcBef>
              <a:spcAft>
                <a:spcPts val="0"/>
              </a:spcAft>
              <a:buClr>
                <a:schemeClr val="folHlink"/>
              </a:buClr>
              <a:buSzPts val="1200"/>
              <a:buFont typeface="Arial"/>
              <a:buNone/>
              <a:defRPr sz="1500" b="0" i="0" u="none" strike="noStrike" cap="none">
                <a:solidFill>
                  <a:schemeClr val="dk1"/>
                </a:solidFill>
                <a:latin typeface="Arial"/>
                <a:ea typeface="Arial"/>
                <a:cs typeface="Arial"/>
                <a:sym typeface="Arial"/>
              </a:defRPr>
            </a:lvl3pPr>
            <a:lvl4pPr marL="1828800" marR="0" lvl="3" indent="-228600" algn="l" rtl="0">
              <a:lnSpc>
                <a:spcPct val="120000"/>
              </a:lnSpc>
              <a:spcBef>
                <a:spcPts val="0"/>
              </a:spcBef>
              <a:spcAft>
                <a:spcPts val="0"/>
              </a:spcAft>
              <a:buClr>
                <a:schemeClr val="accent2"/>
              </a:buClr>
              <a:buSzPts val="1350"/>
              <a:buFont typeface="Arial"/>
              <a:buNone/>
              <a:defRPr sz="1500" b="0" i="0" u="none" strike="noStrike" cap="none">
                <a:solidFill>
                  <a:schemeClr val="dk1"/>
                </a:solidFill>
                <a:latin typeface="Arial"/>
                <a:ea typeface="Arial"/>
                <a:cs typeface="Arial"/>
                <a:sym typeface="Arial"/>
              </a:defRPr>
            </a:lvl4pPr>
            <a:lvl5pPr marL="2286000" marR="0" lvl="4" indent="-228600" algn="l" rtl="0">
              <a:lnSpc>
                <a:spcPct val="120000"/>
              </a:lnSpc>
              <a:spcBef>
                <a:spcPts val="0"/>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create.kahoot.it/details/e0d01d0e-bb2f-43cc-946f-09b80c3e749f"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quizlet.com/538028383/minuly-cas-regular-flash-cards/?x=1qq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s://www.czechstepbystep.cz/coLm4dEPxQE9/uploads/2018/06/CD1_track_57.mp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is.muni.cz/auth/elearning/test_pruchod_el_ucitel?predmet=1643667;lang=cs;testurl=%2Fel%2Fmed%2Fjaro2025%2FaVLCJ0282%2Fodp%2FHW_week_01_past_tense_3rd_person_only.qref"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is.muni.cz/auth/elearning/test_pruchod_el_ucitel?predmet=1643667;lang=cs;testurl=%2Fel%2Fmed%2Fjaro2025%2FaVLCJ0282%2Fodp%2FHW_week_01_past_tense_all_persons.qre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frecerova@cjv.muni.cz"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is.muni.cz/auth/course/med/spring2025/aVLCJ0282"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is.muni.cz/auth/el/med/jaro2025/aVLCJ0282/index.qwarp"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129" name="Google Shape;129;p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1</a:t>
            </a:fld>
            <a:endParaRPr/>
          </a:p>
        </p:txBody>
      </p:sp>
      <p:sp>
        <p:nvSpPr>
          <p:cNvPr id="130" name="Google Shape;130;p1"/>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Czech Language for Foreigners II</a:t>
            </a:r>
            <a:endParaRPr/>
          </a:p>
        </p:txBody>
      </p:sp>
      <p:sp>
        <p:nvSpPr>
          <p:cNvPr id="131" name="Google Shape;131;p1"/>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p>
            <a:pPr marL="0" lvl="0" indent="0" algn="l" rtl="0">
              <a:lnSpc>
                <a:spcPct val="114000"/>
              </a:lnSpc>
              <a:spcBef>
                <a:spcPts val="0"/>
              </a:spcBef>
              <a:spcAft>
                <a:spcPts val="0"/>
              </a:spcAft>
              <a:buSzPts val="2400"/>
              <a:buFont typeface="Arial"/>
              <a:buNone/>
            </a:pPr>
            <a:r>
              <a:rPr lang="cs-CZ"/>
              <a:t>První týden</a:t>
            </a:r>
            <a:endParaRPr/>
          </a:p>
          <a:p>
            <a:pPr marL="0" lvl="0" indent="0" algn="l" rtl="0">
              <a:lnSpc>
                <a:spcPct val="114000"/>
              </a:lnSpc>
              <a:spcBef>
                <a:spcPts val="0"/>
              </a:spcBef>
              <a:spcAft>
                <a:spcPts val="0"/>
              </a:spcAft>
              <a:buSzPts val="2400"/>
              <a:buFont typeface="Arial"/>
              <a:buNone/>
            </a:pPr>
            <a:r>
              <a:rPr lang="cs-CZ"/>
              <a:t>First week</a:t>
            </a:r>
            <a:endParaRPr/>
          </a:p>
          <a:p>
            <a:pPr marL="0" lvl="0" indent="0" algn="l" rtl="0">
              <a:lnSpc>
                <a:spcPct val="114000"/>
              </a:lnSpc>
              <a:spcBef>
                <a:spcPts val="0"/>
              </a:spcBef>
              <a:spcAft>
                <a:spcPts val="0"/>
              </a:spcAft>
              <a:buSzPts val="2400"/>
              <a:buFont typeface="Arial"/>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rmAutofit/>
          </a:bodyPr>
          <a:lstStyle/>
          <a:p>
            <a:pPr marL="0" lvl="0" indent="0" algn="l" rtl="0">
              <a:spcBef>
                <a:spcPts val="0"/>
              </a:spcBef>
              <a:spcAft>
                <a:spcPts val="0"/>
              </a:spcAft>
              <a:buNone/>
            </a:pPr>
            <a:fld id="{00000000-1234-1234-1234-123412341234}" type="slidenum">
              <a:rPr lang="cs-CZ"/>
              <a:t>10</a:t>
            </a:fld>
            <a:endParaRPr/>
          </a:p>
        </p:txBody>
      </p:sp>
      <p:sp>
        <p:nvSpPr>
          <p:cNvPr id="199" name="Google Shape;199;p5"/>
          <p:cNvSpPr txBox="1">
            <a:spLocks noGrp="1"/>
          </p:cNvSpPr>
          <p:nvPr>
            <p:ph type="title"/>
          </p:nvPr>
        </p:nvSpPr>
        <p:spPr>
          <a:xfrm>
            <a:off x="398502" y="2900365"/>
            <a:ext cx="5246518" cy="1171580"/>
          </a:xfrm>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None/>
            </a:pPr>
            <a:r>
              <a:rPr lang="cs-CZ"/>
              <a:t>REVISION</a:t>
            </a:r>
            <a:endParaRPr/>
          </a:p>
        </p:txBody>
      </p:sp>
      <p:sp>
        <p:nvSpPr>
          <p:cNvPr id="200" name="Google Shape;200;p5"/>
          <p:cNvSpPr txBox="1">
            <a:spLocks noGrp="1"/>
          </p:cNvSpPr>
          <p:nvPr>
            <p:ph type="subTitle" idx="1"/>
          </p:nvPr>
        </p:nvSpPr>
        <p:spPr>
          <a:xfrm>
            <a:off x="398502" y="3546764"/>
            <a:ext cx="5246518" cy="2346036"/>
          </a:xfrm>
          <a:prstGeom prst="rect">
            <a:avLst/>
          </a:prstGeom>
          <a:noFill/>
          <a:ln>
            <a:noFill/>
          </a:ln>
        </p:spPr>
        <p:txBody>
          <a:bodyPr spcFirstLastPara="1" wrap="square" lIns="0" tIns="0" rIns="0" bIns="0" anchor="t" anchorCtr="0">
            <a:normAutofit/>
          </a:bodyPr>
          <a:lstStyle/>
          <a:p>
            <a:pPr marL="0" lvl="0" indent="0" algn="l" rtl="0">
              <a:lnSpc>
                <a:spcPct val="114000"/>
              </a:lnSpc>
              <a:spcBef>
                <a:spcPts val="0"/>
              </a:spcBef>
              <a:spcAft>
                <a:spcPts val="0"/>
              </a:spcAft>
              <a:buSzPts val="2400"/>
              <a:buFont typeface="Arial"/>
              <a:buNone/>
            </a:pPr>
            <a:r>
              <a:rPr lang="cs-CZ"/>
              <a:t>OPAKOVÁNÍ</a:t>
            </a:r>
            <a:endParaRPr/>
          </a:p>
        </p:txBody>
      </p:sp>
      <p:pic>
        <p:nvPicPr>
          <p:cNvPr id="201" name="Google Shape;201;p5" descr="Stack of magazines"/>
          <p:cNvPicPr preferRelativeResize="0"/>
          <p:nvPr/>
        </p:nvPicPr>
        <p:blipFill rotWithShape="1">
          <a:blip r:embed="rId3">
            <a:alphaModFix/>
          </a:blip>
          <a:srcRect r="40666" b="-1"/>
          <a:stretch/>
        </p:blipFill>
        <p:spPr>
          <a:xfrm>
            <a:off x="6096000" y="10"/>
            <a:ext cx="6096000" cy="6857989"/>
          </a:xfrm>
          <a:prstGeom prst="rect">
            <a:avLst/>
          </a:prstGeom>
          <a:noFill/>
          <a:ln>
            <a:noFill/>
          </a:ln>
        </p:spPr>
      </p:pic>
      <p:sp>
        <p:nvSpPr>
          <p:cNvPr id="202" name="Google Shape;202;p5"/>
          <p:cNvSpPr txBox="1">
            <a:spLocks noGrp="1"/>
          </p:cNvSpPr>
          <p:nvPr>
            <p:ph type="ftr" idx="11"/>
          </p:nvPr>
        </p:nvSpPr>
        <p:spPr>
          <a:xfrm>
            <a:off x="720000" y="6228000"/>
            <a:ext cx="4925020" cy="252000"/>
          </a:xfrm>
          <a:prstGeom prst="rect">
            <a:avLst/>
          </a:prstGeom>
          <a:noFill/>
          <a:ln>
            <a:noFill/>
          </a:ln>
        </p:spPr>
        <p:txBody>
          <a:bodyPr spcFirstLastPara="1" wrap="square" lIns="0" tIns="0" rIns="0" bIns="0" anchor="ctr" anchorCtr="0">
            <a:normAutofit/>
          </a:bodyPr>
          <a:lstStyle/>
          <a:p>
            <a:pPr marL="0" lvl="0" indent="0" algn="l" rtl="0">
              <a:spcBef>
                <a:spcPts val="0"/>
              </a:spcBef>
              <a:spcAft>
                <a:spcPts val="0"/>
              </a:spcAft>
              <a:buNone/>
            </a:pPr>
            <a:r>
              <a:rPr lang="cs-CZ"/>
              <a:t>Kateřina Frecerová</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33817d65277_0_76"/>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dk2"/>
                </a:solidFill>
              </a:rPr>
              <a:t>11</a:t>
            </a:fld>
            <a:endParaRPr>
              <a:solidFill>
                <a:schemeClr val="dk2"/>
              </a:solidFill>
            </a:endParaRPr>
          </a:p>
        </p:txBody>
      </p:sp>
      <p:sp>
        <p:nvSpPr>
          <p:cNvPr id="209" name="Google Shape;209;g33817d65277_0_76"/>
          <p:cNvSpPr txBox="1">
            <a:spLocks noGrp="1"/>
          </p:cNvSpPr>
          <p:nvPr>
            <p:ph type="title"/>
          </p:nvPr>
        </p:nvSpPr>
        <p:spPr>
          <a:xfrm>
            <a:off x="415202" y="2019290"/>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Přítomný čas</a:t>
            </a:r>
            <a:endParaRPr/>
          </a:p>
          <a:p>
            <a:pPr marL="0" lvl="0" indent="0" algn="l" rtl="0">
              <a:spcBef>
                <a:spcPts val="0"/>
              </a:spcBef>
              <a:spcAft>
                <a:spcPts val="0"/>
              </a:spcAft>
              <a:buNone/>
            </a:pPr>
            <a:r>
              <a:rPr lang="cs-CZ"/>
              <a:t>Present tense</a:t>
            </a:r>
            <a:endParaRPr/>
          </a:p>
        </p:txBody>
      </p:sp>
      <p:sp>
        <p:nvSpPr>
          <p:cNvPr id="210" name="Google Shape;210;g33817d65277_0_76"/>
          <p:cNvSpPr txBox="1">
            <a:spLocks noGrp="1"/>
          </p:cNvSpPr>
          <p:nvPr>
            <p:ph type="subTitle" idx="1"/>
          </p:nvPr>
        </p:nvSpPr>
        <p:spPr>
          <a:xfrm>
            <a:off x="398502" y="4116402"/>
            <a:ext cx="11361600" cy="698400"/>
          </a:xfrm>
          <a:prstGeom prst="rect">
            <a:avLst/>
          </a:prstGeom>
        </p:spPr>
        <p:txBody>
          <a:bodyPr spcFirstLastPara="1" wrap="square" lIns="0" tIns="0" rIns="0" bIns="0" anchor="t" anchorCtr="0">
            <a:noAutofit/>
          </a:bodyPr>
          <a:lstStyle/>
          <a:p>
            <a:pPr marL="457200" lvl="0" indent="-381000" algn="l" rtl="0">
              <a:spcBef>
                <a:spcPts val="0"/>
              </a:spcBef>
              <a:spcAft>
                <a:spcPts val="0"/>
              </a:spcAft>
              <a:buSzPts val="2400"/>
              <a:buAutoNum type="arabicPeriod"/>
            </a:pPr>
            <a:r>
              <a:rPr lang="cs-CZ"/>
              <a:t>How many types of verbs do we have in Czech in present tense? </a:t>
            </a:r>
            <a:endParaRPr/>
          </a:p>
          <a:p>
            <a:pPr marL="457200" lvl="0" indent="-381000" algn="l" rtl="0">
              <a:spcBef>
                <a:spcPts val="0"/>
              </a:spcBef>
              <a:spcAft>
                <a:spcPts val="0"/>
              </a:spcAft>
              <a:buSzPts val="2400"/>
              <a:buAutoNum type="arabicPeriod"/>
            </a:pPr>
            <a:r>
              <a:rPr lang="cs-CZ"/>
              <a:t>What are these verb types called?</a:t>
            </a:r>
            <a:endParaRPr/>
          </a:p>
          <a:p>
            <a:pPr marL="457200" lvl="0" indent="-381000" algn="l" rtl="0">
              <a:spcBef>
                <a:spcPts val="0"/>
              </a:spcBef>
              <a:spcAft>
                <a:spcPts val="0"/>
              </a:spcAft>
              <a:buSzPts val="2400"/>
              <a:buAutoNum type="arabicPeriod"/>
            </a:pPr>
            <a:r>
              <a:rPr lang="cs-CZ"/>
              <a:t>Give examples of verbs in infinitive. </a:t>
            </a:r>
            <a:endParaRPr/>
          </a:p>
          <a:p>
            <a:pPr marL="457200" lvl="0" indent="-381000" algn="l" rtl="0">
              <a:spcBef>
                <a:spcPts val="0"/>
              </a:spcBef>
              <a:spcAft>
                <a:spcPts val="0"/>
              </a:spcAft>
              <a:buSzPts val="2400"/>
              <a:buAutoNum type="arabicPeriod"/>
            </a:pPr>
            <a:r>
              <a:rPr lang="cs-CZ"/>
              <a:t>Conjugate verbs. </a:t>
            </a:r>
            <a:endParaRPr/>
          </a:p>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33817d65277_0_93"/>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216" name="Google Shape;216;g33817d65277_0_9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12</a:t>
            </a:fld>
            <a:endParaRPr/>
          </a:p>
        </p:txBody>
      </p:sp>
      <p:sp>
        <p:nvSpPr>
          <p:cNvPr id="217" name="Google Shape;217;g33817d65277_0_93"/>
          <p:cNvSpPr txBox="1">
            <a:spLocks noGrp="1"/>
          </p:cNvSpPr>
          <p:nvPr>
            <p:ph type="body" idx="1"/>
          </p:nvPr>
        </p:nvSpPr>
        <p:spPr>
          <a:xfrm>
            <a:off x="720000" y="692150"/>
            <a:ext cx="10753200" cy="5139900"/>
          </a:xfrm>
          <a:prstGeom prst="rect">
            <a:avLst/>
          </a:prstGeom>
          <a:noFill/>
          <a:ln>
            <a:noFill/>
          </a:ln>
        </p:spPr>
        <p:txBody>
          <a:bodyPr spcFirstLastPara="1" wrap="square" lIns="0" tIns="0" rIns="0" bIns="0" anchor="t" anchorCtr="0">
            <a:noAutofit/>
          </a:bodyPr>
          <a:lstStyle/>
          <a:p>
            <a:pPr marL="72000" lvl="0" indent="0" algn="l" rtl="0">
              <a:lnSpc>
                <a:spcPct val="128571"/>
              </a:lnSpc>
              <a:spcBef>
                <a:spcPts val="0"/>
              </a:spcBef>
              <a:spcAft>
                <a:spcPts val="0"/>
              </a:spcAft>
              <a:buClr>
                <a:schemeClr val="dk2"/>
              </a:buClr>
              <a:buSzPts val="2800"/>
              <a:buFont typeface="Arial"/>
              <a:buNone/>
            </a:pPr>
            <a:r>
              <a:rPr lang="cs-CZ" dirty="0"/>
              <a:t>DĚL</a:t>
            </a:r>
            <a:r>
              <a:rPr lang="cs-CZ" dirty="0">
                <a:highlight>
                  <a:srgbClr val="FFFF00"/>
                </a:highlight>
              </a:rPr>
              <a:t>A</a:t>
            </a:r>
            <a:r>
              <a:rPr lang="cs-CZ" dirty="0">
                <a:solidFill>
                  <a:schemeClr val="dk2"/>
                </a:solidFill>
              </a:rPr>
              <a:t>T</a:t>
            </a:r>
            <a:r>
              <a:rPr lang="cs-CZ" dirty="0">
                <a:solidFill>
                  <a:schemeClr val="accent1"/>
                </a:solidFill>
              </a:rPr>
              <a:t> </a:t>
            </a:r>
            <a:r>
              <a:rPr lang="cs-CZ" dirty="0">
                <a:solidFill>
                  <a:schemeClr val="tx1"/>
                </a:solidFill>
                <a:sym typeface="Wingdings" panose="05000000000000000000" pitchFamily="2" charset="2"/>
              </a:rPr>
              <a:t></a:t>
            </a:r>
            <a:r>
              <a:rPr lang="cs-CZ" dirty="0">
                <a:solidFill>
                  <a:schemeClr val="accent1"/>
                </a:solidFill>
              </a:rPr>
              <a:t> </a:t>
            </a:r>
            <a:r>
              <a:rPr lang="cs-CZ" dirty="0"/>
              <a:t>DĚL</a:t>
            </a:r>
            <a:r>
              <a:rPr lang="cs-CZ" dirty="0">
                <a:solidFill>
                  <a:srgbClr val="FF0000"/>
                </a:solidFill>
              </a:rPr>
              <a:t>Á</a:t>
            </a:r>
            <a:r>
              <a:rPr lang="cs-CZ" dirty="0">
                <a:solidFill>
                  <a:schemeClr val="accent4"/>
                </a:solidFill>
              </a:rPr>
              <a:t>M </a:t>
            </a:r>
            <a:r>
              <a:rPr lang="cs-CZ" dirty="0"/>
              <a:t>(</a:t>
            </a:r>
            <a:r>
              <a:rPr lang="cs-CZ" dirty="0">
                <a:solidFill>
                  <a:schemeClr val="accent2"/>
                </a:solidFill>
              </a:rPr>
              <a:t>Á</a:t>
            </a:r>
            <a:r>
              <a:rPr lang="cs-CZ" dirty="0"/>
              <a:t> </a:t>
            </a:r>
            <a:r>
              <a:rPr lang="cs-CZ" dirty="0" err="1"/>
              <a:t>VERBS</a:t>
            </a:r>
            <a:r>
              <a:rPr lang="cs-CZ" dirty="0"/>
              <a:t>, infinitive </a:t>
            </a:r>
            <a:r>
              <a:rPr lang="cs-CZ" dirty="0" err="1"/>
              <a:t>ends</a:t>
            </a:r>
            <a:r>
              <a:rPr lang="cs-CZ" dirty="0"/>
              <a:t> </a:t>
            </a:r>
            <a:r>
              <a:rPr lang="cs-CZ" dirty="0" err="1"/>
              <a:t>with</a:t>
            </a:r>
            <a:r>
              <a:rPr lang="cs-CZ" dirty="0"/>
              <a:t> </a:t>
            </a:r>
            <a:r>
              <a:rPr lang="cs-CZ" dirty="0">
                <a:highlight>
                  <a:srgbClr val="FFFF00"/>
                </a:highlight>
              </a:rPr>
              <a:t>-</a:t>
            </a:r>
            <a:r>
              <a:rPr lang="cs-CZ" dirty="0" err="1">
                <a:highlight>
                  <a:srgbClr val="FFFF00"/>
                </a:highlight>
              </a:rPr>
              <a:t>a</a:t>
            </a:r>
            <a:r>
              <a:rPr lang="cs-CZ" dirty="0" err="1">
                <a:solidFill>
                  <a:schemeClr val="dk2"/>
                </a:solidFill>
              </a:rPr>
              <a:t>t</a:t>
            </a:r>
            <a:r>
              <a:rPr lang="cs-CZ" dirty="0"/>
              <a:t>) = TO DO</a:t>
            </a:r>
            <a:endParaRPr dirty="0"/>
          </a:p>
          <a:p>
            <a:pPr marL="72000" lvl="0" indent="0" algn="l" rtl="0">
              <a:lnSpc>
                <a:spcPct val="128571"/>
              </a:lnSpc>
              <a:spcBef>
                <a:spcPts val="0"/>
              </a:spcBef>
              <a:spcAft>
                <a:spcPts val="0"/>
              </a:spcAft>
              <a:buClr>
                <a:schemeClr val="dk2"/>
              </a:buClr>
              <a:buSzPts val="2800"/>
              <a:buFont typeface="Arial"/>
              <a:buNone/>
            </a:pPr>
            <a:endParaRPr dirty="0"/>
          </a:p>
          <a:p>
            <a:pPr marL="72000" lvl="0" indent="0" algn="l" rtl="0">
              <a:lnSpc>
                <a:spcPct val="128571"/>
              </a:lnSpc>
              <a:spcBef>
                <a:spcPts val="0"/>
              </a:spcBef>
              <a:spcAft>
                <a:spcPts val="0"/>
              </a:spcAft>
              <a:buClr>
                <a:schemeClr val="dk2"/>
              </a:buClr>
              <a:buSzPts val="2800"/>
              <a:buFont typeface="Arial"/>
              <a:buNone/>
            </a:pPr>
            <a:r>
              <a:rPr lang="cs-CZ" dirty="0"/>
              <a:t>ROZUM</a:t>
            </a:r>
            <a:r>
              <a:rPr lang="cs-CZ" dirty="0">
                <a:highlight>
                  <a:srgbClr val="FFFF00"/>
                </a:highlight>
              </a:rPr>
              <a:t>Ě</a:t>
            </a:r>
            <a:r>
              <a:rPr lang="cs-CZ" dirty="0">
                <a:solidFill>
                  <a:schemeClr val="dk2"/>
                </a:solidFill>
              </a:rPr>
              <a:t>T</a:t>
            </a:r>
            <a:r>
              <a:rPr lang="cs-CZ" dirty="0">
                <a:solidFill>
                  <a:schemeClr val="accent1"/>
                </a:solidFill>
              </a:rPr>
              <a:t> </a:t>
            </a:r>
            <a:r>
              <a:rPr lang="cs-CZ" dirty="0">
                <a:solidFill>
                  <a:schemeClr val="tx1"/>
                </a:solidFill>
                <a:sym typeface="Wingdings" panose="05000000000000000000" pitchFamily="2" charset="2"/>
              </a:rPr>
              <a:t></a:t>
            </a:r>
            <a:r>
              <a:rPr lang="cs-CZ" dirty="0"/>
              <a:t> ROZUM</a:t>
            </a:r>
            <a:r>
              <a:rPr lang="cs-CZ" dirty="0">
                <a:solidFill>
                  <a:srgbClr val="FF0000"/>
                </a:solidFill>
              </a:rPr>
              <a:t>Í</a:t>
            </a:r>
            <a:r>
              <a:rPr lang="cs-CZ" dirty="0">
                <a:solidFill>
                  <a:schemeClr val="accent4"/>
                </a:solidFill>
              </a:rPr>
              <a:t>M </a:t>
            </a:r>
            <a:r>
              <a:rPr lang="cs-CZ" dirty="0"/>
              <a:t>(</a:t>
            </a:r>
            <a:r>
              <a:rPr lang="cs-CZ" dirty="0">
                <a:solidFill>
                  <a:schemeClr val="accent2"/>
                </a:solidFill>
              </a:rPr>
              <a:t>Í</a:t>
            </a:r>
            <a:r>
              <a:rPr lang="cs-CZ" dirty="0"/>
              <a:t> </a:t>
            </a:r>
            <a:r>
              <a:rPr lang="cs-CZ" dirty="0" err="1"/>
              <a:t>VERBS</a:t>
            </a:r>
            <a:r>
              <a:rPr lang="cs-CZ" dirty="0"/>
              <a:t>, infinitive </a:t>
            </a:r>
            <a:r>
              <a:rPr lang="cs-CZ" dirty="0" err="1"/>
              <a:t>ends</a:t>
            </a:r>
            <a:r>
              <a:rPr lang="cs-CZ" dirty="0"/>
              <a:t> </a:t>
            </a:r>
            <a:r>
              <a:rPr lang="cs-CZ" dirty="0" err="1"/>
              <a:t>with</a:t>
            </a:r>
            <a:r>
              <a:rPr lang="cs-CZ" dirty="0"/>
              <a:t> </a:t>
            </a:r>
            <a:r>
              <a:rPr lang="cs-CZ" dirty="0">
                <a:highlight>
                  <a:srgbClr val="FFFF00"/>
                </a:highlight>
              </a:rPr>
              <a:t>–e</a:t>
            </a:r>
            <a:r>
              <a:rPr lang="cs-CZ" dirty="0">
                <a:solidFill>
                  <a:schemeClr val="dk2"/>
                </a:solidFill>
              </a:rPr>
              <a:t>t</a:t>
            </a:r>
            <a:r>
              <a:rPr lang="cs-CZ" dirty="0"/>
              <a:t>, </a:t>
            </a:r>
            <a:r>
              <a:rPr lang="cs-CZ" dirty="0">
                <a:highlight>
                  <a:srgbClr val="FFFF00"/>
                </a:highlight>
              </a:rPr>
              <a:t>-</a:t>
            </a:r>
            <a:r>
              <a:rPr lang="cs-CZ" dirty="0" err="1">
                <a:highlight>
                  <a:srgbClr val="FFFF00"/>
                </a:highlight>
              </a:rPr>
              <a:t>i</a:t>
            </a:r>
            <a:r>
              <a:rPr lang="cs-CZ" dirty="0" err="1">
                <a:solidFill>
                  <a:schemeClr val="dk2"/>
                </a:solidFill>
              </a:rPr>
              <a:t>t</a:t>
            </a:r>
            <a:r>
              <a:rPr lang="cs-CZ" dirty="0"/>
              <a:t>. </a:t>
            </a:r>
            <a:r>
              <a:rPr lang="cs-CZ" dirty="0">
                <a:highlight>
                  <a:srgbClr val="FFFF00"/>
                </a:highlight>
              </a:rPr>
              <a:t>–</a:t>
            </a:r>
            <a:r>
              <a:rPr lang="cs-CZ" dirty="0" err="1">
                <a:highlight>
                  <a:srgbClr val="FFFF00"/>
                </a:highlight>
              </a:rPr>
              <a:t>ě</a:t>
            </a:r>
            <a:r>
              <a:rPr lang="cs-CZ" dirty="0" err="1">
                <a:solidFill>
                  <a:schemeClr val="dk2"/>
                </a:solidFill>
              </a:rPr>
              <a:t>t</a:t>
            </a:r>
            <a:r>
              <a:rPr lang="cs-CZ" dirty="0"/>
              <a:t> + jíst, spát, stát) = TO </a:t>
            </a:r>
            <a:r>
              <a:rPr lang="cs-CZ" dirty="0" err="1"/>
              <a:t>UNDERSTAND</a:t>
            </a:r>
            <a:endParaRPr dirty="0"/>
          </a:p>
          <a:p>
            <a:pPr marL="72000" lvl="0" indent="0" algn="l" rtl="0">
              <a:lnSpc>
                <a:spcPct val="128571"/>
              </a:lnSpc>
              <a:spcBef>
                <a:spcPts val="0"/>
              </a:spcBef>
              <a:spcAft>
                <a:spcPts val="0"/>
              </a:spcAft>
              <a:buClr>
                <a:schemeClr val="dk2"/>
              </a:buClr>
              <a:buSzPts val="2800"/>
              <a:buFont typeface="Arial"/>
              <a:buNone/>
            </a:pPr>
            <a:endParaRPr dirty="0"/>
          </a:p>
          <a:p>
            <a:pPr marL="72000" lvl="0" indent="0" algn="l" rtl="0">
              <a:lnSpc>
                <a:spcPct val="128571"/>
              </a:lnSpc>
              <a:spcBef>
                <a:spcPts val="0"/>
              </a:spcBef>
              <a:spcAft>
                <a:spcPts val="0"/>
              </a:spcAft>
              <a:buClr>
                <a:schemeClr val="dk2"/>
              </a:buClr>
              <a:buSzPts val="2800"/>
              <a:buFont typeface="Arial"/>
              <a:buNone/>
            </a:pPr>
            <a:r>
              <a:rPr lang="cs-CZ" dirty="0"/>
              <a:t>PRAC</a:t>
            </a:r>
            <a:r>
              <a:rPr lang="cs-CZ" dirty="0">
                <a:highlight>
                  <a:srgbClr val="FFFF00"/>
                </a:highlight>
              </a:rPr>
              <a:t>OVA</a:t>
            </a:r>
            <a:r>
              <a:rPr lang="cs-CZ" dirty="0">
                <a:solidFill>
                  <a:schemeClr val="dk2"/>
                </a:solidFill>
              </a:rPr>
              <a:t>T</a:t>
            </a:r>
            <a:r>
              <a:rPr lang="cs-CZ" dirty="0">
                <a:solidFill>
                  <a:schemeClr val="accent1"/>
                </a:solidFill>
              </a:rPr>
              <a:t> </a:t>
            </a:r>
            <a:r>
              <a:rPr lang="cs-CZ" dirty="0">
                <a:solidFill>
                  <a:schemeClr val="tx1"/>
                </a:solidFill>
                <a:sym typeface="Wingdings" panose="05000000000000000000" pitchFamily="2" charset="2"/>
              </a:rPr>
              <a:t></a:t>
            </a:r>
            <a:r>
              <a:rPr lang="cs-CZ" dirty="0"/>
              <a:t> PRAC</a:t>
            </a:r>
            <a:r>
              <a:rPr lang="cs-CZ" dirty="0">
                <a:solidFill>
                  <a:srgbClr val="FF0000"/>
                </a:solidFill>
              </a:rPr>
              <a:t>UJ</a:t>
            </a:r>
            <a:r>
              <a:rPr lang="cs-CZ" dirty="0">
                <a:solidFill>
                  <a:schemeClr val="accent4"/>
                </a:solidFill>
              </a:rPr>
              <a:t>U </a:t>
            </a:r>
            <a:r>
              <a:rPr lang="cs-CZ" dirty="0"/>
              <a:t>(</a:t>
            </a:r>
            <a:r>
              <a:rPr lang="cs-CZ" dirty="0" err="1">
                <a:solidFill>
                  <a:schemeClr val="accent2"/>
                </a:solidFill>
              </a:rPr>
              <a:t>UJ</a:t>
            </a:r>
            <a:r>
              <a:rPr lang="cs-CZ" dirty="0"/>
              <a:t> </a:t>
            </a:r>
            <a:r>
              <a:rPr lang="cs-CZ" dirty="0" err="1"/>
              <a:t>VERBS</a:t>
            </a:r>
            <a:r>
              <a:rPr lang="cs-CZ" dirty="0"/>
              <a:t>, infinitive </a:t>
            </a:r>
            <a:r>
              <a:rPr lang="cs-CZ" dirty="0" err="1"/>
              <a:t>ends</a:t>
            </a:r>
            <a:r>
              <a:rPr lang="cs-CZ" dirty="0"/>
              <a:t> </a:t>
            </a:r>
            <a:r>
              <a:rPr lang="cs-CZ" dirty="0" err="1"/>
              <a:t>with</a:t>
            </a:r>
            <a:r>
              <a:rPr lang="cs-CZ" dirty="0"/>
              <a:t> </a:t>
            </a:r>
            <a:r>
              <a:rPr lang="cs-CZ" dirty="0">
                <a:highlight>
                  <a:srgbClr val="FFFF00"/>
                </a:highlight>
              </a:rPr>
              <a:t>–ova</a:t>
            </a:r>
            <a:r>
              <a:rPr lang="cs-CZ" dirty="0">
                <a:solidFill>
                  <a:schemeClr val="dk2"/>
                </a:solidFill>
              </a:rPr>
              <a:t>t</a:t>
            </a:r>
            <a:r>
              <a:rPr lang="cs-CZ" dirty="0"/>
              <a:t>) = TO </a:t>
            </a:r>
            <a:r>
              <a:rPr lang="cs-CZ" dirty="0" err="1"/>
              <a:t>WORK</a:t>
            </a:r>
            <a:endParaRPr dirty="0"/>
          </a:p>
          <a:p>
            <a:pPr marL="72000" lvl="0" indent="0" algn="l" rtl="0">
              <a:lnSpc>
                <a:spcPct val="128571"/>
              </a:lnSpc>
              <a:spcBef>
                <a:spcPts val="0"/>
              </a:spcBef>
              <a:spcAft>
                <a:spcPts val="0"/>
              </a:spcAft>
              <a:buClr>
                <a:schemeClr val="dk2"/>
              </a:buClr>
              <a:buSzPts val="2800"/>
              <a:buFont typeface="Arial"/>
              <a:buNone/>
            </a:pPr>
            <a:endParaRPr dirty="0"/>
          </a:p>
          <a:p>
            <a:pPr marL="72000" lvl="0" indent="0" algn="l" rtl="0">
              <a:lnSpc>
                <a:spcPct val="128571"/>
              </a:lnSpc>
              <a:spcBef>
                <a:spcPts val="0"/>
              </a:spcBef>
              <a:spcAft>
                <a:spcPts val="0"/>
              </a:spcAft>
              <a:buClr>
                <a:schemeClr val="dk2"/>
              </a:buClr>
              <a:buSzPts val="2800"/>
              <a:buFont typeface="Arial"/>
              <a:buNone/>
            </a:pPr>
            <a:r>
              <a:rPr lang="cs-CZ" dirty="0"/>
              <a:t>JET* </a:t>
            </a:r>
            <a:r>
              <a:rPr lang="cs-CZ" dirty="0">
                <a:sym typeface="Wingdings" panose="05000000000000000000" pitchFamily="2" charset="2"/>
              </a:rPr>
              <a:t></a:t>
            </a:r>
            <a:r>
              <a:rPr lang="cs-CZ" dirty="0"/>
              <a:t> JED</a:t>
            </a:r>
            <a:r>
              <a:rPr lang="cs-CZ" dirty="0">
                <a:solidFill>
                  <a:schemeClr val="accent4"/>
                </a:solidFill>
              </a:rPr>
              <a:t>U</a:t>
            </a:r>
            <a:r>
              <a:rPr lang="cs-CZ" dirty="0"/>
              <a:t>, JED</a:t>
            </a:r>
            <a:r>
              <a:rPr lang="cs-CZ" dirty="0">
                <a:solidFill>
                  <a:schemeClr val="accent2"/>
                </a:solidFill>
              </a:rPr>
              <a:t>E</a:t>
            </a:r>
            <a:r>
              <a:rPr lang="cs-CZ" dirty="0">
                <a:solidFill>
                  <a:schemeClr val="accent4"/>
                </a:solidFill>
              </a:rPr>
              <a:t>Š</a:t>
            </a:r>
            <a:r>
              <a:rPr lang="cs-CZ" dirty="0"/>
              <a:t> (</a:t>
            </a:r>
            <a:r>
              <a:rPr lang="cs-CZ" dirty="0">
                <a:solidFill>
                  <a:schemeClr val="accent2"/>
                </a:solidFill>
              </a:rPr>
              <a:t>E</a:t>
            </a:r>
            <a:r>
              <a:rPr lang="cs-CZ" dirty="0"/>
              <a:t> </a:t>
            </a:r>
            <a:r>
              <a:rPr lang="cs-CZ" dirty="0" err="1"/>
              <a:t>VERBS</a:t>
            </a:r>
            <a:r>
              <a:rPr lang="cs-CZ" dirty="0"/>
              <a:t>, </a:t>
            </a:r>
            <a:r>
              <a:rPr lang="cs-CZ" dirty="0" err="1"/>
              <a:t>different</a:t>
            </a:r>
            <a:r>
              <a:rPr lang="cs-CZ" dirty="0"/>
              <a:t> </a:t>
            </a:r>
            <a:r>
              <a:rPr lang="cs-CZ" dirty="0" err="1"/>
              <a:t>infinitives</a:t>
            </a:r>
            <a:r>
              <a:rPr lang="cs-CZ" dirty="0"/>
              <a:t>) = TO GO BY </a:t>
            </a:r>
            <a:r>
              <a:rPr lang="cs-CZ" dirty="0" err="1"/>
              <a:t>VEHICLE</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33817d65277_0_85"/>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13</a:t>
            </a:fld>
            <a:endParaRPr/>
          </a:p>
        </p:txBody>
      </p:sp>
      <p:graphicFrame>
        <p:nvGraphicFramePr>
          <p:cNvPr id="224" name="Google Shape;224;g33817d65277_0_85"/>
          <p:cNvGraphicFramePr/>
          <p:nvPr/>
        </p:nvGraphicFramePr>
        <p:xfrm>
          <a:off x="711200" y="692200"/>
          <a:ext cx="10287000" cy="5516855"/>
        </p:xfrm>
        <a:graphic>
          <a:graphicData uri="http://schemas.openxmlformats.org/drawingml/2006/table">
            <a:tbl>
              <a:tblPr>
                <a:noFill/>
                <a:tableStyleId>{943649A9-7079-4DB8-A634-E9BD070770B0}</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744675">
                <a:tc>
                  <a:txBody>
                    <a:bodyPr/>
                    <a:lstStyle/>
                    <a:p>
                      <a:pPr marL="0" lvl="0" indent="0" algn="l" rtl="0">
                        <a:spcBef>
                          <a:spcPts val="0"/>
                        </a:spcBef>
                        <a:spcAft>
                          <a:spcPts val="0"/>
                        </a:spcAft>
                        <a:buNone/>
                      </a:pP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b="1"/>
                        <a:t>DĚL</a:t>
                      </a:r>
                      <a:r>
                        <a:rPr lang="cs-CZ" sz="2300" b="1" u="sng"/>
                        <a:t>AT</a:t>
                      </a:r>
                      <a:endParaRPr sz="2300" b="1" u="sng"/>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b="1"/>
                        <a:t>ROZUM</a:t>
                      </a:r>
                      <a:r>
                        <a:rPr lang="cs-CZ" sz="2300" b="1" u="sng"/>
                        <a:t>ĚT</a:t>
                      </a:r>
                      <a:endParaRPr sz="2300" b="1" u="sng"/>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b="1"/>
                        <a:t>PRAC</a:t>
                      </a:r>
                      <a:r>
                        <a:rPr lang="cs-CZ" sz="2300" b="1" u="sng"/>
                        <a:t>OVAT</a:t>
                      </a:r>
                      <a:endParaRPr sz="2300" b="1" u="sng"/>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b="1"/>
                        <a:t>JET*</a:t>
                      </a:r>
                      <a:endParaRPr sz="2300" b="1"/>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744675">
                <a:tc>
                  <a:txBody>
                    <a:bodyPr/>
                    <a:lstStyle/>
                    <a:p>
                      <a:pPr marL="0" lvl="0" indent="0" algn="l" rtl="0">
                        <a:spcBef>
                          <a:spcPts val="0"/>
                        </a:spcBef>
                        <a:spcAft>
                          <a:spcPts val="0"/>
                        </a:spcAft>
                        <a:buNone/>
                      </a:pPr>
                      <a:r>
                        <a:rPr lang="cs-CZ" sz="2300"/>
                        <a:t>já</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Á</a:t>
                      </a:r>
                      <a:r>
                        <a:rPr lang="cs-CZ" sz="2300">
                          <a:solidFill>
                            <a:schemeClr val="accent4"/>
                          </a:solidFill>
                        </a:rPr>
                        <a:t>M</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r>
                        <a:rPr lang="cs-CZ" sz="2300">
                          <a:solidFill>
                            <a:schemeClr val="accent4"/>
                          </a:solidFill>
                        </a:rPr>
                        <a:t>M</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U </a:t>
                      </a:r>
                      <a:r>
                        <a:rPr lang="cs-CZ" sz="2300">
                          <a:solidFill>
                            <a:schemeClr val="dk1"/>
                          </a:solidFill>
                        </a:rPr>
                        <a:t>/</a:t>
                      </a:r>
                      <a:endParaRPr sz="2300">
                        <a:solidFill>
                          <a:schemeClr val="dk1"/>
                        </a:solidFill>
                      </a:endParaRPr>
                    </a:p>
                    <a:p>
                      <a:pPr marL="0" lvl="0" indent="0" algn="l" rtl="0">
                        <a:spcBef>
                          <a:spcPts val="0"/>
                        </a:spcBef>
                        <a:spcAft>
                          <a:spcPts val="0"/>
                        </a:spcAft>
                        <a:buNone/>
                      </a:pPr>
                      <a:r>
                        <a:rPr lang="cs-CZ" sz="2300">
                          <a:solidFill>
                            <a:schemeClr val="dk1"/>
                          </a:solidFill>
                        </a:rPr>
                        <a:t>PRAC</a:t>
                      </a:r>
                      <a:r>
                        <a:rPr lang="cs-CZ" sz="2300">
                          <a:solidFill>
                            <a:schemeClr val="accent2"/>
                          </a:solidFill>
                        </a:rPr>
                        <a:t>UJ</a:t>
                      </a:r>
                      <a:r>
                        <a:rPr lang="cs-CZ" sz="2300">
                          <a:solidFill>
                            <a:schemeClr val="accent4"/>
                          </a:solidFill>
                        </a:rPr>
                        <a:t>I</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4"/>
                          </a:solidFill>
                        </a:rPr>
                        <a:t>U</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44675">
                <a:tc>
                  <a:txBody>
                    <a:bodyPr/>
                    <a:lstStyle/>
                    <a:p>
                      <a:pPr marL="0" lvl="0" indent="0" algn="l" rtl="0">
                        <a:spcBef>
                          <a:spcPts val="0"/>
                        </a:spcBef>
                        <a:spcAft>
                          <a:spcPts val="0"/>
                        </a:spcAft>
                        <a:buNone/>
                      </a:pPr>
                      <a:r>
                        <a:rPr lang="cs-CZ" sz="2300"/>
                        <a:t>ty</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Á</a:t>
                      </a:r>
                      <a:r>
                        <a:rPr lang="cs-CZ" sz="2300">
                          <a:solidFill>
                            <a:schemeClr val="accent4"/>
                          </a:solidFill>
                        </a:rPr>
                        <a:t>Š</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r>
                        <a:rPr lang="cs-CZ" sz="2300">
                          <a:solidFill>
                            <a:schemeClr val="accent4"/>
                          </a:solidFill>
                        </a:rPr>
                        <a:t>Š</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EŠ</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2"/>
                          </a:solidFill>
                        </a:rPr>
                        <a:t>E</a:t>
                      </a:r>
                      <a:r>
                        <a:rPr lang="cs-CZ" sz="2300">
                          <a:solidFill>
                            <a:schemeClr val="accent4"/>
                          </a:solidFill>
                        </a:rPr>
                        <a:t>Š</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770375">
                <a:tc>
                  <a:txBody>
                    <a:bodyPr/>
                    <a:lstStyle/>
                    <a:p>
                      <a:pPr marL="0" lvl="0" indent="0" algn="l" rtl="0">
                        <a:spcBef>
                          <a:spcPts val="0"/>
                        </a:spcBef>
                        <a:spcAft>
                          <a:spcPts val="0"/>
                        </a:spcAft>
                        <a:buNone/>
                      </a:pPr>
                      <a:r>
                        <a:rPr lang="cs-CZ" sz="2300"/>
                        <a:t>on, ona, to</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Á</a:t>
                      </a:r>
                      <a:endParaRPr sz="2300">
                        <a:solidFill>
                          <a:schemeClr val="accent2"/>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endParaRPr sz="2300">
                        <a:solidFill>
                          <a:schemeClr val="accent2"/>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2"/>
                          </a:solidFill>
                        </a:rPr>
                        <a:t>E</a:t>
                      </a:r>
                      <a:endParaRPr sz="2300">
                        <a:solidFill>
                          <a:schemeClr val="accent2"/>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44675">
                <a:tc>
                  <a:txBody>
                    <a:bodyPr/>
                    <a:lstStyle/>
                    <a:p>
                      <a:pPr marL="0" lvl="0" indent="0" algn="l" rtl="0">
                        <a:spcBef>
                          <a:spcPts val="0"/>
                        </a:spcBef>
                        <a:spcAft>
                          <a:spcPts val="0"/>
                        </a:spcAft>
                        <a:buNone/>
                      </a:pPr>
                      <a:r>
                        <a:rPr lang="cs-CZ" sz="2300"/>
                        <a:t>my</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Á</a:t>
                      </a:r>
                      <a:r>
                        <a:rPr lang="cs-CZ" sz="2300">
                          <a:solidFill>
                            <a:schemeClr val="accent4"/>
                          </a:solidFill>
                        </a:rPr>
                        <a:t>ME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r>
                        <a:rPr lang="cs-CZ" sz="2300">
                          <a:solidFill>
                            <a:schemeClr val="accent4"/>
                          </a:solidFill>
                        </a:rPr>
                        <a:t>ME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EME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2"/>
                          </a:solidFill>
                        </a:rPr>
                        <a:t>E</a:t>
                      </a:r>
                      <a:r>
                        <a:rPr lang="cs-CZ" sz="2300">
                          <a:solidFill>
                            <a:schemeClr val="accent4"/>
                          </a:solidFill>
                        </a:rPr>
                        <a:t>ME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744675">
                <a:tc>
                  <a:txBody>
                    <a:bodyPr/>
                    <a:lstStyle/>
                    <a:p>
                      <a:pPr marL="0" lvl="0" indent="0" algn="l" rtl="0">
                        <a:spcBef>
                          <a:spcPts val="0"/>
                        </a:spcBef>
                        <a:spcAft>
                          <a:spcPts val="0"/>
                        </a:spcAft>
                        <a:buNone/>
                      </a:pPr>
                      <a:r>
                        <a:rPr lang="cs-CZ" sz="2300"/>
                        <a:t>vy</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Á</a:t>
                      </a:r>
                      <a:r>
                        <a:rPr lang="cs-CZ" sz="2300">
                          <a:solidFill>
                            <a:schemeClr val="accent4"/>
                          </a:solidFill>
                        </a:rPr>
                        <a:t>TE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r>
                        <a:rPr lang="cs-CZ" sz="2300">
                          <a:solidFill>
                            <a:schemeClr val="accent4"/>
                          </a:solidFill>
                        </a:rPr>
                        <a:t>TE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ETE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2"/>
                          </a:solidFill>
                        </a:rPr>
                        <a:t>E</a:t>
                      </a:r>
                      <a:r>
                        <a:rPr lang="cs-CZ" sz="2300">
                          <a:solidFill>
                            <a:schemeClr val="accent4"/>
                          </a:solidFill>
                        </a:rPr>
                        <a:t>TE</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744675">
                <a:tc>
                  <a:txBody>
                    <a:bodyPr/>
                    <a:lstStyle/>
                    <a:p>
                      <a:pPr marL="0" lvl="0" indent="0" algn="l" rtl="0">
                        <a:spcBef>
                          <a:spcPts val="0"/>
                        </a:spcBef>
                        <a:spcAft>
                          <a:spcPts val="0"/>
                        </a:spcAft>
                        <a:buNone/>
                      </a:pPr>
                      <a:r>
                        <a:rPr lang="cs-CZ" sz="2300"/>
                        <a:t>oni</a:t>
                      </a:r>
                      <a:endParaRPr sz="2300"/>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DĚL</a:t>
                      </a:r>
                      <a:r>
                        <a:rPr lang="cs-CZ" sz="2300">
                          <a:solidFill>
                            <a:schemeClr val="accent2"/>
                          </a:solidFill>
                        </a:rPr>
                        <a:t>A</a:t>
                      </a:r>
                      <a:r>
                        <a:rPr lang="cs-CZ" sz="2300">
                          <a:solidFill>
                            <a:schemeClr val="accent4"/>
                          </a:solidFill>
                        </a:rPr>
                        <a:t>JÍ</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ROZUM</a:t>
                      </a:r>
                      <a:r>
                        <a:rPr lang="cs-CZ" sz="2300">
                          <a:solidFill>
                            <a:schemeClr val="accent2"/>
                          </a:solidFill>
                        </a:rPr>
                        <a:t>Í</a:t>
                      </a:r>
                      <a:endParaRPr sz="2300">
                        <a:solidFill>
                          <a:schemeClr val="accent2"/>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OU </a:t>
                      </a:r>
                      <a:r>
                        <a:rPr lang="cs-CZ" sz="2300">
                          <a:solidFill>
                            <a:schemeClr val="dk1"/>
                          </a:solidFill>
                        </a:rPr>
                        <a:t>/</a:t>
                      </a:r>
                      <a:endParaRPr sz="2300">
                        <a:solidFill>
                          <a:schemeClr val="dk1"/>
                        </a:solidFill>
                      </a:endParaRPr>
                    </a:p>
                    <a:p>
                      <a:pPr marL="0" lvl="0" indent="0" algn="l" rtl="0">
                        <a:spcBef>
                          <a:spcPts val="0"/>
                        </a:spcBef>
                        <a:spcAft>
                          <a:spcPts val="0"/>
                        </a:spcAft>
                        <a:buNone/>
                      </a:pPr>
                      <a:r>
                        <a:rPr lang="cs-CZ" sz="2300"/>
                        <a:t>PRAC</a:t>
                      </a:r>
                      <a:r>
                        <a:rPr lang="cs-CZ" sz="2300">
                          <a:solidFill>
                            <a:schemeClr val="accent2"/>
                          </a:solidFill>
                        </a:rPr>
                        <a:t>UJ</a:t>
                      </a:r>
                      <a:r>
                        <a:rPr lang="cs-CZ" sz="2300">
                          <a:solidFill>
                            <a:schemeClr val="accent4"/>
                          </a:solidFill>
                        </a:rPr>
                        <a:t>Í</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cs-CZ" sz="2300"/>
                        <a:t>JED</a:t>
                      </a:r>
                      <a:r>
                        <a:rPr lang="cs-CZ" sz="2300">
                          <a:solidFill>
                            <a:schemeClr val="accent4"/>
                          </a:solidFill>
                        </a:rPr>
                        <a:t>OU</a:t>
                      </a:r>
                      <a:endParaRPr sz="2300">
                        <a:solidFill>
                          <a:schemeClr val="accent4"/>
                        </a:solidFill>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33817d65277_0_68"/>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dk2"/>
                </a:solidFill>
              </a:rPr>
              <a:t>14</a:t>
            </a:fld>
            <a:endParaRPr>
              <a:solidFill>
                <a:schemeClr val="dk2"/>
              </a:solidFill>
            </a:endParaRPr>
          </a:p>
        </p:txBody>
      </p:sp>
      <p:sp>
        <p:nvSpPr>
          <p:cNvPr id="231" name="Google Shape;231;g33817d65277_0_68"/>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Kahoot: přítomný čas</a:t>
            </a:r>
            <a:endParaRPr/>
          </a:p>
        </p:txBody>
      </p:sp>
      <p:sp>
        <p:nvSpPr>
          <p:cNvPr id="232" name="Google Shape;232;g33817d65277_0_68"/>
          <p:cNvSpPr txBox="1">
            <a:spLocks noGrp="1"/>
          </p:cNvSpPr>
          <p:nvPr>
            <p:ph type="subTitle" idx="1"/>
          </p:nvPr>
        </p:nvSpPr>
        <p:spPr>
          <a:xfrm>
            <a:off x="398502" y="4116402"/>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u="sng">
                <a:solidFill>
                  <a:schemeClr val="hlink"/>
                </a:solidFill>
                <a:hlinkClick r:id="rId3"/>
              </a:rPr>
              <a:t>LINK</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33817d65277_0_216"/>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15</a:t>
            </a:fld>
            <a:endParaRPr/>
          </a:p>
        </p:txBody>
      </p:sp>
      <p:sp>
        <p:nvSpPr>
          <p:cNvPr id="239" name="Google Shape;239;g33817d65277_0_216"/>
          <p:cNvSpPr txBox="1">
            <a:spLocks noGrp="1"/>
          </p:cNvSpPr>
          <p:nvPr>
            <p:ph type="title"/>
          </p:nvPr>
        </p:nvSpPr>
        <p:spPr>
          <a:xfrm>
            <a:off x="1170750" y="192975"/>
            <a:ext cx="9850500" cy="11715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cs-CZ"/>
              <a:t>Denní rutina</a:t>
            </a:r>
            <a:endParaRPr/>
          </a:p>
          <a:p>
            <a:pPr marL="0" lvl="0" indent="0" algn="ctr" rtl="0">
              <a:spcBef>
                <a:spcPts val="0"/>
              </a:spcBef>
              <a:spcAft>
                <a:spcPts val="0"/>
              </a:spcAft>
              <a:buNone/>
            </a:pPr>
            <a:r>
              <a:rPr lang="cs-CZ"/>
              <a:t>Daily routine</a:t>
            </a:r>
            <a:endParaRPr/>
          </a:p>
        </p:txBody>
      </p:sp>
      <p:sp>
        <p:nvSpPr>
          <p:cNvPr id="240" name="Google Shape;240;g33817d65277_0_216"/>
          <p:cNvSpPr txBox="1">
            <a:spLocks noGrp="1"/>
          </p:cNvSpPr>
          <p:nvPr>
            <p:ph type="subTitle" idx="1"/>
          </p:nvPr>
        </p:nvSpPr>
        <p:spPr>
          <a:xfrm>
            <a:off x="457075" y="1608315"/>
            <a:ext cx="11361600" cy="4290000"/>
          </a:xfrm>
          <a:prstGeom prst="rect">
            <a:avLst/>
          </a:prstGeom>
        </p:spPr>
        <p:txBody>
          <a:bodyPr spcFirstLastPara="1" wrap="square" lIns="0" tIns="0" rIns="0" bIns="0" anchor="t" anchorCtr="0">
            <a:noAutofit/>
          </a:bodyPr>
          <a:lstStyle/>
          <a:p>
            <a:pPr marL="457200" lvl="0" indent="-381000" algn="l" rtl="0">
              <a:spcBef>
                <a:spcPts val="0"/>
              </a:spcBef>
              <a:spcAft>
                <a:spcPts val="0"/>
              </a:spcAft>
              <a:buSzPts val="2400"/>
              <a:buAutoNum type="arabicPeriod"/>
            </a:pPr>
            <a:r>
              <a:rPr lang="cs-CZ" b="1"/>
              <a:t>Kdy vstáváš?</a:t>
            </a:r>
            <a:endParaRPr b="1"/>
          </a:p>
          <a:p>
            <a:pPr marL="457200" lvl="0" indent="-381000" algn="l" rtl="0">
              <a:spcBef>
                <a:spcPts val="0"/>
              </a:spcBef>
              <a:spcAft>
                <a:spcPts val="0"/>
              </a:spcAft>
              <a:buSzPts val="2400"/>
              <a:buAutoNum type="arabicPeriod"/>
            </a:pPr>
            <a:r>
              <a:rPr lang="cs-CZ" b="1"/>
              <a:t>Co děláš ráno?</a:t>
            </a:r>
            <a:endParaRPr b="1"/>
          </a:p>
          <a:p>
            <a:pPr marL="457200" lvl="0" indent="-381000" algn="l" rtl="0">
              <a:spcBef>
                <a:spcPts val="0"/>
              </a:spcBef>
              <a:spcAft>
                <a:spcPts val="0"/>
              </a:spcAft>
              <a:buSzPts val="2400"/>
              <a:buAutoNum type="arabicPeriod"/>
            </a:pPr>
            <a:r>
              <a:rPr lang="cs-CZ" b="1"/>
              <a:t>Kdy jdeš do školy?</a:t>
            </a:r>
            <a:endParaRPr b="1"/>
          </a:p>
          <a:p>
            <a:pPr marL="457200" lvl="0" indent="-381000" algn="l" rtl="0">
              <a:spcBef>
                <a:spcPts val="0"/>
              </a:spcBef>
              <a:spcAft>
                <a:spcPts val="0"/>
              </a:spcAft>
              <a:buSzPts val="2400"/>
              <a:buAutoNum type="arabicPeriod"/>
            </a:pPr>
            <a:r>
              <a:rPr lang="cs-CZ" b="1"/>
              <a:t>Jak jedeš do školy?</a:t>
            </a:r>
            <a:endParaRPr b="1"/>
          </a:p>
          <a:p>
            <a:pPr marL="457200" lvl="0" indent="-381000" algn="l" rtl="0">
              <a:spcBef>
                <a:spcPts val="0"/>
              </a:spcBef>
              <a:spcAft>
                <a:spcPts val="0"/>
              </a:spcAft>
              <a:buSzPts val="2400"/>
              <a:buAutoNum type="arabicPeriod"/>
            </a:pPr>
            <a:r>
              <a:rPr lang="cs-CZ" b="1"/>
              <a:t>Co děláš dopoledne?</a:t>
            </a:r>
            <a:endParaRPr b="1"/>
          </a:p>
          <a:p>
            <a:pPr marL="457200" lvl="0" indent="-381000" algn="l" rtl="0">
              <a:spcBef>
                <a:spcPts val="0"/>
              </a:spcBef>
              <a:spcAft>
                <a:spcPts val="0"/>
              </a:spcAft>
              <a:buSzPts val="2400"/>
              <a:buAutoNum type="arabicPeriod"/>
            </a:pPr>
            <a:r>
              <a:rPr lang="cs-CZ" b="1"/>
              <a:t>Kdy obědváš? </a:t>
            </a:r>
            <a:endParaRPr b="1"/>
          </a:p>
          <a:p>
            <a:pPr marL="457200" lvl="0" indent="-381000" algn="l" rtl="0">
              <a:spcBef>
                <a:spcPts val="0"/>
              </a:spcBef>
              <a:spcAft>
                <a:spcPts val="0"/>
              </a:spcAft>
              <a:buSzPts val="2400"/>
              <a:buAutoNum type="arabicPeriod"/>
            </a:pPr>
            <a:r>
              <a:rPr lang="cs-CZ" b="1"/>
              <a:t>Kdy končí škola?</a:t>
            </a:r>
            <a:endParaRPr b="1"/>
          </a:p>
          <a:p>
            <a:pPr marL="457200" lvl="0" indent="-381000" algn="l" rtl="0">
              <a:spcBef>
                <a:spcPts val="0"/>
              </a:spcBef>
              <a:spcAft>
                <a:spcPts val="0"/>
              </a:spcAft>
              <a:buSzPts val="2400"/>
              <a:buAutoNum type="arabicPeriod"/>
            </a:pPr>
            <a:r>
              <a:rPr lang="cs-CZ" b="1"/>
              <a:t>Co děláš odpoledne?</a:t>
            </a:r>
            <a:endParaRPr b="1"/>
          </a:p>
          <a:p>
            <a:pPr marL="457200" lvl="0" indent="-381000" algn="l" rtl="0">
              <a:spcBef>
                <a:spcPts val="0"/>
              </a:spcBef>
              <a:spcAft>
                <a:spcPts val="0"/>
              </a:spcAft>
              <a:buSzPts val="2400"/>
              <a:buAutoNum type="arabicPeriod"/>
            </a:pPr>
            <a:r>
              <a:rPr lang="cs-CZ" b="1"/>
              <a:t>Co děláš večer?</a:t>
            </a:r>
            <a:endParaRPr b="1"/>
          </a:p>
          <a:p>
            <a:pPr marL="457200" lvl="0" indent="-381000" algn="l" rtl="0">
              <a:spcBef>
                <a:spcPts val="0"/>
              </a:spcBef>
              <a:spcAft>
                <a:spcPts val="0"/>
              </a:spcAft>
              <a:buSzPts val="2400"/>
              <a:buAutoNum type="arabicPeriod"/>
            </a:pPr>
            <a:r>
              <a:rPr lang="cs-CZ" b="1"/>
              <a:t>Kdy jdeš spát?</a:t>
            </a:r>
            <a:endParaRPr b="1"/>
          </a:p>
          <a:p>
            <a:pPr marL="0" lvl="0" indent="0" algn="ctr" rtl="0">
              <a:spcBef>
                <a:spcPts val="0"/>
              </a:spcBef>
              <a:spcAft>
                <a:spcPts val="0"/>
              </a:spcAft>
              <a:buNone/>
            </a:pPr>
            <a:r>
              <a:rPr lang="cs-CZ" b="1"/>
              <a:t>→ write down / remember some answers of your classmate</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33817d65277_0_223"/>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lt1"/>
                </a:solidFill>
              </a:rPr>
              <a:t>16</a:t>
            </a:fld>
            <a:endParaRPr>
              <a:solidFill>
                <a:schemeClr val="lt1"/>
              </a:solidFill>
            </a:endParaRPr>
          </a:p>
        </p:txBody>
      </p:sp>
      <p:sp>
        <p:nvSpPr>
          <p:cNvPr id="247" name="Google Shape;247;g33817d65277_0_223"/>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Minulý čas</a:t>
            </a:r>
            <a:endParaRPr/>
          </a:p>
          <a:p>
            <a:pPr marL="0" lvl="0" indent="0" algn="l" rtl="0">
              <a:spcBef>
                <a:spcPts val="0"/>
              </a:spcBef>
              <a:spcAft>
                <a:spcPts val="0"/>
              </a:spcAft>
              <a:buNone/>
            </a:pPr>
            <a:r>
              <a:rPr lang="cs-CZ"/>
              <a:t>Past tense</a:t>
            </a:r>
            <a:endParaRPr/>
          </a:p>
        </p:txBody>
      </p:sp>
      <p:sp>
        <p:nvSpPr>
          <p:cNvPr id="248" name="Google Shape;248;g33817d65277_0_223"/>
          <p:cNvSpPr txBox="1">
            <a:spLocks noGrp="1"/>
          </p:cNvSpPr>
          <p:nvPr>
            <p:ph type="subTitle" idx="1"/>
          </p:nvPr>
        </p:nvSpPr>
        <p:spPr>
          <a:xfrm>
            <a:off x="398502" y="4227702"/>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učebnice, str. 49/cv. 3. </a:t>
            </a:r>
            <a:endParaRPr/>
          </a:p>
          <a:p>
            <a:pPr marL="0" lvl="0" indent="0" algn="l" rtl="0">
              <a:spcBef>
                <a:spcPts val="0"/>
              </a:spcBef>
              <a:spcAft>
                <a:spcPts val="0"/>
              </a:spcAft>
              <a:buClr>
                <a:schemeClr val="dk1"/>
              </a:buClr>
              <a:buSzPts val="1100"/>
              <a:buFont typeface="Arial"/>
              <a:buNone/>
            </a:pPr>
            <a:r>
              <a:rPr lang="cs-CZ"/>
              <a:t>Read the text </a:t>
            </a:r>
            <a:endParaRPr/>
          </a:p>
          <a:p>
            <a:pPr marL="0" lvl="0" indent="0" algn="l" rtl="0">
              <a:spcBef>
                <a:spcPts val="0"/>
              </a:spcBef>
              <a:spcAft>
                <a:spcPts val="0"/>
              </a:spcAft>
              <a:buNone/>
            </a:pPr>
            <a:r>
              <a:rPr lang="cs-CZ"/>
              <a:t>Translate, answer the question and observe the past tense (WATCH THE BOLD WORDS).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g33817d65277_0_485"/>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solidFill>
                  <a:schemeClr val="lt1"/>
                </a:solidFill>
              </a:rPr>
              <a:t>17</a:t>
            </a:fld>
            <a:endParaRPr>
              <a:solidFill>
                <a:schemeClr val="lt1"/>
              </a:solidFill>
            </a:endParaRPr>
          </a:p>
        </p:txBody>
      </p:sp>
      <p:sp>
        <p:nvSpPr>
          <p:cNvPr id="255" name="Google Shape;255;g33817d65277_0_485"/>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Minulý čas</a:t>
            </a:r>
            <a:endParaRPr/>
          </a:p>
          <a:p>
            <a:pPr marL="0" lvl="0" indent="0" algn="l" rtl="0">
              <a:spcBef>
                <a:spcPts val="0"/>
              </a:spcBef>
              <a:spcAft>
                <a:spcPts val="0"/>
              </a:spcAft>
              <a:buNone/>
            </a:pPr>
            <a:r>
              <a:rPr lang="cs-CZ"/>
              <a:t>Past tense</a:t>
            </a:r>
            <a:endParaRPr/>
          </a:p>
        </p:txBody>
      </p:sp>
      <p:sp>
        <p:nvSpPr>
          <p:cNvPr id="256" name="Google Shape;256;g33817d65277_0_485"/>
          <p:cNvSpPr txBox="1">
            <a:spLocks noGrp="1"/>
          </p:cNvSpPr>
          <p:nvPr>
            <p:ph type="subTitle" idx="1"/>
          </p:nvPr>
        </p:nvSpPr>
        <p:spPr>
          <a:xfrm>
            <a:off x="398502" y="4227702"/>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Observe past tense forms: učebnice strana 49, grey box (part I) + strana 50, grey box (part II)</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g33817d65277_0_510"/>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dk2"/>
                </a:solidFill>
              </a:rPr>
              <a:t>18</a:t>
            </a:fld>
            <a:endParaRPr>
              <a:solidFill>
                <a:schemeClr val="dk2"/>
              </a:solidFill>
            </a:endParaRPr>
          </a:p>
        </p:txBody>
      </p:sp>
      <p:sp>
        <p:nvSpPr>
          <p:cNvPr id="263" name="Google Shape;263;g33817d65277_0_510"/>
          <p:cNvSpPr txBox="1">
            <a:spLocks noGrp="1"/>
          </p:cNvSpPr>
          <p:nvPr>
            <p:ph type="body" idx="1"/>
          </p:nvPr>
        </p:nvSpPr>
        <p:spPr>
          <a:xfrm>
            <a:off x="720000" y="692150"/>
            <a:ext cx="10753200" cy="51399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cs-CZ" b="1"/>
              <a:t>The infinitive</a:t>
            </a:r>
            <a:r>
              <a:rPr lang="cs-CZ"/>
              <a:t> of verbs always ends with “</a:t>
            </a:r>
            <a:r>
              <a:rPr lang="cs-CZ">
                <a:highlight>
                  <a:schemeClr val="accent4"/>
                </a:highlight>
              </a:rPr>
              <a:t>t</a:t>
            </a:r>
            <a:r>
              <a:rPr lang="cs-CZ"/>
              <a:t>”: děla</a:t>
            </a:r>
            <a:r>
              <a:rPr lang="cs-CZ">
                <a:highlight>
                  <a:schemeClr val="accent4"/>
                </a:highlight>
              </a:rPr>
              <a:t>t</a:t>
            </a:r>
            <a:r>
              <a:rPr lang="cs-CZ"/>
              <a:t>, pracova</a:t>
            </a:r>
            <a:r>
              <a:rPr lang="cs-CZ">
                <a:highlight>
                  <a:schemeClr val="accent4"/>
                </a:highlight>
              </a:rPr>
              <a:t>t</a:t>
            </a:r>
            <a:r>
              <a:rPr lang="cs-CZ"/>
              <a:t>, mluvi</a:t>
            </a:r>
            <a:r>
              <a:rPr lang="cs-CZ">
                <a:highlight>
                  <a:schemeClr val="accent4"/>
                </a:highlight>
              </a:rPr>
              <a:t>t</a:t>
            </a:r>
            <a:r>
              <a:rPr lang="cs-CZ"/>
              <a:t>,</a:t>
            </a:r>
            <a:endParaRPr/>
          </a:p>
          <a:p>
            <a:pPr marL="0" lvl="0" indent="0" algn="l" rtl="0">
              <a:spcBef>
                <a:spcPts val="0"/>
              </a:spcBef>
              <a:spcAft>
                <a:spcPts val="0"/>
              </a:spcAft>
              <a:buClr>
                <a:schemeClr val="dk1"/>
              </a:buClr>
              <a:buSzPts val="1100"/>
              <a:buFont typeface="Arial"/>
              <a:buNone/>
            </a:pPr>
            <a:r>
              <a:rPr lang="cs-CZ"/>
              <a:t>studova</a:t>
            </a:r>
            <a:r>
              <a:rPr lang="cs-CZ">
                <a:highlight>
                  <a:schemeClr val="accent4"/>
                </a:highlight>
              </a:rPr>
              <a:t>t</a:t>
            </a:r>
            <a:r>
              <a:rPr lang="cs-CZ"/>
              <a:t>, sportova</a:t>
            </a:r>
            <a:r>
              <a:rPr lang="cs-CZ">
                <a:highlight>
                  <a:schemeClr val="accent4"/>
                </a:highlight>
              </a:rPr>
              <a:t>t</a:t>
            </a:r>
            <a:r>
              <a:rPr lang="cs-CZ"/>
              <a:t>, uči</a:t>
            </a:r>
            <a:r>
              <a:rPr lang="cs-CZ">
                <a:highlight>
                  <a:schemeClr val="accent4"/>
                </a:highlight>
              </a:rPr>
              <a:t>t</a:t>
            </a:r>
            <a:r>
              <a:rPr lang="cs-CZ"/>
              <a:t> se, vstáva</a:t>
            </a:r>
            <a:r>
              <a:rPr lang="cs-CZ">
                <a:highlight>
                  <a:schemeClr val="accent4"/>
                </a:highlight>
              </a:rPr>
              <a:t>t</a:t>
            </a:r>
            <a:r>
              <a:rPr lang="cs-CZ"/>
              <a:t>, rozumě</a:t>
            </a:r>
            <a:r>
              <a:rPr lang="cs-CZ">
                <a:highlight>
                  <a:schemeClr val="accent4"/>
                </a:highlight>
              </a:rPr>
              <a:t>t</a:t>
            </a:r>
            <a:r>
              <a:rPr lang="cs-CZ"/>
              <a:t>, tancova</a:t>
            </a:r>
            <a:r>
              <a:rPr lang="cs-CZ">
                <a:highlight>
                  <a:schemeClr val="accent4"/>
                </a:highlight>
              </a:rPr>
              <a:t>t</a:t>
            </a:r>
            <a:r>
              <a:rPr lang="cs-CZ"/>
              <a:t>, vaři</a:t>
            </a:r>
            <a:r>
              <a:rPr lang="cs-CZ">
                <a:highlight>
                  <a:schemeClr val="accent4"/>
                </a:highlight>
              </a:rPr>
              <a:t>t</a:t>
            </a:r>
            <a:r>
              <a:rPr lang="cs-CZ"/>
              <a:t>...</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cs-CZ" b="1"/>
              <a:t>1st step to make past tense: </a:t>
            </a:r>
            <a:r>
              <a:rPr lang="cs-CZ" b="1">
                <a:highlight>
                  <a:srgbClr val="C27BA0"/>
                </a:highlight>
              </a:rPr>
              <a:t>l-form</a:t>
            </a:r>
            <a:endParaRPr b="1">
              <a:highlight>
                <a:srgbClr val="C27BA0"/>
              </a:highlight>
            </a:endParaRPr>
          </a:p>
          <a:p>
            <a:pPr marL="0" lvl="0" indent="0" algn="l" rtl="0">
              <a:spcBef>
                <a:spcPts val="0"/>
              </a:spcBef>
              <a:spcAft>
                <a:spcPts val="0"/>
              </a:spcAft>
              <a:buNone/>
            </a:pPr>
            <a:r>
              <a:rPr lang="cs-CZ"/>
              <a:t>Drop the </a:t>
            </a:r>
            <a:r>
              <a:rPr lang="cs-CZ">
                <a:highlight>
                  <a:schemeClr val="accent4"/>
                </a:highlight>
              </a:rPr>
              <a:t>-t</a:t>
            </a:r>
            <a:r>
              <a:rPr lang="cs-CZ"/>
              <a:t> from the infinitive and add </a:t>
            </a:r>
            <a:r>
              <a:rPr lang="cs-CZ">
                <a:highlight>
                  <a:srgbClr val="C27BA0"/>
                </a:highlight>
              </a:rPr>
              <a:t>-l</a:t>
            </a:r>
            <a:r>
              <a:rPr lang="cs-CZ"/>
              <a:t>, e.g. děla</a:t>
            </a:r>
            <a:r>
              <a:rPr lang="cs-CZ">
                <a:highlight>
                  <a:schemeClr val="accent4"/>
                </a:highlight>
              </a:rPr>
              <a:t>t</a:t>
            </a:r>
            <a:r>
              <a:rPr lang="cs-CZ"/>
              <a:t> – děla</a:t>
            </a:r>
            <a:r>
              <a:rPr lang="cs-CZ">
                <a:highlight>
                  <a:srgbClr val="D5A6BD"/>
                </a:highlight>
              </a:rPr>
              <a:t>l</a:t>
            </a:r>
            <a:r>
              <a:rPr lang="cs-CZ"/>
              <a:t>, vstáva</a:t>
            </a:r>
            <a:r>
              <a:rPr lang="cs-CZ">
                <a:highlight>
                  <a:schemeClr val="accent4"/>
                </a:highlight>
              </a:rPr>
              <a:t>t</a:t>
            </a:r>
            <a:r>
              <a:rPr lang="cs-CZ"/>
              <a:t> –</a:t>
            </a:r>
            <a:endParaRPr/>
          </a:p>
          <a:p>
            <a:pPr marL="0" lvl="0" indent="0" algn="l" rtl="0">
              <a:spcBef>
                <a:spcPts val="0"/>
              </a:spcBef>
              <a:spcAft>
                <a:spcPts val="0"/>
              </a:spcAft>
              <a:buClr>
                <a:schemeClr val="dk1"/>
              </a:buClr>
              <a:buSzPts val="1100"/>
              <a:buFont typeface="Arial"/>
              <a:buNone/>
            </a:pPr>
            <a:r>
              <a:rPr lang="cs-CZ"/>
              <a:t>vstáva</a:t>
            </a:r>
            <a:r>
              <a:rPr lang="cs-CZ">
                <a:highlight>
                  <a:srgbClr val="D5A6BD"/>
                </a:highlight>
              </a:rPr>
              <a:t>l</a:t>
            </a:r>
            <a:r>
              <a:rPr lang="cs-CZ"/>
              <a:t>, díva</a:t>
            </a:r>
            <a:r>
              <a:rPr lang="cs-CZ">
                <a:highlight>
                  <a:schemeClr val="accent4"/>
                </a:highlight>
              </a:rPr>
              <a:t>t</a:t>
            </a:r>
            <a:r>
              <a:rPr lang="cs-CZ"/>
              <a:t> se – díva</a:t>
            </a:r>
            <a:r>
              <a:rPr lang="cs-CZ">
                <a:highlight>
                  <a:srgbClr val="D5A6BD"/>
                </a:highlight>
              </a:rPr>
              <a:t>l</a:t>
            </a:r>
            <a:r>
              <a:rPr lang="cs-CZ"/>
              <a:t> se… By doing so </a:t>
            </a:r>
            <a:r>
              <a:rPr lang="cs-CZ" b="1"/>
              <a:t>you have created the 3rd person singular</a:t>
            </a:r>
            <a:r>
              <a:rPr lang="cs-CZ"/>
              <a:t> known as l-form.</a:t>
            </a:r>
            <a:endParaRPr/>
          </a:p>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g33817d65277_0_391"/>
          <p:cNvSpPr txBox="1">
            <a:spLocks noGrp="1"/>
          </p:cNvSpPr>
          <p:nvPr>
            <p:ph type="ftr" idx="11"/>
          </p:nvPr>
        </p:nvSpPr>
        <p:spPr>
          <a:xfrm>
            <a:off x="720000" y="6228000"/>
            <a:ext cx="7920000" cy="252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cs-CZ"/>
              <a:t>Kateřina Frecerová</a:t>
            </a:r>
            <a:endParaRPr/>
          </a:p>
        </p:txBody>
      </p:sp>
      <p:sp>
        <p:nvSpPr>
          <p:cNvPr id="269" name="Google Shape;269;g33817d65277_0_391"/>
          <p:cNvSpPr txBox="1">
            <a:spLocks noGrp="1"/>
          </p:cNvSpPr>
          <p:nvPr>
            <p:ph type="sldNum" idx="12"/>
          </p:nvPr>
        </p:nvSpPr>
        <p:spPr>
          <a:xfrm>
            <a:off x="414000" y="6228000"/>
            <a:ext cx="252000" cy="252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19</a:t>
            </a:fld>
            <a:endParaRPr/>
          </a:p>
        </p:txBody>
      </p:sp>
      <p:graphicFrame>
        <p:nvGraphicFramePr>
          <p:cNvPr id="270" name="Google Shape;270;g33817d65277_0_391"/>
          <p:cNvGraphicFramePr/>
          <p:nvPr>
            <p:extLst>
              <p:ext uri="{D42A27DB-BD31-4B8C-83A1-F6EECF244321}">
                <p14:modId xmlns:p14="http://schemas.microsoft.com/office/powerpoint/2010/main" val="3856152735"/>
              </p:ext>
            </p:extLst>
          </p:nvPr>
        </p:nvGraphicFramePr>
        <p:xfrm>
          <a:off x="719937" y="2221971"/>
          <a:ext cx="10752125" cy="2225100"/>
        </p:xfrm>
        <a:graphic>
          <a:graphicData uri="http://schemas.openxmlformats.org/drawingml/2006/table">
            <a:tbl>
              <a:tblPr firstRow="1" bandRow="1">
                <a:noFill/>
                <a:tableStyleId>{7D0696C1-484E-479B-A22E-7BF08A05BE85}</a:tableStyleId>
              </a:tblPr>
              <a:tblGrid>
                <a:gridCol w="2150425">
                  <a:extLst>
                    <a:ext uri="{9D8B030D-6E8A-4147-A177-3AD203B41FA5}">
                      <a16:colId xmlns:a16="http://schemas.microsoft.com/office/drawing/2014/main" val="20000"/>
                    </a:ext>
                  </a:extLst>
                </a:gridCol>
                <a:gridCol w="2150425">
                  <a:extLst>
                    <a:ext uri="{9D8B030D-6E8A-4147-A177-3AD203B41FA5}">
                      <a16:colId xmlns:a16="http://schemas.microsoft.com/office/drawing/2014/main" val="20001"/>
                    </a:ext>
                  </a:extLst>
                </a:gridCol>
                <a:gridCol w="2150425">
                  <a:extLst>
                    <a:ext uri="{9D8B030D-6E8A-4147-A177-3AD203B41FA5}">
                      <a16:colId xmlns:a16="http://schemas.microsoft.com/office/drawing/2014/main" val="20002"/>
                    </a:ext>
                  </a:extLst>
                </a:gridCol>
                <a:gridCol w="2150425">
                  <a:extLst>
                    <a:ext uri="{9D8B030D-6E8A-4147-A177-3AD203B41FA5}">
                      <a16:colId xmlns:a16="http://schemas.microsoft.com/office/drawing/2014/main" val="20003"/>
                    </a:ext>
                  </a:extLst>
                </a:gridCol>
                <a:gridCol w="2150425">
                  <a:extLst>
                    <a:ext uri="{9D8B030D-6E8A-4147-A177-3AD203B41FA5}">
                      <a16:colId xmlns:a16="http://schemas.microsoft.com/office/drawing/2014/main" val="20004"/>
                    </a:ext>
                  </a:extLst>
                </a:gridCol>
              </a:tblGrid>
              <a:tr h="370850">
                <a:tc>
                  <a:txBody>
                    <a:bodyPr/>
                    <a:lstStyle/>
                    <a:p>
                      <a:pPr marL="0" marR="0" lvl="0" indent="0" algn="l" rtl="0">
                        <a:spcBef>
                          <a:spcPts val="0"/>
                        </a:spcBef>
                        <a:spcAft>
                          <a:spcPts val="0"/>
                        </a:spcAft>
                        <a:buNone/>
                      </a:pPr>
                      <a:r>
                        <a:rPr lang="cs-CZ" sz="1800" u="none" strike="noStrike" cap="none"/>
                        <a:t>SLOVESO</a:t>
                      </a:r>
                      <a:endParaRPr/>
                    </a:p>
                  </a:txBody>
                  <a:tcPr marL="91450" marR="91450" marT="45725" marB="45725"/>
                </a:tc>
                <a:tc>
                  <a:txBody>
                    <a:bodyPr/>
                    <a:lstStyle/>
                    <a:p>
                      <a:pPr marL="0" marR="0" lvl="0" indent="0" algn="l" rtl="0">
                        <a:spcBef>
                          <a:spcPts val="0"/>
                        </a:spcBef>
                        <a:spcAft>
                          <a:spcPts val="0"/>
                        </a:spcAft>
                        <a:buNone/>
                      </a:pPr>
                      <a:r>
                        <a:rPr lang="cs-CZ" sz="1800" dirty="0">
                          <a:solidFill>
                            <a:schemeClr val="accent4"/>
                          </a:solidFill>
                        </a:rPr>
                        <a:t>ON (TATÍNEK)</a:t>
                      </a:r>
                      <a:endParaRPr dirty="0"/>
                    </a:p>
                  </a:txBody>
                  <a:tcPr marL="91450" marR="91450" marT="45725" marB="45725"/>
                </a:tc>
                <a:tc>
                  <a:txBody>
                    <a:bodyPr/>
                    <a:lstStyle/>
                    <a:p>
                      <a:pPr marL="0" marR="0" lvl="0" indent="0" algn="l" rtl="0">
                        <a:spcBef>
                          <a:spcPts val="0"/>
                        </a:spcBef>
                        <a:spcAft>
                          <a:spcPts val="0"/>
                        </a:spcAft>
                        <a:buNone/>
                      </a:pPr>
                      <a:r>
                        <a:rPr lang="cs-CZ" sz="1800">
                          <a:solidFill>
                            <a:schemeClr val="accent2"/>
                          </a:solidFill>
                        </a:rPr>
                        <a:t>ONA (MAMINKA)</a:t>
                      </a:r>
                      <a:endParaRPr/>
                    </a:p>
                  </a:txBody>
                  <a:tcPr marL="91450" marR="91450" marT="45725" marB="45725"/>
                </a:tc>
                <a:tc>
                  <a:txBody>
                    <a:bodyPr/>
                    <a:lstStyle/>
                    <a:p>
                      <a:pPr marL="0" marR="0" lvl="0" indent="0" algn="l" rtl="0">
                        <a:spcBef>
                          <a:spcPts val="0"/>
                        </a:spcBef>
                        <a:spcAft>
                          <a:spcPts val="0"/>
                        </a:spcAft>
                        <a:buNone/>
                      </a:pPr>
                      <a:r>
                        <a:rPr lang="cs-CZ" sz="1800">
                          <a:solidFill>
                            <a:schemeClr val="accent3"/>
                          </a:solidFill>
                        </a:rPr>
                        <a:t>TO (DÍTĚ)</a:t>
                      </a:r>
                      <a:endParaRPr/>
                    </a:p>
                  </a:txBody>
                  <a:tcPr marL="91450" marR="91450" marT="45725" marB="45725"/>
                </a:tc>
                <a:tc>
                  <a:txBody>
                    <a:bodyPr/>
                    <a:lstStyle/>
                    <a:p>
                      <a:pPr marL="0" marR="0" lvl="0" indent="0" algn="l" rtl="0">
                        <a:spcBef>
                          <a:spcPts val="0"/>
                        </a:spcBef>
                        <a:spcAft>
                          <a:spcPts val="0"/>
                        </a:spcAft>
                        <a:buNone/>
                      </a:pPr>
                      <a:r>
                        <a:rPr lang="cs-CZ" sz="1800"/>
                        <a:t>ONI</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cs-CZ" sz="1800"/>
                        <a:t>PRACOVA</a:t>
                      </a:r>
                      <a:r>
                        <a:rPr lang="cs-CZ" sz="1800">
                          <a:highlight>
                            <a:srgbClr val="FFFF00"/>
                          </a:highlight>
                        </a:rPr>
                        <a:t>T</a:t>
                      </a:r>
                      <a:endParaRPr/>
                    </a:p>
                  </a:txBody>
                  <a:tcPr marL="91450" marR="91450" marT="45725" marB="45725"/>
                </a:tc>
                <a:tc>
                  <a:txBody>
                    <a:bodyPr/>
                    <a:lstStyle/>
                    <a:p>
                      <a:pPr marL="0" marR="0" lvl="0" indent="0" algn="l" rtl="0">
                        <a:spcBef>
                          <a:spcPts val="0"/>
                        </a:spcBef>
                        <a:spcAft>
                          <a:spcPts val="0"/>
                        </a:spcAft>
                        <a:buNone/>
                      </a:pPr>
                      <a:r>
                        <a:rPr lang="cs-CZ" sz="1800"/>
                        <a:t>PRACOVA</a:t>
                      </a:r>
                      <a:r>
                        <a:rPr lang="cs-CZ" sz="1800">
                          <a:solidFill>
                            <a:schemeClr val="accent1"/>
                          </a:solidFill>
                        </a:rPr>
                        <a:t>L</a:t>
                      </a:r>
                      <a:endParaRPr/>
                    </a:p>
                  </a:txBody>
                  <a:tcPr marL="91450" marR="91450" marT="45725" marB="45725"/>
                </a:tc>
                <a:tc>
                  <a:txBody>
                    <a:bodyPr/>
                    <a:lstStyle/>
                    <a:p>
                      <a:pPr marL="0" marR="0" lvl="0" indent="0" algn="l" rtl="0">
                        <a:spcBef>
                          <a:spcPts val="0"/>
                        </a:spcBef>
                        <a:spcAft>
                          <a:spcPts val="0"/>
                        </a:spcAft>
                        <a:buNone/>
                      </a:pPr>
                      <a:r>
                        <a:rPr lang="cs-CZ" sz="1800"/>
                        <a:t>PRACOVAL</a:t>
                      </a:r>
                      <a:r>
                        <a:rPr lang="cs-CZ" sz="1800">
                          <a:solidFill>
                            <a:schemeClr val="accent2"/>
                          </a:solidFill>
                        </a:rPr>
                        <a:t>A</a:t>
                      </a:r>
                      <a:endParaRPr/>
                    </a:p>
                  </a:txBody>
                  <a:tcPr marL="91450" marR="91450" marT="45725" marB="45725"/>
                </a:tc>
                <a:tc>
                  <a:txBody>
                    <a:bodyPr/>
                    <a:lstStyle/>
                    <a:p>
                      <a:pPr marL="0" marR="0" lvl="0" indent="0" algn="l" rtl="0">
                        <a:spcBef>
                          <a:spcPts val="0"/>
                        </a:spcBef>
                        <a:spcAft>
                          <a:spcPts val="0"/>
                        </a:spcAft>
                        <a:buNone/>
                      </a:pPr>
                      <a:r>
                        <a:rPr lang="cs-CZ" sz="1800"/>
                        <a:t>PRACOVAL</a:t>
                      </a:r>
                      <a:r>
                        <a:rPr lang="cs-CZ" sz="1800">
                          <a:solidFill>
                            <a:schemeClr val="accent3"/>
                          </a:solidFill>
                        </a:rPr>
                        <a:t>O</a:t>
                      </a:r>
                      <a:endParaRPr/>
                    </a:p>
                  </a:txBody>
                  <a:tcPr marL="91450" marR="91450" marT="45725" marB="45725"/>
                </a:tc>
                <a:tc>
                  <a:txBody>
                    <a:bodyPr/>
                    <a:lstStyle/>
                    <a:p>
                      <a:pPr marL="0" marR="0" lvl="0" indent="0" algn="l" rtl="0">
                        <a:spcBef>
                          <a:spcPts val="0"/>
                        </a:spcBef>
                        <a:spcAft>
                          <a:spcPts val="0"/>
                        </a:spcAft>
                        <a:buNone/>
                      </a:pPr>
                      <a:r>
                        <a:rPr lang="cs-CZ" sz="1800"/>
                        <a:t>PRACOVAL</a:t>
                      </a:r>
                      <a:r>
                        <a:rPr lang="cs-CZ" sz="1800" b="1"/>
                        <a:t>I</a:t>
                      </a:r>
                      <a:endParaRPr b="1"/>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cs-CZ" sz="1800"/>
                        <a:t>UKLÍZE</a:t>
                      </a:r>
                      <a:r>
                        <a:rPr lang="cs-CZ" sz="1800">
                          <a:highlight>
                            <a:srgbClr val="FFFF00"/>
                          </a:highlight>
                        </a:rPr>
                        <a:t>T</a:t>
                      </a:r>
                      <a:endParaRPr/>
                    </a:p>
                  </a:txBody>
                  <a:tcPr marL="91450" marR="91450" marT="45725" marB="45725"/>
                </a:tc>
                <a:tc>
                  <a:txBody>
                    <a:bodyPr/>
                    <a:lstStyle/>
                    <a:p>
                      <a:pPr marL="0" marR="0" lvl="0" indent="0" algn="l" rtl="0">
                        <a:spcBef>
                          <a:spcPts val="0"/>
                        </a:spcBef>
                        <a:spcAft>
                          <a:spcPts val="0"/>
                        </a:spcAft>
                        <a:buNone/>
                      </a:pPr>
                      <a:r>
                        <a:rPr lang="cs-CZ" sz="1800"/>
                        <a:t>UKLÍZE</a:t>
                      </a:r>
                      <a:r>
                        <a:rPr lang="cs-CZ" sz="1800">
                          <a:solidFill>
                            <a:schemeClr val="accent1"/>
                          </a:solidFill>
                        </a:rPr>
                        <a:t>L</a:t>
                      </a:r>
                      <a:endParaRPr/>
                    </a:p>
                  </a:txBody>
                  <a:tcPr marL="91450" marR="91450" marT="45725" marB="45725"/>
                </a:tc>
                <a:tc>
                  <a:txBody>
                    <a:bodyPr/>
                    <a:lstStyle/>
                    <a:p>
                      <a:pPr marL="0" marR="0" lvl="0" indent="0" algn="l" rtl="0">
                        <a:spcBef>
                          <a:spcPts val="0"/>
                        </a:spcBef>
                        <a:spcAft>
                          <a:spcPts val="0"/>
                        </a:spcAft>
                        <a:buNone/>
                      </a:pPr>
                      <a:r>
                        <a:rPr lang="cs-CZ" sz="1800"/>
                        <a:t>UKLÍZEL</a:t>
                      </a:r>
                      <a:r>
                        <a:rPr lang="cs-CZ" sz="1800">
                          <a:solidFill>
                            <a:schemeClr val="accent2"/>
                          </a:solidFill>
                        </a:rPr>
                        <a:t>A</a:t>
                      </a:r>
                      <a:endParaRPr/>
                    </a:p>
                  </a:txBody>
                  <a:tcPr marL="91450" marR="91450" marT="45725" marB="45725"/>
                </a:tc>
                <a:tc>
                  <a:txBody>
                    <a:bodyPr/>
                    <a:lstStyle/>
                    <a:p>
                      <a:pPr marL="0" marR="0" lvl="0" indent="0" algn="l" rtl="0">
                        <a:spcBef>
                          <a:spcPts val="0"/>
                        </a:spcBef>
                        <a:spcAft>
                          <a:spcPts val="0"/>
                        </a:spcAft>
                        <a:buNone/>
                      </a:pPr>
                      <a:r>
                        <a:rPr lang="cs-CZ" sz="1800"/>
                        <a:t>UKLÍZEL</a:t>
                      </a:r>
                      <a:r>
                        <a:rPr lang="cs-CZ" sz="1800">
                          <a:solidFill>
                            <a:schemeClr val="accent3"/>
                          </a:solidFill>
                        </a:rPr>
                        <a:t>O</a:t>
                      </a:r>
                      <a:endParaRPr/>
                    </a:p>
                  </a:txBody>
                  <a:tcPr marL="91450" marR="91450" marT="45725" marB="45725"/>
                </a:tc>
                <a:tc>
                  <a:txBody>
                    <a:bodyPr/>
                    <a:lstStyle/>
                    <a:p>
                      <a:pPr marL="0" marR="0" lvl="0" indent="0" algn="l" rtl="0">
                        <a:spcBef>
                          <a:spcPts val="0"/>
                        </a:spcBef>
                        <a:spcAft>
                          <a:spcPts val="0"/>
                        </a:spcAft>
                        <a:buNone/>
                      </a:pPr>
                      <a:r>
                        <a:rPr lang="cs-CZ" sz="1800"/>
                        <a:t>UKLÍZEL</a:t>
                      </a:r>
                      <a:r>
                        <a:rPr lang="cs-CZ" sz="1800" b="1"/>
                        <a:t>I</a:t>
                      </a:r>
                      <a:endParaRPr b="1"/>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cs-CZ" sz="1800"/>
                        <a:t>TANCOVA</a:t>
                      </a:r>
                      <a:r>
                        <a:rPr lang="cs-CZ" sz="1800">
                          <a:highlight>
                            <a:srgbClr val="FFFF00"/>
                          </a:highlight>
                        </a:rPr>
                        <a:t>T</a:t>
                      </a:r>
                      <a:endParaRPr/>
                    </a:p>
                  </a:txBody>
                  <a:tcPr marL="91450" marR="91450" marT="45725" marB="45725"/>
                </a:tc>
                <a:tc>
                  <a:txBody>
                    <a:bodyPr/>
                    <a:lstStyle/>
                    <a:p>
                      <a:pPr marL="0" marR="0" lvl="0" indent="0" algn="l" rtl="0">
                        <a:spcBef>
                          <a:spcPts val="0"/>
                        </a:spcBef>
                        <a:spcAft>
                          <a:spcPts val="0"/>
                        </a:spcAft>
                        <a:buNone/>
                      </a:pPr>
                      <a:r>
                        <a:rPr lang="cs-CZ" sz="1800"/>
                        <a:t>TANCOVA</a:t>
                      </a:r>
                      <a:r>
                        <a:rPr lang="cs-CZ" sz="1800">
                          <a:solidFill>
                            <a:schemeClr val="accent1"/>
                          </a:solidFill>
                        </a:rPr>
                        <a:t>L</a:t>
                      </a:r>
                      <a:endParaRPr sz="1800">
                        <a:solidFill>
                          <a:schemeClr val="accent1"/>
                        </a:solidFill>
                      </a:endParaRPr>
                    </a:p>
                  </a:txBody>
                  <a:tcPr marL="91450" marR="91450" marT="45725" marB="45725"/>
                </a:tc>
                <a:tc>
                  <a:txBody>
                    <a:bodyPr/>
                    <a:lstStyle/>
                    <a:p>
                      <a:pPr marL="0" marR="0" lvl="0" indent="0" algn="l" rtl="0">
                        <a:spcBef>
                          <a:spcPts val="0"/>
                        </a:spcBef>
                        <a:spcAft>
                          <a:spcPts val="0"/>
                        </a:spcAft>
                        <a:buNone/>
                      </a:pPr>
                      <a:r>
                        <a:rPr lang="cs-CZ" sz="1800"/>
                        <a:t>TANCOVAL</a:t>
                      </a:r>
                      <a:r>
                        <a:rPr lang="cs-CZ" sz="1800">
                          <a:solidFill>
                            <a:schemeClr val="accent2"/>
                          </a:solidFill>
                        </a:rPr>
                        <a:t>A</a:t>
                      </a:r>
                      <a:endParaRPr sz="1800">
                        <a:solidFill>
                          <a:schemeClr val="accent2"/>
                        </a:solidFill>
                      </a:endParaRPr>
                    </a:p>
                  </a:txBody>
                  <a:tcPr marL="91450" marR="91450" marT="45725" marB="45725"/>
                </a:tc>
                <a:tc>
                  <a:txBody>
                    <a:bodyPr/>
                    <a:lstStyle/>
                    <a:p>
                      <a:pPr marL="0" marR="0" lvl="0" indent="0" algn="l" rtl="0">
                        <a:spcBef>
                          <a:spcPts val="0"/>
                        </a:spcBef>
                        <a:spcAft>
                          <a:spcPts val="0"/>
                        </a:spcAft>
                        <a:buNone/>
                      </a:pPr>
                      <a:r>
                        <a:rPr lang="cs-CZ" sz="1800"/>
                        <a:t>TANCOVAL</a:t>
                      </a:r>
                      <a:r>
                        <a:rPr lang="cs-CZ" sz="1800">
                          <a:solidFill>
                            <a:schemeClr val="accent3"/>
                          </a:solidFill>
                        </a:rPr>
                        <a:t>O</a:t>
                      </a:r>
                      <a:endParaRPr sz="1800">
                        <a:solidFill>
                          <a:schemeClr val="accent3"/>
                        </a:solidFill>
                      </a:endParaRPr>
                    </a:p>
                  </a:txBody>
                  <a:tcPr marL="91450" marR="91450" marT="45725" marB="45725"/>
                </a:tc>
                <a:tc>
                  <a:txBody>
                    <a:bodyPr/>
                    <a:lstStyle/>
                    <a:p>
                      <a:pPr marL="0" marR="0" lvl="0" indent="0" algn="l" rtl="0">
                        <a:spcBef>
                          <a:spcPts val="0"/>
                        </a:spcBef>
                        <a:spcAft>
                          <a:spcPts val="0"/>
                        </a:spcAft>
                        <a:buNone/>
                      </a:pPr>
                      <a:r>
                        <a:rPr lang="cs-CZ" sz="1800"/>
                        <a:t>TANCOVAL</a:t>
                      </a:r>
                      <a:r>
                        <a:rPr lang="cs-CZ" sz="1800" b="1"/>
                        <a:t>I</a:t>
                      </a:r>
                      <a:endParaRPr sz="1800" b="1"/>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cs-CZ" sz="1800"/>
                        <a:t>VAŘI</a:t>
                      </a:r>
                      <a:r>
                        <a:rPr lang="cs-CZ" sz="1800">
                          <a:highlight>
                            <a:srgbClr val="FFFF00"/>
                          </a:highlight>
                        </a:rPr>
                        <a:t>T</a:t>
                      </a:r>
                      <a:endParaRPr/>
                    </a:p>
                  </a:txBody>
                  <a:tcPr marL="91450" marR="91450" marT="45725" marB="45725"/>
                </a:tc>
                <a:tc>
                  <a:txBody>
                    <a:bodyPr/>
                    <a:lstStyle/>
                    <a:p>
                      <a:pPr marL="0" marR="0" lvl="0" indent="0" algn="l" rtl="0">
                        <a:spcBef>
                          <a:spcPts val="0"/>
                        </a:spcBef>
                        <a:spcAft>
                          <a:spcPts val="0"/>
                        </a:spcAft>
                        <a:buNone/>
                      </a:pPr>
                      <a:r>
                        <a:rPr lang="cs-CZ" sz="1800"/>
                        <a:t>VAŘI</a:t>
                      </a:r>
                      <a:r>
                        <a:rPr lang="cs-CZ" sz="1800">
                          <a:solidFill>
                            <a:schemeClr val="accent1"/>
                          </a:solidFill>
                        </a:rPr>
                        <a:t>L</a:t>
                      </a:r>
                      <a:endParaRPr sz="1800">
                        <a:solidFill>
                          <a:schemeClr val="accent1"/>
                        </a:solidFill>
                      </a:endParaRPr>
                    </a:p>
                  </a:txBody>
                  <a:tcPr marL="91450" marR="91450" marT="45725" marB="45725"/>
                </a:tc>
                <a:tc>
                  <a:txBody>
                    <a:bodyPr/>
                    <a:lstStyle/>
                    <a:p>
                      <a:pPr marL="0" marR="0" lvl="0" indent="0" algn="l" rtl="0">
                        <a:spcBef>
                          <a:spcPts val="0"/>
                        </a:spcBef>
                        <a:spcAft>
                          <a:spcPts val="0"/>
                        </a:spcAft>
                        <a:buNone/>
                      </a:pPr>
                      <a:r>
                        <a:rPr lang="cs-CZ" sz="1800"/>
                        <a:t>VAŘIL</a:t>
                      </a:r>
                      <a:r>
                        <a:rPr lang="cs-CZ" sz="1800">
                          <a:solidFill>
                            <a:schemeClr val="accent2"/>
                          </a:solidFill>
                        </a:rPr>
                        <a:t>A</a:t>
                      </a:r>
                      <a:endParaRPr sz="1800">
                        <a:solidFill>
                          <a:schemeClr val="accent2"/>
                        </a:solidFill>
                      </a:endParaRPr>
                    </a:p>
                  </a:txBody>
                  <a:tcPr marL="91450" marR="91450" marT="45725" marB="45725"/>
                </a:tc>
                <a:tc>
                  <a:txBody>
                    <a:bodyPr/>
                    <a:lstStyle/>
                    <a:p>
                      <a:pPr marL="0" marR="0" lvl="0" indent="0" algn="l" rtl="0">
                        <a:spcBef>
                          <a:spcPts val="0"/>
                        </a:spcBef>
                        <a:spcAft>
                          <a:spcPts val="0"/>
                        </a:spcAft>
                        <a:buNone/>
                      </a:pPr>
                      <a:r>
                        <a:rPr lang="cs-CZ" sz="1800"/>
                        <a:t>VAŘIL</a:t>
                      </a:r>
                      <a:r>
                        <a:rPr lang="cs-CZ" sz="1800">
                          <a:solidFill>
                            <a:schemeClr val="accent3"/>
                          </a:solidFill>
                        </a:rPr>
                        <a:t>O</a:t>
                      </a:r>
                      <a:endParaRPr sz="1800">
                        <a:solidFill>
                          <a:schemeClr val="accent3"/>
                        </a:solidFill>
                      </a:endParaRPr>
                    </a:p>
                  </a:txBody>
                  <a:tcPr marL="91450" marR="91450" marT="45725" marB="45725"/>
                </a:tc>
                <a:tc>
                  <a:txBody>
                    <a:bodyPr/>
                    <a:lstStyle/>
                    <a:p>
                      <a:pPr marL="0" marR="0" lvl="0" indent="0" algn="l" rtl="0">
                        <a:spcBef>
                          <a:spcPts val="0"/>
                        </a:spcBef>
                        <a:spcAft>
                          <a:spcPts val="0"/>
                        </a:spcAft>
                        <a:buNone/>
                      </a:pPr>
                      <a:r>
                        <a:rPr lang="cs-CZ" sz="1800"/>
                        <a:t>VAŘIL</a:t>
                      </a:r>
                      <a:r>
                        <a:rPr lang="cs-CZ" sz="1800" b="1"/>
                        <a:t>I</a:t>
                      </a:r>
                      <a:endParaRPr sz="1800" b="1"/>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cs-CZ" sz="1800"/>
                        <a:t>STUDOVA</a:t>
                      </a:r>
                      <a:r>
                        <a:rPr lang="cs-CZ" sz="1800">
                          <a:highlight>
                            <a:srgbClr val="FFFF00"/>
                          </a:highlight>
                        </a:rPr>
                        <a:t>T</a:t>
                      </a:r>
                      <a:endParaRPr/>
                    </a:p>
                  </a:txBody>
                  <a:tcPr marL="91450" marR="91450" marT="45725" marB="45725"/>
                </a:tc>
                <a:tc>
                  <a:txBody>
                    <a:bodyPr/>
                    <a:lstStyle/>
                    <a:p>
                      <a:pPr marL="0" marR="0" lvl="0" indent="0" algn="l" rtl="0">
                        <a:spcBef>
                          <a:spcPts val="0"/>
                        </a:spcBef>
                        <a:spcAft>
                          <a:spcPts val="0"/>
                        </a:spcAft>
                        <a:buNone/>
                      </a:pPr>
                      <a:r>
                        <a:rPr lang="cs-CZ" sz="1800"/>
                        <a:t>STUDOVA</a:t>
                      </a:r>
                      <a:r>
                        <a:rPr lang="cs-CZ" sz="1800">
                          <a:solidFill>
                            <a:schemeClr val="accent1"/>
                          </a:solidFill>
                        </a:rPr>
                        <a:t>L</a:t>
                      </a:r>
                      <a:endParaRPr sz="1800">
                        <a:solidFill>
                          <a:schemeClr val="accent1"/>
                        </a:solidFill>
                      </a:endParaRPr>
                    </a:p>
                  </a:txBody>
                  <a:tcPr marL="91450" marR="91450" marT="45725" marB="45725"/>
                </a:tc>
                <a:tc>
                  <a:txBody>
                    <a:bodyPr/>
                    <a:lstStyle/>
                    <a:p>
                      <a:pPr marL="0" marR="0" lvl="0" indent="0" algn="l" rtl="0">
                        <a:spcBef>
                          <a:spcPts val="0"/>
                        </a:spcBef>
                        <a:spcAft>
                          <a:spcPts val="0"/>
                        </a:spcAft>
                        <a:buNone/>
                      </a:pPr>
                      <a:r>
                        <a:rPr lang="cs-CZ" sz="1800"/>
                        <a:t>STUDOVAL</a:t>
                      </a:r>
                      <a:r>
                        <a:rPr lang="cs-CZ" sz="1800">
                          <a:solidFill>
                            <a:schemeClr val="accent2"/>
                          </a:solidFill>
                        </a:rPr>
                        <a:t>A</a:t>
                      </a:r>
                      <a:endParaRPr sz="1800">
                        <a:solidFill>
                          <a:schemeClr val="accent2"/>
                        </a:solidFill>
                      </a:endParaRPr>
                    </a:p>
                  </a:txBody>
                  <a:tcPr marL="91450" marR="91450" marT="45725" marB="45725"/>
                </a:tc>
                <a:tc>
                  <a:txBody>
                    <a:bodyPr/>
                    <a:lstStyle/>
                    <a:p>
                      <a:pPr marL="0" marR="0" lvl="0" indent="0" algn="l" rtl="0">
                        <a:spcBef>
                          <a:spcPts val="0"/>
                        </a:spcBef>
                        <a:spcAft>
                          <a:spcPts val="0"/>
                        </a:spcAft>
                        <a:buNone/>
                      </a:pPr>
                      <a:r>
                        <a:rPr lang="cs-CZ" sz="1800"/>
                        <a:t>STUDOVAL</a:t>
                      </a:r>
                      <a:r>
                        <a:rPr lang="cs-CZ" sz="1800">
                          <a:solidFill>
                            <a:schemeClr val="accent3"/>
                          </a:solidFill>
                        </a:rPr>
                        <a:t>O</a:t>
                      </a:r>
                      <a:endParaRPr sz="1800">
                        <a:solidFill>
                          <a:schemeClr val="accent3"/>
                        </a:solidFill>
                      </a:endParaRPr>
                    </a:p>
                  </a:txBody>
                  <a:tcPr marL="91450" marR="91450" marT="45725" marB="45725"/>
                </a:tc>
                <a:tc>
                  <a:txBody>
                    <a:bodyPr/>
                    <a:lstStyle/>
                    <a:p>
                      <a:pPr marL="0" marR="0" lvl="0" indent="0" algn="l" rtl="0">
                        <a:spcBef>
                          <a:spcPts val="0"/>
                        </a:spcBef>
                        <a:spcAft>
                          <a:spcPts val="0"/>
                        </a:spcAft>
                        <a:buNone/>
                      </a:pPr>
                      <a:r>
                        <a:rPr lang="cs-CZ" sz="1800" dirty="0"/>
                        <a:t>STUDOVAL</a:t>
                      </a:r>
                      <a:r>
                        <a:rPr lang="cs-CZ" sz="1800" b="1" dirty="0"/>
                        <a:t>I</a:t>
                      </a:r>
                      <a:endParaRPr sz="1800" b="1" dirty="0"/>
                    </a:p>
                  </a:txBody>
                  <a:tcPr marL="91450" marR="91450" marT="45725" marB="45725"/>
                </a:tc>
                <a:extLst>
                  <a:ext uri="{0D108BD9-81ED-4DB2-BD59-A6C34878D82A}">
                    <a16:rowId xmlns:a16="http://schemas.microsoft.com/office/drawing/2014/main" val="10005"/>
                  </a:ext>
                </a:extLst>
              </a:tr>
            </a:tbl>
          </a:graphicData>
        </a:graphic>
      </p:graphicFrame>
      <p:sp>
        <p:nvSpPr>
          <p:cNvPr id="271" name="Google Shape;271;g33817d65277_0_391"/>
          <p:cNvSpPr txBox="1">
            <a:spLocks noGrp="1"/>
          </p:cNvSpPr>
          <p:nvPr>
            <p:ph type="title"/>
          </p:nvPr>
        </p:nvSpPr>
        <p:spPr>
          <a:xfrm>
            <a:off x="720000" y="214850"/>
            <a:ext cx="10753200" cy="45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Gender: -l form + ending (l, la, lo, li)</a:t>
            </a:r>
            <a:endParaRPr/>
          </a:p>
        </p:txBody>
      </p:sp>
      <p:sp>
        <p:nvSpPr>
          <p:cNvPr id="272" name="Google Shape;272;g33817d65277_0_391"/>
          <p:cNvSpPr txBox="1">
            <a:spLocks noGrp="1"/>
          </p:cNvSpPr>
          <p:nvPr>
            <p:ph type="body" idx="1"/>
          </p:nvPr>
        </p:nvSpPr>
        <p:spPr>
          <a:xfrm>
            <a:off x="719937" y="1323947"/>
            <a:ext cx="10753200" cy="726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err="1"/>
              <a:t>Different</a:t>
            </a:r>
            <a:r>
              <a:rPr lang="cs-CZ" dirty="0"/>
              <a:t> </a:t>
            </a:r>
            <a:r>
              <a:rPr lang="cs-CZ" dirty="0" err="1"/>
              <a:t>endings</a:t>
            </a:r>
            <a:r>
              <a:rPr lang="cs-CZ" dirty="0"/>
              <a:t> are </a:t>
            </a:r>
            <a:r>
              <a:rPr lang="cs-CZ" dirty="0" err="1"/>
              <a:t>added</a:t>
            </a:r>
            <a:r>
              <a:rPr lang="cs-CZ" dirty="0"/>
              <a:t> to </a:t>
            </a:r>
            <a:r>
              <a:rPr lang="cs-CZ" dirty="0" err="1"/>
              <a:t>indicate</a:t>
            </a:r>
            <a:r>
              <a:rPr lang="cs-CZ" dirty="0"/>
              <a:t> gender and </a:t>
            </a:r>
            <a:r>
              <a:rPr lang="cs-CZ" dirty="0" err="1"/>
              <a:t>number</a:t>
            </a:r>
            <a:r>
              <a:rPr lang="cs-CZ" dirty="0"/>
              <a: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137" name="Google Shape;137;p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a:t>
            </a:fld>
            <a:endParaRPr/>
          </a:p>
        </p:txBody>
      </p:sp>
      <p:sp>
        <p:nvSpPr>
          <p:cNvPr id="138" name="Google Shape;138;p3"/>
          <p:cNvSpPr txBox="1">
            <a:spLocks noGrp="1"/>
          </p:cNvSpPr>
          <p:nvPr>
            <p:ph type="title"/>
          </p:nvPr>
        </p:nvSpPr>
        <p:spPr>
          <a:xfrm>
            <a:off x="398500" y="2900375"/>
            <a:ext cx="5765100" cy="698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sz="4800"/>
              <a:t>Jak se dnes cítíte?</a:t>
            </a:r>
            <a:endParaRPr sz="4800"/>
          </a:p>
        </p:txBody>
      </p:sp>
      <p:sp>
        <p:nvSpPr>
          <p:cNvPr id="139" name="Google Shape;139;p3"/>
          <p:cNvSpPr txBox="1">
            <a:spLocks noGrp="1"/>
          </p:cNvSpPr>
          <p:nvPr>
            <p:ph type="subTitle" idx="1"/>
          </p:nvPr>
        </p:nvSpPr>
        <p:spPr>
          <a:xfrm>
            <a:off x="398500" y="4116400"/>
            <a:ext cx="5063100" cy="698400"/>
          </a:xfrm>
          <a:prstGeom prst="rect">
            <a:avLst/>
          </a:prstGeom>
          <a:noFill/>
          <a:ln>
            <a:noFill/>
          </a:ln>
        </p:spPr>
        <p:txBody>
          <a:bodyPr spcFirstLastPara="1" wrap="square" lIns="0" tIns="0" rIns="0" bIns="0" anchor="t" anchorCtr="0">
            <a:noAutofit/>
          </a:bodyPr>
          <a:lstStyle/>
          <a:p>
            <a:pPr marL="252000" lvl="0" indent="-2199" algn="l" rtl="0">
              <a:lnSpc>
                <a:spcPct val="128571"/>
              </a:lnSpc>
              <a:spcBef>
                <a:spcPts val="0"/>
              </a:spcBef>
              <a:spcAft>
                <a:spcPts val="0"/>
              </a:spcAft>
              <a:buClr>
                <a:schemeClr val="dk2"/>
              </a:buClr>
              <a:buSzPts val="2800"/>
              <a:buFont typeface="Arial"/>
              <a:buNone/>
            </a:pPr>
            <a:r>
              <a:rPr lang="cs-CZ" sz="3000"/>
              <a:t>Cítím se jako Thor číslo…</a:t>
            </a:r>
            <a:endParaRPr sz="3000"/>
          </a:p>
        </p:txBody>
      </p:sp>
      <p:pic>
        <p:nvPicPr>
          <p:cNvPr id="140" name="Google Shape;140;p3"/>
          <p:cNvPicPr preferRelativeResize="0"/>
          <p:nvPr/>
        </p:nvPicPr>
        <p:blipFill>
          <a:blip r:embed="rId3">
            <a:alphaModFix/>
          </a:blip>
          <a:stretch>
            <a:fillRect/>
          </a:stretch>
        </p:blipFill>
        <p:spPr>
          <a:xfrm>
            <a:off x="6867250" y="0"/>
            <a:ext cx="5274794" cy="68580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g33817d65277_0_536"/>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solidFill>
                  <a:schemeClr val="lt1"/>
                </a:solidFill>
              </a:rPr>
              <a:t>20</a:t>
            </a:fld>
            <a:endParaRPr>
              <a:solidFill>
                <a:schemeClr val="lt1"/>
              </a:solidFill>
            </a:endParaRPr>
          </a:p>
        </p:txBody>
      </p:sp>
      <p:sp>
        <p:nvSpPr>
          <p:cNvPr id="279" name="Google Shape;279;g33817d65277_0_536"/>
          <p:cNvSpPr txBox="1">
            <a:spLocks noGrp="1"/>
          </p:cNvSpPr>
          <p:nvPr>
            <p:ph type="subTitle" idx="1"/>
          </p:nvPr>
        </p:nvSpPr>
        <p:spPr>
          <a:xfrm>
            <a:off x="415202" y="4287627"/>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Make regular forms of the past tense: učebnice, str. 50, cv.. 4 + 5</a:t>
            </a:r>
            <a:endParaRPr/>
          </a:p>
          <a:p>
            <a:pPr marL="0" lvl="0" indent="0" algn="l" rtl="0">
              <a:spcBef>
                <a:spcPts val="0"/>
              </a:spcBef>
              <a:spcAft>
                <a:spcPts val="0"/>
              </a:spcAft>
              <a:buNone/>
            </a:pPr>
            <a:endParaRPr u="sng"/>
          </a:p>
        </p:txBody>
      </p:sp>
      <p:sp>
        <p:nvSpPr>
          <p:cNvPr id="280" name="Google Shape;280;g33817d65277_0_536"/>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Procvičuj</a:t>
            </a:r>
            <a:endParaRPr/>
          </a:p>
          <a:p>
            <a:pPr marL="0" lvl="0" indent="0" algn="l" rtl="0">
              <a:spcBef>
                <a:spcPts val="0"/>
              </a:spcBef>
              <a:spcAft>
                <a:spcPts val="0"/>
              </a:spcAft>
              <a:buNone/>
            </a:pPr>
            <a:r>
              <a:rPr lang="cs-CZ"/>
              <a:t>Practice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g33817d65277_0_519"/>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21</a:t>
            </a:fld>
            <a:endParaRPr/>
          </a:p>
        </p:txBody>
      </p:sp>
      <p:sp>
        <p:nvSpPr>
          <p:cNvPr id="287" name="Google Shape;287;g33817d65277_0_519"/>
          <p:cNvSpPr txBox="1">
            <a:spLocks noGrp="1"/>
          </p:cNvSpPr>
          <p:nvPr>
            <p:ph type="title"/>
          </p:nvPr>
        </p:nvSpPr>
        <p:spPr>
          <a:xfrm>
            <a:off x="808570" y="137658"/>
            <a:ext cx="10753200" cy="45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err="1"/>
              <a:t>2nd</a:t>
            </a:r>
            <a:r>
              <a:rPr lang="cs-CZ" dirty="0"/>
              <a:t> step</a:t>
            </a:r>
            <a:endParaRPr dirty="0"/>
          </a:p>
        </p:txBody>
      </p:sp>
      <p:sp>
        <p:nvSpPr>
          <p:cNvPr id="288" name="Google Shape;288;g33817d65277_0_519"/>
          <p:cNvSpPr txBox="1">
            <a:spLocks noGrp="1"/>
          </p:cNvSpPr>
          <p:nvPr>
            <p:ph type="body" idx="1"/>
          </p:nvPr>
        </p:nvSpPr>
        <p:spPr>
          <a:xfrm>
            <a:off x="719400" y="1349597"/>
            <a:ext cx="10753200" cy="2234400"/>
          </a:xfrm>
          <a:prstGeom prst="rect">
            <a:avLst/>
          </a:prstGeom>
        </p:spPr>
        <p:txBody>
          <a:bodyPr spcFirstLastPara="1" wrap="square" lIns="0" tIns="0" rIns="0" bIns="0" anchor="t" anchorCtr="0">
            <a:noAutofit/>
          </a:bodyPr>
          <a:lstStyle/>
          <a:p>
            <a:pPr marL="457200" lvl="0" indent="-406400" algn="l" rtl="0">
              <a:spcBef>
                <a:spcPts val="0"/>
              </a:spcBef>
              <a:spcAft>
                <a:spcPts val="0"/>
              </a:spcAft>
              <a:buSzPts val="2800"/>
              <a:buChar char="̶"/>
            </a:pPr>
            <a:r>
              <a:rPr lang="cs-CZ" dirty="0"/>
              <a:t>To </a:t>
            </a:r>
            <a:r>
              <a:rPr lang="cs-CZ" dirty="0" err="1"/>
              <a:t>complete</a:t>
            </a:r>
            <a:r>
              <a:rPr lang="cs-CZ" dirty="0"/>
              <a:t> </a:t>
            </a:r>
            <a:r>
              <a:rPr lang="cs-CZ" dirty="0" err="1"/>
              <a:t>the</a:t>
            </a:r>
            <a:r>
              <a:rPr lang="cs-CZ" dirty="0"/>
              <a:t> </a:t>
            </a:r>
            <a:r>
              <a:rPr lang="cs-CZ" dirty="0" err="1"/>
              <a:t>information</a:t>
            </a:r>
            <a:r>
              <a:rPr lang="cs-CZ" dirty="0"/>
              <a:t> </a:t>
            </a:r>
            <a:r>
              <a:rPr lang="cs-CZ" dirty="0" err="1"/>
              <a:t>of</a:t>
            </a:r>
            <a:r>
              <a:rPr lang="cs-CZ" dirty="0"/>
              <a:t> </a:t>
            </a:r>
            <a:r>
              <a:rPr lang="cs-CZ" dirty="0" err="1"/>
              <a:t>the</a:t>
            </a:r>
            <a:r>
              <a:rPr lang="cs-CZ" dirty="0"/>
              <a:t> past tense </a:t>
            </a:r>
            <a:r>
              <a:rPr lang="cs-CZ" b="1" dirty="0" err="1"/>
              <a:t>add</a:t>
            </a:r>
            <a:r>
              <a:rPr lang="cs-CZ" b="1" dirty="0"/>
              <a:t> </a:t>
            </a:r>
            <a:r>
              <a:rPr lang="cs-CZ" b="1" dirty="0" err="1"/>
              <a:t>the</a:t>
            </a:r>
            <a:r>
              <a:rPr lang="cs-CZ" b="1" dirty="0"/>
              <a:t> </a:t>
            </a:r>
            <a:r>
              <a:rPr lang="cs-CZ" b="1" dirty="0" err="1"/>
              <a:t>auxiliary</a:t>
            </a:r>
            <a:r>
              <a:rPr lang="cs-CZ" b="1" dirty="0"/>
              <a:t> verb </a:t>
            </a:r>
            <a:r>
              <a:rPr lang="cs-CZ" b="1" dirty="0">
                <a:highlight>
                  <a:srgbClr val="FFFF00"/>
                </a:highlight>
              </a:rPr>
              <a:t>být</a:t>
            </a:r>
            <a:r>
              <a:rPr lang="cs-CZ" dirty="0"/>
              <a:t>. </a:t>
            </a:r>
            <a:endParaRPr dirty="0"/>
          </a:p>
          <a:p>
            <a:pPr marL="457200" lvl="0" indent="-406400" algn="l" rtl="0">
              <a:spcBef>
                <a:spcPts val="0"/>
              </a:spcBef>
              <a:spcAft>
                <a:spcPts val="0"/>
              </a:spcAft>
              <a:buSzPts val="2800"/>
              <a:buChar char="̶"/>
            </a:pPr>
            <a:r>
              <a:rPr lang="cs-CZ" b="1" dirty="0" err="1"/>
              <a:t>The</a:t>
            </a:r>
            <a:r>
              <a:rPr lang="cs-CZ" b="1" dirty="0"/>
              <a:t> </a:t>
            </a:r>
            <a:r>
              <a:rPr lang="cs-CZ" b="1" dirty="0" err="1"/>
              <a:t>forms</a:t>
            </a:r>
            <a:r>
              <a:rPr lang="cs-CZ" b="1" dirty="0"/>
              <a:t> </a:t>
            </a:r>
            <a:r>
              <a:rPr lang="cs-CZ" b="1" dirty="0" err="1"/>
              <a:t>for</a:t>
            </a:r>
            <a:r>
              <a:rPr lang="cs-CZ" b="1" dirty="0">
                <a:solidFill>
                  <a:schemeClr val="accent6"/>
                </a:solidFill>
              </a:rPr>
              <a:t> </a:t>
            </a:r>
            <a:r>
              <a:rPr lang="cs-CZ" b="1" dirty="0">
                <a:solidFill>
                  <a:schemeClr val="accent1"/>
                </a:solidFill>
              </a:rPr>
              <a:t>on</a:t>
            </a:r>
            <a:r>
              <a:rPr lang="cs-CZ" b="1" dirty="0"/>
              <a:t>, </a:t>
            </a:r>
            <a:r>
              <a:rPr lang="cs-CZ" b="1" dirty="0">
                <a:solidFill>
                  <a:schemeClr val="accent2"/>
                </a:solidFill>
              </a:rPr>
              <a:t>ona</a:t>
            </a:r>
            <a:r>
              <a:rPr lang="cs-CZ" b="1" dirty="0"/>
              <a:t>, </a:t>
            </a:r>
            <a:r>
              <a:rPr lang="cs-CZ" b="1" dirty="0">
                <a:solidFill>
                  <a:schemeClr val="accent3"/>
                </a:solidFill>
              </a:rPr>
              <a:t>to</a:t>
            </a:r>
            <a:r>
              <a:rPr lang="cs-CZ" b="1" dirty="0"/>
              <a:t>, oni </a:t>
            </a:r>
            <a:r>
              <a:rPr lang="cs-CZ" b="1" dirty="0" err="1">
                <a:solidFill>
                  <a:schemeClr val="accent6"/>
                </a:solidFill>
              </a:rPr>
              <a:t>don’t</a:t>
            </a:r>
            <a:r>
              <a:rPr lang="cs-CZ" b="1" dirty="0">
                <a:solidFill>
                  <a:schemeClr val="accent6"/>
                </a:solidFill>
              </a:rPr>
              <a:t> </a:t>
            </a:r>
            <a:r>
              <a:rPr lang="cs-CZ" b="1" dirty="0" err="1">
                <a:solidFill>
                  <a:schemeClr val="accent6"/>
                </a:solidFill>
              </a:rPr>
              <a:t>have</a:t>
            </a:r>
            <a:r>
              <a:rPr lang="cs-CZ" b="1" dirty="0">
                <a:solidFill>
                  <a:schemeClr val="accent6"/>
                </a:solidFill>
              </a:rPr>
              <a:t> </a:t>
            </a:r>
            <a:r>
              <a:rPr lang="cs-CZ" b="1" dirty="0" err="1">
                <a:solidFill>
                  <a:schemeClr val="accent6"/>
                </a:solidFill>
              </a:rPr>
              <a:t>auxiliary</a:t>
            </a:r>
            <a:r>
              <a:rPr lang="cs-CZ" b="1" dirty="0">
                <a:solidFill>
                  <a:schemeClr val="accent6"/>
                </a:solidFill>
              </a:rPr>
              <a:t> verb</a:t>
            </a:r>
            <a:endParaRPr b="1" dirty="0">
              <a:solidFill>
                <a:schemeClr val="accent6"/>
              </a:solidFill>
            </a:endParaRPr>
          </a:p>
          <a:p>
            <a:pPr marL="457200" lvl="0" indent="0" algn="l" rtl="0">
              <a:spcBef>
                <a:spcPts val="0"/>
              </a:spcBef>
              <a:spcAft>
                <a:spcPts val="0"/>
              </a:spcAft>
              <a:buNone/>
            </a:pPr>
            <a:r>
              <a:rPr lang="cs-CZ" b="1" dirty="0" err="1">
                <a:solidFill>
                  <a:schemeClr val="accent6"/>
                </a:solidFill>
              </a:rPr>
              <a:t>forms</a:t>
            </a:r>
            <a:r>
              <a:rPr lang="cs-CZ" b="1" dirty="0"/>
              <a:t>!!!</a:t>
            </a:r>
            <a:endParaRPr b="1" dirty="0"/>
          </a:p>
          <a:p>
            <a:pPr marL="0" lvl="0" indent="0" algn="l" rtl="0">
              <a:spcBef>
                <a:spcPts val="0"/>
              </a:spcBef>
              <a:spcAft>
                <a:spcPts val="0"/>
              </a:spcAft>
              <a:buNone/>
            </a:pPr>
            <a:endParaRPr dirty="0"/>
          </a:p>
        </p:txBody>
      </p:sp>
      <p:graphicFrame>
        <p:nvGraphicFramePr>
          <p:cNvPr id="289" name="Google Shape;289;g33817d65277_0_519"/>
          <p:cNvGraphicFramePr/>
          <p:nvPr>
            <p:extLst>
              <p:ext uri="{D42A27DB-BD31-4B8C-83A1-F6EECF244321}">
                <p14:modId xmlns:p14="http://schemas.microsoft.com/office/powerpoint/2010/main" val="1057665556"/>
              </p:ext>
            </p:extLst>
          </p:nvPr>
        </p:nvGraphicFramePr>
        <p:xfrm>
          <a:off x="952500" y="3702221"/>
          <a:ext cx="10287000" cy="2377260"/>
        </p:xfrm>
        <a:graphic>
          <a:graphicData uri="http://schemas.openxmlformats.org/drawingml/2006/table">
            <a:tbl>
              <a:tblPr>
                <a:noFill/>
                <a:tableStyleId>{943649A9-7079-4DB8-A634-E9BD070770B0}</a:tableStyleId>
              </a:tblPr>
              <a:tblGrid>
                <a:gridCol w="1322800">
                  <a:extLst>
                    <a:ext uri="{9D8B030D-6E8A-4147-A177-3AD203B41FA5}">
                      <a16:colId xmlns:a16="http://schemas.microsoft.com/office/drawing/2014/main" val="20000"/>
                    </a:ext>
                  </a:extLst>
                </a:gridCol>
                <a:gridCol w="55352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cs-CZ"/>
                        <a:t>JÁ</a:t>
                      </a:r>
                      <a:endParaRPr/>
                    </a:p>
                  </a:txBody>
                  <a:tcPr marL="91425" marR="91425" marT="91425" marB="91425"/>
                </a:tc>
                <a:tc>
                  <a:txBody>
                    <a:bodyPr/>
                    <a:lstStyle/>
                    <a:p>
                      <a:pPr marL="0" lvl="0" indent="0" algn="l" rtl="0">
                        <a:spcBef>
                          <a:spcPts val="0"/>
                        </a:spcBef>
                        <a:spcAft>
                          <a:spcPts val="0"/>
                        </a:spcAft>
                        <a:buNone/>
                      </a:pPr>
                      <a:r>
                        <a:rPr lang="cs-CZ">
                          <a:solidFill>
                            <a:schemeClr val="accent1"/>
                          </a:solidFill>
                        </a:rPr>
                        <a:t>dělal</a:t>
                      </a:r>
                      <a:r>
                        <a:rPr lang="cs-CZ"/>
                        <a:t> / </a:t>
                      </a:r>
                      <a:r>
                        <a:rPr lang="cs-CZ">
                          <a:solidFill>
                            <a:schemeClr val="accent2"/>
                          </a:solidFill>
                        </a:rPr>
                        <a:t>dělala</a:t>
                      </a:r>
                      <a:r>
                        <a:rPr lang="cs-CZ"/>
                        <a:t>  </a:t>
                      </a:r>
                      <a:r>
                        <a:rPr lang="cs-CZ">
                          <a:highlight>
                            <a:srgbClr val="FFFF00"/>
                          </a:highlight>
                        </a:rPr>
                        <a:t>jsem</a:t>
                      </a:r>
                      <a:endParaRPr>
                        <a:highlight>
                          <a:srgbClr val="FFFF00"/>
                        </a:highlight>
                      </a:endParaRPr>
                    </a:p>
                  </a:txBody>
                  <a:tcPr marL="91425" marR="91425" marT="91425" marB="91425"/>
                </a:tc>
                <a:tc>
                  <a:txBody>
                    <a:bodyPr/>
                    <a:lstStyle/>
                    <a:p>
                      <a:pPr marL="0" lvl="0" indent="0" algn="l" rtl="0">
                        <a:spcBef>
                          <a:spcPts val="0"/>
                        </a:spcBef>
                        <a:spcAft>
                          <a:spcPts val="0"/>
                        </a:spcAft>
                        <a:buNone/>
                      </a:pPr>
                      <a:r>
                        <a:rPr lang="cs-CZ" i="1"/>
                        <a:t> I did</a:t>
                      </a:r>
                      <a:endParaRPr i="1"/>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cs-CZ"/>
                        <a:t>TY</a:t>
                      </a:r>
                      <a:endParaRPr/>
                    </a:p>
                  </a:txBody>
                  <a:tcPr marL="91425" marR="91425" marT="91425" marB="91425"/>
                </a:tc>
                <a:tc>
                  <a:txBody>
                    <a:bodyPr/>
                    <a:lstStyle/>
                    <a:p>
                      <a:pPr marL="0" lvl="0" indent="0" algn="l" rtl="0">
                        <a:spcBef>
                          <a:spcPts val="0"/>
                        </a:spcBef>
                        <a:spcAft>
                          <a:spcPts val="0"/>
                        </a:spcAft>
                        <a:buNone/>
                      </a:pPr>
                      <a:r>
                        <a:rPr lang="cs-CZ">
                          <a:solidFill>
                            <a:schemeClr val="accent1"/>
                          </a:solidFill>
                        </a:rPr>
                        <a:t>dělal</a:t>
                      </a:r>
                      <a:r>
                        <a:rPr lang="cs-CZ"/>
                        <a:t> / </a:t>
                      </a:r>
                      <a:r>
                        <a:rPr lang="cs-CZ">
                          <a:solidFill>
                            <a:schemeClr val="accent2"/>
                          </a:solidFill>
                        </a:rPr>
                        <a:t>dělala</a:t>
                      </a:r>
                      <a:r>
                        <a:rPr lang="cs-CZ"/>
                        <a:t> </a:t>
                      </a:r>
                      <a:r>
                        <a:rPr lang="cs-CZ">
                          <a:highlight>
                            <a:srgbClr val="FFFF00"/>
                          </a:highlight>
                        </a:rPr>
                        <a:t>jsi</a:t>
                      </a:r>
                      <a:endParaRPr>
                        <a:highlight>
                          <a:srgbClr val="FFFF00"/>
                        </a:highlight>
                      </a:endParaRPr>
                    </a:p>
                  </a:txBody>
                  <a:tcPr marL="91425" marR="91425" marT="91425" marB="91425"/>
                </a:tc>
                <a:tc>
                  <a:txBody>
                    <a:bodyPr/>
                    <a:lstStyle/>
                    <a:p>
                      <a:pPr marL="0" lvl="0" indent="0" algn="l" rtl="0">
                        <a:spcBef>
                          <a:spcPts val="0"/>
                        </a:spcBef>
                        <a:spcAft>
                          <a:spcPts val="0"/>
                        </a:spcAft>
                        <a:buNone/>
                      </a:pPr>
                      <a:r>
                        <a:rPr lang="cs-CZ" i="1"/>
                        <a:t>You did</a:t>
                      </a:r>
                      <a:endParaRPr i="1"/>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cs-CZ"/>
                        <a:t>ON, ONA, TO</a:t>
                      </a:r>
                      <a:endParaRPr/>
                    </a:p>
                  </a:txBody>
                  <a:tcPr marL="91425" marR="91425" marT="91425" marB="91425"/>
                </a:tc>
                <a:tc>
                  <a:txBody>
                    <a:bodyPr/>
                    <a:lstStyle/>
                    <a:p>
                      <a:pPr marL="0" lvl="0" indent="0" algn="l" rtl="0">
                        <a:spcBef>
                          <a:spcPts val="0"/>
                        </a:spcBef>
                        <a:spcAft>
                          <a:spcPts val="0"/>
                        </a:spcAft>
                        <a:buNone/>
                      </a:pPr>
                      <a:r>
                        <a:rPr lang="cs-CZ" dirty="0">
                          <a:solidFill>
                            <a:schemeClr val="accent1"/>
                          </a:solidFill>
                        </a:rPr>
                        <a:t>dělal</a:t>
                      </a:r>
                      <a:r>
                        <a:rPr lang="cs-CZ" dirty="0"/>
                        <a:t> / </a:t>
                      </a:r>
                      <a:r>
                        <a:rPr lang="cs-CZ" dirty="0">
                          <a:solidFill>
                            <a:schemeClr val="accent2"/>
                          </a:solidFill>
                        </a:rPr>
                        <a:t>dělala</a:t>
                      </a:r>
                      <a:r>
                        <a:rPr lang="cs-CZ" dirty="0"/>
                        <a:t> / </a:t>
                      </a:r>
                      <a:r>
                        <a:rPr lang="cs-CZ" dirty="0">
                          <a:solidFill>
                            <a:schemeClr val="accent3"/>
                          </a:solidFill>
                        </a:rPr>
                        <a:t>dělalo</a:t>
                      </a:r>
                      <a:r>
                        <a:rPr lang="cs-CZ" dirty="0"/>
                        <a:t> </a:t>
                      </a:r>
                      <a:r>
                        <a:rPr lang="cs-CZ" dirty="0">
                          <a:highlight>
                            <a:srgbClr val="C27BA0"/>
                          </a:highlight>
                        </a:rPr>
                        <a:t>!!!</a:t>
                      </a:r>
                      <a:endParaRPr dirty="0">
                        <a:highlight>
                          <a:srgbClr val="C27BA0"/>
                        </a:highlight>
                      </a:endParaRPr>
                    </a:p>
                  </a:txBody>
                  <a:tcPr marL="91425" marR="91425" marT="91425" marB="91425"/>
                </a:tc>
                <a:tc>
                  <a:txBody>
                    <a:bodyPr/>
                    <a:lstStyle/>
                    <a:p>
                      <a:pPr marL="0" lvl="0" indent="0" algn="l" rtl="0">
                        <a:spcBef>
                          <a:spcPts val="0"/>
                        </a:spcBef>
                        <a:spcAft>
                          <a:spcPts val="0"/>
                        </a:spcAft>
                        <a:buNone/>
                      </a:pPr>
                      <a:r>
                        <a:rPr lang="cs-CZ" i="1"/>
                        <a:t>He, she, it did</a:t>
                      </a:r>
                      <a:endParaRPr i="1"/>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cs-CZ"/>
                        <a:t>MY</a:t>
                      </a:r>
                      <a:endParaRPr/>
                    </a:p>
                  </a:txBody>
                  <a:tcPr marL="91425" marR="91425" marT="91425" marB="91425"/>
                </a:tc>
                <a:tc>
                  <a:txBody>
                    <a:bodyPr/>
                    <a:lstStyle/>
                    <a:p>
                      <a:pPr marL="0" lvl="0" indent="0" algn="l" rtl="0">
                        <a:spcBef>
                          <a:spcPts val="0"/>
                        </a:spcBef>
                        <a:spcAft>
                          <a:spcPts val="0"/>
                        </a:spcAft>
                        <a:buNone/>
                      </a:pPr>
                      <a:r>
                        <a:rPr lang="cs-CZ"/>
                        <a:t>dělal</a:t>
                      </a:r>
                      <a:r>
                        <a:rPr lang="cs-CZ" b="1"/>
                        <a:t>i </a:t>
                      </a:r>
                      <a:r>
                        <a:rPr lang="cs-CZ">
                          <a:highlight>
                            <a:srgbClr val="FFFF00"/>
                          </a:highlight>
                        </a:rPr>
                        <a:t>jsme</a:t>
                      </a:r>
                      <a:endParaRPr>
                        <a:highlight>
                          <a:srgbClr val="FFFF00"/>
                        </a:highlight>
                      </a:endParaRPr>
                    </a:p>
                  </a:txBody>
                  <a:tcPr marL="91425" marR="91425" marT="91425" marB="91425"/>
                </a:tc>
                <a:tc>
                  <a:txBody>
                    <a:bodyPr/>
                    <a:lstStyle/>
                    <a:p>
                      <a:pPr marL="0" lvl="0" indent="0" algn="l" rtl="0">
                        <a:spcBef>
                          <a:spcPts val="0"/>
                        </a:spcBef>
                        <a:spcAft>
                          <a:spcPts val="0"/>
                        </a:spcAft>
                        <a:buNone/>
                      </a:pPr>
                      <a:r>
                        <a:rPr lang="cs-CZ" i="1"/>
                        <a:t>We did</a:t>
                      </a:r>
                      <a:endParaRPr i="1"/>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cs-CZ"/>
                        <a:t>VY</a:t>
                      </a:r>
                      <a:endParaRPr/>
                    </a:p>
                  </a:txBody>
                  <a:tcPr marL="91425" marR="91425" marT="91425" marB="91425"/>
                </a:tc>
                <a:tc>
                  <a:txBody>
                    <a:bodyPr/>
                    <a:lstStyle/>
                    <a:p>
                      <a:pPr marL="0" lvl="0" indent="0" algn="l" rtl="0">
                        <a:spcBef>
                          <a:spcPts val="0"/>
                        </a:spcBef>
                        <a:spcAft>
                          <a:spcPts val="0"/>
                        </a:spcAft>
                        <a:buNone/>
                      </a:pPr>
                      <a:r>
                        <a:rPr lang="cs-CZ"/>
                        <a:t>dělal</a:t>
                      </a:r>
                      <a:r>
                        <a:rPr lang="cs-CZ" b="1"/>
                        <a:t>i</a:t>
                      </a:r>
                      <a:r>
                        <a:rPr lang="cs-CZ"/>
                        <a:t> </a:t>
                      </a:r>
                      <a:r>
                        <a:rPr lang="cs-CZ">
                          <a:highlight>
                            <a:srgbClr val="FFFF00"/>
                          </a:highlight>
                        </a:rPr>
                        <a:t>jste</a:t>
                      </a:r>
                      <a:endParaRPr>
                        <a:highlight>
                          <a:srgbClr val="FFFF00"/>
                        </a:highlight>
                      </a:endParaRPr>
                    </a:p>
                  </a:txBody>
                  <a:tcPr marL="91425" marR="91425" marT="91425" marB="91425"/>
                </a:tc>
                <a:tc>
                  <a:txBody>
                    <a:bodyPr/>
                    <a:lstStyle/>
                    <a:p>
                      <a:pPr marL="0" lvl="0" indent="0" algn="l" rtl="0">
                        <a:spcBef>
                          <a:spcPts val="0"/>
                        </a:spcBef>
                        <a:spcAft>
                          <a:spcPts val="0"/>
                        </a:spcAft>
                        <a:buNone/>
                      </a:pPr>
                      <a:r>
                        <a:rPr lang="cs-CZ" i="1"/>
                        <a:t>You did (pl.)</a:t>
                      </a:r>
                      <a:endParaRPr i="1"/>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cs-CZ"/>
                        <a:t>ONI</a:t>
                      </a:r>
                      <a:endParaRPr/>
                    </a:p>
                  </a:txBody>
                  <a:tcPr marL="91425" marR="91425" marT="91425" marB="91425"/>
                </a:tc>
                <a:tc>
                  <a:txBody>
                    <a:bodyPr/>
                    <a:lstStyle/>
                    <a:p>
                      <a:pPr marL="0" lvl="0" indent="0" algn="l" rtl="0">
                        <a:spcBef>
                          <a:spcPts val="0"/>
                        </a:spcBef>
                        <a:spcAft>
                          <a:spcPts val="0"/>
                        </a:spcAft>
                        <a:buNone/>
                      </a:pPr>
                      <a:r>
                        <a:rPr lang="cs-CZ"/>
                        <a:t>dělal</a:t>
                      </a:r>
                      <a:r>
                        <a:rPr lang="cs-CZ" b="1"/>
                        <a:t>i</a:t>
                      </a:r>
                      <a:r>
                        <a:rPr lang="cs-CZ"/>
                        <a:t> </a:t>
                      </a:r>
                      <a:r>
                        <a:rPr lang="cs-CZ">
                          <a:highlight>
                            <a:srgbClr val="C27BA0"/>
                          </a:highlight>
                        </a:rPr>
                        <a:t>!!!</a:t>
                      </a:r>
                      <a:endParaRPr>
                        <a:highlight>
                          <a:srgbClr val="C27BA0"/>
                        </a:highlight>
                      </a:endParaRPr>
                    </a:p>
                  </a:txBody>
                  <a:tcPr marL="91425" marR="91425" marT="91425" marB="91425"/>
                </a:tc>
                <a:tc>
                  <a:txBody>
                    <a:bodyPr/>
                    <a:lstStyle/>
                    <a:p>
                      <a:pPr marL="0" lvl="0" indent="0" algn="l" rtl="0">
                        <a:spcBef>
                          <a:spcPts val="0"/>
                        </a:spcBef>
                        <a:spcAft>
                          <a:spcPts val="0"/>
                        </a:spcAft>
                        <a:buNone/>
                      </a:pPr>
                      <a:r>
                        <a:rPr lang="cs-CZ" i="1" dirty="0"/>
                        <a:t>They </a:t>
                      </a:r>
                      <a:r>
                        <a:rPr lang="cs-CZ" i="1" dirty="0" err="1"/>
                        <a:t>did</a:t>
                      </a:r>
                      <a:endParaRPr i="1" dirty="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33817d65277_0_528"/>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22</a:t>
            </a:fld>
            <a:endParaRPr/>
          </a:p>
        </p:txBody>
      </p:sp>
      <p:sp>
        <p:nvSpPr>
          <p:cNvPr id="296" name="Google Shape;296;g33817d65277_0_528"/>
          <p:cNvSpPr txBox="1">
            <a:spLocks noGrp="1"/>
          </p:cNvSpPr>
          <p:nvPr>
            <p:ph type="title"/>
          </p:nvPr>
        </p:nvSpPr>
        <p:spPr>
          <a:xfrm>
            <a:off x="719400" y="0"/>
            <a:ext cx="10753200" cy="45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t>Negative</a:t>
            </a:r>
            <a:endParaRPr dirty="0"/>
          </a:p>
        </p:txBody>
      </p:sp>
      <p:sp>
        <p:nvSpPr>
          <p:cNvPr id="297" name="Google Shape;297;g33817d65277_0_528"/>
          <p:cNvSpPr txBox="1">
            <a:spLocks noGrp="1"/>
          </p:cNvSpPr>
          <p:nvPr>
            <p:ph type="body" idx="1"/>
          </p:nvPr>
        </p:nvSpPr>
        <p:spPr>
          <a:xfrm>
            <a:off x="719400" y="1173960"/>
            <a:ext cx="10753200" cy="414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t>To </a:t>
            </a:r>
            <a:r>
              <a:rPr lang="cs-CZ" dirty="0" err="1"/>
              <a:t>negate</a:t>
            </a:r>
            <a:r>
              <a:rPr lang="cs-CZ" dirty="0"/>
              <a:t> a verb in past tense: Just </a:t>
            </a:r>
            <a:r>
              <a:rPr lang="cs-CZ" dirty="0" err="1"/>
              <a:t>add</a:t>
            </a:r>
            <a:r>
              <a:rPr lang="cs-CZ" dirty="0"/>
              <a:t> </a:t>
            </a:r>
            <a:r>
              <a:rPr lang="cs-CZ" dirty="0" err="1"/>
              <a:t>the</a:t>
            </a:r>
            <a:r>
              <a:rPr lang="cs-CZ" dirty="0"/>
              <a:t> prefix ne- to </a:t>
            </a:r>
            <a:r>
              <a:rPr lang="cs-CZ" dirty="0" err="1"/>
              <a:t>the</a:t>
            </a:r>
            <a:r>
              <a:rPr lang="cs-CZ" dirty="0"/>
              <a:t> </a:t>
            </a:r>
            <a:r>
              <a:rPr lang="cs-CZ" dirty="0" err="1"/>
              <a:t>main</a:t>
            </a:r>
            <a:r>
              <a:rPr lang="cs-CZ" dirty="0"/>
              <a:t> verb (not to </a:t>
            </a:r>
            <a:r>
              <a:rPr lang="cs-CZ" dirty="0" err="1"/>
              <a:t>the</a:t>
            </a:r>
            <a:r>
              <a:rPr lang="cs-CZ" dirty="0"/>
              <a:t> </a:t>
            </a:r>
            <a:r>
              <a:rPr lang="cs-CZ" dirty="0" err="1"/>
              <a:t>auxiliary</a:t>
            </a:r>
            <a:r>
              <a:rPr lang="cs-CZ" dirty="0"/>
              <a:t> být!).</a:t>
            </a:r>
            <a:endParaRPr dirty="0"/>
          </a:p>
          <a:p>
            <a:pPr marL="0" lvl="0" indent="0" algn="l" rtl="0">
              <a:lnSpc>
                <a:spcPct val="100000"/>
              </a:lnSpc>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graphicFrame>
        <p:nvGraphicFramePr>
          <p:cNvPr id="298" name="Google Shape;298;g33817d65277_0_528"/>
          <p:cNvGraphicFramePr/>
          <p:nvPr/>
        </p:nvGraphicFramePr>
        <p:xfrm>
          <a:off x="806950" y="2936700"/>
          <a:ext cx="10287000" cy="2377260"/>
        </p:xfrm>
        <a:graphic>
          <a:graphicData uri="http://schemas.openxmlformats.org/drawingml/2006/table">
            <a:tbl>
              <a:tblPr>
                <a:noFill/>
                <a:tableStyleId>{943649A9-7079-4DB8-A634-E9BD070770B0}</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cs-CZ"/>
                        <a:t>JÁ</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solidFill>
                            <a:schemeClr val="accent1"/>
                          </a:solidFill>
                        </a:rPr>
                        <a:t>nedělal</a:t>
                      </a:r>
                      <a:r>
                        <a:rPr lang="cs-CZ"/>
                        <a:t> / </a:t>
                      </a:r>
                      <a:r>
                        <a:rPr lang="cs-CZ">
                          <a:solidFill>
                            <a:schemeClr val="accent2"/>
                          </a:solidFill>
                        </a:rPr>
                        <a:t>nedělala </a:t>
                      </a:r>
                      <a:r>
                        <a:rPr lang="cs-CZ"/>
                        <a:t> </a:t>
                      </a:r>
                      <a:r>
                        <a:rPr lang="cs-CZ">
                          <a:highlight>
                            <a:srgbClr val="FFFF00"/>
                          </a:highlight>
                        </a:rPr>
                        <a:t>jsem</a:t>
                      </a:r>
                      <a:endParaRPr>
                        <a:highlight>
                          <a:srgbClr val="FFFF0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 I did not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cs-CZ"/>
                        <a:t>TY</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solidFill>
                            <a:schemeClr val="accent1"/>
                          </a:solidFill>
                        </a:rPr>
                        <a:t>nedělal</a:t>
                      </a:r>
                      <a:r>
                        <a:rPr lang="cs-CZ"/>
                        <a:t> / </a:t>
                      </a:r>
                      <a:r>
                        <a:rPr lang="cs-CZ">
                          <a:solidFill>
                            <a:schemeClr val="accent2"/>
                          </a:solidFill>
                        </a:rPr>
                        <a:t>nedělala</a:t>
                      </a:r>
                      <a:r>
                        <a:rPr lang="cs-CZ"/>
                        <a:t> </a:t>
                      </a:r>
                      <a:r>
                        <a:rPr lang="cs-CZ">
                          <a:highlight>
                            <a:srgbClr val="FFFF00"/>
                          </a:highlight>
                        </a:rPr>
                        <a:t>jsi</a:t>
                      </a:r>
                      <a:endParaRPr>
                        <a:highlight>
                          <a:srgbClr val="FFFF0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You did not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cs-CZ"/>
                        <a:t>ON, ONA, TO</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solidFill>
                            <a:schemeClr val="accent1"/>
                          </a:solidFill>
                        </a:rPr>
                        <a:t>nedělal</a:t>
                      </a:r>
                      <a:r>
                        <a:rPr lang="cs-CZ"/>
                        <a:t> / </a:t>
                      </a:r>
                      <a:r>
                        <a:rPr lang="cs-CZ">
                          <a:solidFill>
                            <a:schemeClr val="accent2"/>
                          </a:solidFill>
                        </a:rPr>
                        <a:t>nedělala</a:t>
                      </a:r>
                      <a:r>
                        <a:rPr lang="cs-CZ"/>
                        <a:t> / </a:t>
                      </a:r>
                      <a:r>
                        <a:rPr lang="cs-CZ">
                          <a:solidFill>
                            <a:schemeClr val="accent3"/>
                          </a:solidFill>
                        </a:rPr>
                        <a:t>dělalo</a:t>
                      </a:r>
                      <a:r>
                        <a:rPr lang="cs-CZ"/>
                        <a:t> </a:t>
                      </a:r>
                      <a:r>
                        <a:rPr lang="cs-CZ">
                          <a:highlight>
                            <a:srgbClr val="C27BA0"/>
                          </a:highlight>
                        </a:rPr>
                        <a:t>!!!</a:t>
                      </a:r>
                      <a:endParaRPr>
                        <a:highlight>
                          <a:srgbClr val="C27BA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He, she, it did not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cs-CZ"/>
                        <a:t>MY</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t>nedělal</a:t>
                      </a:r>
                      <a:r>
                        <a:rPr lang="cs-CZ" b="1"/>
                        <a:t>i </a:t>
                      </a:r>
                      <a:r>
                        <a:rPr lang="cs-CZ">
                          <a:highlight>
                            <a:srgbClr val="FFFF00"/>
                          </a:highlight>
                        </a:rPr>
                        <a:t>jsme</a:t>
                      </a:r>
                      <a:endParaRPr>
                        <a:highlight>
                          <a:srgbClr val="FFFF0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We did not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cs-CZ"/>
                        <a:t>VY</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t>nedělal</a:t>
                      </a:r>
                      <a:r>
                        <a:rPr lang="cs-CZ" b="1"/>
                        <a:t>i</a:t>
                      </a:r>
                      <a:r>
                        <a:rPr lang="cs-CZ"/>
                        <a:t> </a:t>
                      </a:r>
                      <a:r>
                        <a:rPr lang="cs-CZ">
                          <a:highlight>
                            <a:srgbClr val="FFFF00"/>
                          </a:highlight>
                        </a:rPr>
                        <a:t>jste</a:t>
                      </a:r>
                      <a:endParaRPr>
                        <a:highlight>
                          <a:srgbClr val="FFFF0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You did not (pl.)</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cs-CZ"/>
                        <a:t>ONI</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a:t>nedělal</a:t>
                      </a:r>
                      <a:r>
                        <a:rPr lang="cs-CZ" b="1"/>
                        <a:t>i</a:t>
                      </a:r>
                      <a:r>
                        <a:rPr lang="cs-CZ"/>
                        <a:t> </a:t>
                      </a:r>
                      <a:r>
                        <a:rPr lang="cs-CZ">
                          <a:highlight>
                            <a:srgbClr val="C27BA0"/>
                          </a:highlight>
                        </a:rPr>
                        <a:t>!!!</a:t>
                      </a:r>
                      <a:endParaRPr>
                        <a:highlight>
                          <a:srgbClr val="C27BA0"/>
                        </a:highligh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cs-CZ" i="1"/>
                        <a:t>They did not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33817d65277_0_551"/>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23</a:t>
            </a:fld>
            <a:endParaRPr/>
          </a:p>
        </p:txBody>
      </p:sp>
      <p:sp>
        <p:nvSpPr>
          <p:cNvPr id="305" name="Google Shape;305;g33817d65277_0_551"/>
          <p:cNvSpPr txBox="1">
            <a:spLocks noGrp="1"/>
          </p:cNvSpPr>
          <p:nvPr>
            <p:ph type="title"/>
          </p:nvPr>
        </p:nvSpPr>
        <p:spPr>
          <a:xfrm>
            <a:off x="720000" y="158685"/>
            <a:ext cx="10753200" cy="45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err="1"/>
              <a:t>Addressing</a:t>
            </a:r>
            <a:r>
              <a:rPr lang="cs-CZ" dirty="0"/>
              <a:t> </a:t>
            </a:r>
            <a:r>
              <a:rPr lang="cs-CZ" dirty="0" err="1"/>
              <a:t>someone</a:t>
            </a:r>
            <a:r>
              <a:rPr lang="cs-CZ" dirty="0"/>
              <a:t> </a:t>
            </a:r>
            <a:r>
              <a:rPr lang="cs-CZ" dirty="0" err="1"/>
              <a:t>formally</a:t>
            </a:r>
            <a:r>
              <a:rPr lang="cs-CZ" dirty="0"/>
              <a:t> (vy-</a:t>
            </a:r>
            <a:r>
              <a:rPr lang="cs-CZ" dirty="0" err="1"/>
              <a:t>form</a:t>
            </a:r>
            <a:r>
              <a:rPr lang="cs-CZ" dirty="0"/>
              <a:t>)</a:t>
            </a:r>
            <a:endParaRPr dirty="0"/>
          </a:p>
        </p:txBody>
      </p:sp>
      <p:sp>
        <p:nvSpPr>
          <p:cNvPr id="306" name="Google Shape;306;g33817d65277_0_551"/>
          <p:cNvSpPr txBox="1">
            <a:spLocks noGrp="1"/>
          </p:cNvSpPr>
          <p:nvPr>
            <p:ph type="body" idx="1"/>
          </p:nvPr>
        </p:nvSpPr>
        <p:spPr>
          <a:xfrm>
            <a:off x="720000" y="1692002"/>
            <a:ext cx="10753200" cy="414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highlight>
                  <a:schemeClr val="accent2"/>
                </a:highlight>
              </a:rPr>
              <a:t>Paní učitelko</a:t>
            </a:r>
            <a:r>
              <a:rPr lang="cs-CZ" dirty="0"/>
              <a:t>, co </a:t>
            </a:r>
            <a:r>
              <a:rPr lang="cs-CZ" dirty="0">
                <a:highlight>
                  <a:srgbClr val="FFFF00"/>
                </a:highlight>
              </a:rPr>
              <a:t>jste</a:t>
            </a:r>
            <a:r>
              <a:rPr lang="cs-CZ" dirty="0"/>
              <a:t> včera dělal</a:t>
            </a:r>
            <a:r>
              <a:rPr lang="cs-CZ" dirty="0">
                <a:highlight>
                  <a:schemeClr val="accent2"/>
                </a:highlight>
              </a:rPr>
              <a:t>a</a:t>
            </a:r>
            <a:r>
              <a:rPr lang="cs-CZ" dirty="0"/>
              <a:t>? (vy-</a:t>
            </a:r>
            <a:r>
              <a:rPr lang="cs-CZ" dirty="0" err="1"/>
              <a:t>form</a:t>
            </a:r>
            <a:r>
              <a:rPr lang="cs-CZ" dirty="0"/>
              <a:t> </a:t>
            </a:r>
            <a:r>
              <a:rPr lang="cs-CZ" dirty="0" err="1"/>
              <a:t>sg</a:t>
            </a:r>
            <a:r>
              <a:rPr lang="cs-CZ" dirty="0"/>
              <a:t>., </a:t>
            </a:r>
            <a:r>
              <a:rPr lang="cs-CZ" dirty="0" err="1"/>
              <a:t>formal</a:t>
            </a:r>
            <a:r>
              <a:rPr lang="cs-CZ" dirty="0"/>
              <a:t>, </a:t>
            </a:r>
            <a:r>
              <a:rPr lang="cs-CZ" dirty="0" err="1">
                <a:highlight>
                  <a:schemeClr val="accent2"/>
                </a:highlight>
              </a:rPr>
              <a:t>she</a:t>
            </a:r>
            <a:r>
              <a:rPr lang="cs-CZ" dirty="0"/>
              <a:t>)</a:t>
            </a:r>
            <a:endParaRPr dirty="0"/>
          </a:p>
          <a:p>
            <a:pPr marL="0" lvl="0" indent="0" algn="l" rtl="0">
              <a:spcBef>
                <a:spcPts val="0"/>
              </a:spcBef>
              <a:spcAft>
                <a:spcPts val="0"/>
              </a:spcAft>
              <a:buNone/>
            </a:pPr>
            <a:r>
              <a:rPr lang="cs-CZ" dirty="0">
                <a:highlight>
                  <a:schemeClr val="accent4"/>
                </a:highlight>
              </a:rPr>
              <a:t>Pane učiteli</a:t>
            </a:r>
            <a:r>
              <a:rPr lang="cs-CZ" dirty="0"/>
              <a:t>, co </a:t>
            </a:r>
            <a:r>
              <a:rPr lang="cs-CZ" dirty="0">
                <a:highlight>
                  <a:srgbClr val="FFFF00"/>
                </a:highlight>
              </a:rPr>
              <a:t>jste</a:t>
            </a:r>
            <a:r>
              <a:rPr lang="cs-CZ" dirty="0"/>
              <a:t> včera děla</a:t>
            </a:r>
            <a:r>
              <a:rPr lang="cs-CZ" dirty="0">
                <a:highlight>
                  <a:schemeClr val="accent4"/>
                </a:highlight>
              </a:rPr>
              <a:t>l</a:t>
            </a:r>
            <a:r>
              <a:rPr lang="cs-CZ" dirty="0"/>
              <a:t>? (vy-</a:t>
            </a:r>
            <a:r>
              <a:rPr lang="cs-CZ" dirty="0" err="1"/>
              <a:t>form</a:t>
            </a:r>
            <a:r>
              <a:rPr lang="cs-CZ" dirty="0"/>
              <a:t> </a:t>
            </a:r>
            <a:r>
              <a:rPr lang="cs-CZ" dirty="0" err="1"/>
              <a:t>sg</a:t>
            </a:r>
            <a:r>
              <a:rPr lang="cs-CZ" dirty="0"/>
              <a:t>., </a:t>
            </a:r>
            <a:r>
              <a:rPr lang="cs-CZ" dirty="0" err="1"/>
              <a:t>formal</a:t>
            </a:r>
            <a:r>
              <a:rPr lang="cs-CZ" dirty="0"/>
              <a:t>, </a:t>
            </a:r>
            <a:r>
              <a:rPr lang="cs-CZ" dirty="0">
                <a:highlight>
                  <a:schemeClr val="accent4"/>
                </a:highlight>
              </a:rPr>
              <a:t>he</a:t>
            </a:r>
            <a:r>
              <a:rPr lang="cs-CZ" dirty="0"/>
              <a:t>)</a:t>
            </a:r>
            <a:endParaRPr dirty="0"/>
          </a:p>
          <a:p>
            <a:pPr marL="0" lvl="0" indent="0" algn="ctr" rtl="0">
              <a:spcBef>
                <a:spcPts val="0"/>
              </a:spcBef>
              <a:spcAft>
                <a:spcPts val="0"/>
              </a:spcAft>
              <a:buNone/>
            </a:pPr>
            <a:r>
              <a:rPr lang="cs-CZ" dirty="0"/>
              <a:t>X</a:t>
            </a:r>
            <a:endParaRPr dirty="0"/>
          </a:p>
          <a:p>
            <a:pPr marL="0" lvl="0" indent="0" algn="l" rtl="0">
              <a:spcBef>
                <a:spcPts val="0"/>
              </a:spcBef>
              <a:spcAft>
                <a:spcPts val="0"/>
              </a:spcAft>
              <a:buNone/>
            </a:pPr>
            <a:r>
              <a:rPr lang="cs-CZ" dirty="0">
                <a:highlight>
                  <a:schemeClr val="accent2"/>
                </a:highlight>
              </a:rPr>
              <a:t>Paní učitelko</a:t>
            </a:r>
            <a:r>
              <a:rPr lang="cs-CZ" dirty="0"/>
              <a:t> a </a:t>
            </a:r>
            <a:r>
              <a:rPr lang="cs-CZ" dirty="0">
                <a:highlight>
                  <a:schemeClr val="accent4"/>
                </a:highlight>
              </a:rPr>
              <a:t>pane učiteli</a:t>
            </a:r>
            <a:r>
              <a:rPr lang="cs-CZ" dirty="0"/>
              <a:t>, co </a:t>
            </a:r>
            <a:r>
              <a:rPr lang="cs-CZ" dirty="0">
                <a:highlight>
                  <a:srgbClr val="FFFF00"/>
                </a:highlight>
              </a:rPr>
              <a:t>jste</a:t>
            </a:r>
            <a:r>
              <a:rPr lang="cs-CZ" dirty="0"/>
              <a:t> včera </a:t>
            </a:r>
            <a:r>
              <a:rPr lang="cs-CZ" u="sng" dirty="0"/>
              <a:t>dělal</a:t>
            </a:r>
            <a:r>
              <a:rPr lang="cs-CZ" b="1" u="sng" dirty="0"/>
              <a:t>i</a:t>
            </a:r>
            <a:r>
              <a:rPr lang="cs-CZ" dirty="0"/>
              <a:t>? (vy-</a:t>
            </a:r>
            <a:r>
              <a:rPr lang="cs-CZ" dirty="0" err="1"/>
              <a:t>form</a:t>
            </a:r>
            <a:r>
              <a:rPr lang="cs-CZ" dirty="0"/>
              <a:t> </a:t>
            </a:r>
            <a:r>
              <a:rPr lang="cs-CZ" dirty="0" err="1"/>
              <a:t>pl</a:t>
            </a:r>
            <a:r>
              <a:rPr lang="cs-CZ" dirty="0"/>
              <a:t>.)</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g33817d65277_0_493"/>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lt1"/>
                </a:solidFill>
              </a:rPr>
              <a:t>24</a:t>
            </a:fld>
            <a:endParaRPr>
              <a:solidFill>
                <a:schemeClr val="lt1"/>
              </a:solidFill>
            </a:endParaRPr>
          </a:p>
        </p:txBody>
      </p:sp>
      <p:sp>
        <p:nvSpPr>
          <p:cNvPr id="313" name="Google Shape;313;g33817d65277_0_493"/>
          <p:cNvSpPr txBox="1">
            <a:spLocks noGrp="1"/>
          </p:cNvSpPr>
          <p:nvPr>
            <p:ph type="subTitle" idx="1"/>
          </p:nvPr>
        </p:nvSpPr>
        <p:spPr>
          <a:xfrm>
            <a:off x="415202" y="4287627"/>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t>Online </a:t>
            </a:r>
            <a:r>
              <a:rPr lang="cs-CZ" dirty="0" err="1"/>
              <a:t>practice</a:t>
            </a:r>
            <a:r>
              <a:rPr lang="cs-CZ" dirty="0"/>
              <a:t> </a:t>
            </a:r>
            <a:r>
              <a:rPr lang="cs-CZ" dirty="0" err="1"/>
              <a:t>with</a:t>
            </a:r>
            <a:r>
              <a:rPr lang="cs-CZ" dirty="0"/>
              <a:t> </a:t>
            </a:r>
            <a:r>
              <a:rPr lang="cs-CZ" dirty="0" err="1">
                <a:solidFill>
                  <a:schemeClr val="bg1"/>
                </a:solidFill>
              </a:rPr>
              <a:t>flashcards</a:t>
            </a:r>
            <a:r>
              <a:rPr lang="cs-CZ" dirty="0">
                <a:solidFill>
                  <a:schemeClr val="bg1"/>
                </a:solidFill>
              </a:rPr>
              <a:t>: </a:t>
            </a:r>
            <a:r>
              <a:rPr lang="cs-CZ" u="sng" dirty="0">
                <a:solidFill>
                  <a:schemeClr val="bg1"/>
                </a:solidFill>
                <a:hlinkClick r:id="rId3">
                  <a:extLst>
                    <a:ext uri="{A12FA001-AC4F-418D-AE19-62706E023703}">
                      <ahyp:hlinkClr xmlns:ahyp="http://schemas.microsoft.com/office/drawing/2018/hyperlinkcolor" val="tx"/>
                    </a:ext>
                  </a:extLst>
                </a:hlinkClick>
              </a:rPr>
              <a:t>link</a:t>
            </a:r>
            <a:endParaRPr u="sng" dirty="0">
              <a:solidFill>
                <a:schemeClr val="bg1"/>
              </a:solidFill>
            </a:endParaRPr>
          </a:p>
        </p:txBody>
      </p:sp>
      <p:sp>
        <p:nvSpPr>
          <p:cNvPr id="314" name="Google Shape;314;g33817d65277_0_493"/>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Procvičuj</a:t>
            </a:r>
            <a:endParaRPr/>
          </a:p>
          <a:p>
            <a:pPr marL="0" lvl="0" indent="0" algn="l" rtl="0">
              <a:spcBef>
                <a:spcPts val="0"/>
              </a:spcBef>
              <a:spcAft>
                <a:spcPts val="0"/>
              </a:spcAft>
              <a:buNone/>
            </a:pPr>
            <a:r>
              <a:rPr lang="cs-CZ"/>
              <a:t>Practice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g33817d65277_0_543"/>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25</a:t>
            </a:fld>
            <a:endParaRPr/>
          </a:p>
        </p:txBody>
      </p:sp>
      <p:sp>
        <p:nvSpPr>
          <p:cNvPr id="321" name="Google Shape;321;g33817d65277_0_543"/>
          <p:cNvSpPr txBox="1">
            <a:spLocks noGrp="1"/>
          </p:cNvSpPr>
          <p:nvPr>
            <p:ph type="body" idx="1"/>
          </p:nvPr>
        </p:nvSpPr>
        <p:spPr>
          <a:xfrm>
            <a:off x="720725" y="1296001"/>
            <a:ext cx="10752000" cy="2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Irregular verbs</a:t>
            </a:r>
            <a:endParaRPr/>
          </a:p>
        </p:txBody>
      </p:sp>
      <p:sp>
        <p:nvSpPr>
          <p:cNvPr id="322" name="Google Shape;322;g33817d65277_0_543"/>
          <p:cNvSpPr txBox="1">
            <a:spLocks noGrp="1"/>
          </p:cNvSpPr>
          <p:nvPr>
            <p:ph type="title"/>
          </p:nvPr>
        </p:nvSpPr>
        <p:spPr>
          <a:xfrm>
            <a:off x="719400" y="0"/>
            <a:ext cx="10753200" cy="45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t>Nepravidelná slovesa</a:t>
            </a:r>
            <a:endParaRPr dirty="0"/>
          </a:p>
        </p:txBody>
      </p:sp>
      <p:sp>
        <p:nvSpPr>
          <p:cNvPr id="323" name="Google Shape;323;g33817d65277_0_543"/>
          <p:cNvSpPr txBox="1">
            <a:spLocks noGrp="1"/>
          </p:cNvSpPr>
          <p:nvPr>
            <p:ph type="body" idx="2"/>
          </p:nvPr>
        </p:nvSpPr>
        <p:spPr>
          <a:xfrm>
            <a:off x="720000" y="1692002"/>
            <a:ext cx="10753200" cy="4140000"/>
          </a:xfrm>
          <a:prstGeom prst="rect">
            <a:avLst/>
          </a:prstGeom>
        </p:spPr>
        <p:txBody>
          <a:bodyPr spcFirstLastPara="1" wrap="square" lIns="0" tIns="0" rIns="0" bIns="0" anchor="t" anchorCtr="0">
            <a:noAutofit/>
          </a:bodyPr>
          <a:lstStyle/>
          <a:p>
            <a:pPr marL="457200" lvl="0" indent="-368300" algn="l" rtl="0">
              <a:spcBef>
                <a:spcPts val="0"/>
              </a:spcBef>
              <a:spcAft>
                <a:spcPts val="0"/>
              </a:spcAft>
              <a:buSzPts val="2200"/>
              <a:buChar char="̶"/>
            </a:pPr>
            <a:r>
              <a:rPr lang="cs-CZ" sz="2200"/>
              <a:t>být (to be): byl, byla, bylo, byli: David byl doma.</a:t>
            </a:r>
            <a:endParaRPr sz="2200"/>
          </a:p>
          <a:p>
            <a:pPr marL="457200" lvl="0" indent="-368300" algn="l" rtl="0">
              <a:spcBef>
                <a:spcPts val="0"/>
              </a:spcBef>
              <a:spcAft>
                <a:spcPts val="0"/>
              </a:spcAft>
              <a:buSzPts val="2200"/>
              <a:buChar char="̶"/>
            </a:pPr>
            <a:r>
              <a:rPr lang="cs-CZ" sz="2200"/>
              <a:t>chtít (want): chtěl, chtěla, chtělo, chtěli: Laura chtěla sportovat.</a:t>
            </a:r>
            <a:endParaRPr sz="2200"/>
          </a:p>
          <a:p>
            <a:pPr marL="457200" lvl="0" indent="-368300" algn="l" rtl="0">
              <a:spcBef>
                <a:spcPts val="0"/>
              </a:spcBef>
              <a:spcAft>
                <a:spcPts val="0"/>
              </a:spcAft>
              <a:buSzPts val="2200"/>
              <a:buChar char="̶"/>
            </a:pPr>
            <a:r>
              <a:rPr lang="cs-CZ" sz="2200"/>
              <a:t>číst (to read): četl, četla, četlo, četli: Filip četl knihu.</a:t>
            </a:r>
            <a:endParaRPr sz="2200"/>
          </a:p>
          <a:p>
            <a:pPr marL="457200" lvl="0" indent="-368300" algn="l" rtl="0">
              <a:spcBef>
                <a:spcPts val="0"/>
              </a:spcBef>
              <a:spcAft>
                <a:spcPts val="0"/>
              </a:spcAft>
              <a:buSzPts val="2200"/>
              <a:buChar char="̶"/>
            </a:pPr>
            <a:r>
              <a:rPr lang="cs-CZ" sz="2200"/>
              <a:t>jíst (to eat): jedl, jedla, jedlo, jedli: Klára jedla pizzu.</a:t>
            </a:r>
            <a:endParaRPr sz="2200"/>
          </a:p>
          <a:p>
            <a:pPr marL="457200" lvl="0" indent="-368300" algn="l" rtl="0">
              <a:spcBef>
                <a:spcPts val="0"/>
              </a:spcBef>
              <a:spcAft>
                <a:spcPts val="0"/>
              </a:spcAft>
              <a:buSzPts val="2200"/>
              <a:buChar char="̶"/>
            </a:pPr>
            <a:r>
              <a:rPr lang="cs-CZ" sz="2200">
                <a:highlight>
                  <a:srgbClr val="FFFF00"/>
                </a:highlight>
              </a:rPr>
              <a:t>jít (to go, walk): šel, šla, šlo, šli</a:t>
            </a:r>
            <a:r>
              <a:rPr lang="cs-CZ" sz="2200"/>
              <a:t>: Učitelka šla do práce.</a:t>
            </a:r>
            <a:endParaRPr sz="2200"/>
          </a:p>
          <a:p>
            <a:pPr marL="457200" lvl="0" indent="-368300" algn="l" rtl="0">
              <a:spcBef>
                <a:spcPts val="0"/>
              </a:spcBef>
              <a:spcAft>
                <a:spcPts val="0"/>
              </a:spcAft>
              <a:buSzPts val="2200"/>
              <a:buChar char="̶"/>
            </a:pPr>
            <a:r>
              <a:rPr lang="cs-CZ" sz="2200"/>
              <a:t>mít (to have): měl, měla, mělo, měli: Studenti měli čas.</a:t>
            </a:r>
            <a:endParaRPr sz="2200"/>
          </a:p>
          <a:p>
            <a:pPr marL="457200" lvl="0" indent="-368300" algn="l" rtl="0">
              <a:spcBef>
                <a:spcPts val="0"/>
              </a:spcBef>
              <a:spcAft>
                <a:spcPts val="0"/>
              </a:spcAft>
              <a:buSzPts val="2200"/>
              <a:buChar char="̶"/>
            </a:pPr>
            <a:r>
              <a:rPr lang="cs-CZ" sz="2200"/>
              <a:t>moct (can, to be able to): mohl, mohla, mohlo, mohli: Petr mohl pracovat.</a:t>
            </a:r>
            <a:endParaRPr sz="2200"/>
          </a:p>
          <a:p>
            <a:pPr marL="457200" lvl="0" indent="-368300" algn="l" rtl="0">
              <a:spcBef>
                <a:spcPts val="0"/>
              </a:spcBef>
              <a:spcAft>
                <a:spcPts val="0"/>
              </a:spcAft>
              <a:buSzPts val="2200"/>
              <a:buChar char="̶"/>
            </a:pPr>
            <a:r>
              <a:rPr lang="cs-CZ" sz="2200"/>
              <a:t>pít (to drink): pil, pila, pilo, pili: Maminka pila čaj.</a:t>
            </a:r>
            <a:endParaRPr sz="2200"/>
          </a:p>
          <a:p>
            <a:pPr marL="457200" lvl="0" indent="-368300" algn="l" rtl="0">
              <a:spcBef>
                <a:spcPts val="0"/>
              </a:spcBef>
              <a:spcAft>
                <a:spcPts val="0"/>
              </a:spcAft>
              <a:buSzPts val="2200"/>
              <a:buChar char="̶"/>
            </a:pPr>
            <a:r>
              <a:rPr lang="cs-CZ" sz="2200"/>
              <a:t>psát (to write): psal, psala, psalo, psali: Profesor psal esej.</a:t>
            </a:r>
            <a:endParaRPr sz="2200"/>
          </a:p>
          <a:p>
            <a:pPr marL="457200" lvl="0" indent="-368300" algn="l" rtl="0">
              <a:spcBef>
                <a:spcPts val="0"/>
              </a:spcBef>
              <a:spcAft>
                <a:spcPts val="0"/>
              </a:spcAft>
              <a:buSzPts val="2200"/>
              <a:buChar char="̶"/>
            </a:pPr>
            <a:r>
              <a:rPr lang="cs-CZ" sz="2200"/>
              <a:t>spát (to sleep): spal, spala, spalo, spali: Dítě o víkendu spalo dlouho.</a:t>
            </a:r>
            <a:endParaRPr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g33817d65277_0_230"/>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26</a:t>
            </a:fld>
            <a:endParaRPr/>
          </a:p>
        </p:txBody>
      </p:sp>
      <p:sp>
        <p:nvSpPr>
          <p:cNvPr id="330" name="Google Shape;330;g33817d65277_0_230"/>
          <p:cNvSpPr txBox="1">
            <a:spLocks noGrp="1"/>
          </p:cNvSpPr>
          <p:nvPr>
            <p:ph type="title"/>
          </p:nvPr>
        </p:nvSpPr>
        <p:spPr>
          <a:xfrm>
            <a:off x="415202" y="275481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Poslech: Minulý čas</a:t>
            </a:r>
            <a:endParaRPr/>
          </a:p>
          <a:p>
            <a:pPr marL="0" lvl="0" indent="0" algn="l" rtl="0">
              <a:spcBef>
                <a:spcPts val="0"/>
              </a:spcBef>
              <a:spcAft>
                <a:spcPts val="0"/>
              </a:spcAft>
              <a:buNone/>
            </a:pPr>
            <a:r>
              <a:rPr lang="cs-CZ"/>
              <a:t>Listening: Past tense</a:t>
            </a:r>
            <a:endParaRPr/>
          </a:p>
        </p:txBody>
      </p:sp>
      <p:sp>
        <p:nvSpPr>
          <p:cNvPr id="331" name="Google Shape;331;g33817d65277_0_230"/>
          <p:cNvSpPr txBox="1">
            <a:spLocks noGrp="1"/>
          </p:cNvSpPr>
          <p:nvPr>
            <p:ph type="subTitle" idx="1"/>
          </p:nvPr>
        </p:nvSpPr>
        <p:spPr>
          <a:xfrm>
            <a:off x="398500" y="4116398"/>
            <a:ext cx="11361600" cy="1222800"/>
          </a:xfrm>
          <a:prstGeom prst="rect">
            <a:avLst/>
          </a:prstGeom>
        </p:spPr>
        <p:txBody>
          <a:bodyPr spcFirstLastPara="1" wrap="square" lIns="0" tIns="0" rIns="0" bIns="0" anchor="t" anchorCtr="0">
            <a:noAutofit/>
          </a:bodyPr>
          <a:lstStyle/>
          <a:p>
            <a:pPr marL="0" lvl="0" indent="0" algn="l" rtl="0">
              <a:lnSpc>
                <a:spcPct val="160000"/>
              </a:lnSpc>
              <a:spcBef>
                <a:spcPts val="0"/>
              </a:spcBef>
              <a:spcAft>
                <a:spcPts val="0"/>
              </a:spcAft>
              <a:buNone/>
            </a:pPr>
            <a:r>
              <a:rPr lang="cs-CZ" dirty="0"/>
              <a:t>Listen to </a:t>
            </a:r>
            <a:r>
              <a:rPr lang="cs-CZ" dirty="0" err="1"/>
              <a:t>the</a:t>
            </a:r>
            <a:r>
              <a:rPr lang="cs-CZ" dirty="0"/>
              <a:t> </a:t>
            </a:r>
            <a:r>
              <a:rPr lang="cs-CZ" dirty="0" err="1"/>
              <a:t>dialogue</a:t>
            </a:r>
            <a:r>
              <a:rPr lang="cs-CZ" dirty="0"/>
              <a:t>, </a:t>
            </a:r>
            <a:r>
              <a:rPr lang="cs-CZ" dirty="0" err="1"/>
              <a:t>observe</a:t>
            </a:r>
            <a:r>
              <a:rPr lang="cs-CZ" dirty="0"/>
              <a:t> </a:t>
            </a:r>
            <a:r>
              <a:rPr lang="cs-CZ" dirty="0" err="1"/>
              <a:t>the</a:t>
            </a:r>
            <a:r>
              <a:rPr lang="cs-CZ" dirty="0"/>
              <a:t> past tense and </a:t>
            </a:r>
            <a:r>
              <a:rPr lang="cs-CZ" dirty="0" err="1"/>
              <a:t>notice</a:t>
            </a:r>
            <a:r>
              <a:rPr lang="cs-CZ" dirty="0"/>
              <a:t> </a:t>
            </a:r>
            <a:r>
              <a:rPr lang="cs-CZ" u="sng" dirty="0" err="1"/>
              <a:t>the</a:t>
            </a:r>
            <a:r>
              <a:rPr lang="cs-CZ" u="sng" dirty="0"/>
              <a:t> second </a:t>
            </a:r>
            <a:r>
              <a:rPr lang="cs-CZ" u="sng" dirty="0" err="1"/>
              <a:t>position</a:t>
            </a:r>
            <a:r>
              <a:rPr lang="cs-CZ" dirty="0"/>
              <a:t> in Czech </a:t>
            </a:r>
            <a:r>
              <a:rPr lang="cs-CZ" dirty="0" err="1"/>
              <a:t>sentences</a:t>
            </a:r>
            <a:r>
              <a:rPr lang="cs-CZ" dirty="0"/>
              <a:t> (učebnice, strana 51/</a:t>
            </a:r>
            <a:r>
              <a:rPr lang="cs-CZ" dirty="0" err="1"/>
              <a:t>cv</a:t>
            </a:r>
            <a:r>
              <a:rPr lang="cs-CZ" dirty="0"/>
              <a:t>. 9): </a:t>
            </a:r>
            <a:r>
              <a:rPr lang="cs-CZ" u="sng" dirty="0">
                <a:solidFill>
                  <a:schemeClr val="bg1"/>
                </a:solidFill>
                <a:hlinkClick r:id="rId3">
                  <a:extLst>
                    <a:ext uri="{A12FA001-AC4F-418D-AE19-62706E023703}">
                      <ahyp:hlinkClr xmlns:ahyp="http://schemas.microsoft.com/office/drawing/2018/hyperlinkcolor" val="tx"/>
                    </a:ext>
                  </a:extLst>
                </a:hlinkClick>
              </a:rPr>
              <a:t>AUDIO</a:t>
            </a:r>
            <a:r>
              <a:rPr lang="cs-CZ" u="sng" dirty="0">
                <a:solidFill>
                  <a:srgbClr val="0000DC"/>
                </a:solidFill>
                <a:hlinkClick r:id="rId3">
                  <a:extLst>
                    <a:ext uri="{A12FA001-AC4F-418D-AE19-62706E023703}">
                      <ahyp:hlinkClr xmlns:ahyp="http://schemas.microsoft.com/office/drawing/2018/hyperlinkcolor" val="tx"/>
                    </a:ext>
                  </a:extLst>
                </a:hlinkClick>
              </a:rPr>
              <a:t> </a:t>
            </a:r>
            <a:r>
              <a:rPr lang="cs-CZ" u="sng" dirty="0"/>
              <a:t>LINK</a:t>
            </a:r>
            <a:endParaRPr u="sng" dirty="0"/>
          </a:p>
          <a:p>
            <a:pPr marL="0" lvl="0" indent="0" algn="l" rtl="0">
              <a:spcBef>
                <a:spcPts val="1200"/>
              </a:spcBef>
              <a:spcAft>
                <a:spcPts val="0"/>
              </a:spcAft>
              <a:buNone/>
            </a:pP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g33817d65277_0_260"/>
          <p:cNvSpPr txBox="1">
            <a:spLocks noGrp="1"/>
          </p:cNvSpPr>
          <p:nvPr>
            <p:ph type="title"/>
          </p:nvPr>
        </p:nvSpPr>
        <p:spPr>
          <a:xfrm>
            <a:off x="720000" y="117608"/>
            <a:ext cx="10753200" cy="4515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2. pozice ve větě</a:t>
            </a:r>
            <a:endParaRPr/>
          </a:p>
          <a:p>
            <a:pPr marL="0" lvl="0" indent="0" algn="l" rtl="0">
              <a:lnSpc>
                <a:spcPct val="100000"/>
              </a:lnSpc>
              <a:spcBef>
                <a:spcPts val="0"/>
              </a:spcBef>
              <a:spcAft>
                <a:spcPts val="0"/>
              </a:spcAft>
              <a:buNone/>
            </a:pPr>
            <a:r>
              <a:rPr lang="cs-CZ" sz="2500"/>
              <a:t>2nd position in sentence</a:t>
            </a:r>
            <a:endParaRPr sz="2500"/>
          </a:p>
        </p:txBody>
      </p:sp>
      <p:graphicFrame>
        <p:nvGraphicFramePr>
          <p:cNvPr id="337" name="Google Shape;337;g33817d65277_0_260"/>
          <p:cNvGraphicFramePr/>
          <p:nvPr/>
        </p:nvGraphicFramePr>
        <p:xfrm>
          <a:off x="719937" y="1277580"/>
          <a:ext cx="10752150" cy="3236040"/>
        </p:xfrm>
        <a:graphic>
          <a:graphicData uri="http://schemas.openxmlformats.org/drawingml/2006/table">
            <a:tbl>
              <a:tblPr firstRow="1" bandRow="1">
                <a:noFill/>
                <a:tableStyleId>{E81E5415-6138-4AA1-9801-2295E141A503}</a:tableStyleId>
              </a:tblPr>
              <a:tblGrid>
                <a:gridCol w="3584050">
                  <a:extLst>
                    <a:ext uri="{9D8B030D-6E8A-4147-A177-3AD203B41FA5}">
                      <a16:colId xmlns:a16="http://schemas.microsoft.com/office/drawing/2014/main" val="20000"/>
                    </a:ext>
                  </a:extLst>
                </a:gridCol>
                <a:gridCol w="3584050">
                  <a:extLst>
                    <a:ext uri="{9D8B030D-6E8A-4147-A177-3AD203B41FA5}">
                      <a16:colId xmlns:a16="http://schemas.microsoft.com/office/drawing/2014/main" val="20001"/>
                    </a:ext>
                  </a:extLst>
                </a:gridCol>
                <a:gridCol w="3584050">
                  <a:extLst>
                    <a:ext uri="{9D8B030D-6E8A-4147-A177-3AD203B41FA5}">
                      <a16:colId xmlns:a16="http://schemas.microsoft.com/office/drawing/2014/main" val="20002"/>
                    </a:ext>
                  </a:extLst>
                </a:gridCol>
              </a:tblGrid>
              <a:tr h="370850">
                <a:tc>
                  <a:txBody>
                    <a:bodyPr/>
                    <a:lstStyle/>
                    <a:p>
                      <a:pPr marL="0" marR="0" lvl="0" indent="0" algn="l" rtl="0">
                        <a:spcBef>
                          <a:spcPts val="0"/>
                        </a:spcBef>
                        <a:spcAft>
                          <a:spcPts val="0"/>
                        </a:spcAft>
                        <a:buNone/>
                      </a:pPr>
                      <a:r>
                        <a:rPr lang="cs-CZ" sz="1800" u="none" strike="noStrike" cap="none">
                          <a:solidFill>
                            <a:schemeClr val="dk1"/>
                          </a:solidFill>
                        </a:rPr>
                        <a:t>1. pozice</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solidFill>
                            <a:schemeClr val="dk1"/>
                          </a:solidFill>
                        </a:rPr>
                        <a:t>2. pozice</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solidFill>
                            <a:schemeClr val="dk1"/>
                          </a:solidFill>
                        </a:rPr>
                        <a:t>3. pozice</a:t>
                      </a:r>
                      <a:endParaRPr/>
                    </a:p>
                  </a:txBody>
                  <a:tcPr marL="91450" marR="91450" marT="45725" marB="45725">
                    <a:solidFill>
                      <a:srgbClr val="FFE3CC"/>
                    </a:solidFill>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cs-CZ" sz="1800"/>
                        <a:t>Pracoval</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a:t>
                      </a:r>
                      <a:endParaRPr/>
                    </a:p>
                  </a:txBody>
                  <a:tcPr marL="91450" marR="91450" marT="45725" marB="45725">
                    <a:solidFill>
                      <a:srgbClr val="FFE3CC"/>
                    </a:solidFill>
                  </a:tcPr>
                </a:tc>
                <a:tc>
                  <a:txBody>
                    <a:bodyPr/>
                    <a:lstStyle/>
                    <a:p>
                      <a:pPr marL="0" marR="0" lvl="0" indent="0" algn="l" rtl="0">
                        <a:spcBef>
                          <a:spcPts val="0"/>
                        </a:spcBef>
                        <a:spcAft>
                          <a:spcPts val="0"/>
                        </a:spcAft>
                        <a:buNone/>
                      </a:pPr>
                      <a:endParaRPr sz="1800"/>
                    </a:p>
                  </a:txBody>
                  <a:tcPr marL="91450" marR="91450" marT="45725" marB="45725">
                    <a:solidFill>
                      <a:srgbClr val="FFE3CC"/>
                    </a:solidFill>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cs-CZ" sz="1800"/>
                        <a:t>Včera</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pracoval.</a:t>
                      </a:r>
                      <a:endParaRPr/>
                    </a:p>
                  </a:txBody>
                  <a:tcPr marL="91450" marR="91450" marT="45725" marB="45725">
                    <a:solidFill>
                      <a:srgbClr val="FFE3CC"/>
                    </a:solidFill>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cs-CZ" sz="1800"/>
                        <a:t>Včera dopoledne</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pracoval.</a:t>
                      </a:r>
                      <a:endParaRPr/>
                    </a:p>
                  </a:txBody>
                  <a:tcPr marL="91450" marR="91450" marT="45725" marB="45725">
                    <a:solidFill>
                      <a:srgbClr val="FFE3CC"/>
                    </a:solidFill>
                  </a:tcPr>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cs-CZ" sz="1800"/>
                        <a:t>Včera dopoledne a odpoledne</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pracoval.</a:t>
                      </a:r>
                      <a:endParaRPr/>
                    </a:p>
                  </a:txBody>
                  <a:tcPr marL="91450" marR="91450" marT="45725" marB="45725">
                    <a:solidFill>
                      <a:srgbClr val="FFE3CC"/>
                    </a:solidFill>
                  </a:tcP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cs-CZ" sz="1800"/>
                        <a:t>Včera dopoledne, odpoledne a večer</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a:t>
                      </a:r>
                      <a:endParaRPr/>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pracoval.</a:t>
                      </a:r>
                      <a:endParaRPr/>
                    </a:p>
                  </a:txBody>
                  <a:tcPr marL="91450" marR="91450" marT="45725" marB="45725">
                    <a:solidFill>
                      <a:srgbClr val="FFE3CC"/>
                    </a:solidFill>
                  </a:tcPr>
                </a:tc>
                <a:extLst>
                  <a:ext uri="{0D108BD9-81ED-4DB2-BD59-A6C34878D82A}">
                    <a16:rowId xmlns:a16="http://schemas.microsoft.com/office/drawing/2014/main" val="10005"/>
                  </a:ext>
                </a:extLst>
              </a:tr>
              <a:tr h="370850">
                <a:tc>
                  <a:txBody>
                    <a:bodyPr/>
                    <a:lstStyle/>
                    <a:p>
                      <a:pPr marL="0" marR="0" lvl="0" indent="0" algn="l" rtl="0">
                        <a:spcBef>
                          <a:spcPts val="0"/>
                        </a:spcBef>
                        <a:spcAft>
                          <a:spcPts val="0"/>
                        </a:spcAft>
                        <a:buNone/>
                      </a:pPr>
                      <a:r>
                        <a:rPr lang="cs-CZ" sz="1800"/>
                        <a:t>Díval</a:t>
                      </a:r>
                      <a:endParaRPr sz="1800"/>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 se</a:t>
                      </a:r>
                      <a:r>
                        <a:rPr lang="cs-CZ" sz="1800"/>
                        <a:t> !!!!</a:t>
                      </a:r>
                      <a:endParaRPr sz="1800"/>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na televizi.</a:t>
                      </a:r>
                      <a:endParaRPr sz="1800"/>
                    </a:p>
                  </a:txBody>
                  <a:tcPr marL="91450" marR="91450" marT="45725" marB="45725">
                    <a:solidFill>
                      <a:srgbClr val="FFE3CC"/>
                    </a:solidFill>
                  </a:tcPr>
                </a:tc>
                <a:extLst>
                  <a:ext uri="{0D108BD9-81ED-4DB2-BD59-A6C34878D82A}">
                    <a16:rowId xmlns:a16="http://schemas.microsoft.com/office/drawing/2014/main" val="10006"/>
                  </a:ext>
                </a:extLst>
              </a:tr>
              <a:tr h="370850">
                <a:tc>
                  <a:txBody>
                    <a:bodyPr/>
                    <a:lstStyle/>
                    <a:p>
                      <a:pPr marL="0" marR="0" lvl="0" indent="0" algn="l" rtl="0">
                        <a:spcBef>
                          <a:spcPts val="0"/>
                        </a:spcBef>
                        <a:spcAft>
                          <a:spcPts val="0"/>
                        </a:spcAft>
                        <a:buNone/>
                      </a:pPr>
                      <a:r>
                        <a:rPr lang="cs-CZ" sz="1800"/>
                        <a:t>Dal</a:t>
                      </a:r>
                      <a:endParaRPr sz="1800"/>
                    </a:p>
                  </a:txBody>
                  <a:tcPr marL="91450" marR="91450" marT="45725" marB="45725">
                    <a:solidFill>
                      <a:srgbClr val="FFE3CC"/>
                    </a:solidFill>
                  </a:tcPr>
                </a:tc>
                <a:tc>
                  <a:txBody>
                    <a:bodyPr/>
                    <a:lstStyle/>
                    <a:p>
                      <a:pPr marL="0" marR="0" lvl="0" indent="0" algn="l" rtl="0">
                        <a:spcBef>
                          <a:spcPts val="0"/>
                        </a:spcBef>
                        <a:spcAft>
                          <a:spcPts val="0"/>
                        </a:spcAft>
                        <a:buNone/>
                      </a:pPr>
                      <a:r>
                        <a:rPr lang="cs-CZ" sz="1800">
                          <a:highlight>
                            <a:srgbClr val="FFFF00"/>
                          </a:highlight>
                        </a:rPr>
                        <a:t>jsem si</a:t>
                      </a:r>
                      <a:r>
                        <a:rPr lang="cs-CZ" sz="1800"/>
                        <a:t> !!!!</a:t>
                      </a:r>
                      <a:endParaRPr sz="1800"/>
                    </a:p>
                  </a:txBody>
                  <a:tcPr marL="91450" marR="91450" marT="45725" marB="45725">
                    <a:solidFill>
                      <a:srgbClr val="FFE3CC"/>
                    </a:solidFill>
                  </a:tcPr>
                </a:tc>
                <a:tc>
                  <a:txBody>
                    <a:bodyPr/>
                    <a:lstStyle/>
                    <a:p>
                      <a:pPr marL="0" marR="0" lvl="0" indent="0" algn="l" rtl="0">
                        <a:spcBef>
                          <a:spcPts val="0"/>
                        </a:spcBef>
                        <a:spcAft>
                          <a:spcPts val="0"/>
                        </a:spcAft>
                        <a:buNone/>
                      </a:pPr>
                      <a:r>
                        <a:rPr lang="cs-CZ" sz="1800"/>
                        <a:t>kávu.</a:t>
                      </a:r>
                      <a:endParaRPr sz="1800"/>
                    </a:p>
                  </a:txBody>
                  <a:tcPr marL="91450" marR="91450" marT="45725" marB="45725">
                    <a:solidFill>
                      <a:srgbClr val="FFE3CC"/>
                    </a:solidFill>
                  </a:tcPr>
                </a:tc>
                <a:extLst>
                  <a:ext uri="{0D108BD9-81ED-4DB2-BD59-A6C34878D82A}">
                    <a16:rowId xmlns:a16="http://schemas.microsoft.com/office/drawing/2014/main" val="10007"/>
                  </a:ext>
                </a:extLst>
              </a:tr>
            </a:tbl>
          </a:graphicData>
        </a:graphic>
      </p:graphicFrame>
      <p:sp>
        <p:nvSpPr>
          <p:cNvPr id="338" name="Google Shape;338;g33817d65277_0_260"/>
          <p:cNvSpPr txBox="1"/>
          <p:nvPr/>
        </p:nvSpPr>
        <p:spPr>
          <a:xfrm>
            <a:off x="720000" y="4705685"/>
            <a:ext cx="10753200" cy="1816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2800">
                <a:solidFill>
                  <a:schemeClr val="dk1"/>
                </a:solidFill>
                <a:latin typeface="Arial"/>
                <a:ea typeface="Arial"/>
                <a:cs typeface="Arial"/>
                <a:sym typeface="Arial"/>
              </a:rPr>
              <a:t>= first position </a:t>
            </a:r>
            <a:r>
              <a:rPr lang="cs-CZ" sz="2800">
                <a:solidFill>
                  <a:schemeClr val="dk1"/>
                </a:solidFill>
              </a:rPr>
              <a:t>→ first complete information</a:t>
            </a:r>
            <a:endParaRPr sz="2800">
              <a:solidFill>
                <a:schemeClr val="dk1"/>
              </a:solidFill>
              <a:latin typeface="Arial"/>
              <a:ea typeface="Arial"/>
              <a:cs typeface="Arial"/>
              <a:sym typeface="Arial"/>
            </a:endParaRPr>
          </a:p>
          <a:p>
            <a:pPr marL="0" marR="0" lvl="0" indent="0" algn="l" rtl="0">
              <a:spcBef>
                <a:spcPts val="0"/>
              </a:spcBef>
              <a:spcAft>
                <a:spcPts val="0"/>
              </a:spcAft>
              <a:buNone/>
            </a:pPr>
            <a:r>
              <a:rPr lang="cs-CZ" sz="2800">
                <a:solidFill>
                  <a:schemeClr val="dk1"/>
                </a:solidFill>
              </a:rPr>
              <a:t>= second position → not necessarily the second word</a:t>
            </a:r>
            <a:endParaRPr sz="2800">
              <a:solidFill>
                <a:schemeClr val="dk1"/>
              </a:solidFill>
            </a:endParaRPr>
          </a:p>
          <a:p>
            <a:pPr marL="0" marR="0" lvl="0" indent="0" algn="l" rtl="0">
              <a:spcBef>
                <a:spcPts val="0"/>
              </a:spcBef>
              <a:spcAft>
                <a:spcPts val="0"/>
              </a:spcAft>
              <a:buNone/>
            </a:pPr>
            <a:r>
              <a:rPr lang="cs-CZ" sz="2800">
                <a:solidFill>
                  <a:schemeClr val="dk1"/>
                </a:solidFill>
              </a:rPr>
              <a:t>= second position is organized like this → 1st auxiliary být, 2nd reflexive </a:t>
            </a:r>
            <a:r>
              <a:rPr lang="cs-CZ" sz="2800" i="1">
                <a:solidFill>
                  <a:schemeClr val="dk1"/>
                </a:solidFill>
              </a:rPr>
              <a:t>SE </a:t>
            </a:r>
            <a:r>
              <a:rPr lang="cs-CZ" sz="2800">
                <a:solidFill>
                  <a:schemeClr val="dk1"/>
                </a:solidFill>
              </a:rPr>
              <a:t>or </a:t>
            </a:r>
            <a:r>
              <a:rPr lang="cs-CZ" sz="2800" i="1">
                <a:solidFill>
                  <a:schemeClr val="dk1"/>
                </a:solidFill>
              </a:rPr>
              <a:t>SI</a:t>
            </a:r>
            <a:endParaRPr sz="2800" i="1">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g33817d65277_0_26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344" name="Google Shape;344;g33817d65277_0_26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28</a:t>
            </a:fld>
            <a:endParaRPr/>
          </a:p>
        </p:txBody>
      </p:sp>
      <p:sp>
        <p:nvSpPr>
          <p:cNvPr id="345" name="Google Shape;345;g33817d65277_0_266"/>
          <p:cNvSpPr/>
          <p:nvPr/>
        </p:nvSpPr>
        <p:spPr>
          <a:xfrm>
            <a:off x="414000" y="692150"/>
            <a:ext cx="11473200" cy="2138400"/>
          </a:xfrm>
          <a:prstGeom prst="rect">
            <a:avLst/>
          </a:prstGeom>
          <a:solidFill>
            <a:srgbClr val="F6737C"/>
          </a:solidFill>
          <a:ln w="9525" cap="flat" cmpd="sng">
            <a:solidFill>
              <a:schemeClr val="accent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Arial"/>
              <a:buNone/>
            </a:pPr>
            <a:r>
              <a:rPr lang="cs-CZ" sz="2800" b="0" i="0" u="none" strike="noStrike" cap="none">
                <a:solidFill>
                  <a:schemeClr val="dk1"/>
                </a:solidFill>
                <a:latin typeface="Arial"/>
                <a:ea typeface="Arial"/>
                <a:cs typeface="Arial"/>
                <a:sym typeface="Arial"/>
              </a:rPr>
              <a:t>POZOR! WATCH OUT!</a:t>
            </a:r>
            <a:endParaRPr/>
          </a:p>
          <a:p>
            <a:pPr marL="0" marR="0" lvl="0" indent="0" algn="l" rtl="0">
              <a:lnSpc>
                <a:spcPct val="100000"/>
              </a:lnSpc>
              <a:spcBef>
                <a:spcPts val="0"/>
              </a:spcBef>
              <a:spcAft>
                <a:spcPts val="0"/>
              </a:spcAft>
              <a:buClr>
                <a:schemeClr val="dk1"/>
              </a:buClr>
              <a:buSzPts val="2800"/>
              <a:buFont typeface="Arial"/>
              <a:buNone/>
            </a:pPr>
            <a:r>
              <a:rPr lang="cs-CZ" sz="2800" b="0" i="0" u="none" strike="noStrike" cap="none">
                <a:solidFill>
                  <a:schemeClr val="dk1"/>
                </a:solidFill>
                <a:latin typeface="Arial"/>
                <a:ea typeface="Arial"/>
                <a:cs typeface="Arial"/>
                <a:sym typeface="Arial"/>
              </a:rPr>
              <a:t>Včera odpoledne jsem se učil </a:t>
            </a:r>
            <a:r>
              <a:rPr lang="cs-CZ" sz="2800" b="0" i="0" u="none" strike="noStrike" cap="none">
                <a:solidFill>
                  <a:schemeClr val="dk1"/>
                </a:solidFill>
                <a:highlight>
                  <a:srgbClr val="FFFF00"/>
                </a:highlight>
                <a:latin typeface="Arial"/>
                <a:ea typeface="Arial"/>
                <a:cs typeface="Arial"/>
                <a:sym typeface="Arial"/>
              </a:rPr>
              <a:t>a</a:t>
            </a:r>
            <a:r>
              <a:rPr lang="cs-CZ" sz="2800" b="0" i="0" u="none" strike="noStrike" cap="none">
                <a:solidFill>
                  <a:schemeClr val="dk1"/>
                </a:solidFill>
                <a:latin typeface="Arial"/>
                <a:ea typeface="Arial"/>
                <a:cs typeface="Arial"/>
                <a:sym typeface="Arial"/>
              </a:rPr>
              <a:t> </a:t>
            </a:r>
            <a:r>
              <a:rPr lang="cs-CZ" sz="2800" b="0" i="0" u="sng" strike="noStrike" cap="none">
                <a:solidFill>
                  <a:schemeClr val="dk1"/>
                </a:solidFill>
                <a:latin typeface="Arial"/>
                <a:ea typeface="Arial"/>
                <a:cs typeface="Arial"/>
                <a:sym typeface="Arial"/>
              </a:rPr>
              <a:t>pak</a:t>
            </a:r>
            <a:r>
              <a:rPr lang="cs-CZ" sz="2800" b="0" i="0" u="none" strike="noStrike" cap="none">
                <a:solidFill>
                  <a:schemeClr val="dk1"/>
                </a:solidFill>
                <a:latin typeface="Arial"/>
                <a:ea typeface="Arial"/>
                <a:cs typeface="Arial"/>
                <a:sym typeface="Arial"/>
              </a:rPr>
              <a:t> </a:t>
            </a:r>
            <a:r>
              <a:rPr lang="cs-CZ" sz="2800" b="0" i="0" u="none" strike="noStrike" cap="none">
                <a:solidFill>
                  <a:schemeClr val="accent1"/>
                </a:solidFill>
                <a:latin typeface="Arial"/>
                <a:ea typeface="Arial"/>
                <a:cs typeface="Arial"/>
                <a:sym typeface="Arial"/>
              </a:rPr>
              <a:t>jsem</a:t>
            </a:r>
            <a:r>
              <a:rPr lang="cs-CZ" sz="2800" b="0" i="0" u="none" strike="noStrike" cap="none">
                <a:solidFill>
                  <a:schemeClr val="dk1"/>
                </a:solidFill>
                <a:latin typeface="Arial"/>
                <a:ea typeface="Arial"/>
                <a:cs typeface="Arial"/>
                <a:sym typeface="Arial"/>
              </a:rPr>
              <a:t> psal domácí úkol.</a:t>
            </a:r>
            <a:endParaRPr/>
          </a:p>
          <a:p>
            <a:pPr marL="0" marR="0" lvl="0" indent="0" algn="l" rtl="0">
              <a:lnSpc>
                <a:spcPct val="100000"/>
              </a:lnSpc>
              <a:spcBef>
                <a:spcPts val="0"/>
              </a:spcBef>
              <a:spcAft>
                <a:spcPts val="0"/>
              </a:spcAft>
              <a:buClr>
                <a:schemeClr val="dk1"/>
              </a:buClr>
              <a:buSzPts val="2800"/>
              <a:buFont typeface="Arial"/>
              <a:buNone/>
            </a:pPr>
            <a:r>
              <a:rPr lang="cs-CZ" sz="2800">
                <a:solidFill>
                  <a:schemeClr val="dk1"/>
                </a:solidFill>
                <a:latin typeface="Arial"/>
                <a:ea typeface="Arial"/>
                <a:cs typeface="Arial"/>
                <a:sym typeface="Arial"/>
              </a:rPr>
              <a:t>Včera odpoledne jsem se učil, </a:t>
            </a:r>
            <a:r>
              <a:rPr lang="cs-CZ" sz="2800">
                <a:solidFill>
                  <a:schemeClr val="dk1"/>
                </a:solidFill>
                <a:highlight>
                  <a:srgbClr val="FFFF00"/>
                </a:highlight>
                <a:latin typeface="Arial"/>
                <a:ea typeface="Arial"/>
                <a:cs typeface="Arial"/>
                <a:sym typeface="Arial"/>
              </a:rPr>
              <a:t>ale</a:t>
            </a:r>
            <a:r>
              <a:rPr lang="cs-CZ" sz="2800">
                <a:solidFill>
                  <a:schemeClr val="dk1"/>
                </a:solidFill>
                <a:latin typeface="Arial"/>
                <a:ea typeface="Arial"/>
                <a:cs typeface="Arial"/>
                <a:sym typeface="Arial"/>
              </a:rPr>
              <a:t> </a:t>
            </a:r>
            <a:r>
              <a:rPr lang="cs-CZ" sz="2800" u="sng">
                <a:solidFill>
                  <a:schemeClr val="dk1"/>
                </a:solidFill>
                <a:latin typeface="Arial"/>
                <a:ea typeface="Arial"/>
                <a:cs typeface="Arial"/>
                <a:sym typeface="Arial"/>
              </a:rPr>
              <a:t>pak</a:t>
            </a:r>
            <a:r>
              <a:rPr lang="cs-CZ" sz="2800">
                <a:solidFill>
                  <a:schemeClr val="dk1"/>
                </a:solidFill>
                <a:latin typeface="Arial"/>
                <a:ea typeface="Arial"/>
                <a:cs typeface="Arial"/>
                <a:sym typeface="Arial"/>
              </a:rPr>
              <a:t> </a:t>
            </a:r>
            <a:r>
              <a:rPr lang="cs-CZ" sz="2800">
                <a:solidFill>
                  <a:schemeClr val="accent1"/>
                </a:solidFill>
                <a:latin typeface="Arial"/>
                <a:ea typeface="Arial"/>
                <a:cs typeface="Arial"/>
                <a:sym typeface="Arial"/>
              </a:rPr>
              <a:t>jsem</a:t>
            </a:r>
            <a:r>
              <a:rPr lang="cs-CZ" sz="2800">
                <a:solidFill>
                  <a:schemeClr val="dk1"/>
                </a:solidFill>
                <a:latin typeface="Arial"/>
                <a:ea typeface="Arial"/>
                <a:cs typeface="Arial"/>
                <a:sym typeface="Arial"/>
              </a:rPr>
              <a:t> pracoval. </a:t>
            </a:r>
            <a:endParaRPr/>
          </a:p>
          <a:p>
            <a:pPr marL="0" marR="0" lvl="0" indent="0" algn="l" rtl="0">
              <a:lnSpc>
                <a:spcPct val="100000"/>
              </a:lnSpc>
              <a:spcBef>
                <a:spcPts val="0"/>
              </a:spcBef>
              <a:spcAft>
                <a:spcPts val="0"/>
              </a:spcAft>
              <a:buClr>
                <a:schemeClr val="dk1"/>
              </a:buClr>
              <a:buSzPts val="2800"/>
              <a:buFont typeface="Arial"/>
              <a:buNone/>
            </a:pPr>
            <a:r>
              <a:rPr lang="cs-CZ" sz="2800" b="0" i="1" u="none" strike="noStrike" cap="none">
                <a:solidFill>
                  <a:schemeClr val="dk1"/>
                </a:solidFill>
                <a:latin typeface="Arial"/>
                <a:ea typeface="Arial"/>
                <a:cs typeface="Arial"/>
                <a:sym typeface="Arial"/>
              </a:rPr>
              <a:t>Conjuctions A (=and) and ALE (=but) at the beggining of the sentence does not c</a:t>
            </a:r>
            <a:r>
              <a:rPr lang="cs-CZ" sz="2800" i="1">
                <a:solidFill>
                  <a:schemeClr val="dk1"/>
                </a:solidFill>
                <a:latin typeface="Arial"/>
                <a:ea typeface="Arial"/>
                <a:cs typeface="Arial"/>
                <a:sym typeface="Arial"/>
              </a:rPr>
              <a:t>ount.They have the zero positions.</a:t>
            </a:r>
            <a:endParaRPr sz="2800" b="0" i="1" u="none" strike="noStrike" cap="non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g33817d65277_0_238"/>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29</a:t>
            </a:fld>
            <a:endParaRPr/>
          </a:p>
        </p:txBody>
      </p:sp>
      <p:sp>
        <p:nvSpPr>
          <p:cNvPr id="352" name="Google Shape;352;g33817d65277_0_238"/>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Mluvení</a:t>
            </a:r>
            <a:endParaRPr/>
          </a:p>
          <a:p>
            <a:pPr marL="0" lvl="0" indent="0" algn="l" rtl="0">
              <a:spcBef>
                <a:spcPts val="0"/>
              </a:spcBef>
              <a:spcAft>
                <a:spcPts val="0"/>
              </a:spcAft>
              <a:buNone/>
            </a:pPr>
            <a:r>
              <a:rPr lang="cs-CZ"/>
              <a:t>Speaking</a:t>
            </a:r>
            <a:endParaRPr/>
          </a:p>
        </p:txBody>
      </p:sp>
      <p:sp>
        <p:nvSpPr>
          <p:cNvPr id="353" name="Google Shape;353;g33817d65277_0_238"/>
          <p:cNvSpPr txBox="1">
            <a:spLocks noGrp="1"/>
          </p:cNvSpPr>
          <p:nvPr>
            <p:ph type="subTitle" idx="1"/>
          </p:nvPr>
        </p:nvSpPr>
        <p:spPr>
          <a:xfrm>
            <a:off x="398502" y="4236252"/>
            <a:ext cx="11361600" cy="698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dirty="0"/>
              <a:t>Co jsi dnes / včera (=</a:t>
            </a:r>
            <a:r>
              <a:rPr lang="cs-CZ" dirty="0" err="1"/>
              <a:t>yesterday</a:t>
            </a:r>
            <a:r>
              <a:rPr lang="cs-CZ" dirty="0"/>
              <a:t>) děla</a:t>
            </a:r>
            <a:r>
              <a:rPr lang="cs-CZ" dirty="0">
                <a:solidFill>
                  <a:schemeClr val="accent4"/>
                </a:solidFill>
              </a:rPr>
              <a:t>l</a:t>
            </a:r>
            <a:r>
              <a:rPr lang="cs-CZ" dirty="0"/>
              <a:t>? Co jsi dnes / včera dělal</a:t>
            </a:r>
            <a:r>
              <a:rPr lang="cs-CZ" dirty="0">
                <a:solidFill>
                  <a:schemeClr val="accent2"/>
                </a:solidFill>
              </a:rPr>
              <a:t>a</a:t>
            </a:r>
            <a:r>
              <a:rPr lang="cs-CZ" dirty="0"/>
              <a:t>?</a:t>
            </a:r>
            <a:endParaRPr dirty="0"/>
          </a:p>
          <a:p>
            <a:pPr marL="0" lvl="0" indent="0" algn="l" rtl="0">
              <a:spcBef>
                <a:spcPts val="0"/>
              </a:spcBef>
              <a:spcAft>
                <a:spcPts val="0"/>
              </a:spcAft>
              <a:buNone/>
            </a:pPr>
            <a:endParaRPr dirty="0"/>
          </a:p>
          <a:p>
            <a:pPr marL="0" lvl="0" indent="0" algn="l" rtl="0">
              <a:lnSpc>
                <a:spcPct val="160000"/>
              </a:lnSpc>
              <a:spcBef>
                <a:spcPts val="0"/>
              </a:spcBef>
              <a:spcAft>
                <a:spcPts val="0"/>
              </a:spcAft>
              <a:buNone/>
            </a:pPr>
            <a:r>
              <a:rPr lang="cs-CZ" dirty="0" err="1"/>
              <a:t>Work</a:t>
            </a:r>
            <a:r>
              <a:rPr lang="cs-CZ" dirty="0"/>
              <a:t> in </a:t>
            </a:r>
            <a:r>
              <a:rPr lang="cs-CZ" dirty="0" err="1"/>
              <a:t>groups</a:t>
            </a:r>
            <a:r>
              <a:rPr lang="cs-CZ" dirty="0"/>
              <a:t> and </a:t>
            </a:r>
            <a:r>
              <a:rPr lang="cs-CZ" dirty="0" err="1"/>
              <a:t>speak</a:t>
            </a:r>
            <a:r>
              <a:rPr lang="cs-CZ" dirty="0"/>
              <a:t> </a:t>
            </a:r>
            <a:r>
              <a:rPr lang="cs-CZ" dirty="0" err="1"/>
              <a:t>about</a:t>
            </a:r>
            <a:r>
              <a:rPr lang="cs-CZ" dirty="0"/>
              <a:t> </a:t>
            </a:r>
            <a:r>
              <a:rPr lang="cs-CZ" dirty="0" err="1"/>
              <a:t>your</a:t>
            </a:r>
            <a:r>
              <a:rPr lang="cs-CZ" dirty="0"/>
              <a:t> </a:t>
            </a:r>
            <a:r>
              <a:rPr lang="cs-CZ" dirty="0" err="1"/>
              <a:t>day</a:t>
            </a:r>
            <a:r>
              <a:rPr lang="cs-CZ" dirty="0"/>
              <a:t>/</a:t>
            </a:r>
            <a:r>
              <a:rPr lang="cs-CZ" dirty="0" err="1"/>
              <a:t>weekend</a:t>
            </a:r>
            <a:r>
              <a:rPr lang="cs-CZ" dirty="0"/>
              <a:t> in </a:t>
            </a:r>
            <a:r>
              <a:rPr lang="cs-CZ" dirty="0" err="1"/>
              <a:t>the</a:t>
            </a:r>
            <a:r>
              <a:rPr lang="cs-CZ" dirty="0"/>
              <a:t> past tense. </a:t>
            </a:r>
            <a:endParaRPr dirty="0"/>
          </a:p>
          <a:p>
            <a:pPr marL="0" lvl="0" indent="0" algn="l" rtl="0">
              <a:spcBef>
                <a:spcPts val="120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146" name="Google Shape;146;p2"/>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3</a:t>
            </a:fld>
            <a:endParaRPr/>
          </a:p>
        </p:txBody>
      </p:sp>
      <p:sp>
        <p:nvSpPr>
          <p:cNvPr id="147" name="Google Shape;147;p2"/>
          <p:cNvSpPr txBox="1">
            <a:spLocks noGrp="1"/>
          </p:cNvSpPr>
          <p:nvPr>
            <p:ph type="title"/>
          </p:nvPr>
        </p:nvSpPr>
        <p:spPr>
          <a:xfrm>
            <a:off x="330136" y="1994511"/>
            <a:ext cx="11361600" cy="117158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Dnes: Týden 1</a:t>
            </a:r>
            <a:br>
              <a:rPr lang="cs-CZ"/>
            </a:br>
            <a:r>
              <a:rPr lang="cs-CZ"/>
              <a:t>Today: Week 1</a:t>
            </a:r>
            <a:endParaRPr/>
          </a:p>
        </p:txBody>
      </p:sp>
      <p:sp>
        <p:nvSpPr>
          <p:cNvPr id="148" name="Google Shape;148;p2"/>
          <p:cNvSpPr txBox="1">
            <a:spLocks noGrp="1"/>
          </p:cNvSpPr>
          <p:nvPr>
            <p:ph type="subTitle" idx="1"/>
          </p:nvPr>
        </p:nvSpPr>
        <p:spPr>
          <a:xfrm>
            <a:off x="415200" y="3415947"/>
            <a:ext cx="11361600" cy="1743300"/>
          </a:xfrm>
          <a:prstGeom prst="rect">
            <a:avLst/>
          </a:prstGeom>
          <a:noFill/>
          <a:ln>
            <a:noFill/>
          </a:ln>
        </p:spPr>
        <p:txBody>
          <a:bodyPr spcFirstLastPara="1" wrap="square" lIns="0" tIns="0" rIns="0" bIns="0" anchor="t" anchorCtr="0">
            <a:noAutofit/>
          </a:bodyPr>
          <a:lstStyle/>
          <a:p>
            <a:pPr marL="0" lvl="0" indent="0" algn="l" rtl="0">
              <a:lnSpc>
                <a:spcPct val="114000"/>
              </a:lnSpc>
              <a:spcBef>
                <a:spcPts val="0"/>
              </a:spcBef>
              <a:spcAft>
                <a:spcPts val="0"/>
              </a:spcAft>
              <a:buSzPts val="2400"/>
              <a:buFont typeface="Arial"/>
              <a:buNone/>
            </a:pPr>
            <a:r>
              <a:rPr lang="cs-CZ">
                <a:highlight>
                  <a:schemeClr val="dk2"/>
                </a:highlight>
              </a:rPr>
              <a:t>INTRODUCTION AND CLASS EXPLANATION</a:t>
            </a:r>
            <a:endParaRPr>
              <a:highlight>
                <a:schemeClr val="dk2"/>
              </a:highlight>
            </a:endParaRPr>
          </a:p>
          <a:p>
            <a:pPr marL="0" lvl="0" indent="0" algn="l" rtl="0">
              <a:lnSpc>
                <a:spcPct val="114000"/>
              </a:lnSpc>
              <a:spcBef>
                <a:spcPts val="0"/>
              </a:spcBef>
              <a:spcAft>
                <a:spcPts val="0"/>
              </a:spcAft>
              <a:buSzPts val="2400"/>
              <a:buFont typeface="Arial"/>
              <a:buNone/>
            </a:pPr>
            <a:r>
              <a:rPr lang="cs-CZ">
                <a:highlight>
                  <a:schemeClr val="dk2"/>
                </a:highlight>
              </a:rPr>
              <a:t>REVISION: present tense</a:t>
            </a:r>
            <a:endParaRPr>
              <a:highlight>
                <a:schemeClr val="dk2"/>
              </a:highlight>
            </a:endParaRPr>
          </a:p>
          <a:p>
            <a:pPr marL="0" lvl="0" indent="0" algn="l" rtl="0">
              <a:lnSpc>
                <a:spcPct val="114000"/>
              </a:lnSpc>
              <a:spcBef>
                <a:spcPts val="0"/>
              </a:spcBef>
              <a:spcAft>
                <a:spcPts val="0"/>
              </a:spcAft>
              <a:buSzPts val="2400"/>
              <a:buFont typeface="Arial"/>
              <a:buNone/>
            </a:pPr>
            <a:r>
              <a:rPr lang="cs-CZ">
                <a:highlight>
                  <a:schemeClr val="dk2"/>
                </a:highlight>
              </a:rPr>
              <a:t>GRAMMAR: past tense, second position in sentence</a:t>
            </a:r>
            <a:endParaRPr>
              <a:highlight>
                <a:schemeClr val="dk2"/>
              </a:highlight>
            </a:endParaRPr>
          </a:p>
          <a:p>
            <a:pPr marL="0" lvl="0" indent="0" algn="l" rtl="0">
              <a:lnSpc>
                <a:spcPct val="114000"/>
              </a:lnSpc>
              <a:spcBef>
                <a:spcPts val="0"/>
              </a:spcBef>
              <a:spcAft>
                <a:spcPts val="0"/>
              </a:spcAft>
              <a:buSzPts val="2400"/>
              <a:buFont typeface="Arial"/>
              <a:buNone/>
            </a:pPr>
            <a:r>
              <a:rPr lang="cs-CZ">
                <a:highlight>
                  <a:schemeClr val="dk2"/>
                </a:highlight>
              </a:rPr>
              <a:t>SPEAKING: “What did you do today?” =  “Co jsi dnes dělal/a?”</a:t>
            </a:r>
            <a:endParaRPr>
              <a:highlight>
                <a:schemeClr val="dk2"/>
              </a:highlight>
            </a:endParaRPr>
          </a:p>
          <a:p>
            <a:pPr marL="0" lvl="0" indent="0" algn="l" rtl="0">
              <a:lnSpc>
                <a:spcPct val="114000"/>
              </a:lnSpc>
              <a:spcBef>
                <a:spcPts val="0"/>
              </a:spcBef>
              <a:spcAft>
                <a:spcPts val="0"/>
              </a:spcAft>
              <a:buSzPts val="2400"/>
              <a:buFont typeface="Arial"/>
              <a:buNone/>
            </a:pPr>
            <a:endParaRPr/>
          </a:p>
          <a:p>
            <a:pPr marL="0" lvl="0" indent="0" algn="l" rtl="0">
              <a:lnSpc>
                <a:spcPct val="114000"/>
              </a:lnSpc>
              <a:spcBef>
                <a:spcPts val="0"/>
              </a:spcBef>
              <a:spcAft>
                <a:spcPts val="0"/>
              </a:spcAft>
              <a:buSzPts val="2400"/>
              <a:buFont typeface="Arial"/>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3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359" name="Google Shape;359;p3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30</a:t>
            </a:fld>
            <a:endParaRPr/>
          </a:p>
        </p:txBody>
      </p:sp>
      <p:sp>
        <p:nvSpPr>
          <p:cNvPr id="360" name="Google Shape;360;p35"/>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Příště</a:t>
            </a:r>
            <a:br>
              <a:rPr lang="cs-CZ"/>
            </a:br>
            <a:r>
              <a:rPr lang="cs-CZ"/>
              <a:t>Next time</a:t>
            </a:r>
            <a:endParaRPr/>
          </a:p>
        </p:txBody>
      </p:sp>
      <p:sp>
        <p:nvSpPr>
          <p:cNvPr id="361" name="Google Shape;361;p35"/>
          <p:cNvSpPr txBox="1">
            <a:spLocks noGrp="1"/>
          </p:cNvSpPr>
          <p:nvPr>
            <p:ph type="subTitle" idx="1"/>
          </p:nvPr>
        </p:nvSpPr>
        <p:spPr>
          <a:xfrm>
            <a:off x="398500" y="4116397"/>
            <a:ext cx="11361600" cy="1753500"/>
          </a:xfrm>
          <a:prstGeom prst="rect">
            <a:avLst/>
          </a:prstGeom>
          <a:noFill/>
          <a:ln>
            <a:noFill/>
          </a:ln>
        </p:spPr>
        <p:txBody>
          <a:bodyPr spcFirstLastPara="1" wrap="square" lIns="0" tIns="0" rIns="0" bIns="0" anchor="t" anchorCtr="0">
            <a:noAutofit/>
          </a:bodyPr>
          <a:lstStyle/>
          <a:p>
            <a:pPr marL="0" lvl="0" indent="0" algn="l" rtl="0">
              <a:lnSpc>
                <a:spcPct val="114000"/>
              </a:lnSpc>
              <a:spcBef>
                <a:spcPts val="0"/>
              </a:spcBef>
              <a:spcAft>
                <a:spcPts val="0"/>
              </a:spcAft>
              <a:buSzPts val="2400"/>
              <a:buFont typeface="Arial"/>
              <a:buNone/>
            </a:pPr>
            <a:r>
              <a:rPr lang="cs-CZ"/>
              <a:t>Past tense: irregular forms, second position</a:t>
            </a:r>
            <a:endParaRPr/>
          </a:p>
          <a:p>
            <a:pPr marL="0" lvl="0" indent="0" algn="l" rtl="0">
              <a:lnSpc>
                <a:spcPct val="114000"/>
              </a:lnSpc>
              <a:spcBef>
                <a:spcPts val="0"/>
              </a:spcBef>
              <a:spcAft>
                <a:spcPts val="0"/>
              </a:spcAft>
              <a:buSzPts val="2400"/>
              <a:buFont typeface="Arial"/>
              <a:buNone/>
            </a:pPr>
            <a:r>
              <a:rPr lang="cs-CZ"/>
              <a:t>Locative singular</a:t>
            </a:r>
            <a:endParaRPr/>
          </a:p>
          <a:p>
            <a:pPr marL="0" lvl="0" indent="0" algn="l" rtl="0">
              <a:lnSpc>
                <a:spcPct val="114000"/>
              </a:lnSpc>
              <a:spcBef>
                <a:spcPts val="0"/>
              </a:spcBef>
              <a:spcAft>
                <a:spcPts val="0"/>
              </a:spcAft>
              <a:buSzPts val="2400"/>
              <a:buFont typeface="Arial"/>
              <a:buNone/>
            </a:pPr>
            <a:r>
              <a:rPr lang="cs-CZ"/>
              <a:t>Prepositions</a:t>
            </a:r>
            <a:endParaRPr/>
          </a:p>
          <a:p>
            <a:pPr marL="0" lvl="0" indent="0" algn="l" rtl="0">
              <a:lnSpc>
                <a:spcPct val="114000"/>
              </a:lnSpc>
              <a:spcBef>
                <a:spcPts val="0"/>
              </a:spcBef>
              <a:spcAft>
                <a:spcPts val="0"/>
              </a:spcAft>
              <a:buSzPts val="2400"/>
              <a:buFont typeface="Arial"/>
              <a:buNone/>
            </a:pPr>
            <a:endParaRPr/>
          </a:p>
          <a:p>
            <a:pPr marL="0" lvl="0" indent="0" algn="ctr" rtl="0">
              <a:lnSpc>
                <a:spcPct val="114000"/>
              </a:lnSpc>
              <a:spcBef>
                <a:spcPts val="0"/>
              </a:spcBef>
              <a:spcAft>
                <a:spcPts val="0"/>
              </a:spcAft>
              <a:buSzPts val="2400"/>
              <a:buFont typeface="Arial"/>
              <a:buNone/>
            </a:pPr>
            <a:r>
              <a:rPr lang="cs-CZ">
                <a:highlight>
                  <a:schemeClr val="accent2"/>
                </a:highlight>
              </a:rPr>
              <a:t>Progress test 1 → 7. 3. </a:t>
            </a:r>
            <a:endParaRPr>
              <a:highlight>
                <a:schemeClr val="accent2"/>
              </a:high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3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Kateřina Frecerová</a:t>
            </a:r>
            <a:endParaRPr/>
          </a:p>
        </p:txBody>
      </p:sp>
      <p:sp>
        <p:nvSpPr>
          <p:cNvPr id="367" name="Google Shape;367;p3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31</a:t>
            </a:fld>
            <a:endParaRPr/>
          </a:p>
        </p:txBody>
      </p:sp>
      <p:sp>
        <p:nvSpPr>
          <p:cNvPr id="368" name="Google Shape;368;p36"/>
          <p:cNvSpPr txBox="1">
            <a:spLocks noGrp="1"/>
          </p:cNvSpPr>
          <p:nvPr>
            <p:ph type="title"/>
          </p:nvPr>
        </p:nvSpPr>
        <p:spPr>
          <a:xfrm>
            <a:off x="398502" y="1782765"/>
            <a:ext cx="11361600" cy="117158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Domácí úkol</a:t>
            </a:r>
            <a:br>
              <a:rPr lang="cs-CZ"/>
            </a:br>
            <a:r>
              <a:rPr lang="cs-CZ"/>
              <a:t>Homework: </a:t>
            </a:r>
            <a:br>
              <a:rPr lang="cs-CZ"/>
            </a:br>
            <a:endParaRPr/>
          </a:p>
        </p:txBody>
      </p:sp>
      <p:sp>
        <p:nvSpPr>
          <p:cNvPr id="369" name="Google Shape;369;p36"/>
          <p:cNvSpPr txBox="1">
            <a:spLocks noGrp="1"/>
          </p:cNvSpPr>
          <p:nvPr>
            <p:ph type="subTitle" idx="1"/>
          </p:nvPr>
        </p:nvSpPr>
        <p:spPr>
          <a:xfrm>
            <a:off x="398502" y="3543427"/>
            <a:ext cx="11361600" cy="698497"/>
          </a:xfrm>
          <a:prstGeom prst="rect">
            <a:avLst/>
          </a:prstGeom>
          <a:noFill/>
          <a:ln>
            <a:noFill/>
          </a:ln>
        </p:spPr>
        <p:txBody>
          <a:bodyPr spcFirstLastPara="1" wrap="square" lIns="0" tIns="0" rIns="0" bIns="0" anchor="t" anchorCtr="0">
            <a:noAutofit/>
          </a:bodyPr>
          <a:lstStyle/>
          <a:p>
            <a:pPr marL="0" lvl="0" indent="0" algn="l" rtl="0">
              <a:lnSpc>
                <a:spcPct val="114000"/>
              </a:lnSpc>
              <a:spcBef>
                <a:spcPts val="0"/>
              </a:spcBef>
              <a:spcAft>
                <a:spcPts val="0"/>
              </a:spcAft>
              <a:buSzPts val="2400"/>
              <a:buFont typeface="Arial"/>
              <a:buNone/>
            </a:pPr>
            <a:r>
              <a:rPr lang="cs-CZ"/>
              <a:t>ROPOTS</a:t>
            </a:r>
            <a:endParaRPr/>
          </a:p>
          <a:p>
            <a:pPr marL="0" lvl="0" indent="0" algn="l" rtl="0">
              <a:lnSpc>
                <a:spcPct val="115000"/>
              </a:lnSpc>
              <a:spcBef>
                <a:spcPts val="0"/>
              </a:spcBef>
              <a:spcAft>
                <a:spcPts val="0"/>
              </a:spcAft>
              <a:buClr>
                <a:schemeClr val="dk1"/>
              </a:buClr>
              <a:buSzPts val="1100"/>
              <a:buFont typeface="Arial"/>
              <a:buNone/>
            </a:pPr>
            <a:r>
              <a:rPr lang="cs-CZ">
                <a:highlight>
                  <a:schemeClr val="dk2"/>
                </a:highlight>
              </a:rPr>
              <a:t>HW (week 01): revision</a:t>
            </a:r>
            <a:endParaRPr u="sng">
              <a:highlight>
                <a:schemeClr val="dk2"/>
              </a:highlight>
            </a:endParaRPr>
          </a:p>
          <a:p>
            <a:pPr marL="0" lvl="0" indent="0" algn="l" rtl="0">
              <a:lnSpc>
                <a:spcPct val="115000"/>
              </a:lnSpc>
              <a:spcBef>
                <a:spcPts val="0"/>
              </a:spcBef>
              <a:spcAft>
                <a:spcPts val="0"/>
              </a:spcAft>
              <a:buClr>
                <a:schemeClr val="dk1"/>
              </a:buClr>
              <a:buSzPts val="1100"/>
              <a:buFont typeface="Arial"/>
              <a:buNone/>
            </a:pPr>
            <a:r>
              <a:rPr lang="cs-CZ">
                <a:highlight>
                  <a:schemeClr val="dk2"/>
                </a:highlight>
                <a:uFill>
                  <a:noFill/>
                </a:uFill>
                <a:hlinkClick r:id="rId3"/>
              </a:rPr>
              <a:t>HW (week 01): past tense (3rd person only, regular forms)</a:t>
            </a:r>
            <a:endParaRPr>
              <a:highlight>
                <a:schemeClr val="dk2"/>
              </a:highlight>
            </a:endParaRPr>
          </a:p>
          <a:p>
            <a:pPr marL="0" lvl="0" indent="0" algn="l" rtl="0">
              <a:lnSpc>
                <a:spcPct val="115000"/>
              </a:lnSpc>
              <a:spcBef>
                <a:spcPts val="0"/>
              </a:spcBef>
              <a:spcAft>
                <a:spcPts val="0"/>
              </a:spcAft>
              <a:buClr>
                <a:schemeClr val="dk1"/>
              </a:buClr>
              <a:buSzPts val="1100"/>
              <a:buFont typeface="Arial"/>
              <a:buNone/>
            </a:pPr>
            <a:r>
              <a:rPr lang="cs-CZ">
                <a:highlight>
                  <a:schemeClr val="dk2"/>
                </a:highlight>
                <a:uFill>
                  <a:noFill/>
                </a:uFill>
                <a:hlinkClick r:id="rId4"/>
              </a:rPr>
              <a:t>HW (week 01): past tense (all persons, regular forms)</a:t>
            </a:r>
            <a:endParaRPr>
              <a:highlight>
                <a:schemeClr val="dk2"/>
              </a:highlight>
            </a:endParaRPr>
          </a:p>
          <a:p>
            <a:pPr marL="0" lvl="0" indent="0" algn="l" rtl="0">
              <a:lnSpc>
                <a:spcPct val="114000"/>
              </a:lnSpc>
              <a:spcBef>
                <a:spcPts val="0"/>
              </a:spcBef>
              <a:spcAft>
                <a:spcPts val="0"/>
              </a:spcAft>
              <a:buSzPts val="24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3817d65277_0_7"/>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dk2"/>
                </a:solidFill>
              </a:rPr>
              <a:t>4</a:t>
            </a:fld>
            <a:endParaRPr>
              <a:solidFill>
                <a:schemeClr val="dk2"/>
              </a:solidFill>
            </a:endParaRPr>
          </a:p>
        </p:txBody>
      </p:sp>
      <p:sp>
        <p:nvSpPr>
          <p:cNvPr id="155" name="Google Shape;155;g33817d65277_0_7"/>
          <p:cNvSpPr txBox="1">
            <a:spLocks noGrp="1"/>
          </p:cNvSpPr>
          <p:nvPr>
            <p:ph type="title"/>
          </p:nvPr>
        </p:nvSpPr>
        <p:spPr>
          <a:xfrm>
            <a:off x="398502" y="2019290"/>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Introduction</a:t>
            </a:r>
            <a:endParaRPr/>
          </a:p>
        </p:txBody>
      </p:sp>
      <p:sp>
        <p:nvSpPr>
          <p:cNvPr id="156" name="Google Shape;156;g33817d65277_0_7"/>
          <p:cNvSpPr txBox="1">
            <a:spLocks noGrp="1"/>
          </p:cNvSpPr>
          <p:nvPr>
            <p:ph type="subTitle" idx="1"/>
          </p:nvPr>
        </p:nvSpPr>
        <p:spPr>
          <a:xfrm>
            <a:off x="398500" y="2828652"/>
            <a:ext cx="11361600" cy="2955600"/>
          </a:xfrm>
          <a:prstGeom prst="rect">
            <a:avLst/>
          </a:prstGeom>
        </p:spPr>
        <p:txBody>
          <a:bodyPr spcFirstLastPara="1" wrap="square" lIns="0" tIns="0" rIns="0" bIns="0" anchor="t" anchorCtr="0">
            <a:noAutofit/>
          </a:bodyPr>
          <a:lstStyle/>
          <a:p>
            <a:pPr marL="457200" lvl="0" indent="-381000" algn="l" rtl="0">
              <a:spcBef>
                <a:spcPts val="0"/>
              </a:spcBef>
              <a:spcAft>
                <a:spcPts val="0"/>
              </a:spcAft>
              <a:buSzPts val="2400"/>
              <a:buAutoNum type="arabicPeriod"/>
            </a:pPr>
            <a:r>
              <a:rPr lang="cs-CZ" b="1"/>
              <a:t>Jak se jmenujete?</a:t>
            </a:r>
            <a:endParaRPr b="1"/>
          </a:p>
          <a:p>
            <a:pPr marL="457200" lvl="0" indent="-381000" algn="l" rtl="0">
              <a:spcBef>
                <a:spcPts val="0"/>
              </a:spcBef>
              <a:spcAft>
                <a:spcPts val="0"/>
              </a:spcAft>
              <a:buSzPts val="2400"/>
              <a:buAutoNum type="arabicPeriod"/>
            </a:pPr>
            <a:r>
              <a:rPr lang="cs-CZ" b="1"/>
              <a:t>Odkud jste?</a:t>
            </a:r>
            <a:endParaRPr b="1"/>
          </a:p>
          <a:p>
            <a:pPr marL="457200" lvl="0" indent="-381000" algn="l" rtl="0">
              <a:spcBef>
                <a:spcPts val="0"/>
              </a:spcBef>
              <a:spcAft>
                <a:spcPts val="0"/>
              </a:spcAft>
              <a:buSzPts val="2400"/>
              <a:buAutoNum type="arabicPeriod"/>
            </a:pPr>
            <a:r>
              <a:rPr lang="cs-CZ" b="1"/>
              <a:t>Co máte rádi?</a:t>
            </a:r>
            <a:endParaRPr b="1"/>
          </a:p>
          <a:p>
            <a:pPr marL="457200" lvl="0" indent="-381000" algn="l" rtl="0">
              <a:spcBef>
                <a:spcPts val="0"/>
              </a:spcBef>
              <a:spcAft>
                <a:spcPts val="0"/>
              </a:spcAft>
              <a:buSzPts val="2400"/>
              <a:buAutoNum type="arabicPeriod"/>
            </a:pPr>
            <a:r>
              <a:rPr lang="cs-CZ" b="1"/>
              <a:t>Co nemáte rádi?</a:t>
            </a:r>
            <a:endParaRPr b="1"/>
          </a:p>
          <a:p>
            <a:pPr marL="457200" lvl="0" indent="-381000" algn="l" rtl="0">
              <a:spcBef>
                <a:spcPts val="0"/>
              </a:spcBef>
              <a:spcAft>
                <a:spcPts val="0"/>
              </a:spcAft>
              <a:buSzPts val="2400"/>
              <a:buAutoNum type="arabicPeriod"/>
            </a:pPr>
            <a:r>
              <a:rPr lang="cs-CZ" b="1"/>
              <a:t>Co rádi děláte?</a:t>
            </a:r>
            <a:endParaRPr b="1"/>
          </a:p>
          <a:p>
            <a:pPr marL="457200" lvl="0" indent="-381000" algn="l" rtl="0">
              <a:spcBef>
                <a:spcPts val="0"/>
              </a:spcBef>
              <a:spcAft>
                <a:spcPts val="0"/>
              </a:spcAft>
              <a:buSzPts val="2400"/>
              <a:buAutoNum type="arabicPeriod"/>
            </a:pPr>
            <a:r>
              <a:rPr lang="cs-CZ" b="1"/>
              <a:t>Co neradi děláte?</a:t>
            </a:r>
            <a:endParaRPr b="1"/>
          </a:p>
          <a:p>
            <a:pPr marL="457200" lvl="0" indent="-381000" algn="l" rtl="0">
              <a:spcBef>
                <a:spcPts val="0"/>
              </a:spcBef>
              <a:spcAft>
                <a:spcPts val="0"/>
              </a:spcAft>
              <a:buSzPts val="2400"/>
              <a:buAutoNum type="arabicPeriod"/>
            </a:pPr>
            <a:r>
              <a:rPr lang="cs-CZ" b="1"/>
              <a:t>Rodina</a:t>
            </a:r>
            <a:endParaRPr b="1"/>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33817d65277_0_15"/>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solidFill>
                  <a:schemeClr val="dk2"/>
                </a:solidFill>
              </a:rPr>
              <a:t>5</a:t>
            </a:fld>
            <a:endParaRPr>
              <a:solidFill>
                <a:schemeClr val="dk2"/>
              </a:solidFill>
            </a:endParaRPr>
          </a:p>
        </p:txBody>
      </p:sp>
      <p:sp>
        <p:nvSpPr>
          <p:cNvPr id="163" name="Google Shape;163;g33817d65277_0_15"/>
          <p:cNvSpPr txBox="1">
            <a:spLocks noGrp="1"/>
          </p:cNvSpPr>
          <p:nvPr>
            <p:ph type="title"/>
          </p:nvPr>
        </p:nvSpPr>
        <p:spPr>
          <a:xfrm>
            <a:off x="398502" y="2019290"/>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Introduction</a:t>
            </a:r>
            <a:endParaRPr/>
          </a:p>
        </p:txBody>
      </p:sp>
      <p:sp>
        <p:nvSpPr>
          <p:cNvPr id="164" name="Google Shape;164;g33817d65277_0_15"/>
          <p:cNvSpPr txBox="1">
            <a:spLocks noGrp="1"/>
          </p:cNvSpPr>
          <p:nvPr>
            <p:ph type="subTitle" idx="1"/>
          </p:nvPr>
        </p:nvSpPr>
        <p:spPr>
          <a:xfrm>
            <a:off x="398500" y="2828652"/>
            <a:ext cx="11361600" cy="29556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b="1"/>
              <a:t>Kateřina Frecerová</a:t>
            </a:r>
            <a:endParaRPr b="1"/>
          </a:p>
          <a:p>
            <a:pPr marL="0" lvl="0" indent="0" algn="l" rtl="0">
              <a:spcBef>
                <a:spcPts val="0"/>
              </a:spcBef>
              <a:spcAft>
                <a:spcPts val="0"/>
              </a:spcAft>
              <a:buNone/>
            </a:pPr>
            <a:r>
              <a:rPr lang="cs-CZ"/>
              <a:t>E-mail: </a:t>
            </a:r>
            <a:r>
              <a:rPr lang="cs-CZ" u="sng">
                <a:solidFill>
                  <a:schemeClr val="hlink"/>
                </a:solidFill>
                <a:hlinkClick r:id="rId3"/>
              </a:rPr>
              <a:t>frecerova@cjv.muni.cz</a:t>
            </a:r>
            <a:endParaRPr/>
          </a:p>
          <a:p>
            <a:pPr marL="0" lvl="0" indent="0" algn="l" rtl="0">
              <a:spcBef>
                <a:spcPts val="0"/>
              </a:spcBef>
              <a:spcAft>
                <a:spcPts val="0"/>
              </a:spcAft>
              <a:buNone/>
            </a:pPr>
            <a:r>
              <a:rPr lang="cs-CZ"/>
              <a:t>Rooms: Kampus, room C115/109</a:t>
            </a:r>
            <a:endParaRPr/>
          </a:p>
          <a:p>
            <a:pPr marL="914400" lvl="0" indent="0" algn="l" rtl="0">
              <a:spcBef>
                <a:spcPts val="0"/>
              </a:spcBef>
              <a:spcAft>
                <a:spcPts val="0"/>
              </a:spcAft>
              <a:buNone/>
            </a:pPr>
            <a:r>
              <a:rPr lang="cs-CZ"/>
              <a:t>   Komenského nám. 2, Language centre, 2nd floor, room 212</a:t>
            </a:r>
            <a:endParaRPr/>
          </a:p>
          <a:p>
            <a:pPr marL="0" lvl="0" indent="0" algn="l" rtl="0">
              <a:spcBef>
                <a:spcPts val="0"/>
              </a:spcBef>
              <a:spcAft>
                <a:spcPts val="0"/>
              </a:spcAft>
              <a:buNone/>
            </a:pPr>
            <a:r>
              <a:rPr lang="cs-CZ"/>
              <a:t>Office hours: </a:t>
            </a:r>
            <a:r>
              <a:rPr lang="cs-CZ">
                <a:highlight>
                  <a:schemeClr val="lt1"/>
                </a:highlight>
              </a:rPr>
              <a:t>Kampus: Friday 10:00–11:00. </a:t>
            </a:r>
            <a:endParaRPr>
              <a:highlight>
                <a:schemeClr val="lt1"/>
              </a:highlight>
            </a:endParaRPr>
          </a:p>
          <a:p>
            <a:pPr marL="0" lvl="0" indent="0" algn="l" rtl="0">
              <a:spcBef>
                <a:spcPts val="0"/>
              </a:spcBef>
              <a:spcAft>
                <a:spcPts val="0"/>
              </a:spcAft>
              <a:buNone/>
            </a:pPr>
            <a:r>
              <a:rPr lang="cs-CZ">
                <a:highlight>
                  <a:schemeClr val="lt1"/>
                </a:highlight>
              </a:rPr>
              <a:t>                     Komenského nám. 2: Thursday 9:00–11:00. </a:t>
            </a:r>
            <a:endParaRPr>
              <a:highlight>
                <a:schemeClr val="lt1"/>
              </a:highlight>
            </a:endParaRPr>
          </a:p>
          <a:p>
            <a:pPr marL="0" lvl="0" indent="0" algn="ctr" rtl="0">
              <a:spcBef>
                <a:spcPts val="0"/>
              </a:spcBef>
              <a:spcAft>
                <a:spcPts val="0"/>
              </a:spcAft>
              <a:buNone/>
            </a:pPr>
            <a:r>
              <a:rPr lang="cs-CZ" b="1">
                <a:highlight>
                  <a:schemeClr val="lt1"/>
                </a:highlight>
              </a:rPr>
              <a:t>Confirmation by e-mail is necessary.</a:t>
            </a:r>
            <a:endParaRPr b="1">
              <a:highlight>
                <a:schemeClr val="lt1"/>
              </a:highlight>
            </a:endParaRPr>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33817d65277_0_37"/>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solidFill>
                  <a:schemeClr val="dk2"/>
                </a:solidFill>
              </a:rPr>
              <a:t>6</a:t>
            </a:fld>
            <a:endParaRPr>
              <a:solidFill>
                <a:schemeClr val="dk2"/>
              </a:solidFill>
            </a:endParaRPr>
          </a:p>
        </p:txBody>
      </p:sp>
      <p:sp>
        <p:nvSpPr>
          <p:cNvPr id="171" name="Google Shape;171;g33817d65277_0_37"/>
          <p:cNvSpPr txBox="1">
            <a:spLocks noGrp="1"/>
          </p:cNvSpPr>
          <p:nvPr>
            <p:ph type="title"/>
          </p:nvPr>
        </p:nvSpPr>
        <p:spPr>
          <a:xfrm>
            <a:off x="398502" y="2900365"/>
            <a:ext cx="11361600" cy="1171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Class explanation</a:t>
            </a:r>
            <a:endParaRPr/>
          </a:p>
        </p:txBody>
      </p:sp>
      <p:sp>
        <p:nvSpPr>
          <p:cNvPr id="172" name="Google Shape;172;g33817d65277_0_37"/>
          <p:cNvSpPr txBox="1">
            <a:spLocks noGrp="1"/>
          </p:cNvSpPr>
          <p:nvPr>
            <p:ph type="subTitle" idx="1"/>
          </p:nvPr>
        </p:nvSpPr>
        <p:spPr>
          <a:xfrm>
            <a:off x="398500" y="4116400"/>
            <a:ext cx="11361600" cy="555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cs-CZ"/>
              <a:t>Katalog kurzu (Course Catalogue) → </a:t>
            </a:r>
            <a:r>
              <a:rPr lang="cs-CZ" u="sng">
                <a:solidFill>
                  <a:schemeClr val="hlink"/>
                </a:solidFill>
                <a:hlinkClick r:id="rId3"/>
              </a:rPr>
              <a:t>LINK</a:t>
            </a:r>
            <a:endParaRPr/>
          </a:p>
          <a:p>
            <a:pPr marL="0" lvl="0" indent="0" algn="l" rtl="0">
              <a:spcBef>
                <a:spcPts val="0"/>
              </a:spcBef>
              <a:spcAft>
                <a:spcPts val="0"/>
              </a:spcAft>
              <a:buNone/>
            </a:pPr>
            <a:r>
              <a:rPr lang="cs-CZ"/>
              <a:t>Interaktivní osnova (Interactive Syllabus) → </a:t>
            </a:r>
            <a:r>
              <a:rPr lang="cs-CZ" u="sng">
                <a:solidFill>
                  <a:schemeClr val="hlink"/>
                </a:solidFill>
                <a:hlinkClick r:id="rId4"/>
              </a:rPr>
              <a:t>LINK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g33817d65277_0_45"/>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7</a:t>
            </a:fld>
            <a:endParaRPr/>
          </a:p>
        </p:txBody>
      </p:sp>
      <p:sp>
        <p:nvSpPr>
          <p:cNvPr id="179" name="Google Shape;179;g33817d65277_0_45"/>
          <p:cNvSpPr txBox="1">
            <a:spLocks noGrp="1"/>
          </p:cNvSpPr>
          <p:nvPr>
            <p:ph type="body" idx="1"/>
          </p:nvPr>
        </p:nvSpPr>
        <p:spPr>
          <a:xfrm>
            <a:off x="720000" y="82200"/>
            <a:ext cx="10753200" cy="6738000"/>
          </a:xfrm>
          <a:prstGeom prst="rect">
            <a:avLst/>
          </a:prstGeom>
        </p:spPr>
        <p:txBody>
          <a:bodyPr spcFirstLastPara="1" wrap="square" lIns="0" tIns="0" rIns="0" bIns="0" anchor="t" anchorCtr="0">
            <a:noAutofit/>
          </a:bodyPr>
          <a:lstStyle/>
          <a:p>
            <a:pPr marL="0" lvl="0" indent="0" algn="l" rtl="0">
              <a:lnSpc>
                <a:spcPct val="160000"/>
              </a:lnSpc>
              <a:spcBef>
                <a:spcPts val="0"/>
              </a:spcBef>
              <a:spcAft>
                <a:spcPts val="0"/>
              </a:spcAft>
              <a:buNone/>
            </a:pPr>
            <a:r>
              <a:rPr lang="cs-CZ" sz="2400" b="1"/>
              <a:t>HOW TO PASS THE COURSE?</a:t>
            </a:r>
            <a:endParaRPr sz="2400" b="1"/>
          </a:p>
          <a:p>
            <a:pPr marL="457200" lvl="0" indent="-349250" algn="l" rtl="0">
              <a:lnSpc>
                <a:spcPct val="160000"/>
              </a:lnSpc>
              <a:spcBef>
                <a:spcPts val="0"/>
              </a:spcBef>
              <a:spcAft>
                <a:spcPts val="0"/>
              </a:spcAft>
              <a:buSzPts val="1900"/>
              <a:buChar char="●"/>
            </a:pPr>
            <a:r>
              <a:rPr lang="cs-CZ" sz="1900"/>
              <a:t>Attend the classes </a:t>
            </a:r>
            <a:endParaRPr sz="1900"/>
          </a:p>
          <a:p>
            <a:pPr marL="914400" lvl="1" indent="-349250" algn="l" rtl="0">
              <a:lnSpc>
                <a:spcPct val="160000"/>
              </a:lnSpc>
              <a:spcBef>
                <a:spcPts val="0"/>
              </a:spcBef>
              <a:spcAft>
                <a:spcPts val="0"/>
              </a:spcAft>
              <a:buSzPts val="1900"/>
              <a:buChar char="○"/>
            </a:pPr>
            <a:r>
              <a:rPr lang="cs-CZ" sz="1900"/>
              <a:t>You can miss 2 of them without proper excuse.</a:t>
            </a:r>
            <a:endParaRPr sz="1900"/>
          </a:p>
          <a:p>
            <a:pPr marL="914400" lvl="1" indent="-349250" algn="l" rtl="0">
              <a:lnSpc>
                <a:spcPct val="160000"/>
              </a:lnSpc>
              <a:spcBef>
                <a:spcPts val="0"/>
              </a:spcBef>
              <a:spcAft>
                <a:spcPts val="0"/>
              </a:spcAft>
              <a:buSzPts val="1900"/>
              <a:buChar char="○"/>
            </a:pPr>
            <a:r>
              <a:rPr lang="cs-CZ" sz="1900"/>
              <a:t>Students are allowed to </a:t>
            </a:r>
            <a:r>
              <a:rPr lang="cs-CZ" sz="1900" b="1"/>
              <a:t>substitute a maximum of TWO classes</a:t>
            </a:r>
            <a:r>
              <a:rPr lang="cs-CZ" sz="1900"/>
              <a:t> with another group. </a:t>
            </a:r>
            <a:endParaRPr sz="1900"/>
          </a:p>
          <a:p>
            <a:pPr marL="1371600" lvl="2" indent="-349250" algn="l" rtl="0">
              <a:lnSpc>
                <a:spcPct val="160000"/>
              </a:lnSpc>
              <a:spcBef>
                <a:spcPts val="0"/>
              </a:spcBef>
              <a:spcAft>
                <a:spcPts val="0"/>
              </a:spcAft>
              <a:buSzPts val="1900"/>
              <a:buChar char="■"/>
            </a:pPr>
            <a:r>
              <a:rPr lang="cs-CZ" sz="1900"/>
              <a:t>Substitutions are not possible in the weeks when Progress Test take place. </a:t>
            </a:r>
            <a:endParaRPr sz="1900"/>
          </a:p>
          <a:p>
            <a:pPr marL="1371600" lvl="2" indent="-349250" algn="l" rtl="0">
              <a:lnSpc>
                <a:spcPct val="160000"/>
              </a:lnSpc>
              <a:spcBef>
                <a:spcPts val="0"/>
              </a:spcBef>
              <a:spcAft>
                <a:spcPts val="0"/>
              </a:spcAft>
              <a:buSzPts val="1900"/>
              <a:buChar char="■"/>
            </a:pPr>
            <a:r>
              <a:rPr lang="cs-CZ" sz="1900"/>
              <a:t>Students must inform the teacher of the group in which they intend to substitute their missed class in writing in advance. If they fail to do so, they will not be allowed to attend the class. </a:t>
            </a:r>
            <a:endParaRPr sz="1900"/>
          </a:p>
          <a:p>
            <a:pPr marL="1371600" lvl="2" indent="-349250" algn="l" rtl="0">
              <a:lnSpc>
                <a:spcPct val="160000"/>
              </a:lnSpc>
              <a:spcBef>
                <a:spcPts val="0"/>
              </a:spcBef>
              <a:spcAft>
                <a:spcPts val="0"/>
              </a:spcAft>
              <a:buSzPts val="1900"/>
              <a:buChar char="■"/>
            </a:pPr>
            <a:r>
              <a:rPr lang="cs-CZ" sz="1900"/>
              <a:t>A student is obliged to provide a written excuse letter to the faculty Office for Studies justifying his/her absence within five workdays of the teaching activity he/she was absent from.</a:t>
            </a:r>
            <a:endParaRPr sz="2800"/>
          </a:p>
          <a:p>
            <a:pPr marL="0" lvl="0" indent="0" algn="l" rtl="0">
              <a:spcBef>
                <a:spcPts val="0"/>
              </a:spcBef>
              <a:spcAft>
                <a:spcPts val="0"/>
              </a:spcAft>
              <a:buNone/>
            </a:pP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33817d65277_0_54"/>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8</a:t>
            </a:fld>
            <a:endParaRPr/>
          </a:p>
        </p:txBody>
      </p:sp>
      <p:sp>
        <p:nvSpPr>
          <p:cNvPr id="186" name="Google Shape;186;g33817d65277_0_54"/>
          <p:cNvSpPr txBox="1">
            <a:spLocks noGrp="1"/>
          </p:cNvSpPr>
          <p:nvPr>
            <p:ph type="body" idx="1"/>
          </p:nvPr>
        </p:nvSpPr>
        <p:spPr>
          <a:xfrm>
            <a:off x="720000" y="176375"/>
            <a:ext cx="10753200" cy="6397500"/>
          </a:xfrm>
          <a:prstGeom prst="rect">
            <a:avLst/>
          </a:prstGeom>
        </p:spPr>
        <p:txBody>
          <a:bodyPr spcFirstLastPara="1" wrap="square" lIns="0" tIns="0" rIns="0" bIns="0" anchor="t" anchorCtr="0">
            <a:noAutofit/>
          </a:bodyPr>
          <a:lstStyle/>
          <a:p>
            <a:pPr marL="457200" lvl="0" indent="-349250" algn="l" rtl="0">
              <a:lnSpc>
                <a:spcPct val="160000"/>
              </a:lnSpc>
              <a:spcBef>
                <a:spcPts val="0"/>
              </a:spcBef>
              <a:spcAft>
                <a:spcPts val="0"/>
              </a:spcAft>
              <a:buSzPts val="1900"/>
              <a:buChar char="●"/>
            </a:pPr>
            <a:r>
              <a:rPr lang="cs-CZ" sz="1900" u="sng"/>
              <a:t>Pass the written part of the Final test</a:t>
            </a:r>
            <a:r>
              <a:rPr lang="cs-CZ" sz="1900"/>
              <a:t>: passmark 70 %</a:t>
            </a:r>
            <a:endParaRPr sz="1900"/>
          </a:p>
          <a:p>
            <a:pPr marL="457200" lvl="0" indent="-349250" algn="l" rtl="0">
              <a:lnSpc>
                <a:spcPct val="160000"/>
              </a:lnSpc>
              <a:spcBef>
                <a:spcPts val="0"/>
              </a:spcBef>
              <a:spcAft>
                <a:spcPts val="0"/>
              </a:spcAft>
              <a:buSzPts val="1900"/>
              <a:buChar char="●"/>
            </a:pPr>
            <a:r>
              <a:rPr lang="cs-CZ" sz="1900" u="sng"/>
              <a:t>Pass the oral part of the Final test</a:t>
            </a:r>
            <a:r>
              <a:rPr lang="cs-CZ" sz="1900"/>
              <a:t>:  ! </a:t>
            </a:r>
            <a:r>
              <a:rPr lang="cs-CZ" sz="1900">
                <a:solidFill>
                  <a:schemeClr val="accent2"/>
                </a:solidFill>
              </a:rPr>
              <a:t>without successful passing the written exam students will not be allowed to sit for the oral part.</a:t>
            </a:r>
            <a:endParaRPr sz="1900">
              <a:solidFill>
                <a:schemeClr val="accent2"/>
              </a:solidFill>
            </a:endParaRPr>
          </a:p>
          <a:p>
            <a:pPr marL="457200" lvl="0" indent="-349250" algn="l" rtl="0">
              <a:lnSpc>
                <a:spcPct val="160000"/>
              </a:lnSpc>
              <a:spcBef>
                <a:spcPts val="0"/>
              </a:spcBef>
              <a:spcAft>
                <a:spcPts val="0"/>
              </a:spcAft>
              <a:buSzPts val="1900"/>
              <a:buChar char="●"/>
            </a:pPr>
            <a:r>
              <a:rPr lang="cs-CZ" sz="1900"/>
              <a:t>Due to the change in the examination regulations (final oral exams in groups of three), any instructor can act as an examiner. The composition of the examining pairs will be random and will not be known until just before the exam.</a:t>
            </a:r>
            <a:endParaRPr sz="1900"/>
          </a:p>
          <a:p>
            <a:pPr marL="457200" lvl="0" indent="-349250" algn="l" rtl="0">
              <a:lnSpc>
                <a:spcPct val="160000"/>
              </a:lnSpc>
              <a:spcBef>
                <a:spcPts val="0"/>
              </a:spcBef>
              <a:spcAft>
                <a:spcPts val="0"/>
              </a:spcAft>
              <a:buSzPts val="1900"/>
              <a:buChar char="●"/>
            </a:pPr>
            <a:r>
              <a:rPr lang="cs-CZ" sz="1900"/>
              <a:t>Final written test passmark can be reduced by:</a:t>
            </a:r>
            <a:endParaRPr sz="1900"/>
          </a:p>
          <a:p>
            <a:pPr marL="914400" lvl="1" indent="-349250" algn="l" rtl="0">
              <a:lnSpc>
                <a:spcPct val="160000"/>
              </a:lnSpc>
              <a:spcBef>
                <a:spcPts val="0"/>
              </a:spcBef>
              <a:spcAft>
                <a:spcPts val="0"/>
              </a:spcAft>
              <a:buSzPts val="1900"/>
              <a:buChar char="○"/>
            </a:pPr>
            <a:r>
              <a:rPr lang="cs-CZ" sz="1900"/>
              <a:t>passing the progress tests (passmark 70 %, 21/30 points): </a:t>
            </a:r>
            <a:endParaRPr sz="1900"/>
          </a:p>
          <a:p>
            <a:pPr marL="1371600" lvl="2" indent="-349250" algn="l" rtl="0">
              <a:lnSpc>
                <a:spcPct val="160000"/>
              </a:lnSpc>
              <a:spcBef>
                <a:spcPts val="0"/>
              </a:spcBef>
              <a:spcAft>
                <a:spcPts val="0"/>
              </a:spcAft>
              <a:buSzPts val="1900"/>
              <a:buChar char="■"/>
            </a:pPr>
            <a:r>
              <a:rPr lang="cs-CZ" sz="1900"/>
              <a:t>2 written tests:  2 % = 1 point down each</a:t>
            </a:r>
            <a:endParaRPr sz="1900"/>
          </a:p>
          <a:p>
            <a:pPr marL="1371600" lvl="2" indent="-349250" algn="l" rtl="0">
              <a:lnSpc>
                <a:spcPct val="160000"/>
              </a:lnSpc>
              <a:spcBef>
                <a:spcPts val="0"/>
              </a:spcBef>
              <a:spcAft>
                <a:spcPts val="0"/>
              </a:spcAft>
              <a:buSzPts val="1900"/>
              <a:buChar char="■"/>
            </a:pPr>
            <a:r>
              <a:rPr lang="cs-CZ" sz="1900"/>
              <a:t>1 video:  2 % = 1 point down</a:t>
            </a:r>
            <a:endParaRPr sz="1900"/>
          </a:p>
          <a:p>
            <a:pPr marL="1371600" lvl="2" indent="-349250" algn="l" rtl="0">
              <a:lnSpc>
                <a:spcPct val="160000"/>
              </a:lnSpc>
              <a:spcBef>
                <a:spcPts val="0"/>
              </a:spcBef>
              <a:spcAft>
                <a:spcPts val="0"/>
              </a:spcAft>
              <a:buSzPts val="1900"/>
              <a:buChar char="■"/>
            </a:pPr>
            <a:r>
              <a:rPr lang="cs-CZ" sz="1900"/>
              <a:t>1 oral test:  4 % = 2 points down</a:t>
            </a:r>
            <a:endParaRPr sz="1900"/>
          </a:p>
          <a:p>
            <a:pPr marL="1371600" lvl="2" indent="-349250" algn="l" rtl="0">
              <a:lnSpc>
                <a:spcPct val="160000"/>
              </a:lnSpc>
              <a:spcBef>
                <a:spcPts val="0"/>
              </a:spcBef>
              <a:spcAft>
                <a:spcPts val="0"/>
              </a:spcAft>
              <a:buSzPts val="1900"/>
              <a:buChar char="■"/>
            </a:pPr>
            <a:r>
              <a:rPr lang="cs-CZ" sz="1900"/>
              <a:t>In case of passing four Progress tests the basic limit in the written final test is reduced by 10 %.</a:t>
            </a:r>
            <a:endParaRPr sz="1900"/>
          </a:p>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33817d65277_0_61"/>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9</a:t>
            </a:fld>
            <a:endParaRPr/>
          </a:p>
        </p:txBody>
      </p:sp>
      <p:sp>
        <p:nvSpPr>
          <p:cNvPr id="193" name="Google Shape;193;g33817d65277_0_61"/>
          <p:cNvSpPr txBox="1">
            <a:spLocks noGrp="1"/>
          </p:cNvSpPr>
          <p:nvPr>
            <p:ph type="body" idx="1"/>
          </p:nvPr>
        </p:nvSpPr>
        <p:spPr>
          <a:xfrm>
            <a:off x="720000" y="692150"/>
            <a:ext cx="10753200" cy="5139900"/>
          </a:xfrm>
          <a:prstGeom prst="rect">
            <a:avLst/>
          </a:prstGeom>
        </p:spPr>
        <p:txBody>
          <a:bodyPr spcFirstLastPara="1" wrap="square" lIns="0" tIns="0" rIns="0" bIns="0" anchor="t" anchorCtr="0">
            <a:noAutofit/>
          </a:bodyPr>
          <a:lstStyle/>
          <a:p>
            <a:pPr marL="457200" lvl="0" indent="-349250" algn="l" rtl="0">
              <a:lnSpc>
                <a:spcPct val="160000"/>
              </a:lnSpc>
              <a:spcBef>
                <a:spcPts val="0"/>
              </a:spcBef>
              <a:spcAft>
                <a:spcPts val="0"/>
              </a:spcAft>
              <a:buClr>
                <a:schemeClr val="accent2"/>
              </a:buClr>
              <a:buSzPts val="1900"/>
              <a:buChar char="●"/>
            </a:pPr>
            <a:r>
              <a:rPr lang="cs-CZ" sz="1900">
                <a:solidFill>
                  <a:schemeClr val="accent2"/>
                </a:solidFill>
              </a:rPr>
              <a:t>If students:  a) succesfully pass all progress tests (must be taken only during the test week), b) get at least 90 % in total (108 points) (both conditions must be met), they do not have to take the written part of Final test.</a:t>
            </a:r>
            <a:endParaRPr sz="1900">
              <a:solidFill>
                <a:schemeClr val="accent2"/>
              </a:solidFill>
            </a:endParaRPr>
          </a:p>
          <a:p>
            <a:pPr marL="0" lvl="0" indent="0" algn="l" rtl="0">
              <a:lnSpc>
                <a:spcPct val="160000"/>
              </a:lnSpc>
              <a:spcBef>
                <a:spcPts val="0"/>
              </a:spcBef>
              <a:spcAft>
                <a:spcPts val="0"/>
              </a:spcAft>
              <a:buNone/>
            </a:pPr>
            <a:endParaRPr sz="1900">
              <a:solidFill>
                <a:schemeClr val="accent2"/>
              </a:solidFill>
            </a:endParaRPr>
          </a:p>
          <a:p>
            <a:pPr marL="457200" lvl="0" indent="-349250" algn="l" rtl="0">
              <a:lnSpc>
                <a:spcPct val="160000"/>
              </a:lnSpc>
              <a:spcBef>
                <a:spcPts val="0"/>
              </a:spcBef>
              <a:spcAft>
                <a:spcPts val="0"/>
              </a:spcAft>
              <a:buClr>
                <a:schemeClr val="dk1"/>
              </a:buClr>
              <a:buSzPts val="1900"/>
              <a:buChar char="●"/>
            </a:pPr>
            <a:r>
              <a:rPr lang="cs-CZ" sz="1900"/>
              <a:t>Any copying, recording or leaking tests, use of unauthorized tools, aids and communication devices, or other disruptions of objectivity of exams (credit tests) will be considered non-compliance with the conditions for course completion as well as a severe violation of the study rules. Consequently, the teacher will finish the exam by awarding grade "F" in the Information System.</a:t>
            </a:r>
            <a:endParaRPr sz="1900"/>
          </a:p>
          <a:p>
            <a:pPr marL="914400" lvl="1" indent="-349250" algn="l" rtl="0">
              <a:lnSpc>
                <a:spcPct val="160000"/>
              </a:lnSpc>
              <a:spcBef>
                <a:spcPts val="0"/>
              </a:spcBef>
              <a:spcAft>
                <a:spcPts val="0"/>
              </a:spcAft>
              <a:buSzPts val="1900"/>
              <a:buChar char="○"/>
            </a:pPr>
            <a:r>
              <a:rPr lang="cs-CZ" sz="1900"/>
              <a:t>More in </a:t>
            </a:r>
            <a:r>
              <a:rPr lang="cs-CZ" sz="1900" u="sng"/>
              <a:t>STUDY RULES</a:t>
            </a:r>
            <a:r>
              <a:rPr lang="cs-CZ" sz="1900"/>
              <a:t> in Interactive Syllabus</a:t>
            </a:r>
            <a:endParaRPr sz="1900"/>
          </a:p>
          <a:p>
            <a:pPr marL="0" lvl="0" indent="0" algn="l" rtl="0">
              <a:lnSpc>
                <a:spcPct val="160000"/>
              </a:lnSpc>
              <a:spcBef>
                <a:spcPts val="0"/>
              </a:spcBef>
              <a:spcAft>
                <a:spcPts val="0"/>
              </a:spcAft>
              <a:buNone/>
            </a:pPr>
            <a:endParaRPr sz="1900"/>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1772</Words>
  <Application>Microsoft Office PowerPoint</Application>
  <PresentationFormat>Širokoúhlá obrazovka</PresentationFormat>
  <Paragraphs>339</Paragraphs>
  <Slides>31</Slides>
  <Notes>31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31</vt:i4>
      </vt:variant>
    </vt:vector>
  </HeadingPairs>
  <TitlesOfParts>
    <vt:vector size="34" baseType="lpstr">
      <vt:lpstr>Wingdings</vt:lpstr>
      <vt:lpstr>Arial</vt:lpstr>
      <vt:lpstr>Prezentace_MU_CZ</vt:lpstr>
      <vt:lpstr>Czech Language for Foreigners II</vt:lpstr>
      <vt:lpstr>Jak se dnes cítíte?</vt:lpstr>
      <vt:lpstr>Dnes: Týden 1 Today: Week 1</vt:lpstr>
      <vt:lpstr>Introduction</vt:lpstr>
      <vt:lpstr>Introduction</vt:lpstr>
      <vt:lpstr>Class explanation</vt:lpstr>
      <vt:lpstr>Prezentace aplikace PowerPoint</vt:lpstr>
      <vt:lpstr>Prezentace aplikace PowerPoint</vt:lpstr>
      <vt:lpstr>Prezentace aplikace PowerPoint</vt:lpstr>
      <vt:lpstr>REVISION</vt:lpstr>
      <vt:lpstr>Přítomný čas Present tense</vt:lpstr>
      <vt:lpstr>Prezentace aplikace PowerPoint</vt:lpstr>
      <vt:lpstr>Prezentace aplikace PowerPoint</vt:lpstr>
      <vt:lpstr>Kahoot: přítomný čas</vt:lpstr>
      <vt:lpstr>Denní rutina Daily routine</vt:lpstr>
      <vt:lpstr>Minulý čas Past tense</vt:lpstr>
      <vt:lpstr>Minulý čas Past tense</vt:lpstr>
      <vt:lpstr>Prezentace aplikace PowerPoint</vt:lpstr>
      <vt:lpstr>Gender: -l form + ending (l, la, lo, li)</vt:lpstr>
      <vt:lpstr>Procvičuj Practice</vt:lpstr>
      <vt:lpstr>2nd step</vt:lpstr>
      <vt:lpstr>Negative</vt:lpstr>
      <vt:lpstr>Addressing someone formally (vy-form)</vt:lpstr>
      <vt:lpstr>Procvičuj Practice</vt:lpstr>
      <vt:lpstr>Nepravidelná slovesa</vt:lpstr>
      <vt:lpstr>Poslech: Minulý čas Listening: Past tense</vt:lpstr>
      <vt:lpstr>2. pozice ve větě 2nd position in sentence</vt:lpstr>
      <vt:lpstr>Prezentace aplikace PowerPoint</vt:lpstr>
      <vt:lpstr>Mluvení Speaking</vt:lpstr>
      <vt:lpstr>Příště Next time</vt:lpstr>
      <vt:lpstr>Domácí úkol Homework: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Kateřina Frecerová</dc:creator>
  <cp:lastModifiedBy>Kateřina Frecerová</cp:lastModifiedBy>
  <cp:revision>2</cp:revision>
  <dcterms:created xsi:type="dcterms:W3CDTF">2024-09-24T09:47:05Z</dcterms:created>
  <dcterms:modified xsi:type="dcterms:W3CDTF">2025-02-20T22:25:45Z</dcterms:modified>
</cp:coreProperties>
</file>