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8" r:id="rId9"/>
    <p:sldId id="263" r:id="rId10"/>
    <p:sldId id="269" r:id="rId11"/>
    <p:sldId id="265" r:id="rId12"/>
    <p:sldId id="270" r:id="rId13"/>
    <p:sldId id="267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F7F96CC-8E6C-4958-8AC3-29466B12C302}" type="datetimeFigureOut">
              <a:rPr lang="cs-CZ"/>
              <a:pPr>
                <a:defRPr/>
              </a:pPr>
              <a:t>14.11.2011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CF5F0A4-ADB9-4E60-A452-57E183DA1A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D5A5B6-70D0-4BD6-AC5B-C74A3705C69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37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FFBF3B1-FBA4-4434-AC9B-7DD24E2F56D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58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ADC949-4CF0-417A-A05A-5365B2ABE8F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78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2C3073-52FD-46BE-9984-94C42C60336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C04C70B-73DD-4AD6-A63B-5BC5DA3E205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19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3CAED4-8D3A-485F-902B-D5BB9530838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40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394FC21-6ACB-4854-B5D0-71D2815DBA7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60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02A2F8A-753D-42D3-BB5A-6B3D165847C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81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90B348-BB5A-43FD-9B2D-A4337D3D52D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78F356F-64EB-4ED8-9A8B-8D855C7470A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9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E503ED-175F-46C6-8F13-359B9A18852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9FB56A2-E65C-46DD-B762-094E52379A9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1DE4D5F-784E-4412-8646-C57AC5B479D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09F9B4C-7CC1-4AF8-A09C-9935BC721F3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9CE013-77AA-460B-A204-30CADA0D425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96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AD8C8C-119C-48DF-93CF-AA4F6644736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17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743919-E357-49C5-B2B0-D649B53C2CC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18AD4-EBC6-4102-BF91-97DCB945ED0D}" type="datetimeFigureOut">
              <a:rPr lang="cs-CZ"/>
              <a:pPr>
                <a:defRPr/>
              </a:pPr>
              <a:t>14.11.2011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470A0-0C81-43F7-9553-552D350E54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DA97F-B7A5-4D0A-ABDD-BA45DC9AA3F8}" type="datetimeFigureOut">
              <a:rPr lang="cs-CZ"/>
              <a:pPr>
                <a:defRPr/>
              </a:pPr>
              <a:t>14.11.2011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0D4F3-2127-430F-9ED3-225B728D3A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81F4F-DA5D-49D0-94C4-E35AD7C18F3D}" type="datetimeFigureOut">
              <a:rPr lang="cs-CZ"/>
              <a:pPr>
                <a:defRPr/>
              </a:pPr>
              <a:t>14.11.2011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C5F36-1F77-47C0-93A9-89664F9A37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C80F4-0E4D-4CFC-BD03-6E4E7CD05198}" type="datetimeFigureOut">
              <a:rPr lang="cs-CZ"/>
              <a:pPr>
                <a:defRPr/>
              </a:pPr>
              <a:t>14.11.2011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DE2F6-BD98-4D70-88CB-A0BBF8D088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ED392-3BC9-4CDF-8F30-92033102CBE1}" type="datetimeFigureOut">
              <a:rPr lang="cs-CZ"/>
              <a:pPr>
                <a:defRPr/>
              </a:pPr>
              <a:t>14.11.2011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3F6DC-DFF3-4C6D-A4CB-3A4EDB25EC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A79A8-0FE4-4F05-8017-8CCB5D3420B8}" type="datetimeFigureOut">
              <a:rPr lang="cs-CZ"/>
              <a:pPr>
                <a:defRPr/>
              </a:pPr>
              <a:t>14.11.2011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32CA3-9725-4C27-942B-D88129A56B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09C55-A6E1-44B6-BFA8-F5CE452714A2}" type="datetimeFigureOut">
              <a:rPr lang="cs-CZ"/>
              <a:pPr>
                <a:defRPr/>
              </a:pPr>
              <a:t>14.11.2011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22968-2C24-4EC2-B2E3-D21CEFDFD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BD01E-0AA2-437E-96A5-4750B72A6A9F}" type="datetimeFigureOut">
              <a:rPr lang="cs-CZ"/>
              <a:pPr>
                <a:defRPr/>
              </a:pPr>
              <a:t>14.11.2011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7C95C-E34F-4949-8DF8-110D4CEAAF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93C95-953B-413D-BB3E-0DB55165F0FF}" type="datetimeFigureOut">
              <a:rPr lang="cs-CZ"/>
              <a:pPr>
                <a:defRPr/>
              </a:pPr>
              <a:t>14.11.2011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00EBF-6D39-4ADD-A05C-6D6FBEA88D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18EED-6070-42CE-905D-F6123C46D25B}" type="datetimeFigureOut">
              <a:rPr lang="cs-CZ"/>
              <a:pPr>
                <a:defRPr/>
              </a:pPr>
              <a:t>14.11.2011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407FE-8102-4E93-848F-2A4430BFA1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B486A-FF3A-41B5-919D-821236A91AE9}" type="datetimeFigureOut">
              <a:rPr lang="cs-CZ"/>
              <a:pPr>
                <a:defRPr/>
              </a:pPr>
              <a:t>14.11.2011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4A790-F06F-4E6C-B43E-E44F97E57E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1F7FDE-166F-48A6-B9D2-8BF44CD742E3}" type="datetimeFigureOut">
              <a:rPr lang="cs-CZ"/>
              <a:pPr>
                <a:defRPr/>
              </a:pPr>
              <a:t>14.11.2011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1CB5BE-2D92-462C-9C6D-C80FD524CB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75" y="500063"/>
            <a:ext cx="7772400" cy="1470025"/>
          </a:xfrm>
        </p:spPr>
        <p:txBody>
          <a:bodyPr/>
          <a:lstStyle/>
          <a:p>
            <a:r>
              <a:rPr lang="cs-CZ" b="1" smtClean="0"/>
              <a:t>3. DEKLINACE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smtClean="0">
                <a:solidFill>
                  <a:schemeClr val="tx1"/>
                </a:solidFill>
              </a:rPr>
              <a:t>LATINSKÁ SUBSTANTIVA</a:t>
            </a:r>
          </a:p>
          <a:p>
            <a:r>
              <a:rPr lang="cs-CZ" b="1" smtClean="0">
                <a:solidFill>
                  <a:schemeClr val="tx1"/>
                </a:solidFill>
              </a:rPr>
              <a:t>ŘECKÁ SUBSTANTIVA</a:t>
            </a:r>
          </a:p>
          <a:p>
            <a:r>
              <a:rPr lang="cs-CZ" b="1" smtClean="0">
                <a:solidFill>
                  <a:schemeClr val="tx1"/>
                </a:solidFill>
              </a:rPr>
              <a:t>ADJEKTIVA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3. DEKLINACE – SOUHL. KMENY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NEUTRA</a:t>
            </a:r>
            <a:r>
              <a:rPr lang="cs-CZ" dirty="0" smtClean="0"/>
              <a:t> 	         VZOR: </a:t>
            </a:r>
            <a:r>
              <a:rPr lang="cs-CZ" b="1" dirty="0" smtClean="0"/>
              <a:t>corpus, </a:t>
            </a:r>
            <a:r>
              <a:rPr lang="cs-CZ" b="1" dirty="0" err="1" smtClean="0"/>
              <a:t>corporis</a:t>
            </a:r>
            <a:r>
              <a:rPr lang="cs-CZ" b="1" dirty="0" smtClean="0"/>
              <a:t> n</a:t>
            </a:r>
            <a:r>
              <a:rPr lang="cs-CZ" dirty="0" smtClean="0"/>
              <a:t>. – tělo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	</a:t>
            </a:r>
            <a:r>
              <a:rPr lang="cs-CZ" dirty="0" err="1" smtClean="0"/>
              <a:t>sg</a:t>
            </a:r>
            <a:r>
              <a:rPr lang="cs-CZ" dirty="0" smtClean="0"/>
              <a:t>.			</a:t>
            </a:r>
            <a:r>
              <a:rPr lang="cs-CZ" dirty="0" err="1"/>
              <a:t>p</a:t>
            </a:r>
            <a:r>
              <a:rPr lang="cs-CZ" dirty="0" err="1" smtClean="0"/>
              <a:t>l</a:t>
            </a:r>
            <a:r>
              <a:rPr lang="cs-CZ" dirty="0" smtClean="0"/>
              <a:t>.</a:t>
            </a:r>
            <a:endParaRPr lang="cs-CZ" dirty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1.   </a:t>
            </a:r>
            <a:r>
              <a:rPr lang="cs-CZ" dirty="0"/>
              <a:t>c</a:t>
            </a:r>
            <a:r>
              <a:rPr lang="cs-CZ" dirty="0" smtClean="0"/>
              <a:t>orpus			</a:t>
            </a:r>
            <a:r>
              <a:rPr lang="cs-CZ" dirty="0" err="1" smtClean="0"/>
              <a:t>corpor</a:t>
            </a:r>
            <a:r>
              <a:rPr lang="cs-CZ" dirty="0" smtClean="0"/>
              <a:t>-</a:t>
            </a:r>
            <a:r>
              <a:rPr lang="cs-CZ" b="1" dirty="0" smtClean="0"/>
              <a:t>a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2.   </a:t>
            </a:r>
            <a:r>
              <a:rPr lang="cs-CZ" dirty="0" err="1" smtClean="0"/>
              <a:t>corpor</a:t>
            </a:r>
            <a:r>
              <a:rPr lang="cs-CZ" dirty="0" smtClean="0"/>
              <a:t>-</a:t>
            </a:r>
            <a:r>
              <a:rPr lang="cs-CZ" b="1" dirty="0" err="1" smtClean="0"/>
              <a:t>is</a:t>
            </a:r>
            <a:r>
              <a:rPr lang="cs-CZ" dirty="0" smtClean="0"/>
              <a:t>		</a:t>
            </a:r>
            <a:r>
              <a:rPr lang="cs-CZ" dirty="0" err="1" smtClean="0"/>
              <a:t>corpor</a:t>
            </a:r>
            <a:r>
              <a:rPr lang="cs-CZ" dirty="0" smtClean="0"/>
              <a:t>-</a:t>
            </a:r>
            <a:r>
              <a:rPr lang="cs-CZ" b="1" dirty="0" smtClean="0"/>
              <a:t>um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4.   </a:t>
            </a:r>
            <a:r>
              <a:rPr lang="cs-CZ" dirty="0"/>
              <a:t>c</a:t>
            </a:r>
            <a:r>
              <a:rPr lang="cs-CZ" dirty="0" smtClean="0"/>
              <a:t>orpus			</a:t>
            </a:r>
            <a:r>
              <a:rPr lang="cs-CZ" dirty="0" err="1" smtClean="0"/>
              <a:t>corpor</a:t>
            </a:r>
            <a:r>
              <a:rPr lang="cs-CZ" dirty="0" smtClean="0"/>
              <a:t>-</a:t>
            </a:r>
            <a:r>
              <a:rPr lang="cs-CZ" b="1" dirty="0" smtClean="0"/>
              <a:t>a</a:t>
            </a:r>
            <a:r>
              <a:rPr lang="cs-CZ" dirty="0" smtClean="0"/>
              <a:t>	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6.   </a:t>
            </a:r>
            <a:r>
              <a:rPr lang="cs-CZ" dirty="0" err="1" smtClean="0"/>
              <a:t>corpor</a:t>
            </a:r>
            <a:r>
              <a:rPr lang="cs-CZ" dirty="0" smtClean="0"/>
              <a:t>-</a:t>
            </a:r>
            <a:r>
              <a:rPr lang="cs-CZ" b="1" dirty="0" smtClean="0"/>
              <a:t>e</a:t>
            </a:r>
            <a:r>
              <a:rPr lang="cs-CZ" dirty="0" smtClean="0"/>
              <a:t>		</a:t>
            </a:r>
            <a:r>
              <a:rPr lang="cs-CZ" dirty="0" err="1" smtClean="0"/>
              <a:t>corpor</a:t>
            </a:r>
            <a:r>
              <a:rPr lang="cs-CZ" dirty="0" smtClean="0"/>
              <a:t>-</a:t>
            </a:r>
            <a:r>
              <a:rPr lang="cs-CZ" b="1" dirty="0" err="1" smtClean="0"/>
              <a:t>ibus</a:t>
            </a:r>
            <a:endParaRPr lang="cs-CZ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3. DEKLINACE – SOUHL. KMENY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mtClean="0"/>
              <a:t>NEUTRA</a:t>
            </a:r>
          </a:p>
          <a:p>
            <a:r>
              <a:rPr lang="cs-CZ" smtClean="0"/>
              <a:t>všechna </a:t>
            </a:r>
            <a:r>
              <a:rPr lang="cs-CZ" b="1" smtClean="0"/>
              <a:t>ostatní latinská neutra </a:t>
            </a:r>
            <a:r>
              <a:rPr lang="cs-CZ" smtClean="0"/>
              <a:t>(nemají v nominativu sg. koncovku  –e, -ar, -al)</a:t>
            </a:r>
          </a:p>
          <a:p>
            <a:r>
              <a:rPr lang="cs-CZ" smtClean="0"/>
              <a:t>stejně se skloňují </a:t>
            </a:r>
            <a:r>
              <a:rPr lang="cs-CZ" b="1" smtClean="0"/>
              <a:t>řecká neutra</a:t>
            </a:r>
          </a:p>
          <a:p>
            <a:pPr>
              <a:buFont typeface="Arial" charset="0"/>
              <a:buNone/>
            </a:pPr>
            <a:r>
              <a:rPr lang="cs-CZ" smtClean="0"/>
              <a:t>	</a:t>
            </a:r>
            <a:r>
              <a:rPr lang="cs-CZ" b="1" smtClean="0"/>
              <a:t>-(o)ma, -(o)matis n.</a:t>
            </a:r>
          </a:p>
          <a:p>
            <a:pPr>
              <a:buFont typeface="Arial" charset="0"/>
              <a:buNone/>
            </a:pPr>
            <a:r>
              <a:rPr lang="cs-CZ" smtClean="0"/>
              <a:t>	mohou mít v gen. pl. a abl. koncovku podle 2. deklinace (traumatum i traumatorum, traumatibus i traumatis)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ŘECKÁ SUBSTANTIVA</a:t>
            </a:r>
            <a:br>
              <a:rPr lang="cs-CZ" b="1" dirty="0" smtClean="0"/>
            </a:br>
            <a:r>
              <a:rPr lang="cs-CZ" b="1" dirty="0" smtClean="0"/>
              <a:t>I-KMENY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FEMININA</a:t>
            </a:r>
            <a:r>
              <a:rPr lang="cs-CZ" dirty="0" smtClean="0"/>
              <a:t>   VZOR: </a:t>
            </a:r>
            <a:r>
              <a:rPr lang="cs-CZ" b="1" dirty="0" smtClean="0"/>
              <a:t>dosis, </a:t>
            </a:r>
            <a:r>
              <a:rPr lang="cs-CZ" b="1" dirty="0" err="1" smtClean="0"/>
              <a:t>dosis</a:t>
            </a:r>
            <a:r>
              <a:rPr lang="cs-CZ" b="1" dirty="0" smtClean="0"/>
              <a:t> (</a:t>
            </a:r>
            <a:r>
              <a:rPr lang="cs-CZ" b="1" dirty="0" err="1" smtClean="0"/>
              <a:t>doseos</a:t>
            </a:r>
            <a:r>
              <a:rPr lang="cs-CZ" b="1" dirty="0" smtClean="0"/>
              <a:t>) </a:t>
            </a:r>
            <a:r>
              <a:rPr lang="cs-CZ" b="1" dirty="0" err="1" smtClean="0"/>
              <a:t>f</a:t>
            </a:r>
            <a:r>
              <a:rPr lang="cs-CZ" dirty="0" smtClean="0"/>
              <a:t>. – dávka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dirty="0" err="1" smtClean="0"/>
              <a:t>sg</a:t>
            </a:r>
            <a:r>
              <a:rPr lang="cs-CZ" dirty="0" smtClean="0"/>
              <a:t>.			</a:t>
            </a:r>
            <a:r>
              <a:rPr lang="cs-CZ" dirty="0" err="1"/>
              <a:t>p</a:t>
            </a:r>
            <a:r>
              <a:rPr lang="cs-CZ" dirty="0" err="1" smtClean="0"/>
              <a:t>l</a:t>
            </a:r>
            <a:r>
              <a:rPr lang="cs-CZ" dirty="0" smtClean="0"/>
              <a:t>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1.   </a:t>
            </a:r>
            <a:r>
              <a:rPr lang="cs-CZ" dirty="0"/>
              <a:t>d</a:t>
            </a:r>
            <a:r>
              <a:rPr lang="cs-CZ" dirty="0" smtClean="0"/>
              <a:t>osis			</a:t>
            </a:r>
            <a:r>
              <a:rPr lang="cs-CZ" dirty="0" err="1" smtClean="0"/>
              <a:t>dos</a:t>
            </a:r>
            <a:r>
              <a:rPr lang="cs-CZ" dirty="0" smtClean="0"/>
              <a:t>-</a:t>
            </a:r>
            <a:r>
              <a:rPr lang="cs-CZ" b="1" dirty="0" smtClean="0"/>
              <a:t>es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2.   </a:t>
            </a:r>
            <a:r>
              <a:rPr lang="cs-CZ" dirty="0" err="1" smtClean="0"/>
              <a:t>dos</a:t>
            </a:r>
            <a:r>
              <a:rPr lang="cs-CZ" dirty="0" smtClean="0"/>
              <a:t>-</a:t>
            </a:r>
            <a:r>
              <a:rPr lang="cs-CZ" b="1" dirty="0" err="1" smtClean="0"/>
              <a:t>is</a:t>
            </a:r>
            <a:r>
              <a:rPr lang="cs-CZ" dirty="0" smtClean="0"/>
              <a:t>/</a:t>
            </a:r>
            <a:r>
              <a:rPr lang="cs-CZ" dirty="0" err="1" smtClean="0"/>
              <a:t>dos</a:t>
            </a:r>
            <a:r>
              <a:rPr lang="cs-CZ" dirty="0" smtClean="0"/>
              <a:t>-</a:t>
            </a:r>
            <a:r>
              <a:rPr lang="cs-CZ" b="1" u="sng" dirty="0" err="1" smtClean="0"/>
              <a:t>eos</a:t>
            </a:r>
            <a:r>
              <a:rPr lang="cs-CZ" dirty="0" smtClean="0"/>
              <a:t>	</a:t>
            </a:r>
            <a:r>
              <a:rPr lang="cs-CZ" dirty="0" err="1" smtClean="0"/>
              <a:t>dos</a:t>
            </a:r>
            <a:r>
              <a:rPr lang="cs-CZ" dirty="0" smtClean="0"/>
              <a:t>-</a:t>
            </a:r>
            <a:r>
              <a:rPr lang="cs-CZ" b="1" dirty="0" smtClean="0"/>
              <a:t>i-um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4.   </a:t>
            </a:r>
            <a:r>
              <a:rPr lang="cs-CZ" dirty="0" err="1" smtClean="0"/>
              <a:t>dos</a:t>
            </a:r>
            <a:r>
              <a:rPr lang="cs-CZ" dirty="0" smtClean="0"/>
              <a:t>-</a:t>
            </a:r>
            <a:r>
              <a:rPr lang="cs-CZ" b="1" dirty="0" err="1" smtClean="0"/>
              <a:t>im</a:t>
            </a:r>
            <a:r>
              <a:rPr lang="cs-CZ" dirty="0" smtClean="0"/>
              <a:t>/</a:t>
            </a:r>
            <a:r>
              <a:rPr lang="cs-CZ" dirty="0" err="1" smtClean="0"/>
              <a:t>dos</a:t>
            </a:r>
            <a:r>
              <a:rPr lang="cs-CZ" dirty="0" smtClean="0"/>
              <a:t>-</a:t>
            </a:r>
            <a:r>
              <a:rPr lang="cs-CZ" b="1" u="sng" dirty="0" smtClean="0"/>
              <a:t>in</a:t>
            </a:r>
            <a:r>
              <a:rPr lang="cs-CZ" dirty="0" smtClean="0"/>
              <a:t>	</a:t>
            </a:r>
            <a:r>
              <a:rPr lang="cs-CZ" dirty="0" err="1" smtClean="0"/>
              <a:t>dos</a:t>
            </a:r>
            <a:r>
              <a:rPr lang="cs-CZ" dirty="0" smtClean="0"/>
              <a:t>-</a:t>
            </a:r>
            <a:r>
              <a:rPr lang="cs-CZ" b="1" dirty="0" smtClean="0"/>
              <a:t>es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6.   </a:t>
            </a:r>
            <a:r>
              <a:rPr lang="cs-CZ" dirty="0" err="1" smtClean="0"/>
              <a:t>dos</a:t>
            </a:r>
            <a:r>
              <a:rPr lang="cs-CZ" dirty="0" smtClean="0"/>
              <a:t>-</a:t>
            </a:r>
            <a:r>
              <a:rPr lang="cs-CZ" b="1" dirty="0" smtClean="0"/>
              <a:t>i</a:t>
            </a:r>
            <a:r>
              <a:rPr lang="cs-CZ" dirty="0" smtClean="0"/>
              <a:t>			</a:t>
            </a:r>
            <a:r>
              <a:rPr lang="cs-CZ" dirty="0" err="1" smtClean="0"/>
              <a:t>dos</a:t>
            </a:r>
            <a:r>
              <a:rPr lang="cs-CZ" dirty="0" smtClean="0"/>
              <a:t>-</a:t>
            </a:r>
            <a:r>
              <a:rPr lang="cs-CZ" b="1" dirty="0" err="1" smtClean="0"/>
              <a:t>ibus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ŘECKÁ SUBSTANTIVA</a:t>
            </a:r>
            <a:br>
              <a:rPr lang="cs-CZ" b="1" dirty="0" smtClean="0"/>
            </a:br>
            <a:r>
              <a:rPr lang="cs-CZ" b="1" dirty="0" smtClean="0"/>
              <a:t>I-KMENY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smtClean="0"/>
              <a:t>pouze FEMININA</a:t>
            </a:r>
          </a:p>
          <a:p>
            <a:r>
              <a:rPr lang="cs-CZ" smtClean="0"/>
              <a:t>v nom. sg. koncovky </a:t>
            </a:r>
            <a:r>
              <a:rPr lang="cs-CZ" b="1" smtClean="0"/>
              <a:t>–sis, -xis, -ōsis</a:t>
            </a:r>
          </a:p>
          <a:p>
            <a:pPr>
              <a:buFont typeface="Arial" charset="0"/>
              <a:buNone/>
            </a:pPr>
            <a:r>
              <a:rPr lang="cs-CZ" smtClean="0"/>
              <a:t>	v gen. sg. </a:t>
            </a:r>
            <a:r>
              <a:rPr lang="cs-CZ" b="1" smtClean="0"/>
              <a:t>stejný počet slabik</a:t>
            </a:r>
          </a:p>
          <a:p>
            <a:r>
              <a:rPr lang="cs-CZ" smtClean="0"/>
              <a:t>stejně </a:t>
            </a:r>
            <a:r>
              <a:rPr lang="cs-CZ" b="1" smtClean="0"/>
              <a:t>několik latinských substantiv</a:t>
            </a:r>
            <a:r>
              <a:rPr lang="cs-CZ" smtClean="0"/>
              <a:t>:</a:t>
            </a:r>
          </a:p>
          <a:p>
            <a:pPr>
              <a:buFont typeface="Arial" charset="0"/>
              <a:buNone/>
            </a:pPr>
            <a:r>
              <a:rPr lang="cs-CZ" smtClean="0"/>
              <a:t>	febris, is f., tussis, is f., pertussis, is f., sitis, is f., tuberculosis, is f.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3. DEKLINACE - ADJEKTIVA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i-kmeny</a:t>
            </a:r>
          </a:p>
          <a:p>
            <a:r>
              <a:rPr lang="cs-CZ" b="1" smtClean="0"/>
              <a:t>v abl. sg. </a:t>
            </a:r>
            <a:r>
              <a:rPr lang="cs-CZ" smtClean="0"/>
              <a:t>mají koncovku </a:t>
            </a:r>
            <a:r>
              <a:rPr lang="cs-CZ" b="1" u="sng" smtClean="0"/>
              <a:t>–i </a:t>
            </a:r>
            <a:r>
              <a:rPr lang="cs-CZ" smtClean="0"/>
              <a:t>ve všech rodech</a:t>
            </a:r>
          </a:p>
          <a:p>
            <a:r>
              <a:rPr lang="cs-CZ" smtClean="0"/>
              <a:t>v pl. mají vždy tvar pro M + F (podle auris) a tvar pro N (podle animal)</a:t>
            </a:r>
          </a:p>
          <a:p>
            <a:r>
              <a:rPr lang="cs-CZ" smtClean="0"/>
              <a:t>dělí se podle </a:t>
            </a:r>
            <a:r>
              <a:rPr lang="cs-CZ" b="1" smtClean="0"/>
              <a:t>počtu rodových tvarů v nominativu sg. </a:t>
            </a:r>
            <a:r>
              <a:rPr lang="cs-CZ" smtClean="0"/>
              <a:t>na </a:t>
            </a:r>
            <a:r>
              <a:rPr lang="cs-CZ" u="sng" smtClean="0"/>
              <a:t>3východná, 2východná a 1východná</a:t>
            </a:r>
            <a:r>
              <a:rPr lang="cs-CZ" smtClean="0"/>
              <a:t> (ostatní pády v sg. mají stejné koncovky)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3. DEKLINACE - ADJEKTIVA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5" y="1357313"/>
            <a:ext cx="8858250" cy="52149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3VÝCHODNÁ   VZOR: </a:t>
            </a:r>
            <a:r>
              <a:rPr lang="cs-CZ" b="1" dirty="0" err="1" smtClean="0"/>
              <a:t>acer</a:t>
            </a:r>
            <a:r>
              <a:rPr lang="cs-CZ" b="1" dirty="0" smtClean="0"/>
              <a:t>, </a:t>
            </a:r>
            <a:r>
              <a:rPr lang="cs-CZ" b="1" dirty="0" err="1" smtClean="0"/>
              <a:t>acris</a:t>
            </a:r>
            <a:r>
              <a:rPr lang="cs-CZ" b="1" dirty="0" smtClean="0"/>
              <a:t>, </a:t>
            </a:r>
            <a:r>
              <a:rPr lang="cs-CZ" b="1" dirty="0" err="1" smtClean="0"/>
              <a:t>acre</a:t>
            </a:r>
            <a:r>
              <a:rPr lang="cs-CZ" b="1" dirty="0" smtClean="0"/>
              <a:t> </a:t>
            </a:r>
            <a:r>
              <a:rPr lang="cs-CZ" dirty="0" smtClean="0"/>
              <a:t>– ostrý, prudký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		</a:t>
            </a:r>
            <a:r>
              <a:rPr lang="cs-CZ" dirty="0" err="1" smtClean="0"/>
              <a:t>sg</a:t>
            </a:r>
            <a:r>
              <a:rPr lang="cs-CZ" dirty="0" smtClean="0"/>
              <a:t>.				</a:t>
            </a:r>
            <a:r>
              <a:rPr lang="cs-CZ" dirty="0" err="1" smtClean="0"/>
              <a:t>pl</a:t>
            </a:r>
            <a:r>
              <a:rPr lang="cs-CZ" dirty="0" smtClean="0"/>
              <a:t>.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	M	 F	N		M + F	   N</a:t>
            </a:r>
            <a:endParaRPr lang="cs-CZ" dirty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cs-CZ" dirty="0" err="1" smtClean="0"/>
              <a:t>ac</a:t>
            </a:r>
            <a:r>
              <a:rPr lang="cs-CZ" dirty="0" smtClean="0"/>
              <a:t>-</a:t>
            </a:r>
            <a:r>
              <a:rPr lang="cs-CZ" b="1" dirty="0" err="1" smtClean="0"/>
              <a:t>er</a:t>
            </a: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dirty="0" err="1" smtClean="0"/>
              <a:t>acr</a:t>
            </a:r>
            <a:r>
              <a:rPr lang="cs-CZ" dirty="0" smtClean="0"/>
              <a:t>-</a:t>
            </a:r>
            <a:r>
              <a:rPr lang="cs-CZ" b="1" dirty="0" err="1" smtClean="0"/>
              <a:t>is</a:t>
            </a: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dirty="0" err="1" smtClean="0"/>
              <a:t>acr</a:t>
            </a:r>
            <a:r>
              <a:rPr lang="cs-CZ" dirty="0" smtClean="0"/>
              <a:t>-</a:t>
            </a:r>
            <a:r>
              <a:rPr lang="cs-CZ" b="1" dirty="0" smtClean="0"/>
              <a:t>e</a:t>
            </a:r>
            <a:r>
              <a:rPr lang="cs-CZ" dirty="0" smtClean="0"/>
              <a:t>		</a:t>
            </a:r>
            <a:r>
              <a:rPr lang="cs-CZ" dirty="0" err="1" smtClean="0"/>
              <a:t>acr</a:t>
            </a:r>
            <a:r>
              <a:rPr lang="cs-CZ" dirty="0" smtClean="0"/>
              <a:t>-</a:t>
            </a:r>
            <a:r>
              <a:rPr lang="cs-CZ" b="1" dirty="0" smtClean="0"/>
              <a:t>es</a:t>
            </a:r>
            <a:r>
              <a:rPr lang="cs-CZ" dirty="0" smtClean="0"/>
              <a:t>	</a:t>
            </a:r>
            <a:r>
              <a:rPr lang="cs-CZ" dirty="0" err="1" smtClean="0"/>
              <a:t>acr</a:t>
            </a:r>
            <a:r>
              <a:rPr lang="cs-CZ" dirty="0" smtClean="0"/>
              <a:t>-</a:t>
            </a:r>
            <a:r>
              <a:rPr lang="cs-CZ" b="1" dirty="0" err="1" smtClean="0"/>
              <a:t>ia</a:t>
            </a:r>
            <a:endParaRPr lang="cs-CZ" b="1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2.              </a:t>
            </a:r>
            <a:r>
              <a:rPr lang="cs-CZ" dirty="0" err="1" smtClean="0"/>
              <a:t>acr</a:t>
            </a:r>
            <a:r>
              <a:rPr lang="cs-CZ" dirty="0" smtClean="0"/>
              <a:t>-</a:t>
            </a:r>
            <a:r>
              <a:rPr lang="cs-CZ" b="1" dirty="0" err="1" smtClean="0"/>
              <a:t>is</a:t>
            </a:r>
            <a:r>
              <a:rPr lang="cs-CZ" dirty="0" smtClean="0"/>
              <a:t>				</a:t>
            </a:r>
            <a:r>
              <a:rPr lang="cs-CZ" dirty="0" err="1" smtClean="0"/>
              <a:t>acr</a:t>
            </a:r>
            <a:r>
              <a:rPr lang="cs-CZ" dirty="0" smtClean="0"/>
              <a:t>-</a:t>
            </a:r>
            <a:r>
              <a:rPr lang="cs-CZ" b="1" dirty="0" err="1" smtClean="0"/>
              <a:t>ium</a:t>
            </a:r>
            <a:endParaRPr lang="cs-CZ" b="1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4.      </a:t>
            </a:r>
            <a:r>
              <a:rPr lang="cs-CZ" dirty="0" err="1" smtClean="0"/>
              <a:t>acr</a:t>
            </a:r>
            <a:r>
              <a:rPr lang="cs-CZ" dirty="0" smtClean="0"/>
              <a:t>-</a:t>
            </a:r>
            <a:r>
              <a:rPr lang="cs-CZ" b="1" dirty="0" err="1" smtClean="0"/>
              <a:t>em</a:t>
            </a:r>
            <a:r>
              <a:rPr lang="cs-CZ" dirty="0" smtClean="0"/>
              <a:t>	</a:t>
            </a:r>
            <a:r>
              <a:rPr lang="cs-CZ" dirty="0" err="1" smtClean="0"/>
              <a:t>acr</a:t>
            </a:r>
            <a:r>
              <a:rPr lang="cs-CZ" dirty="0" smtClean="0"/>
              <a:t>-</a:t>
            </a:r>
            <a:r>
              <a:rPr lang="cs-CZ" b="1" dirty="0" smtClean="0"/>
              <a:t>e</a:t>
            </a:r>
            <a:r>
              <a:rPr lang="cs-CZ" dirty="0" smtClean="0"/>
              <a:t>		</a:t>
            </a:r>
            <a:r>
              <a:rPr lang="cs-CZ" dirty="0" err="1" smtClean="0"/>
              <a:t>acr</a:t>
            </a:r>
            <a:r>
              <a:rPr lang="cs-CZ" dirty="0" smtClean="0"/>
              <a:t>-</a:t>
            </a:r>
            <a:r>
              <a:rPr lang="cs-CZ" b="1" dirty="0" smtClean="0"/>
              <a:t>es</a:t>
            </a:r>
            <a:r>
              <a:rPr lang="cs-CZ" dirty="0" smtClean="0"/>
              <a:t>	</a:t>
            </a:r>
            <a:r>
              <a:rPr lang="cs-CZ" dirty="0" err="1" smtClean="0"/>
              <a:t>acr</a:t>
            </a:r>
            <a:r>
              <a:rPr lang="cs-CZ" dirty="0" smtClean="0"/>
              <a:t>-</a:t>
            </a:r>
            <a:r>
              <a:rPr lang="cs-CZ" b="1" dirty="0" err="1" smtClean="0"/>
              <a:t>ia</a:t>
            </a:r>
            <a:endParaRPr lang="cs-CZ" b="1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6.		        </a:t>
            </a:r>
            <a:r>
              <a:rPr lang="cs-CZ" dirty="0" err="1" smtClean="0"/>
              <a:t>acr</a:t>
            </a:r>
            <a:r>
              <a:rPr lang="cs-CZ" dirty="0" smtClean="0"/>
              <a:t>-</a:t>
            </a:r>
            <a:r>
              <a:rPr lang="cs-CZ" b="1" dirty="0" smtClean="0"/>
              <a:t>i</a:t>
            </a:r>
            <a:r>
              <a:rPr lang="cs-CZ" dirty="0" smtClean="0"/>
              <a:t>				</a:t>
            </a:r>
            <a:r>
              <a:rPr lang="cs-CZ" dirty="0" err="1" smtClean="0"/>
              <a:t>acr</a:t>
            </a:r>
            <a:r>
              <a:rPr lang="cs-CZ" dirty="0" smtClean="0"/>
              <a:t>-</a:t>
            </a:r>
            <a:r>
              <a:rPr lang="cs-CZ" b="1" dirty="0" err="1" smtClean="0"/>
              <a:t>ibus</a:t>
            </a:r>
            <a:endParaRPr lang="cs-CZ" b="1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Nadpis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1143000"/>
          </a:xfrm>
        </p:spPr>
        <p:txBody>
          <a:bodyPr/>
          <a:lstStyle/>
          <a:p>
            <a:r>
              <a:rPr lang="cs-CZ" b="1" smtClean="0"/>
              <a:t>3. DEKLINACE - ADJEKTIVA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643562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cs-CZ" smtClean="0"/>
              <a:t>2VÝCHODNÁ 	     VZOR: </a:t>
            </a:r>
            <a:r>
              <a:rPr lang="cs-CZ" b="1" smtClean="0"/>
              <a:t>nasalis, nasale </a:t>
            </a:r>
            <a:r>
              <a:rPr lang="cs-CZ" smtClean="0"/>
              <a:t>– nosní</a:t>
            </a:r>
          </a:p>
          <a:p>
            <a:pPr>
              <a:buFont typeface="Arial" charset="0"/>
              <a:buNone/>
            </a:pPr>
            <a:r>
              <a:rPr lang="cs-CZ" smtClean="0"/>
              <a:t>		      sg.				     pl.</a:t>
            </a:r>
          </a:p>
          <a:p>
            <a:pPr>
              <a:buFont typeface="Arial" charset="0"/>
              <a:buNone/>
            </a:pPr>
            <a:r>
              <a:rPr lang="cs-CZ" smtClean="0"/>
              <a:t>	   M + F	       N			  M + F	    N</a:t>
            </a:r>
          </a:p>
          <a:p>
            <a:pPr>
              <a:buFont typeface="Arial" charset="0"/>
              <a:buNone/>
            </a:pPr>
            <a:r>
              <a:rPr lang="cs-CZ" smtClean="0"/>
              <a:t>1.  nasal-</a:t>
            </a:r>
            <a:r>
              <a:rPr lang="cs-CZ" b="1" smtClean="0"/>
              <a:t>is</a:t>
            </a:r>
            <a:r>
              <a:rPr lang="cs-CZ" smtClean="0"/>
              <a:t>	    nasal-</a:t>
            </a:r>
            <a:r>
              <a:rPr lang="cs-CZ" b="1" smtClean="0"/>
              <a:t>e</a:t>
            </a:r>
            <a:r>
              <a:rPr lang="cs-CZ" smtClean="0"/>
              <a:t>		nasal-</a:t>
            </a:r>
            <a:r>
              <a:rPr lang="cs-CZ" b="1" smtClean="0"/>
              <a:t>es</a:t>
            </a:r>
            <a:r>
              <a:rPr lang="cs-CZ" smtClean="0"/>
              <a:t>	nasal-</a:t>
            </a:r>
            <a:r>
              <a:rPr lang="cs-CZ" b="1" smtClean="0"/>
              <a:t>ia</a:t>
            </a:r>
          </a:p>
          <a:p>
            <a:pPr>
              <a:buFont typeface="Arial" charset="0"/>
              <a:buAutoNum type="arabicPeriod" startAt="2"/>
            </a:pPr>
            <a:r>
              <a:rPr lang="cs-CZ" smtClean="0"/>
              <a:t>       nasal-</a:t>
            </a:r>
            <a:r>
              <a:rPr lang="cs-CZ" b="1" smtClean="0"/>
              <a:t>is</a:t>
            </a:r>
            <a:r>
              <a:rPr lang="cs-CZ" smtClean="0"/>
              <a:t>				nasal-</a:t>
            </a:r>
            <a:r>
              <a:rPr lang="cs-CZ" b="1" smtClean="0"/>
              <a:t>ium</a:t>
            </a:r>
          </a:p>
          <a:p>
            <a:pPr>
              <a:buFont typeface="Arial" charset="0"/>
              <a:buNone/>
            </a:pPr>
            <a:r>
              <a:rPr lang="cs-CZ" smtClean="0"/>
              <a:t>4.  nasal-</a:t>
            </a:r>
            <a:r>
              <a:rPr lang="cs-CZ" b="1" smtClean="0"/>
              <a:t>em</a:t>
            </a:r>
            <a:r>
              <a:rPr lang="cs-CZ" smtClean="0"/>
              <a:t>   nasal-</a:t>
            </a:r>
            <a:r>
              <a:rPr lang="cs-CZ" b="1" smtClean="0"/>
              <a:t>e</a:t>
            </a:r>
            <a:r>
              <a:rPr lang="cs-CZ" smtClean="0"/>
              <a:t>		nasal-</a:t>
            </a:r>
            <a:r>
              <a:rPr lang="cs-CZ" b="1" smtClean="0"/>
              <a:t>es</a:t>
            </a:r>
            <a:r>
              <a:rPr lang="cs-CZ" smtClean="0"/>
              <a:t>	nasal-</a:t>
            </a:r>
            <a:r>
              <a:rPr lang="cs-CZ" b="1" smtClean="0"/>
              <a:t>ia</a:t>
            </a:r>
          </a:p>
          <a:p>
            <a:pPr>
              <a:buFont typeface="Arial" charset="0"/>
              <a:buNone/>
            </a:pPr>
            <a:r>
              <a:rPr lang="cs-CZ" smtClean="0"/>
              <a:t>6.         nasal-</a:t>
            </a:r>
            <a:r>
              <a:rPr lang="cs-CZ" b="1" smtClean="0"/>
              <a:t>i</a:t>
            </a:r>
            <a:r>
              <a:rPr lang="cs-CZ" smtClean="0"/>
              <a:t>				nasal-</a:t>
            </a:r>
            <a:r>
              <a:rPr lang="cs-CZ" b="1" smtClean="0"/>
              <a:t>i</a:t>
            </a:r>
            <a:r>
              <a:rPr lang="cs-CZ" b="1" smtClean="0">
                <a:latin typeface="Arial" charset="0"/>
              </a:rPr>
              <a:t>bus</a:t>
            </a:r>
          </a:p>
          <a:p>
            <a:pPr>
              <a:buFont typeface="Arial" charset="0"/>
              <a:buNone/>
            </a:pPr>
            <a:endParaRPr lang="cs-CZ" sz="1600" b="1" smtClean="0"/>
          </a:p>
          <a:p>
            <a:pPr>
              <a:buFontTx/>
              <a:buChar char="-"/>
            </a:pPr>
            <a:r>
              <a:rPr lang="cs-CZ" smtClean="0"/>
              <a:t>2východná </a:t>
            </a:r>
            <a:r>
              <a:rPr lang="cs-CZ" b="1" smtClean="0"/>
              <a:t>řecká adjektiva –genes, -ides</a:t>
            </a:r>
          </a:p>
          <a:p>
            <a:pPr>
              <a:buFont typeface="Arial" charset="0"/>
              <a:buNone/>
            </a:pPr>
            <a:r>
              <a:rPr lang="cs-CZ" smtClean="0"/>
              <a:t>(-e v abl. sg., -um v gen. pl.)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Nadpis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908050"/>
          </a:xfrm>
        </p:spPr>
        <p:txBody>
          <a:bodyPr/>
          <a:lstStyle/>
          <a:p>
            <a:r>
              <a:rPr lang="cs-CZ" b="1" smtClean="0"/>
              <a:t>3. DEKLINACE - ADJEKTIVA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5" y="765175"/>
            <a:ext cx="8858250" cy="594995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cs-CZ" smtClean="0"/>
              <a:t>1VÝCHODNÁ  VZOR: </a:t>
            </a:r>
            <a:r>
              <a:rPr lang="cs-CZ" b="1" smtClean="0"/>
              <a:t>simplex, simplicis </a:t>
            </a:r>
            <a:r>
              <a:rPr lang="cs-CZ" smtClean="0"/>
              <a:t>– jednoduchý</a:t>
            </a:r>
          </a:p>
          <a:p>
            <a:pPr>
              <a:buFont typeface="Arial" charset="0"/>
              <a:buNone/>
            </a:pPr>
            <a:r>
              <a:rPr lang="cs-CZ" smtClean="0"/>
              <a:t>			sg.					pl.</a:t>
            </a:r>
          </a:p>
          <a:p>
            <a:pPr>
              <a:buFont typeface="Arial" charset="0"/>
              <a:buNone/>
            </a:pPr>
            <a:r>
              <a:rPr lang="cs-CZ" smtClean="0"/>
              <a:t>		     M + F  +  N		   M + F		N</a:t>
            </a:r>
          </a:p>
          <a:p>
            <a:pPr>
              <a:buFont typeface="Arial" charset="0"/>
              <a:buNone/>
            </a:pPr>
            <a:r>
              <a:rPr lang="cs-CZ" smtClean="0"/>
              <a:t>1.		       simplex		simplic-</a:t>
            </a:r>
            <a:r>
              <a:rPr lang="cs-CZ" b="1" smtClean="0"/>
              <a:t>es</a:t>
            </a:r>
            <a:r>
              <a:rPr lang="cs-CZ" smtClean="0"/>
              <a:t>	   simplic-</a:t>
            </a:r>
            <a:r>
              <a:rPr lang="cs-CZ" b="1" smtClean="0"/>
              <a:t>ia</a:t>
            </a:r>
          </a:p>
          <a:p>
            <a:pPr>
              <a:buFont typeface="Arial" charset="0"/>
              <a:buNone/>
            </a:pPr>
            <a:r>
              <a:rPr lang="cs-CZ" smtClean="0"/>
              <a:t>2. 	       simplic-</a:t>
            </a:r>
            <a:r>
              <a:rPr lang="cs-CZ" b="1" smtClean="0"/>
              <a:t>is</a:t>
            </a:r>
            <a:r>
              <a:rPr lang="cs-CZ" smtClean="0"/>
              <a:t>			   simplic-</a:t>
            </a:r>
            <a:r>
              <a:rPr lang="cs-CZ" b="1" smtClean="0"/>
              <a:t>ium</a:t>
            </a:r>
          </a:p>
          <a:p>
            <a:pPr>
              <a:buFont typeface="Arial" charset="0"/>
              <a:buAutoNum type="arabicPeriod" startAt="4"/>
            </a:pPr>
            <a:r>
              <a:rPr lang="cs-CZ" smtClean="0"/>
              <a:t>simplic-</a:t>
            </a:r>
            <a:r>
              <a:rPr lang="cs-CZ" b="1" smtClean="0"/>
              <a:t>em</a:t>
            </a:r>
            <a:r>
              <a:rPr lang="cs-CZ" smtClean="0"/>
              <a:t>	simplex	simplic-</a:t>
            </a:r>
            <a:r>
              <a:rPr lang="cs-CZ" b="1" smtClean="0"/>
              <a:t>es</a:t>
            </a:r>
            <a:r>
              <a:rPr lang="cs-CZ" smtClean="0"/>
              <a:t>	   simplic-</a:t>
            </a:r>
            <a:r>
              <a:rPr lang="cs-CZ" b="1" smtClean="0"/>
              <a:t>ia</a:t>
            </a:r>
          </a:p>
          <a:p>
            <a:pPr>
              <a:buFont typeface="Arial" charset="0"/>
              <a:buNone/>
            </a:pPr>
            <a:r>
              <a:rPr lang="cs-CZ" smtClean="0"/>
              <a:t>6.              simplic-</a:t>
            </a:r>
            <a:r>
              <a:rPr lang="cs-CZ" b="1" smtClean="0"/>
              <a:t>i</a:t>
            </a:r>
            <a:r>
              <a:rPr lang="cs-CZ" smtClean="0"/>
              <a:t>			   simplic-</a:t>
            </a:r>
            <a:r>
              <a:rPr lang="cs-CZ" b="1" smtClean="0"/>
              <a:t>ibus</a:t>
            </a:r>
          </a:p>
          <a:p>
            <a:pPr>
              <a:buFont typeface="Arial" charset="0"/>
              <a:buNone/>
            </a:pPr>
            <a:endParaRPr lang="cs-CZ" sz="1200" b="1" smtClean="0"/>
          </a:p>
          <a:p>
            <a:pPr>
              <a:buFontTx/>
              <a:buChar char="-"/>
            </a:pPr>
            <a:r>
              <a:rPr lang="cs-CZ" smtClean="0"/>
              <a:t>nejčastěji zakončená </a:t>
            </a:r>
            <a:r>
              <a:rPr lang="cs-CZ" b="1" smtClean="0"/>
              <a:t>–x </a:t>
            </a:r>
            <a:r>
              <a:rPr lang="cs-CZ" smtClean="0"/>
              <a:t>(gen. –</a:t>
            </a:r>
            <a:r>
              <a:rPr lang="cs-CZ" b="1" smtClean="0"/>
              <a:t>cis</a:t>
            </a:r>
            <a:r>
              <a:rPr lang="cs-CZ" smtClean="0"/>
              <a:t>), </a:t>
            </a:r>
            <a:r>
              <a:rPr lang="cs-CZ" b="1" smtClean="0"/>
              <a:t>-ens </a:t>
            </a:r>
            <a:r>
              <a:rPr lang="cs-CZ" smtClean="0"/>
              <a:t>(gen</a:t>
            </a:r>
            <a:r>
              <a:rPr lang="cs-CZ" smtClean="0">
                <a:latin typeface="Arial" charset="0"/>
              </a:rPr>
              <a:t>. </a:t>
            </a:r>
          </a:p>
          <a:p>
            <a:pPr>
              <a:buFontTx/>
              <a:buNone/>
            </a:pPr>
            <a:r>
              <a:rPr lang="cs-CZ" smtClean="0"/>
              <a:t>-</a:t>
            </a:r>
            <a:r>
              <a:rPr lang="cs-CZ" b="1" smtClean="0"/>
              <a:t>entis</a:t>
            </a:r>
            <a:r>
              <a:rPr lang="cs-CZ" smtClean="0"/>
              <a:t>), </a:t>
            </a:r>
            <a:r>
              <a:rPr lang="cs-CZ" b="1" smtClean="0"/>
              <a:t>-ans </a:t>
            </a:r>
            <a:r>
              <a:rPr lang="cs-CZ" smtClean="0"/>
              <a:t>(</a:t>
            </a:r>
            <a:r>
              <a:rPr lang="cs-CZ" smtClean="0">
                <a:latin typeface="Arial" charset="0"/>
              </a:rPr>
              <a:t> </a:t>
            </a:r>
            <a:r>
              <a:rPr lang="cs-CZ" smtClean="0"/>
              <a:t>gen</a:t>
            </a:r>
            <a:r>
              <a:rPr lang="cs-CZ" smtClean="0">
                <a:latin typeface="Arial" charset="0"/>
              </a:rPr>
              <a:t>. </a:t>
            </a:r>
            <a:r>
              <a:rPr lang="cs-CZ" smtClean="0"/>
              <a:t>-</a:t>
            </a:r>
            <a:r>
              <a:rPr lang="cs-CZ" b="1" smtClean="0"/>
              <a:t>antis</a:t>
            </a:r>
            <a:r>
              <a:rPr lang="cs-CZ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3. DEKLINACE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substantiva všech 3 rodů</a:t>
            </a:r>
          </a:p>
          <a:p>
            <a:r>
              <a:rPr lang="cs-CZ" smtClean="0"/>
              <a:t>v nom. sg. různá zakončení</a:t>
            </a:r>
          </a:p>
          <a:p>
            <a:r>
              <a:rPr lang="cs-CZ" b="1" smtClean="0"/>
              <a:t>v gen. sg. koncovka </a:t>
            </a:r>
            <a:r>
              <a:rPr lang="cs-CZ" b="1" u="sng" smtClean="0"/>
              <a:t>–IS</a:t>
            </a:r>
          </a:p>
          <a:p>
            <a:r>
              <a:rPr lang="cs-CZ" b="1" smtClean="0"/>
              <a:t>ostatní pády </a:t>
            </a:r>
            <a:r>
              <a:rPr lang="cs-CZ" smtClean="0"/>
              <a:t>– od genitivního kmene připojením příslušných pádových koncovek</a:t>
            </a:r>
          </a:p>
          <a:p>
            <a:pPr>
              <a:buFont typeface="Arial" charset="0"/>
              <a:buNone/>
            </a:pPr>
            <a:r>
              <a:rPr lang="cs-CZ" smtClean="0"/>
              <a:t>	(genitivní kmen se může lišit od tvaru kmene v nominativu)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LATINSKÁ SUBSTANTIVA 3. DEKLINACE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i-kmeny</a:t>
            </a:r>
          </a:p>
          <a:p>
            <a:r>
              <a:rPr lang="cs-CZ" smtClean="0"/>
              <a:t>souhláskové kmeny</a:t>
            </a:r>
          </a:p>
          <a:p>
            <a:r>
              <a:rPr lang="cs-CZ" smtClean="0"/>
              <a:t>zvlášť vzory pro M + F a pro 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3. DEKLINACE I-KMENY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M + F</a:t>
            </a:r>
            <a:r>
              <a:rPr lang="cs-CZ" dirty="0" smtClean="0"/>
              <a:t>			VZOR: </a:t>
            </a:r>
            <a:r>
              <a:rPr lang="cs-CZ" b="1" dirty="0" err="1" smtClean="0"/>
              <a:t>auris</a:t>
            </a:r>
            <a:r>
              <a:rPr lang="cs-CZ" b="1" dirty="0" smtClean="0"/>
              <a:t>, </a:t>
            </a:r>
            <a:r>
              <a:rPr lang="cs-CZ" b="1" dirty="0" err="1" smtClean="0"/>
              <a:t>auris</a:t>
            </a:r>
            <a:r>
              <a:rPr lang="cs-CZ" b="1" dirty="0" smtClean="0"/>
              <a:t> </a:t>
            </a:r>
            <a:r>
              <a:rPr lang="cs-CZ" b="1" dirty="0" err="1" smtClean="0"/>
              <a:t>f</a:t>
            </a:r>
            <a:r>
              <a:rPr lang="cs-CZ" b="1" dirty="0" smtClean="0"/>
              <a:t>. </a:t>
            </a:r>
            <a:r>
              <a:rPr lang="cs-CZ" dirty="0" smtClean="0"/>
              <a:t>- ucho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	</a:t>
            </a:r>
            <a:r>
              <a:rPr lang="cs-CZ" dirty="0" err="1" smtClean="0"/>
              <a:t>sg</a:t>
            </a:r>
            <a:r>
              <a:rPr lang="cs-CZ" dirty="0" smtClean="0"/>
              <a:t>.		</a:t>
            </a:r>
            <a:r>
              <a:rPr lang="cs-CZ" dirty="0" err="1"/>
              <a:t>p</a:t>
            </a:r>
            <a:r>
              <a:rPr lang="cs-CZ" dirty="0" err="1" smtClean="0"/>
              <a:t>l</a:t>
            </a:r>
            <a:r>
              <a:rPr lang="cs-CZ" dirty="0" smtClean="0"/>
              <a:t>.</a:t>
            </a:r>
            <a:endParaRPr lang="cs-CZ" dirty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cs-CZ" dirty="0" smtClean="0"/>
              <a:t>  </a:t>
            </a:r>
            <a:r>
              <a:rPr lang="cs-CZ" dirty="0" err="1" smtClean="0"/>
              <a:t>auris</a:t>
            </a:r>
            <a:r>
              <a:rPr lang="cs-CZ" dirty="0" smtClean="0"/>
              <a:t>		aur-</a:t>
            </a:r>
            <a:r>
              <a:rPr lang="cs-CZ" b="1" dirty="0" smtClean="0"/>
              <a:t>es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cs-CZ" dirty="0" smtClean="0"/>
              <a:t>  aur-</a:t>
            </a:r>
            <a:r>
              <a:rPr lang="cs-CZ" b="1" dirty="0" err="1" smtClean="0"/>
              <a:t>is</a:t>
            </a:r>
            <a:r>
              <a:rPr lang="cs-CZ" dirty="0" smtClean="0"/>
              <a:t>		aur-</a:t>
            </a:r>
            <a:r>
              <a:rPr lang="cs-CZ" sz="3400" b="1" u="sng" dirty="0" smtClean="0"/>
              <a:t>i</a:t>
            </a:r>
            <a:r>
              <a:rPr lang="cs-CZ" b="1" dirty="0" smtClean="0"/>
              <a:t>-um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4.    aur-</a:t>
            </a:r>
            <a:r>
              <a:rPr lang="cs-CZ" b="1" dirty="0" err="1" smtClean="0"/>
              <a:t>em</a:t>
            </a:r>
            <a:r>
              <a:rPr lang="cs-CZ" dirty="0" smtClean="0"/>
              <a:t>	aur-</a:t>
            </a:r>
            <a:r>
              <a:rPr lang="cs-CZ" b="1" dirty="0" smtClean="0"/>
              <a:t>es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6.    aur-</a:t>
            </a:r>
            <a:r>
              <a:rPr lang="cs-CZ" b="1" dirty="0" smtClean="0"/>
              <a:t>e</a:t>
            </a:r>
            <a:r>
              <a:rPr lang="cs-CZ" dirty="0" smtClean="0"/>
              <a:t>		aur-</a:t>
            </a:r>
            <a:r>
              <a:rPr lang="cs-CZ" b="1" dirty="0" err="1" smtClean="0"/>
              <a:t>ibus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3. DEKLINACE I-KMENY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mtClean="0"/>
              <a:t>M + F:</a:t>
            </a:r>
          </a:p>
          <a:p>
            <a:r>
              <a:rPr lang="cs-CZ" u="sng" smtClean="0"/>
              <a:t>skupina substantiv</a:t>
            </a:r>
            <a:r>
              <a:rPr lang="cs-CZ" smtClean="0"/>
              <a:t>: koncovka </a:t>
            </a:r>
            <a:r>
              <a:rPr lang="cs-CZ" b="1" smtClean="0"/>
              <a:t>–is</a:t>
            </a:r>
            <a:r>
              <a:rPr lang="cs-CZ" smtClean="0"/>
              <a:t>, </a:t>
            </a:r>
            <a:r>
              <a:rPr lang="cs-CZ" b="1" smtClean="0"/>
              <a:t>-ēs </a:t>
            </a:r>
            <a:r>
              <a:rPr lang="cs-CZ" smtClean="0"/>
              <a:t>v nom. sg. + </a:t>
            </a:r>
            <a:r>
              <a:rPr lang="cs-CZ" b="1" smtClean="0"/>
              <a:t>stejný počet slabik</a:t>
            </a:r>
            <a:r>
              <a:rPr lang="cs-CZ" smtClean="0"/>
              <a:t> v nominativu a genitivu sg.</a:t>
            </a:r>
          </a:p>
          <a:p>
            <a:r>
              <a:rPr lang="cs-CZ" u="sng" smtClean="0"/>
              <a:t>skupina substantiv</a:t>
            </a:r>
            <a:r>
              <a:rPr lang="cs-CZ" smtClean="0"/>
              <a:t>: koncovka </a:t>
            </a:r>
            <a:r>
              <a:rPr lang="cs-CZ" b="1" smtClean="0"/>
              <a:t>–s</a:t>
            </a:r>
            <a:r>
              <a:rPr lang="cs-CZ" smtClean="0"/>
              <a:t>, </a:t>
            </a:r>
            <a:r>
              <a:rPr lang="cs-CZ" b="1" smtClean="0"/>
              <a:t>-x</a:t>
            </a:r>
            <a:r>
              <a:rPr lang="cs-CZ" smtClean="0"/>
              <a:t> v nom. sg. + </a:t>
            </a:r>
            <a:r>
              <a:rPr lang="cs-CZ" b="1" smtClean="0"/>
              <a:t>2 souhlásky před –is</a:t>
            </a:r>
            <a:r>
              <a:rPr lang="cs-CZ" smtClean="0"/>
              <a:t> v genitivu sg.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3. DEKLINACE I-KMENY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NEUTRA</a:t>
            </a:r>
            <a:r>
              <a:rPr lang="cs-CZ" dirty="0" smtClean="0"/>
              <a:t>	  VZOR: </a:t>
            </a:r>
            <a:r>
              <a:rPr lang="cs-CZ" b="1" dirty="0" err="1" smtClean="0"/>
              <a:t>animal</a:t>
            </a:r>
            <a:r>
              <a:rPr lang="cs-CZ" b="1" dirty="0" smtClean="0"/>
              <a:t>, </a:t>
            </a:r>
            <a:r>
              <a:rPr lang="cs-CZ" b="1" dirty="0" err="1" smtClean="0"/>
              <a:t>animalis</a:t>
            </a:r>
            <a:r>
              <a:rPr lang="cs-CZ" b="1" dirty="0" smtClean="0"/>
              <a:t> n</a:t>
            </a:r>
            <a:r>
              <a:rPr lang="cs-CZ" dirty="0" smtClean="0"/>
              <a:t>. – živočich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	</a:t>
            </a:r>
            <a:r>
              <a:rPr lang="cs-CZ" dirty="0" err="1" smtClean="0"/>
              <a:t>sg</a:t>
            </a:r>
            <a:r>
              <a:rPr lang="cs-CZ" dirty="0" smtClean="0"/>
              <a:t>.		</a:t>
            </a:r>
            <a:r>
              <a:rPr lang="cs-CZ" dirty="0" err="1" smtClean="0"/>
              <a:t>pl</a:t>
            </a:r>
            <a:r>
              <a:rPr lang="cs-CZ" dirty="0"/>
              <a:t>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cs-CZ" dirty="0" smtClean="0"/>
              <a:t>  </a:t>
            </a:r>
            <a:r>
              <a:rPr lang="cs-CZ" dirty="0" err="1" smtClean="0"/>
              <a:t>animal</a:t>
            </a:r>
            <a:r>
              <a:rPr lang="cs-CZ" dirty="0" smtClean="0"/>
              <a:t>		</a:t>
            </a:r>
            <a:r>
              <a:rPr lang="cs-CZ" dirty="0" err="1" smtClean="0"/>
              <a:t>animal</a:t>
            </a:r>
            <a:r>
              <a:rPr lang="cs-CZ" dirty="0" smtClean="0"/>
              <a:t>-</a:t>
            </a:r>
            <a:r>
              <a:rPr lang="cs-CZ" b="1" dirty="0" smtClean="0"/>
              <a:t>i-a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cs-CZ" dirty="0" smtClean="0"/>
              <a:t>  </a:t>
            </a:r>
            <a:r>
              <a:rPr lang="cs-CZ" dirty="0" err="1" smtClean="0"/>
              <a:t>animal</a:t>
            </a:r>
            <a:r>
              <a:rPr lang="cs-CZ" dirty="0" smtClean="0"/>
              <a:t>-</a:t>
            </a:r>
            <a:r>
              <a:rPr lang="cs-CZ" b="1" dirty="0" err="1" smtClean="0"/>
              <a:t>is</a:t>
            </a:r>
            <a:r>
              <a:rPr lang="cs-CZ" dirty="0" smtClean="0"/>
              <a:t>	</a:t>
            </a:r>
            <a:r>
              <a:rPr lang="cs-CZ" dirty="0" err="1" smtClean="0"/>
              <a:t>animal</a:t>
            </a:r>
            <a:r>
              <a:rPr lang="cs-CZ" dirty="0" smtClean="0"/>
              <a:t>-</a:t>
            </a:r>
            <a:r>
              <a:rPr lang="cs-CZ" b="1" dirty="0" smtClean="0"/>
              <a:t>i-um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4.    </a:t>
            </a:r>
            <a:r>
              <a:rPr lang="cs-CZ" dirty="0" err="1"/>
              <a:t>a</a:t>
            </a:r>
            <a:r>
              <a:rPr lang="cs-CZ" dirty="0" err="1" smtClean="0"/>
              <a:t>nimal</a:t>
            </a:r>
            <a:r>
              <a:rPr lang="cs-CZ" dirty="0" smtClean="0"/>
              <a:t>		</a:t>
            </a:r>
            <a:r>
              <a:rPr lang="cs-CZ" dirty="0" err="1" smtClean="0"/>
              <a:t>animal</a:t>
            </a:r>
            <a:r>
              <a:rPr lang="cs-CZ" dirty="0" smtClean="0"/>
              <a:t>-</a:t>
            </a:r>
            <a:r>
              <a:rPr lang="cs-CZ" b="1" dirty="0" smtClean="0"/>
              <a:t>i-a</a:t>
            </a:r>
            <a:r>
              <a:rPr lang="cs-CZ" dirty="0" smtClean="0"/>
              <a:t>	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6.    </a:t>
            </a:r>
            <a:r>
              <a:rPr lang="cs-CZ" dirty="0" err="1" smtClean="0"/>
              <a:t>animal</a:t>
            </a:r>
            <a:r>
              <a:rPr lang="cs-CZ" dirty="0" smtClean="0"/>
              <a:t>-</a:t>
            </a:r>
            <a:r>
              <a:rPr lang="cs-CZ" b="1" dirty="0" smtClean="0"/>
              <a:t>i</a:t>
            </a:r>
            <a:r>
              <a:rPr lang="cs-CZ" dirty="0" smtClean="0"/>
              <a:t>	</a:t>
            </a:r>
            <a:r>
              <a:rPr lang="cs-CZ" dirty="0" err="1" smtClean="0"/>
              <a:t>animal</a:t>
            </a:r>
            <a:r>
              <a:rPr lang="cs-CZ" dirty="0" smtClean="0"/>
              <a:t>-</a:t>
            </a:r>
            <a:r>
              <a:rPr lang="cs-CZ" b="1" dirty="0" err="1" smtClean="0"/>
              <a:t>ibus</a:t>
            </a:r>
            <a:endParaRPr lang="cs-CZ" b="1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3. DEKLINACE I-KMENY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mtClean="0"/>
              <a:t>NEUTRA</a:t>
            </a:r>
          </a:p>
          <a:p>
            <a:r>
              <a:rPr lang="cs-CZ" smtClean="0"/>
              <a:t> </a:t>
            </a:r>
            <a:r>
              <a:rPr lang="cs-CZ" u="sng" smtClean="0"/>
              <a:t>skupina substantiv</a:t>
            </a:r>
            <a:r>
              <a:rPr lang="cs-CZ" smtClean="0"/>
              <a:t>: koncovka </a:t>
            </a:r>
            <a:r>
              <a:rPr lang="cs-CZ" b="1" smtClean="0"/>
              <a:t>–e</a:t>
            </a:r>
            <a:r>
              <a:rPr lang="cs-CZ" smtClean="0"/>
              <a:t>, </a:t>
            </a:r>
            <a:r>
              <a:rPr lang="cs-CZ" b="1" smtClean="0"/>
              <a:t>-al</a:t>
            </a:r>
            <a:r>
              <a:rPr lang="cs-CZ" smtClean="0"/>
              <a:t>, </a:t>
            </a:r>
            <a:r>
              <a:rPr lang="cs-CZ" b="1" smtClean="0"/>
              <a:t>-ar </a:t>
            </a:r>
            <a:r>
              <a:rPr lang="cs-CZ" smtClean="0"/>
              <a:t>v nominativu sg.</a:t>
            </a:r>
          </a:p>
          <a:p>
            <a:pPr>
              <a:buFont typeface="Arial" charset="0"/>
              <a:buNone/>
            </a:pPr>
            <a:endParaRPr lang="cs-CZ" smtClean="0"/>
          </a:p>
          <a:p>
            <a:pPr>
              <a:buFont typeface="Arial" charset="0"/>
              <a:buNone/>
            </a:pPr>
            <a:r>
              <a:rPr lang="cs-CZ" smtClean="0"/>
              <a:t>calcar, cochlear, animal, rete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3. DEKLINACE – SOUHL. KMENY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M + F</a:t>
            </a:r>
            <a:r>
              <a:rPr lang="cs-CZ" dirty="0" smtClean="0"/>
              <a:t>	      VZOR: </a:t>
            </a:r>
            <a:r>
              <a:rPr lang="cs-CZ" b="1" dirty="0" err="1" smtClean="0"/>
              <a:t>pulmo</a:t>
            </a:r>
            <a:r>
              <a:rPr lang="cs-CZ" b="1" dirty="0" smtClean="0"/>
              <a:t>, </a:t>
            </a:r>
            <a:r>
              <a:rPr lang="cs-CZ" b="1" dirty="0" err="1" smtClean="0"/>
              <a:t>pulmonis</a:t>
            </a:r>
            <a:r>
              <a:rPr lang="cs-CZ" b="1" dirty="0" smtClean="0"/>
              <a:t> m</a:t>
            </a:r>
            <a:r>
              <a:rPr lang="cs-CZ" dirty="0" smtClean="0"/>
              <a:t>. – plíce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	</a:t>
            </a:r>
            <a:r>
              <a:rPr lang="cs-CZ" dirty="0" err="1" smtClean="0"/>
              <a:t>sg</a:t>
            </a:r>
            <a:r>
              <a:rPr lang="cs-CZ" dirty="0" smtClean="0"/>
              <a:t>.			</a:t>
            </a:r>
            <a:r>
              <a:rPr lang="cs-CZ" dirty="0" err="1"/>
              <a:t>p</a:t>
            </a:r>
            <a:r>
              <a:rPr lang="cs-CZ" dirty="0" err="1" smtClean="0"/>
              <a:t>l</a:t>
            </a:r>
            <a:r>
              <a:rPr lang="cs-CZ" dirty="0" smtClean="0"/>
              <a:t>.</a:t>
            </a:r>
            <a:endParaRPr lang="cs-CZ" dirty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cs-CZ" dirty="0" smtClean="0"/>
              <a:t>  </a:t>
            </a:r>
            <a:r>
              <a:rPr lang="cs-CZ" dirty="0" err="1" smtClean="0"/>
              <a:t>pulmo</a:t>
            </a:r>
            <a:r>
              <a:rPr lang="cs-CZ" dirty="0" smtClean="0"/>
              <a:t>			</a:t>
            </a:r>
            <a:r>
              <a:rPr lang="cs-CZ" dirty="0" err="1" smtClean="0"/>
              <a:t>pulmon</a:t>
            </a:r>
            <a:r>
              <a:rPr lang="cs-CZ" dirty="0" smtClean="0"/>
              <a:t>-</a:t>
            </a:r>
            <a:r>
              <a:rPr lang="cs-CZ" b="1" dirty="0" smtClean="0"/>
              <a:t>es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2.    </a:t>
            </a:r>
            <a:r>
              <a:rPr lang="cs-CZ" dirty="0" err="1" smtClean="0"/>
              <a:t>pulmon</a:t>
            </a:r>
            <a:r>
              <a:rPr lang="cs-CZ" dirty="0" smtClean="0"/>
              <a:t>-</a:t>
            </a:r>
            <a:r>
              <a:rPr lang="cs-CZ" b="1" dirty="0" err="1" smtClean="0"/>
              <a:t>is</a:t>
            </a:r>
            <a:r>
              <a:rPr lang="cs-CZ" dirty="0" smtClean="0"/>
              <a:t>		</a:t>
            </a:r>
            <a:r>
              <a:rPr lang="cs-CZ" dirty="0" err="1" smtClean="0"/>
              <a:t>pulmon</a:t>
            </a:r>
            <a:r>
              <a:rPr lang="cs-CZ" dirty="0" smtClean="0"/>
              <a:t>-</a:t>
            </a:r>
            <a:r>
              <a:rPr lang="cs-CZ" b="1" dirty="0" smtClean="0"/>
              <a:t>um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4.    </a:t>
            </a:r>
            <a:r>
              <a:rPr lang="cs-CZ" dirty="0" err="1" smtClean="0"/>
              <a:t>pulmon</a:t>
            </a:r>
            <a:r>
              <a:rPr lang="cs-CZ" dirty="0" smtClean="0"/>
              <a:t>-</a:t>
            </a:r>
            <a:r>
              <a:rPr lang="cs-CZ" b="1" dirty="0" err="1" smtClean="0"/>
              <a:t>em</a:t>
            </a:r>
            <a:r>
              <a:rPr lang="cs-CZ" dirty="0" smtClean="0"/>
              <a:t>		</a:t>
            </a:r>
            <a:r>
              <a:rPr lang="cs-CZ" dirty="0" err="1" smtClean="0"/>
              <a:t>pulmon</a:t>
            </a:r>
            <a:r>
              <a:rPr lang="cs-CZ" dirty="0" smtClean="0"/>
              <a:t>-</a:t>
            </a:r>
            <a:r>
              <a:rPr lang="cs-CZ" b="1" dirty="0" smtClean="0"/>
              <a:t>es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6.    </a:t>
            </a:r>
            <a:r>
              <a:rPr lang="cs-CZ" dirty="0" err="1" smtClean="0"/>
              <a:t>pulmon</a:t>
            </a:r>
            <a:r>
              <a:rPr lang="cs-CZ" dirty="0" smtClean="0"/>
              <a:t>-</a:t>
            </a:r>
            <a:r>
              <a:rPr lang="cs-CZ" b="1" dirty="0" smtClean="0"/>
              <a:t>e</a:t>
            </a:r>
            <a:r>
              <a:rPr lang="cs-CZ" dirty="0" smtClean="0"/>
              <a:t>		</a:t>
            </a:r>
            <a:r>
              <a:rPr lang="cs-CZ" dirty="0" err="1" smtClean="0"/>
              <a:t>pulmon</a:t>
            </a:r>
            <a:r>
              <a:rPr lang="cs-CZ" dirty="0" smtClean="0"/>
              <a:t>-</a:t>
            </a:r>
            <a:r>
              <a:rPr lang="cs-CZ" b="1" dirty="0" err="1" smtClean="0"/>
              <a:t>ibus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3. DEKLINACE – SOUHL. KMENY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mtClean="0"/>
              <a:t>M + F:</a:t>
            </a:r>
          </a:p>
          <a:p>
            <a:r>
              <a:rPr lang="cs-CZ" b="1" smtClean="0"/>
              <a:t>různé koncovky </a:t>
            </a:r>
            <a:r>
              <a:rPr lang="cs-CZ" smtClean="0"/>
              <a:t>v nominativu sg., </a:t>
            </a:r>
            <a:r>
              <a:rPr lang="cs-CZ" b="1" smtClean="0"/>
              <a:t>různoslabičná</a:t>
            </a:r>
            <a:r>
              <a:rPr lang="cs-CZ" smtClean="0"/>
              <a:t> (genitiv má jiný počet slabik než nominativ)</a:t>
            </a:r>
          </a:p>
          <a:p>
            <a:r>
              <a:rPr lang="cs-CZ" smtClean="0"/>
              <a:t>stejně se skloňují </a:t>
            </a:r>
            <a:r>
              <a:rPr lang="cs-CZ" b="1" smtClean="0"/>
              <a:t>řecká maskulina</a:t>
            </a:r>
          </a:p>
          <a:p>
            <a:pPr>
              <a:buFont typeface="Arial" charset="0"/>
              <a:buNone/>
            </a:pPr>
            <a:r>
              <a:rPr lang="cs-CZ" smtClean="0"/>
              <a:t>	</a:t>
            </a:r>
            <a:r>
              <a:rPr lang="cs-CZ" b="1" smtClean="0"/>
              <a:t>-ēr, -ēris m</a:t>
            </a:r>
            <a:r>
              <a:rPr lang="cs-CZ" smtClean="0"/>
              <a:t>.	</a:t>
            </a:r>
          </a:p>
          <a:p>
            <a:r>
              <a:rPr lang="cs-CZ" smtClean="0"/>
              <a:t>stejně se skloňují </a:t>
            </a:r>
            <a:r>
              <a:rPr lang="cs-CZ" b="1" smtClean="0"/>
              <a:t>řecká feminina</a:t>
            </a:r>
          </a:p>
          <a:p>
            <a:pPr>
              <a:buFont typeface="Arial" charset="0"/>
              <a:buNone/>
            </a:pPr>
            <a:r>
              <a:rPr lang="cs-CZ" smtClean="0"/>
              <a:t>	</a:t>
            </a:r>
            <a:r>
              <a:rPr lang="cs-CZ" b="1" smtClean="0"/>
              <a:t>-is, -idis f</a:t>
            </a:r>
            <a:r>
              <a:rPr lang="cs-CZ" smtClean="0"/>
              <a:t>.	</a:t>
            </a:r>
            <a:r>
              <a:rPr lang="cs-CZ" b="1" smtClean="0"/>
              <a:t>-ītis, -ītidis f</a:t>
            </a:r>
            <a:r>
              <a:rPr lang="cs-CZ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528</Words>
  <Application>Microsoft Office PowerPoint</Application>
  <PresentationFormat>On-screen Show (4:3)</PresentationFormat>
  <Paragraphs>129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Calibri</vt:lpstr>
      <vt:lpstr>Arial</vt:lpstr>
      <vt:lpstr>Motiv sady Office</vt:lpstr>
      <vt:lpstr>3. DEKLINACE</vt:lpstr>
      <vt:lpstr>3. DEKLINACE</vt:lpstr>
      <vt:lpstr>LATINSKÁ SUBSTANTIVA 3. DEKLINACE</vt:lpstr>
      <vt:lpstr>3. DEKLINACE I-KMENY</vt:lpstr>
      <vt:lpstr>3. DEKLINACE I-KMENY</vt:lpstr>
      <vt:lpstr>3. DEKLINACE I-KMENY</vt:lpstr>
      <vt:lpstr>3. DEKLINACE I-KMENY</vt:lpstr>
      <vt:lpstr>3. DEKLINACE – SOUHL. KMENY</vt:lpstr>
      <vt:lpstr>3. DEKLINACE – SOUHL. KMENY</vt:lpstr>
      <vt:lpstr>3. DEKLINACE – SOUHL. KMENY</vt:lpstr>
      <vt:lpstr>3. DEKLINACE – SOUHL. KMENY</vt:lpstr>
      <vt:lpstr>ŘECKÁ SUBSTANTIVA I-KMENY</vt:lpstr>
      <vt:lpstr>ŘECKÁ SUBSTANTIVA I-KMENY</vt:lpstr>
      <vt:lpstr>3. DEKLINACE - ADJEKTIVA</vt:lpstr>
      <vt:lpstr>3. DEKLINACE - ADJEKTIVA</vt:lpstr>
      <vt:lpstr>3. DEKLINACE - ADJEKTIVA</vt:lpstr>
      <vt:lpstr>3. DEKLINACE - ADJEKTIVA</vt:lpstr>
    </vt:vector>
  </TitlesOfParts>
  <Company>Název společnosti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DEKLINACE</dc:title>
  <dc:creator>Vaše jméno</dc:creator>
  <cp:lastModifiedBy>Adamcikova</cp:lastModifiedBy>
  <cp:revision>27</cp:revision>
  <dcterms:created xsi:type="dcterms:W3CDTF">2011-11-10T16:03:28Z</dcterms:created>
  <dcterms:modified xsi:type="dcterms:W3CDTF">2011-11-14T10:37:23Z</dcterms:modified>
</cp:coreProperties>
</file>