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5" r:id="rId3"/>
    <p:sldId id="260" r:id="rId4"/>
    <p:sldId id="259" r:id="rId5"/>
    <p:sldId id="261" r:id="rId6"/>
    <p:sldId id="277" r:id="rId7"/>
    <p:sldId id="262" r:id="rId8"/>
    <p:sldId id="268" r:id="rId9"/>
    <p:sldId id="263" r:id="rId10"/>
    <p:sldId id="269" r:id="rId11"/>
    <p:sldId id="265" r:id="rId12"/>
    <p:sldId id="270" r:id="rId13"/>
    <p:sldId id="276" r:id="rId14"/>
    <p:sldId id="267" r:id="rId15"/>
    <p:sldId id="271" r:id="rId16"/>
    <p:sldId id="272" r:id="rId17"/>
    <p:sldId id="273" r:id="rId18"/>
    <p:sldId id="274" r:id="rId19"/>
    <p:sldId id="278" r:id="rId2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90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333453F-6CCD-4E82-9B2B-71C9B3CA69C0}" type="datetimeFigureOut">
              <a:rPr lang="cs-CZ"/>
              <a:pPr>
                <a:defRPr/>
              </a:pPr>
              <a:t>15.12.2011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A5A302D-DD97-427D-AAB2-BB183E71E7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7D025CB-85AB-43E0-9C71-33A448C8AAD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379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D1C7474-088E-4DFC-8305-D34620C53FD8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584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114F390-6AFF-49C1-8A1D-25E3D690F8D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789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D81137D-E576-4D13-8E2B-77FEC06684B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A302D-DD97-427D-AAB2-BB183E71E71F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993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994D42-17D0-433E-80DF-762DD4F38C3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19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82DFAAC-2330-4E19-AF2F-EFE7922F52E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40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55CF3A-E375-4340-845C-3C46A281A61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60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656B350-9B10-4836-96AE-D7265B84001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81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816A57-46FD-4A5B-8842-2F5914EB519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A302D-DD97-427D-AAB2-BB183E71E71F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A302D-DD97-427D-AAB2-BB183E71E71F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150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70DA4A-D96D-432A-863E-D25A5AF1075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355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C00307-45D0-4314-A10B-E5A40EEE325D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560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298533-13ED-4894-B3E8-3ADC20FE623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A302D-DD97-427D-AAB2-BB183E71E71F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765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C1B3653-4BE0-426E-B361-05DAAEB7034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969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E719C2D-9D10-4851-B841-3D7AF6CE07A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174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0D93B25-AA82-4908-9B43-92CCA5BDC87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252DF-A793-4970-8BCE-01D58472ACD2}" type="datetimeFigureOut">
              <a:rPr lang="cs-CZ"/>
              <a:pPr>
                <a:defRPr/>
              </a:pPr>
              <a:t>15.12.2011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95C33-D2E9-4B4F-B9D7-52AA5419B5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0DD5B-009A-474D-80B1-B9F03C231F80}" type="datetimeFigureOut">
              <a:rPr lang="cs-CZ"/>
              <a:pPr>
                <a:defRPr/>
              </a:pPr>
              <a:t>15.12.2011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FE4A4-F503-49D2-8D66-85E7802EE9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0A272-6595-49D7-B6E2-151277D15F90}" type="datetimeFigureOut">
              <a:rPr lang="cs-CZ"/>
              <a:pPr>
                <a:defRPr/>
              </a:pPr>
              <a:t>15.12.2011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47761-2583-45AB-862B-1B4B9665DC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C88C9-442C-4518-88A0-407AD7268045}" type="datetimeFigureOut">
              <a:rPr lang="cs-CZ"/>
              <a:pPr>
                <a:defRPr/>
              </a:pPr>
              <a:t>15.12.2011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4EFD3-E88D-4E53-920E-CCD1E0859C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9C275-CE07-4981-B877-54BEC3A2A063}" type="datetimeFigureOut">
              <a:rPr lang="cs-CZ"/>
              <a:pPr>
                <a:defRPr/>
              </a:pPr>
              <a:t>15.12.2011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A34D5-7138-455C-9DAE-2785CBFD58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06118-11C3-4904-9614-8184E494B8E5}" type="datetimeFigureOut">
              <a:rPr lang="cs-CZ"/>
              <a:pPr>
                <a:defRPr/>
              </a:pPr>
              <a:t>15.12.2011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787C5-25D4-4D51-8D57-D38F32BB2B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07AA-FF2F-4802-A8A4-0299A20A6F39}" type="datetimeFigureOut">
              <a:rPr lang="cs-CZ"/>
              <a:pPr>
                <a:defRPr/>
              </a:pPr>
              <a:t>15.12.2011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75608-A9B6-4535-9EA7-9AC1C22729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2D2CC-7928-4AFE-BED8-958A9C6D115B}" type="datetimeFigureOut">
              <a:rPr lang="cs-CZ"/>
              <a:pPr>
                <a:defRPr/>
              </a:pPr>
              <a:t>15.12.2011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17B70-3BFE-4695-A31E-E83E6CAB6E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96EB4-3A10-4F5B-AC58-5B6954331154}" type="datetimeFigureOut">
              <a:rPr lang="cs-CZ"/>
              <a:pPr>
                <a:defRPr/>
              </a:pPr>
              <a:t>15.12.2011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219D6-9395-40CD-B3BF-95754C0925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54758-2B2F-4E66-9A1C-36F11C3A18DA}" type="datetimeFigureOut">
              <a:rPr lang="cs-CZ"/>
              <a:pPr>
                <a:defRPr/>
              </a:pPr>
              <a:t>15.12.2011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316EC-56C6-4612-93CD-BE543A6804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E3958-AD55-4ED5-BA53-A4FB86A3E875}" type="datetimeFigureOut">
              <a:rPr lang="cs-CZ"/>
              <a:pPr>
                <a:defRPr/>
              </a:pPr>
              <a:t>15.12.2011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8CABB-AA70-4842-8168-392CB5E709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E46E17D-0779-4A39-89CD-2EAF986A21C0}" type="datetimeFigureOut">
              <a:rPr lang="cs-CZ"/>
              <a:pPr>
                <a:defRPr/>
              </a:pPr>
              <a:t>15.12.2011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0E6FF6D-EF8E-4BFC-84DB-9359520E19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75" y="500063"/>
            <a:ext cx="8105775" cy="3000375"/>
          </a:xfrm>
        </p:spPr>
        <p:txBody>
          <a:bodyPr/>
          <a:lstStyle/>
          <a:p>
            <a:pPr eaLnBrk="1" hangingPunct="1"/>
            <a:r>
              <a:rPr lang="cs-CZ" sz="5400" b="1" dirty="0" smtClean="0"/>
              <a:t>4. </a:t>
            </a:r>
            <a:r>
              <a:rPr lang="cs-CZ" sz="5400" b="1" dirty="0" smtClean="0"/>
              <a:t>DEKLINACE</a:t>
            </a:r>
            <a:br>
              <a:rPr lang="cs-CZ" sz="5400" b="1" dirty="0" smtClean="0"/>
            </a:br>
            <a:r>
              <a:rPr lang="cs-CZ" sz="5400" b="1" dirty="0" smtClean="0"/>
              <a:t/>
            </a:r>
            <a:br>
              <a:rPr lang="cs-CZ" sz="5400" b="1" dirty="0" smtClean="0"/>
            </a:br>
            <a:r>
              <a:rPr lang="cs-CZ" sz="5400" b="1" dirty="0" smtClean="0"/>
              <a:t>5. </a:t>
            </a:r>
            <a:r>
              <a:rPr lang="cs-CZ" sz="5400" b="1" dirty="0" smtClean="0"/>
              <a:t>DEKLINACE</a:t>
            </a:r>
            <a:br>
              <a:rPr lang="cs-CZ" sz="5400" b="1" dirty="0" smtClean="0"/>
            </a:br>
            <a:r>
              <a:rPr lang="cs-CZ" sz="5400" b="1" dirty="0" smtClean="0"/>
              <a:t/>
            </a:r>
            <a:br>
              <a:rPr lang="cs-CZ" sz="5400" b="1" dirty="0" smtClean="0"/>
            </a:br>
            <a:r>
              <a:rPr lang="cs-CZ" sz="5400" b="1" dirty="0" smtClean="0"/>
              <a:t>STUPŇOVÁNÍ ADJEKTIV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PŘEDLOŽKY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b="1" u="sng" smtClean="0"/>
              <a:t>s ablativem:</a:t>
            </a:r>
          </a:p>
          <a:p>
            <a:pPr eaLnBrk="1" hangingPunct="1">
              <a:buFont typeface="Arial" charset="0"/>
              <a:buNone/>
            </a:pPr>
            <a:r>
              <a:rPr lang="cs-CZ" sz="3000" smtClean="0"/>
              <a:t>a, ab – od</a:t>
            </a:r>
          </a:p>
          <a:p>
            <a:pPr eaLnBrk="1" hangingPunct="1">
              <a:buFont typeface="Arial" charset="0"/>
              <a:buNone/>
            </a:pPr>
            <a:r>
              <a:rPr lang="cs-CZ" sz="3000" smtClean="0"/>
              <a:t>cum – s, se, spolu</a:t>
            </a:r>
          </a:p>
          <a:p>
            <a:pPr eaLnBrk="1" hangingPunct="1">
              <a:buFont typeface="Arial" charset="0"/>
              <a:buNone/>
            </a:pPr>
            <a:r>
              <a:rPr lang="cs-CZ" sz="3000" smtClean="0"/>
              <a:t>de – s, se (shora dolů), z, ze; o</a:t>
            </a:r>
          </a:p>
          <a:p>
            <a:pPr eaLnBrk="1" hangingPunct="1">
              <a:buFont typeface="Arial" charset="0"/>
              <a:buNone/>
            </a:pPr>
            <a:r>
              <a:rPr lang="cs-CZ" sz="3000" smtClean="0"/>
              <a:t>e, ex – z, ze</a:t>
            </a:r>
          </a:p>
          <a:p>
            <a:pPr eaLnBrk="1" hangingPunct="1">
              <a:buFont typeface="Arial" charset="0"/>
              <a:buNone/>
            </a:pPr>
            <a:r>
              <a:rPr lang="cs-CZ" sz="3000" smtClean="0"/>
              <a:t>pro – pro; za, před</a:t>
            </a:r>
          </a:p>
          <a:p>
            <a:pPr eaLnBrk="1" hangingPunct="1">
              <a:buFont typeface="Arial" charset="0"/>
              <a:buNone/>
            </a:pPr>
            <a:r>
              <a:rPr lang="cs-CZ" sz="3000" smtClean="0"/>
              <a:t>sine - bez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PŘEDLOŽKY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u="sng" smtClean="0"/>
              <a:t>s akuzativem i ablativem: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r>
              <a:rPr lang="cs-CZ" smtClean="0"/>
              <a:t>in		kam?		+ 4.p.	do, na</a:t>
            </a:r>
          </a:p>
          <a:p>
            <a:pPr eaLnBrk="1" hangingPunct="1">
              <a:buFont typeface="Arial" charset="0"/>
              <a:buNone/>
            </a:pPr>
            <a:r>
              <a:rPr lang="cs-CZ" smtClean="0"/>
              <a:t>		kde?		+ 6.p.	v, na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r>
              <a:rPr lang="cs-CZ" smtClean="0"/>
              <a:t>sub	kam?		+ 4.p.	pod</a:t>
            </a:r>
          </a:p>
          <a:p>
            <a:pPr eaLnBrk="1" hangingPunct="1">
              <a:buFont typeface="Arial" charset="0"/>
              <a:buNone/>
            </a:pPr>
            <a:r>
              <a:rPr lang="cs-CZ" smtClean="0"/>
              <a:t>		kde?		+ 6.p.	pod (pod povrchem)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4000" b="1" smtClean="0"/>
              <a:t>STUPŇOVÁNÍ ADJEKTIV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488" cy="4525963"/>
          </a:xfrm>
        </p:spPr>
        <p:txBody>
          <a:bodyPr>
            <a:normAutofit/>
          </a:bodyPr>
          <a:lstStyle/>
          <a:p>
            <a:pPr marL="609600" indent="-609600" eaLnBrk="1" hangingPunct="1">
              <a:buFont typeface="Arial" charset="0"/>
              <a:buAutoNum type="arabicPeriod"/>
            </a:pPr>
            <a:r>
              <a:rPr lang="cs-CZ" b="1" dirty="0" smtClean="0"/>
              <a:t>stupeň = </a:t>
            </a:r>
            <a:r>
              <a:rPr lang="cs-CZ" b="1" u="sng" dirty="0" smtClean="0"/>
              <a:t>pozitiv</a:t>
            </a:r>
            <a:r>
              <a:rPr lang="cs-CZ" dirty="0" smtClean="0"/>
              <a:t> – vlastnost bez zřetele na míru</a:t>
            </a:r>
          </a:p>
          <a:p>
            <a:pPr marL="609600" indent="-609600" eaLnBrk="1" hangingPunct="1">
              <a:buFont typeface="Arial" charset="0"/>
              <a:buAutoNum type="arabicPeriod"/>
            </a:pPr>
            <a:r>
              <a:rPr lang="cs-CZ" b="1" dirty="0" smtClean="0"/>
              <a:t>stupeň = </a:t>
            </a:r>
            <a:r>
              <a:rPr lang="cs-CZ" b="1" u="sng" dirty="0" smtClean="0"/>
              <a:t>komparativ</a:t>
            </a:r>
            <a:r>
              <a:rPr lang="cs-CZ" dirty="0" smtClean="0"/>
              <a:t> – vyšší míra vlastnosti při srovnávání dvou předmětů</a:t>
            </a:r>
          </a:p>
          <a:p>
            <a:pPr marL="609600" indent="-609600" eaLnBrk="1" hangingPunct="1">
              <a:buFont typeface="Arial" charset="0"/>
              <a:buAutoNum type="arabicPeriod"/>
            </a:pPr>
            <a:r>
              <a:rPr lang="cs-CZ" b="1" dirty="0" smtClean="0"/>
              <a:t>stupeň = </a:t>
            </a:r>
            <a:r>
              <a:rPr lang="cs-CZ" b="1" u="sng" dirty="0" smtClean="0"/>
              <a:t>superlativ</a:t>
            </a:r>
            <a:r>
              <a:rPr lang="cs-CZ" dirty="0" smtClean="0"/>
              <a:t> – nejvyšší míra vlastnosti při srovnávání jednoho předmětu s jinými předměty</a:t>
            </a:r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cs-CZ" b="1" dirty="0" smtClean="0"/>
              <a:t>STUPŇOVÁNÍ ADJEKTIV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786478"/>
          </a:xfrm>
        </p:spPr>
        <p:txBody>
          <a:bodyPr/>
          <a:lstStyle/>
          <a:p>
            <a:pPr>
              <a:buNone/>
            </a:pPr>
            <a:r>
              <a:rPr lang="cs-CZ" b="1" u="sng" dirty="0" smtClean="0"/>
              <a:t>Pozitiv:</a:t>
            </a:r>
          </a:p>
          <a:p>
            <a:r>
              <a:rPr lang="cs-CZ" b="1" dirty="0" smtClean="0"/>
              <a:t>adjektiva podle 1. a 2. deklinace </a:t>
            </a:r>
            <a:r>
              <a:rPr lang="cs-CZ" dirty="0" smtClean="0"/>
              <a:t>– v </a:t>
            </a:r>
            <a:r>
              <a:rPr lang="cs-CZ" dirty="0" err="1" smtClean="0"/>
              <a:t>nom</a:t>
            </a:r>
            <a:r>
              <a:rPr lang="cs-CZ" dirty="0" smtClean="0"/>
              <a:t>. </a:t>
            </a:r>
            <a:r>
              <a:rPr lang="cs-CZ" dirty="0" err="1" smtClean="0"/>
              <a:t>sg</a:t>
            </a:r>
            <a:r>
              <a:rPr lang="cs-CZ" dirty="0" smtClean="0"/>
              <a:t>. mají koncovky </a:t>
            </a:r>
            <a:r>
              <a:rPr lang="cs-CZ" b="1" dirty="0" smtClean="0"/>
              <a:t>-</a:t>
            </a:r>
            <a:r>
              <a:rPr lang="cs-CZ" b="1" dirty="0" err="1" smtClean="0"/>
              <a:t>us</a:t>
            </a:r>
            <a:r>
              <a:rPr lang="cs-CZ" b="1" dirty="0" smtClean="0"/>
              <a:t>, -a, -um (-</a:t>
            </a:r>
            <a:r>
              <a:rPr lang="cs-CZ" b="1" dirty="0" err="1" smtClean="0"/>
              <a:t>er</a:t>
            </a:r>
            <a:r>
              <a:rPr lang="cs-CZ" b="1" dirty="0" smtClean="0"/>
              <a:t>, -a, -um</a:t>
            </a:r>
            <a:r>
              <a:rPr lang="cs-CZ" dirty="0" smtClean="0"/>
              <a:t>) – skloňují se jako substantiva podle 1. a 2. deklinace (podle rodu řídícího substantiva)</a:t>
            </a:r>
          </a:p>
          <a:p>
            <a:r>
              <a:rPr lang="cs-CZ" b="1" dirty="0" smtClean="0"/>
              <a:t>adjektiva podle 3. deklinace </a:t>
            </a:r>
            <a:r>
              <a:rPr lang="cs-CZ" dirty="0" smtClean="0"/>
              <a:t>– v </a:t>
            </a:r>
            <a:r>
              <a:rPr lang="cs-CZ" dirty="0" err="1" smtClean="0"/>
              <a:t>nom</a:t>
            </a:r>
            <a:r>
              <a:rPr lang="cs-CZ" dirty="0" smtClean="0"/>
              <a:t>. </a:t>
            </a:r>
            <a:r>
              <a:rPr lang="cs-CZ" dirty="0" err="1" smtClean="0"/>
              <a:t>sg</a:t>
            </a:r>
            <a:r>
              <a:rPr lang="cs-CZ" dirty="0" smtClean="0"/>
              <a:t>. mají 3 tvary (</a:t>
            </a:r>
            <a:r>
              <a:rPr lang="cs-CZ" b="1" dirty="0" smtClean="0"/>
              <a:t>celer, </a:t>
            </a:r>
            <a:r>
              <a:rPr lang="cs-CZ" b="1" dirty="0" err="1" smtClean="0"/>
              <a:t>celeris</a:t>
            </a:r>
            <a:r>
              <a:rPr lang="cs-CZ" b="1" dirty="0" smtClean="0"/>
              <a:t>, celere</a:t>
            </a:r>
            <a:r>
              <a:rPr lang="cs-CZ" dirty="0" smtClean="0"/>
              <a:t>)</a:t>
            </a:r>
          </a:p>
          <a:p>
            <a:pPr>
              <a:buNone/>
            </a:pPr>
            <a:r>
              <a:rPr lang="cs-CZ" dirty="0" smtClean="0"/>
              <a:t>	2 tvary (</a:t>
            </a:r>
            <a:r>
              <a:rPr lang="cs-CZ" b="1" dirty="0" err="1" smtClean="0"/>
              <a:t>lacrimalis</a:t>
            </a:r>
            <a:r>
              <a:rPr lang="cs-CZ" b="1" dirty="0" smtClean="0"/>
              <a:t>, </a:t>
            </a:r>
            <a:r>
              <a:rPr lang="cs-CZ" b="1" dirty="0" err="1" smtClean="0"/>
              <a:t>lacrimale</a:t>
            </a:r>
            <a:r>
              <a:rPr lang="cs-CZ" dirty="0" smtClean="0"/>
              <a:t>)</a:t>
            </a:r>
          </a:p>
          <a:p>
            <a:pPr>
              <a:buNone/>
            </a:pPr>
            <a:r>
              <a:rPr lang="cs-CZ" dirty="0" smtClean="0"/>
              <a:t>	1 tvar (</a:t>
            </a:r>
            <a:r>
              <a:rPr lang="cs-CZ" b="1" dirty="0" err="1" smtClean="0"/>
              <a:t>abducens</a:t>
            </a:r>
            <a:r>
              <a:rPr lang="cs-CZ" b="1" dirty="0" smtClean="0"/>
              <a:t>, </a:t>
            </a:r>
            <a:r>
              <a:rPr lang="cs-CZ" b="1" dirty="0" err="1" smtClean="0"/>
              <a:t>abducentis</a:t>
            </a:r>
            <a:r>
              <a:rPr lang="cs-CZ" dirty="0" smtClean="0"/>
              <a:t>) – skloňují se podle 3. deklinace (i-kmeny, podle rodu řídícího substantiva)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4000" b="1" dirty="0" smtClean="0"/>
              <a:t>STUPŇOVÁNÍ ADJEKTIV - pravidelné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341438"/>
            <a:ext cx="8642350" cy="5183187"/>
          </a:xfrm>
        </p:spPr>
        <p:txBody>
          <a:bodyPr/>
          <a:lstStyle/>
          <a:p>
            <a:pPr marL="609600" indent="-609600" eaLnBrk="1" hangingPunct="1">
              <a:buNone/>
            </a:pPr>
            <a:r>
              <a:rPr lang="cs-CZ" b="1" dirty="0" smtClean="0"/>
              <a:t>KOMPARATIV:</a:t>
            </a:r>
          </a:p>
          <a:p>
            <a:pPr marL="609600" indent="-609600" eaLnBrk="1" hangingPunct="1"/>
            <a:r>
              <a:rPr lang="cs-CZ" dirty="0" smtClean="0"/>
              <a:t>většina adjektiv; v komparativu jako 2východná </a:t>
            </a:r>
            <a:r>
              <a:rPr lang="cs-CZ" dirty="0" err="1" smtClean="0"/>
              <a:t>adj</a:t>
            </a:r>
            <a:r>
              <a:rPr lang="cs-CZ" dirty="0" smtClean="0"/>
              <a:t>. 3. deklinace s koncovkou </a:t>
            </a:r>
            <a:r>
              <a:rPr lang="cs-CZ" b="1" dirty="0" smtClean="0"/>
              <a:t>–</a:t>
            </a:r>
            <a:r>
              <a:rPr lang="cs-CZ" b="1" dirty="0" err="1" smtClean="0"/>
              <a:t>ior</a:t>
            </a:r>
            <a:r>
              <a:rPr lang="cs-CZ" dirty="0" smtClean="0"/>
              <a:t> (M + F), </a:t>
            </a:r>
            <a:r>
              <a:rPr lang="cs-CZ" b="1" dirty="0" smtClean="0"/>
              <a:t>-</a:t>
            </a:r>
            <a:r>
              <a:rPr lang="cs-CZ" b="1" dirty="0" err="1" smtClean="0"/>
              <a:t>ius</a:t>
            </a:r>
            <a:r>
              <a:rPr lang="cs-CZ" dirty="0" smtClean="0"/>
              <a:t> (N)</a:t>
            </a:r>
          </a:p>
          <a:p>
            <a:pPr marL="609600" indent="-609600" eaLnBrk="1" hangingPunct="1">
              <a:buFont typeface="Arial" charset="0"/>
              <a:buNone/>
            </a:pPr>
            <a:r>
              <a:rPr lang="cs-CZ" b="1" dirty="0" smtClean="0"/>
              <a:t>			</a:t>
            </a:r>
            <a:r>
              <a:rPr lang="cs-CZ" dirty="0" err="1" smtClean="0"/>
              <a:t>sg</a:t>
            </a:r>
            <a:r>
              <a:rPr lang="cs-CZ" dirty="0" smtClean="0"/>
              <a:t>.				</a:t>
            </a:r>
            <a:r>
              <a:rPr lang="cs-CZ" dirty="0" err="1" smtClean="0"/>
              <a:t>pl</a:t>
            </a:r>
            <a:r>
              <a:rPr lang="cs-CZ" dirty="0" smtClean="0"/>
              <a:t>.</a:t>
            </a:r>
          </a:p>
          <a:p>
            <a:pPr marL="609600" indent="-609600" eaLnBrk="1" hangingPunct="1">
              <a:buFont typeface="Arial" charset="0"/>
              <a:buAutoNum type="arabicPeriod"/>
            </a:pPr>
            <a:r>
              <a:rPr lang="cs-CZ" dirty="0" err="1" smtClean="0"/>
              <a:t>long</a:t>
            </a:r>
            <a:r>
              <a:rPr lang="cs-CZ" dirty="0" smtClean="0"/>
              <a:t>-</a:t>
            </a:r>
            <a:r>
              <a:rPr lang="cs-CZ" b="1" dirty="0" err="1" smtClean="0"/>
              <a:t>ior</a:t>
            </a:r>
            <a:r>
              <a:rPr lang="cs-CZ" dirty="0" smtClean="0"/>
              <a:t>	</a:t>
            </a:r>
            <a:r>
              <a:rPr lang="cs-CZ" dirty="0" err="1" smtClean="0"/>
              <a:t>long</a:t>
            </a:r>
            <a:r>
              <a:rPr lang="cs-CZ" dirty="0" smtClean="0"/>
              <a:t>-</a:t>
            </a:r>
            <a:r>
              <a:rPr lang="cs-CZ" b="1" dirty="0" err="1" smtClean="0"/>
              <a:t>ius</a:t>
            </a:r>
            <a:r>
              <a:rPr lang="cs-CZ" dirty="0" smtClean="0"/>
              <a:t>	</a:t>
            </a:r>
            <a:r>
              <a:rPr lang="cs-CZ" dirty="0" err="1" smtClean="0"/>
              <a:t>long</a:t>
            </a:r>
            <a:r>
              <a:rPr lang="cs-CZ" dirty="0" smtClean="0"/>
              <a:t>-</a:t>
            </a:r>
            <a:r>
              <a:rPr lang="cs-CZ" b="1" dirty="0" err="1" smtClean="0"/>
              <a:t>iores</a:t>
            </a:r>
            <a:r>
              <a:rPr lang="cs-CZ" dirty="0" smtClean="0"/>
              <a:t>	</a:t>
            </a:r>
            <a:r>
              <a:rPr lang="cs-CZ" dirty="0" err="1" smtClean="0"/>
              <a:t>long</a:t>
            </a:r>
            <a:r>
              <a:rPr lang="cs-CZ" dirty="0" smtClean="0"/>
              <a:t>-</a:t>
            </a:r>
            <a:r>
              <a:rPr lang="cs-CZ" b="1" dirty="0" err="1" smtClean="0"/>
              <a:t>iora</a:t>
            </a:r>
            <a:endParaRPr lang="cs-CZ" b="1" dirty="0" smtClean="0"/>
          </a:p>
          <a:p>
            <a:pPr marL="609600" indent="-609600" eaLnBrk="1" hangingPunct="1">
              <a:buFont typeface="Arial" charset="0"/>
              <a:buNone/>
            </a:pPr>
            <a:r>
              <a:rPr lang="cs-CZ" dirty="0" smtClean="0"/>
              <a:t>2.			</a:t>
            </a:r>
            <a:r>
              <a:rPr lang="cs-CZ" dirty="0" err="1" smtClean="0"/>
              <a:t>long</a:t>
            </a:r>
            <a:r>
              <a:rPr lang="cs-CZ" dirty="0" smtClean="0"/>
              <a:t>-</a:t>
            </a:r>
            <a:r>
              <a:rPr lang="cs-CZ" b="1" dirty="0" err="1" smtClean="0"/>
              <a:t>ioris</a:t>
            </a:r>
            <a:r>
              <a:rPr lang="cs-CZ" dirty="0" smtClean="0"/>
              <a:t>			</a:t>
            </a:r>
            <a:r>
              <a:rPr lang="cs-CZ" dirty="0" err="1" smtClean="0"/>
              <a:t>long</a:t>
            </a:r>
            <a:r>
              <a:rPr lang="cs-CZ" dirty="0" smtClean="0"/>
              <a:t>-</a:t>
            </a:r>
            <a:r>
              <a:rPr lang="cs-CZ" b="1" dirty="0" err="1" smtClean="0"/>
              <a:t>iorum</a:t>
            </a:r>
            <a:endParaRPr lang="cs-CZ" b="1" dirty="0" smtClean="0"/>
          </a:p>
          <a:p>
            <a:pPr marL="609600" indent="-609600" eaLnBrk="1" hangingPunct="1">
              <a:buFont typeface="Arial" charset="0"/>
              <a:buAutoNum type="arabicPeriod" startAt="4"/>
            </a:pPr>
            <a:r>
              <a:rPr lang="cs-CZ" dirty="0" err="1" smtClean="0"/>
              <a:t>long</a:t>
            </a:r>
            <a:r>
              <a:rPr lang="cs-CZ" dirty="0" smtClean="0"/>
              <a:t>-</a:t>
            </a:r>
            <a:r>
              <a:rPr lang="cs-CZ" b="1" dirty="0" err="1" smtClean="0"/>
              <a:t>iorem</a:t>
            </a:r>
            <a:r>
              <a:rPr lang="cs-CZ" dirty="0" smtClean="0"/>
              <a:t>	</a:t>
            </a:r>
            <a:r>
              <a:rPr lang="cs-CZ" dirty="0" err="1" smtClean="0"/>
              <a:t>long</a:t>
            </a:r>
            <a:r>
              <a:rPr lang="cs-CZ" dirty="0" smtClean="0"/>
              <a:t>-</a:t>
            </a:r>
            <a:r>
              <a:rPr lang="cs-CZ" b="1" dirty="0" err="1" smtClean="0"/>
              <a:t>ius</a:t>
            </a:r>
            <a:r>
              <a:rPr lang="cs-CZ" dirty="0" smtClean="0"/>
              <a:t>	</a:t>
            </a:r>
            <a:r>
              <a:rPr lang="cs-CZ" dirty="0" err="1" smtClean="0"/>
              <a:t>long</a:t>
            </a:r>
            <a:r>
              <a:rPr lang="cs-CZ" dirty="0" smtClean="0"/>
              <a:t>-</a:t>
            </a:r>
            <a:r>
              <a:rPr lang="cs-CZ" b="1" dirty="0" err="1" smtClean="0"/>
              <a:t>iores</a:t>
            </a:r>
            <a:r>
              <a:rPr lang="cs-CZ" dirty="0" smtClean="0"/>
              <a:t>	</a:t>
            </a:r>
            <a:r>
              <a:rPr lang="cs-CZ" dirty="0" err="1" smtClean="0"/>
              <a:t>long</a:t>
            </a:r>
            <a:r>
              <a:rPr lang="cs-CZ" dirty="0" smtClean="0"/>
              <a:t>-</a:t>
            </a:r>
            <a:r>
              <a:rPr lang="cs-CZ" b="1" dirty="0" err="1" smtClean="0"/>
              <a:t>iora</a:t>
            </a:r>
            <a:endParaRPr lang="cs-CZ" b="1" dirty="0" smtClean="0"/>
          </a:p>
          <a:p>
            <a:pPr marL="609600" indent="-609600" eaLnBrk="1" hangingPunct="1">
              <a:buFont typeface="Arial" charset="0"/>
              <a:buNone/>
            </a:pPr>
            <a:r>
              <a:rPr lang="cs-CZ" dirty="0" smtClean="0"/>
              <a:t>6. 			</a:t>
            </a:r>
            <a:r>
              <a:rPr lang="cs-CZ" dirty="0" err="1" smtClean="0"/>
              <a:t>long</a:t>
            </a:r>
            <a:r>
              <a:rPr lang="cs-CZ" dirty="0" smtClean="0"/>
              <a:t>-</a:t>
            </a:r>
            <a:r>
              <a:rPr lang="cs-CZ" b="1" dirty="0" err="1" smtClean="0"/>
              <a:t>iore</a:t>
            </a:r>
            <a:r>
              <a:rPr lang="cs-CZ" dirty="0" smtClean="0"/>
              <a:t>			</a:t>
            </a:r>
            <a:r>
              <a:rPr lang="cs-CZ" dirty="0" err="1" smtClean="0"/>
              <a:t>long</a:t>
            </a:r>
            <a:r>
              <a:rPr lang="cs-CZ" dirty="0" smtClean="0"/>
              <a:t>-</a:t>
            </a:r>
            <a:r>
              <a:rPr lang="cs-CZ" b="1" dirty="0" err="1" smtClean="0"/>
              <a:t>ioribus</a:t>
            </a:r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b="1" dirty="0" smtClean="0"/>
              <a:t>STUPŇOVÁNÍ ADJEKTIV – pravidelné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v </a:t>
            </a:r>
            <a:r>
              <a:rPr lang="cs-CZ" b="1" u="sng" dirty="0" smtClean="0"/>
              <a:t>superlativu</a:t>
            </a:r>
            <a:r>
              <a:rPr lang="cs-CZ" dirty="0" smtClean="0"/>
              <a:t> jako adjektiva podle 1. a 2. deklinace </a:t>
            </a:r>
            <a:r>
              <a:rPr lang="cs-CZ" b="1" dirty="0" smtClean="0"/>
              <a:t>–</a:t>
            </a:r>
            <a:r>
              <a:rPr lang="cs-CZ" b="1" dirty="0" err="1" smtClean="0"/>
              <a:t>us</a:t>
            </a:r>
            <a:r>
              <a:rPr lang="cs-CZ" b="1" dirty="0" smtClean="0"/>
              <a:t>,-a,-um</a:t>
            </a:r>
            <a:r>
              <a:rPr lang="cs-CZ" dirty="0" smtClean="0"/>
              <a:t> se superlativním </a:t>
            </a:r>
            <a:r>
              <a:rPr lang="cs-CZ" dirty="0" err="1" smtClean="0"/>
              <a:t>suffixem</a:t>
            </a:r>
            <a:r>
              <a:rPr lang="cs-CZ" dirty="0" smtClean="0"/>
              <a:t>:</a:t>
            </a:r>
          </a:p>
          <a:p>
            <a:pPr eaLnBrk="1" hangingPunct="1"/>
            <a:r>
              <a:rPr lang="cs-CZ" dirty="0" smtClean="0"/>
              <a:t>většina adjektiv	</a:t>
            </a:r>
            <a:r>
              <a:rPr lang="cs-CZ" b="1" dirty="0" smtClean="0"/>
              <a:t>-</a:t>
            </a:r>
            <a:r>
              <a:rPr lang="cs-CZ" b="1" dirty="0" err="1" smtClean="0"/>
              <a:t>issimus</a:t>
            </a:r>
            <a:r>
              <a:rPr lang="cs-CZ" b="1" dirty="0" smtClean="0"/>
              <a:t>, </a:t>
            </a:r>
            <a:r>
              <a:rPr lang="cs-CZ" b="1" dirty="0" err="1" smtClean="0"/>
              <a:t>issima</a:t>
            </a:r>
            <a:r>
              <a:rPr lang="cs-CZ" b="1" dirty="0" smtClean="0"/>
              <a:t>, </a:t>
            </a:r>
            <a:r>
              <a:rPr lang="cs-CZ" b="1" dirty="0" err="1" smtClean="0"/>
              <a:t>issimum</a:t>
            </a:r>
            <a:endParaRPr lang="cs-CZ" b="1" dirty="0" smtClean="0"/>
          </a:p>
          <a:p>
            <a:pPr eaLnBrk="1" hangingPunct="1"/>
            <a:r>
              <a:rPr lang="cs-CZ" dirty="0" smtClean="0"/>
              <a:t>adjektiva na –</a:t>
            </a:r>
            <a:r>
              <a:rPr lang="cs-CZ" dirty="0" err="1" smtClean="0"/>
              <a:t>er</a:t>
            </a:r>
            <a:r>
              <a:rPr lang="cs-CZ" dirty="0" smtClean="0"/>
              <a:t>	</a:t>
            </a:r>
            <a:r>
              <a:rPr lang="cs-CZ" b="1" dirty="0" smtClean="0"/>
              <a:t>-</a:t>
            </a:r>
            <a:r>
              <a:rPr lang="cs-CZ" b="1" dirty="0" err="1" smtClean="0"/>
              <a:t>rrimus</a:t>
            </a:r>
            <a:r>
              <a:rPr lang="cs-CZ" b="1" dirty="0" smtClean="0"/>
              <a:t>, </a:t>
            </a:r>
            <a:r>
              <a:rPr lang="cs-CZ" b="1" dirty="0" err="1" smtClean="0"/>
              <a:t>rrima</a:t>
            </a:r>
            <a:r>
              <a:rPr lang="cs-CZ" b="1" dirty="0" smtClean="0"/>
              <a:t>, </a:t>
            </a:r>
            <a:r>
              <a:rPr lang="cs-CZ" b="1" dirty="0" err="1" smtClean="0"/>
              <a:t>rrimum</a:t>
            </a:r>
            <a:endParaRPr lang="cs-CZ" dirty="0" smtClean="0"/>
          </a:p>
          <a:p>
            <a:pPr eaLnBrk="1" hangingPunct="1"/>
            <a:r>
              <a:rPr lang="cs-CZ" dirty="0" err="1" smtClean="0"/>
              <a:t>facilis</a:t>
            </a:r>
            <a:r>
              <a:rPr lang="cs-CZ" dirty="0" smtClean="0"/>
              <a:t>, e; </a:t>
            </a:r>
            <a:r>
              <a:rPr lang="cs-CZ" dirty="0" err="1" smtClean="0"/>
              <a:t>difficilis</a:t>
            </a:r>
            <a:r>
              <a:rPr lang="cs-CZ" dirty="0" smtClean="0"/>
              <a:t>, e	</a:t>
            </a:r>
            <a:r>
              <a:rPr lang="cs-CZ" b="1" dirty="0" smtClean="0"/>
              <a:t>-</a:t>
            </a:r>
            <a:r>
              <a:rPr lang="cs-CZ" b="1" dirty="0" err="1" smtClean="0"/>
              <a:t>llimus</a:t>
            </a:r>
            <a:r>
              <a:rPr lang="cs-CZ" b="1" dirty="0" smtClean="0"/>
              <a:t>, </a:t>
            </a:r>
            <a:r>
              <a:rPr lang="cs-CZ" b="1" dirty="0" err="1" smtClean="0"/>
              <a:t>llima</a:t>
            </a:r>
            <a:r>
              <a:rPr lang="cs-CZ" b="1" dirty="0" smtClean="0"/>
              <a:t>, </a:t>
            </a:r>
            <a:r>
              <a:rPr lang="cs-CZ" b="1" dirty="0" err="1" smtClean="0"/>
              <a:t>llimum</a:t>
            </a:r>
            <a:endParaRPr lang="cs-CZ" dirty="0" smtClean="0"/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	</a:t>
            </a:r>
            <a:r>
              <a:rPr lang="cs-CZ" dirty="0" err="1" smtClean="0"/>
              <a:t>similis</a:t>
            </a:r>
            <a:r>
              <a:rPr lang="cs-CZ" dirty="0" smtClean="0"/>
              <a:t>, e; </a:t>
            </a:r>
            <a:r>
              <a:rPr lang="cs-CZ" dirty="0" err="1" smtClean="0"/>
              <a:t>disimilis</a:t>
            </a:r>
            <a:r>
              <a:rPr lang="cs-CZ" dirty="0" smtClean="0"/>
              <a:t>, e</a:t>
            </a:r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	</a:t>
            </a:r>
            <a:r>
              <a:rPr lang="cs-CZ" dirty="0" err="1" smtClean="0"/>
              <a:t>gracilis</a:t>
            </a:r>
            <a:r>
              <a:rPr lang="cs-CZ" dirty="0" smtClean="0"/>
              <a:t>, e; </a:t>
            </a:r>
            <a:r>
              <a:rPr lang="cs-CZ" dirty="0" err="1" smtClean="0"/>
              <a:t>humilis</a:t>
            </a:r>
            <a:r>
              <a:rPr lang="cs-CZ" dirty="0" smtClean="0"/>
              <a:t>, 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STUPŇOVÁNÍ ADJEKTIV - opisné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75" y="1357313"/>
            <a:ext cx="8858250" cy="5214937"/>
          </a:xfrm>
        </p:spPr>
        <p:txBody>
          <a:bodyPr>
            <a:normAutofit/>
          </a:bodyPr>
          <a:lstStyle/>
          <a:p>
            <a:pPr eaLnBrk="1" hangingPunct="1"/>
            <a:r>
              <a:rPr lang="cs-CZ" dirty="0" smtClean="0"/>
              <a:t>adjektiva 1. a 2. deklinace se </a:t>
            </a:r>
            <a:r>
              <a:rPr lang="cs-CZ" b="1" dirty="0" smtClean="0"/>
              <a:t>samohláskou</a:t>
            </a:r>
            <a:r>
              <a:rPr lang="cs-CZ" dirty="0" smtClean="0"/>
              <a:t> před koncovkou –</a:t>
            </a:r>
            <a:r>
              <a:rPr lang="cs-CZ" dirty="0" err="1" smtClean="0"/>
              <a:t>us</a:t>
            </a:r>
            <a:r>
              <a:rPr lang="cs-CZ" dirty="0" smtClean="0"/>
              <a:t>,-a,-um</a:t>
            </a:r>
          </a:p>
          <a:p>
            <a:pPr eaLnBrk="1" hangingPunct="1"/>
            <a:r>
              <a:rPr lang="cs-CZ" dirty="0" smtClean="0"/>
              <a:t>stupňované příslovce </a:t>
            </a:r>
            <a:r>
              <a:rPr lang="cs-CZ" b="1" dirty="0" err="1" smtClean="0"/>
              <a:t>multum</a:t>
            </a:r>
            <a:r>
              <a:rPr lang="cs-CZ" dirty="0" smtClean="0"/>
              <a:t> + základní tvar adjektiva:</a:t>
            </a:r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	2. stupeň: </a:t>
            </a:r>
            <a:r>
              <a:rPr lang="cs-CZ" b="1" dirty="0" err="1" smtClean="0"/>
              <a:t>magis</a:t>
            </a:r>
            <a:r>
              <a:rPr lang="cs-CZ" dirty="0" smtClean="0"/>
              <a:t> + adjektivum – více ….</a:t>
            </a:r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	3. stupeň: </a:t>
            </a:r>
            <a:r>
              <a:rPr lang="cs-CZ" b="1" dirty="0" err="1" smtClean="0"/>
              <a:t>maxime</a:t>
            </a:r>
            <a:r>
              <a:rPr lang="cs-CZ" dirty="0" smtClean="0"/>
              <a:t> + adjektivum – nejvíce ….</a:t>
            </a:r>
          </a:p>
          <a:p>
            <a:pPr eaLnBrk="1" hangingPunct="1">
              <a:buFont typeface="Arial" charset="0"/>
              <a:buNone/>
            </a:pPr>
            <a:endParaRPr lang="cs-CZ" sz="2000" dirty="0" smtClean="0"/>
          </a:p>
          <a:p>
            <a:pPr eaLnBrk="1" hangingPunct="1">
              <a:buFont typeface="Arial" charset="0"/>
              <a:buNone/>
            </a:pPr>
            <a:r>
              <a:rPr lang="cs-CZ" sz="2800" dirty="0" err="1" smtClean="0"/>
              <a:t>dubius</a:t>
            </a:r>
            <a:r>
              <a:rPr lang="cs-CZ" sz="2800" dirty="0" smtClean="0"/>
              <a:t>,a,um	   </a:t>
            </a:r>
            <a:r>
              <a:rPr lang="cs-CZ" sz="2800" b="1" dirty="0" err="1" smtClean="0"/>
              <a:t>magis</a:t>
            </a:r>
            <a:r>
              <a:rPr lang="cs-CZ" sz="2800" dirty="0" smtClean="0"/>
              <a:t> </a:t>
            </a:r>
            <a:r>
              <a:rPr lang="cs-CZ" sz="2800" dirty="0" err="1" smtClean="0"/>
              <a:t>dubius</a:t>
            </a:r>
            <a:r>
              <a:rPr lang="cs-CZ" sz="2800" dirty="0" smtClean="0"/>
              <a:t>,a,um	</a:t>
            </a:r>
            <a:r>
              <a:rPr lang="cs-CZ" sz="2800" b="1" dirty="0" err="1" smtClean="0"/>
              <a:t>maxime</a:t>
            </a:r>
            <a:r>
              <a:rPr lang="cs-CZ" sz="2800" dirty="0" smtClean="0"/>
              <a:t> </a:t>
            </a:r>
            <a:r>
              <a:rPr lang="cs-CZ" sz="2800" dirty="0" err="1" smtClean="0"/>
              <a:t>dubius</a:t>
            </a:r>
            <a:r>
              <a:rPr lang="cs-CZ" sz="2800" dirty="0" smtClean="0"/>
              <a:t>,a,um</a:t>
            </a:r>
          </a:p>
          <a:p>
            <a:pPr eaLnBrk="1" hangingPunct="1">
              <a:buFont typeface="Arial" charset="0"/>
              <a:buNone/>
            </a:pPr>
            <a:r>
              <a:rPr lang="cs-CZ" sz="2800" dirty="0" err="1" smtClean="0"/>
              <a:t>varius</a:t>
            </a:r>
            <a:r>
              <a:rPr lang="cs-CZ" sz="2800" dirty="0" smtClean="0"/>
              <a:t>,a,um	   </a:t>
            </a:r>
            <a:r>
              <a:rPr lang="cs-CZ" sz="2800" b="1" dirty="0" err="1" smtClean="0"/>
              <a:t>magis</a:t>
            </a:r>
            <a:r>
              <a:rPr lang="cs-CZ" sz="2800" dirty="0" smtClean="0"/>
              <a:t> </a:t>
            </a:r>
            <a:r>
              <a:rPr lang="cs-CZ" sz="2800" dirty="0" err="1" smtClean="0"/>
              <a:t>varius</a:t>
            </a:r>
            <a:r>
              <a:rPr lang="cs-CZ" sz="2800" dirty="0" smtClean="0"/>
              <a:t>,a,um	</a:t>
            </a:r>
            <a:r>
              <a:rPr lang="cs-CZ" sz="2800" b="1" dirty="0" err="1" smtClean="0"/>
              <a:t>maxime</a:t>
            </a:r>
            <a:r>
              <a:rPr lang="cs-CZ" sz="2800" dirty="0" smtClean="0"/>
              <a:t> </a:t>
            </a:r>
            <a:r>
              <a:rPr lang="cs-CZ" sz="2800" dirty="0" err="1" smtClean="0"/>
              <a:t>varius</a:t>
            </a:r>
            <a:r>
              <a:rPr lang="cs-CZ" sz="2800" dirty="0" smtClean="0"/>
              <a:t>,a,um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Nadpis 1"/>
          <p:cNvSpPr>
            <a:spLocks noGrp="1"/>
          </p:cNvSpPr>
          <p:nvPr>
            <p:ph type="title"/>
          </p:nvPr>
        </p:nvSpPr>
        <p:spPr>
          <a:xfrm>
            <a:off x="214282" y="142875"/>
            <a:ext cx="8715436" cy="1143000"/>
          </a:xfrm>
        </p:spPr>
        <p:txBody>
          <a:bodyPr/>
          <a:lstStyle/>
          <a:p>
            <a:pPr eaLnBrk="1" hangingPunct="1"/>
            <a:r>
              <a:rPr lang="cs-CZ" sz="4000" b="1" dirty="0" smtClean="0"/>
              <a:t>STUPŇOVÁNÍ ADJEKTIV - nepravidelné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071563"/>
            <a:ext cx="8642350" cy="5643562"/>
          </a:xfrm>
        </p:spPr>
        <p:txBody>
          <a:bodyPr/>
          <a:lstStyle/>
          <a:p>
            <a:pPr eaLnBrk="1" hangingPunct="1"/>
            <a:r>
              <a:rPr lang="cs-CZ" dirty="0" smtClean="0"/>
              <a:t>změna kmene v jednotlivých stupních</a:t>
            </a:r>
          </a:p>
          <a:p>
            <a:pPr eaLnBrk="1" hangingPunct="1">
              <a:buFont typeface="Arial" charset="0"/>
              <a:buNone/>
            </a:pPr>
            <a:endParaRPr lang="cs-CZ" sz="1200" dirty="0" smtClean="0"/>
          </a:p>
          <a:p>
            <a:pPr eaLnBrk="1" hangingPunct="1">
              <a:buFont typeface="Arial" charset="0"/>
              <a:buNone/>
            </a:pPr>
            <a:r>
              <a:rPr lang="cs-CZ" b="1" dirty="0" err="1" smtClean="0"/>
              <a:t>magnus</a:t>
            </a:r>
            <a:r>
              <a:rPr lang="cs-CZ" b="1" dirty="0" smtClean="0"/>
              <a:t>,a,um	major,</a:t>
            </a:r>
            <a:r>
              <a:rPr lang="cs-CZ" b="1" dirty="0" err="1" smtClean="0"/>
              <a:t>majus</a:t>
            </a:r>
            <a:r>
              <a:rPr lang="cs-CZ" b="1" dirty="0" smtClean="0"/>
              <a:t>	</a:t>
            </a:r>
            <a:r>
              <a:rPr lang="cs-CZ" b="1" dirty="0" err="1" smtClean="0"/>
              <a:t>maximus</a:t>
            </a:r>
            <a:r>
              <a:rPr lang="cs-CZ" b="1" dirty="0" smtClean="0"/>
              <a:t>,a,um</a:t>
            </a:r>
            <a:endParaRPr lang="cs-CZ" b="1" dirty="0" smtClean="0"/>
          </a:p>
          <a:p>
            <a:pPr eaLnBrk="1" hangingPunct="1">
              <a:buFont typeface="Arial" charset="0"/>
              <a:buNone/>
            </a:pPr>
            <a:endParaRPr lang="cs-CZ" sz="1400" b="1" dirty="0" smtClean="0"/>
          </a:p>
          <a:p>
            <a:pPr eaLnBrk="1" hangingPunct="1">
              <a:buFont typeface="Arial" charset="0"/>
              <a:buNone/>
            </a:pPr>
            <a:r>
              <a:rPr lang="cs-CZ" b="1" dirty="0" err="1" smtClean="0"/>
              <a:t>parvus</a:t>
            </a:r>
            <a:r>
              <a:rPr lang="cs-CZ" b="1" dirty="0" smtClean="0"/>
              <a:t>,a,um	</a:t>
            </a:r>
            <a:r>
              <a:rPr lang="cs-CZ" b="1" dirty="0" err="1" smtClean="0"/>
              <a:t>minor</a:t>
            </a:r>
            <a:r>
              <a:rPr lang="cs-CZ" b="1" dirty="0" smtClean="0"/>
              <a:t>,minus	</a:t>
            </a:r>
            <a:r>
              <a:rPr lang="cs-CZ" b="1" dirty="0" err="1" smtClean="0"/>
              <a:t>minimus</a:t>
            </a:r>
            <a:r>
              <a:rPr lang="cs-CZ" b="1" dirty="0" smtClean="0"/>
              <a:t>,a,um</a:t>
            </a:r>
            <a:endParaRPr lang="cs-CZ" b="1" dirty="0" smtClean="0"/>
          </a:p>
          <a:p>
            <a:pPr eaLnBrk="1" hangingPunct="1">
              <a:buFont typeface="Arial" charset="0"/>
              <a:buNone/>
            </a:pPr>
            <a:endParaRPr lang="cs-CZ" sz="1400" b="1" dirty="0" smtClean="0"/>
          </a:p>
          <a:p>
            <a:pPr eaLnBrk="1" hangingPunct="1">
              <a:buFont typeface="Arial" charset="0"/>
              <a:buNone/>
            </a:pPr>
            <a:r>
              <a:rPr lang="cs-CZ" b="1" dirty="0" smtClean="0"/>
              <a:t>bonus,a,um	</a:t>
            </a:r>
            <a:r>
              <a:rPr lang="cs-CZ" b="1" dirty="0" err="1" smtClean="0"/>
              <a:t>melior</a:t>
            </a:r>
            <a:r>
              <a:rPr lang="cs-CZ" b="1" dirty="0" smtClean="0"/>
              <a:t>,</a:t>
            </a:r>
            <a:r>
              <a:rPr lang="cs-CZ" b="1" dirty="0" err="1" smtClean="0"/>
              <a:t>melius</a:t>
            </a:r>
            <a:r>
              <a:rPr lang="cs-CZ" b="1" dirty="0" smtClean="0"/>
              <a:t>	</a:t>
            </a:r>
            <a:r>
              <a:rPr lang="cs-CZ" b="1" dirty="0" err="1" smtClean="0"/>
              <a:t>optimus</a:t>
            </a:r>
            <a:r>
              <a:rPr lang="cs-CZ" b="1" dirty="0" smtClean="0"/>
              <a:t>,a,um</a:t>
            </a:r>
            <a:endParaRPr lang="cs-CZ" b="1" dirty="0" smtClean="0"/>
          </a:p>
          <a:p>
            <a:pPr eaLnBrk="1" hangingPunct="1">
              <a:buFont typeface="Arial" charset="0"/>
              <a:buNone/>
            </a:pPr>
            <a:endParaRPr lang="cs-CZ" sz="1400" b="1" dirty="0" smtClean="0"/>
          </a:p>
          <a:p>
            <a:pPr eaLnBrk="1" hangingPunct="1">
              <a:buFont typeface="Arial" charset="0"/>
              <a:buNone/>
            </a:pPr>
            <a:r>
              <a:rPr lang="cs-CZ" b="1" dirty="0" smtClean="0"/>
              <a:t>malus,a,um	</a:t>
            </a:r>
            <a:r>
              <a:rPr lang="cs-CZ" b="1" dirty="0" err="1" smtClean="0"/>
              <a:t>pejor</a:t>
            </a:r>
            <a:r>
              <a:rPr lang="cs-CZ" b="1" dirty="0" smtClean="0"/>
              <a:t>,</a:t>
            </a:r>
            <a:r>
              <a:rPr lang="cs-CZ" b="1" dirty="0" err="1" smtClean="0"/>
              <a:t>pejus</a:t>
            </a:r>
            <a:r>
              <a:rPr lang="cs-CZ" b="1" dirty="0" smtClean="0"/>
              <a:t>	</a:t>
            </a:r>
            <a:r>
              <a:rPr lang="cs-CZ" b="1" dirty="0" err="1" smtClean="0"/>
              <a:t>pessimus</a:t>
            </a:r>
            <a:r>
              <a:rPr lang="cs-CZ" b="1" dirty="0" smtClean="0"/>
              <a:t>,a,um</a:t>
            </a:r>
          </a:p>
          <a:p>
            <a:pPr eaLnBrk="1" hangingPunct="1">
              <a:buFont typeface="Arial" charset="0"/>
              <a:buNone/>
            </a:pPr>
            <a:endParaRPr lang="cs-CZ" sz="1400" b="1" dirty="0" smtClean="0"/>
          </a:p>
          <a:p>
            <a:pPr eaLnBrk="1" hangingPunct="1">
              <a:buFont typeface="Arial" charset="0"/>
              <a:buNone/>
            </a:pPr>
            <a:r>
              <a:rPr lang="cs-CZ" b="1" dirty="0" err="1" smtClean="0"/>
              <a:t>multus</a:t>
            </a:r>
            <a:r>
              <a:rPr lang="cs-CZ" b="1" dirty="0" smtClean="0"/>
              <a:t>,a,um	</a:t>
            </a:r>
            <a:r>
              <a:rPr lang="cs-CZ" b="1" dirty="0" err="1" smtClean="0"/>
              <a:t>plures</a:t>
            </a:r>
            <a:r>
              <a:rPr lang="cs-CZ" b="1" dirty="0" smtClean="0"/>
              <a:t>,</a:t>
            </a:r>
            <a:r>
              <a:rPr lang="cs-CZ" b="1" dirty="0" err="1" smtClean="0"/>
              <a:t>plura</a:t>
            </a:r>
            <a:r>
              <a:rPr lang="cs-CZ" b="1" dirty="0" smtClean="0"/>
              <a:t>	</a:t>
            </a:r>
            <a:r>
              <a:rPr lang="cs-CZ" b="1" dirty="0" err="1" smtClean="0"/>
              <a:t>plurimus</a:t>
            </a:r>
            <a:r>
              <a:rPr lang="cs-CZ" b="1" dirty="0" smtClean="0"/>
              <a:t>,a,um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Nadpis 1"/>
          <p:cNvSpPr>
            <a:spLocks noGrp="1"/>
          </p:cNvSpPr>
          <p:nvPr>
            <p:ph type="title"/>
          </p:nvPr>
        </p:nvSpPr>
        <p:spPr>
          <a:xfrm>
            <a:off x="395288" y="0"/>
            <a:ext cx="8229600" cy="908050"/>
          </a:xfrm>
        </p:spPr>
        <p:txBody>
          <a:bodyPr/>
          <a:lstStyle/>
          <a:p>
            <a:pPr eaLnBrk="1" hangingPunct="1"/>
            <a:r>
              <a:rPr lang="cs-CZ" sz="4000" b="1" dirty="0" smtClean="0"/>
              <a:t>STUPŇOVÁNÍ ADJEKTIV - neúplné</a:t>
            </a:r>
            <a:r>
              <a:rPr lang="cs-CZ" b="1" dirty="0" smtClean="0"/>
              <a:t>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75" y="765175"/>
            <a:ext cx="8858250" cy="5949950"/>
          </a:xfrm>
        </p:spPr>
        <p:txBody>
          <a:bodyPr/>
          <a:lstStyle/>
          <a:p>
            <a:pPr eaLnBrk="1" hangingPunct="1"/>
            <a:r>
              <a:rPr lang="cs-CZ" dirty="0" smtClean="0"/>
              <a:t>nemají některý ze tří stupňů</a:t>
            </a:r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zejména adjektiva odvozená od předložek – nemívají 1. stupeň; často překlad do ČJ pozitivem</a:t>
            </a:r>
          </a:p>
          <a:p>
            <a:pPr eaLnBrk="1" hangingPunct="1">
              <a:buFont typeface="Arial" charset="0"/>
              <a:buNone/>
            </a:pPr>
            <a:r>
              <a:rPr lang="cs-CZ" sz="2800" b="1" dirty="0" smtClean="0"/>
              <a:t>ante		</a:t>
            </a:r>
            <a:r>
              <a:rPr lang="cs-CZ" sz="2800" b="1" dirty="0" err="1" smtClean="0"/>
              <a:t>anterior</a:t>
            </a:r>
            <a:r>
              <a:rPr lang="cs-CZ" sz="2800" b="1" dirty="0" smtClean="0"/>
              <a:t>, </a:t>
            </a:r>
            <a:r>
              <a:rPr lang="cs-CZ" sz="2800" b="1" dirty="0" err="1" smtClean="0"/>
              <a:t>anterius</a:t>
            </a:r>
            <a:r>
              <a:rPr lang="cs-CZ" sz="2800" b="1" dirty="0" smtClean="0"/>
              <a:t>			</a:t>
            </a:r>
            <a:r>
              <a:rPr lang="cs-CZ" sz="2800" b="1" dirty="0" smtClean="0"/>
              <a:t>-</a:t>
            </a:r>
          </a:p>
          <a:p>
            <a:pPr eaLnBrk="1" hangingPunct="1">
              <a:buFont typeface="Arial" charset="0"/>
              <a:buNone/>
            </a:pPr>
            <a:r>
              <a:rPr lang="cs-CZ" sz="2800" dirty="0" smtClean="0"/>
              <a:t>d</a:t>
            </a:r>
            <a:r>
              <a:rPr lang="cs-CZ" sz="2800" dirty="0" smtClean="0"/>
              <a:t>říve, před	přední</a:t>
            </a:r>
            <a:endParaRPr lang="cs-CZ" sz="2800" dirty="0" smtClean="0"/>
          </a:p>
          <a:p>
            <a:pPr eaLnBrk="1" hangingPunct="1">
              <a:buFont typeface="Arial" charset="0"/>
              <a:buNone/>
            </a:pPr>
            <a:r>
              <a:rPr lang="cs-CZ" sz="2800" b="1" dirty="0" smtClean="0"/>
              <a:t>post		</a:t>
            </a:r>
            <a:r>
              <a:rPr lang="cs-CZ" sz="2800" b="1" dirty="0" err="1" smtClean="0"/>
              <a:t>posterior</a:t>
            </a:r>
            <a:r>
              <a:rPr lang="cs-CZ" sz="2800" b="1" dirty="0" smtClean="0"/>
              <a:t>, </a:t>
            </a:r>
            <a:r>
              <a:rPr lang="cs-CZ" sz="2800" b="1" dirty="0" err="1" smtClean="0"/>
              <a:t>posterius</a:t>
            </a:r>
            <a:r>
              <a:rPr lang="cs-CZ" sz="2800" b="1" dirty="0" smtClean="0"/>
              <a:t>	</a:t>
            </a:r>
            <a:r>
              <a:rPr lang="cs-CZ" sz="2800" b="1" dirty="0" err="1" smtClean="0"/>
              <a:t>postremus</a:t>
            </a:r>
            <a:endParaRPr lang="cs-CZ" sz="2800" b="1" dirty="0" smtClean="0"/>
          </a:p>
          <a:p>
            <a:pPr eaLnBrk="1" hangingPunct="1">
              <a:buFont typeface="Arial" charset="0"/>
              <a:buNone/>
            </a:pPr>
            <a:r>
              <a:rPr lang="cs-CZ" sz="2800" dirty="0" smtClean="0"/>
              <a:t>p</a:t>
            </a:r>
            <a:r>
              <a:rPr lang="cs-CZ" sz="2800" dirty="0" smtClean="0"/>
              <a:t>o, za		zadní				poslední</a:t>
            </a:r>
            <a:endParaRPr lang="cs-CZ" sz="2800" dirty="0" smtClean="0"/>
          </a:p>
          <a:p>
            <a:pPr eaLnBrk="1" hangingPunct="1">
              <a:buFont typeface="Arial" charset="0"/>
              <a:buNone/>
            </a:pPr>
            <a:r>
              <a:rPr lang="cs-CZ" sz="2800" b="1" dirty="0" smtClean="0"/>
              <a:t>supra		superior, </a:t>
            </a:r>
            <a:r>
              <a:rPr lang="cs-CZ" sz="2800" b="1" dirty="0" err="1" smtClean="0"/>
              <a:t>superius</a:t>
            </a:r>
            <a:r>
              <a:rPr lang="cs-CZ" sz="2800" b="1" dirty="0" smtClean="0"/>
              <a:t>		</a:t>
            </a:r>
            <a:r>
              <a:rPr lang="cs-CZ" sz="2800" b="1" dirty="0" err="1" smtClean="0"/>
              <a:t>supremus</a:t>
            </a:r>
            <a:endParaRPr lang="cs-CZ" sz="2800" b="1" dirty="0" smtClean="0"/>
          </a:p>
          <a:p>
            <a:pPr eaLnBrk="1" hangingPunct="1">
              <a:buFont typeface="Arial" charset="0"/>
              <a:buNone/>
            </a:pPr>
            <a:r>
              <a:rPr lang="cs-CZ" sz="2800" dirty="0" smtClean="0"/>
              <a:t>n</a:t>
            </a:r>
            <a:r>
              <a:rPr lang="cs-CZ" sz="2800" dirty="0" smtClean="0"/>
              <a:t>ahoře, nad		horní			nejhořejší</a:t>
            </a:r>
            <a:endParaRPr lang="cs-CZ" sz="2800" dirty="0" smtClean="0"/>
          </a:p>
          <a:p>
            <a:pPr eaLnBrk="1" hangingPunct="1">
              <a:buFont typeface="Arial" charset="0"/>
              <a:buNone/>
            </a:pPr>
            <a:r>
              <a:rPr lang="cs-CZ" sz="2800" b="1" dirty="0" err="1" smtClean="0"/>
              <a:t>infra</a:t>
            </a:r>
            <a:r>
              <a:rPr lang="cs-CZ" sz="2800" b="1" dirty="0" smtClean="0"/>
              <a:t>		</a:t>
            </a:r>
            <a:r>
              <a:rPr lang="cs-CZ" sz="2800" b="1" dirty="0" err="1" smtClean="0"/>
              <a:t>inferior</a:t>
            </a:r>
            <a:r>
              <a:rPr lang="cs-CZ" sz="2800" b="1" dirty="0" smtClean="0"/>
              <a:t>, </a:t>
            </a:r>
            <a:r>
              <a:rPr lang="cs-CZ" sz="2800" b="1" dirty="0" err="1" smtClean="0"/>
              <a:t>inferius</a:t>
            </a:r>
            <a:r>
              <a:rPr lang="cs-CZ" sz="2800" b="1" dirty="0" smtClean="0"/>
              <a:t>		</a:t>
            </a:r>
            <a:r>
              <a:rPr lang="cs-CZ" sz="2800" b="1" dirty="0" err="1" smtClean="0"/>
              <a:t>infimus</a:t>
            </a:r>
            <a:endParaRPr lang="cs-CZ" sz="2800" b="1" dirty="0" smtClean="0"/>
          </a:p>
          <a:p>
            <a:pPr eaLnBrk="1" hangingPunct="1">
              <a:buFont typeface="Arial" charset="0"/>
              <a:buNone/>
            </a:pPr>
            <a:r>
              <a:rPr lang="cs-CZ" sz="2800" dirty="0" smtClean="0"/>
              <a:t>d</a:t>
            </a:r>
            <a:r>
              <a:rPr lang="cs-CZ" sz="2800" dirty="0" smtClean="0"/>
              <a:t>ole, pod	dolní				nejspodnější, nejnižší</a:t>
            </a: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STUPŇOVÁNÍ ADJEKTIV - neúplné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cs-CZ" b="1" dirty="0" err="1" smtClean="0"/>
              <a:t>intra</a:t>
            </a:r>
            <a:r>
              <a:rPr lang="cs-CZ" b="1" dirty="0" smtClean="0"/>
              <a:t>		</a:t>
            </a:r>
            <a:r>
              <a:rPr lang="cs-CZ" b="1" dirty="0" err="1" smtClean="0"/>
              <a:t>interior</a:t>
            </a:r>
            <a:r>
              <a:rPr lang="cs-CZ" b="1" dirty="0" smtClean="0"/>
              <a:t>, </a:t>
            </a:r>
            <a:r>
              <a:rPr lang="cs-CZ" b="1" dirty="0" err="1" smtClean="0"/>
              <a:t>interius</a:t>
            </a:r>
            <a:r>
              <a:rPr lang="cs-CZ" b="1" dirty="0" smtClean="0"/>
              <a:t>		</a:t>
            </a:r>
            <a:r>
              <a:rPr lang="cs-CZ" b="1" dirty="0" smtClean="0"/>
              <a:t>intimus</a:t>
            </a:r>
          </a:p>
          <a:p>
            <a:pPr eaLnBrk="1" hangingPunct="1">
              <a:buNone/>
            </a:pPr>
            <a:r>
              <a:rPr lang="cs-CZ" dirty="0" smtClean="0"/>
              <a:t>u</a:t>
            </a:r>
            <a:r>
              <a:rPr lang="cs-CZ" dirty="0" smtClean="0"/>
              <a:t>vnitř	vnitřní			nejvnitřnější</a:t>
            </a:r>
            <a:endParaRPr lang="cs-CZ" dirty="0" smtClean="0"/>
          </a:p>
          <a:p>
            <a:pPr eaLnBrk="1" hangingPunct="1">
              <a:buNone/>
            </a:pPr>
            <a:r>
              <a:rPr lang="cs-CZ" b="1" dirty="0" smtClean="0"/>
              <a:t>extra		</a:t>
            </a:r>
            <a:r>
              <a:rPr lang="cs-CZ" b="1" dirty="0" err="1" smtClean="0"/>
              <a:t>exterior</a:t>
            </a:r>
            <a:r>
              <a:rPr lang="cs-CZ" b="1" dirty="0" smtClean="0"/>
              <a:t>, </a:t>
            </a:r>
            <a:r>
              <a:rPr lang="cs-CZ" b="1" dirty="0" err="1" smtClean="0"/>
              <a:t>exterius</a:t>
            </a:r>
            <a:r>
              <a:rPr lang="cs-CZ" b="1" dirty="0" smtClean="0"/>
              <a:t>	</a:t>
            </a:r>
            <a:r>
              <a:rPr lang="cs-CZ" b="1" dirty="0" err="1" smtClean="0"/>
              <a:t>extremus</a:t>
            </a:r>
            <a:endParaRPr lang="cs-CZ" b="1" dirty="0" smtClean="0"/>
          </a:p>
          <a:p>
            <a:pPr eaLnBrk="1" hangingPunct="1">
              <a:buNone/>
            </a:pPr>
            <a:r>
              <a:rPr lang="cs-CZ" dirty="0" smtClean="0"/>
              <a:t>m</a:t>
            </a:r>
            <a:r>
              <a:rPr lang="cs-CZ" dirty="0" smtClean="0"/>
              <a:t>imo, vně		vnější		nejzazší</a:t>
            </a:r>
            <a:endParaRPr lang="cs-CZ" dirty="0" smtClean="0"/>
          </a:p>
          <a:p>
            <a:pPr eaLnBrk="1" hangingPunct="1">
              <a:buNone/>
            </a:pPr>
            <a:r>
              <a:rPr lang="cs-CZ" b="1" dirty="0" err="1" smtClean="0"/>
              <a:t>prope</a:t>
            </a:r>
            <a:r>
              <a:rPr lang="cs-CZ" b="1" dirty="0" smtClean="0"/>
              <a:t>	</a:t>
            </a:r>
            <a:r>
              <a:rPr lang="cs-CZ" b="1" dirty="0" err="1" smtClean="0"/>
              <a:t>propior</a:t>
            </a:r>
            <a:r>
              <a:rPr lang="cs-CZ" b="1" dirty="0" smtClean="0"/>
              <a:t>, </a:t>
            </a:r>
            <a:r>
              <a:rPr lang="cs-CZ" b="1" dirty="0" err="1" smtClean="0"/>
              <a:t>propius</a:t>
            </a:r>
            <a:r>
              <a:rPr lang="cs-CZ" b="1" dirty="0" smtClean="0"/>
              <a:t>		</a:t>
            </a:r>
            <a:r>
              <a:rPr lang="cs-CZ" b="1" dirty="0" err="1" smtClean="0"/>
              <a:t>proximus</a:t>
            </a:r>
            <a:endParaRPr lang="cs-CZ" b="1" dirty="0" smtClean="0"/>
          </a:p>
          <a:p>
            <a:pPr eaLnBrk="1" hangingPunct="1">
              <a:buNone/>
            </a:pPr>
            <a:r>
              <a:rPr lang="cs-CZ" dirty="0" smtClean="0"/>
              <a:t>b</a:t>
            </a:r>
            <a:r>
              <a:rPr lang="cs-CZ" dirty="0" smtClean="0"/>
              <a:t>lízko	bližší				nejbližší</a:t>
            </a:r>
            <a:endParaRPr lang="cs-CZ" dirty="0" smtClean="0"/>
          </a:p>
          <a:p>
            <a:pPr eaLnBrk="1" hangingPunct="1">
              <a:buNone/>
            </a:pPr>
            <a:r>
              <a:rPr lang="cs-CZ" b="1" dirty="0" smtClean="0"/>
              <a:t>ultra		</a:t>
            </a:r>
            <a:r>
              <a:rPr lang="cs-CZ" b="1" dirty="0" err="1" smtClean="0"/>
              <a:t>ulterior</a:t>
            </a:r>
            <a:r>
              <a:rPr lang="cs-CZ" b="1" dirty="0" smtClean="0"/>
              <a:t>, </a:t>
            </a:r>
            <a:r>
              <a:rPr lang="cs-CZ" b="1" dirty="0" err="1" smtClean="0"/>
              <a:t>ulterius</a:t>
            </a:r>
            <a:r>
              <a:rPr lang="cs-CZ" b="1" dirty="0" smtClean="0"/>
              <a:t>		</a:t>
            </a:r>
            <a:r>
              <a:rPr lang="cs-CZ" b="1" dirty="0" err="1" smtClean="0"/>
              <a:t>ultimus</a:t>
            </a:r>
            <a:endParaRPr lang="cs-CZ" b="1" dirty="0" smtClean="0"/>
          </a:p>
          <a:p>
            <a:pPr eaLnBrk="1" hangingPunct="1">
              <a:buNone/>
            </a:pPr>
            <a:r>
              <a:rPr lang="cs-CZ" dirty="0" smtClean="0"/>
              <a:t>z</a:t>
            </a:r>
            <a:r>
              <a:rPr lang="cs-CZ" dirty="0" smtClean="0"/>
              <a:t>a		zadní				poslední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b="1" smtClean="0"/>
              <a:t>4. DEKLINACE</a:t>
            </a:r>
          </a:p>
        </p:txBody>
      </p:sp>
      <p:sp>
        <p:nvSpPr>
          <p:cNvPr id="4915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smtClean="0"/>
              <a:t>u-kmeny – koncovka gen. sg. </a:t>
            </a:r>
            <a:r>
              <a:rPr lang="cs-CZ" b="1" u="sng" smtClean="0"/>
              <a:t>–</a:t>
            </a:r>
            <a:r>
              <a:rPr lang="en-US" b="1" u="sng" smtClean="0"/>
              <a:t>ū</a:t>
            </a:r>
            <a:r>
              <a:rPr lang="cs-CZ" b="1" u="sng" smtClean="0"/>
              <a:t>s</a:t>
            </a:r>
          </a:p>
          <a:p>
            <a:r>
              <a:rPr lang="cs-CZ" b="1" smtClean="0"/>
              <a:t>latinská substantiva</a:t>
            </a:r>
          </a:p>
          <a:p>
            <a:r>
              <a:rPr lang="cs-CZ" b="1" smtClean="0"/>
              <a:t>převážně maskulina a neutra</a:t>
            </a:r>
            <a:endParaRPr 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4. DEKLINACE MASKULINA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r>
              <a:rPr lang="cs-CZ" dirty="0" smtClean="0"/>
              <a:t>VZOR: </a:t>
            </a:r>
            <a:r>
              <a:rPr lang="cs-CZ" b="1" dirty="0" err="1" smtClean="0"/>
              <a:t>processus</a:t>
            </a:r>
            <a:r>
              <a:rPr lang="cs-CZ" b="1" dirty="0" smtClean="0"/>
              <a:t>, </a:t>
            </a:r>
            <a:r>
              <a:rPr lang="cs-CZ" b="1" dirty="0" err="1" smtClean="0"/>
              <a:t>processus</a:t>
            </a:r>
            <a:r>
              <a:rPr lang="cs-CZ" b="1" dirty="0" smtClean="0"/>
              <a:t> m. </a:t>
            </a:r>
            <a:r>
              <a:rPr lang="cs-CZ" dirty="0" smtClean="0"/>
              <a:t>výběžek</a:t>
            </a:r>
          </a:p>
          <a:p>
            <a:pPr eaLnBrk="1" hangingPunct="1">
              <a:buFont typeface="Arial" charset="0"/>
              <a:buNone/>
            </a:pPr>
            <a:endParaRPr lang="cs-CZ" sz="2400" dirty="0" smtClean="0"/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		</a:t>
            </a:r>
            <a:r>
              <a:rPr lang="cs-CZ" dirty="0" err="1" smtClean="0"/>
              <a:t>sg</a:t>
            </a:r>
            <a:r>
              <a:rPr lang="cs-CZ" dirty="0" smtClean="0"/>
              <a:t>.			</a:t>
            </a:r>
            <a:r>
              <a:rPr lang="cs-CZ" dirty="0" err="1" smtClean="0"/>
              <a:t>pl</a:t>
            </a:r>
            <a:r>
              <a:rPr lang="cs-CZ" dirty="0" smtClean="0"/>
              <a:t>.</a:t>
            </a:r>
          </a:p>
          <a:p>
            <a:pPr eaLnBrk="1" hangingPunct="1">
              <a:buFont typeface="Arial" charset="0"/>
              <a:buAutoNum type="arabicPeriod"/>
            </a:pPr>
            <a:r>
              <a:rPr lang="cs-CZ" sz="3600" dirty="0" smtClean="0"/>
              <a:t>  	</a:t>
            </a:r>
            <a:r>
              <a:rPr lang="cs-CZ" sz="3600" dirty="0" err="1" smtClean="0">
                <a:latin typeface="+mj-lt"/>
              </a:rPr>
              <a:t>process</a:t>
            </a:r>
            <a:r>
              <a:rPr lang="cs-CZ" sz="3600" dirty="0" smtClean="0">
                <a:latin typeface="+mj-lt"/>
              </a:rPr>
              <a:t>-</a:t>
            </a:r>
            <a:r>
              <a:rPr lang="cs-CZ" sz="3600" b="1" u="sng" dirty="0" err="1" smtClean="0">
                <a:latin typeface="+mj-lt"/>
              </a:rPr>
              <a:t>us</a:t>
            </a:r>
            <a:r>
              <a:rPr lang="cs-CZ" sz="3600" dirty="0" smtClean="0">
                <a:latin typeface="+mj-lt"/>
              </a:rPr>
              <a:t>	</a:t>
            </a:r>
            <a:r>
              <a:rPr lang="cs-CZ" sz="3600" dirty="0" err="1" smtClean="0">
                <a:latin typeface="+mj-lt"/>
              </a:rPr>
              <a:t>process</a:t>
            </a:r>
            <a:r>
              <a:rPr lang="cs-CZ" sz="3600" dirty="0" smtClean="0">
                <a:latin typeface="+mj-lt"/>
              </a:rPr>
              <a:t>-</a:t>
            </a:r>
            <a:r>
              <a:rPr lang="cs-CZ" sz="3600" b="1" u="sng" dirty="0" err="1" smtClean="0">
                <a:latin typeface="+mj-lt"/>
                <a:cs typeface="Tahoma"/>
              </a:rPr>
              <a:t>ū</a:t>
            </a:r>
            <a:r>
              <a:rPr lang="cs-CZ" sz="3600" b="1" u="sng" dirty="0" err="1" smtClean="0">
                <a:latin typeface="+mj-lt"/>
              </a:rPr>
              <a:t>s</a:t>
            </a:r>
            <a:endParaRPr lang="cs-CZ" sz="3600" b="1" u="sng" dirty="0" smtClean="0">
              <a:latin typeface="+mj-lt"/>
            </a:endParaRPr>
          </a:p>
          <a:p>
            <a:pPr eaLnBrk="1" hangingPunct="1">
              <a:buFont typeface="Arial" charset="0"/>
              <a:buAutoNum type="arabicPeriod"/>
            </a:pPr>
            <a:r>
              <a:rPr lang="cs-CZ" sz="3600" dirty="0" smtClean="0">
                <a:latin typeface="+mj-lt"/>
              </a:rPr>
              <a:t>  	</a:t>
            </a:r>
            <a:r>
              <a:rPr lang="cs-CZ" sz="3600" dirty="0" err="1" smtClean="0">
                <a:latin typeface="+mj-lt"/>
              </a:rPr>
              <a:t>process</a:t>
            </a:r>
            <a:r>
              <a:rPr lang="cs-CZ" sz="3600" dirty="0" smtClean="0">
                <a:latin typeface="+mj-lt"/>
              </a:rPr>
              <a:t>-</a:t>
            </a:r>
            <a:r>
              <a:rPr lang="cs-CZ" sz="3600" b="1" u="sng" dirty="0" err="1" smtClean="0">
                <a:latin typeface="+mj-lt"/>
                <a:cs typeface="Tahoma"/>
              </a:rPr>
              <a:t>ū</a:t>
            </a:r>
            <a:r>
              <a:rPr lang="cs-CZ" sz="3600" b="1" u="sng" dirty="0" err="1" smtClean="0">
                <a:latin typeface="+mj-lt"/>
              </a:rPr>
              <a:t>s</a:t>
            </a:r>
            <a:r>
              <a:rPr lang="cs-CZ" sz="3600" dirty="0" smtClean="0">
                <a:latin typeface="+mj-lt"/>
              </a:rPr>
              <a:t>	</a:t>
            </a:r>
            <a:r>
              <a:rPr lang="cs-CZ" sz="3600" dirty="0" err="1" smtClean="0">
                <a:latin typeface="+mj-lt"/>
              </a:rPr>
              <a:t>process</a:t>
            </a:r>
            <a:r>
              <a:rPr lang="cs-CZ" sz="3600" dirty="0" smtClean="0">
                <a:latin typeface="+mj-lt"/>
              </a:rPr>
              <a:t>-</a:t>
            </a:r>
            <a:r>
              <a:rPr lang="cs-CZ" sz="3600" b="1" u="sng" dirty="0" err="1" smtClean="0">
                <a:latin typeface="+mj-lt"/>
              </a:rPr>
              <a:t>uum</a:t>
            </a:r>
            <a:endParaRPr lang="cs-CZ" sz="3600" b="1" u="sng" dirty="0" smtClean="0">
              <a:latin typeface="+mj-lt"/>
            </a:endParaRPr>
          </a:p>
          <a:p>
            <a:pPr eaLnBrk="1" hangingPunct="1">
              <a:buFont typeface="Arial" charset="0"/>
              <a:buNone/>
            </a:pPr>
            <a:r>
              <a:rPr lang="cs-CZ" sz="3600" dirty="0" smtClean="0">
                <a:latin typeface="+mj-lt"/>
              </a:rPr>
              <a:t>4.  	</a:t>
            </a:r>
            <a:r>
              <a:rPr lang="cs-CZ" sz="3600" dirty="0" err="1" smtClean="0">
                <a:latin typeface="+mj-lt"/>
              </a:rPr>
              <a:t>process</a:t>
            </a:r>
            <a:r>
              <a:rPr lang="cs-CZ" sz="3600" dirty="0" smtClean="0">
                <a:latin typeface="+mj-lt"/>
              </a:rPr>
              <a:t>-</a:t>
            </a:r>
            <a:r>
              <a:rPr lang="cs-CZ" sz="3600" b="1" u="sng" dirty="0" smtClean="0">
                <a:latin typeface="+mj-lt"/>
              </a:rPr>
              <a:t>um</a:t>
            </a:r>
            <a:r>
              <a:rPr lang="cs-CZ" sz="3600" dirty="0" smtClean="0">
                <a:latin typeface="+mj-lt"/>
              </a:rPr>
              <a:t>	</a:t>
            </a:r>
            <a:r>
              <a:rPr lang="cs-CZ" sz="3600" dirty="0" err="1" smtClean="0">
                <a:latin typeface="+mj-lt"/>
              </a:rPr>
              <a:t>process</a:t>
            </a:r>
            <a:r>
              <a:rPr lang="cs-CZ" sz="3600" dirty="0" smtClean="0">
                <a:latin typeface="+mj-lt"/>
              </a:rPr>
              <a:t>-</a:t>
            </a:r>
            <a:r>
              <a:rPr lang="cs-CZ" sz="3600" b="1" u="sng" dirty="0" err="1" smtClean="0">
                <a:latin typeface="+mj-lt"/>
                <a:cs typeface="Tahoma"/>
              </a:rPr>
              <a:t>ū</a:t>
            </a:r>
            <a:r>
              <a:rPr lang="cs-CZ" sz="3600" b="1" u="sng" dirty="0" err="1" smtClean="0">
                <a:latin typeface="+mj-lt"/>
              </a:rPr>
              <a:t>s</a:t>
            </a:r>
            <a:endParaRPr lang="cs-CZ" sz="3600" b="1" u="sng" dirty="0" smtClean="0">
              <a:latin typeface="+mj-lt"/>
            </a:endParaRPr>
          </a:p>
          <a:p>
            <a:pPr eaLnBrk="1" hangingPunct="1">
              <a:buFont typeface="Arial" charset="0"/>
              <a:buNone/>
            </a:pPr>
            <a:r>
              <a:rPr lang="cs-CZ" sz="3600" dirty="0" smtClean="0">
                <a:latin typeface="+mj-lt"/>
              </a:rPr>
              <a:t>6.  	</a:t>
            </a:r>
            <a:r>
              <a:rPr lang="cs-CZ" sz="3600" dirty="0" err="1" smtClean="0">
                <a:latin typeface="+mj-lt"/>
              </a:rPr>
              <a:t>process</a:t>
            </a:r>
            <a:r>
              <a:rPr lang="cs-CZ" sz="3600" dirty="0" smtClean="0">
                <a:latin typeface="+mj-lt"/>
              </a:rPr>
              <a:t>-</a:t>
            </a:r>
            <a:r>
              <a:rPr lang="cs-CZ" sz="3600" b="1" u="sng" dirty="0" smtClean="0">
                <a:latin typeface="+mj-lt"/>
                <a:cs typeface="Tahoma"/>
              </a:rPr>
              <a:t>ū</a:t>
            </a:r>
            <a:r>
              <a:rPr lang="cs-CZ" sz="3600" dirty="0" smtClean="0">
                <a:latin typeface="+mj-lt"/>
              </a:rPr>
              <a:t>		</a:t>
            </a:r>
            <a:r>
              <a:rPr lang="cs-CZ" sz="3600" dirty="0" err="1" smtClean="0">
                <a:latin typeface="+mj-lt"/>
              </a:rPr>
              <a:t>process</a:t>
            </a:r>
            <a:r>
              <a:rPr lang="cs-CZ" sz="3600" dirty="0" smtClean="0">
                <a:latin typeface="+mj-lt"/>
              </a:rPr>
              <a:t>-</a:t>
            </a:r>
            <a:r>
              <a:rPr lang="cs-CZ" sz="3600" b="1" u="sng" dirty="0" err="1" smtClean="0">
                <a:latin typeface="+mj-lt"/>
              </a:rPr>
              <a:t>ibus</a:t>
            </a:r>
            <a:endParaRPr lang="cs-CZ" sz="3600" b="1" u="sng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4. DEKLINACE MASKULINA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476250"/>
            <a:ext cx="8229600" cy="61214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cs-CZ" dirty="0" smtClean="0"/>
          </a:p>
          <a:p>
            <a:pPr eaLnBrk="1" hangingPunct="1"/>
            <a:r>
              <a:rPr lang="cs-CZ" dirty="0" smtClean="0"/>
              <a:t>latinská substantiva v </a:t>
            </a:r>
            <a:r>
              <a:rPr lang="cs-CZ" dirty="0" err="1" smtClean="0"/>
              <a:t>nom</a:t>
            </a:r>
            <a:r>
              <a:rPr lang="cs-CZ" dirty="0" smtClean="0"/>
              <a:t>. </a:t>
            </a:r>
            <a:r>
              <a:rPr lang="cs-CZ" dirty="0" err="1" smtClean="0"/>
              <a:t>sg</a:t>
            </a:r>
            <a:r>
              <a:rPr lang="cs-CZ" dirty="0" smtClean="0"/>
              <a:t>. – </a:t>
            </a:r>
            <a:r>
              <a:rPr lang="cs-CZ" b="1" u="sng" dirty="0" smtClean="0"/>
              <a:t>US</a:t>
            </a:r>
            <a:r>
              <a:rPr lang="cs-CZ" dirty="0" smtClean="0"/>
              <a:t>, </a:t>
            </a:r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	v gen. </a:t>
            </a:r>
            <a:r>
              <a:rPr lang="cs-CZ" dirty="0" err="1" smtClean="0"/>
              <a:t>sg</a:t>
            </a:r>
            <a:r>
              <a:rPr lang="cs-CZ" dirty="0" smtClean="0"/>
              <a:t>. -</a:t>
            </a:r>
            <a:r>
              <a:rPr lang="en-US" b="1" u="sng" dirty="0" smtClean="0"/>
              <a:t>Ū</a:t>
            </a:r>
            <a:r>
              <a:rPr lang="cs-CZ" b="1" u="sng" dirty="0" smtClean="0"/>
              <a:t>S</a:t>
            </a:r>
            <a:endParaRPr lang="en-US" b="1" u="sng" dirty="0" smtClean="0"/>
          </a:p>
          <a:p>
            <a:pPr eaLnBrk="1" hangingPunct="1"/>
            <a:r>
              <a:rPr lang="cs-CZ" dirty="0" smtClean="0"/>
              <a:t>převážně </a:t>
            </a:r>
            <a:r>
              <a:rPr lang="cs-CZ" b="1" dirty="0" smtClean="0"/>
              <a:t>MASKULINA</a:t>
            </a:r>
          </a:p>
          <a:p>
            <a:pPr eaLnBrk="1" hangingPunct="1"/>
            <a:r>
              <a:rPr lang="cs-CZ" dirty="0" smtClean="0"/>
              <a:t>několik </a:t>
            </a:r>
            <a:r>
              <a:rPr lang="cs-CZ" b="1" dirty="0" smtClean="0"/>
              <a:t>FEMININ</a:t>
            </a:r>
            <a:r>
              <a:rPr lang="cs-CZ" dirty="0" smtClean="0"/>
              <a:t>:</a:t>
            </a:r>
          </a:p>
          <a:p>
            <a:pPr eaLnBrk="1" hangingPunct="1">
              <a:buFontTx/>
              <a:buChar char="-"/>
            </a:pPr>
            <a:r>
              <a:rPr lang="cs-CZ" dirty="0" err="1" smtClean="0"/>
              <a:t>manus</a:t>
            </a:r>
            <a:r>
              <a:rPr lang="cs-CZ" dirty="0" smtClean="0"/>
              <a:t>, </a:t>
            </a:r>
            <a:r>
              <a:rPr lang="cs-CZ" dirty="0" err="1" smtClean="0"/>
              <a:t>manus</a:t>
            </a:r>
            <a:r>
              <a:rPr lang="cs-CZ" dirty="0" smtClean="0"/>
              <a:t> </a:t>
            </a:r>
            <a:r>
              <a:rPr lang="cs-CZ" dirty="0" err="1" smtClean="0"/>
              <a:t>f</a:t>
            </a:r>
            <a:r>
              <a:rPr lang="cs-CZ" dirty="0" smtClean="0"/>
              <a:t>. – ruka</a:t>
            </a:r>
          </a:p>
          <a:p>
            <a:pPr eaLnBrk="1" hangingPunct="1">
              <a:buFontTx/>
              <a:buChar char="-"/>
            </a:pPr>
            <a:r>
              <a:rPr lang="cs-CZ" dirty="0" err="1" smtClean="0"/>
              <a:t>acus</a:t>
            </a:r>
            <a:r>
              <a:rPr lang="cs-CZ" dirty="0" smtClean="0"/>
              <a:t>, </a:t>
            </a:r>
            <a:r>
              <a:rPr lang="cs-CZ" dirty="0" err="1" smtClean="0"/>
              <a:t>acus</a:t>
            </a:r>
            <a:r>
              <a:rPr lang="cs-CZ" dirty="0" smtClean="0"/>
              <a:t> </a:t>
            </a:r>
            <a:r>
              <a:rPr lang="cs-CZ" dirty="0" err="1" smtClean="0"/>
              <a:t>f</a:t>
            </a:r>
            <a:r>
              <a:rPr lang="cs-CZ" dirty="0" smtClean="0"/>
              <a:t>. – jehla</a:t>
            </a:r>
          </a:p>
          <a:p>
            <a:pPr eaLnBrk="1" hangingPunct="1">
              <a:buFontTx/>
              <a:buChar char="-"/>
            </a:pPr>
            <a:r>
              <a:rPr lang="cs-CZ" dirty="0" err="1" smtClean="0"/>
              <a:t>domus</a:t>
            </a:r>
            <a:r>
              <a:rPr lang="cs-CZ" dirty="0" smtClean="0"/>
              <a:t>, </a:t>
            </a:r>
            <a:r>
              <a:rPr lang="cs-CZ" dirty="0" err="1" smtClean="0"/>
              <a:t>domus</a:t>
            </a:r>
            <a:r>
              <a:rPr lang="cs-CZ" dirty="0" smtClean="0"/>
              <a:t> </a:t>
            </a:r>
            <a:r>
              <a:rPr lang="cs-CZ" dirty="0" err="1" smtClean="0"/>
              <a:t>f</a:t>
            </a:r>
            <a:r>
              <a:rPr lang="cs-CZ" dirty="0" smtClean="0"/>
              <a:t>. – dům</a:t>
            </a:r>
          </a:p>
          <a:p>
            <a:pPr eaLnBrk="1" hangingPunct="1">
              <a:buFontTx/>
              <a:buChar char="-"/>
            </a:pPr>
            <a:r>
              <a:rPr lang="cs-CZ" dirty="0" smtClean="0"/>
              <a:t>názvy stromů</a:t>
            </a:r>
          </a:p>
          <a:p>
            <a:pPr eaLnBrk="1" hangingPunct="1">
              <a:buFontTx/>
              <a:buChar char="-"/>
            </a:pPr>
            <a:r>
              <a:rPr lang="cs-CZ" b="1" dirty="0" err="1" smtClean="0"/>
              <a:t>artus</a:t>
            </a:r>
            <a:r>
              <a:rPr lang="cs-CZ" b="1" dirty="0" smtClean="0"/>
              <a:t>, </a:t>
            </a:r>
            <a:r>
              <a:rPr lang="cs-CZ" b="1" dirty="0" err="1" smtClean="0"/>
              <a:t>us</a:t>
            </a:r>
            <a:r>
              <a:rPr lang="cs-CZ" b="1" dirty="0" smtClean="0"/>
              <a:t> m. </a:t>
            </a:r>
            <a:r>
              <a:rPr lang="cs-CZ" dirty="0" smtClean="0"/>
              <a:t>a </a:t>
            </a:r>
            <a:r>
              <a:rPr lang="cs-CZ" b="1" dirty="0" err="1" smtClean="0"/>
              <a:t>arcus</a:t>
            </a:r>
            <a:r>
              <a:rPr lang="cs-CZ" b="1" dirty="0" smtClean="0"/>
              <a:t>, </a:t>
            </a:r>
            <a:r>
              <a:rPr lang="cs-CZ" b="1" dirty="0" err="1" smtClean="0"/>
              <a:t>us</a:t>
            </a:r>
            <a:r>
              <a:rPr lang="cs-CZ" b="1" dirty="0" smtClean="0"/>
              <a:t> m.</a:t>
            </a:r>
            <a:r>
              <a:rPr lang="cs-CZ" dirty="0" smtClean="0"/>
              <a:t> mají v </a:t>
            </a:r>
            <a:r>
              <a:rPr lang="cs-CZ" dirty="0" err="1" smtClean="0"/>
              <a:t>abl.pl</a:t>
            </a:r>
            <a:r>
              <a:rPr lang="cs-CZ" dirty="0" smtClean="0"/>
              <a:t>. </a:t>
            </a:r>
            <a:r>
              <a:rPr lang="cs-CZ" b="1" dirty="0" smtClean="0"/>
              <a:t>-</a:t>
            </a:r>
            <a:r>
              <a:rPr lang="cs-CZ" b="1" dirty="0" err="1" smtClean="0"/>
              <a:t>ubus</a:t>
            </a:r>
            <a:endParaRPr lang="cs-CZ" b="1" dirty="0" smtClean="0"/>
          </a:p>
          <a:p>
            <a:pPr eaLnBrk="1" hangingPunct="1">
              <a:buFontTx/>
              <a:buChar char="-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4. DEKLINACE NEUTRA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Font typeface="Arial" charset="0"/>
              <a:buNone/>
            </a:pPr>
            <a:r>
              <a:rPr lang="cs-CZ" dirty="0" smtClean="0"/>
              <a:t>VZOR: </a:t>
            </a:r>
            <a:r>
              <a:rPr lang="cs-CZ" b="1" dirty="0" smtClean="0"/>
              <a:t>genu, genus n</a:t>
            </a:r>
            <a:r>
              <a:rPr lang="cs-CZ" dirty="0" smtClean="0"/>
              <a:t>. – koleno</a:t>
            </a:r>
          </a:p>
          <a:p>
            <a:pPr eaLnBrk="1" hangingPunct="1">
              <a:buFont typeface="Arial" charset="0"/>
              <a:buNone/>
            </a:pPr>
            <a:endParaRPr lang="cs-CZ" sz="2400" dirty="0" smtClean="0"/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		</a:t>
            </a:r>
            <a:r>
              <a:rPr lang="cs-CZ" dirty="0" err="1" smtClean="0"/>
              <a:t>sg</a:t>
            </a:r>
            <a:r>
              <a:rPr lang="cs-CZ" dirty="0" smtClean="0"/>
              <a:t>.			</a:t>
            </a:r>
            <a:r>
              <a:rPr lang="cs-CZ" dirty="0" err="1" smtClean="0"/>
              <a:t>pl</a:t>
            </a:r>
            <a:r>
              <a:rPr lang="cs-CZ" dirty="0" smtClean="0"/>
              <a:t>.</a:t>
            </a:r>
          </a:p>
          <a:p>
            <a:pPr eaLnBrk="1" hangingPunct="1">
              <a:buFont typeface="Arial" charset="0"/>
              <a:buAutoNum type="arabicPeriod"/>
            </a:pPr>
            <a:r>
              <a:rPr lang="cs-CZ" dirty="0" smtClean="0"/>
              <a:t>  	gen-</a:t>
            </a:r>
            <a:r>
              <a:rPr lang="cs-CZ" b="1" u="sng" dirty="0" smtClean="0"/>
              <a:t>u</a:t>
            </a:r>
            <a:r>
              <a:rPr lang="cs-CZ" b="1" dirty="0" smtClean="0"/>
              <a:t>			</a:t>
            </a:r>
            <a:r>
              <a:rPr lang="cs-CZ" dirty="0" smtClean="0"/>
              <a:t>gen-</a:t>
            </a:r>
            <a:r>
              <a:rPr lang="cs-CZ" b="1" u="sng" dirty="0" err="1" smtClean="0"/>
              <a:t>ua</a:t>
            </a:r>
            <a:endParaRPr lang="cs-CZ" b="1" dirty="0" smtClean="0"/>
          </a:p>
          <a:p>
            <a:pPr eaLnBrk="1" hangingPunct="1">
              <a:buFont typeface="Arial" charset="0"/>
              <a:buAutoNum type="arabicPeriod"/>
            </a:pPr>
            <a:r>
              <a:rPr lang="cs-CZ" dirty="0" smtClean="0"/>
              <a:t>  	</a:t>
            </a:r>
            <a:r>
              <a:rPr lang="cs-CZ" dirty="0" smtClean="0">
                <a:latin typeface="+mj-lt"/>
              </a:rPr>
              <a:t>gen-</a:t>
            </a:r>
            <a:r>
              <a:rPr lang="cs-CZ" b="1" u="sng" dirty="0" err="1" smtClean="0">
                <a:latin typeface="+mj-lt"/>
                <a:cs typeface="Tahoma"/>
              </a:rPr>
              <a:t>ū</a:t>
            </a:r>
            <a:r>
              <a:rPr lang="cs-CZ" b="1" u="sng" dirty="0" err="1" smtClean="0">
                <a:latin typeface="+mj-lt"/>
              </a:rPr>
              <a:t>s</a:t>
            </a:r>
            <a:r>
              <a:rPr lang="cs-CZ" dirty="0" smtClean="0">
                <a:latin typeface="+mj-lt"/>
              </a:rPr>
              <a:t>		gen-</a:t>
            </a:r>
            <a:r>
              <a:rPr lang="cs-CZ" b="1" u="sng" dirty="0" err="1" smtClean="0">
                <a:latin typeface="+mj-lt"/>
              </a:rPr>
              <a:t>uum</a:t>
            </a:r>
            <a:endParaRPr lang="cs-CZ" b="1" u="sng" dirty="0" smtClean="0">
              <a:latin typeface="+mj-lt"/>
            </a:endParaRPr>
          </a:p>
          <a:p>
            <a:pPr eaLnBrk="1" hangingPunct="1">
              <a:buFont typeface="Arial" charset="0"/>
              <a:buNone/>
            </a:pPr>
            <a:r>
              <a:rPr lang="cs-CZ" dirty="0" smtClean="0">
                <a:latin typeface="+mj-lt"/>
              </a:rPr>
              <a:t>4.    	gen-</a:t>
            </a:r>
            <a:r>
              <a:rPr lang="cs-CZ" b="1" u="sng" dirty="0" smtClean="0">
                <a:latin typeface="+mj-lt"/>
              </a:rPr>
              <a:t>u</a:t>
            </a:r>
            <a:r>
              <a:rPr lang="cs-CZ" dirty="0" smtClean="0">
                <a:latin typeface="+mj-lt"/>
              </a:rPr>
              <a:t>			gen-</a:t>
            </a:r>
            <a:r>
              <a:rPr lang="cs-CZ" b="1" u="sng" dirty="0" err="1" smtClean="0">
                <a:latin typeface="+mj-lt"/>
              </a:rPr>
              <a:t>ua</a:t>
            </a:r>
            <a:r>
              <a:rPr lang="cs-CZ" dirty="0" smtClean="0">
                <a:latin typeface="+mj-lt"/>
              </a:rPr>
              <a:t>	</a:t>
            </a:r>
          </a:p>
          <a:p>
            <a:pPr eaLnBrk="1" hangingPunct="1">
              <a:buFont typeface="Arial" charset="0"/>
              <a:buNone/>
            </a:pPr>
            <a:r>
              <a:rPr lang="cs-CZ" dirty="0" smtClean="0">
                <a:latin typeface="+mj-lt"/>
              </a:rPr>
              <a:t>6.    	gen-</a:t>
            </a:r>
            <a:r>
              <a:rPr lang="cs-CZ" b="1" u="sng" dirty="0" smtClean="0">
                <a:latin typeface="+mj-lt"/>
                <a:cs typeface="Tahoma"/>
              </a:rPr>
              <a:t>ū</a:t>
            </a:r>
            <a:r>
              <a:rPr lang="cs-CZ" dirty="0" smtClean="0"/>
              <a:t>			gen-</a:t>
            </a:r>
            <a:r>
              <a:rPr lang="cs-CZ" b="1" u="sng" dirty="0" err="1" smtClean="0"/>
              <a:t>ibus</a:t>
            </a:r>
            <a:endParaRPr lang="cs-CZ" b="1" u="sng" dirty="0" smtClean="0"/>
          </a:p>
          <a:p>
            <a:pPr eaLnBrk="1" hangingPunct="1">
              <a:buFont typeface="Arial" charset="0"/>
              <a:buNone/>
            </a:pPr>
            <a:endParaRPr lang="cs-CZ" b="1" u="sng" dirty="0" smtClean="0"/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všechna rodu středního</a:t>
            </a:r>
          </a:p>
          <a:p>
            <a:pPr eaLnBrk="1" hangingPunct="1">
              <a:buFont typeface="Arial" charset="0"/>
              <a:buAutoNum type="arabicPeriod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b="1" dirty="0" smtClean="0"/>
              <a:t>5. DEKLINACE</a:t>
            </a:r>
            <a:endParaRPr lang="cs-CZ" sz="4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e</a:t>
            </a:r>
            <a:r>
              <a:rPr lang="cs-CZ" b="1" dirty="0" smtClean="0"/>
              <a:t>-kmeny – koncovka gen. </a:t>
            </a:r>
            <a:r>
              <a:rPr lang="cs-CZ" b="1" dirty="0" err="1" smtClean="0"/>
              <a:t>sg</a:t>
            </a:r>
            <a:r>
              <a:rPr lang="cs-CZ" b="1" dirty="0" smtClean="0"/>
              <a:t>. </a:t>
            </a:r>
            <a:r>
              <a:rPr lang="cs-CZ" u="sng" dirty="0" smtClean="0"/>
              <a:t>–</a:t>
            </a:r>
            <a:r>
              <a:rPr lang="cs-CZ" b="1" u="sng" dirty="0" err="1" smtClean="0"/>
              <a:t>ei</a:t>
            </a:r>
            <a:endParaRPr lang="cs-CZ" b="1" u="sng" dirty="0" smtClean="0"/>
          </a:p>
          <a:p>
            <a:r>
              <a:rPr lang="cs-CZ" b="1" dirty="0" smtClean="0"/>
              <a:t>l</a:t>
            </a:r>
            <a:r>
              <a:rPr lang="cs-CZ" b="1" dirty="0" smtClean="0"/>
              <a:t>atinská substantiva</a:t>
            </a:r>
          </a:p>
          <a:p>
            <a:r>
              <a:rPr lang="cs-CZ" b="1" dirty="0" smtClean="0"/>
              <a:t>feminina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800" b="1" dirty="0" smtClean="0"/>
              <a:t>5. DEKLINACE E-KMENY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Font typeface="Arial" charset="0"/>
              <a:buNone/>
            </a:pPr>
            <a:r>
              <a:rPr lang="cs-CZ" smtClean="0"/>
              <a:t>VZOR: </a:t>
            </a:r>
            <a:r>
              <a:rPr lang="cs-CZ" b="1" smtClean="0"/>
              <a:t>facies, faciei f. – </a:t>
            </a:r>
            <a:r>
              <a:rPr lang="cs-CZ" smtClean="0"/>
              <a:t>plocha, tvář, obličej</a:t>
            </a:r>
          </a:p>
          <a:p>
            <a:pPr marL="609600" indent="-609600" eaLnBrk="1" hangingPunct="1">
              <a:buFont typeface="Arial" charset="0"/>
              <a:buNone/>
            </a:pPr>
            <a:endParaRPr lang="cs-CZ" sz="2400" smtClean="0"/>
          </a:p>
          <a:p>
            <a:pPr marL="609600" indent="-609600" eaLnBrk="1" hangingPunct="1">
              <a:buFont typeface="Arial" charset="0"/>
              <a:buNone/>
            </a:pPr>
            <a:r>
              <a:rPr lang="cs-CZ" smtClean="0"/>
              <a:t>		sg.			pl.</a:t>
            </a:r>
          </a:p>
          <a:p>
            <a:pPr marL="609600" indent="-609600" eaLnBrk="1" hangingPunct="1">
              <a:buFont typeface="Arial" charset="0"/>
              <a:buAutoNum type="arabicPeriod"/>
            </a:pPr>
            <a:r>
              <a:rPr lang="cs-CZ" smtClean="0"/>
              <a:t>  	faci-</a:t>
            </a:r>
            <a:r>
              <a:rPr lang="cs-CZ" b="1" u="sng" smtClean="0"/>
              <a:t>es</a:t>
            </a:r>
            <a:r>
              <a:rPr lang="cs-CZ" b="1" smtClean="0"/>
              <a:t>		</a:t>
            </a:r>
            <a:r>
              <a:rPr lang="cs-CZ" smtClean="0"/>
              <a:t>faci-</a:t>
            </a:r>
            <a:r>
              <a:rPr lang="cs-CZ" b="1" u="sng" smtClean="0"/>
              <a:t>es</a:t>
            </a:r>
          </a:p>
          <a:p>
            <a:pPr marL="609600" indent="-609600" eaLnBrk="1" hangingPunct="1">
              <a:buFont typeface="Arial" charset="0"/>
              <a:buAutoNum type="arabicPeriod"/>
            </a:pPr>
            <a:r>
              <a:rPr lang="cs-CZ" smtClean="0"/>
              <a:t>  	faci-</a:t>
            </a:r>
            <a:r>
              <a:rPr lang="cs-CZ" b="1" u="sng" smtClean="0"/>
              <a:t>ei</a:t>
            </a:r>
            <a:r>
              <a:rPr lang="cs-CZ" smtClean="0"/>
              <a:t>		faci-</a:t>
            </a:r>
            <a:r>
              <a:rPr lang="cs-CZ" b="1" u="sng" smtClean="0"/>
              <a:t>erum</a:t>
            </a:r>
          </a:p>
          <a:p>
            <a:pPr marL="609600" indent="-609600" eaLnBrk="1" hangingPunct="1">
              <a:buFont typeface="Arial" charset="0"/>
              <a:buNone/>
            </a:pPr>
            <a:r>
              <a:rPr lang="cs-CZ" smtClean="0"/>
              <a:t>4.    	faci-</a:t>
            </a:r>
            <a:r>
              <a:rPr lang="cs-CZ" b="1" u="sng" smtClean="0"/>
              <a:t>em</a:t>
            </a:r>
            <a:r>
              <a:rPr lang="cs-CZ" smtClean="0"/>
              <a:t>		faci-</a:t>
            </a:r>
            <a:r>
              <a:rPr lang="cs-CZ" b="1" u="sng" smtClean="0"/>
              <a:t>es</a:t>
            </a:r>
            <a:r>
              <a:rPr lang="cs-CZ" smtClean="0"/>
              <a:t>	</a:t>
            </a:r>
          </a:p>
          <a:p>
            <a:pPr marL="609600" indent="-609600" eaLnBrk="1" hangingPunct="1">
              <a:buFont typeface="Arial" charset="0"/>
              <a:buNone/>
            </a:pPr>
            <a:r>
              <a:rPr lang="cs-CZ" smtClean="0"/>
              <a:t>6.    	faci-</a:t>
            </a:r>
            <a:r>
              <a:rPr lang="cs-CZ" b="1" u="sng" smtClean="0"/>
              <a:t>e</a:t>
            </a:r>
            <a:r>
              <a:rPr lang="cs-CZ" smtClean="0"/>
              <a:t>			faci-</a:t>
            </a:r>
            <a:r>
              <a:rPr lang="cs-CZ" b="1" u="sng" smtClean="0"/>
              <a:t>ebus</a:t>
            </a:r>
          </a:p>
          <a:p>
            <a:pPr marL="609600" indent="-609600"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800" b="1" smtClean="0"/>
              <a:t>5. DEKLINACE – E-KMENY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Substantiva zakončená v </a:t>
            </a:r>
            <a:r>
              <a:rPr lang="cs-CZ" dirty="0" err="1" smtClean="0"/>
              <a:t>nom</a:t>
            </a:r>
            <a:r>
              <a:rPr lang="cs-CZ" dirty="0" smtClean="0"/>
              <a:t>. </a:t>
            </a:r>
            <a:r>
              <a:rPr lang="cs-CZ" dirty="0" err="1" smtClean="0"/>
              <a:t>sg</a:t>
            </a:r>
            <a:r>
              <a:rPr lang="cs-CZ" dirty="0" smtClean="0"/>
              <a:t>. na </a:t>
            </a:r>
            <a:r>
              <a:rPr lang="cs-CZ" b="1" dirty="0" smtClean="0"/>
              <a:t>–(i)es</a:t>
            </a:r>
            <a:r>
              <a:rPr lang="cs-CZ" dirty="0" smtClean="0"/>
              <a:t>, </a:t>
            </a:r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	v gen. </a:t>
            </a:r>
            <a:r>
              <a:rPr lang="cs-CZ" dirty="0" err="1" smtClean="0"/>
              <a:t>sg</a:t>
            </a:r>
            <a:r>
              <a:rPr lang="cs-CZ" dirty="0" smtClean="0"/>
              <a:t>. </a:t>
            </a:r>
            <a:r>
              <a:rPr lang="cs-CZ" b="1" dirty="0" smtClean="0"/>
              <a:t>–(i)</a:t>
            </a:r>
            <a:r>
              <a:rPr lang="cs-CZ" b="1" dirty="0" err="1" smtClean="0"/>
              <a:t>ei</a:t>
            </a:r>
            <a:endParaRPr lang="cs-CZ" b="1" dirty="0" smtClean="0"/>
          </a:p>
          <a:p>
            <a:pPr eaLnBrk="1" hangingPunct="1"/>
            <a:r>
              <a:rPr lang="cs-CZ" dirty="0" smtClean="0"/>
              <a:t>všechna jsou </a:t>
            </a:r>
            <a:r>
              <a:rPr lang="cs-CZ" b="1" dirty="0" smtClean="0"/>
              <a:t>feminina</a:t>
            </a:r>
          </a:p>
          <a:p>
            <a:pPr eaLnBrk="1" hangingPunct="1"/>
            <a:r>
              <a:rPr lang="cs-CZ" dirty="0" smtClean="0"/>
              <a:t>výjimka: </a:t>
            </a:r>
            <a:r>
              <a:rPr lang="cs-CZ" b="1" dirty="0" err="1" smtClean="0"/>
              <a:t>dies</a:t>
            </a:r>
            <a:r>
              <a:rPr lang="cs-CZ" b="1" dirty="0" smtClean="0"/>
              <a:t>, </a:t>
            </a:r>
            <a:r>
              <a:rPr lang="cs-CZ" b="1" dirty="0" err="1" smtClean="0"/>
              <a:t>diei</a:t>
            </a:r>
            <a:r>
              <a:rPr lang="cs-CZ" dirty="0" smtClean="0"/>
              <a:t> m. – den (+ odvozeniny)</a:t>
            </a:r>
          </a:p>
          <a:p>
            <a:pPr eaLnBrk="1" hangingPunct="1"/>
            <a:r>
              <a:rPr lang="cs-CZ" b="1" dirty="0" smtClean="0"/>
              <a:t>species, </a:t>
            </a:r>
            <a:r>
              <a:rPr lang="cs-CZ" b="1" dirty="0" err="1" smtClean="0"/>
              <a:t>speciei</a:t>
            </a:r>
            <a:r>
              <a:rPr lang="cs-CZ" dirty="0" smtClean="0"/>
              <a:t> (</a:t>
            </a:r>
            <a:r>
              <a:rPr lang="cs-CZ" dirty="0" err="1" smtClean="0"/>
              <a:t>sg</a:t>
            </a:r>
            <a:r>
              <a:rPr lang="cs-CZ" dirty="0" smtClean="0"/>
              <a:t>.) – druh</a:t>
            </a:r>
          </a:p>
          <a:p>
            <a:pPr eaLnBrk="1" hangingPunct="1">
              <a:buFont typeface="Arial" charset="0"/>
              <a:buNone/>
            </a:pPr>
            <a:r>
              <a:rPr lang="cs-CZ" b="1" dirty="0" smtClean="0"/>
              <a:t>	species, </a:t>
            </a:r>
            <a:r>
              <a:rPr lang="cs-CZ" b="1" dirty="0" err="1" smtClean="0"/>
              <a:t>specierum</a:t>
            </a:r>
            <a:r>
              <a:rPr lang="cs-CZ" dirty="0" smtClean="0"/>
              <a:t> (</a:t>
            </a:r>
            <a:r>
              <a:rPr lang="cs-CZ" dirty="0" err="1" smtClean="0"/>
              <a:t>pl</a:t>
            </a:r>
            <a:r>
              <a:rPr lang="cs-CZ" dirty="0" smtClean="0"/>
              <a:t>.) – čajová směs, </a:t>
            </a:r>
            <a:r>
              <a:rPr lang="cs-CZ" dirty="0" err="1" smtClean="0"/>
              <a:t>směs</a:t>
            </a:r>
            <a:r>
              <a:rPr lang="cs-CZ" dirty="0" smtClean="0"/>
              <a:t> sušených bylin</a:t>
            </a:r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/>
          <a:lstStyle/>
          <a:p>
            <a:pPr eaLnBrk="1" hangingPunct="1"/>
            <a:r>
              <a:rPr lang="cs-CZ" b="1" smtClean="0"/>
              <a:t>PŘEDLOŽKY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88913"/>
            <a:ext cx="8351837" cy="6669087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dirty="0" smtClean="0"/>
              <a:t>	</a:t>
            </a:r>
          </a:p>
          <a:p>
            <a:pPr eaLnBrk="1" hangingPunct="1"/>
            <a:r>
              <a:rPr lang="cs-CZ" b="1" u="sng" dirty="0" smtClean="0"/>
              <a:t>s akuzativem:</a:t>
            </a:r>
          </a:p>
          <a:p>
            <a:pPr eaLnBrk="1" hangingPunct="1">
              <a:buFont typeface="Arial" charset="0"/>
              <a:buNone/>
            </a:pPr>
            <a:r>
              <a:rPr lang="cs-CZ" sz="3000" dirty="0" smtClean="0"/>
              <a:t>ad – k, do, při		</a:t>
            </a:r>
            <a:r>
              <a:rPr lang="cs-CZ" sz="3000" dirty="0" err="1" smtClean="0"/>
              <a:t>intra</a:t>
            </a:r>
            <a:r>
              <a:rPr lang="cs-CZ" sz="3000" dirty="0" smtClean="0"/>
              <a:t> – v, uvnitř, za, během</a:t>
            </a:r>
          </a:p>
          <a:p>
            <a:pPr eaLnBrk="1" hangingPunct="1">
              <a:buFont typeface="Arial" charset="0"/>
              <a:buNone/>
            </a:pPr>
            <a:r>
              <a:rPr lang="cs-CZ" sz="3000" dirty="0" err="1" smtClean="0"/>
              <a:t>adversus</a:t>
            </a:r>
            <a:r>
              <a:rPr lang="cs-CZ" sz="3000" dirty="0" smtClean="0"/>
              <a:t> – proti		per – skrz, přes, pomocí</a:t>
            </a:r>
          </a:p>
          <a:p>
            <a:pPr eaLnBrk="1" hangingPunct="1">
              <a:buFont typeface="Arial" charset="0"/>
              <a:buNone/>
            </a:pPr>
            <a:r>
              <a:rPr lang="cs-CZ" sz="3000" dirty="0" smtClean="0"/>
              <a:t>ante – před			post – po, za</a:t>
            </a:r>
          </a:p>
          <a:p>
            <a:pPr eaLnBrk="1" hangingPunct="1">
              <a:buFont typeface="Arial" charset="0"/>
              <a:buNone/>
            </a:pPr>
            <a:r>
              <a:rPr lang="cs-CZ" sz="3000" dirty="0" err="1" smtClean="0"/>
              <a:t>apud</a:t>
            </a:r>
            <a:r>
              <a:rPr lang="cs-CZ" sz="3000" dirty="0" smtClean="0"/>
              <a:t> – při, u		</a:t>
            </a:r>
            <a:r>
              <a:rPr lang="cs-CZ" sz="3000" dirty="0" err="1" smtClean="0"/>
              <a:t>praeter</a:t>
            </a:r>
            <a:r>
              <a:rPr lang="cs-CZ" sz="3000" dirty="0" smtClean="0"/>
              <a:t> – mimo, kromě</a:t>
            </a:r>
          </a:p>
          <a:p>
            <a:pPr eaLnBrk="1" hangingPunct="1">
              <a:buFont typeface="Arial" charset="0"/>
              <a:buNone/>
            </a:pPr>
            <a:r>
              <a:rPr lang="cs-CZ" sz="3000" dirty="0" err="1" smtClean="0"/>
              <a:t>circum</a:t>
            </a:r>
            <a:r>
              <a:rPr lang="cs-CZ" sz="3000" dirty="0" smtClean="0"/>
              <a:t> – okolo, kolem	</a:t>
            </a:r>
            <a:r>
              <a:rPr lang="cs-CZ" sz="3000" dirty="0" err="1" smtClean="0"/>
              <a:t>prope</a:t>
            </a:r>
            <a:r>
              <a:rPr lang="cs-CZ" sz="3000" dirty="0" smtClean="0"/>
              <a:t> – blízko, při</a:t>
            </a:r>
          </a:p>
          <a:p>
            <a:pPr eaLnBrk="1" hangingPunct="1">
              <a:buFont typeface="Arial" charset="0"/>
              <a:buNone/>
            </a:pPr>
            <a:r>
              <a:rPr lang="cs-CZ" sz="3000" dirty="0" err="1" smtClean="0"/>
              <a:t>contra</a:t>
            </a:r>
            <a:r>
              <a:rPr lang="cs-CZ" sz="3000" dirty="0" smtClean="0"/>
              <a:t> – proti		</a:t>
            </a:r>
            <a:r>
              <a:rPr lang="cs-CZ" sz="3000" dirty="0" err="1" smtClean="0"/>
              <a:t>propter</a:t>
            </a:r>
            <a:r>
              <a:rPr lang="cs-CZ" sz="3000" dirty="0" smtClean="0"/>
              <a:t> – pro, kvůli</a:t>
            </a:r>
          </a:p>
          <a:p>
            <a:pPr eaLnBrk="1" hangingPunct="1">
              <a:buFont typeface="Arial" charset="0"/>
              <a:buNone/>
            </a:pPr>
            <a:r>
              <a:rPr lang="cs-CZ" sz="3000" dirty="0" smtClean="0"/>
              <a:t>extra – mimo, vně	</a:t>
            </a:r>
            <a:r>
              <a:rPr lang="cs-CZ" sz="3000" dirty="0" err="1" smtClean="0"/>
              <a:t>secundum</a:t>
            </a:r>
            <a:r>
              <a:rPr lang="cs-CZ" sz="3000" dirty="0" smtClean="0"/>
              <a:t> - podle</a:t>
            </a:r>
          </a:p>
          <a:p>
            <a:pPr eaLnBrk="1" hangingPunct="1">
              <a:buFont typeface="Arial" charset="0"/>
              <a:buNone/>
            </a:pPr>
            <a:r>
              <a:rPr lang="cs-CZ" sz="3000" dirty="0" err="1" smtClean="0"/>
              <a:t>infra</a:t>
            </a:r>
            <a:r>
              <a:rPr lang="cs-CZ" sz="3000" dirty="0" smtClean="0"/>
              <a:t> – pod 			supra - nad</a:t>
            </a:r>
          </a:p>
          <a:p>
            <a:pPr eaLnBrk="1" hangingPunct="1">
              <a:buFont typeface="Arial" charset="0"/>
              <a:buNone/>
            </a:pPr>
            <a:r>
              <a:rPr lang="cs-CZ" sz="3000" dirty="0" err="1" smtClean="0"/>
              <a:t>inter</a:t>
            </a:r>
            <a:r>
              <a:rPr lang="cs-CZ" sz="3000" dirty="0" smtClean="0"/>
              <a:t> – mezi			trans – přes, za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424</Words>
  <Application>Microsoft Office PowerPoint</Application>
  <PresentationFormat>Předvádění na obrazovce (4:3)</PresentationFormat>
  <Paragraphs>165</Paragraphs>
  <Slides>19</Slides>
  <Notes>19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sady Office</vt:lpstr>
      <vt:lpstr>4. DEKLINACE  5. DEKLINACE  STUPŇOVÁNÍ ADJEKTIV</vt:lpstr>
      <vt:lpstr>4. DEKLINACE</vt:lpstr>
      <vt:lpstr>4. DEKLINACE MASKULINA</vt:lpstr>
      <vt:lpstr>4. DEKLINACE MASKULINA</vt:lpstr>
      <vt:lpstr>4. DEKLINACE NEUTRA</vt:lpstr>
      <vt:lpstr>5. DEKLINACE</vt:lpstr>
      <vt:lpstr>5. DEKLINACE E-KMENY</vt:lpstr>
      <vt:lpstr>5. DEKLINACE – E-KMENY</vt:lpstr>
      <vt:lpstr>PŘEDLOŽKY</vt:lpstr>
      <vt:lpstr>PŘEDLOŽKY</vt:lpstr>
      <vt:lpstr>PŘEDLOŽKY</vt:lpstr>
      <vt:lpstr>STUPŇOVÁNÍ ADJEKTIV</vt:lpstr>
      <vt:lpstr>STUPŇOVÁNÍ ADJEKTIV</vt:lpstr>
      <vt:lpstr>STUPŇOVÁNÍ ADJEKTIV - pravidelné</vt:lpstr>
      <vt:lpstr>STUPŇOVÁNÍ ADJEKTIV – pravidelné</vt:lpstr>
      <vt:lpstr>STUPŇOVÁNÍ ADJEKTIV - opisné</vt:lpstr>
      <vt:lpstr>STUPŇOVÁNÍ ADJEKTIV - nepravidelné</vt:lpstr>
      <vt:lpstr>STUPŇOVÁNÍ ADJEKTIV - neúplné </vt:lpstr>
      <vt:lpstr>STUPŇOVÁNÍ ADJEKTIV - neúplné </vt:lpstr>
    </vt:vector>
  </TitlesOfParts>
  <Company>Název společnosti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DEKLINACE</dc:title>
  <dc:creator>Vaše jméno</dc:creator>
  <cp:lastModifiedBy>paju</cp:lastModifiedBy>
  <cp:revision>32</cp:revision>
  <dcterms:created xsi:type="dcterms:W3CDTF">2011-11-10T16:03:28Z</dcterms:created>
  <dcterms:modified xsi:type="dcterms:W3CDTF">2011-12-15T21:53:21Z</dcterms:modified>
</cp:coreProperties>
</file>