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52B4-318B-4DFD-B2F9-6310FEE010AB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5F06-8CFF-4F46-96A3-71311440EE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2B0E-A322-40F1-89C7-022D51212F1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661583-0C49-4127-9CAE-DB51CFB2AC1B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D334C1-3E6B-4715-A32D-29E8DFA8A179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.tn.nova.cz/media/images/750x750/Sep2011/843317.jpg?d41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q=surikata&amp;hl=cs&amp;sa=X&amp;biw=1680&amp;bih=955&amp;tbm=isch&amp;prmd=imvns&amp;tbnid=4rB-bCWS2olixM:&amp;imgrefurl=http://skolniwebovka.4fan.cz/surikata.html&amp;docid=dbP_8whzO-243M&amp;imgurl=http://skolniwebovka.4fan.cz/surikata.jpg&amp;w=540&amp;h=373&amp;ei=PSnlToyFC8Lusgaijo2rCQ&amp;zoo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3419872" y="1412776"/>
            <a:ext cx="2520280" cy="2088232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42900" dist="50800" dir="5400000" sx="117000" sy="117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freez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i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000" y="333232"/>
            <a:ext cx="6912000" cy="51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147" name="TextovéPole 3"/>
          <p:cNvSpPr txBox="1">
            <a:spLocks noChangeArrowheads="1"/>
          </p:cNvSpPr>
          <p:nvPr/>
        </p:nvSpPr>
        <p:spPr bwMode="auto">
          <a:xfrm>
            <a:off x="3916363" y="5805488"/>
            <a:ext cx="1311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800"/>
              <a:t>Kiwi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366c138ca_9106809_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809625"/>
            <a:ext cx="4432300" cy="5903913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357167"/>
            <a:ext cx="771530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patří do čeledi </a:t>
            </a:r>
            <a:r>
              <a:rPr lang="cs-CZ" dirty="0" err="1" smtClean="0">
                <a:latin typeface="Comic Sans MS" pitchFamily="66" charset="0"/>
              </a:rPr>
              <a:t>Promykovitých</a:t>
            </a:r>
            <a:endParaRPr lang="cs-CZ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žije v suchých oblastech jižní Afriky</a:t>
            </a:r>
          </a:p>
          <a:p>
            <a:endParaRPr lang="cs-CZ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je to cibetkovitá šelma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o hmotnosti 0,6 – 1 kg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délka těla: 26 – 28 cm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aktivní je hlavně v denních hodinách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žije ve skupinách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je velmi společenská 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dá se snadno ochočit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jejím domovem jsou podzemní nory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pic>
        <p:nvPicPr>
          <p:cNvPr id="3" name="Picture 1" descr="Snímek levharta, který se podle průvodce v safari chová jako surikata."/>
          <p:cNvPicPr>
            <a:picLocks noChangeAspect="1" noChangeArrowheads="1"/>
          </p:cNvPicPr>
          <p:nvPr/>
        </p:nvPicPr>
        <p:blipFill>
          <a:blip r:embed="rId2"/>
          <a:srcRect r="50276"/>
          <a:stretch>
            <a:fillRect/>
          </a:stretch>
        </p:blipFill>
        <p:spPr bwMode="auto">
          <a:xfrm>
            <a:off x="5500694" y="857232"/>
            <a:ext cx="2857520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500042"/>
            <a:ext cx="8143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>
                <a:latin typeface="Comic Sans MS" pitchFamily="66" charset="0"/>
              </a:rPr>
              <a:t>v rámci bezpečnosti skupiny tvoří hlídky střežící okolí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v jednom vrhu se průměrně rodí 3 mláďata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na hlídání mláďat se podílejí všichni dospělí členové skupiny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značkuje si své teritorium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ve skupině funguje postavení vůdčích samců a samic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jídelníček se skládá z motýlů, brouků, sarančat, termitů a štírů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mezi její přirozené nepřátele patří orel, šakal a kobra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komunikuje prostřednictvím zvuků, čichu a tělesného kontaktu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může se dožít až 13-ti let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občas je chována jako </a:t>
            </a:r>
            <a:r>
              <a:rPr lang="cs-CZ" dirty="0" smtClean="0">
                <a:latin typeface="Comic Sans MS" pitchFamily="66" charset="0"/>
              </a:rPr>
              <a:t>dom</a:t>
            </a:r>
            <a:r>
              <a:rPr lang="cs-CZ" dirty="0" smtClean="0">
                <a:latin typeface="Comic Sans MS" pitchFamily="66" charset="0"/>
              </a:rPr>
              <a:t>á</a:t>
            </a:r>
            <a:r>
              <a:rPr lang="cs-CZ" dirty="0" smtClean="0">
                <a:latin typeface="Comic Sans MS" pitchFamily="66" charset="0"/>
              </a:rPr>
              <a:t>cí </a:t>
            </a:r>
            <a:r>
              <a:rPr lang="cs-CZ" dirty="0" smtClean="0">
                <a:latin typeface="Comic Sans MS" pitchFamily="66" charset="0"/>
              </a:rPr>
              <a:t>mazlíček  </a:t>
            </a:r>
            <a:endParaRPr lang="cs-CZ" dirty="0"/>
          </a:p>
        </p:txBody>
      </p:sp>
      <p:pic>
        <p:nvPicPr>
          <p:cNvPr id="3" name="Picture 3" descr="surikata a plyšák -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14884"/>
            <a:ext cx="2285984" cy="19223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urik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00034" y="50004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chemeClr val="bg1"/>
                </a:solidFill>
                <a:latin typeface="Comic Sans MS" pitchFamily="66" charset="0"/>
              </a:rPr>
              <a:t>SURIKATA</a:t>
            </a:r>
            <a:endParaRPr lang="cs-CZ" sz="32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http://t2.gstatic.com/images?q=tbn:ANd9GcQSQuSdOsLkofvwbJBOO1-m9qMWAqqAi38SEzf1RnhrPzB-yi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918959"/>
            <a:ext cx="5857916" cy="4606711"/>
          </a:xfrm>
          <a:prstGeom prst="rect">
            <a:avLst/>
          </a:prstGeom>
          <a:noFill/>
        </p:spPr>
      </p:pic>
      <p:sp>
        <p:nvSpPr>
          <p:cNvPr id="7" name="Oválný popisek 6"/>
          <p:cNvSpPr/>
          <p:nvPr/>
        </p:nvSpPr>
        <p:spPr>
          <a:xfrm>
            <a:off x="3357554" y="214290"/>
            <a:ext cx="3500462" cy="15716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643306" y="78579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omic Sans MS" pitchFamily="66" charset="0"/>
              </a:rPr>
              <a:t>Děkujeme za </a:t>
            </a:r>
            <a:r>
              <a:rPr lang="cs-CZ" dirty="0" smtClean="0">
                <a:latin typeface="Comic Sans MS" pitchFamily="66" charset="0"/>
              </a:rPr>
              <a:t>pozornost!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83768" y="1"/>
            <a:ext cx="439248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convex"/>
          </a:sp3d>
        </p:spPr>
        <p:txBody>
          <a:bodyPr wrap="square" rtlCol="0">
            <a:spAutoFit/>
          </a:bodyPr>
          <a:lstStyle/>
          <a:p>
            <a:r>
              <a:rPr lang="cs-CZ" b="1" dirty="0"/>
              <a:t>Délka 3.5 m</a:t>
            </a:r>
            <a:endParaRPr lang="sk-SK" b="1" dirty="0"/>
          </a:p>
          <a:p>
            <a:r>
              <a:rPr lang="cs-CZ" b="1" dirty="0"/>
              <a:t>Váha 230 kg</a:t>
            </a:r>
            <a:endParaRPr lang="sk-SK" b="1" dirty="0"/>
          </a:p>
          <a:p>
            <a:r>
              <a:rPr lang="cs-CZ" b="1" dirty="0"/>
              <a:t>Rekord: 4,4m  a 580 kg</a:t>
            </a:r>
            <a:endParaRPr lang="sk-SK" b="1" dirty="0"/>
          </a:p>
          <a:p>
            <a:r>
              <a:rPr lang="cs-CZ" b="1" dirty="0"/>
              <a:t>Tropické a subtropické pobřežní vody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10" y="548680"/>
            <a:ext cx="4807272" cy="3326507"/>
          </a:xfrm>
          <a:prstGeom prst="ellips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cxnSp>
        <p:nvCxnSpPr>
          <p:cNvPr id="4" name="Straight Arrow Connector 3"/>
          <p:cNvCxnSpPr>
            <a:endCxn id="2051" idx="2"/>
          </p:cNvCxnSpPr>
          <p:nvPr/>
        </p:nvCxnSpPr>
        <p:spPr>
          <a:xfrm>
            <a:off x="4139952" y="3284984"/>
            <a:ext cx="1356545" cy="101193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8061">
            <a:off x="5305354" y="3512023"/>
            <a:ext cx="3739239" cy="3216845"/>
          </a:xfrm>
          <a:prstGeom prst="ellips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9087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Šířka </a:t>
            </a:r>
            <a:r>
              <a:rPr lang="cs-CZ" sz="2400" b="1" dirty="0"/>
              <a:t>hlavy =</a:t>
            </a:r>
            <a:r>
              <a:rPr lang="cs-CZ" sz="2400" b="1" dirty="0" smtClean="0"/>
              <a:t> </a:t>
            </a:r>
            <a:r>
              <a:rPr lang="cs-CZ" sz="2400" b="1" dirty="0"/>
              <a:t>23-27</a:t>
            </a:r>
            <a:r>
              <a:rPr lang="cs-CZ" sz="2400" b="1" dirty="0" smtClean="0"/>
              <a:t>%</a:t>
            </a:r>
          </a:p>
          <a:p>
            <a:r>
              <a:rPr lang="cs-CZ" sz="2400" b="1" dirty="0" smtClean="0"/>
              <a:t>     délky  těla</a:t>
            </a:r>
            <a:endParaRPr lang="sk-SK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9168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Může </a:t>
            </a:r>
            <a:r>
              <a:rPr lang="cs-CZ" sz="2400" b="1" dirty="0"/>
              <a:t>vidět „stereo</a:t>
            </a:r>
            <a:r>
              <a:rPr lang="cs-CZ" sz="2400" b="1" dirty="0" smtClean="0"/>
              <a:t>“…</a:t>
            </a:r>
            <a:endParaRPr lang="sk-SK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2514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/>
              <a:t>Samotář – nomád, </a:t>
            </a:r>
            <a:r>
              <a:rPr lang="cs-CZ" sz="2400" b="1" dirty="0" smtClean="0"/>
              <a:t>putovník</a:t>
            </a:r>
            <a:endParaRPr lang="sk-SK" sz="2400" b="1" dirty="0"/>
          </a:p>
          <a:p>
            <a:pPr>
              <a:buFont typeface="Wingdings" pitchFamily="2" charset="2"/>
              <a:buChar char="v"/>
            </a:pPr>
            <a:r>
              <a:rPr lang="cs-CZ" sz="2400" b="1" dirty="0"/>
              <a:t>Živí se bezobratlými 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( </a:t>
            </a:r>
            <a:r>
              <a:rPr lang="cs-CZ" sz="2400" b="1" dirty="0"/>
              <a:t>nejraději </a:t>
            </a:r>
            <a:r>
              <a:rPr lang="cs-CZ" sz="2400" b="1" dirty="0" smtClean="0"/>
              <a:t>má krajty )</a:t>
            </a:r>
            <a:endParaRPr lang="sk-SK" sz="2400" b="1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150168" cy="1828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45719" cy="1752600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6119" t="37367" r="41635" b="22453"/>
          <a:stretch>
            <a:fillRect/>
          </a:stretch>
        </p:blipFill>
        <p:spPr bwMode="auto">
          <a:xfrm>
            <a:off x="2915816" y="188640"/>
            <a:ext cx="6228184" cy="666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0" y="188640"/>
            <a:ext cx="5220072" cy="3960440"/>
          </a:xfrm>
          <a:prstGeom prst="rightArrow">
            <a:avLst>
              <a:gd name="adj1" fmla="val 50000"/>
              <a:gd name="adj2" fmla="val 5041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cs-CZ" sz="2400" b="1" dirty="0">
                <a:solidFill>
                  <a:schemeClr val="tx1"/>
                </a:solidFill>
              </a:rPr>
              <a:t>Velmi nápadná hřbetní </a:t>
            </a:r>
            <a:r>
              <a:rPr lang="cs-CZ" sz="2400" b="1" dirty="0" smtClean="0">
                <a:solidFill>
                  <a:schemeClr val="tx1"/>
                </a:solidFill>
              </a:rPr>
              <a:t>  ploutva</a:t>
            </a:r>
            <a:r>
              <a:rPr lang="cs-CZ" sz="2400" b="1" dirty="0">
                <a:solidFill>
                  <a:schemeClr val="tx1"/>
                </a:solidFill>
              </a:rPr>
              <a:t>, z které se v asijských zemích </a:t>
            </a:r>
            <a:r>
              <a:rPr lang="cs-CZ" sz="2400" b="1" dirty="0" smtClean="0">
                <a:solidFill>
                  <a:schemeClr val="tx1"/>
                </a:solidFill>
              </a:rPr>
              <a:t>vaří </a:t>
            </a:r>
            <a:r>
              <a:rPr lang="cs-CZ" sz="2400" b="1" dirty="0">
                <a:solidFill>
                  <a:schemeClr val="tx1"/>
                </a:solidFill>
              </a:rPr>
              <a:t>speciální </a:t>
            </a:r>
            <a:r>
              <a:rPr lang="cs-CZ" sz="2400" b="1" dirty="0" smtClean="0">
                <a:solidFill>
                  <a:schemeClr val="tx1"/>
                </a:solidFill>
              </a:rPr>
              <a:t>polévka…</a:t>
            </a: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chemeClr val="tx2">
                    <a:lumMod val="75000"/>
                  </a:schemeClr>
                </a:solidFill>
              </a:rPr>
              <a:t>„Kladivoun velký“</a:t>
            </a:r>
            <a:endParaRPr lang="sk-SK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 descr="644.jpeg"/>
          <p:cNvPicPr>
            <a:picLocks noChangeAspect="1"/>
          </p:cNvPicPr>
          <p:nvPr/>
        </p:nvPicPr>
        <p:blipFill>
          <a:blip r:embed="rId2">
            <a:lum bright="20000" contrast="-70000"/>
          </a:blip>
          <a:srcRect r="3215"/>
          <a:stretch>
            <a:fillRect/>
          </a:stretch>
        </p:blipFill>
        <p:spPr bwMode="auto">
          <a:xfrm>
            <a:off x="-146050" y="0"/>
            <a:ext cx="929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5" descr="600px-Novozelandske_kralovstv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4963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5975350" y="198913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>
                <a:solidFill>
                  <a:srgbClr val="002060"/>
                </a:solidFill>
                <a:latin typeface="Calibri" pitchFamily="34" charset="0"/>
              </a:rPr>
              <a:t>Čeleď: Apteriydae</a:t>
            </a:r>
          </a:p>
        </p:txBody>
      </p:sp>
      <p:sp>
        <p:nvSpPr>
          <p:cNvPr id="4100" name="TextovéPole 3"/>
          <p:cNvSpPr txBox="1">
            <a:spLocks noChangeArrowheads="1"/>
          </p:cNvSpPr>
          <p:nvPr/>
        </p:nvSpPr>
        <p:spPr bwMode="auto">
          <a:xfrm>
            <a:off x="0" y="1844675"/>
            <a:ext cx="298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7030A0"/>
                </a:solidFill>
                <a:latin typeface="Calibri" pitchFamily="34" charset="0"/>
              </a:rPr>
              <a:t>Rod: </a:t>
            </a:r>
            <a:r>
              <a:rPr lang="cs-CZ" sz="2800" b="1">
                <a:solidFill>
                  <a:srgbClr val="7030A0"/>
                </a:solidFill>
                <a:latin typeface="Calibri" pitchFamily="34" charset="0"/>
              </a:rPr>
              <a:t>Apteryx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01770" y="548680"/>
            <a:ext cx="41404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Řád: </a:t>
            </a:r>
            <a:r>
              <a:rPr lang="cs-CZ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Apterigiforomes</a:t>
            </a:r>
            <a:endParaRPr lang="cs-CZ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102" name="Obrázek 4" descr="800px-Flag_of_New_Zealand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797425"/>
            <a:ext cx="3024187" cy="151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/>
          <p:cNvSpPr txBox="1">
            <a:spLocks noChangeArrowheads="1"/>
          </p:cNvSpPr>
          <p:nvPr/>
        </p:nvSpPr>
        <p:spPr bwMode="auto">
          <a:xfrm>
            <a:off x="971550" y="1268413"/>
            <a:ext cx="620394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400" dirty="0"/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primitivní opeřenec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ohrožený druh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vlhký prales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peří připomínající srst obratlovců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dlouhý zobák s hmatovými pírky na konci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nozdry na konci zobáku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slabý zrak, výborný hmat a čich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hnízdí na zemi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potrava: hmyz žijící v půdě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samec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je o 40% menší než samice</a:t>
            </a:r>
          </a:p>
          <a:p>
            <a:pPr>
              <a:buFont typeface="Arial" charset="0"/>
              <a:buChar char="•"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cs-CZ" sz="2400" dirty="0">
              <a:latin typeface="Estrangelo Edessa" pitchFamily="66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2043113" y="549275"/>
            <a:ext cx="5326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>
                <a:latin typeface="Berlin Sans FB Demi" pitchFamily="34" charset="0"/>
              </a:rPr>
              <a:t>Základní charakteristika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06497389_kiwi.jpe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98000" y="1268760"/>
            <a:ext cx="6948000" cy="5292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274</Words>
  <Application>Microsoft Office PowerPoint</Application>
  <PresentationFormat>Předvádění na obrazovce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Flow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</dc:creator>
  <cp:lastModifiedBy>studen</cp:lastModifiedBy>
  <cp:revision>13</cp:revision>
  <dcterms:created xsi:type="dcterms:W3CDTF">2011-12-11T16:58:11Z</dcterms:created>
  <dcterms:modified xsi:type="dcterms:W3CDTF">2011-12-12T10:45:51Z</dcterms:modified>
</cp:coreProperties>
</file>