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6127B67-0E88-4CA2-B482-E332D4241607}" type="datetimeFigureOut">
              <a:rPr lang="cs-CZ" smtClean="0"/>
              <a:pPr/>
              <a:t>18.11.2011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FCD56AB-BBA8-48A2-ADD6-47E840F16C1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24288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6600" dirty="0" smtClean="0"/>
              <a:t>Substantiva IV. a V. deklinace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dirty="0" smtClean="0"/>
              <a:t>1) </a:t>
            </a:r>
            <a:r>
              <a:rPr lang="cs-CZ" dirty="0" smtClean="0">
                <a:solidFill>
                  <a:srgbClr val="0070C0"/>
                </a:solidFill>
              </a:rPr>
              <a:t>Maskulina</a:t>
            </a:r>
            <a:r>
              <a:rPr lang="cs-CZ" dirty="0" smtClean="0"/>
              <a:t>: vzor </a:t>
            </a:r>
            <a:r>
              <a:rPr lang="cs-CZ" dirty="0" err="1" smtClean="0"/>
              <a:t>prōcessus</a:t>
            </a:r>
            <a:endParaRPr lang="cs-CZ" dirty="0" smtClean="0"/>
          </a:p>
          <a:p>
            <a:pPr marL="624078" indent="-514350">
              <a:buNone/>
            </a:pPr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.: </a:t>
            </a:r>
            <a:r>
              <a:rPr lang="cs-CZ" dirty="0" smtClean="0">
                <a:solidFill>
                  <a:srgbClr val="0070C0"/>
                </a:solidFill>
              </a:rPr>
              <a:t>–</a:t>
            </a:r>
            <a:r>
              <a:rPr lang="cs-CZ" dirty="0" err="1" smtClean="0">
                <a:solidFill>
                  <a:srgbClr val="0070C0"/>
                </a:solidFill>
              </a:rPr>
              <a:t>us</a:t>
            </a:r>
            <a:r>
              <a:rPr lang="cs-CZ" dirty="0" smtClean="0"/>
              <a:t>; gen. </a:t>
            </a:r>
            <a:r>
              <a:rPr lang="cs-CZ" dirty="0" err="1" smtClean="0"/>
              <a:t>sg</a:t>
            </a:r>
            <a:r>
              <a:rPr lang="cs-CZ" dirty="0" smtClean="0"/>
              <a:t>.: </a:t>
            </a:r>
            <a:r>
              <a:rPr lang="cs-CZ" dirty="0" smtClean="0">
                <a:solidFill>
                  <a:srgbClr val="0070C0"/>
                </a:solidFill>
              </a:rPr>
              <a:t>-</a:t>
            </a:r>
            <a:r>
              <a:rPr lang="cs-CZ" dirty="0" err="1" smtClean="0">
                <a:solidFill>
                  <a:srgbClr val="0070C0"/>
                </a:solidFill>
              </a:rPr>
              <a:t>ūs</a:t>
            </a:r>
            <a:endParaRPr lang="cs-CZ" dirty="0" smtClean="0">
              <a:solidFill>
                <a:srgbClr val="0070C0"/>
              </a:solidFill>
            </a:endParaRPr>
          </a:p>
          <a:p>
            <a:pPr marL="624078" indent="-514350">
              <a:buNone/>
            </a:pPr>
            <a:r>
              <a:rPr lang="cs-CZ" dirty="0" err="1" smtClean="0"/>
              <a:t>effect</a:t>
            </a:r>
            <a:r>
              <a:rPr lang="cs-CZ" u="sng" dirty="0" err="1" smtClean="0"/>
              <a:t>us</a:t>
            </a:r>
            <a:r>
              <a:rPr lang="cs-CZ" dirty="0" smtClean="0"/>
              <a:t> – </a:t>
            </a:r>
            <a:r>
              <a:rPr lang="cs-CZ" dirty="0" err="1" smtClean="0"/>
              <a:t>effect</a:t>
            </a:r>
            <a:r>
              <a:rPr lang="cs-CZ" u="sng" dirty="0" err="1" smtClean="0"/>
              <a:t>ūs</a:t>
            </a:r>
            <a:r>
              <a:rPr lang="cs-CZ" dirty="0" smtClean="0"/>
              <a:t>, </a:t>
            </a:r>
            <a:r>
              <a:rPr lang="cs-CZ" dirty="0" err="1" smtClean="0"/>
              <a:t>sit</a:t>
            </a:r>
            <a:r>
              <a:rPr lang="cs-CZ" u="sng" dirty="0" err="1" smtClean="0"/>
              <a:t>us</a:t>
            </a:r>
            <a:r>
              <a:rPr lang="cs-CZ" u="sng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sit</a:t>
            </a:r>
            <a:r>
              <a:rPr lang="cs-CZ" u="sng" dirty="0" err="1" smtClean="0"/>
              <a:t>ūs</a:t>
            </a:r>
            <a:endParaRPr lang="cs-CZ" u="sng" dirty="0" smtClean="0"/>
          </a:p>
          <a:p>
            <a:pPr marL="624078" indent="-514350">
              <a:buNone/>
            </a:pPr>
            <a:r>
              <a:rPr lang="cs-CZ" dirty="0" smtClean="0"/>
              <a:t>ALE: </a:t>
            </a:r>
            <a:r>
              <a:rPr lang="cs-CZ" dirty="0" err="1" smtClean="0"/>
              <a:t>man</a:t>
            </a:r>
            <a:r>
              <a:rPr lang="cs-CZ" dirty="0" err="1" smtClean="0">
                <a:solidFill>
                  <a:srgbClr val="0070C0"/>
                </a:solidFill>
              </a:rPr>
              <a:t>us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0070C0"/>
                </a:solidFill>
              </a:rPr>
              <a:t>ūs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; </a:t>
            </a:r>
            <a:r>
              <a:rPr lang="cs-CZ" dirty="0" err="1" smtClean="0"/>
              <a:t>ac</a:t>
            </a:r>
            <a:r>
              <a:rPr lang="cs-CZ" dirty="0" err="1" smtClean="0">
                <a:solidFill>
                  <a:srgbClr val="0070C0"/>
                </a:solidFill>
              </a:rPr>
              <a:t>us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0070C0"/>
                </a:solidFill>
              </a:rPr>
              <a:t>ūs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r>
              <a:rPr lang="cs-CZ" dirty="0" smtClean="0"/>
              <a:t>; </a:t>
            </a:r>
            <a:r>
              <a:rPr lang="cs-CZ" dirty="0" err="1" smtClean="0"/>
              <a:t>dom</a:t>
            </a:r>
            <a:r>
              <a:rPr lang="cs-CZ" dirty="0" err="1" smtClean="0">
                <a:solidFill>
                  <a:srgbClr val="0070C0"/>
                </a:solidFill>
              </a:rPr>
              <a:t>us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0070C0"/>
                </a:solidFill>
              </a:rPr>
              <a:t>ūs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</a:p>
          <a:p>
            <a:pPr marL="624078" indent="-51435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624078" indent="-514350">
              <a:buNone/>
            </a:pPr>
            <a:r>
              <a:rPr lang="cs-CZ" dirty="0" smtClean="0"/>
              <a:t>2)</a:t>
            </a:r>
            <a:r>
              <a:rPr lang="cs-CZ" dirty="0" smtClean="0">
                <a:solidFill>
                  <a:srgbClr val="00B050"/>
                </a:solidFill>
              </a:rPr>
              <a:t> Neutra</a:t>
            </a:r>
            <a:r>
              <a:rPr lang="cs-CZ" dirty="0" smtClean="0"/>
              <a:t>: vzor </a:t>
            </a:r>
            <a:r>
              <a:rPr lang="cs-CZ" dirty="0" err="1" smtClean="0"/>
              <a:t>genū</a:t>
            </a:r>
            <a:endParaRPr lang="cs-CZ" dirty="0" smtClean="0"/>
          </a:p>
          <a:p>
            <a:pPr marL="624078" indent="-514350">
              <a:buNone/>
            </a:pPr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.: </a:t>
            </a:r>
            <a:r>
              <a:rPr lang="cs-CZ" dirty="0" smtClean="0">
                <a:solidFill>
                  <a:srgbClr val="00B050"/>
                </a:solidFill>
              </a:rPr>
              <a:t>-ū</a:t>
            </a:r>
            <a:r>
              <a:rPr lang="cs-CZ" dirty="0" smtClean="0"/>
              <a:t>; gen.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00B050"/>
                </a:solidFill>
              </a:rPr>
              <a:t>-</a:t>
            </a:r>
            <a:r>
              <a:rPr lang="cs-CZ" dirty="0" err="1" smtClean="0">
                <a:solidFill>
                  <a:srgbClr val="00B050"/>
                </a:solidFill>
              </a:rPr>
              <a:t>ūs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</a:p>
          <a:p>
            <a:pPr marL="624078" indent="-514350">
              <a:buNone/>
            </a:pPr>
            <a:r>
              <a:rPr lang="cs-CZ" dirty="0" err="1" smtClean="0"/>
              <a:t>corn</a:t>
            </a:r>
            <a:r>
              <a:rPr lang="cs-CZ" u="sng" dirty="0" err="1" smtClean="0"/>
              <a:t>ū</a:t>
            </a:r>
            <a:r>
              <a:rPr lang="cs-CZ" u="sng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corn</a:t>
            </a:r>
            <a:r>
              <a:rPr lang="cs-CZ" u="sng" dirty="0" err="1" smtClean="0"/>
              <a:t>ūs</a:t>
            </a:r>
            <a:endParaRPr lang="cs-CZ" u="sng" dirty="0" smtClean="0"/>
          </a:p>
          <a:p>
            <a:pPr marL="624078" indent="-514350">
              <a:buNone/>
            </a:pPr>
            <a:endParaRPr lang="cs-CZ" dirty="0" smtClean="0">
              <a:solidFill>
                <a:srgbClr val="00B050"/>
              </a:solidFill>
            </a:endParaRPr>
          </a:p>
          <a:p>
            <a:pPr marL="624078" indent="-51435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8"/>
          </a:xfrm>
        </p:spPr>
        <p:txBody>
          <a:bodyPr/>
          <a:lstStyle/>
          <a:p>
            <a:r>
              <a:rPr lang="cs-CZ" dirty="0" smtClean="0"/>
              <a:t>IV. deklinace (U-KMENY)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3200" dirty="0" smtClean="0"/>
              <a:t>Vzor </a:t>
            </a:r>
            <a:r>
              <a:rPr lang="cs-CZ" sz="3200" dirty="0" err="1" smtClean="0">
                <a:solidFill>
                  <a:srgbClr val="0070C0"/>
                </a:solidFill>
              </a:rPr>
              <a:t>prōcessus</a:t>
            </a:r>
            <a:endParaRPr lang="cs-CZ" sz="32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cs-CZ" sz="2400" dirty="0" smtClean="0"/>
              <a:t>         </a:t>
            </a:r>
            <a:r>
              <a:rPr lang="cs-CZ" sz="2400" dirty="0" err="1" smtClean="0"/>
              <a:t>sg</a:t>
            </a:r>
            <a:r>
              <a:rPr lang="cs-CZ" sz="2400" dirty="0" smtClean="0"/>
              <a:t>.					</a:t>
            </a:r>
            <a:r>
              <a:rPr lang="cs-CZ" sz="2400" dirty="0" err="1" smtClean="0"/>
              <a:t>pl</a:t>
            </a:r>
            <a:r>
              <a:rPr lang="cs-CZ" sz="2400" dirty="0" smtClean="0"/>
              <a:t>.</a:t>
            </a:r>
          </a:p>
          <a:p>
            <a:pPr marL="566928" indent="-457200">
              <a:buNone/>
            </a:pPr>
            <a:r>
              <a:rPr lang="cs-CZ" sz="2400" dirty="0" smtClean="0"/>
              <a:t>1. </a:t>
            </a:r>
            <a:r>
              <a:rPr lang="cs-CZ" sz="2400" dirty="0" err="1" smtClean="0"/>
              <a:t>prōcess</a:t>
            </a:r>
            <a:r>
              <a:rPr lang="cs-CZ" sz="2400" dirty="0" smtClean="0"/>
              <a:t>-</a:t>
            </a:r>
            <a:r>
              <a:rPr lang="cs-CZ" sz="2400" dirty="0" err="1" smtClean="0"/>
              <a:t>us</a:t>
            </a:r>
            <a:r>
              <a:rPr lang="cs-CZ" sz="2400" dirty="0" smtClean="0"/>
              <a:t>			1. </a:t>
            </a:r>
            <a:r>
              <a:rPr lang="cs-CZ" sz="2400" dirty="0" err="1" smtClean="0"/>
              <a:t>prōcess</a:t>
            </a:r>
            <a:r>
              <a:rPr lang="cs-CZ" sz="2400" dirty="0" smtClean="0"/>
              <a:t>-</a:t>
            </a:r>
            <a:r>
              <a:rPr lang="cs-CZ" sz="2400" dirty="0" err="1" smtClean="0"/>
              <a:t>ūs</a:t>
            </a:r>
            <a:endParaRPr lang="cs-CZ" sz="2400" dirty="0" smtClean="0"/>
          </a:p>
          <a:p>
            <a:pPr marL="566928" indent="-457200">
              <a:buNone/>
            </a:pPr>
            <a:r>
              <a:rPr lang="cs-CZ" sz="2400" dirty="0" smtClean="0"/>
              <a:t>2. </a:t>
            </a:r>
            <a:r>
              <a:rPr lang="cs-CZ" sz="2400" dirty="0" err="1" smtClean="0"/>
              <a:t>prōcess</a:t>
            </a:r>
            <a:r>
              <a:rPr lang="cs-CZ" sz="2400" dirty="0" smtClean="0"/>
              <a:t>-</a:t>
            </a:r>
            <a:r>
              <a:rPr lang="cs-CZ" sz="2400" dirty="0" err="1" smtClean="0"/>
              <a:t>ūs</a:t>
            </a:r>
            <a:r>
              <a:rPr lang="cs-CZ" sz="2400" dirty="0" smtClean="0"/>
              <a:t>			2. </a:t>
            </a:r>
            <a:r>
              <a:rPr lang="cs-CZ" sz="2400" dirty="0" err="1" smtClean="0"/>
              <a:t>process</a:t>
            </a:r>
            <a:r>
              <a:rPr lang="cs-CZ" sz="2400" dirty="0" smtClean="0"/>
              <a:t>-</a:t>
            </a:r>
            <a:r>
              <a:rPr lang="cs-CZ" sz="2400" dirty="0" err="1" smtClean="0"/>
              <a:t>uum</a:t>
            </a:r>
            <a:endParaRPr lang="cs-CZ" sz="2400" dirty="0" smtClean="0"/>
          </a:p>
          <a:p>
            <a:pPr marL="566928" indent="-457200">
              <a:buNone/>
            </a:pPr>
            <a:r>
              <a:rPr lang="cs-CZ" sz="2400" dirty="0" smtClean="0"/>
              <a:t>4. </a:t>
            </a:r>
            <a:r>
              <a:rPr lang="cs-CZ" sz="2400" dirty="0" err="1" smtClean="0"/>
              <a:t>prōcess</a:t>
            </a:r>
            <a:r>
              <a:rPr lang="cs-CZ" sz="2400" dirty="0" smtClean="0"/>
              <a:t>-um			4. </a:t>
            </a:r>
            <a:r>
              <a:rPr lang="cs-CZ" sz="2400" dirty="0" err="1" smtClean="0"/>
              <a:t>prōcess</a:t>
            </a:r>
            <a:r>
              <a:rPr lang="cs-CZ" sz="2400" dirty="0" smtClean="0"/>
              <a:t>-</a:t>
            </a:r>
            <a:r>
              <a:rPr lang="cs-CZ" sz="2400" dirty="0" err="1" smtClean="0"/>
              <a:t>ūs</a:t>
            </a:r>
            <a:endParaRPr lang="cs-CZ" sz="2400" dirty="0" smtClean="0"/>
          </a:p>
          <a:p>
            <a:pPr marL="566928" indent="-457200">
              <a:buNone/>
            </a:pPr>
            <a:r>
              <a:rPr lang="cs-CZ" sz="2400" dirty="0" smtClean="0"/>
              <a:t>6. </a:t>
            </a:r>
            <a:r>
              <a:rPr lang="cs-CZ" sz="2400" dirty="0" err="1" smtClean="0"/>
              <a:t>prōcess</a:t>
            </a:r>
            <a:r>
              <a:rPr lang="cs-CZ" sz="2400" dirty="0" smtClean="0"/>
              <a:t>-ū			6. </a:t>
            </a:r>
            <a:r>
              <a:rPr lang="cs-CZ" sz="2400" dirty="0" err="1" smtClean="0"/>
              <a:t>prōcess</a:t>
            </a:r>
            <a:r>
              <a:rPr lang="cs-CZ" sz="2400" dirty="0" smtClean="0"/>
              <a:t>-</a:t>
            </a:r>
            <a:r>
              <a:rPr lang="cs-CZ" sz="2400" dirty="0" err="1" smtClean="0"/>
              <a:t>ibus</a:t>
            </a:r>
            <a:endParaRPr lang="cs-CZ" sz="2400" dirty="0" smtClean="0"/>
          </a:p>
          <a:p>
            <a:pPr marL="566928" indent="-457200">
              <a:buNone/>
            </a:pPr>
            <a:endParaRPr lang="cs-CZ" sz="2400" dirty="0" smtClean="0"/>
          </a:p>
          <a:p>
            <a:pPr marL="566928" indent="-457200">
              <a:buNone/>
            </a:pPr>
            <a:endParaRPr lang="cs-CZ" sz="2400" dirty="0" smtClean="0"/>
          </a:p>
          <a:p>
            <a:pPr marL="566928" indent="-457200">
              <a:buNone/>
            </a:pPr>
            <a:r>
              <a:rPr lang="cs-CZ" sz="3200" dirty="0" smtClean="0"/>
              <a:t>Vzor </a:t>
            </a:r>
            <a:r>
              <a:rPr lang="cs-CZ" sz="3200" dirty="0" err="1" smtClean="0">
                <a:solidFill>
                  <a:srgbClr val="00B050"/>
                </a:solidFill>
              </a:rPr>
              <a:t>genū</a:t>
            </a:r>
            <a:endParaRPr lang="cs-CZ" sz="3200" dirty="0" smtClean="0">
              <a:solidFill>
                <a:srgbClr val="00B050"/>
              </a:solidFill>
            </a:endParaRPr>
          </a:p>
          <a:p>
            <a:pPr marL="566928" indent="-457200">
              <a:buNone/>
            </a:pPr>
            <a:r>
              <a:rPr lang="cs-CZ" sz="2400" dirty="0" smtClean="0"/>
              <a:t>      </a:t>
            </a:r>
            <a:r>
              <a:rPr lang="cs-CZ" sz="2400" dirty="0" err="1" smtClean="0"/>
              <a:t>sg</a:t>
            </a:r>
            <a:r>
              <a:rPr lang="cs-CZ" sz="2400" dirty="0" smtClean="0"/>
              <a:t>. 				       </a:t>
            </a:r>
            <a:r>
              <a:rPr lang="cs-CZ" sz="2400" dirty="0" err="1" smtClean="0"/>
              <a:t>pl</a:t>
            </a:r>
            <a:r>
              <a:rPr lang="cs-CZ" sz="2400" dirty="0" smtClean="0"/>
              <a:t>.</a:t>
            </a:r>
          </a:p>
          <a:p>
            <a:pPr marL="566928" indent="-457200">
              <a:buNone/>
            </a:pPr>
            <a:r>
              <a:rPr lang="cs-CZ" sz="2400" dirty="0" smtClean="0"/>
              <a:t>1. gen-ū				1. gen-</a:t>
            </a:r>
            <a:r>
              <a:rPr lang="cs-CZ" sz="2400" dirty="0" err="1" smtClean="0"/>
              <a:t>ua</a:t>
            </a:r>
            <a:endParaRPr lang="cs-CZ" sz="2400" dirty="0" smtClean="0"/>
          </a:p>
          <a:p>
            <a:pPr marL="566928" indent="-457200">
              <a:buNone/>
            </a:pPr>
            <a:r>
              <a:rPr lang="cs-CZ" sz="2400" dirty="0" smtClean="0"/>
              <a:t>2. gen-</a:t>
            </a:r>
            <a:r>
              <a:rPr lang="cs-CZ" sz="2400" dirty="0" err="1" smtClean="0"/>
              <a:t>ūs</a:t>
            </a:r>
            <a:r>
              <a:rPr lang="cs-CZ" sz="2400" dirty="0" smtClean="0"/>
              <a:t>				2. gen-</a:t>
            </a:r>
            <a:r>
              <a:rPr lang="cs-CZ" sz="2400" dirty="0" err="1" smtClean="0"/>
              <a:t>uum</a:t>
            </a:r>
            <a:endParaRPr lang="cs-CZ" sz="2400" dirty="0" smtClean="0"/>
          </a:p>
          <a:p>
            <a:pPr marL="566928" indent="-457200">
              <a:buNone/>
            </a:pPr>
            <a:r>
              <a:rPr lang="cs-CZ" sz="2400" dirty="0" smtClean="0"/>
              <a:t>4. gen-ū				4. gen-</a:t>
            </a:r>
            <a:r>
              <a:rPr lang="cs-CZ" sz="2400" dirty="0" err="1" smtClean="0"/>
              <a:t>ua</a:t>
            </a:r>
            <a:endParaRPr lang="cs-CZ" sz="2400" dirty="0" smtClean="0"/>
          </a:p>
          <a:p>
            <a:pPr marL="566928" indent="-457200">
              <a:buNone/>
            </a:pPr>
            <a:r>
              <a:rPr lang="cs-CZ" sz="2400" dirty="0" smtClean="0"/>
              <a:t>6. gen-ū				6. gen-</a:t>
            </a:r>
            <a:r>
              <a:rPr lang="cs-CZ" sz="2400" dirty="0" err="1" smtClean="0"/>
              <a:t>ibus</a:t>
            </a:r>
            <a:endParaRPr lang="cs-CZ" sz="2400" dirty="0" smtClean="0"/>
          </a:p>
          <a:p>
            <a:pPr marL="566928" indent="-457200">
              <a:buNone/>
            </a:pPr>
            <a:endParaRPr lang="cs-CZ" sz="3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577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Feminina</a:t>
            </a:r>
            <a:r>
              <a:rPr lang="cs-CZ" sz="2800" dirty="0" smtClean="0"/>
              <a:t>: vzor  </a:t>
            </a:r>
            <a:r>
              <a:rPr lang="cs-CZ" sz="2800" dirty="0" err="1" smtClean="0"/>
              <a:t>faciēs</a:t>
            </a:r>
            <a:endParaRPr lang="cs-CZ" sz="2800" dirty="0" smtClean="0"/>
          </a:p>
          <a:p>
            <a:pPr>
              <a:buNone/>
            </a:pPr>
            <a:r>
              <a:rPr lang="cs-CZ" sz="2400" dirty="0" err="1" smtClean="0"/>
              <a:t>nom</a:t>
            </a:r>
            <a:r>
              <a:rPr lang="cs-CZ" sz="2400" dirty="0" smtClean="0"/>
              <a:t>. </a:t>
            </a:r>
            <a:r>
              <a:rPr lang="cs-CZ" sz="2400" dirty="0" err="1" smtClean="0"/>
              <a:t>sg</a:t>
            </a:r>
            <a:r>
              <a:rPr lang="cs-CZ" sz="2400" dirty="0" smtClean="0"/>
              <a:t>. </a:t>
            </a:r>
            <a:r>
              <a:rPr lang="cs-CZ" sz="2400" dirty="0" err="1" smtClean="0">
                <a:solidFill>
                  <a:srgbClr val="FF0000"/>
                </a:solidFill>
              </a:rPr>
              <a:t>ēs</a:t>
            </a:r>
            <a:r>
              <a:rPr lang="cs-CZ" sz="2400" dirty="0" smtClean="0"/>
              <a:t>; gen. </a:t>
            </a:r>
            <a:r>
              <a:rPr lang="cs-CZ" sz="2400" dirty="0" err="1" smtClean="0"/>
              <a:t>sg</a:t>
            </a:r>
            <a:r>
              <a:rPr lang="cs-CZ" sz="2400" dirty="0" smtClean="0"/>
              <a:t>. </a:t>
            </a:r>
            <a:r>
              <a:rPr lang="cs-CZ" sz="2400" dirty="0" err="1" smtClean="0">
                <a:solidFill>
                  <a:srgbClr val="FF0000"/>
                </a:solidFill>
              </a:rPr>
              <a:t>ēī</a:t>
            </a:r>
            <a:r>
              <a:rPr lang="cs-CZ" sz="2400" dirty="0" smtClean="0"/>
              <a:t>/</a:t>
            </a:r>
            <a:r>
              <a:rPr lang="cs-CZ" sz="2400" dirty="0" err="1" smtClean="0">
                <a:solidFill>
                  <a:srgbClr val="FF0000"/>
                </a:solidFill>
              </a:rPr>
              <a:t>eī</a:t>
            </a:r>
            <a:r>
              <a:rPr lang="cs-CZ" sz="2400" dirty="0" smtClean="0"/>
              <a:t>: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/>
              <a:t>rabi</a:t>
            </a:r>
            <a:r>
              <a:rPr lang="cs-CZ" sz="2400" u="sng" dirty="0" err="1" smtClean="0"/>
              <a:t>ēs</a:t>
            </a:r>
            <a:r>
              <a:rPr lang="cs-CZ" sz="2400" dirty="0" smtClean="0"/>
              <a:t> – </a:t>
            </a:r>
            <a:r>
              <a:rPr lang="cs-CZ" sz="2400" dirty="0" err="1" smtClean="0"/>
              <a:t>rabi</a:t>
            </a:r>
            <a:r>
              <a:rPr lang="cs-CZ" sz="2400" u="sng" dirty="0" err="1" smtClean="0"/>
              <a:t>ēī</a:t>
            </a:r>
            <a:r>
              <a:rPr lang="cs-CZ" sz="2400" dirty="0" smtClean="0"/>
              <a:t>; </a:t>
            </a:r>
            <a:r>
              <a:rPr lang="cs-CZ" sz="2400" dirty="0" err="1" smtClean="0"/>
              <a:t>r</a:t>
            </a:r>
            <a:r>
              <a:rPr lang="cs-CZ" sz="2400" u="sng" dirty="0" err="1" smtClean="0"/>
              <a:t>ēs</a:t>
            </a:r>
            <a:r>
              <a:rPr lang="cs-CZ" sz="2400" dirty="0" smtClean="0"/>
              <a:t> – </a:t>
            </a:r>
            <a:r>
              <a:rPr lang="cs-CZ" sz="2400" dirty="0" err="1" smtClean="0"/>
              <a:t>r</a:t>
            </a:r>
            <a:r>
              <a:rPr lang="cs-CZ" sz="2400" u="sng" dirty="0" err="1" smtClean="0"/>
              <a:t>eī</a:t>
            </a:r>
            <a:endParaRPr lang="cs-CZ" sz="2400" u="sng" dirty="0" smtClean="0"/>
          </a:p>
          <a:p>
            <a:pPr>
              <a:buNone/>
            </a:pPr>
            <a:r>
              <a:rPr lang="cs-CZ" sz="2400" dirty="0" smtClean="0"/>
              <a:t>ALE: </a:t>
            </a:r>
            <a:r>
              <a:rPr lang="cs-CZ" sz="2400" dirty="0" err="1" smtClean="0"/>
              <a:t>di</a:t>
            </a:r>
            <a:r>
              <a:rPr lang="cs-CZ" sz="2400" dirty="0" err="1" smtClean="0">
                <a:solidFill>
                  <a:srgbClr val="FF0000"/>
                </a:solidFill>
              </a:rPr>
              <a:t>ēs</a:t>
            </a:r>
            <a:r>
              <a:rPr lang="cs-CZ" sz="2400" dirty="0" smtClean="0"/>
              <a:t>, </a:t>
            </a:r>
            <a:r>
              <a:rPr lang="cs-CZ" sz="2400" dirty="0" err="1" smtClean="0">
                <a:solidFill>
                  <a:srgbClr val="FF0000"/>
                </a:solidFill>
              </a:rPr>
              <a:t>ēī</a:t>
            </a:r>
            <a:r>
              <a:rPr lang="cs-CZ" sz="2400" dirty="0" smtClean="0"/>
              <a:t>,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>
                <a:solidFill>
                  <a:srgbClr val="0070C0"/>
                </a:solidFill>
              </a:rPr>
              <a:t>m</a:t>
            </a:r>
            <a:r>
              <a:rPr lang="cs-CZ" sz="2400" smtClean="0">
                <a:solidFill>
                  <a:srgbClr val="0070C0"/>
                </a:solidFill>
              </a:rPr>
              <a:t>. </a:t>
            </a:r>
            <a:endParaRPr lang="cs-CZ" sz="2400" dirty="0" smtClean="0"/>
          </a:p>
          <a:p>
            <a:pPr>
              <a:buNone/>
            </a:pPr>
            <a:r>
              <a:rPr lang="cs-CZ" sz="2400" dirty="0" err="1" smtClean="0"/>
              <a:t>speciēs</a:t>
            </a:r>
            <a:r>
              <a:rPr lang="cs-CZ" sz="2400" dirty="0" smtClean="0"/>
              <a:t> (</a:t>
            </a:r>
            <a:r>
              <a:rPr lang="cs-CZ" sz="2400" dirty="0" err="1" smtClean="0"/>
              <a:t>sg</a:t>
            </a:r>
            <a:r>
              <a:rPr lang="cs-CZ" sz="2400" dirty="0" smtClean="0"/>
              <a:t>., </a:t>
            </a:r>
            <a:r>
              <a:rPr lang="cs-CZ" sz="2400" dirty="0" err="1" smtClean="0"/>
              <a:t>pl</a:t>
            </a:r>
            <a:r>
              <a:rPr lang="cs-CZ" sz="2400" dirty="0" smtClean="0"/>
              <a:t>.) – druh/druhy: </a:t>
            </a:r>
            <a:r>
              <a:rPr lang="cs-CZ" sz="2400" dirty="0" err="1" smtClean="0"/>
              <a:t>speci</a:t>
            </a:r>
            <a:r>
              <a:rPr lang="cs-CZ" sz="2400" dirty="0" err="1" smtClean="0">
                <a:solidFill>
                  <a:srgbClr val="FF0000"/>
                </a:solidFill>
              </a:rPr>
              <a:t>ēs</a:t>
            </a:r>
            <a:r>
              <a:rPr lang="cs-CZ" sz="2400" dirty="0" smtClean="0"/>
              <a:t> nov</a:t>
            </a:r>
            <a:r>
              <a:rPr lang="cs-CZ" sz="2400" dirty="0" smtClean="0">
                <a:solidFill>
                  <a:srgbClr val="FF0000"/>
                </a:solidFill>
              </a:rPr>
              <a:t>a</a:t>
            </a:r>
            <a:r>
              <a:rPr lang="cs-CZ" sz="2400" dirty="0" smtClean="0"/>
              <a:t>, </a:t>
            </a:r>
            <a:r>
              <a:rPr lang="cs-CZ" sz="2400" dirty="0" err="1" smtClean="0"/>
              <a:t>speci</a:t>
            </a:r>
            <a:r>
              <a:rPr lang="cs-CZ" sz="2400" dirty="0" err="1" smtClean="0">
                <a:solidFill>
                  <a:srgbClr val="FF0000"/>
                </a:solidFill>
              </a:rPr>
              <a:t>ēs</a:t>
            </a:r>
            <a:endParaRPr lang="cs-CZ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400" dirty="0" err="1" smtClean="0"/>
              <a:t>nov</a:t>
            </a:r>
            <a:r>
              <a:rPr lang="cs-CZ" sz="2400" dirty="0" err="1" smtClean="0">
                <a:solidFill>
                  <a:srgbClr val="FF0000"/>
                </a:solidFill>
              </a:rPr>
              <a:t>ae</a:t>
            </a:r>
            <a:endParaRPr lang="cs-CZ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400" dirty="0" err="1" smtClean="0"/>
              <a:t>speciēs</a:t>
            </a:r>
            <a:r>
              <a:rPr lang="cs-CZ" sz="2400" dirty="0" smtClean="0"/>
              <a:t> (</a:t>
            </a:r>
            <a:r>
              <a:rPr lang="cs-CZ" sz="2400" dirty="0" err="1" smtClean="0"/>
              <a:t>pl</a:t>
            </a:r>
            <a:r>
              <a:rPr lang="cs-CZ" sz="2400" dirty="0" smtClean="0"/>
              <a:t>.) – čajová směs: </a:t>
            </a:r>
            <a:r>
              <a:rPr lang="cs-CZ" sz="2400" dirty="0" err="1" smtClean="0"/>
              <a:t>speci</a:t>
            </a:r>
            <a:r>
              <a:rPr lang="cs-CZ" sz="2400" dirty="0" err="1" smtClean="0">
                <a:solidFill>
                  <a:srgbClr val="FF0000"/>
                </a:solidFill>
              </a:rPr>
              <a:t>ēs</a:t>
            </a:r>
            <a:r>
              <a:rPr lang="cs-CZ" sz="2400" dirty="0" smtClean="0"/>
              <a:t> </a:t>
            </a:r>
            <a:r>
              <a:rPr lang="cs-CZ" sz="2400" dirty="0" err="1" smtClean="0"/>
              <a:t>urologic</a:t>
            </a:r>
            <a:r>
              <a:rPr lang="cs-CZ" sz="2400" dirty="0" err="1" smtClean="0">
                <a:solidFill>
                  <a:srgbClr val="FF0000"/>
                </a:solidFill>
              </a:rPr>
              <a:t>ae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      </a:t>
            </a:r>
            <a:r>
              <a:rPr lang="cs-CZ" sz="2400" dirty="0" err="1" smtClean="0"/>
              <a:t>sg</a:t>
            </a:r>
            <a:r>
              <a:rPr lang="cs-CZ" sz="2400" dirty="0" smtClean="0"/>
              <a:t>.				       </a:t>
            </a:r>
            <a:r>
              <a:rPr lang="cs-CZ" sz="2400" dirty="0" err="1" smtClean="0"/>
              <a:t>pl</a:t>
            </a:r>
            <a:r>
              <a:rPr lang="cs-CZ" sz="2400" dirty="0" smtClean="0"/>
              <a:t>.</a:t>
            </a:r>
          </a:p>
          <a:p>
            <a:pPr marL="624078" indent="-514350">
              <a:buNone/>
            </a:pPr>
            <a:r>
              <a:rPr lang="cs-CZ" sz="2400" dirty="0" smtClean="0"/>
              <a:t>1. </a:t>
            </a:r>
            <a:r>
              <a:rPr lang="cs-CZ" sz="2400" dirty="0" err="1" smtClean="0"/>
              <a:t>faci</a:t>
            </a:r>
            <a:r>
              <a:rPr lang="cs-CZ" sz="2400" dirty="0" smtClean="0"/>
              <a:t>-</a:t>
            </a:r>
            <a:r>
              <a:rPr lang="cs-CZ" sz="2400" dirty="0" err="1" smtClean="0"/>
              <a:t>ēs</a:t>
            </a:r>
            <a:r>
              <a:rPr lang="cs-CZ" sz="2400" dirty="0" smtClean="0"/>
              <a:t>				1. </a:t>
            </a:r>
            <a:r>
              <a:rPr lang="cs-CZ" sz="2400" dirty="0" err="1" smtClean="0"/>
              <a:t>faci</a:t>
            </a:r>
            <a:r>
              <a:rPr lang="cs-CZ" sz="2400" dirty="0" smtClean="0"/>
              <a:t>-</a:t>
            </a:r>
            <a:r>
              <a:rPr lang="cs-CZ" sz="2400" dirty="0" err="1" smtClean="0"/>
              <a:t>ēs</a:t>
            </a:r>
            <a:endParaRPr lang="cs-CZ" sz="2400" dirty="0" smtClean="0"/>
          </a:p>
          <a:p>
            <a:pPr marL="624078" indent="-514350">
              <a:buNone/>
            </a:pPr>
            <a:r>
              <a:rPr lang="cs-CZ" sz="2400" dirty="0" smtClean="0"/>
              <a:t>2. </a:t>
            </a:r>
            <a:r>
              <a:rPr lang="cs-CZ" sz="2400" dirty="0" err="1" smtClean="0"/>
              <a:t>faci</a:t>
            </a:r>
            <a:r>
              <a:rPr lang="cs-CZ" sz="2400" dirty="0" smtClean="0"/>
              <a:t>-</a:t>
            </a:r>
            <a:r>
              <a:rPr lang="cs-CZ" sz="2400" dirty="0" err="1" smtClean="0"/>
              <a:t>ēī</a:t>
            </a:r>
            <a:r>
              <a:rPr lang="cs-CZ" sz="2400" dirty="0" smtClean="0"/>
              <a:t>				2. </a:t>
            </a:r>
            <a:r>
              <a:rPr lang="cs-CZ" sz="2400" dirty="0" err="1" smtClean="0"/>
              <a:t>faci</a:t>
            </a:r>
            <a:r>
              <a:rPr lang="cs-CZ" sz="2400" dirty="0" smtClean="0"/>
              <a:t>-</a:t>
            </a:r>
            <a:r>
              <a:rPr lang="cs-CZ" sz="2400" dirty="0" err="1" smtClean="0"/>
              <a:t>ērum</a:t>
            </a:r>
            <a:endParaRPr lang="cs-CZ" sz="2400" dirty="0" smtClean="0"/>
          </a:p>
          <a:p>
            <a:pPr marL="624078" indent="-514350">
              <a:buNone/>
            </a:pPr>
            <a:r>
              <a:rPr lang="cs-CZ" sz="2400" dirty="0" smtClean="0"/>
              <a:t>4. </a:t>
            </a:r>
            <a:r>
              <a:rPr lang="cs-CZ" sz="2400" dirty="0" err="1" smtClean="0"/>
              <a:t>faci</a:t>
            </a:r>
            <a:r>
              <a:rPr lang="cs-CZ" sz="2400" dirty="0" smtClean="0"/>
              <a:t>-</a:t>
            </a:r>
            <a:r>
              <a:rPr lang="cs-CZ" sz="2400" dirty="0" err="1" smtClean="0"/>
              <a:t>em</a:t>
            </a:r>
            <a:r>
              <a:rPr lang="cs-CZ" sz="2400" dirty="0" smtClean="0"/>
              <a:t>				4. </a:t>
            </a:r>
            <a:r>
              <a:rPr lang="cs-CZ" sz="2400" dirty="0" err="1" smtClean="0"/>
              <a:t>faci</a:t>
            </a:r>
            <a:r>
              <a:rPr lang="cs-CZ" sz="2400" dirty="0" smtClean="0"/>
              <a:t>-</a:t>
            </a:r>
            <a:r>
              <a:rPr lang="cs-CZ" sz="2400" dirty="0" err="1" smtClean="0"/>
              <a:t>ēs</a:t>
            </a:r>
            <a:endParaRPr lang="cs-CZ" sz="2400" dirty="0" smtClean="0"/>
          </a:p>
          <a:p>
            <a:pPr marL="624078" indent="-514350">
              <a:buNone/>
            </a:pPr>
            <a:r>
              <a:rPr lang="cs-CZ" sz="2400" dirty="0" smtClean="0"/>
              <a:t>6. </a:t>
            </a:r>
            <a:r>
              <a:rPr lang="cs-CZ" sz="2400" dirty="0" err="1" smtClean="0"/>
              <a:t>faci</a:t>
            </a:r>
            <a:r>
              <a:rPr lang="cs-CZ" sz="2400" dirty="0" smtClean="0"/>
              <a:t>-ē				6. </a:t>
            </a:r>
            <a:r>
              <a:rPr lang="cs-CZ" sz="2400" dirty="0" err="1" smtClean="0"/>
              <a:t>faci</a:t>
            </a:r>
            <a:r>
              <a:rPr lang="cs-CZ" sz="2400" dirty="0" smtClean="0"/>
              <a:t>-</a:t>
            </a:r>
            <a:r>
              <a:rPr lang="cs-CZ" sz="2400" dirty="0" err="1" smtClean="0"/>
              <a:t>ēbus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dirty="0" smtClean="0"/>
              <a:t>V. deklinace (Ē-KMENY)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43567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Rychlá smrt</a:t>
            </a:r>
          </a:p>
          <a:p>
            <a:pPr>
              <a:buNone/>
            </a:pPr>
            <a:r>
              <a:rPr lang="cs-CZ" dirty="0" smtClean="0"/>
              <a:t>Pravé koleno</a:t>
            </a:r>
          </a:p>
          <a:p>
            <a:pPr>
              <a:buNone/>
            </a:pPr>
            <a:r>
              <a:rPr lang="cs-CZ" dirty="0" smtClean="0"/>
              <a:t>Neznámý druh</a:t>
            </a:r>
          </a:p>
          <a:p>
            <a:pPr>
              <a:buNone/>
            </a:pPr>
            <a:r>
              <a:rPr lang="cs-CZ" dirty="0" smtClean="0"/>
              <a:t>Akutní stav</a:t>
            </a:r>
          </a:p>
          <a:p>
            <a:pPr>
              <a:buNone/>
            </a:pPr>
            <a:r>
              <a:rPr lang="cs-CZ" dirty="0" smtClean="0"/>
              <a:t>Hluboký zubní kaz</a:t>
            </a:r>
          </a:p>
          <a:p>
            <a:pPr>
              <a:buNone/>
            </a:pPr>
            <a:r>
              <a:rPr lang="cs-CZ" dirty="0" smtClean="0"/>
              <a:t>Předčasný porod</a:t>
            </a:r>
          </a:p>
          <a:p>
            <a:pPr>
              <a:buNone/>
            </a:pPr>
            <a:r>
              <a:rPr lang="cs-CZ" dirty="0" smtClean="0"/>
              <a:t>Močopudný čaj</a:t>
            </a:r>
          </a:p>
          <a:p>
            <a:pPr>
              <a:buNone/>
            </a:pPr>
            <a:r>
              <a:rPr lang="cs-CZ" dirty="0" smtClean="0"/>
              <a:t>Pomalý tep</a:t>
            </a:r>
          </a:p>
          <a:p>
            <a:pPr>
              <a:buNone/>
            </a:pPr>
            <a:r>
              <a:rPr lang="cs-CZ" dirty="0" smtClean="0"/>
              <a:t>Levá ruka</a:t>
            </a:r>
          </a:p>
          <a:p>
            <a:pPr>
              <a:buNone/>
            </a:pPr>
            <a:r>
              <a:rPr lang="cs-CZ" dirty="0" smtClean="0"/>
              <a:t>Nedávný (čerstvý) infarkt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Přeložte a vyskloňujte: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97</TotalTime>
  <Words>178</Words>
  <Application>Microsoft Office PowerPoint</Application>
  <PresentationFormat>Předvádění na obrazovce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Shluk</vt:lpstr>
      <vt:lpstr>Snímek 1</vt:lpstr>
      <vt:lpstr>IV. deklinace (U-KMENY)</vt:lpstr>
      <vt:lpstr>Snímek 3</vt:lpstr>
      <vt:lpstr>V. deklinace (Ē-KMENY)</vt:lpstr>
      <vt:lpstr>Přeložte a vyskloňujte: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</dc:creator>
  <cp:lastModifiedBy>juklova</cp:lastModifiedBy>
  <cp:revision>10</cp:revision>
  <dcterms:created xsi:type="dcterms:W3CDTF">2010-11-14T12:23:01Z</dcterms:created>
  <dcterms:modified xsi:type="dcterms:W3CDTF">2011-11-18T12:18:17Z</dcterms:modified>
</cp:coreProperties>
</file>