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69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8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1368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800" dirty="0" smtClean="0">
                <a:solidFill>
                  <a:srgbClr val="00B0F0"/>
                </a:solidFill>
              </a:rPr>
              <a:t>Latina – mrtvý jazyk?</a:t>
            </a:r>
            <a:endParaRPr lang="cs-CZ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8) ex: /</a:t>
            </a:r>
            <a:r>
              <a:rPr lang="cs-CZ" dirty="0" err="1" smtClean="0"/>
              <a:t>egz</a:t>
            </a:r>
            <a:r>
              <a:rPr lang="cs-CZ" dirty="0" smtClean="0"/>
              <a:t>/ - e</a:t>
            </a:r>
            <a:r>
              <a:rPr lang="cs-CZ" u="sng" dirty="0" smtClean="0"/>
              <a:t>x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tus x </a:t>
            </a:r>
            <a:r>
              <a:rPr lang="cs-CZ" dirty="0" err="1" smtClean="0"/>
              <a:t>e</a:t>
            </a:r>
            <a:r>
              <a:rPr lang="cs-CZ" u="sng" dirty="0" err="1" smtClean="0"/>
              <a:t>x</a:t>
            </a:r>
            <a:r>
              <a:rPr lang="cs-CZ" dirty="0" err="1" smtClean="0">
                <a:solidFill>
                  <a:srgbClr val="FF0000"/>
                </a:solidFill>
              </a:rPr>
              <a:t>t</a:t>
            </a:r>
            <a:r>
              <a:rPr lang="cs-CZ" dirty="0" err="1" smtClean="0"/>
              <a:t>rauterinus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9) </a:t>
            </a:r>
            <a:r>
              <a:rPr lang="cs-CZ" dirty="0" err="1" smtClean="0"/>
              <a:t>ph</a:t>
            </a:r>
            <a:r>
              <a:rPr lang="cs-CZ" dirty="0" smtClean="0"/>
              <a:t>: /f/ - </a:t>
            </a:r>
            <a:r>
              <a:rPr lang="cs-CZ" u="sng" dirty="0" err="1" smtClean="0"/>
              <a:t>ph</a:t>
            </a:r>
            <a:r>
              <a:rPr lang="cs-CZ" dirty="0" err="1" smtClean="0"/>
              <a:t>alanx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10) </a:t>
            </a:r>
            <a:r>
              <a:rPr lang="cs-CZ" dirty="0" err="1" smtClean="0"/>
              <a:t>rh</a:t>
            </a:r>
            <a:r>
              <a:rPr lang="cs-CZ" dirty="0" smtClean="0"/>
              <a:t>: /r/ - </a:t>
            </a:r>
            <a:r>
              <a:rPr lang="cs-CZ" u="sng" dirty="0" err="1" smtClean="0"/>
              <a:t>rh</a:t>
            </a:r>
            <a:r>
              <a:rPr lang="cs-CZ" dirty="0" err="1" smtClean="0"/>
              <a:t>aphe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11) </a:t>
            </a:r>
            <a:r>
              <a:rPr lang="cs-CZ" dirty="0" err="1" smtClean="0"/>
              <a:t>th</a:t>
            </a:r>
            <a:r>
              <a:rPr lang="cs-CZ" dirty="0" smtClean="0"/>
              <a:t>: /t/ - </a:t>
            </a:r>
            <a:r>
              <a:rPr lang="cs-CZ" u="sng" dirty="0" err="1" smtClean="0"/>
              <a:t>th</a:t>
            </a:r>
            <a:r>
              <a:rPr lang="cs-CZ" dirty="0" err="1" smtClean="0"/>
              <a:t>orax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1080120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Sēpsis</a:t>
            </a:r>
            <a:r>
              <a:rPr lang="cs-CZ" dirty="0" smtClean="0"/>
              <a:t> post </a:t>
            </a:r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pūnctum</a:t>
            </a:r>
            <a:r>
              <a:rPr lang="cs-CZ" dirty="0" smtClean="0"/>
              <a:t> in </a:t>
            </a:r>
            <a:r>
              <a:rPr lang="cs-CZ" dirty="0" err="1" smtClean="0"/>
              <a:t>regiōne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abdōminālī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slabik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u="sng" dirty="0" err="1" smtClean="0"/>
              <a:t>C</a:t>
            </a:r>
            <a:r>
              <a:rPr lang="cs-CZ" dirty="0" err="1" smtClean="0"/>
              <a:t>an</a:t>
            </a:r>
            <a:r>
              <a:rPr lang="cs-CZ" u="sng" dirty="0" err="1" smtClean="0"/>
              <a:t>c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Dor</a:t>
            </a:r>
            <a:r>
              <a:rPr lang="cs-CZ" u="sng" dirty="0" err="1" smtClean="0"/>
              <a:t>s</a:t>
            </a:r>
            <a:r>
              <a:rPr lang="cs-CZ" dirty="0" err="1" smtClean="0"/>
              <a:t>um</a:t>
            </a:r>
            <a:r>
              <a:rPr lang="cs-CZ" dirty="0" smtClean="0"/>
              <a:t> lingu</a:t>
            </a:r>
            <a:r>
              <a:rPr lang="cs-CZ" u="sng" dirty="0" smtClean="0"/>
              <a:t>ae</a:t>
            </a:r>
          </a:p>
          <a:p>
            <a:pPr>
              <a:buNone/>
            </a:pPr>
            <a:r>
              <a:rPr lang="cs-CZ" dirty="0" err="1" smtClean="0"/>
              <a:t>San</a:t>
            </a:r>
            <a:r>
              <a:rPr lang="cs-CZ" u="sng" dirty="0" err="1" smtClean="0"/>
              <a:t>gu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veno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Devia</a:t>
            </a:r>
            <a:r>
              <a:rPr lang="cs-CZ" u="sng" dirty="0" err="1" smtClean="0"/>
              <a:t>ti</a:t>
            </a:r>
            <a:r>
              <a:rPr lang="cs-CZ" dirty="0" err="1" smtClean="0"/>
              <a:t>o</a:t>
            </a:r>
            <a:r>
              <a:rPr lang="cs-CZ" dirty="0" smtClean="0"/>
              <a:t> </a:t>
            </a:r>
            <a:r>
              <a:rPr lang="cs-CZ" dirty="0" err="1" smtClean="0"/>
              <a:t>sep</a:t>
            </a:r>
            <a:r>
              <a:rPr lang="cs-CZ" u="sng" dirty="0" err="1" smtClean="0"/>
              <a:t>ti</a:t>
            </a:r>
            <a:r>
              <a:rPr lang="cs-CZ" dirty="0" smtClean="0"/>
              <a:t> </a:t>
            </a:r>
            <a:r>
              <a:rPr lang="cs-CZ" dirty="0" err="1" smtClean="0"/>
              <a:t>na</a:t>
            </a:r>
            <a:r>
              <a:rPr lang="cs-CZ" u="sng" dirty="0" err="1" smtClean="0"/>
              <a:t>s</a:t>
            </a:r>
            <a:r>
              <a:rPr lang="cs-CZ" dirty="0" err="1" smtClean="0"/>
              <a:t>i</a:t>
            </a:r>
            <a:r>
              <a:rPr lang="cs-CZ" dirty="0" smtClean="0"/>
              <a:t> ad </a:t>
            </a:r>
            <a:r>
              <a:rPr lang="cs-CZ" dirty="0" err="1" smtClean="0"/>
              <a:t>latus</a:t>
            </a:r>
            <a:r>
              <a:rPr lang="cs-CZ" dirty="0" smtClean="0"/>
              <a:t> </a:t>
            </a:r>
            <a:r>
              <a:rPr lang="cs-CZ" dirty="0" err="1" smtClean="0"/>
              <a:t>sinistrum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Post </a:t>
            </a:r>
            <a:r>
              <a:rPr lang="cs-CZ" dirty="0" err="1" smtClean="0"/>
              <a:t>injec</a:t>
            </a:r>
            <a:r>
              <a:rPr lang="cs-CZ" u="sng" dirty="0" err="1" smtClean="0"/>
              <a:t>ti</a:t>
            </a:r>
            <a:r>
              <a:rPr lang="cs-CZ" dirty="0" err="1" smtClean="0"/>
              <a:t>onem</a:t>
            </a:r>
            <a:r>
              <a:rPr lang="cs-CZ" dirty="0" smtClean="0"/>
              <a:t> </a:t>
            </a:r>
            <a:r>
              <a:rPr lang="cs-CZ" dirty="0" err="1" smtClean="0"/>
              <a:t>intraveno</a:t>
            </a:r>
            <a:r>
              <a:rPr lang="cs-CZ" u="sng" dirty="0" err="1" smtClean="0"/>
              <a:t>s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Pulvis</a:t>
            </a:r>
            <a:r>
              <a:rPr lang="cs-CZ" dirty="0" smtClean="0"/>
              <a:t> </a:t>
            </a:r>
            <a:r>
              <a:rPr lang="cs-CZ" dirty="0" err="1" smtClean="0"/>
              <a:t>adsper</a:t>
            </a:r>
            <a:r>
              <a:rPr lang="cs-CZ" u="sng" dirty="0" err="1" smtClean="0"/>
              <a:t>s</a:t>
            </a:r>
            <a:r>
              <a:rPr lang="cs-CZ" dirty="0" err="1" smtClean="0"/>
              <a:t>orius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Os</a:t>
            </a:r>
            <a:r>
              <a:rPr lang="cs-CZ" u="sng" dirty="0" smtClean="0"/>
              <a:t>ti</a:t>
            </a:r>
            <a:r>
              <a:rPr lang="cs-CZ" dirty="0" smtClean="0"/>
              <a:t>um </a:t>
            </a:r>
            <a:r>
              <a:rPr lang="cs-CZ" dirty="0" err="1" smtClean="0"/>
              <a:t>ven</a:t>
            </a:r>
            <a:r>
              <a:rPr lang="cs-CZ" u="sng" dirty="0" err="1" smtClean="0"/>
              <a:t>ae</a:t>
            </a:r>
            <a:r>
              <a:rPr lang="cs-CZ" dirty="0" smtClean="0"/>
              <a:t> </a:t>
            </a:r>
            <a:r>
              <a:rPr lang="cs-CZ" dirty="0" err="1" smtClean="0"/>
              <a:t>cav</a:t>
            </a:r>
            <a:r>
              <a:rPr lang="cs-CZ" u="sng" dirty="0" err="1" smtClean="0"/>
              <a:t>ae</a:t>
            </a:r>
            <a:endParaRPr lang="cs-CZ" u="sng" dirty="0" smtClean="0"/>
          </a:p>
          <a:p>
            <a:pPr>
              <a:buNone/>
            </a:pPr>
            <a:r>
              <a:rPr lang="cs-CZ" dirty="0" err="1" smtClean="0"/>
              <a:t>Mus</a:t>
            </a:r>
            <a:r>
              <a:rPr lang="cs-CZ" u="sng" dirty="0" err="1" smtClean="0"/>
              <a:t>cu</a:t>
            </a:r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 err="1" smtClean="0"/>
              <a:t>re</a:t>
            </a:r>
            <a:r>
              <a:rPr lang="cs-CZ" u="sng" dirty="0" err="1" smtClean="0"/>
              <a:t>c</a:t>
            </a:r>
            <a:r>
              <a:rPr lang="cs-CZ" dirty="0" err="1" smtClean="0"/>
              <a:t>ti</a:t>
            </a:r>
            <a:r>
              <a:rPr lang="cs-CZ" dirty="0" smtClean="0"/>
              <a:t>, </a:t>
            </a:r>
            <a:r>
              <a:rPr lang="cs-CZ" dirty="0" err="1" smtClean="0"/>
              <a:t>obli</a:t>
            </a:r>
            <a:r>
              <a:rPr lang="cs-CZ" u="sng" dirty="0" err="1" smtClean="0"/>
              <a:t>qu</a:t>
            </a:r>
            <a:r>
              <a:rPr lang="cs-CZ" dirty="0" err="1" smtClean="0"/>
              <a:t>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Lobi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partes </a:t>
            </a:r>
            <a:r>
              <a:rPr lang="cs-CZ" dirty="0" err="1" smtClean="0"/>
              <a:t>hypo</a:t>
            </a:r>
            <a:r>
              <a:rPr lang="cs-CZ" u="sng" dirty="0" err="1" smtClean="0"/>
              <a:t>ph</a:t>
            </a:r>
            <a:r>
              <a:rPr lang="cs-CZ" dirty="0" err="1" smtClean="0"/>
              <a:t>ysis</a:t>
            </a:r>
            <a:endParaRPr lang="cs-CZ" dirty="0" smtClean="0"/>
          </a:p>
          <a:p>
            <a:pPr>
              <a:buNone/>
            </a:pPr>
            <a:r>
              <a:rPr lang="cs-CZ" u="sng" dirty="0" err="1" smtClean="0"/>
              <a:t>Oe</a:t>
            </a:r>
            <a:r>
              <a:rPr lang="cs-CZ" dirty="0" err="1" smtClean="0"/>
              <a:t>demata</a:t>
            </a:r>
            <a:r>
              <a:rPr lang="cs-CZ" dirty="0" smtClean="0"/>
              <a:t> </a:t>
            </a:r>
            <a:r>
              <a:rPr lang="cs-CZ" dirty="0" err="1" smtClean="0"/>
              <a:t>membrorum</a:t>
            </a:r>
            <a:r>
              <a:rPr lang="cs-CZ" dirty="0" smtClean="0"/>
              <a:t> </a:t>
            </a:r>
            <a:r>
              <a:rPr lang="cs-CZ" dirty="0" err="1" smtClean="0"/>
              <a:t>inferiorum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Au</a:t>
            </a:r>
            <a:r>
              <a:rPr lang="cs-CZ" u="sng" dirty="0" err="1" smtClean="0"/>
              <a:t>x</a:t>
            </a:r>
            <a:r>
              <a:rPr lang="cs-CZ" dirty="0" err="1" smtClean="0"/>
              <a:t>ilium</a:t>
            </a:r>
            <a:r>
              <a:rPr lang="cs-CZ" dirty="0" smtClean="0"/>
              <a:t> celere in </a:t>
            </a:r>
            <a:r>
              <a:rPr lang="cs-CZ" dirty="0" err="1" smtClean="0"/>
              <a:t>traumate</a:t>
            </a:r>
            <a:r>
              <a:rPr lang="cs-CZ" dirty="0" smtClean="0"/>
              <a:t> </a:t>
            </a:r>
            <a:r>
              <a:rPr lang="cs-CZ" dirty="0" err="1" smtClean="0"/>
              <a:t>gravi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As</a:t>
            </a:r>
            <a:r>
              <a:rPr lang="cs-CZ" u="sng" dirty="0" err="1" smtClean="0"/>
              <a:t>th</a:t>
            </a:r>
            <a:r>
              <a:rPr lang="cs-CZ" dirty="0" err="1" smtClean="0"/>
              <a:t>ma</a:t>
            </a:r>
            <a:r>
              <a:rPr lang="cs-CZ" dirty="0" smtClean="0"/>
              <a:t> </a:t>
            </a:r>
            <a:r>
              <a:rPr lang="cs-CZ" dirty="0" err="1" smtClean="0"/>
              <a:t>bronchiale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Čtěte: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9 slovních druhů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LT: substantiva, </a:t>
            </a:r>
            <a:r>
              <a:rPr lang="cs-CZ" dirty="0" err="1" smtClean="0"/>
              <a:t>adjectiva</a:t>
            </a:r>
            <a:r>
              <a:rPr lang="cs-CZ" dirty="0" smtClean="0"/>
              <a:t>, </a:t>
            </a:r>
            <a:r>
              <a:rPr lang="cs-CZ" dirty="0" err="1" smtClean="0"/>
              <a:t>numeralia</a:t>
            </a:r>
            <a:r>
              <a:rPr lang="cs-CZ" dirty="0" smtClean="0"/>
              <a:t>, </a:t>
            </a:r>
            <a:r>
              <a:rPr lang="cs-CZ" dirty="0" err="1" smtClean="0"/>
              <a:t>praepositiones</a:t>
            </a:r>
            <a:r>
              <a:rPr lang="cs-CZ" dirty="0" smtClean="0"/>
              <a:t>, verba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Ohebné x neohebné slovní druhy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Skloňování (deklinace) x časování (konjugace)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Gramatické kategorie u substantiv: pád, číslo, rod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Ablativ = lokál + instrumentál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Tvarosloví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 fontScale="92500" lnSpcReduction="10000"/>
          </a:bodyPr>
          <a:lstStyle/>
          <a:p>
            <a:pPr marL="681228" indent="-571500">
              <a:buNone/>
            </a:pPr>
            <a:r>
              <a:rPr lang="cs-CZ" dirty="0" smtClean="0"/>
              <a:t>I. deklinace: </a:t>
            </a:r>
            <a:r>
              <a:rPr lang="cs-CZ" dirty="0" smtClean="0">
                <a:solidFill>
                  <a:srgbClr val="00B0F0"/>
                </a:solidFill>
              </a:rPr>
              <a:t>ā-kmeny</a:t>
            </a:r>
            <a:r>
              <a:rPr lang="cs-CZ" dirty="0" smtClean="0"/>
              <a:t> (</a:t>
            </a:r>
            <a:r>
              <a:rPr lang="cs-CZ" dirty="0" err="1" smtClean="0"/>
              <a:t>ven</a:t>
            </a:r>
            <a:r>
              <a:rPr lang="cs-CZ" u="sng" dirty="0" err="1" smtClean="0"/>
              <a:t>ā</a:t>
            </a:r>
            <a:r>
              <a:rPr lang="cs-CZ" dirty="0" err="1" smtClean="0"/>
              <a:t>rum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  <a:p>
            <a:pPr marL="681228" indent="-571500">
              <a:buNone/>
            </a:pPr>
            <a:r>
              <a:rPr lang="cs-CZ" dirty="0" smtClean="0"/>
              <a:t>II. deklinace: </a:t>
            </a:r>
            <a:r>
              <a:rPr lang="cs-CZ" dirty="0" smtClean="0">
                <a:solidFill>
                  <a:srgbClr val="00B0F0"/>
                </a:solidFill>
              </a:rPr>
              <a:t>ō-kmeny</a:t>
            </a:r>
            <a:r>
              <a:rPr lang="cs-CZ" dirty="0" smtClean="0"/>
              <a:t> (</a:t>
            </a:r>
            <a:r>
              <a:rPr lang="cs-CZ" dirty="0" err="1" smtClean="0"/>
              <a:t>muscul</a:t>
            </a:r>
            <a:r>
              <a:rPr lang="cs-CZ" u="sng" dirty="0" err="1" smtClean="0"/>
              <a:t>ō</a:t>
            </a:r>
            <a:r>
              <a:rPr lang="cs-CZ" dirty="0" err="1" smtClean="0"/>
              <a:t>rum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  <a:p>
            <a:pPr marL="681228" indent="-571500">
              <a:buNone/>
            </a:pPr>
            <a:r>
              <a:rPr lang="cs-CZ" dirty="0" smtClean="0"/>
              <a:t>III. deklinace: </a:t>
            </a:r>
          </a:p>
          <a:p>
            <a:pPr marL="681228" indent="-571500">
              <a:buNone/>
            </a:pPr>
            <a:r>
              <a:rPr lang="cs-CZ" dirty="0" smtClean="0"/>
              <a:t>a</a:t>
            </a:r>
            <a:r>
              <a:rPr lang="cs-CZ" smtClean="0"/>
              <a:t>) </a:t>
            </a:r>
            <a:r>
              <a:rPr lang="cs-CZ" dirty="0" smtClean="0">
                <a:solidFill>
                  <a:srgbClr val="00B0F0"/>
                </a:solidFill>
              </a:rPr>
              <a:t>S</a:t>
            </a:r>
            <a:r>
              <a:rPr lang="cs-CZ" smtClean="0">
                <a:solidFill>
                  <a:srgbClr val="00B0F0"/>
                </a:solidFill>
              </a:rPr>
              <a:t>ouhláskové </a:t>
            </a:r>
            <a:r>
              <a:rPr lang="cs-CZ" dirty="0" smtClean="0">
                <a:solidFill>
                  <a:srgbClr val="00B0F0"/>
                </a:solidFill>
              </a:rPr>
              <a:t>kmeny </a:t>
            </a:r>
            <a:r>
              <a:rPr lang="cs-CZ" dirty="0" smtClean="0"/>
              <a:t>(</a:t>
            </a:r>
            <a:r>
              <a:rPr lang="cs-CZ" dirty="0" err="1" smtClean="0"/>
              <a:t>pulmo</a:t>
            </a:r>
            <a:r>
              <a:rPr lang="cs-CZ" u="sng" dirty="0" err="1" smtClean="0"/>
              <a:t>n</a:t>
            </a:r>
            <a:r>
              <a:rPr lang="cs-CZ" dirty="0" err="1" smtClean="0"/>
              <a:t>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r>
              <a:rPr lang="cs-CZ" dirty="0" smtClean="0"/>
              <a:t>b) </a:t>
            </a:r>
            <a:r>
              <a:rPr lang="cs-CZ" dirty="0" smtClean="0">
                <a:solidFill>
                  <a:srgbClr val="00B0F0"/>
                </a:solidFill>
              </a:rPr>
              <a:t>i-kmeny</a:t>
            </a:r>
            <a:r>
              <a:rPr lang="cs-CZ" dirty="0" smtClean="0"/>
              <a:t>: </a:t>
            </a:r>
            <a:r>
              <a:rPr lang="cs-CZ" dirty="0" err="1" smtClean="0"/>
              <a:t>aur</a:t>
            </a:r>
            <a:r>
              <a:rPr lang="cs-CZ" u="sng" dirty="0" err="1" smtClean="0"/>
              <a:t>i</a:t>
            </a:r>
            <a:r>
              <a:rPr lang="cs-CZ" dirty="0" err="1" smtClean="0"/>
              <a:t>um</a:t>
            </a:r>
            <a:endParaRPr lang="cs-CZ" dirty="0" smtClean="0"/>
          </a:p>
          <a:p>
            <a:pPr marL="681228" indent="-571500">
              <a:buNone/>
            </a:pPr>
            <a:endParaRPr lang="cs-CZ" dirty="0" smtClean="0"/>
          </a:p>
          <a:p>
            <a:pPr marL="681228" indent="-571500">
              <a:buNone/>
            </a:pPr>
            <a:r>
              <a:rPr lang="cs-CZ" dirty="0" smtClean="0"/>
              <a:t>IV. deklinace: </a:t>
            </a:r>
            <a:r>
              <a:rPr lang="cs-CZ" dirty="0" smtClean="0">
                <a:solidFill>
                  <a:srgbClr val="00B0F0"/>
                </a:solidFill>
              </a:rPr>
              <a:t>u-kmeny</a:t>
            </a:r>
            <a:r>
              <a:rPr lang="cs-CZ" dirty="0" smtClean="0"/>
              <a:t> (</a:t>
            </a:r>
            <a:r>
              <a:rPr lang="cs-CZ" dirty="0" err="1" smtClean="0"/>
              <a:t>process</a:t>
            </a:r>
            <a:r>
              <a:rPr lang="cs-CZ" u="sng" dirty="0" err="1" smtClean="0"/>
              <a:t>u</a:t>
            </a:r>
            <a:r>
              <a:rPr lang="cs-CZ" dirty="0" err="1" smtClean="0"/>
              <a:t>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  <a:p>
            <a:pPr marL="681228" indent="-571500">
              <a:buNone/>
            </a:pPr>
            <a:r>
              <a:rPr lang="cs-CZ" dirty="0" smtClean="0"/>
              <a:t>V. deklinace: </a:t>
            </a:r>
            <a:r>
              <a:rPr lang="cs-CZ" dirty="0" smtClean="0">
                <a:solidFill>
                  <a:srgbClr val="00B0F0"/>
                </a:solidFill>
              </a:rPr>
              <a:t>ē-kmeny</a:t>
            </a:r>
            <a:r>
              <a:rPr lang="cs-CZ" dirty="0" smtClean="0"/>
              <a:t> (</a:t>
            </a:r>
            <a:r>
              <a:rPr lang="cs-CZ" dirty="0" err="1" smtClean="0"/>
              <a:t>faci</a:t>
            </a:r>
            <a:r>
              <a:rPr lang="cs-CZ" u="sng" dirty="0" err="1" smtClean="0"/>
              <a:t>ē</a:t>
            </a:r>
            <a:r>
              <a:rPr lang="cs-CZ" dirty="0" err="1" smtClean="0"/>
              <a:t>rum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Substantiva - deklinace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5</a:t>
            </a:r>
            <a:r>
              <a:rPr lang="cs-CZ" sz="4400" dirty="0" smtClean="0"/>
              <a:t> deklinací u substantiv </a:t>
            </a:r>
          </a:p>
          <a:p>
            <a:pPr algn="ctr">
              <a:buNone/>
            </a:pPr>
            <a:r>
              <a:rPr lang="cs-CZ" sz="4400" dirty="0" smtClean="0"/>
              <a:t>	x 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3</a:t>
            </a:r>
            <a:r>
              <a:rPr lang="cs-CZ" sz="4400" dirty="0" smtClean="0"/>
              <a:t> deklinace u adjektiv</a:t>
            </a:r>
          </a:p>
          <a:p>
            <a:pPr algn="ctr">
              <a:buNone/>
            </a:pPr>
            <a:r>
              <a:rPr lang="cs-CZ" sz="4400" dirty="0" smtClean="0"/>
              <a:t>x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4</a:t>
            </a:r>
            <a:r>
              <a:rPr lang="cs-CZ" sz="4400" dirty="0" smtClean="0"/>
              <a:t> konjugace u sloves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1) Jednoslovné: </a:t>
            </a:r>
            <a:r>
              <a:rPr lang="cs-CZ" sz="2200" dirty="0" err="1" smtClean="0"/>
              <a:t>clavicula</a:t>
            </a:r>
            <a:endParaRPr lang="cs-CZ" sz="2200" dirty="0" smtClean="0"/>
          </a:p>
          <a:p>
            <a:pPr marL="624078" indent="-514350">
              <a:buNone/>
            </a:pP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2) Dvouslovné:</a:t>
            </a:r>
          </a:p>
          <a:p>
            <a:pPr marL="624078" indent="-514350">
              <a:buNone/>
            </a:pPr>
            <a:endParaRPr lang="cs-CZ" sz="2400" dirty="0" smtClean="0">
              <a:solidFill>
                <a:srgbClr val="00B0F0"/>
              </a:solidFill>
            </a:endParaRPr>
          </a:p>
          <a:p>
            <a:pPr marL="624078" indent="-514350">
              <a:buNone/>
            </a:pPr>
            <a:r>
              <a:rPr lang="cs-CZ" sz="2200" dirty="0" smtClean="0"/>
              <a:t>a) </a:t>
            </a:r>
            <a:r>
              <a:rPr lang="cs-CZ" sz="2200" dirty="0" err="1" smtClean="0"/>
              <a:t>Clavicula</a:t>
            </a:r>
            <a:r>
              <a:rPr lang="cs-CZ" sz="2200" dirty="0" smtClean="0"/>
              <a:t> </a:t>
            </a:r>
            <a:r>
              <a:rPr lang="cs-CZ" sz="2200" dirty="0" err="1" smtClean="0"/>
              <a:t>fracta</a:t>
            </a:r>
            <a:r>
              <a:rPr lang="cs-CZ" sz="2200" dirty="0" smtClean="0"/>
              <a:t>: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+ </a:t>
            </a:r>
            <a:r>
              <a:rPr lang="cs-CZ" sz="2200" dirty="0" err="1" smtClean="0"/>
              <a:t>adj</a:t>
            </a:r>
            <a:r>
              <a:rPr lang="cs-CZ" sz="2200" dirty="0" smtClean="0"/>
              <a:t>. (</a:t>
            </a:r>
            <a:r>
              <a:rPr lang="cs-CZ" sz="2200" dirty="0" smtClean="0">
                <a:solidFill>
                  <a:srgbClr val="00B0F0"/>
                </a:solidFill>
              </a:rPr>
              <a:t>PKS</a:t>
            </a:r>
            <a:r>
              <a:rPr lang="cs-CZ" sz="2200" dirty="0" smtClean="0"/>
              <a:t>);</a:t>
            </a:r>
          </a:p>
          <a:p>
            <a:pPr marL="624078" indent="-514350">
              <a:buNone/>
            </a:pPr>
            <a:r>
              <a:rPr lang="cs-CZ" sz="2200" dirty="0" smtClean="0"/>
              <a:t>    </a:t>
            </a:r>
            <a:r>
              <a:rPr lang="cs-CZ" sz="2200" dirty="0" err="1" smtClean="0"/>
              <a:t>Musculus</a:t>
            </a:r>
            <a:r>
              <a:rPr lang="cs-CZ" sz="2200" dirty="0" smtClean="0"/>
              <a:t> </a:t>
            </a:r>
            <a:r>
              <a:rPr lang="cs-CZ" sz="2200" dirty="0" err="1" smtClean="0"/>
              <a:t>adductor</a:t>
            </a:r>
            <a:r>
              <a:rPr lang="cs-CZ" sz="2200" dirty="0" smtClean="0"/>
              <a:t>: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+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(</a:t>
            </a:r>
            <a:r>
              <a:rPr lang="cs-CZ" sz="2200" dirty="0" err="1" smtClean="0"/>
              <a:t>nom</a:t>
            </a:r>
            <a:r>
              <a:rPr lang="cs-CZ" sz="2200" dirty="0" smtClean="0"/>
              <a:t>., </a:t>
            </a:r>
            <a:r>
              <a:rPr lang="cs-CZ" sz="2200" dirty="0" smtClean="0">
                <a:solidFill>
                  <a:srgbClr val="00B0F0"/>
                </a:solidFill>
              </a:rPr>
              <a:t>PKS</a:t>
            </a:r>
            <a:r>
              <a:rPr lang="cs-CZ" sz="2200" dirty="0" smtClean="0"/>
              <a:t>)</a:t>
            </a:r>
          </a:p>
          <a:p>
            <a:pPr marL="624078" indent="-514350">
              <a:buNone/>
            </a:pPr>
            <a:r>
              <a:rPr lang="cs-CZ" sz="2200" dirty="0" smtClean="0"/>
              <a:t> </a:t>
            </a:r>
          </a:p>
          <a:p>
            <a:pPr marL="624078" indent="-514350">
              <a:buNone/>
            </a:pPr>
            <a:r>
              <a:rPr lang="cs-CZ" sz="2200" dirty="0" smtClean="0"/>
              <a:t>b) </a:t>
            </a:r>
            <a:r>
              <a:rPr lang="cs-CZ" sz="2200" dirty="0" err="1" smtClean="0"/>
              <a:t>Dorsum</a:t>
            </a:r>
            <a:r>
              <a:rPr lang="cs-CZ" sz="2200" dirty="0" smtClean="0"/>
              <a:t> </a:t>
            </a:r>
            <a:r>
              <a:rPr lang="cs-CZ" sz="2200" dirty="0" err="1" smtClean="0"/>
              <a:t>nasi</a:t>
            </a:r>
            <a:r>
              <a:rPr lang="cs-CZ" sz="2200" dirty="0" smtClean="0"/>
              <a:t>: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+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(gen., </a:t>
            </a:r>
            <a:r>
              <a:rPr lang="cs-CZ" sz="2200" dirty="0" smtClean="0">
                <a:solidFill>
                  <a:srgbClr val="00B0F0"/>
                </a:solidFill>
              </a:rPr>
              <a:t>PKN</a:t>
            </a:r>
            <a:r>
              <a:rPr lang="cs-CZ" sz="2200" dirty="0" smtClean="0"/>
              <a:t>)</a:t>
            </a:r>
          </a:p>
          <a:p>
            <a:pPr marL="624078" indent="-514350">
              <a:buNone/>
            </a:pPr>
            <a:r>
              <a:rPr lang="cs-CZ" sz="2200" dirty="0" smtClean="0"/>
              <a:t>    </a:t>
            </a:r>
            <a:r>
              <a:rPr lang="cs-CZ" sz="2200" dirty="0" err="1" smtClean="0"/>
              <a:t>Medicamentum</a:t>
            </a:r>
            <a:r>
              <a:rPr lang="cs-CZ" sz="2200" dirty="0" smtClean="0"/>
              <a:t> </a:t>
            </a:r>
            <a:r>
              <a:rPr lang="cs-CZ" sz="2200" dirty="0" err="1" smtClean="0"/>
              <a:t>contra</a:t>
            </a:r>
            <a:r>
              <a:rPr lang="cs-CZ" sz="2200" dirty="0" smtClean="0"/>
              <a:t> </a:t>
            </a:r>
            <a:r>
              <a:rPr lang="cs-CZ" sz="2200" dirty="0" err="1" smtClean="0"/>
              <a:t>dolorem</a:t>
            </a:r>
            <a:r>
              <a:rPr lang="cs-CZ" sz="2200" dirty="0" smtClean="0"/>
              <a:t> (</a:t>
            </a:r>
            <a:r>
              <a:rPr lang="cs-CZ" sz="2200" dirty="0" err="1" smtClean="0"/>
              <a:t>akuz</a:t>
            </a:r>
            <a:r>
              <a:rPr lang="cs-CZ" sz="2200" dirty="0" smtClean="0"/>
              <a:t>., </a:t>
            </a:r>
            <a:r>
              <a:rPr lang="cs-CZ" sz="2200" dirty="0" smtClean="0">
                <a:solidFill>
                  <a:srgbClr val="00B0F0"/>
                </a:solidFill>
              </a:rPr>
              <a:t>PKN</a:t>
            </a:r>
            <a:r>
              <a:rPr lang="cs-CZ" sz="2200" dirty="0" smtClean="0"/>
              <a:t>)</a:t>
            </a:r>
          </a:p>
          <a:p>
            <a:pPr marL="624078" indent="-514350">
              <a:buNone/>
            </a:pPr>
            <a:r>
              <a:rPr lang="cs-CZ" sz="2200" dirty="0" smtClean="0"/>
              <a:t>    Influenza </a:t>
            </a:r>
            <a:r>
              <a:rPr lang="cs-CZ" sz="2200" dirty="0" err="1" smtClean="0"/>
              <a:t>cum</a:t>
            </a:r>
            <a:r>
              <a:rPr lang="cs-CZ" sz="2200" dirty="0" smtClean="0"/>
              <a:t> </a:t>
            </a:r>
            <a:r>
              <a:rPr lang="cs-CZ" sz="2200" dirty="0" err="1" smtClean="0"/>
              <a:t>pneumonia</a:t>
            </a:r>
            <a:r>
              <a:rPr lang="cs-CZ" sz="2200" dirty="0" smtClean="0"/>
              <a:t> (</a:t>
            </a:r>
            <a:r>
              <a:rPr lang="cs-CZ" sz="2200" dirty="0" err="1" smtClean="0"/>
              <a:t>abl</a:t>
            </a:r>
            <a:r>
              <a:rPr lang="cs-CZ" sz="2200" dirty="0" smtClean="0"/>
              <a:t>., </a:t>
            </a:r>
            <a:r>
              <a:rPr lang="cs-CZ" sz="2200" dirty="0" smtClean="0">
                <a:solidFill>
                  <a:srgbClr val="00B0F0"/>
                </a:solidFill>
              </a:rPr>
              <a:t>PKN</a:t>
            </a:r>
            <a:r>
              <a:rPr lang="cs-CZ" sz="2200" dirty="0" smtClean="0"/>
              <a:t>)</a:t>
            </a:r>
          </a:p>
          <a:p>
            <a:pPr marL="624078" indent="-514350">
              <a:buNone/>
            </a:pP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3) Víceslovné:</a:t>
            </a:r>
          </a:p>
          <a:p>
            <a:pPr marL="624078" indent="-514350">
              <a:buNone/>
            </a:pPr>
            <a:r>
              <a:rPr lang="cs-CZ" sz="2200" dirty="0" smtClean="0"/>
              <a:t>Status gravis post </a:t>
            </a:r>
            <a:r>
              <a:rPr lang="cs-CZ" sz="2200" dirty="0" err="1" smtClean="0"/>
              <a:t>infarctum</a:t>
            </a:r>
            <a:r>
              <a:rPr lang="cs-CZ" sz="2200" dirty="0" smtClean="0"/>
              <a:t> </a:t>
            </a:r>
            <a:r>
              <a:rPr lang="cs-CZ" sz="2200" dirty="0" err="1" smtClean="0"/>
              <a:t>parietis</a:t>
            </a:r>
            <a:r>
              <a:rPr lang="cs-CZ" sz="2200" dirty="0" smtClean="0"/>
              <a:t> </a:t>
            </a:r>
            <a:r>
              <a:rPr lang="cs-CZ" sz="2200" dirty="0" err="1" smtClean="0"/>
              <a:t>anterioris</a:t>
            </a:r>
            <a:r>
              <a:rPr lang="cs-CZ" sz="2200" dirty="0" smtClean="0"/>
              <a:t> </a:t>
            </a:r>
            <a:r>
              <a:rPr lang="cs-CZ" sz="2200" dirty="0" err="1" smtClean="0"/>
              <a:t>ventriculi</a:t>
            </a:r>
            <a:r>
              <a:rPr lang="cs-CZ" sz="2200" dirty="0" smtClean="0"/>
              <a:t> </a:t>
            </a:r>
            <a:r>
              <a:rPr lang="cs-CZ" sz="2200" dirty="0" err="1" smtClean="0"/>
              <a:t>cordis</a:t>
            </a:r>
            <a:endParaRPr lang="cs-CZ" sz="2200" dirty="0" smtClean="0"/>
          </a:p>
          <a:p>
            <a:pPr marL="624078" indent="-514350">
              <a:buNone/>
            </a:pPr>
            <a:r>
              <a:rPr lang="cs-CZ" sz="2200" dirty="0" err="1" smtClean="0"/>
              <a:t>sinistri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Lékařské termíny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230425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Dějiny řecko-latinské lékařské terminologie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= 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dějiny medicíny</a:t>
            </a:r>
            <a:endParaRPr lang="cs-CZ" sz="4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491880" y="1988840"/>
            <a:ext cx="5194920" cy="4018451"/>
          </a:xfrm>
        </p:spPr>
        <p:txBody>
          <a:bodyPr/>
          <a:lstStyle/>
          <a:p>
            <a:r>
              <a:rPr lang="cs-CZ" dirty="0" smtClean="0"/>
              <a:t>460 – 370 př. n. l.</a:t>
            </a:r>
          </a:p>
          <a:p>
            <a:endParaRPr lang="cs-CZ" dirty="0" smtClean="0"/>
          </a:p>
          <a:p>
            <a:r>
              <a:rPr lang="cs-CZ" dirty="0" smtClean="0"/>
              <a:t>Corpus </a:t>
            </a:r>
            <a:r>
              <a:rPr lang="cs-CZ" dirty="0" err="1" smtClean="0"/>
              <a:t>Hippocraticum</a:t>
            </a:r>
            <a:r>
              <a:rPr lang="cs-CZ" dirty="0" smtClean="0"/>
              <a:t> (53 spisů)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Hippocratis</a:t>
            </a:r>
            <a:r>
              <a:rPr lang="cs-CZ" dirty="0" smtClean="0"/>
              <a:t> </a:t>
            </a:r>
            <a:r>
              <a:rPr lang="cs-CZ" dirty="0" err="1" smtClean="0"/>
              <a:t>ius</a:t>
            </a:r>
            <a:r>
              <a:rPr lang="cs-CZ" dirty="0" smtClean="0"/>
              <a:t> </a:t>
            </a:r>
            <a:r>
              <a:rPr lang="cs-CZ" dirty="0" err="1" smtClean="0"/>
              <a:t>iurandum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Hippokratés</a:t>
            </a:r>
            <a:r>
              <a:rPr lang="cs-CZ" dirty="0" smtClean="0"/>
              <a:t> z </a:t>
            </a:r>
            <a:r>
              <a:rPr lang="cs-CZ" dirty="0" err="1" smtClean="0"/>
              <a:t>Kóu</a:t>
            </a:r>
            <a:endParaRPr lang="cs-CZ" dirty="0"/>
          </a:p>
        </p:txBody>
      </p:sp>
      <p:pic>
        <p:nvPicPr>
          <p:cNvPr id="4" name="Obrázek 3" descr="image-01-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2667000" cy="300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1872209"/>
          </a:xfrm>
        </p:spPr>
        <p:txBody>
          <a:bodyPr/>
          <a:lstStyle/>
          <a:p>
            <a:pPr algn="ctr">
              <a:buNone/>
            </a:pPr>
            <a:r>
              <a:rPr lang="cs-CZ" sz="4800" i="1" dirty="0" smtClean="0"/>
              <a:t>„</a:t>
            </a:r>
            <a:r>
              <a:rPr lang="en-GB" sz="4800" dirty="0" err="1" smtClean="0"/>
              <a:t>Invia</a:t>
            </a:r>
            <a:r>
              <a:rPr lang="en-GB" sz="4800" dirty="0" smtClean="0"/>
              <a:t> </a:t>
            </a:r>
            <a:r>
              <a:rPr lang="en-GB" sz="4800" dirty="0" err="1" smtClean="0"/>
              <a:t>est</a:t>
            </a:r>
            <a:r>
              <a:rPr lang="en-GB" sz="4800" dirty="0" smtClean="0"/>
              <a:t> in </a:t>
            </a:r>
            <a:r>
              <a:rPr lang="en-GB" sz="4800" dirty="0" err="1" smtClean="0"/>
              <a:t>medicina</a:t>
            </a:r>
            <a:r>
              <a:rPr lang="en-GB" sz="4800" dirty="0" smtClean="0"/>
              <a:t> via sine lingua Latina</a:t>
            </a:r>
            <a:r>
              <a:rPr lang="cs-CZ" sz="4800" dirty="0" smtClean="0"/>
              <a:t>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1944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dirty="0" smtClean="0"/>
              <a:t>Latinská abeceda </a:t>
            </a:r>
          </a:p>
          <a:p>
            <a:pPr algn="ctr">
              <a:buNone/>
            </a:pPr>
            <a:r>
              <a:rPr lang="cs-CZ" sz="5400" dirty="0" smtClean="0"/>
              <a:t>a výslovnost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24 písmen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Chybí písmena s diakritikou; ch; w; j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 ↔ J:  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i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r/m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r; 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num</a:t>
            </a:r>
            <a:r>
              <a:rPr lang="cs-CZ" dirty="0" smtClean="0"/>
              <a:t>/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num x </a:t>
            </a:r>
            <a:r>
              <a:rPr lang="cs-CZ" dirty="0" err="1" smtClean="0">
                <a:solidFill>
                  <a:srgbClr val="FF0000"/>
                </a:solidFill>
              </a:rPr>
              <a:t>t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dirty="0" err="1" smtClean="0"/>
              <a:t>ctura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u="sng" dirty="0" err="1" smtClean="0"/>
              <a:t>K</a:t>
            </a:r>
            <a:r>
              <a:rPr lang="cs-CZ" dirty="0" err="1" smtClean="0"/>
              <a:t>inetosis</a:t>
            </a:r>
            <a:r>
              <a:rPr lang="cs-CZ" dirty="0" smtClean="0"/>
              <a:t>; </a:t>
            </a:r>
            <a:r>
              <a:rPr lang="cs-CZ" u="sng" dirty="0" err="1" smtClean="0"/>
              <a:t>k</a:t>
            </a:r>
            <a:r>
              <a:rPr lang="cs-CZ" dirty="0" err="1" smtClean="0"/>
              <a:t>yphosis</a:t>
            </a:r>
            <a:r>
              <a:rPr lang="cs-CZ" dirty="0" smtClean="0"/>
              <a:t>/</a:t>
            </a:r>
            <a:r>
              <a:rPr lang="cs-CZ" u="sng" dirty="0" err="1" smtClean="0"/>
              <a:t>c</a:t>
            </a:r>
            <a:r>
              <a:rPr lang="cs-CZ" dirty="0" err="1" smtClean="0"/>
              <a:t>yphosis</a:t>
            </a:r>
            <a:r>
              <a:rPr lang="cs-CZ" dirty="0" smtClean="0"/>
              <a:t>; </a:t>
            </a:r>
            <a:r>
              <a:rPr lang="cs-CZ" dirty="0" err="1" smtClean="0"/>
              <a:t>cystis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Y: s</a:t>
            </a:r>
            <a:r>
              <a:rPr lang="cs-CZ" u="sng" dirty="0" smtClean="0"/>
              <a:t>y</a:t>
            </a:r>
            <a:r>
              <a:rPr lang="cs-CZ" dirty="0" smtClean="0"/>
              <a:t>ndesmosis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Z: </a:t>
            </a:r>
            <a:r>
              <a:rPr lang="cs-CZ" u="sng" dirty="0" err="1" smtClean="0"/>
              <a:t>z</a:t>
            </a:r>
            <a:r>
              <a:rPr lang="cs-CZ" dirty="0" err="1" smtClean="0"/>
              <a:t>ygomaticus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Ch: </a:t>
            </a:r>
            <a:r>
              <a:rPr lang="cs-CZ" u="sng" dirty="0" err="1" smtClean="0"/>
              <a:t>ch</a:t>
            </a:r>
            <a:r>
              <a:rPr lang="cs-CZ" dirty="0" err="1" smtClean="0"/>
              <a:t>ole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abeceda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Vokál i: </a:t>
            </a:r>
          </a:p>
          <a:p>
            <a:pPr marL="624078" indent="-514350">
              <a:buNone/>
            </a:pPr>
            <a:r>
              <a:rPr lang="cs-CZ" dirty="0" smtClean="0"/>
              <a:t>1) </a:t>
            </a:r>
            <a:r>
              <a:rPr lang="cs-CZ" dirty="0" smtClean="0"/>
              <a:t>/j/: 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cur</a:t>
            </a:r>
            <a:r>
              <a:rPr lang="cs-CZ" dirty="0" smtClean="0"/>
              <a:t>, 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i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</a:t>
            </a:r>
          </a:p>
          <a:p>
            <a:pPr marL="624078" indent="-514350">
              <a:buNone/>
            </a:pPr>
            <a:r>
              <a:rPr lang="cs-CZ" dirty="0" smtClean="0"/>
              <a:t>2) /</a:t>
            </a:r>
            <a:r>
              <a:rPr lang="cs-CZ" dirty="0" err="1" smtClean="0"/>
              <a:t>ij</a:t>
            </a:r>
            <a:r>
              <a:rPr lang="cs-CZ" dirty="0" smtClean="0"/>
              <a:t>/: </a:t>
            </a:r>
            <a:r>
              <a:rPr lang="cs-CZ" dirty="0" err="1" smtClean="0"/>
              <a:t>arter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AutoNum type="arabicParenR"/>
            </a:pP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AutoNum type="arabicParenR"/>
            </a:pP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Diftongy:</a:t>
            </a:r>
          </a:p>
          <a:p>
            <a:pPr marL="624078" indent="-514350">
              <a:buNone/>
            </a:pPr>
            <a:r>
              <a:rPr lang="cs-CZ" dirty="0" smtClean="0"/>
              <a:t>1) </a:t>
            </a:r>
            <a:r>
              <a:rPr lang="cs-CZ" dirty="0" err="1" smtClean="0"/>
              <a:t>ae</a:t>
            </a:r>
            <a:r>
              <a:rPr lang="cs-CZ" dirty="0" smtClean="0"/>
              <a:t>, </a:t>
            </a:r>
            <a:r>
              <a:rPr lang="cs-CZ" dirty="0" err="1" smtClean="0"/>
              <a:t>oe</a:t>
            </a:r>
            <a:r>
              <a:rPr lang="cs-CZ" dirty="0" smtClean="0"/>
              <a:t>: /é/ - </a:t>
            </a:r>
            <a:r>
              <a:rPr lang="cs-CZ" u="sng" dirty="0" err="1" smtClean="0"/>
              <a:t>ae</a:t>
            </a:r>
            <a:r>
              <a:rPr lang="cs-CZ" dirty="0" err="1" smtClean="0"/>
              <a:t>qualis</a:t>
            </a:r>
            <a:r>
              <a:rPr lang="cs-CZ" dirty="0" smtClean="0"/>
              <a:t>, </a:t>
            </a:r>
            <a:r>
              <a:rPr lang="cs-CZ" dirty="0" err="1" smtClean="0"/>
              <a:t>lag</a:t>
            </a:r>
            <a:r>
              <a:rPr lang="cs-CZ" u="sng" dirty="0" err="1" smtClean="0"/>
              <a:t>oe</a:t>
            </a:r>
            <a:r>
              <a:rPr lang="cs-CZ" dirty="0" err="1" smtClean="0"/>
              <a:t>na</a:t>
            </a:r>
            <a:r>
              <a:rPr lang="cs-CZ" dirty="0" smtClean="0"/>
              <a:t> </a:t>
            </a:r>
          </a:p>
          <a:p>
            <a:pPr marL="624078" indent="-514350">
              <a:buNone/>
            </a:pPr>
            <a:r>
              <a:rPr lang="cs-CZ" dirty="0" smtClean="0"/>
              <a:t>2) </a:t>
            </a:r>
            <a:r>
              <a:rPr lang="cs-CZ" dirty="0" err="1" smtClean="0"/>
              <a:t>oē</a:t>
            </a:r>
            <a:r>
              <a:rPr lang="cs-CZ" dirty="0" smtClean="0"/>
              <a:t>: /</a:t>
            </a:r>
            <a:r>
              <a:rPr lang="cs-CZ" dirty="0" err="1" smtClean="0"/>
              <a:t>oé</a:t>
            </a:r>
            <a:r>
              <a:rPr lang="cs-CZ" dirty="0" smtClean="0"/>
              <a:t>/ - eupn</a:t>
            </a:r>
            <a:r>
              <a:rPr lang="cs-CZ" u="sng" dirty="0" smtClean="0"/>
              <a:t>oe</a:t>
            </a:r>
          </a:p>
          <a:p>
            <a:pPr marL="624078" indent="-51435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Výslovnost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Konsonanty:</a:t>
            </a:r>
          </a:p>
          <a:p>
            <a:pPr marL="624078" indent="-514350">
              <a:buNone/>
            </a:pPr>
            <a:r>
              <a:rPr lang="cs-CZ" dirty="0" smtClean="0"/>
              <a:t>1) c: </a:t>
            </a:r>
          </a:p>
          <a:p>
            <a:pPr marL="624078" indent="-514350">
              <a:buNone/>
            </a:pPr>
            <a:r>
              <a:rPr lang="cs-CZ" dirty="0" smtClean="0"/>
              <a:t>a) /k/:</a:t>
            </a:r>
          </a:p>
          <a:p>
            <a:pPr marL="624078" indent="-514350"/>
            <a:r>
              <a:rPr lang="cs-CZ" dirty="0" smtClean="0"/>
              <a:t>+ </a:t>
            </a:r>
            <a:r>
              <a:rPr lang="cs-CZ" u="sng" dirty="0" smtClean="0"/>
              <a:t>a, o, u</a:t>
            </a:r>
            <a:r>
              <a:rPr lang="cs-CZ" dirty="0" smtClean="0"/>
              <a:t> –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err="1" smtClean="0"/>
              <a:t>put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sta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bitus</a:t>
            </a:r>
            <a:endParaRPr lang="cs-CZ" dirty="0" smtClean="0"/>
          </a:p>
          <a:p>
            <a:pPr marL="624078" indent="-514350"/>
            <a:r>
              <a:rPr lang="cs-CZ" dirty="0" smtClean="0"/>
              <a:t>Před souhláskou -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r</a:t>
            </a:r>
            <a:r>
              <a:rPr lang="cs-CZ" dirty="0" err="1" smtClean="0"/>
              <a:t>anium</a:t>
            </a:r>
            <a:r>
              <a:rPr lang="cs-CZ" dirty="0" smtClean="0"/>
              <a:t> </a:t>
            </a:r>
          </a:p>
          <a:p>
            <a:pPr marL="624078" indent="-514350"/>
            <a:r>
              <a:rPr lang="cs-CZ" dirty="0" smtClean="0"/>
              <a:t>Na konci slova – </a:t>
            </a:r>
            <a:r>
              <a:rPr lang="cs-CZ" dirty="0" err="1" smtClean="0"/>
              <a:t>la</a:t>
            </a:r>
            <a:r>
              <a:rPr lang="cs-CZ" dirty="0" err="1" smtClean="0">
                <a:solidFill>
                  <a:srgbClr val="FF0000"/>
                </a:solidFill>
              </a:rPr>
              <a:t>c</a:t>
            </a: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dirty="0" smtClean="0"/>
              <a:t>b) /c/:</a:t>
            </a:r>
          </a:p>
          <a:p>
            <a:pPr marL="624078" indent="-514350"/>
            <a:r>
              <a:rPr lang="cs-CZ" dirty="0" smtClean="0"/>
              <a:t>Před </a:t>
            </a:r>
            <a:r>
              <a:rPr lang="cs-CZ" u="sng" dirty="0" smtClean="0"/>
              <a:t>e, i, </a:t>
            </a:r>
            <a:r>
              <a:rPr lang="cs-CZ" u="sng" dirty="0" err="1" smtClean="0"/>
              <a:t>ae</a:t>
            </a:r>
            <a:r>
              <a:rPr lang="cs-CZ" u="sng" dirty="0" smtClean="0"/>
              <a:t>, </a:t>
            </a:r>
            <a:r>
              <a:rPr lang="cs-CZ" u="sng" dirty="0" err="1" smtClean="0"/>
              <a:t>oe</a:t>
            </a:r>
            <a:r>
              <a:rPr lang="cs-CZ" u="sng" dirty="0" smtClean="0"/>
              <a:t>, y</a:t>
            </a:r>
            <a:r>
              <a:rPr lang="cs-CZ" dirty="0" smtClean="0"/>
              <a:t> – </a:t>
            </a:r>
            <a:r>
              <a:rPr lang="cs-CZ" u="sng" dirty="0" smtClean="0"/>
              <a:t>c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rebrum,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i</a:t>
            </a:r>
            <a:r>
              <a:rPr lang="cs-CZ" dirty="0" err="1" smtClean="0"/>
              <a:t>rcum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err="1" smtClean="0"/>
              <a:t>cus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oe</a:t>
            </a:r>
            <a:r>
              <a:rPr lang="cs-CZ" dirty="0" err="1" smtClean="0"/>
              <a:t>liakia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y</a:t>
            </a:r>
            <a:r>
              <a:rPr lang="cs-CZ" dirty="0" err="1" smtClean="0"/>
              <a:t>stis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2) </a:t>
            </a:r>
            <a:r>
              <a:rPr lang="cs-CZ" dirty="0" err="1" smtClean="0"/>
              <a:t>qu</a:t>
            </a:r>
            <a:r>
              <a:rPr lang="cs-CZ" dirty="0" smtClean="0"/>
              <a:t>: /</a:t>
            </a:r>
            <a:r>
              <a:rPr lang="cs-CZ" dirty="0" err="1" smtClean="0"/>
              <a:t>kv</a:t>
            </a:r>
            <a:r>
              <a:rPr lang="cs-CZ" dirty="0" smtClean="0"/>
              <a:t>/ - </a:t>
            </a:r>
            <a:r>
              <a:rPr lang="cs-CZ" dirty="0" err="1" smtClean="0"/>
              <a:t>a</a:t>
            </a:r>
            <a:r>
              <a:rPr lang="cs-CZ" u="sng" dirty="0" err="1" smtClean="0"/>
              <a:t>qu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3) </a:t>
            </a:r>
            <a:r>
              <a:rPr lang="cs-CZ" dirty="0" err="1" smtClean="0"/>
              <a:t>ngu</a:t>
            </a:r>
            <a:r>
              <a:rPr lang="cs-CZ" dirty="0" smtClean="0"/>
              <a:t>: /</a:t>
            </a:r>
            <a:r>
              <a:rPr lang="cs-CZ" dirty="0" err="1" smtClean="0"/>
              <a:t>ngv</a:t>
            </a:r>
            <a:r>
              <a:rPr lang="cs-CZ" dirty="0" smtClean="0"/>
              <a:t>/ - </a:t>
            </a:r>
            <a:r>
              <a:rPr lang="cs-CZ" dirty="0" err="1" smtClean="0"/>
              <a:t>sa</a:t>
            </a:r>
            <a:r>
              <a:rPr lang="cs-CZ" u="sng" dirty="0" err="1" smtClean="0"/>
              <a:t>ngu</a:t>
            </a:r>
            <a:r>
              <a:rPr lang="cs-CZ" dirty="0" err="1" smtClean="0"/>
              <a:t>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4) </a:t>
            </a:r>
            <a:r>
              <a:rPr lang="cs-CZ" dirty="0" err="1" smtClean="0"/>
              <a:t>su</a:t>
            </a:r>
            <a:r>
              <a:rPr lang="cs-CZ" dirty="0" smtClean="0"/>
              <a:t>: /</a:t>
            </a:r>
            <a:r>
              <a:rPr lang="cs-CZ" dirty="0" err="1" smtClean="0"/>
              <a:t>sv</a:t>
            </a:r>
            <a:r>
              <a:rPr lang="cs-CZ" dirty="0" smtClean="0"/>
              <a:t>/ - </a:t>
            </a:r>
            <a:r>
              <a:rPr lang="cs-CZ" u="sng" dirty="0" err="1" smtClean="0"/>
              <a:t>su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err="1" smtClean="0"/>
              <a:t>vis</a:t>
            </a:r>
            <a:r>
              <a:rPr lang="cs-CZ" dirty="0" smtClean="0"/>
              <a:t> x </a:t>
            </a:r>
            <a:r>
              <a:rPr lang="cs-CZ" u="sng" dirty="0" smtClean="0"/>
              <a:t>su</a:t>
            </a:r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/>
              <a:t>erior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5) </a:t>
            </a:r>
            <a:r>
              <a:rPr lang="cs-CZ" dirty="0" err="1" smtClean="0"/>
              <a:t>di</a:t>
            </a:r>
            <a:r>
              <a:rPr lang="cs-CZ" dirty="0" smtClean="0"/>
              <a:t>, ni: /</a:t>
            </a:r>
            <a:r>
              <a:rPr lang="cs-CZ" dirty="0" err="1" smtClean="0"/>
              <a:t>di</a:t>
            </a:r>
            <a:r>
              <a:rPr lang="cs-CZ" dirty="0" smtClean="0"/>
              <a:t>/, /ni/ - </a:t>
            </a:r>
            <a:r>
              <a:rPr lang="cs-CZ" u="sng" dirty="0" err="1" smtClean="0"/>
              <a:t>di</a:t>
            </a:r>
            <a:r>
              <a:rPr lang="cs-CZ" dirty="0" err="1" smtClean="0"/>
              <a:t>gitus</a:t>
            </a:r>
            <a:r>
              <a:rPr lang="cs-CZ" dirty="0" smtClean="0"/>
              <a:t>, </a:t>
            </a:r>
            <a:r>
              <a:rPr lang="cs-CZ" u="sng" dirty="0" err="1" smtClean="0"/>
              <a:t>ni</a:t>
            </a:r>
            <a:r>
              <a:rPr lang="cs-CZ" dirty="0" err="1" smtClean="0"/>
              <a:t>cotinum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6) ti: </a:t>
            </a:r>
          </a:p>
          <a:p>
            <a:pPr>
              <a:buNone/>
            </a:pPr>
            <a:r>
              <a:rPr lang="cs-CZ" dirty="0" smtClean="0"/>
              <a:t>a) /ti/ - </a:t>
            </a:r>
            <a:r>
              <a:rPr lang="cs-CZ" dirty="0" err="1" smtClean="0"/>
              <a:t>tibia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b)/</a:t>
            </a:r>
            <a:r>
              <a:rPr lang="cs-CZ" dirty="0" err="1" smtClean="0"/>
              <a:t>ci</a:t>
            </a:r>
            <a:r>
              <a:rPr lang="cs-CZ" dirty="0" smtClean="0"/>
              <a:t>/ - </a:t>
            </a:r>
            <a:r>
              <a:rPr lang="cs-CZ" dirty="0" err="1" smtClean="0"/>
              <a:t>func</a:t>
            </a:r>
            <a:r>
              <a:rPr lang="cs-CZ" u="sng" dirty="0" err="1" smtClean="0"/>
              <a:t>ti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c) /ti/: s, x + ti – o</a:t>
            </a:r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u="sng" dirty="0" smtClean="0"/>
              <a:t>ti</a:t>
            </a:r>
            <a:r>
              <a:rPr lang="cs-CZ" dirty="0" smtClean="0"/>
              <a:t>um, </a:t>
            </a:r>
            <a:r>
              <a:rPr lang="cs-CZ" dirty="0" err="1" smtClean="0"/>
              <a:t>mi</a:t>
            </a:r>
            <a:r>
              <a:rPr lang="cs-CZ" dirty="0" err="1" smtClean="0">
                <a:solidFill>
                  <a:srgbClr val="FF0000"/>
                </a:solidFill>
              </a:rPr>
              <a:t>x</a:t>
            </a:r>
            <a:r>
              <a:rPr lang="cs-CZ" u="sng" dirty="0" err="1" smtClean="0"/>
              <a:t>ti</a:t>
            </a:r>
            <a:r>
              <a:rPr lang="cs-CZ" dirty="0" err="1" smtClean="0"/>
              <a:t>o</a:t>
            </a:r>
            <a:endParaRPr lang="cs-CZ" dirty="0" smtClean="0"/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7) s: /z/ - </a:t>
            </a:r>
            <a:r>
              <a:rPr lang="cs-CZ" dirty="0" err="1" smtClean="0"/>
              <a:t>n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u="sng" dirty="0" err="1" smtClean="0"/>
              <a:t>s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s</a:t>
            </a:r>
            <a:r>
              <a:rPr lang="cs-CZ" dirty="0" smtClean="0"/>
              <a:t>, </a:t>
            </a:r>
            <a:r>
              <a:rPr lang="cs-CZ" dirty="0" err="1" smtClean="0"/>
              <a:t>pu</a:t>
            </a:r>
            <a:r>
              <a:rPr lang="cs-CZ" dirty="0" err="1" smtClean="0">
                <a:solidFill>
                  <a:srgbClr val="FF0000"/>
                </a:solidFill>
              </a:rPr>
              <a:t>l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mo</a:t>
            </a:r>
            <a:r>
              <a:rPr lang="cs-CZ" dirty="0" err="1" smtClean="0">
                <a:solidFill>
                  <a:srgbClr val="FF0000"/>
                </a:solidFill>
              </a:rPr>
              <a:t>r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me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u="sng" dirty="0" err="1" smtClean="0"/>
              <a:t>s</a:t>
            </a:r>
            <a:r>
              <a:rPr lang="cs-CZ" dirty="0" err="1" smtClean="0"/>
              <a:t>is</a:t>
            </a:r>
            <a:r>
              <a:rPr lang="cs-CZ" dirty="0" smtClean="0"/>
              <a:t>, pl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s</a:t>
            </a:r>
            <a:r>
              <a:rPr lang="cs-CZ" dirty="0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791</TotalTime>
  <Words>547</Words>
  <Application>Microsoft Office PowerPoint</Application>
  <PresentationFormat>Předvádění na obrazovce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Snímek 1</vt:lpstr>
      <vt:lpstr>Snímek 2</vt:lpstr>
      <vt:lpstr>Hippokratés z Kóu</vt:lpstr>
      <vt:lpstr>Snímek 4</vt:lpstr>
      <vt:lpstr>Snímek 5</vt:lpstr>
      <vt:lpstr>Latinská abeceda</vt:lpstr>
      <vt:lpstr>Výslovnost</vt:lpstr>
      <vt:lpstr>Snímek 8</vt:lpstr>
      <vt:lpstr>Snímek 9</vt:lpstr>
      <vt:lpstr>Snímek 10</vt:lpstr>
      <vt:lpstr>Délka slabik</vt:lpstr>
      <vt:lpstr>Čtěte:</vt:lpstr>
      <vt:lpstr>Tvarosloví</vt:lpstr>
      <vt:lpstr>Substantiva - deklinace</vt:lpstr>
      <vt:lpstr>Snímek 15</vt:lpstr>
      <vt:lpstr>Lékařské termíny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juklova</dc:creator>
  <cp:lastModifiedBy>lektor</cp:lastModifiedBy>
  <cp:revision>59</cp:revision>
  <dcterms:created xsi:type="dcterms:W3CDTF">2011-09-12T09:38:09Z</dcterms:created>
  <dcterms:modified xsi:type="dcterms:W3CDTF">2011-09-20T12:57:14Z</dcterms:modified>
</cp:coreProperties>
</file>