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2"/>
  </p:notesMasterIdLst>
  <p:handoutMasterIdLst>
    <p:handoutMasterId r:id="rId63"/>
  </p:handoutMasterIdLst>
  <p:sldIdLst>
    <p:sldId id="371" r:id="rId2"/>
    <p:sldId id="330" r:id="rId3"/>
    <p:sldId id="325" r:id="rId4"/>
    <p:sldId id="327" r:id="rId5"/>
    <p:sldId id="328" r:id="rId6"/>
    <p:sldId id="326" r:id="rId7"/>
    <p:sldId id="335" r:id="rId8"/>
    <p:sldId id="329" r:id="rId9"/>
    <p:sldId id="331" r:id="rId10"/>
    <p:sldId id="332" r:id="rId11"/>
    <p:sldId id="333" r:id="rId12"/>
    <p:sldId id="334" r:id="rId13"/>
    <p:sldId id="336" r:id="rId14"/>
    <p:sldId id="339" r:id="rId15"/>
    <p:sldId id="346" r:id="rId16"/>
    <p:sldId id="337" r:id="rId17"/>
    <p:sldId id="342" r:id="rId18"/>
    <p:sldId id="340" r:id="rId19"/>
    <p:sldId id="338" r:id="rId20"/>
    <p:sldId id="343" r:id="rId21"/>
    <p:sldId id="344" r:id="rId22"/>
    <p:sldId id="345" r:id="rId23"/>
    <p:sldId id="347" r:id="rId24"/>
    <p:sldId id="348" r:id="rId25"/>
    <p:sldId id="349" r:id="rId26"/>
    <p:sldId id="350" r:id="rId27"/>
    <p:sldId id="351" r:id="rId28"/>
    <p:sldId id="403" r:id="rId29"/>
    <p:sldId id="352" r:id="rId30"/>
    <p:sldId id="354" r:id="rId31"/>
    <p:sldId id="358" r:id="rId32"/>
    <p:sldId id="359" r:id="rId33"/>
    <p:sldId id="355" r:id="rId34"/>
    <p:sldId id="356" r:id="rId35"/>
    <p:sldId id="364" r:id="rId36"/>
    <p:sldId id="365" r:id="rId37"/>
    <p:sldId id="386" r:id="rId38"/>
    <p:sldId id="402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66" r:id="rId47"/>
    <p:sldId id="367" r:id="rId48"/>
    <p:sldId id="405" r:id="rId49"/>
    <p:sldId id="360" r:id="rId50"/>
    <p:sldId id="361" r:id="rId51"/>
    <p:sldId id="363" r:id="rId52"/>
    <p:sldId id="368" r:id="rId53"/>
    <p:sldId id="369" r:id="rId54"/>
    <p:sldId id="404" r:id="rId55"/>
    <p:sldId id="382" r:id="rId56"/>
    <p:sldId id="383" r:id="rId57"/>
    <p:sldId id="384" r:id="rId58"/>
    <p:sldId id="385" r:id="rId59"/>
    <p:sldId id="321" r:id="rId60"/>
    <p:sldId id="318" r:id="rId6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A16"/>
    <a:srgbClr val="7A8650"/>
    <a:srgbClr val="FF7C80"/>
    <a:srgbClr val="F68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7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ACD837-8833-42AE-B23A-D3E57680BA65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38FEC5-2A9A-46D1-94B8-26C7851901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87EB34-E3E4-42E1-B7C4-173B082CE703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CC57FF-EB7A-488D-9DA0-249963ABE2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E2BD-7C24-4A85-9775-15CC9BEE4916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5A33-DC85-4831-941E-3284AAB644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C910-092F-4E1F-8F17-9B423FC63F89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28DC-7F66-423B-9DF7-CEB0AFF0B9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B7F0-2324-4CEE-B7E1-693BDBF2DACA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3C9E-132F-4398-89AB-818A8D87B0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C395-D983-41C9-8989-C67F40E72811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F10A-9EE6-4893-B1D3-2E3E24D21ED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469F-E2B9-4B9F-9B39-2EA696F91D22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6055-0881-43FC-98D7-D914C6CB4E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606D-8202-46D6-B5D6-99F3070CC57A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036A-3F8C-487D-989B-696A7568B1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1F05-06C0-4223-9CA2-BD36A535C1D6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427D-9C48-45A1-A8FC-91ABA08C40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E8EA-96A2-49DF-93D4-C76C40B3DED0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F6D8-E8F5-4B13-816A-2B2848D252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EA44-99EE-40A1-87B5-AE347F2E9961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56C7-6BDA-49FD-B5DE-779F8682D5E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64C6-D432-46F1-9494-20470CE42CB0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BE47-552F-42F4-A485-BAC1AEA9A16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CA0D-B093-40A8-A481-127CC1AD9EF3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D417-CCC7-42A2-9183-1EB0C82342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539967-A188-4085-92D9-83E1BA0D7A93}" type="datetimeFigureOut">
              <a:rPr lang="cs-CZ"/>
              <a:pPr>
                <a:defRPr/>
              </a:pPr>
              <a:t>6.12.2011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DEE87-8535-47BA-A5FC-50FD5A98E6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pecnostpotravin.cz/" TargetMode="External"/><Relationship Id="rId2" Type="http://schemas.openxmlformats.org/officeDocument/2006/relationships/hyperlink" Target="http://www.szpi.gov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60648"/>
            <a:ext cx="8458200" cy="581513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cs-CZ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OznaČování</a:t>
            </a:r>
            <a:r>
              <a:rPr lang="cs-CZ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potravin pro zvláštní výživu</a:t>
            </a:r>
            <a:endParaRPr lang="cs-CZ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388" y="1196975"/>
            <a:ext cx="84582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5" name="Picture 5" descr="C:\Users\pavelkova\AppData\Local\Microsoft\Windows\Temporary Internet Files\Low\Content.IE5\18N1R49N\SZPI_tex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589588"/>
            <a:ext cx="7543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ovéPole 7"/>
          <p:cNvSpPr txBox="1">
            <a:spLocks noChangeArrowheads="1"/>
          </p:cNvSpPr>
          <p:nvPr/>
        </p:nvSpPr>
        <p:spPr bwMode="auto">
          <a:xfrm>
            <a:off x="2627784" y="4653136"/>
            <a:ext cx="4392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>
                <a:solidFill>
                  <a:schemeClr val="accent2"/>
                </a:solidFill>
              </a:rPr>
              <a:t>Kateřina Pavelková</a:t>
            </a:r>
          </a:p>
        </p:txBody>
      </p:sp>
      <p:pic>
        <p:nvPicPr>
          <p:cNvPr id="9" name="Obrázek 8" descr="advancedpracticenursing_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1728192" cy="1868413"/>
          </a:xfrm>
          <a:prstGeom prst="rect">
            <a:avLst/>
          </a:prstGeom>
        </p:spPr>
      </p:pic>
      <p:pic>
        <p:nvPicPr>
          <p:cNvPr id="11" name="Obrázek 10" descr="imagesCAPO6M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492896"/>
            <a:ext cx="1524000" cy="1872208"/>
          </a:xfrm>
          <a:prstGeom prst="rect">
            <a:avLst/>
          </a:prstGeom>
        </p:spPr>
      </p:pic>
      <p:pic>
        <p:nvPicPr>
          <p:cNvPr id="13" name="Obrázek 12" descr="mi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492896"/>
            <a:ext cx="1743075" cy="1944216"/>
          </a:xfrm>
          <a:prstGeom prst="rect">
            <a:avLst/>
          </a:prstGeom>
        </p:spPr>
      </p:pic>
      <p:pic>
        <p:nvPicPr>
          <p:cNvPr id="14" name="Obrázek 13" descr="imagesCAX4U19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492896"/>
            <a:ext cx="1656184" cy="1872208"/>
          </a:xfrm>
          <a:prstGeom prst="rect">
            <a:avLst/>
          </a:prstGeom>
        </p:spPr>
      </p:pic>
      <p:pic>
        <p:nvPicPr>
          <p:cNvPr id="15" name="Obrázek 14" descr="imagesCASCYO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1" y="2420888"/>
            <a:ext cx="172819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283424" cy="838200"/>
          </a:xfrm>
        </p:spPr>
        <p:txBody>
          <a:bodyPr>
            <a:normAutofit fontScale="90000"/>
          </a:bodyPr>
          <a:lstStyle/>
          <a:p>
            <a:pPr algn="ctr">
              <a:tabLst>
                <a:tab pos="3671888" algn="l"/>
              </a:tabLst>
            </a:pPr>
            <a:r>
              <a:rPr lang="cs-CZ" b="1" dirty="0" smtClean="0">
                <a:solidFill>
                  <a:srgbClr val="36AA16"/>
                </a:solidFill>
              </a:rPr>
              <a:t>Obecné požadavky na označování PZV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2"/>
          </a:xfrm>
        </p:spPr>
        <p:txBody>
          <a:bodyPr/>
          <a:lstStyle/>
          <a:p>
            <a:r>
              <a:rPr lang="cs-CZ" sz="2000" dirty="0" smtClean="0"/>
              <a:t>obecné požadavky  na označování vyplývající ze zákona č. 110/1997 Sb. a </a:t>
            </a:r>
            <a:r>
              <a:rPr lang="cs-CZ" sz="2000" dirty="0" err="1" smtClean="0"/>
              <a:t>vyhl</a:t>
            </a:r>
            <a:r>
              <a:rPr lang="cs-CZ" sz="2000" dirty="0" smtClean="0"/>
              <a:t>. č. 113/2005 Sb.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Specifické požadavky na označování PZV: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kategorie nebo bližší specifikace PZV</a:t>
            </a:r>
            <a:endParaRPr lang="cs-CZ" sz="2000" dirty="0" smtClean="0">
              <a:solidFill>
                <a:srgbClr val="00B050"/>
              </a:solidFill>
            </a:endParaRPr>
          </a:p>
          <a:p>
            <a:r>
              <a:rPr lang="cs-CZ" sz="2000" dirty="0" smtClean="0"/>
              <a:t>K názvu, pod nímž se výrobek prodává, je nutno uvést </a:t>
            </a:r>
            <a:r>
              <a:rPr lang="cs-CZ" sz="2000" b="1" dirty="0" smtClean="0">
                <a:solidFill>
                  <a:srgbClr val="00B050"/>
                </a:solidFill>
              </a:rPr>
              <a:t>údaj o jeho zvláštních nutričních vlastnostech  </a:t>
            </a:r>
            <a:r>
              <a:rPr lang="cs-CZ" sz="2000" dirty="0" smtClean="0">
                <a:solidFill>
                  <a:srgbClr val="FF0000"/>
                </a:solidFill>
              </a:rPr>
              <a:t>- zvláštní režim pokud se jedná o nutriční značení!</a:t>
            </a:r>
          </a:p>
          <a:p>
            <a:r>
              <a:rPr lang="cs-CZ" sz="2000" dirty="0" smtClean="0"/>
              <a:t>údaje </a:t>
            </a:r>
            <a:r>
              <a:rPr lang="cs-CZ" sz="2000" b="1" dirty="0" smtClean="0">
                <a:solidFill>
                  <a:srgbClr val="00B050"/>
                </a:solidFill>
              </a:rPr>
              <a:t>o zvláštnostech kvalitativního nebo kvantitativního složení </a:t>
            </a:r>
            <a:r>
              <a:rPr lang="cs-CZ" sz="2000" dirty="0" smtClean="0"/>
              <a:t>nebo speciálním výrobním procesu, pokud dodávají výrobku zvláštní nutriční vlastnosti,</a:t>
            </a:r>
          </a:p>
          <a:p>
            <a:r>
              <a:rPr lang="cs-CZ" sz="2000" dirty="0" smtClean="0"/>
              <a:t>údaj </a:t>
            </a:r>
            <a:r>
              <a:rPr lang="cs-CZ" sz="2000" b="1" dirty="0" smtClean="0">
                <a:solidFill>
                  <a:srgbClr val="00B050"/>
                </a:solidFill>
              </a:rPr>
              <a:t>o využitelné energetické hodnotě </a:t>
            </a:r>
            <a:r>
              <a:rPr lang="cs-CZ" sz="2000" dirty="0" smtClean="0"/>
              <a:t>vyjádřené v </a:t>
            </a:r>
            <a:r>
              <a:rPr lang="cs-CZ" sz="2000" dirty="0" err="1" smtClean="0"/>
              <a:t>kJ</a:t>
            </a:r>
            <a:r>
              <a:rPr lang="cs-CZ" sz="2000" dirty="0" smtClean="0"/>
              <a:t> a </a:t>
            </a:r>
            <a:r>
              <a:rPr lang="cs-CZ" sz="2000" dirty="0" err="1" smtClean="0"/>
              <a:t>kcal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00B050"/>
                </a:solidFill>
              </a:rPr>
              <a:t>údaj obsahu sacharidů, bílkovin a tuků </a:t>
            </a:r>
            <a:r>
              <a:rPr lang="cs-CZ" sz="2000" dirty="0" smtClean="0"/>
              <a:t>ve 100 g nebo 100 ml výrobku.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původ bílkoviny </a:t>
            </a:r>
            <a:r>
              <a:rPr lang="cs-CZ" sz="2000" dirty="0" smtClean="0"/>
              <a:t>(rostlinný, živočišný nebo konkrétní zdroj), popřípadě hydrolyzátu bílkovin ve výrobku, pokud je bílkovina na obale uvedena jako složka. </a:t>
            </a:r>
            <a:endParaRPr lang="cs-CZ" dirty="0"/>
          </a:p>
        </p:txBody>
      </p:sp>
      <p:pic>
        <p:nvPicPr>
          <p:cNvPr id="4" name="Obrázek 3" descr="canstock3288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8640"/>
            <a:ext cx="201622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67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Obecné požadavky na označování PZV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způsob přípravy </a:t>
            </a:r>
            <a:r>
              <a:rPr lang="cs-CZ" dirty="0" smtClean="0"/>
              <a:t>(návod), pokud potravina přípravu před spotřebou vyžaduje, a upozornění na nezbytnost dodržet tento návod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způsob uchovávání a doba spotřeby po otevření obalu spotřebitelem</a:t>
            </a:r>
            <a:r>
              <a:rPr lang="cs-CZ" dirty="0" smtClean="0"/>
              <a:t>, vyžaduje-li to charakter potraviny a je-li potravina určena k postupné spotřebě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anstock3288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8640"/>
            <a:ext cx="201622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Označování POTRAVIN PRO POČÁTEČNÍ            A POKRAČOVACÍ KOJENECKOU VÝŽIVU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počáteční kojenecká výživa </a:t>
            </a:r>
            <a:r>
              <a:rPr lang="cs-CZ" dirty="0" smtClean="0"/>
              <a:t>-  potraviny určené pro zvláštní výživu kojenců od narození </a:t>
            </a:r>
            <a:r>
              <a:rPr lang="cs-CZ" u="sng" dirty="0" smtClean="0"/>
              <a:t>do šesti měsíců </a:t>
            </a:r>
            <a:r>
              <a:rPr lang="cs-CZ" dirty="0" smtClean="0"/>
              <a:t>věku kojence</a:t>
            </a:r>
          </a:p>
          <a:p>
            <a:pPr marL="2687638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pokračovací kojenecká výživa </a:t>
            </a:r>
            <a:r>
              <a:rPr lang="cs-CZ" dirty="0" smtClean="0"/>
              <a:t>- potraviny určené pro zvláštní výživu kojenců </a:t>
            </a:r>
            <a:r>
              <a:rPr lang="cs-CZ" u="sng" dirty="0" smtClean="0"/>
              <a:t>starších šesti měsíců, </a:t>
            </a:r>
            <a:r>
              <a:rPr lang="cs-CZ" dirty="0" smtClean="0"/>
              <a:t>které vytvářejí základní tekutý podíl postupně se rozšiřující smíšené stravy kojenců.</a:t>
            </a:r>
          </a:p>
          <a:p>
            <a:endParaRPr lang="cs-CZ" dirty="0"/>
          </a:p>
        </p:txBody>
      </p:sp>
      <p:pic>
        <p:nvPicPr>
          <p:cNvPr id="4" name="Obrázek 3" descr="imagesCAJ9XT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246697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Označování POTRAVIN PRO POČÁTEČNÍ            A POKRAČOVACÍ KOJENECKOU VÝŽIVU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 názvu se uvede: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„počáteční </a:t>
            </a:r>
            <a:r>
              <a:rPr lang="cs-CZ" u="sng" dirty="0" smtClean="0">
                <a:solidFill>
                  <a:srgbClr val="C00000"/>
                </a:solidFill>
              </a:rPr>
              <a:t>mléčná </a:t>
            </a:r>
            <a:r>
              <a:rPr lang="cs-CZ" dirty="0" smtClean="0">
                <a:solidFill>
                  <a:srgbClr val="C00000"/>
                </a:solidFill>
              </a:rPr>
              <a:t>kojenecká výživa“, „pokračovací </a:t>
            </a:r>
            <a:r>
              <a:rPr lang="cs-CZ" u="sng" dirty="0" smtClean="0">
                <a:solidFill>
                  <a:srgbClr val="C00000"/>
                </a:solidFill>
              </a:rPr>
              <a:t>mléčná</a:t>
            </a:r>
            <a:r>
              <a:rPr lang="cs-CZ" dirty="0" smtClean="0">
                <a:solidFill>
                  <a:srgbClr val="C00000"/>
                </a:solidFill>
              </a:rPr>
              <a:t> kojenecká výživa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“: jde- li o výživu vyrobenou výhradně z bílkovin kravského mléka,</a:t>
            </a:r>
          </a:p>
          <a:p>
            <a:pPr marL="0" indent="0">
              <a:buNone/>
            </a:pPr>
            <a:endParaRPr lang="cs-CZ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„počáteční kojenecká výživa“, „pokračovací kojenecká výživa“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: jde-li o ostatní počáteční kojeneckou výživu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Společné požadavky na označování počáteční  a pokračovací výživy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Nutriční značení: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využitelná energetická </a:t>
            </a:r>
            <a:r>
              <a:rPr lang="cs-CZ" sz="2800" dirty="0" smtClean="0"/>
              <a:t>hodnota v </a:t>
            </a:r>
            <a:r>
              <a:rPr lang="cs-CZ" sz="2800" dirty="0" err="1" smtClean="0"/>
              <a:t>kJ</a:t>
            </a:r>
            <a:r>
              <a:rPr lang="cs-CZ" sz="2800" dirty="0" smtClean="0"/>
              <a:t> i </a:t>
            </a:r>
            <a:r>
              <a:rPr lang="cs-CZ" sz="2800" dirty="0" err="1" smtClean="0"/>
              <a:t>kcal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C00000"/>
                </a:solidFill>
              </a:rPr>
              <a:t>obsah bílkovin, tuků a sacharidů </a:t>
            </a:r>
            <a:r>
              <a:rPr lang="cs-CZ" sz="2800" dirty="0" smtClean="0"/>
              <a:t>ve 100 ml potraviny připravené k použití podle návodu výrobce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průměrná hodnota obsahu jednotlivých vitaminů a minerálních látek </a:t>
            </a:r>
            <a:r>
              <a:rPr lang="cs-CZ" sz="2800" dirty="0" smtClean="0"/>
              <a:t>(kde je to vhodné, i průměrná hodnota obsahu cholinu, </a:t>
            </a:r>
            <a:r>
              <a:rPr lang="cs-CZ" sz="2800" dirty="0" err="1" smtClean="0"/>
              <a:t>inositolu</a:t>
            </a:r>
            <a:r>
              <a:rPr lang="cs-CZ" sz="2800" dirty="0" smtClean="0"/>
              <a:t>, karnitinu a </a:t>
            </a:r>
            <a:r>
              <a:rPr lang="cs-CZ" sz="2800" dirty="0" err="1" smtClean="0"/>
              <a:t>taurinu</a:t>
            </a:r>
            <a:r>
              <a:rPr lang="cs-CZ" sz="2800" dirty="0" smtClean="0"/>
              <a:t> ve 100 ml)</a:t>
            </a:r>
          </a:p>
          <a:p>
            <a:endParaRPr lang="cs-CZ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Společné požadavky na označování počáteční  a pokračovací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návod na vhodnou přípravu, skladování a zacházení s výrobkem </a:t>
            </a:r>
            <a:r>
              <a:rPr lang="cs-CZ" dirty="0" smtClean="0"/>
              <a:t>a upozornění na důležitost správné přípravy a skladování pro zdraví kojence</a:t>
            </a:r>
          </a:p>
          <a:p>
            <a:r>
              <a:rPr lang="cs-CZ" dirty="0" smtClean="0"/>
              <a:t>Označení musí být provedeno srozumitelně tak, aby bylo </a:t>
            </a:r>
            <a:r>
              <a:rPr lang="cs-CZ" b="1" dirty="0" smtClean="0">
                <a:solidFill>
                  <a:srgbClr val="C00000"/>
                </a:solidFill>
              </a:rPr>
              <a:t>vyloučeno riziko záměny </a:t>
            </a:r>
            <a:r>
              <a:rPr lang="cs-CZ" dirty="0" smtClean="0"/>
              <a:t>počáteční a pokračovací kojenecké výživy.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Poskytnuté informace nesmí odrazovat od kojení.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283424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počáteční kojenecké výživy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informace, že potravina je vhodná pro výživu kojenců od narození, nemohou-li být kojeni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upozornění na přednost kojení před výrobky kojenecké výživy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 doporučení, aby výrobek byl užíván jen na základě doporučení lékaře nebo osoby kvalifikované v oblasti výživy, farmacie nebo péče o matku a dítě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CAV5NL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17811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3470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Omezení v označování kojenecké výživy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686800" cy="452596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nesmí být uvedeny obrázky kojenců ani jiné obrázky nebo tvrzení, které by idealizovalo výrobek (Připouští se však grafická znázornění pro vhodnou identifikaci výrobků a znázornění způsobu přípravy)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nesmí být uvedeny pojmy „humanizovaný“, „</a:t>
            </a:r>
            <a:r>
              <a:rPr lang="cs-CZ" dirty="0" err="1" smtClean="0">
                <a:solidFill>
                  <a:srgbClr val="C00000"/>
                </a:solidFill>
              </a:rPr>
              <a:t>maternizovaný</a:t>
            </a:r>
            <a:r>
              <a:rPr lang="cs-CZ" dirty="0" smtClean="0">
                <a:solidFill>
                  <a:srgbClr val="C00000"/>
                </a:solidFill>
              </a:rPr>
              <a:t>“, „upravený“ apod.</a:t>
            </a:r>
          </a:p>
          <a:p>
            <a:endParaRPr lang="cs-CZ" dirty="0"/>
          </a:p>
        </p:txBody>
      </p:sp>
      <p:pic>
        <p:nvPicPr>
          <p:cNvPr id="4" name="Obrázek 3" descr="00360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32656"/>
            <a:ext cx="237626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Výživová a zdravotní tvrzení u počáteční kojenecké výživy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Lze uvést pouze výživová a zdravotní tvrzení stanovená </a:t>
            </a:r>
            <a:r>
              <a:rPr lang="cs-CZ" sz="2400" dirty="0" err="1" smtClean="0">
                <a:solidFill>
                  <a:srgbClr val="C00000"/>
                </a:solidFill>
              </a:rPr>
              <a:t>vyhl</a:t>
            </a:r>
            <a:r>
              <a:rPr lang="cs-CZ" sz="2400" dirty="0" smtClean="0">
                <a:solidFill>
                  <a:srgbClr val="C00000"/>
                </a:solidFill>
              </a:rPr>
              <a:t>. č. 54/2004 Sb. , za podmínek stanovených vyhláškou:</a:t>
            </a:r>
          </a:p>
          <a:p>
            <a:pPr marL="0" indent="0">
              <a:buNone/>
            </a:pPr>
            <a:endParaRPr lang="cs-CZ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Výživová   tvrzení </a:t>
            </a:r>
            <a:r>
              <a:rPr lang="cs-CZ" sz="2400" dirty="0" smtClean="0"/>
              <a:t>týkající se:</a:t>
            </a:r>
          </a:p>
          <a:p>
            <a:r>
              <a:rPr lang="cs-CZ" sz="2400" dirty="0" smtClean="0"/>
              <a:t> obsahu laktózy, přídavku polynenasycených mastných kyselin, přídavku kyseliny </a:t>
            </a:r>
            <a:r>
              <a:rPr lang="cs-CZ" sz="2400" dirty="0" err="1" smtClean="0"/>
              <a:t>dokosahexanové</a:t>
            </a:r>
            <a:r>
              <a:rPr lang="cs-CZ" sz="2400" dirty="0" smtClean="0"/>
              <a:t>, </a:t>
            </a:r>
            <a:r>
              <a:rPr lang="cs-CZ" sz="2400" dirty="0" err="1" smtClean="0"/>
              <a:t>taurinu</a:t>
            </a:r>
            <a:r>
              <a:rPr lang="cs-CZ" sz="2400" dirty="0" smtClean="0"/>
              <a:t>, </a:t>
            </a:r>
            <a:r>
              <a:rPr lang="cs-CZ" sz="2400" dirty="0" err="1" smtClean="0"/>
              <a:t>fruktooligosacharidů</a:t>
            </a:r>
            <a:r>
              <a:rPr lang="cs-CZ" sz="2400" dirty="0" smtClean="0"/>
              <a:t> a </a:t>
            </a:r>
            <a:r>
              <a:rPr lang="cs-CZ" sz="2400" dirty="0" err="1" smtClean="0"/>
              <a:t>galaktooligosacharidů</a:t>
            </a:r>
            <a:r>
              <a:rPr lang="cs-CZ" sz="2400" dirty="0" smtClean="0"/>
              <a:t>, nukleotidů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Zdravotní tvrzení:</a:t>
            </a:r>
          </a:p>
          <a:p>
            <a:r>
              <a:rPr lang="cs-CZ" sz="2400" dirty="0" smtClean="0"/>
              <a:t>snížení   rizika   alergie   na   mléčné   bílkoviny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1496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pokračovací kojenecké výživy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2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informace, že potravina je vhodná pouze pro výživu kojenců starších šesti měsíců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informace, že by potravina měla tvořit pouze část smíšené stravy a </a:t>
            </a:r>
            <a:r>
              <a:rPr lang="cs-CZ" sz="2400" b="1" dirty="0" smtClean="0">
                <a:solidFill>
                  <a:srgbClr val="C00000"/>
                </a:solidFill>
              </a:rPr>
              <a:t>nemá se používat jako náhrada mateřského mléka během prvních šesti měsíců života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Informace, že rozhodnutí o zahájení podávání příkrmů, včetně jakékoliv výjimky z pravidla věku šesti měsíců by mělo být přijímáno pouze na základě doporučení lékaře nebo osoby kvalifikované v oblasti výživy, farmacie nebo péče o matku a dítě, v závislosti na individuálním růstu a vývojových potřebách konkrétního kojence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výživová a zdravotní tvrzení </a:t>
            </a:r>
            <a:r>
              <a:rPr lang="cs-CZ" sz="2400" dirty="0" smtClean="0">
                <a:solidFill>
                  <a:srgbClr val="C00000"/>
                </a:solidFill>
              </a:rPr>
              <a:t>– dle nařízení (ES)                             č. 1924/2006 o výživových a zdravotních tvrzeních při označování potravin</a:t>
            </a:r>
          </a:p>
          <a:p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4" name="Obrázek 3" descr="imagesCAMTQ27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7" y="188640"/>
            <a:ext cx="1800200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cap="none" dirty="0" smtClean="0">
                <a:solidFill>
                  <a:schemeClr val="hlink"/>
                </a:solidFill>
                <a:effectLst/>
              </a:rPr>
              <a:t>OBSAH: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Co jsou to potraviny pro zvláštní výživu (PZV)?</a:t>
            </a:r>
          </a:p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Právní předpisy upravující PZV</a:t>
            </a:r>
          </a:p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Kategorie PZV</a:t>
            </a:r>
          </a:p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Zvláštní povinnosti PPP uvádějících na trh PZV</a:t>
            </a:r>
          </a:p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Obecné požadavky na označování PZV</a:t>
            </a:r>
          </a:p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Zvláštní požadavky na označování jednotlivých kategorií PZV</a:t>
            </a:r>
          </a:p>
          <a:p>
            <a:pPr eaLnBrk="1" hangingPunct="1">
              <a:buFontTx/>
              <a:buChar char="x"/>
            </a:pPr>
            <a:r>
              <a:rPr lang="cs-CZ" sz="2400" dirty="0" smtClean="0">
                <a:solidFill>
                  <a:srgbClr val="00B050"/>
                </a:solidFill>
              </a:rPr>
              <a:t>Připravované legislativní změny</a:t>
            </a:r>
            <a:endParaRPr lang="cs-CZ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obilná výživa pro kojence a malé děti (obilné příkrmy)</a:t>
            </a:r>
          </a:p>
          <a:p>
            <a:pPr marL="0" indent="0"/>
            <a:r>
              <a:rPr lang="cs-CZ" sz="2400" dirty="0" smtClean="0"/>
              <a:t>obilné kaše, </a:t>
            </a:r>
            <a:r>
              <a:rPr lang="cs-CZ" sz="2400" dirty="0" err="1" smtClean="0"/>
              <a:t>obilnomléčné</a:t>
            </a:r>
            <a:r>
              <a:rPr lang="cs-CZ" sz="2400" dirty="0" smtClean="0"/>
              <a:t> kaše, těstoviny, suchary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ostatní výživa jiná než obilná určená pro kojence a malé děti (ostatní příkrmy)  </a:t>
            </a:r>
            <a:r>
              <a:rPr lang="cs-CZ" sz="2400" dirty="0" smtClean="0"/>
              <a:t>- </a:t>
            </a:r>
            <a:r>
              <a:rPr lang="cs-CZ" sz="2400" dirty="0" err="1" smtClean="0"/>
              <a:t>příkrmy</a:t>
            </a:r>
            <a:r>
              <a:rPr lang="cs-CZ" sz="2400" dirty="0" smtClean="0"/>
              <a:t> nemléčného typu na bázi ovoce, zeleniny nebo masa, s možným přídavkem cukru:</a:t>
            </a:r>
          </a:p>
          <a:p>
            <a:r>
              <a:rPr lang="cs-CZ" sz="2400" dirty="0" smtClean="0"/>
              <a:t>ovocné příkrmy, ovocné příkrmy s jogurtem, tvarohem, nebo jiným vhodným mléčným zakysaným výrobkem, </a:t>
            </a:r>
            <a:r>
              <a:rPr lang="cs-CZ" sz="2400" dirty="0" err="1" smtClean="0"/>
              <a:t>ovocnoobilné</a:t>
            </a:r>
            <a:r>
              <a:rPr lang="cs-CZ" sz="2400" dirty="0" smtClean="0"/>
              <a:t> příkrmy, </a:t>
            </a:r>
            <a:r>
              <a:rPr lang="cs-CZ" sz="2400" dirty="0" err="1" smtClean="0"/>
              <a:t>ovocnozeleninové</a:t>
            </a:r>
            <a:r>
              <a:rPr lang="cs-CZ" sz="2400" dirty="0" smtClean="0"/>
              <a:t> příkrmy, zeleninové příkrmy a polévky, </a:t>
            </a:r>
            <a:r>
              <a:rPr lang="cs-CZ" sz="2400" dirty="0" err="1" smtClean="0"/>
              <a:t>masozeleninové</a:t>
            </a:r>
            <a:r>
              <a:rPr lang="cs-CZ" sz="2400" dirty="0" smtClean="0"/>
              <a:t> příkrmy a polévky, masové příkrmy, nápoje na ovocném, zeleninovém základě nebo na základě jejich směsi a ovocné nebo zeleninové koncentráty.</a:t>
            </a: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98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 </a:t>
            </a:r>
            <a:br>
              <a:rPr lang="cs-CZ" dirty="0" smtClean="0"/>
            </a:br>
            <a:r>
              <a:rPr lang="cs-CZ" b="1" dirty="0" err="1" smtClean="0">
                <a:solidFill>
                  <a:srgbClr val="36AA16"/>
                </a:solidFill>
              </a:rPr>
              <a:t>POTRAVINy</a:t>
            </a:r>
            <a:r>
              <a:rPr lang="cs-CZ" b="1" dirty="0" smtClean="0">
                <a:solidFill>
                  <a:srgbClr val="36AA16"/>
                </a:solidFill>
              </a:rPr>
              <a:t> PRO OBILNOU VÝŽIVU A OSTATNÍ VÝŽIVU JINOU NEŽ OBILNOU, URČENOU PRO VÝŽIVU KOJENCŮ A MALÝCH DĚTÍ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6740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Označování obilných a ostatních příkrmů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označení věku </a:t>
            </a:r>
            <a:r>
              <a:rPr lang="cs-CZ" sz="2400" dirty="0" smtClean="0"/>
              <a:t>kojence nebo malého dítěte, kterému je příkrm určen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uvedený věk</a:t>
            </a:r>
            <a:r>
              <a:rPr lang="cs-CZ" sz="2400" dirty="0" smtClean="0"/>
              <a:t> kojence nesmí být u žádného výrobku </a:t>
            </a:r>
            <a:r>
              <a:rPr lang="cs-CZ" sz="2400" b="1" dirty="0" smtClean="0">
                <a:solidFill>
                  <a:srgbClr val="C00000"/>
                </a:solidFill>
              </a:rPr>
              <a:t>nižší než ukončený čtvrtý měsíc</a:t>
            </a:r>
          </a:p>
          <a:p>
            <a:r>
              <a:rPr lang="cs-CZ" sz="2400" dirty="0" smtClean="0"/>
              <a:t>u výrobků doporučených od ukončených čtyř měsíců se smí uvádět, že jsou od tohoto věku vhodné, pokud nezávislé osoby kvalifikované v lékařství, výživě nebo farmacii nestanoví jinak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informace, zda potravina obsahuje lepek, je-li vyznačený věk pro použití potraviny nižší šesti měsíců</a:t>
            </a:r>
          </a:p>
          <a:p>
            <a:endParaRPr lang="cs-CZ" dirty="0"/>
          </a:p>
        </p:txBody>
      </p:sp>
      <p:pic>
        <p:nvPicPr>
          <p:cNvPr id="6" name="Obrázek 5" descr="imagesCANE6PV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60648"/>
            <a:ext cx="180975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Označování obilných a ostatních příkrmů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značení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využitelná energetická hodnota </a:t>
            </a:r>
            <a:r>
              <a:rPr lang="cs-CZ" sz="2400" dirty="0" smtClean="0"/>
              <a:t>vyjádřená v </a:t>
            </a:r>
            <a:r>
              <a:rPr lang="cs-CZ" sz="2400" dirty="0" err="1" smtClean="0"/>
              <a:t>kJ</a:t>
            </a:r>
            <a:r>
              <a:rPr lang="cs-CZ" sz="2400" dirty="0" smtClean="0"/>
              <a:t> i v </a:t>
            </a:r>
            <a:r>
              <a:rPr lang="cs-CZ" sz="2400" dirty="0" err="1" smtClean="0"/>
              <a:t>kcal</a:t>
            </a:r>
            <a:r>
              <a:rPr lang="cs-CZ" sz="2400" dirty="0" smtClean="0"/>
              <a:t> na 100 g nebo 100 ml výrobku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obsah bílkovin, tuků a sacharidů </a:t>
            </a:r>
            <a:r>
              <a:rPr lang="cs-CZ" sz="2400" dirty="0" smtClean="0"/>
              <a:t>ve 100 g nebo 100 ml potraviny tak, jak je prodávána, nebo tam, kde je to vhodné, po přípravě k použití podle návodu výrobce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 průměrná hodnota obsahu vitaminů a minerálních látek </a:t>
            </a:r>
            <a:r>
              <a:rPr lang="cs-CZ" sz="2400" dirty="0" smtClean="0"/>
              <a:t>ve 100 g nebo 100 ml potraviny tak, jak je prodávána, nebo tam, kde je to vhodné, po přípravě k použití podle návodu výrobce.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a zdravotní tvrzení:</a:t>
            </a:r>
          </a:p>
          <a:p>
            <a:r>
              <a:rPr lang="cs-CZ" sz="2400" dirty="0" smtClean="0"/>
              <a:t>Lze uvést pouze nutriční a zdravotní tvrzení dle </a:t>
            </a:r>
            <a:r>
              <a:rPr lang="cs-CZ" sz="2400" dirty="0" err="1" smtClean="0"/>
              <a:t>dle</a:t>
            </a:r>
            <a:r>
              <a:rPr lang="cs-CZ" sz="2400" dirty="0" smtClean="0"/>
              <a:t> nařízení (ES) č. 1924/2006 o výživových a zdravotních tvrzeních při označování potravin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674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36AA16"/>
                </a:solidFill>
              </a:rPr>
              <a:t>POTRAVINY PRO NÍZKOENERGETICKOU VÝŽIVU URČENÉ KE SNIŽOVÁNÍ TĚLESNÉ HMOTNOSTI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32038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potraviny se zvláštním složením, které při použití podle návodu výrobce představují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úplnou náhradu celodenní stravy</a:t>
            </a:r>
          </a:p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nebo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náhradu jednoho či více hlavních jídel v rámci celodenní stravy</a:t>
            </a:r>
            <a:endParaRPr lang="cs-CZ" dirty="0"/>
          </a:p>
        </p:txBody>
      </p:sp>
      <p:pic>
        <p:nvPicPr>
          <p:cNvPr id="4" name="Obrázek 3" descr="imagesCASCY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8864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potravin pro redukční diety</a:t>
            </a:r>
            <a:br>
              <a:rPr lang="cs-CZ" b="1" dirty="0" smtClean="0">
                <a:solidFill>
                  <a:srgbClr val="36AA16"/>
                </a:solidFill>
              </a:rPr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Označují se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„náhrada celodenní stravy pro redukci hmotnosti“</a:t>
            </a:r>
          </a:p>
          <a:p>
            <a:pPr>
              <a:buNone/>
            </a:pPr>
            <a:r>
              <a:rPr lang="cs-CZ" sz="2400" b="1" dirty="0" smtClean="0"/>
              <a:t>nebo</a:t>
            </a:r>
            <a:r>
              <a:rPr lang="cs-CZ" sz="2400" dirty="0" smtClean="0"/>
              <a:t> 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informace, zda se jedná o náhradu jednoho nebo více hlavních jídel pro redukci hmotnosti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značení:</a:t>
            </a:r>
          </a:p>
          <a:p>
            <a:r>
              <a:rPr lang="cs-CZ" sz="2400" u="sng" dirty="0" smtClean="0"/>
              <a:t>energetická hodnota </a:t>
            </a:r>
            <a:r>
              <a:rPr lang="cs-CZ" sz="2400" dirty="0" smtClean="0"/>
              <a:t>vyjádřené v </a:t>
            </a:r>
            <a:r>
              <a:rPr lang="cs-CZ" sz="2400" dirty="0" err="1" smtClean="0"/>
              <a:t>kJ</a:t>
            </a:r>
            <a:r>
              <a:rPr lang="cs-CZ" sz="2400" dirty="0" smtClean="0"/>
              <a:t> a </a:t>
            </a:r>
            <a:r>
              <a:rPr lang="cs-CZ" sz="2400" dirty="0" err="1" smtClean="0"/>
              <a:t>kcal</a:t>
            </a:r>
            <a:r>
              <a:rPr lang="cs-CZ" sz="2400" dirty="0" smtClean="0"/>
              <a:t> </a:t>
            </a:r>
          </a:p>
          <a:p>
            <a:r>
              <a:rPr lang="cs-CZ" sz="2400" u="sng" dirty="0" smtClean="0"/>
              <a:t>obsahu bílkovin, sacharidů a tuků </a:t>
            </a:r>
            <a:r>
              <a:rPr lang="cs-CZ" sz="2400" dirty="0" smtClean="0"/>
              <a:t>ve 100 g nebo 100 ml potraviny připravené k použití podle návodu výrobce nebo v množství této potraviny, které nahrazuje jeden pokrm</a:t>
            </a:r>
          </a:p>
          <a:p>
            <a:r>
              <a:rPr lang="cs-CZ" sz="2400" u="sng" dirty="0" smtClean="0"/>
              <a:t>průměrném množství jednotlivých vitaminů a minerálních látek </a:t>
            </a:r>
            <a:r>
              <a:rPr lang="cs-CZ" sz="2400" dirty="0" smtClean="0"/>
              <a:t>ve 100 g nebo 100 ml potraviny určené k použití podle návodu výrobce, nebo v množství této potraviny, která nahrazuje jeden pokrm.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748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Povinná upozornění u redukčních diet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2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"Může u citlivých osob vyvolat projímavé účinky</a:t>
            </a:r>
            <a:r>
              <a:rPr lang="cs-CZ" sz="2400" dirty="0" smtClean="0"/>
              <a:t>“ - pokud je příjem vícesytných alkoholů (</a:t>
            </a:r>
            <a:r>
              <a:rPr lang="cs-CZ" sz="2400" dirty="0" err="1" smtClean="0"/>
              <a:t>polyolů</a:t>
            </a:r>
            <a:r>
              <a:rPr lang="cs-CZ" sz="2400" dirty="0" smtClean="0"/>
              <a:t>) vyšší než 20 g denně,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upozornění na nutnost dodržovat dostatečný denní příjem tekutin</a:t>
            </a:r>
          </a:p>
          <a:p>
            <a:r>
              <a:rPr lang="cs-CZ" sz="2400" dirty="0" smtClean="0"/>
              <a:t>informace, že potravina </a:t>
            </a:r>
            <a:r>
              <a:rPr lang="cs-CZ" sz="2400" dirty="0" smtClean="0">
                <a:solidFill>
                  <a:srgbClr val="C00000"/>
                </a:solidFill>
              </a:rPr>
              <a:t>zajišťuje veškeré základní živiny v potřebném množství na jeden den u  náhrady celodenní stravy </a:t>
            </a:r>
            <a:r>
              <a:rPr lang="cs-CZ" sz="2400" dirty="0" smtClean="0"/>
              <a:t>pro redukci hmotnosti</a:t>
            </a:r>
          </a:p>
          <a:p>
            <a:r>
              <a:rPr lang="cs-CZ" sz="2400" dirty="0" smtClean="0"/>
              <a:t>upozornění, že se potravina </a:t>
            </a:r>
            <a:r>
              <a:rPr lang="cs-CZ" sz="2400" u="sng" dirty="0" smtClean="0"/>
              <a:t>nemá používat bez porady s lékařem déle než tři týdny </a:t>
            </a: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C00000"/>
                </a:solidFill>
              </a:rPr>
              <a:t>u  náhrady celodenní stravy </a:t>
            </a:r>
            <a:r>
              <a:rPr lang="cs-CZ" sz="2400" dirty="0" smtClean="0"/>
              <a:t>pro redukci hmotnosti  </a:t>
            </a:r>
          </a:p>
          <a:p>
            <a:r>
              <a:rPr lang="cs-CZ" sz="2400" dirty="0" smtClean="0"/>
              <a:t>že potravina splňuje </a:t>
            </a:r>
            <a:r>
              <a:rPr lang="cs-CZ" sz="2400" u="sng" dirty="0" smtClean="0"/>
              <a:t>očekávaný účel pouze jako součást nízkoenergetické výživy  </a:t>
            </a:r>
            <a:r>
              <a:rPr lang="cs-CZ" sz="2400" dirty="0" smtClean="0">
                <a:solidFill>
                  <a:srgbClr val="C00000"/>
                </a:solidFill>
              </a:rPr>
              <a:t>-  u náhrad jednoho nebo více jídel</a:t>
            </a:r>
          </a:p>
        </p:txBody>
      </p:sp>
      <p:pic>
        <p:nvPicPr>
          <p:cNvPr id="4" name="Obrázek 3" descr="imagesCA6SUQ8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1512168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63544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Povinná upozornění u redukčních diet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informace, že nezbytnou součástí výživy spotřebitele mají být i běžné pokrmy a potraviny </a:t>
            </a:r>
          </a:p>
          <a:p>
            <a:r>
              <a:rPr lang="cs-CZ" dirty="0" smtClean="0"/>
              <a:t>Upozornění, že jsou určeny osobám starším 18 let.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Označování potraviny pro redukční dietu nesmí obsahovat údaj o rychlosti nebo míře úbytku hmotnosti v důsledku jejího používání!!!!!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zd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04664"/>
            <a:ext cx="1296144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 </a:t>
            </a:r>
            <a:br>
              <a:rPr lang="cs-CZ" dirty="0" smtClean="0"/>
            </a:br>
            <a:r>
              <a:rPr lang="cs-CZ" b="1" dirty="0" smtClean="0">
                <a:solidFill>
                  <a:srgbClr val="36AA16"/>
                </a:solidFill>
              </a:rPr>
              <a:t>DIETNÍ POTRAVINY PRO ZVLÁŠTNÍ LÉKAŘSKÉ ÚČELY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u="sng" dirty="0" smtClean="0">
                <a:solidFill>
                  <a:srgbClr val="C00000"/>
                </a:solidFill>
              </a:rPr>
              <a:t>potraviny, které jsou určeny pro dietní stravu pacientů </a:t>
            </a:r>
            <a:r>
              <a:rPr lang="cs-CZ" sz="2400" dirty="0" smtClean="0"/>
              <a:t>a mají být podávány </a:t>
            </a:r>
            <a:r>
              <a:rPr lang="cs-CZ" sz="2400" u="sng" dirty="0" smtClean="0">
                <a:solidFill>
                  <a:srgbClr val="C00000"/>
                </a:solidFill>
              </a:rPr>
              <a:t>pod lékařským dohledem </a:t>
            </a:r>
            <a:r>
              <a:rPr lang="cs-CZ" sz="2400" dirty="0" smtClean="0"/>
              <a:t>nebo na základě doporučení osoby kvalifikované v oblasti výživy lidí farmacie nebo péče o matku a dítě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jsou určeny k úplné nebo částečné výživě pacientů </a:t>
            </a:r>
            <a:r>
              <a:rPr lang="cs-CZ" sz="2400" dirty="0" smtClean="0">
                <a:solidFill>
                  <a:srgbClr val="00B050"/>
                </a:solidFill>
              </a:rPr>
              <a:t>s omezenou, poškozenou nebo narušenou schopností požívat, trávit, absorbovat, metabolizovat nebo vylučovat běžné potraviny, určité výživné látky obsažené v těchto potravinách nebo jejich metabolity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nebo pro výživu osob s požadavky na výživu změněnými do té míry, že jejich řízené výživy nelze dosáhnout úpravou běžné stravy, </a:t>
            </a:r>
            <a:r>
              <a:rPr lang="cs-CZ" sz="2400" dirty="0" smtClean="0"/>
              <a:t>využitím jiných druhů potravin pro zvláštní výživu ani jejich kombinací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DIETNÍ POTRAVINY PRO ZVLÁŠTNÍ LÉKAŘSKÉ ÚČELY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k dietnímu postupu při podvýživě nebo s rizikem vzniku podvýživy (např.  pro onkologické pacienty) </a:t>
            </a:r>
          </a:p>
          <a:p>
            <a:r>
              <a:rPr lang="cs-CZ" sz="2400" dirty="0" smtClean="0"/>
              <a:t>k dietnímu postupu při metabolických poruchách cyklu močoviny</a:t>
            </a:r>
          </a:p>
          <a:p>
            <a:r>
              <a:rPr lang="cs-CZ" sz="2400" dirty="0" smtClean="0"/>
              <a:t>k dietnímu postupu při indikované </a:t>
            </a:r>
            <a:r>
              <a:rPr lang="cs-CZ" sz="2400" dirty="0" err="1" smtClean="0"/>
              <a:t>glykogenosi</a:t>
            </a:r>
            <a:r>
              <a:rPr lang="cs-CZ" sz="2400" dirty="0" smtClean="0"/>
              <a:t> (GSD)</a:t>
            </a:r>
          </a:p>
          <a:p>
            <a:r>
              <a:rPr lang="cs-CZ" sz="2400" dirty="0" smtClean="0"/>
              <a:t>k dietnímu postupu při nedostatečném vstřebávání vitamínů rozpustných v tucích</a:t>
            </a:r>
          </a:p>
          <a:p>
            <a:r>
              <a:rPr lang="cs-CZ" sz="2400" smtClean="0"/>
              <a:t>kojenecká </a:t>
            </a:r>
            <a:r>
              <a:rPr lang="cs-CZ" sz="2400" dirty="0" smtClean="0"/>
              <a:t>výživa pro nedonošené děti</a:t>
            </a:r>
          </a:p>
          <a:p>
            <a:r>
              <a:rPr lang="cs-CZ" sz="2400" dirty="0" smtClean="0"/>
              <a:t>k dietnímu postupu při kojeneckých kolikách</a:t>
            </a:r>
            <a:endParaRPr lang="cs-CZ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3 základní kategorie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nutričně kompletní potraviny se </a:t>
            </a:r>
            <a:r>
              <a:rPr lang="cs-CZ" sz="2400" b="1" dirty="0" err="1" smtClean="0">
                <a:solidFill>
                  <a:srgbClr val="C00000"/>
                </a:solidFill>
              </a:rPr>
              <a:t>standartním</a:t>
            </a:r>
            <a:r>
              <a:rPr lang="cs-CZ" sz="2400" b="1" dirty="0" smtClean="0">
                <a:solidFill>
                  <a:srgbClr val="C00000"/>
                </a:solidFill>
              </a:rPr>
              <a:t> složením </a:t>
            </a:r>
            <a:r>
              <a:rPr lang="cs-CZ" sz="2400" dirty="0" smtClean="0"/>
              <a:t>- mohou být jediným zdrojem výživy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nutričně kompletní potraviny se složením živin specificky adaptovaným </a:t>
            </a:r>
            <a:r>
              <a:rPr lang="cs-CZ" sz="2400" dirty="0" smtClean="0"/>
              <a:t>pro dané onemocnění, poruchu nebo zdravotní situaci - mohou být jediným zdrojem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nutričně nekompletní potraviny</a:t>
            </a:r>
            <a:r>
              <a:rPr lang="cs-CZ" sz="2400" b="1" dirty="0" smtClean="0"/>
              <a:t> </a:t>
            </a:r>
            <a:r>
              <a:rPr lang="cs-CZ" sz="2400" dirty="0" smtClean="0"/>
              <a:t>- nejsou vhodné jako jediný zdroj výživy</a:t>
            </a:r>
          </a:p>
          <a:p>
            <a:pPr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i="1" dirty="0" smtClean="0"/>
              <a:t>Pozn. </a:t>
            </a:r>
          </a:p>
          <a:p>
            <a:pPr marL="0" indent="0">
              <a:buNone/>
            </a:pPr>
            <a:r>
              <a:rPr lang="cs-CZ" sz="2400" i="1" dirty="0" smtClean="0"/>
              <a:t>Nutriční nekompletní potraviny mohou být použity také k náhradě části stravy nebo jako doplněk k obohacení stravy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pro zvláštní výživu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i="1" dirty="0" smtClean="0">
                <a:solidFill>
                  <a:srgbClr val="C00000"/>
                </a:solidFill>
              </a:rPr>
              <a:t>Potraviny určené pro zvláštní výživové účely – pro výživu osob se specifickými nutričními požadavky</a:t>
            </a:r>
            <a:r>
              <a:rPr lang="cs-CZ" sz="28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jejichž trávicí proces nebo látková přeměna je narušená</a:t>
            </a:r>
          </a:p>
          <a:p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nacházejících se ve zvláštním fyziologickém stavu a které proto mohou mít specifické výhody z řízené spotřeby určitých látek v potravinách, nebo</a:t>
            </a:r>
          </a:p>
          <a:p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 citlivých skupin spotřebitelů: zdravých kojenců a malých dětí.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131024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dietních potravin pro zvláštní lékařské účely</a:t>
            </a:r>
            <a:br>
              <a:rPr lang="cs-CZ" b="1" dirty="0" smtClean="0">
                <a:solidFill>
                  <a:srgbClr val="36AA16"/>
                </a:solidFill>
              </a:rPr>
            </a:b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Předepsaný způsob značení:</a:t>
            </a:r>
          </a:p>
          <a:p>
            <a:r>
              <a:rPr lang="cs-CZ" sz="2400" dirty="0" smtClean="0"/>
              <a:t>„dietní potravina pro zvláštní lékařské účely„</a:t>
            </a:r>
          </a:p>
          <a:p>
            <a:pPr>
              <a:buNone/>
            </a:pPr>
            <a:r>
              <a:rPr lang="cs-CZ" sz="2400" b="1" dirty="0" smtClean="0"/>
              <a:t>nebo </a:t>
            </a:r>
          </a:p>
          <a:p>
            <a:r>
              <a:rPr lang="cs-CZ" sz="2400" dirty="0" smtClean="0"/>
              <a:t>„potravina pro zvláštní lékařské účely“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Povinné údaje:</a:t>
            </a:r>
          </a:p>
          <a:p>
            <a:r>
              <a:rPr lang="cs-CZ" sz="2400" dirty="0" smtClean="0"/>
              <a:t>potravina je, či není vhodná jako jediný zdroj výživy</a:t>
            </a:r>
          </a:p>
          <a:p>
            <a:r>
              <a:rPr lang="cs-CZ" sz="2400" dirty="0" smtClean="0"/>
              <a:t>potravina je určena pro specifickou věkovou skupinu, je-li to potřebné,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jidlo_pacient-f256_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2675136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dietních potravin pro zvláštní lékařské účely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formulace "Dietní potravina určená při . . . . . " nebo "určeno k dietnímu postupu při . . . . " </a:t>
            </a:r>
            <a:r>
              <a:rPr lang="cs-CZ" sz="2400" b="1" dirty="0" smtClean="0">
                <a:solidFill>
                  <a:srgbClr val="FF0000"/>
                </a:solidFill>
              </a:rPr>
              <a:t>s vyjmenováním choroby, poruchy nebo zdravotního stavu, pro který je potravina určena</a:t>
            </a:r>
            <a:endParaRPr lang="cs-CZ" sz="2400" i="1" dirty="0" smtClean="0"/>
          </a:p>
          <a:p>
            <a:r>
              <a:rPr lang="cs-CZ" sz="2400" dirty="0" smtClean="0"/>
              <a:t> popis vlastností a charakteristik, které činí použití potraviny účelným zvláště s ohledem na obsah živin, který je zvýšen, snížen, eliminován nebo jinak upraven, a důvody použití potraviny</a:t>
            </a:r>
          </a:p>
          <a:p>
            <a:pPr marL="0" indent="0">
              <a:buNone/>
            </a:pPr>
            <a:r>
              <a:rPr lang="cs-CZ" sz="2400" u="sng" dirty="0" smtClean="0">
                <a:solidFill>
                  <a:srgbClr val="C00000"/>
                </a:solidFill>
              </a:rPr>
              <a:t>Poznámka: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C00000"/>
                </a:solidFill>
              </a:rPr>
              <a:t>(V praxi často  problematické z hlediska účelového zařazování potravin z důvodu omezení nutričních a zdravotních tvrzení u běžných potravin nařízením (ES) č. 1924/2006).</a:t>
            </a:r>
            <a:endParaRPr lang="cs-CZ" sz="2400" dirty="0" smtClean="0">
              <a:solidFill>
                <a:srgbClr val="C0000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Údaje o použití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 ohledem na jejich charakter a způsob užití zvláštní údaje o nezbytné prevenci a </a:t>
            </a:r>
            <a:r>
              <a:rPr lang="cs-CZ" sz="2800" u="sng" dirty="0" smtClean="0"/>
              <a:t>kontraindikace související s použitím potraviny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s ohledem na jejich charakter a způsob užití upozornění, že potravina není určena pro parenterální použití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způsob užití pokyny k vhodnému způsobu přípravy, konzumace a skladování výrobku poté, kdy byl obal otevřen.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dietních potravin pro zvláštní lékařské účely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značení: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energetická hodnota </a:t>
            </a:r>
            <a:r>
              <a:rPr lang="cs-CZ" sz="2400" dirty="0" smtClean="0"/>
              <a:t>vyjádřené v </a:t>
            </a:r>
            <a:r>
              <a:rPr lang="cs-CZ" sz="2400" dirty="0" err="1" smtClean="0"/>
              <a:t>kJ</a:t>
            </a:r>
            <a:r>
              <a:rPr lang="cs-CZ" sz="2400" dirty="0" smtClean="0"/>
              <a:t> a </a:t>
            </a:r>
            <a:r>
              <a:rPr lang="cs-CZ" sz="2400" dirty="0" err="1" smtClean="0"/>
              <a:t>kcal</a:t>
            </a:r>
            <a:r>
              <a:rPr lang="cs-CZ" sz="2400" dirty="0" smtClean="0"/>
              <a:t> 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obsah bílkovin, sacharidů a tuků </a:t>
            </a:r>
            <a:r>
              <a:rPr lang="cs-CZ" sz="2400" dirty="0" smtClean="0"/>
              <a:t>ve 100 g nebo 100 ml potraviny 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průměrném množství každé minerální látky a vitaminu </a:t>
            </a:r>
            <a:r>
              <a:rPr lang="cs-CZ" sz="2400" dirty="0" smtClean="0"/>
              <a:t>ve 100 g nebo 100 ml potraviny 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údaj o </a:t>
            </a:r>
            <a:r>
              <a:rPr lang="cs-CZ" sz="2400" b="1" dirty="0" err="1" smtClean="0">
                <a:solidFill>
                  <a:srgbClr val="00B050"/>
                </a:solidFill>
              </a:rPr>
              <a:t>osmolalitě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(látkové množství osmoticky aktivních částic rozpuštěných v 1 l vody) </a:t>
            </a:r>
            <a:r>
              <a:rPr lang="cs-CZ" sz="2400" b="1" dirty="0" smtClean="0">
                <a:solidFill>
                  <a:srgbClr val="00B050"/>
                </a:solidFill>
              </a:rPr>
              <a:t>nebo osmolaritě tam, kde je to vhodné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informace o původu a povaze bílkovin nebo bílkovinných hydrolyzátů obsažených ve výrobku.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Povinná upozornění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potravina musí být používána na základě doporučení lékaře nebo osoby kvalifikované v oblasti výživy lidí, farmacie nebo péče o matku a dítě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používání potraviny může vést k ohrožení zdraví, pokud bude užívána osobami, které nemají chorobu, poruchu či zdravotní stav, pro který je potravina určena - pouze v případě, že takové ohrožení zdraví připadá v úvahu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Obrázek 3" descr="zd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20688"/>
            <a:ext cx="9525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355432" cy="838200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>
                <a:solidFill>
                  <a:srgbClr val="36AA16"/>
                </a:solidFill>
              </a:rPr>
              <a:t>POTRAVINY URČENÉ PRO OSOBY S PORUCHAMI METABOLISMU SACHARIDŮ (DIABETIKY</a:t>
            </a:r>
            <a:r>
              <a:rPr lang="cs-CZ" b="1" dirty="0" smtClean="0">
                <a:solidFill>
                  <a:srgbClr val="36AA16"/>
                </a:solidFill>
              </a:rPr>
              <a:t>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potravinami určenými pro diabetiky se rozumějí potraviny určené pro osoby, jejichž metabolická přeměna sacharidů je narušená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tato kategorie PZV bude pravděpodobně zrušena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existence zvláštní kategorie potravin neodůvodněná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platí obecné doporučení, že osoby s poruchou metabolismu by měly dodržovat zásady zdravé výživy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vhodné výživy lze dosáhnout úpravou běžné stravy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V některých členských státech jsou potraviny pro diabetiky řazeny mezi potraviny pro zvláštní lékařské účely. V  budoucnu by  do této kategorie mohly  být řazeny  případně jen velmi speciální potraviny pro diabetiky.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imagesCAJ7HS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7975" y="188640"/>
            <a:ext cx="24860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potravin vhodných pro diabetiky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Předepsaný způsob značení: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"vhodné i pro diabetiky v rámci stanoveného dietního režimu„</a:t>
            </a:r>
          </a:p>
          <a:p>
            <a:pPr>
              <a:buNone/>
            </a:pPr>
            <a:r>
              <a:rPr lang="cs-CZ" sz="2400" b="1" dirty="0" smtClean="0"/>
              <a:t>nebo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"vhodné pro diabetiky“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údaje:</a:t>
            </a:r>
          </a:p>
          <a:p>
            <a:r>
              <a:rPr lang="cs-CZ" sz="2400" dirty="0" smtClean="0"/>
              <a:t>energetická hodnotě v </a:t>
            </a:r>
            <a:r>
              <a:rPr lang="cs-CZ" sz="2400" dirty="0" err="1" smtClean="0"/>
              <a:t>kJ</a:t>
            </a:r>
            <a:r>
              <a:rPr lang="cs-CZ" sz="2400" dirty="0" smtClean="0"/>
              <a:t> a </a:t>
            </a:r>
            <a:r>
              <a:rPr lang="cs-CZ" sz="2400" dirty="0" err="1" smtClean="0"/>
              <a:t>kcal</a:t>
            </a:r>
            <a:r>
              <a:rPr lang="cs-CZ" sz="2400" dirty="0" smtClean="0"/>
              <a:t> a o obsahu bílkovin, sacharidů a tuků ve 100 g nebo 100 ml </a:t>
            </a:r>
          </a:p>
          <a:p>
            <a:pPr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 Pokyny k vhodnému způsobu přípravy, konzumace a skladování výrobku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vhodné pro osoby s nesnášenlivostí lepku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Celiakální </a:t>
            </a:r>
            <a:r>
              <a:rPr lang="cs-CZ" sz="2400" b="1" dirty="0" err="1" smtClean="0"/>
              <a:t>sprue</a:t>
            </a:r>
            <a:r>
              <a:rPr lang="cs-CZ" sz="2400" b="1" dirty="0" smtClean="0"/>
              <a:t> </a:t>
            </a:r>
            <a:r>
              <a:rPr lang="cs-CZ" sz="2400" dirty="0" smtClean="0"/>
              <a:t>neboli </a:t>
            </a:r>
            <a:r>
              <a:rPr lang="cs-CZ" sz="2400" b="1" dirty="0" err="1" smtClean="0"/>
              <a:t>celiakie</a:t>
            </a:r>
            <a:r>
              <a:rPr lang="cs-CZ" sz="2400" dirty="0" smtClean="0"/>
              <a:t> (odlišuj se od </a:t>
            </a:r>
            <a:r>
              <a:rPr lang="cs-CZ" sz="2400" i="1" dirty="0" smtClean="0"/>
              <a:t>alergie na lepek</a:t>
            </a:r>
            <a:r>
              <a:rPr lang="cs-CZ" sz="2400" dirty="0" smtClean="0"/>
              <a:t>) je chronické onemocnění sliznice tenkého střeva způsobené přecitlivělostí na lepek (neboli </a:t>
            </a:r>
            <a:r>
              <a:rPr lang="cs-CZ" sz="2400" i="1" dirty="0" smtClean="0"/>
              <a:t>gluten</a:t>
            </a:r>
            <a:r>
              <a:rPr lang="cs-CZ" sz="2400" dirty="0" smtClean="0"/>
              <a:t>), což je označení pro směs bílkovin obsaženou v mnoha druzích obilí. Nesnášenlivost přetrvává celoživotně, částečně geneticky determinována.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Bezlepková dieta: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nutno ze stravy vyloučit </a:t>
            </a:r>
            <a:r>
              <a:rPr lang="cs-CZ" sz="2400" u="sng" dirty="0" smtClean="0">
                <a:solidFill>
                  <a:schemeClr val="accent6">
                    <a:lumMod val="75000"/>
                  </a:schemeClr>
                </a:solidFill>
              </a:rPr>
              <a:t>potraviny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obsahující složky z pšenice, žita, ječmene, ovsa nebo  jejich kříženců </a:t>
            </a:r>
          </a:p>
          <a:p>
            <a:pPr>
              <a:buNone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 descr="http://www.donpanadero.com/imgdenea/cere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vhodné pro osoby s nesnášenlivostí lepku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Prevalence </a:t>
            </a:r>
            <a:r>
              <a:rPr lang="cs-CZ" sz="2400" b="1" dirty="0" err="1" smtClean="0">
                <a:solidFill>
                  <a:srgbClr val="C00000"/>
                </a:solidFill>
              </a:rPr>
              <a:t>celiakie</a:t>
            </a:r>
            <a:r>
              <a:rPr lang="cs-CZ" sz="2400" b="1" dirty="0" smtClean="0">
                <a:solidFill>
                  <a:srgbClr val="C00000"/>
                </a:solidFill>
              </a:rPr>
              <a:t> ve vyspělých zemích </a:t>
            </a:r>
            <a:r>
              <a:rPr lang="cs-CZ" sz="2400" dirty="0" smtClean="0">
                <a:solidFill>
                  <a:srgbClr val="C00000"/>
                </a:solidFill>
              </a:rPr>
              <a:t>– hodnota kolem 1% populace.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I při odhadu pouze poloviční prevalence </a:t>
            </a:r>
            <a:r>
              <a:rPr lang="cs-CZ" sz="2400" dirty="0" err="1" smtClean="0">
                <a:solidFill>
                  <a:srgbClr val="00B050"/>
                </a:solidFill>
              </a:rPr>
              <a:t>celiakie</a:t>
            </a:r>
            <a:r>
              <a:rPr lang="cs-CZ" sz="2400" dirty="0" smtClean="0">
                <a:solidFill>
                  <a:srgbClr val="00B050"/>
                </a:solidFill>
              </a:rPr>
              <a:t> v ČR jde o 50 000 osob, z nichž je v současné době diagnostikováno jen asi 15%. </a:t>
            </a:r>
            <a:r>
              <a:rPr lang="cs-CZ" sz="2400" dirty="0" smtClean="0"/>
              <a:t>Hlavní příčinou tohoto stavu je fenotyp nemoci: střevní příznaky chybějí nebo jsou nevýrazné. 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Ministerstvo zdravotnictví schválilo  v roce 2011 metodický pokyn „Cílený </a:t>
            </a:r>
            <a:r>
              <a:rPr lang="cs-CZ" sz="2400" dirty="0" err="1" smtClean="0"/>
              <a:t>screening</a:t>
            </a:r>
            <a:r>
              <a:rPr lang="cs-CZ" sz="2400" dirty="0" smtClean="0"/>
              <a:t> </a:t>
            </a:r>
            <a:r>
              <a:rPr lang="cs-CZ" sz="2400" dirty="0" err="1" smtClean="0"/>
              <a:t>celiakie</a:t>
            </a:r>
            <a:r>
              <a:rPr lang="cs-CZ" sz="2400" dirty="0" smtClean="0"/>
              <a:t>“ - Věstníku MZ-ČR, částka 3, z 28.2.2011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Právní předpisy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vyhláška Ministerstva zdravotnictví č. 54/2004 Sb.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o potravinách určených pro zvláštní výživu a o způsobu jejich použití – </a:t>
            </a:r>
            <a:r>
              <a:rPr lang="cs-CZ" sz="2400" dirty="0" smtClean="0">
                <a:solidFill>
                  <a:srgbClr val="00B050"/>
                </a:solidFill>
              </a:rPr>
              <a:t>část týkající se bezlepkových potravin by měla být zrušena  na začátku roku 2012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nařízení</a:t>
            </a:r>
            <a:r>
              <a:rPr lang="de-DE" sz="2400" b="1" dirty="0" smtClean="0">
                <a:solidFill>
                  <a:srgbClr val="C00000"/>
                </a:solidFill>
              </a:rPr>
              <a:t> (ES) č. 41/2009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o složení a označování potravin vhodných pro osoby s nesnášenlivostí lepku – </a:t>
            </a:r>
            <a:r>
              <a:rPr lang="cs-CZ" sz="2400" dirty="0" smtClean="0">
                <a:solidFill>
                  <a:srgbClr val="00B050"/>
                </a:solidFill>
              </a:rPr>
              <a:t>výrobci mají  možnost </a:t>
            </a:r>
            <a:r>
              <a:rPr lang="cs-CZ" sz="2400" dirty="0" err="1" smtClean="0">
                <a:solidFill>
                  <a:srgbClr val="00B050"/>
                </a:solidFill>
              </a:rPr>
              <a:t>označova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tdobrovolně</a:t>
            </a:r>
            <a:r>
              <a:rPr lang="cs-CZ" sz="2400" dirty="0" smtClean="0">
                <a:solidFill>
                  <a:srgbClr val="00B050"/>
                </a:solidFill>
              </a:rPr>
              <a:t> podle nového nařízení od roku 2009, </a:t>
            </a:r>
            <a:r>
              <a:rPr lang="cs-CZ" sz="2400" b="1" dirty="0" smtClean="0">
                <a:solidFill>
                  <a:srgbClr val="00B050"/>
                </a:solidFill>
              </a:rPr>
              <a:t>od 1. 1.2012 jsou požadavky závazné pro všechny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Harmonizace:</a:t>
            </a:r>
            <a:r>
              <a:rPr lang="cs-CZ" sz="2400" dirty="0" smtClean="0"/>
              <a:t> jednotná míra ochrany zdraví spotřebitele v ES, odstranění nepřehledné situace pro spotřebitele, jednotná pravidla pro provozovatele – odstranění překážek na trhu</a:t>
            </a:r>
            <a:endParaRPr lang="cs-CZ" sz="2400" dirty="0"/>
          </a:p>
        </p:txBody>
      </p:sp>
      <p:pic>
        <p:nvPicPr>
          <p:cNvPr id="4" name="Obrázek 3" descr="imagesCA812N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8640"/>
            <a:ext cx="1440160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283424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Právní předpisy týkající se potravin pro zvláštní výživu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7"/>
          </a:xfrm>
        </p:spPr>
        <p:txBody>
          <a:bodyPr/>
          <a:lstStyle/>
          <a:p>
            <a:pPr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Předpisy ES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rámcová směrnice 2009/39/ES </a:t>
            </a:r>
            <a:r>
              <a:rPr lang="cs-CZ" sz="2000" dirty="0" smtClean="0"/>
              <a:t>o potravinách určených pro zvláštní výživu 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C00000"/>
                </a:solidFill>
              </a:rPr>
              <a:t>specifické směrnice: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směrnice 2006/141/ES </a:t>
            </a:r>
            <a:r>
              <a:rPr lang="cs-CZ" sz="2000" dirty="0" smtClean="0"/>
              <a:t>o počáteční a pokračovací kojenecké výživě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směrnice 2006/125/ES </a:t>
            </a:r>
            <a:r>
              <a:rPr lang="cs-CZ" sz="2000" dirty="0" smtClean="0"/>
              <a:t>o obilných a ostatních příkrmech pro kojence a malé děti 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směrnice 96/8/ES </a:t>
            </a:r>
            <a:r>
              <a:rPr lang="cs-CZ" sz="2000" dirty="0" smtClean="0"/>
              <a:t>o potravinách pro nízkoenergetickou výživu ke snižování hmotnosti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směrnice 1999/21/ES </a:t>
            </a:r>
            <a:r>
              <a:rPr lang="cs-CZ" sz="2000" dirty="0" smtClean="0"/>
              <a:t>o dietních potravinách pro zvláštní léčebné účely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nařízení Komise (ES) č. 41/2009  </a:t>
            </a:r>
            <a:r>
              <a:rPr lang="cs-CZ" sz="2000" dirty="0" smtClean="0"/>
              <a:t>o složení a označování potravin vhodných pro osoby s nesnášenlivostí lepku 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nařízení Komise (ES) č. 953/2009 </a:t>
            </a:r>
            <a:r>
              <a:rPr lang="cs-CZ" sz="2000" dirty="0" smtClean="0"/>
              <a:t>o látkách, které mohou být pro zvláštní výživové účely přidávány do potravin pro zvláštní výživu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None/>
            </a:pPr>
            <a:endParaRPr lang="cs-CZ" sz="23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7" name="Obrázek 6" descr="Internet Explorer Wallpap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2288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211416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36AA16"/>
                </a:solidFill>
              </a:rPr>
              <a:t>Hlavní evropského cíle nařízení 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0434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cs-CZ" sz="20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cs-CZ" sz="2400" b="1" u="sng" dirty="0" smtClean="0">
                <a:solidFill>
                  <a:srgbClr val="C00000"/>
                </a:solidFill>
              </a:rPr>
              <a:t>umožnit širokou nabídka výrobků s různě nízkým obsahem lepku 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- odstranění lepku a  výroby  bezlepkových potravin představuje značné technické těžkosti a ekonomická omezení, rozdílný stupeň tolerance zbytkového množství lepku</a:t>
            </a:r>
          </a:p>
          <a:p>
            <a:pPr eaLnBrk="1" hangingPunct="1">
              <a:defRPr/>
            </a:pPr>
            <a:r>
              <a:rPr lang="cs-CZ" sz="2400" b="1" u="sng" dirty="0" smtClean="0">
                <a:solidFill>
                  <a:srgbClr val="C00000"/>
                </a:solidFill>
              </a:rPr>
              <a:t>omezení negativního dopadu na rozmanitost stravy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při  bezlepkové dietě - </a:t>
            </a:r>
            <a:r>
              <a:rPr lang="cs-CZ" sz="2400" b="1" u="sng" dirty="0" smtClean="0">
                <a:solidFill>
                  <a:schemeClr val="accent2">
                    <a:lumMod val="75000"/>
                  </a:schemeClr>
                </a:solidFill>
              </a:rPr>
              <a:t>umožnění deklarace „bez lepku“ u potravin pro běžnou spotřebu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, které jsou vhodné jako součást bezlepkové diety, jelikož neobsahují složky získané ze zrnin obsahujících lepek </a:t>
            </a:r>
          </a:p>
          <a:p>
            <a:pPr eaLnBrk="1" hangingPunct="1">
              <a:defRPr/>
            </a:pPr>
            <a:r>
              <a:rPr lang="cs-CZ" sz="2400" b="1" u="sng" dirty="0" smtClean="0">
                <a:solidFill>
                  <a:srgbClr val="C00000"/>
                </a:solidFill>
              </a:rPr>
              <a:t>speciální požadavky na oves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použitý při výrobě potravin  vhodných  pro osoby s nesnášenlivostí lepku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4" name="Obrázek 3" descr="imagesCADXVL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2124844" cy="154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Vyhl. č. 54/2004 </a:t>
            </a:r>
            <a:r>
              <a:rPr lang="cs-CZ" sz="2800" dirty="0" smtClean="0">
                <a:solidFill>
                  <a:srgbClr val="C00000"/>
                </a:solidFill>
              </a:rPr>
              <a:t>Sb. </a:t>
            </a:r>
            <a:r>
              <a:rPr lang="cs-CZ" sz="2800" b="1" dirty="0" smtClean="0">
                <a:solidFill>
                  <a:srgbClr val="00B050"/>
                </a:solidFill>
              </a:rPr>
              <a:t>X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nařízení (ES) č. 41/2009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x"/>
            </a:pPr>
            <a:r>
              <a:rPr lang="cs-CZ" sz="2400" b="1" dirty="0" smtClean="0">
                <a:solidFill>
                  <a:srgbClr val="C00000"/>
                </a:solidFill>
              </a:rPr>
              <a:t>vyšší úroveň ochrany zdraví</a:t>
            </a:r>
          </a:p>
          <a:p>
            <a:pPr eaLnBrk="1" hangingPunct="1">
              <a:buFontTx/>
              <a:buChar char="x"/>
            </a:pPr>
            <a:r>
              <a:rPr lang="cs-CZ" sz="2400" b="1" dirty="0" smtClean="0">
                <a:solidFill>
                  <a:srgbClr val="C00000"/>
                </a:solidFill>
              </a:rPr>
              <a:t>zjednodušení pravidel pro označení „bez lepku“</a:t>
            </a:r>
          </a:p>
          <a:p>
            <a:pPr marL="2868613" indent="0" eaLnBrk="1" hangingPunct="1">
              <a:buNone/>
            </a:pPr>
            <a:r>
              <a:rPr lang="cs-CZ" sz="2400" b="1" u="sng" dirty="0" err="1" smtClean="0">
                <a:solidFill>
                  <a:srgbClr val="00B050"/>
                </a:solidFill>
              </a:rPr>
              <a:t>vyhl</a:t>
            </a:r>
            <a:r>
              <a:rPr lang="cs-CZ" sz="2400" b="1" u="sng" dirty="0" smtClean="0">
                <a:solidFill>
                  <a:srgbClr val="00B050"/>
                </a:solidFill>
              </a:rPr>
              <a:t>. č. 54/2004 Sb.: </a:t>
            </a:r>
          </a:p>
          <a:p>
            <a:pPr marL="3227388" indent="-358775" eaLnBrk="1" hangingPunct="1">
              <a:buFontTx/>
              <a:buChar char="x"/>
            </a:pPr>
            <a:r>
              <a:rPr lang="cs-CZ" sz="2400" dirty="0" smtClean="0">
                <a:solidFill>
                  <a:srgbClr val="7C4B3B"/>
                </a:solidFill>
              </a:rPr>
              <a:t>20 mg/kg -  při použití bezlepkových surovin,</a:t>
            </a:r>
          </a:p>
          <a:p>
            <a:pPr marL="3227388" indent="-358775" eaLnBrk="1" hangingPunct="1">
              <a:buNone/>
            </a:pPr>
            <a:r>
              <a:rPr lang="cs-CZ" sz="2400" dirty="0" smtClean="0">
                <a:solidFill>
                  <a:srgbClr val="7C4B3B"/>
                </a:solidFill>
              </a:rPr>
              <a:t>   100 mg/kg -  při použití pšenice ječmene, ovsa a užita</a:t>
            </a:r>
          </a:p>
          <a:p>
            <a:pPr marL="2868613" indent="0" eaLnBrk="1" hangingPunct="1">
              <a:buNone/>
            </a:pPr>
            <a:endParaRPr lang="cs-CZ" sz="2400" dirty="0" smtClean="0">
              <a:solidFill>
                <a:srgbClr val="7C4B3B"/>
              </a:solidFill>
            </a:endParaRPr>
          </a:p>
          <a:p>
            <a:pPr marL="0" indent="0" eaLnBrk="1" hangingPunct="1">
              <a:buNone/>
            </a:pPr>
            <a:r>
              <a:rPr lang="cs-CZ" sz="2400" b="1" u="sng" dirty="0" smtClean="0">
                <a:solidFill>
                  <a:srgbClr val="00B050"/>
                </a:solidFill>
              </a:rPr>
              <a:t>nařízení (ES) č. 41/2009</a:t>
            </a:r>
          </a:p>
          <a:p>
            <a:pPr marL="360363" indent="-360363" eaLnBrk="1" hangingPunct="1">
              <a:buFontTx/>
              <a:buChar char="x"/>
            </a:pPr>
            <a:r>
              <a:rPr lang="cs-CZ" sz="2400" b="1" u="sng" dirty="0" smtClean="0">
                <a:solidFill>
                  <a:srgbClr val="7C4B3B"/>
                </a:solidFill>
              </a:rPr>
              <a:t>limitní hodnota pro obsah lepku 20 mg/kg  </a:t>
            </a:r>
            <a:r>
              <a:rPr lang="cs-CZ" sz="2400" dirty="0" smtClean="0">
                <a:solidFill>
                  <a:srgbClr val="7C4B3B"/>
                </a:solidFill>
              </a:rPr>
              <a:t>bude muset být při označení „bez lepku“ splněna </a:t>
            </a:r>
            <a:r>
              <a:rPr lang="cs-CZ" sz="2400" b="1" u="sng" dirty="0" smtClean="0">
                <a:solidFill>
                  <a:srgbClr val="7C4B3B"/>
                </a:solidFill>
              </a:rPr>
              <a:t>u všech potravin bez ohledu na použitou surovinu</a:t>
            </a:r>
            <a:r>
              <a:rPr lang="cs-CZ" sz="2400" dirty="0" smtClean="0">
                <a:solidFill>
                  <a:srgbClr val="7C4B3B"/>
                </a:solidFill>
              </a:rPr>
              <a:t> </a:t>
            </a:r>
          </a:p>
          <a:p>
            <a:pPr eaLnBrk="1" hangingPunct="1">
              <a:buFontTx/>
              <a:buChar char="x"/>
            </a:pPr>
            <a:endParaRPr lang="cs-CZ" sz="2400" dirty="0" smtClean="0">
              <a:solidFill>
                <a:srgbClr val="7C4B3B"/>
              </a:solidFill>
            </a:endParaRPr>
          </a:p>
        </p:txBody>
      </p:sp>
      <p:pic>
        <p:nvPicPr>
          <p:cNvPr id="22531" name="Obrázek 3" descr="262477-top_foto1-0jy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28336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2 kategorie bezlepkových potravin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8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2000" b="1" u="sng" dirty="0" smtClean="0">
                <a:solidFill>
                  <a:srgbClr val="C00000"/>
                </a:solidFill>
              </a:rPr>
              <a:t>Potraviny označené údajem „BEZ LEPKU“: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>
                <a:solidFill>
                  <a:srgbClr val="00B050"/>
                </a:solidFill>
              </a:rPr>
              <a:t>obsah lepku – max. 20 mg/kg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u="sng" dirty="0" smtClean="0">
                <a:solidFill>
                  <a:schemeClr val="accent6">
                    <a:lumMod val="75000"/>
                  </a:schemeClr>
                </a:solidFill>
              </a:rPr>
              <a:t>primárně určené pro označení přirozeně bezlepkových potraviny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lze použít i pro označení potravin obsahujících složky z pšenice ječmene, ovsa a žita, za předpokladu, že je splněna limitní hodnota 20 mg/kg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>
                <a:solidFill>
                  <a:srgbClr val="00B050"/>
                </a:solidFill>
              </a:rPr>
              <a:t>lze použít v  označování PZV i běžných potravin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b="1" u="sng" dirty="0" smtClean="0">
                <a:solidFill>
                  <a:srgbClr val="C00000"/>
                </a:solidFill>
              </a:rPr>
              <a:t>Potravina  označená údajem „VELMI NÍZKÝ OBSAH LEPKU“: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>
                <a:solidFill>
                  <a:srgbClr val="36AA16"/>
                </a:solidFill>
              </a:rPr>
              <a:t>obsah lepku  - max.100 mg/kg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u="sng" dirty="0" smtClean="0">
                <a:solidFill>
                  <a:schemeClr val="accent6">
                    <a:lumMod val="75000"/>
                  </a:schemeClr>
                </a:solidFill>
              </a:rPr>
              <a:t>je primárně určené pro označení speciálně vyrobených, upravených potravin z pšenice, ječmene, ovsa nebo žita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, u kterých byl obsah lepku použitou technologií snížen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i="1" dirty="0" smtClean="0">
                <a:solidFill>
                  <a:schemeClr val="accent6">
                    <a:lumMod val="75000"/>
                  </a:schemeClr>
                </a:solidFill>
              </a:rPr>
              <a:t>lze použít pouze pro potraviny, které  obsahují, jak  složky  nahrazující pšenici, ječmen,  žito a  oves,  tak  složky se  speciálně upraveným obsahem lepku)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nelze použít pro označování přirozeně bezlepkových potravin, které neobsahují žádnou složku z pšenice ječmene a žita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>
                <a:solidFill>
                  <a:srgbClr val="00B050"/>
                </a:solidFill>
              </a:rPr>
              <a:t>nelze použít v označení běžných potravin 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b="1" cap="none" dirty="0" smtClean="0">
                <a:solidFill>
                  <a:srgbClr val="36AA16"/>
                </a:solidFill>
                <a:effectLst/>
              </a:rPr>
              <a:t>Nařízení (ES) č. 41/2009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b="1" u="sng" dirty="0" smtClean="0">
                <a:solidFill>
                  <a:srgbClr val="C00000"/>
                </a:solidFill>
              </a:rPr>
              <a:t>Stanovuje požadavky  na PZV i běžné potraviny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400" b="1" u="sng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u="sng" dirty="0" smtClean="0">
                <a:solidFill>
                  <a:srgbClr val="00B050"/>
                </a:solidFill>
              </a:rPr>
              <a:t>2 různé kategorie: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rozdílné požadavky na obsah lepku  a označení -   základní, rychlá informace o charakteru potraviny vodítko pro rozhodnutí spotřebitele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u="sng" dirty="0" smtClean="0">
                <a:solidFill>
                  <a:srgbClr val="C00000"/>
                </a:solidFill>
              </a:rPr>
              <a:t>Speciální požadavky na oves:</a:t>
            </a:r>
          </a:p>
          <a:p>
            <a:pPr indent="17463" eaLnBrk="1" hangingPunct="1">
              <a:lnSpc>
                <a:spcPct val="80000"/>
              </a:lnSpc>
              <a:buNone/>
            </a:pPr>
            <a:r>
              <a:rPr lang="cs-CZ" sz="2400" b="1" u="sng" dirty="0" smtClean="0">
                <a:solidFill>
                  <a:srgbClr val="00B050"/>
                </a:solidFill>
              </a:rPr>
              <a:t>Oves určený pro výrobu potravin  pro  zvláštní  výživu určených pro </a:t>
            </a:r>
            <a:r>
              <a:rPr lang="cs-CZ" sz="2400" b="1" u="sng" dirty="0" err="1" smtClean="0">
                <a:solidFill>
                  <a:srgbClr val="00B050"/>
                </a:solidFill>
              </a:rPr>
              <a:t>celiaky</a:t>
            </a:r>
            <a:r>
              <a:rPr lang="cs-CZ" sz="2400" b="1" u="sng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musí být speciálně vyroben,  připraven  nebo zpracován tak, aby  bylo </a:t>
            </a:r>
            <a:r>
              <a:rPr lang="cs-CZ" sz="2400" b="1" dirty="0" smtClean="0">
                <a:solidFill>
                  <a:srgbClr val="C00000"/>
                </a:solidFill>
              </a:rPr>
              <a:t>zamezeno  kontaminaci</a:t>
            </a:r>
            <a:r>
              <a:rPr lang="cs-CZ" sz="2400" dirty="0" smtClean="0"/>
              <a:t> pšenicí, ječmenem, žitem  nebo   jejich  kříženci -  </a:t>
            </a:r>
            <a:r>
              <a:rPr lang="cs-CZ" sz="2400" b="1" dirty="0" smtClean="0">
                <a:solidFill>
                  <a:srgbClr val="C00000"/>
                </a:solidFill>
              </a:rPr>
              <a:t>obsah lepku max. 20 mg/kg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450" y="635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Vyhl. č. 54/2004 Sb. </a:t>
            </a:r>
            <a:r>
              <a:rPr lang="cs-CZ" sz="2800" b="1" dirty="0" smtClean="0">
                <a:solidFill>
                  <a:srgbClr val="00B050"/>
                </a:solidFill>
              </a:rPr>
              <a:t>X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nařízení (ES) č. 41/2009</a:t>
            </a:r>
            <a:endParaRPr lang="cs-CZ" sz="2800" dirty="0"/>
          </a:p>
        </p:txBody>
      </p:sp>
      <p:graphicFrame>
        <p:nvGraphicFramePr>
          <p:cNvPr id="21585" name="Group 81"/>
          <p:cNvGraphicFramePr>
            <a:graphicFrameLocks noGrp="1"/>
          </p:cNvGraphicFramePr>
          <p:nvPr>
            <p:ph idx="1"/>
          </p:nvPr>
        </p:nvGraphicFramePr>
        <p:xfrm>
          <a:off x="250825" y="836613"/>
          <a:ext cx="8686800" cy="5863590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171700"/>
                <a:gridCol w="2171700"/>
              </a:tblGrid>
              <a:tr h="512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vyhláška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nařízení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Franklin Gothic Book"/>
                        </a:rPr>
                        <a:t>označení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Franklin Gothic Book"/>
                        </a:rPr>
                        <a:t>obsah lepku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Franklin Gothic Book"/>
                        </a:rPr>
                        <a:t>označení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Franklin Gothic Book"/>
                        </a:rPr>
                        <a:t>obsah lepku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Franklin Gothic Book"/>
                        </a:rPr>
                        <a:t>„bez lepku“ 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20/100 mg/kg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                (v závislosti na použitých surovinách)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Franklin Gothic Book"/>
                        </a:rPr>
                        <a:t>„bez lepku“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20 mg/kg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(u všech potravin)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Franklin Gothic Book"/>
                        </a:rPr>
                        <a:t>„bez lepkový“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Franklin Gothic Book"/>
                        </a:rPr>
                        <a:t>„přirozeně bezlepkový“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20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Franklin Gothic Book"/>
                        </a:rPr>
                        <a:t>„velmi nízký obsah lepku“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100 mg/kg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Book"/>
                        </a:rPr>
                        <a:t>(pouze u potravin pro zvláštní výživu pro osoby                      s nesnášenlivostí lepku)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Franklin Gothic Book"/>
                        </a:rPr>
                        <a:t>Limitní hodnoty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ve stavu určené ke spotřebě </a:t>
                      </a: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(problematické u směsí určených               k  výrobě bezlepkového pečiva</a:t>
                      </a: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ve stavu, v němž je potravina prodávána konečnému spotřebiteli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cap="none" dirty="0" smtClean="0">
                <a:solidFill>
                  <a:srgbClr val="C00000"/>
                </a:solidFill>
                <a:effectLst/>
              </a:rPr>
              <a:t>Alternativní způsoby označení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556792"/>
            <a:ext cx="86868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cs-CZ" sz="2000" b="1" dirty="0" smtClean="0">
                <a:solidFill>
                  <a:srgbClr val="36AA16"/>
                </a:solidFill>
              </a:rPr>
              <a:t>Dobrovolné údaje nad rámec požadavků nařízení (ES)                                     č. 41/2009 (tj. „bez lepku“, „velmi nízký obsah lepku“) -                          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k usnadnění orientace spotřebitele: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2"/>
                </a:solidFill>
              </a:rPr>
              <a:t>např.  logo přeškrtnutého klasu, „vhodné pro  bezlepkovou dietu“, „vhodné pro </a:t>
            </a:r>
            <a:r>
              <a:rPr lang="cs-CZ" sz="2000" dirty="0" err="1" smtClean="0">
                <a:solidFill>
                  <a:schemeClr val="accent2"/>
                </a:solidFill>
              </a:rPr>
              <a:t>celiaky</a:t>
            </a:r>
            <a:r>
              <a:rPr lang="cs-CZ" sz="2000" dirty="0" smtClean="0">
                <a:solidFill>
                  <a:schemeClr val="accent2"/>
                </a:solidFill>
              </a:rPr>
              <a:t>“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sz="2000" b="1" u="sng" dirty="0" smtClean="0">
                <a:solidFill>
                  <a:schemeClr val="accent2"/>
                </a:solidFill>
              </a:rPr>
              <a:t>Obecná pravidla: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2"/>
                </a:solidFill>
              </a:rPr>
              <a:t>Lze  použít  za  předpokladu, že  nebude uvádět   spotřebitele  v  omyl.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2"/>
                </a:solidFill>
              </a:rPr>
              <a:t>Vždy  by  mělo  být doplněno předepsaným označením  dle   nařízení (ES) č. 41/2009: „bez lepku“, „velmi  nízký  obsah lepku.“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>
              <a:solidFill>
                <a:schemeClr val="accent2"/>
              </a:solidFill>
            </a:endParaRPr>
          </a:p>
          <a:p>
            <a:pPr marL="2416175" indent="0">
              <a:lnSpc>
                <a:spcPct val="80000"/>
              </a:lnSpc>
              <a:buFont typeface="Wingdings 2" pitchFamily="18" charset="2"/>
              <a:buNone/>
            </a:pPr>
            <a:r>
              <a:rPr lang="cs-CZ" sz="2000" i="1" u="sng" dirty="0" smtClean="0">
                <a:solidFill>
                  <a:schemeClr val="accent2"/>
                </a:solidFill>
              </a:rPr>
              <a:t>Poznámka:</a:t>
            </a:r>
          </a:p>
          <a:p>
            <a:pPr marL="2416175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cs-CZ" sz="2000" i="1" dirty="0" smtClean="0">
                <a:solidFill>
                  <a:schemeClr val="accent2"/>
                </a:solidFill>
              </a:rPr>
              <a:t>Označení „gluten-free“   významově  rovnocenné označení „BEZ LEPKU“ -  musí splňovat  stejné požadavky.</a:t>
            </a:r>
          </a:p>
        </p:txBody>
      </p:sp>
      <p:pic>
        <p:nvPicPr>
          <p:cNvPr id="60420" name="Obrázek 3" descr="http://www.seeklogo.com/images/G/Gluten_Free-logo-BD3E0FCCA6-seeklogo.c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15888"/>
            <a:ext cx="1041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Gluten-Free_Mom_and_Daugh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25144"/>
            <a:ext cx="201622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S NÍZKÝM OBSAHEM LAKTÓZY NEBO BEZLAKTÓZOVÉ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25962"/>
          </a:xfrm>
        </p:spPr>
        <p:txBody>
          <a:bodyPr/>
          <a:lstStyle/>
          <a:p>
            <a:r>
              <a:rPr lang="cs-CZ" dirty="0" smtClean="0"/>
              <a:t>Potraviny určené pro osoby s poruchami přeměny látkové, potravinovými alergiemi nebo intolerancemi a narušenými funkcemi orgánů.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potravinami s nízkým obsahem laktózy </a:t>
            </a:r>
            <a:r>
              <a:rPr lang="cs-CZ" dirty="0" smtClean="0"/>
              <a:t>nejvýše 1 g laktózy ve 100 g nebo 100 ml</a:t>
            </a:r>
          </a:p>
          <a:p>
            <a:r>
              <a:rPr lang="cs-CZ" dirty="0" smtClean="0"/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bezlaktózové</a:t>
            </a:r>
            <a:r>
              <a:rPr lang="cs-CZ" b="1" dirty="0" smtClean="0">
                <a:solidFill>
                  <a:srgbClr val="C00000"/>
                </a:solidFill>
              </a:rPr>
              <a:t> potraviny </a:t>
            </a:r>
            <a:r>
              <a:rPr lang="cs-CZ" dirty="0" smtClean="0"/>
              <a:t>- nejvýše 10 mg laktózy ve 100 g nebo 100 ml, vyloučena přítomnost volné galaktózy vyloučena.</a:t>
            </a:r>
          </a:p>
          <a:p>
            <a:endParaRPr lang="cs-CZ" dirty="0"/>
          </a:p>
        </p:txBody>
      </p:sp>
      <p:pic>
        <p:nvPicPr>
          <p:cNvPr id="4" name="Obrázek 3" descr="imagesCA77VT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26289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995392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potravin s nízkým obsahem laktózy nebo </a:t>
            </a:r>
            <a:r>
              <a:rPr lang="cs-CZ" b="1" dirty="0" err="1" smtClean="0">
                <a:solidFill>
                  <a:srgbClr val="36AA16"/>
                </a:solidFill>
              </a:rPr>
              <a:t>bezlaktózových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5013176"/>
          </a:xfrm>
        </p:spPr>
        <p:txBody>
          <a:bodyPr/>
          <a:lstStyle/>
          <a:p>
            <a:pPr marL="1884363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Údaj o obsahu laktózy </a:t>
            </a:r>
            <a:r>
              <a:rPr lang="cs-CZ" sz="2400" dirty="0" smtClean="0"/>
              <a:t>v g ve 100 g nebo 100 ml potraviny</a:t>
            </a:r>
          </a:p>
          <a:p>
            <a:pPr marL="1884363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údaje:</a:t>
            </a:r>
          </a:p>
          <a:p>
            <a:pPr marL="1884363" indent="0">
              <a:buFont typeface="Wingdings" pitchFamily="2" charset="2"/>
              <a:buChar char="§"/>
            </a:pPr>
            <a:r>
              <a:rPr lang="cs-CZ" sz="2400" dirty="0" smtClean="0"/>
              <a:t>energetická hodnota, obsah vitamínů a minerálních látek</a:t>
            </a:r>
          </a:p>
          <a:p>
            <a:pPr marL="1884363" indent="0">
              <a:buNone/>
            </a:pPr>
            <a:r>
              <a:rPr lang="cs-CZ" sz="2000" b="1" i="1" u="sng" dirty="0" smtClean="0"/>
              <a:t>Poznámka:</a:t>
            </a:r>
          </a:p>
          <a:p>
            <a:pPr marL="1884363" indent="0">
              <a:buFont typeface="Wingdings" pitchFamily="2" charset="2"/>
              <a:buChar char="§"/>
            </a:pPr>
            <a:r>
              <a:rPr lang="cs-CZ" sz="2000" i="1" dirty="0" smtClean="0"/>
              <a:t>Označení „bez laktózy“, „neobsahuje laktózu“ je častou součástí označování běžných potravin (ne speciálně vyrobených) – jako součást označování alergenů – údaje nad rámec požadavků platných právních předpisů.</a:t>
            </a:r>
          </a:p>
          <a:p>
            <a:pPr marL="1884363" indent="0">
              <a:buFont typeface="Wingdings" pitchFamily="2" charset="2"/>
              <a:buChar char="§"/>
            </a:pPr>
            <a:r>
              <a:rPr lang="cs-CZ" sz="2000" i="1" dirty="0" smtClean="0"/>
              <a:t>V budoucnu by měly být podmínky pro označení „bez laktózy“ a „velmi nízký obsah laktózy“ upraveny v novém nařízení o poskytování informací spotřebitelů, a to pro všechny potraviny.</a:t>
            </a:r>
            <a:endParaRPr lang="cs-CZ" sz="2000" i="1" dirty="0"/>
          </a:p>
        </p:txBody>
      </p:sp>
      <p:pic>
        <p:nvPicPr>
          <p:cNvPr id="5" name="Obrázek 4" descr="589_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1877641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BEZ FENYLALANINU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potraviny pro osoby s onemocněním fenylketonurie</a:t>
            </a:r>
          </a:p>
          <a:p>
            <a:r>
              <a:rPr lang="cs-CZ" sz="2400" dirty="0" smtClean="0">
                <a:solidFill>
                  <a:srgbClr val="00B050"/>
                </a:solidFill>
              </a:rPr>
              <a:t>Metabolické onemocnění spočívající v poruše přeměny aminokyseliny fenylalaninu na </a:t>
            </a:r>
            <a:r>
              <a:rPr lang="cs-CZ" sz="2400" dirty="0" err="1" smtClean="0">
                <a:solidFill>
                  <a:srgbClr val="00B050"/>
                </a:solidFill>
              </a:rPr>
              <a:t>tyrosin</a:t>
            </a:r>
            <a:r>
              <a:rPr lang="cs-CZ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Je způsobené nefunkčním jaterním enzymem </a:t>
            </a:r>
            <a:r>
              <a:rPr lang="cs-CZ" sz="2400" dirty="0" err="1" smtClean="0">
                <a:solidFill>
                  <a:srgbClr val="C00000"/>
                </a:solidFill>
              </a:rPr>
              <a:t>fenylaalnin</a:t>
            </a:r>
            <a:r>
              <a:rPr lang="cs-CZ" sz="2400" dirty="0" smtClean="0">
                <a:solidFill>
                  <a:srgbClr val="C00000"/>
                </a:solidFill>
              </a:rPr>
              <a:t> hydroxylázou (PAH), který tuto reakci u zdravých lidí katalyzuje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Jedinou účinnou léčbou je přísná </a:t>
            </a:r>
            <a:r>
              <a:rPr lang="cs-CZ" sz="2400" dirty="0" err="1" smtClean="0"/>
              <a:t>nízkobílkovinová</a:t>
            </a:r>
            <a:r>
              <a:rPr lang="cs-CZ" sz="2400" dirty="0" smtClean="0"/>
              <a:t> a </a:t>
            </a:r>
            <a:r>
              <a:rPr lang="cs-CZ" sz="2400" dirty="0" err="1" smtClean="0"/>
              <a:t>nízkofenylalaninová</a:t>
            </a:r>
            <a:r>
              <a:rPr lang="cs-CZ" sz="2400" dirty="0" smtClean="0"/>
              <a:t> dieta v dětském věku a přísná dieta v období těhotenství, která umožní snížit vysoké hladiny fenylalaninu v krvi, který přechází do dělohy. Tím se předejde poškození mozku a dalším vadám plodu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BEZ FENYLALANINU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Potravinami bez fenylalaninu jsou vyrobeny zvláštním technologickým postupem tak, aby </a:t>
            </a:r>
            <a:r>
              <a:rPr lang="cs-CZ" b="1" dirty="0" smtClean="0">
                <a:solidFill>
                  <a:srgbClr val="C00000"/>
                </a:solidFill>
              </a:rPr>
              <a:t>obsah fenylalaninu nebyl vyšší než 20 mg ve 100 g nebo 100 ml </a:t>
            </a:r>
            <a:r>
              <a:rPr lang="cs-CZ" dirty="0" smtClean="0"/>
              <a:t>potraviny ve stavu určeném ke spotřebě. 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U potravin </a:t>
            </a:r>
            <a:r>
              <a:rPr lang="cs-CZ" dirty="0" smtClean="0"/>
              <a:t>vyrobených ze surovin </a:t>
            </a:r>
            <a:r>
              <a:rPr lang="cs-CZ" b="1" dirty="0" smtClean="0">
                <a:solidFill>
                  <a:srgbClr val="C00000"/>
                </a:solidFill>
              </a:rPr>
              <a:t>přirozeně neobsahujících fenylalanin musí být jeho obsah nulový.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355432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Právní předpisy týkající se potravin pro zvláštní výživu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C00000"/>
                </a:solidFill>
              </a:rPr>
              <a:t>Předpisy ČR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</a:rPr>
              <a:t>zákon č. 110/1997 Sb.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o potravinách a tabákových výrobcích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</a:rPr>
              <a:t>vyhláška č. 113/2005 Sb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 o způsobu označování potravin a tabákových výrobků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</a:rPr>
              <a:t>vyhláška č. 54/2004 Sb.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o potravinách určených pro zvláštní výživu a o způsobu jejich použití</a:t>
            </a:r>
          </a:p>
          <a:p>
            <a:endParaRPr lang="cs-CZ" dirty="0"/>
          </a:p>
        </p:txBody>
      </p:sp>
      <p:pic>
        <p:nvPicPr>
          <p:cNvPr id="4" name="Zástupný symbol pro obsah 3" descr="Cze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potravin bez </a:t>
            </a:r>
            <a:r>
              <a:rPr lang="cs-CZ" b="1" dirty="0" err="1" smtClean="0">
                <a:solidFill>
                  <a:srgbClr val="36AA16"/>
                </a:solidFill>
              </a:rPr>
              <a:t>fenylaalninu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Nejdůležitější  povinné údaje:</a:t>
            </a:r>
          </a:p>
          <a:p>
            <a:r>
              <a:rPr lang="cs-CZ" sz="2800" dirty="0" smtClean="0"/>
              <a:t>energetická hodnota, obsah vitamínů a minerálních látek</a:t>
            </a:r>
          </a:p>
          <a:p>
            <a:r>
              <a:rPr lang="cs-CZ" sz="2800" dirty="0" smtClean="0"/>
              <a:t>obsah fenylalaninu v mg ve 100 g nebo 100 ml potraviny</a:t>
            </a:r>
          </a:p>
          <a:p>
            <a:r>
              <a:rPr lang="cs-CZ" sz="2800" dirty="0" smtClean="0"/>
              <a:t>Upozornění na nutnost použití na základě doporučení lékaře nebo osoby kvalifikované v oblasti léčebné a klinické výživy, farmacie nebo péče o matku a dítě</a:t>
            </a:r>
          </a:p>
          <a:p>
            <a:r>
              <a:rPr lang="cs-CZ" sz="2800" dirty="0" smtClean="0"/>
              <a:t>údaje o způsobu použití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283424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S NÍZKÝM OBSAHEM BÍLKOVIN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2"/>
          </a:xfrm>
        </p:spPr>
        <p:txBody>
          <a:bodyPr/>
          <a:lstStyle/>
          <a:p>
            <a:r>
              <a:rPr lang="cs-CZ" sz="2400" dirty="0" smtClean="0"/>
              <a:t>určeny pro osoby s poruchami přeměny látkové, potravinovými alergiemi nebo intolerancemi a narušenými funkcemi orgánů.</a:t>
            </a:r>
          </a:p>
          <a:p>
            <a:r>
              <a:rPr lang="cs-CZ" sz="2400" dirty="0" err="1" smtClean="0"/>
              <a:t>obsahujíí</a:t>
            </a:r>
            <a:r>
              <a:rPr lang="cs-CZ" sz="2400" dirty="0" smtClean="0"/>
              <a:t> nejvýše 2 g bílkovin na 1000 </a:t>
            </a:r>
            <a:r>
              <a:rPr lang="cs-CZ" sz="2400" dirty="0" err="1" smtClean="0"/>
              <a:t>kJ</a:t>
            </a:r>
            <a:r>
              <a:rPr lang="cs-CZ" sz="2400" dirty="0" smtClean="0"/>
              <a:t> energetické hodnoty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Povinné údaje:</a:t>
            </a:r>
          </a:p>
          <a:p>
            <a:r>
              <a:rPr lang="cs-CZ" sz="2400" dirty="0" smtClean="0"/>
              <a:t>Obsah bílkovin ve 100 g nebo 100 ml potraviny</a:t>
            </a:r>
          </a:p>
          <a:p>
            <a:r>
              <a:rPr lang="cs-CZ" sz="2400" dirty="0" smtClean="0"/>
              <a:t>Nutriční údaje: energetická hodnoty, obsah vitamínů a minerálních látek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CAOICW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8640"/>
            <a:ext cx="1698873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POTRAVINY URČENÉ PRO SPORTOVCE A PRO OSOBY PŘI ZVÝŠENÉM TĚLESNÉM VÝKONU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2"/>
          </a:xfrm>
        </p:spPr>
        <p:txBody>
          <a:bodyPr/>
          <a:lstStyle/>
          <a:p>
            <a:r>
              <a:rPr lang="cs-CZ" sz="2300" b="1" dirty="0" smtClean="0">
                <a:solidFill>
                  <a:srgbClr val="C00000"/>
                </a:solidFill>
              </a:rPr>
              <a:t>potraviny zajišťující vyšší přívod energie </a:t>
            </a:r>
            <a:r>
              <a:rPr lang="cs-CZ" sz="2300" dirty="0" smtClean="0"/>
              <a:t>- svým zvláštním složením (zvláště vyšším obsahem energetických živin -  sacharidů, tuků) se zřetelně odlišují od potravin pro běžnou spotřebu, obsahují </a:t>
            </a:r>
            <a:r>
              <a:rPr lang="cs-CZ" sz="2300" dirty="0" err="1" smtClean="0"/>
              <a:t>nutrienty</a:t>
            </a:r>
            <a:r>
              <a:rPr lang="cs-CZ" sz="2300" dirty="0" smtClean="0"/>
              <a:t> zvyšující využití energetických zdrojů (např. vitamin B1, karnitin, chrom a jiné látky s takovým účinkem)</a:t>
            </a:r>
          </a:p>
          <a:p>
            <a:r>
              <a:rPr lang="cs-CZ" sz="2300" b="1" dirty="0" smtClean="0">
                <a:solidFill>
                  <a:srgbClr val="C00000"/>
                </a:solidFill>
              </a:rPr>
              <a:t>potraviny podporující tvorbu svalstva </a:t>
            </a:r>
            <a:r>
              <a:rPr lang="cs-CZ" sz="2300" dirty="0" smtClean="0"/>
              <a:t>– potraviny s  vysokým obsahem bílkovin, peptidů, či esenciálních aminokyselin</a:t>
            </a:r>
          </a:p>
          <a:p>
            <a:r>
              <a:rPr lang="cs-CZ" sz="2300" b="1" dirty="0" smtClean="0">
                <a:solidFill>
                  <a:srgbClr val="C00000"/>
                </a:solidFill>
              </a:rPr>
              <a:t>ostatní specifické potraviny </a:t>
            </a:r>
            <a:r>
              <a:rPr lang="cs-CZ" sz="2300" dirty="0" smtClean="0"/>
              <a:t>určené zejména pro výživu sportovců</a:t>
            </a:r>
          </a:p>
          <a:p>
            <a:r>
              <a:rPr lang="cs-CZ" sz="2300" b="1" dirty="0" smtClean="0">
                <a:solidFill>
                  <a:srgbClr val="C00000"/>
                </a:solidFill>
              </a:rPr>
              <a:t>nápoje určené pro sportovce</a:t>
            </a:r>
            <a:r>
              <a:rPr lang="cs-CZ" sz="2300" dirty="0" smtClean="0"/>
              <a:t>, zvláště iontové nápoje, které obsahují látky zvyšující tělesný výkon, nebo nápoje, jejichž účelem je náhrada minerálů (isotonické, hypertonické, hypotonické, ostatní)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491336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Označování potravin pro sportovce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7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Předepsaný způsob značení: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36AA16"/>
                </a:solidFill>
              </a:rPr>
              <a:t>„vhodné pro sportovce" </a:t>
            </a:r>
            <a:r>
              <a:rPr lang="cs-CZ" sz="2400" dirty="0" smtClean="0"/>
              <a:t>nebo </a:t>
            </a:r>
            <a:r>
              <a:rPr lang="cs-CZ" sz="2400" b="1" dirty="0" smtClean="0">
                <a:solidFill>
                  <a:srgbClr val="36AA16"/>
                </a:solidFill>
              </a:rPr>
              <a:t>"vhodné při zvýšeném tělesném výkonu“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Nutriční údaje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– energetická hodnota, obsah vitamínů a minerálních látek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Údaj o </a:t>
            </a:r>
            <a:r>
              <a:rPr lang="cs-CZ" sz="2400" b="1" dirty="0" err="1" smtClean="0">
                <a:solidFill>
                  <a:srgbClr val="C00000"/>
                </a:solidFill>
              </a:rPr>
              <a:t>osmolalitě</a:t>
            </a:r>
            <a:r>
              <a:rPr lang="cs-CZ" sz="2400" dirty="0" smtClean="0"/>
              <a:t> v </a:t>
            </a:r>
            <a:r>
              <a:rPr lang="cs-CZ" sz="2400" dirty="0" err="1" smtClean="0"/>
              <a:t>miliosmolech</a:t>
            </a:r>
            <a:r>
              <a:rPr lang="cs-CZ" sz="2400" dirty="0" smtClean="0"/>
              <a:t> na 1 l - u iontových nápojů  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"obsahuje kofein", "není vhodné pro registrované sportovce“</a:t>
            </a:r>
            <a:r>
              <a:rPr lang="cs-CZ" sz="2400" dirty="0" smtClean="0"/>
              <a:t> - u potravin obsahujících kofein označení </a:t>
            </a:r>
          </a:p>
          <a:p>
            <a:pPr>
              <a:buNone/>
            </a:pPr>
            <a:r>
              <a:rPr lang="cs-CZ" sz="2000" i="1" u="sng" dirty="0" smtClean="0"/>
              <a:t>Poznámky:</a:t>
            </a:r>
          </a:p>
          <a:p>
            <a:pPr marL="0" indent="0">
              <a:buNone/>
            </a:pPr>
            <a:r>
              <a:rPr lang="cs-CZ" sz="2000" i="1" dirty="0" smtClean="0"/>
              <a:t>V budoucnosti by tyto potraviny měly spadat mezi běžné potraviny a doplňky. Tvrzení o podpoře tvorby svalstva atd.  Vhodnosti budou muset být schvalovány dle nařízení (ES) č. 1924/2006 o nutričních a zdravotních tvrzeních.</a:t>
            </a:r>
          </a:p>
        </p:txBody>
      </p:sp>
      <p:pic>
        <p:nvPicPr>
          <p:cNvPr id="4" name="Obrázek 3" descr="Bodybui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1"/>
            <a:ext cx="2592288" cy="180019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457200"/>
            <a:ext cx="6003776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Připravované změny předpisů 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C00000"/>
                </a:solidFill>
              </a:rPr>
              <a:t>Novela  </a:t>
            </a:r>
            <a:r>
              <a:rPr lang="cs-CZ" b="1" u="sng" dirty="0" err="1" smtClean="0">
                <a:solidFill>
                  <a:srgbClr val="C00000"/>
                </a:solidFill>
              </a:rPr>
              <a:t>vyhl</a:t>
            </a:r>
            <a:r>
              <a:rPr lang="cs-CZ" b="1" u="sng" dirty="0" smtClean="0">
                <a:solidFill>
                  <a:srgbClr val="C00000"/>
                </a:solidFill>
              </a:rPr>
              <a:t>. č. 54/2004 Sb.: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zrušení národní úpravy  pro bezlepkové </a:t>
            </a:r>
            <a:r>
              <a:rPr lang="cs-CZ" dirty="0" smtClean="0"/>
              <a:t>potraviny – v návaznosti na  nařízení (ES)                 č. 41/2009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B050"/>
                </a:solidFill>
              </a:rPr>
              <a:t>zrušení</a:t>
            </a:r>
            <a:r>
              <a:rPr lang="cs-CZ" dirty="0" smtClean="0"/>
              <a:t> části týkající se </a:t>
            </a:r>
            <a:r>
              <a:rPr lang="cs-CZ" dirty="0" smtClean="0">
                <a:solidFill>
                  <a:srgbClr val="00B050"/>
                </a:solidFill>
              </a:rPr>
              <a:t>potravin vhodných pro diabetiky a potraviny s nízkým obsahem bílkovin </a:t>
            </a:r>
            <a:r>
              <a:rPr lang="cs-CZ" dirty="0" smtClean="0"/>
              <a:t>-  v návaznosti na zrušení kategorie potravin pro zvláštní výživu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novi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2448272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419328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AA16"/>
                </a:solidFill>
              </a:rPr>
              <a:t>Připravované změny předpisů ES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1525" lvl="0" indent="-346075"/>
            <a:r>
              <a:rPr lang="cs-CZ" sz="2400" dirty="0" smtClean="0"/>
              <a:t>legislativa PZV z roku 1997 (revize v roce 2009) 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potřeba zásadního přehodnocení konceptu PZV </a:t>
            </a:r>
            <a:r>
              <a:rPr lang="cs-CZ" sz="2400" dirty="0" smtClean="0"/>
              <a:t>- vývoj  za posledních  30 let zpochybňuje potřebu existence zvláštní kategorie PZV 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rostoucí potíže při uplatňování rámcové směrnice, zejména ve vztahu k novějším právním předpisům ES: </a:t>
            </a:r>
            <a:r>
              <a:rPr lang="cs-CZ" sz="2400" dirty="0" smtClean="0"/>
              <a:t>nařízení o výživových a zdravotních tvrzeních (nařízení (ES) č. 1924/2006), směrnice o doplňcích stravy (2002/46/ES), nařízení o přidávání vitaminů a minerálních látek a dalších látek do potravin (nařízení (ES) č. 1925/2006)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rozdílná regulace v jednotlivých členských státech                        u neharmonizovaných kategorií PZV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novi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120008" cy="206997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Připravované změny předpisů 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rozdílný výklad a prosazování směrnice 2009/39/ES v členských státech (zejména s ohledem na její oblast působnosti </a:t>
            </a:r>
            <a:r>
              <a:rPr lang="cs-CZ" sz="2400" dirty="0" smtClean="0"/>
              <a:t>(např. zařazování přípravků na bázi rostlinných sterolů ke snížení hladiny cholesterolu mezi doplňky stravy a v jiných členských státech mezi potraviny pro zvláštní lékařské účely) 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oznamovací povinnost představuje velkou administrativní zátěž </a:t>
            </a:r>
            <a:r>
              <a:rPr lang="cs-CZ" sz="2400" dirty="0" smtClean="0"/>
              <a:t>jak pro členské státy, tak pro PPP, přínos z hlediska ochrany veřejného zdraví je sporný 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speciální režim pro PZV z hlediska  nutričních a  zdravotních tvrzení </a:t>
            </a:r>
            <a:r>
              <a:rPr lang="cs-CZ" sz="2400" dirty="0" smtClean="0"/>
              <a:t>-  účelové   zařazování  mezi  PZV -  obcházení  nařízení (ES)  č.  1924/2006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Připravované změny předpisů 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525962"/>
          </a:xfrm>
        </p:spPr>
        <p:txBody>
          <a:bodyPr/>
          <a:lstStyle/>
          <a:p>
            <a:r>
              <a:rPr lang="cs-CZ" sz="2300" b="1" dirty="0" smtClean="0">
                <a:solidFill>
                  <a:srgbClr val="C00000"/>
                </a:solidFill>
              </a:rPr>
              <a:t>předpoklad EK:  </a:t>
            </a:r>
            <a:r>
              <a:rPr lang="cs-CZ" sz="2300" dirty="0" smtClean="0"/>
              <a:t>novější právní předpisy (1925/2006), nařízení (ES) č. 1924/2006) jsou  dostačující k regulaci jak  výrobků určených pro širokou veřejnost, tak u výrobků určených pro určité skupiny obyvatel  se speciálními nutričními požadavky- a to s nižší administrativní zátěží a s větší srozumitelností</a:t>
            </a:r>
          </a:p>
          <a:p>
            <a:r>
              <a:rPr lang="cs-CZ" sz="2300" b="1" dirty="0" smtClean="0">
                <a:solidFill>
                  <a:srgbClr val="C00000"/>
                </a:solidFill>
              </a:rPr>
              <a:t>zachovává zvláštní pravidla pouze pro </a:t>
            </a:r>
            <a:r>
              <a:rPr lang="cs-CZ" sz="2300" dirty="0" smtClean="0"/>
              <a:t>potraviny,  které se považují za  nezbytné pro určité zranitelné skupiny obyvatel: </a:t>
            </a:r>
            <a:r>
              <a:rPr lang="cs-CZ" sz="2300" dirty="0" smtClean="0">
                <a:solidFill>
                  <a:srgbClr val="00B050"/>
                </a:solidFill>
              </a:rPr>
              <a:t>potraviny určené pro kojence a malé děti a potraviny pro pacienty pod lékařským dohledem.</a:t>
            </a:r>
          </a:p>
          <a:p>
            <a:r>
              <a:rPr lang="cs-CZ" sz="2300" b="1" dirty="0" smtClean="0">
                <a:solidFill>
                  <a:srgbClr val="C00000"/>
                </a:solidFill>
              </a:rPr>
              <a:t>bezlepkové a  </a:t>
            </a:r>
            <a:r>
              <a:rPr lang="cs-CZ" sz="2300" b="1" dirty="0" err="1" smtClean="0">
                <a:solidFill>
                  <a:srgbClr val="C00000"/>
                </a:solidFill>
              </a:rPr>
              <a:t>bezlaktózové</a:t>
            </a:r>
            <a:r>
              <a:rPr lang="cs-CZ" sz="2300" b="1" dirty="0" smtClean="0">
                <a:solidFill>
                  <a:srgbClr val="C00000"/>
                </a:solidFill>
              </a:rPr>
              <a:t> potraviny </a:t>
            </a:r>
            <a:r>
              <a:rPr lang="cs-CZ" sz="2300" dirty="0" smtClean="0"/>
              <a:t>- nátlak členských států  - neměly být řešeny v rámci nařízení (ES) č. 1924/2006 o nutričních a zdravotní  tvrzení???</a:t>
            </a:r>
          </a:p>
          <a:p>
            <a:r>
              <a:rPr lang="cs-CZ" sz="2300" dirty="0" smtClean="0">
                <a:solidFill>
                  <a:srgbClr val="00B050"/>
                </a:solidFill>
              </a:rPr>
              <a:t>samostatná úprava  v rámci nového nařízení (ES) o poskytování informací spotřebitelům </a:t>
            </a:r>
          </a:p>
          <a:p>
            <a:endParaRPr lang="cs-CZ" sz="2300" dirty="0" smtClean="0"/>
          </a:p>
          <a:p>
            <a:endParaRPr lang="cs-CZ" sz="2400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cs-CZ" b="1" dirty="0" smtClean="0">
                <a:solidFill>
                  <a:srgbClr val="36AA16"/>
                </a:solidFill>
              </a:rPr>
              <a:t>Připravované změny předpisů 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?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C00000"/>
                </a:solidFill>
              </a:rPr>
              <a:t>oznamovací povinnost</a:t>
            </a:r>
          </a:p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?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C00000"/>
                </a:solidFill>
              </a:rPr>
              <a:t>nutriční a zdravotní tvrzení </a:t>
            </a:r>
            <a:r>
              <a:rPr lang="cs-CZ" sz="2200" dirty="0" smtClean="0"/>
              <a:t>(bude zachován pozitivní seznam u počáteční kojenecké výživy?, popis vhodnosti PZV LÚ při určitém onemocnění X zákaz údajů týkajících se prevence nebo léčby onemocnění)</a:t>
            </a:r>
          </a:p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?</a:t>
            </a:r>
            <a:r>
              <a:rPr lang="cs-CZ" sz="2200" dirty="0" smtClean="0"/>
              <a:t> jednotný přístup členských států při  </a:t>
            </a:r>
            <a:r>
              <a:rPr lang="cs-CZ" sz="2200" b="1" dirty="0" smtClean="0">
                <a:solidFill>
                  <a:srgbClr val="C00000"/>
                </a:solidFill>
              </a:rPr>
              <a:t>zařazování potravin  mezi potraviny pro zvláštní lékařské účely </a:t>
            </a:r>
            <a:r>
              <a:rPr lang="cs-CZ" sz="2200" dirty="0" smtClean="0"/>
              <a:t>(potraviny bez </a:t>
            </a:r>
            <a:r>
              <a:rPr lang="cs-CZ" sz="2200" dirty="0" err="1" smtClean="0"/>
              <a:t>fenylaalaninu</a:t>
            </a:r>
            <a:r>
              <a:rPr lang="cs-CZ" sz="2200" dirty="0" smtClean="0"/>
              <a:t>, potraviny pro diabetiky, nízkoenergetické diety používané pro léčby osob s nadváhou nebo obézních)</a:t>
            </a:r>
          </a:p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?</a:t>
            </a:r>
            <a:r>
              <a:rPr lang="cs-CZ" sz="2200" dirty="0" smtClean="0"/>
              <a:t>  </a:t>
            </a:r>
            <a:r>
              <a:rPr lang="cs-CZ" sz="2200" b="1" dirty="0" smtClean="0">
                <a:solidFill>
                  <a:srgbClr val="C00000"/>
                </a:solidFill>
              </a:rPr>
              <a:t>složitější situace pro PPP – komunikace vhodnosti pro určitou skupinu  spotřebitelů</a:t>
            </a:r>
            <a:r>
              <a:rPr lang="cs-CZ" sz="2200" dirty="0" smtClean="0"/>
              <a:t> bude muset být podložena schváleným zdravotním tvrzením</a:t>
            </a:r>
          </a:p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?</a:t>
            </a:r>
            <a:r>
              <a:rPr lang="cs-CZ" sz="2200" dirty="0" smtClean="0"/>
              <a:t>  </a:t>
            </a:r>
            <a:r>
              <a:rPr lang="cs-CZ" sz="2200" b="1" dirty="0" smtClean="0">
                <a:solidFill>
                  <a:srgbClr val="36AA16"/>
                </a:solidFill>
              </a:rPr>
              <a:t>potraviny pro sportovce </a:t>
            </a:r>
            <a:r>
              <a:rPr lang="cs-CZ" sz="2200" dirty="0" smtClean="0">
                <a:solidFill>
                  <a:schemeClr val="tx1"/>
                </a:solidFill>
              </a:rPr>
              <a:t>– velmi málo zdravotních tvrzení s pozitivním stanoviskem EFSA (p</a:t>
            </a:r>
            <a:r>
              <a:rPr lang="cs-CZ" sz="2200" i="1" dirty="0" smtClean="0">
                <a:solidFill>
                  <a:schemeClr val="tx1"/>
                </a:solidFill>
              </a:rPr>
              <a:t>ozitivní stanovisko ve vztahu k funkci svalů: Ca, Mg, K, vitamín D, k tvorbě svalové hmoty  - obsah bílkovin, zlepšení </a:t>
            </a:r>
            <a:r>
              <a:rPr lang="cs-CZ" sz="2200" i="1" dirty="0" err="1" smtClean="0">
                <a:solidFill>
                  <a:schemeClr val="tx1"/>
                </a:solidFill>
              </a:rPr>
              <a:t>absorbce</a:t>
            </a:r>
            <a:r>
              <a:rPr lang="cs-CZ" sz="2200" i="1" dirty="0" smtClean="0">
                <a:solidFill>
                  <a:schemeClr val="tx1"/>
                </a:solidFill>
              </a:rPr>
              <a:t> vody - </a:t>
            </a:r>
            <a:r>
              <a:rPr lang="cs-CZ" sz="2200" i="1" dirty="0" err="1" smtClean="0">
                <a:solidFill>
                  <a:schemeClr val="tx1"/>
                </a:solidFill>
              </a:rPr>
              <a:t>uhlovodoanové</a:t>
            </a:r>
            <a:r>
              <a:rPr lang="cs-CZ" sz="2200" i="1" dirty="0" smtClean="0">
                <a:solidFill>
                  <a:schemeClr val="tx1"/>
                </a:solidFill>
              </a:rPr>
              <a:t> elektrolytické roztoky, zvýšení fyzické výdrže -  kreatin)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webové stránky SZPI: </a:t>
            </a:r>
            <a:r>
              <a:rPr lang="cs-CZ" sz="3600" b="1" dirty="0" smtClean="0">
                <a:solidFill>
                  <a:srgbClr val="FF0000"/>
                </a:solidFill>
                <a:hlinkClick r:id="rId2"/>
              </a:rPr>
              <a:t>www.</a:t>
            </a:r>
            <a:r>
              <a:rPr lang="cs-CZ" sz="3600" b="1" dirty="0" err="1" smtClean="0">
                <a:solidFill>
                  <a:srgbClr val="FF0000"/>
                </a:solidFill>
                <a:hlinkClick r:id="rId2"/>
              </a:rPr>
              <a:t>szpi.gov.cz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- </a:t>
            </a:r>
            <a:r>
              <a:rPr lang="cs-CZ" sz="2400" dirty="0" smtClean="0">
                <a:solidFill>
                  <a:srgbClr val="FF0000"/>
                </a:solidFill>
              </a:rPr>
              <a:t>právní předpisy ES</a:t>
            </a:r>
          </a:p>
          <a:p>
            <a:pPr marL="0" indent="0"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 přehled předpisů ES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36AA16"/>
                </a:solidFill>
              </a:rPr>
              <a:t>Úřední věstník ES: </a:t>
            </a:r>
            <a:r>
              <a:rPr lang="cs-CZ" sz="2400" b="1" dirty="0" smtClean="0">
                <a:solidFill>
                  <a:srgbClr val="C00000"/>
                </a:solidFill>
              </a:rPr>
              <a:t>http://eur-</a:t>
            </a:r>
            <a:r>
              <a:rPr lang="cs-CZ" sz="2400" b="1" dirty="0" err="1" smtClean="0">
                <a:solidFill>
                  <a:srgbClr val="C00000"/>
                </a:solidFill>
              </a:rPr>
              <a:t>lex.europa.eu</a:t>
            </a:r>
            <a:r>
              <a:rPr lang="cs-CZ" sz="2400" b="1" dirty="0" smtClean="0">
                <a:solidFill>
                  <a:srgbClr val="C00000"/>
                </a:solidFill>
              </a:rPr>
              <a:t>/</a:t>
            </a:r>
            <a:r>
              <a:rPr lang="cs-CZ" sz="2400" b="1" dirty="0" err="1" smtClean="0">
                <a:solidFill>
                  <a:srgbClr val="C00000"/>
                </a:solidFill>
              </a:rPr>
              <a:t>cs</a:t>
            </a:r>
            <a:r>
              <a:rPr lang="cs-CZ" sz="2400" b="1" dirty="0" smtClean="0">
                <a:solidFill>
                  <a:srgbClr val="C00000"/>
                </a:solidFill>
              </a:rPr>
              <a:t>/index.</a:t>
            </a:r>
            <a:r>
              <a:rPr lang="cs-CZ" sz="2400" b="1" dirty="0" err="1" smtClean="0">
                <a:solidFill>
                  <a:srgbClr val="C00000"/>
                </a:solidFill>
              </a:rPr>
              <a:t>htm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 - předpisy ES ke stažení, předpisy v konsolidované verzi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Užitečné odkazy: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hlinkClick r:id="rId3"/>
              </a:rPr>
              <a:t>http://www.</a:t>
            </a:r>
            <a:r>
              <a:rPr lang="cs-CZ" sz="2400" dirty="0" err="1" smtClean="0">
                <a:solidFill>
                  <a:srgbClr val="FF0000"/>
                </a:solidFill>
                <a:hlinkClick r:id="rId3"/>
              </a:rPr>
              <a:t>bezpecnostpotravin.cz</a:t>
            </a:r>
            <a:r>
              <a:rPr lang="cs-CZ" sz="2400" dirty="0" smtClean="0">
                <a:solidFill>
                  <a:srgbClr val="FF0000"/>
                </a:solidFill>
                <a:hlinkClick r:id="rId3"/>
              </a:rPr>
              <a:t>/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EK DG SANCO: </a:t>
            </a:r>
            <a:r>
              <a:rPr lang="cs-CZ" sz="2400" dirty="0" smtClean="0">
                <a:solidFill>
                  <a:srgbClr val="C00000"/>
                </a:solidFill>
              </a:rPr>
              <a:t>http://ec.europa.eu/food/index_en.htm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Evropský úřad pro bezpečnost potravin: </a:t>
            </a:r>
            <a:r>
              <a:rPr lang="cs-CZ" sz="2400" dirty="0" smtClean="0">
                <a:solidFill>
                  <a:srgbClr val="C00000"/>
                </a:solidFill>
              </a:rPr>
              <a:t>http://www.</a:t>
            </a:r>
            <a:r>
              <a:rPr lang="cs-CZ" sz="2400" dirty="0" err="1" smtClean="0">
                <a:solidFill>
                  <a:srgbClr val="C00000"/>
                </a:solidFill>
              </a:rPr>
              <a:t>efsa.europa.eu</a:t>
            </a:r>
            <a:r>
              <a:rPr lang="cs-CZ" sz="2400" dirty="0" smtClean="0">
                <a:solidFill>
                  <a:srgbClr val="C00000"/>
                </a:solidFill>
              </a:rPr>
              <a:t>/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FontTx/>
              <a:buChar char="-"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FontTx/>
              <a:buChar char="-"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FontTx/>
              <a:buChar char="-"/>
            </a:pPr>
            <a:endParaRPr lang="cs-CZ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Druhy potravin určených pro zvláštní výživu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2"/>
          </a:xfrm>
        </p:spPr>
        <p:txBody>
          <a:bodyPr/>
          <a:lstStyle/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C00000"/>
                </a:solidFill>
              </a:rPr>
              <a:t>potraviny pro počáteční a pokračovací kojeneckou výživu a výživu malých dětí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C00000"/>
                </a:solidFill>
              </a:rPr>
              <a:t>potraviny pro obilnou a ostatní výživu jinou než obilnou určenou pro výživu kojenců a malých dětí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C00000"/>
                </a:solidFill>
              </a:rPr>
              <a:t>potraviny pro nízkoenergetickou výživu určené ke snižování tělesné hmotnosti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C00000"/>
                </a:solidFill>
              </a:rPr>
              <a:t>potraviny pro zvláštní lékařské účely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36AA16"/>
                </a:solidFill>
              </a:rPr>
              <a:t>potraviny bez fenylalaninu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C00000"/>
                </a:solidFill>
              </a:rPr>
              <a:t>potraviny bezlepkové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36AA16"/>
                </a:solidFill>
              </a:rPr>
              <a:t>potraviny určené pro osoby s poruchami metabolismu sacharidů (diabetiky)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36AA16"/>
                </a:solidFill>
              </a:rPr>
              <a:t>potraviny s nízkým obsahem laktózy nebo </a:t>
            </a:r>
            <a:r>
              <a:rPr lang="cs-CZ" sz="2200" dirty="0" err="1" smtClean="0">
                <a:solidFill>
                  <a:srgbClr val="36AA16"/>
                </a:solidFill>
              </a:rPr>
              <a:t>bezlaktózové</a:t>
            </a:r>
            <a:endParaRPr lang="cs-CZ" sz="2200" dirty="0" smtClean="0">
              <a:solidFill>
                <a:srgbClr val="36AA16"/>
              </a:solidFill>
            </a:endParaRP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36AA16"/>
                </a:solidFill>
              </a:rPr>
              <a:t>potraviny s nízkým obsahem bílkovin</a:t>
            </a:r>
          </a:p>
          <a:p>
            <a:pPr marL="457200" indent="-457200">
              <a:buClr>
                <a:srgbClr val="36AA16"/>
              </a:buClr>
              <a:buSzPct val="100000"/>
              <a:buFont typeface="+mj-lt"/>
              <a:buAutoNum type="arabicPeriod"/>
            </a:pPr>
            <a:r>
              <a:rPr lang="cs-CZ" sz="2200" dirty="0" smtClean="0">
                <a:solidFill>
                  <a:srgbClr val="36AA16"/>
                </a:solidFill>
              </a:rPr>
              <a:t>potraviny určené pro sportovce a pro osoby při zvýšeném tělesném výkonu 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cs-CZ" cap="none" dirty="0" smtClean="0">
              <a:effectLst/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cs-CZ" dirty="0" smtClean="0"/>
          </a:p>
          <a:p>
            <a:pPr algn="ctr">
              <a:buFont typeface="Wingdings 2" pitchFamily="18" charset="2"/>
              <a:buNone/>
            </a:pPr>
            <a:r>
              <a:rPr lang="cs-CZ" sz="6000" b="1" i="1" dirty="0" smtClean="0">
                <a:solidFill>
                  <a:srgbClr val="00B050"/>
                </a:solidFill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355432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36AA16"/>
                </a:solidFill>
              </a:rPr>
              <a:t>PřÍklady</a:t>
            </a:r>
            <a:r>
              <a:rPr lang="cs-CZ" b="1" dirty="0" smtClean="0">
                <a:solidFill>
                  <a:srgbClr val="36AA16"/>
                </a:solidFill>
              </a:rPr>
              <a:t> dalších kategorií PZV z ostatních členských států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potraviny určené pro starší osoby ohrožené podvýživou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potraviny určené pro těhotné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potraviny určené pro adolescenty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potraviny určené pro osoby s vysokou hladinou cholesterolu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imagesCA252IX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8641"/>
            <a:ext cx="2143125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77936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Uvádění PZV na trh – zvláštní povinnosti PPP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Potraviny pro zvláštní výživu musí splňovat obecné požadavky na uvádění potravin do oběhu - např. zdravotní nezávadnost, jakost, označení aj. a rovněž specifické požadavky na PZV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Mezi specifické požadavky patří: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PZV je možné uvádět do oběhu pouze balené!!!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Uvádění vybraných kategorií PZV do oběhu v ČR podléhá oznamovací povinnosti.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Obrázek 3" descr="paragr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59228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41932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36AA16"/>
                </a:solidFill>
              </a:rPr>
              <a:t>PZV – oznamovací povinnost</a:t>
            </a:r>
            <a:endParaRPr lang="cs-CZ" b="1" dirty="0">
              <a:solidFill>
                <a:srgbClr val="36AA1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Počáteční kojenecká strava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PPP  je povinen před jejich prvním uvedením do oběhu zaslat Ministerstvu zdravotnictví ČR, a v kopii Ministerstvu zemědělství ČR, český text označení </a:t>
            </a:r>
          </a:p>
          <a:p>
            <a:pPr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Dietní potraviny pro zvláštní lékařské účely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PPP  je povinen před jejím uvedením do oběhu zaslat Státní zemědělské a potravinářské inspekci český text označení</a:t>
            </a:r>
          </a:p>
          <a:p>
            <a:pPr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PZV neupravené v prováděcím právním předpisu</a:t>
            </a:r>
            <a:endParaRPr lang="cs-CZ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PPP  je povinen před jejím prvním uvedením do oběhu zaslat Ministerstvu zdravotnictví ČR a v kopii Ministerstvu zemědělství ČR český text označení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d78b89f3e_46670843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1584176" cy="1512168"/>
          </a:xfrm>
          <a:prstGeom prst="rect">
            <a:avLst/>
          </a:prstGeom>
        </p:spPr>
      </p:pic>
      <p:pic>
        <p:nvPicPr>
          <p:cNvPr id="5" name="Obrázek 4" descr="e-mail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785" y="260648"/>
            <a:ext cx="1476671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2752</TotalTime>
  <Words>4115</Words>
  <Application>Microsoft Office PowerPoint</Application>
  <PresentationFormat>Předvádění na obrazovce (4:3)</PresentationFormat>
  <Paragraphs>394</Paragraphs>
  <Slides>60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Cesta</vt:lpstr>
      <vt:lpstr> OznaČování potravin pro zvláštní výživu</vt:lpstr>
      <vt:lpstr>OBSAH:</vt:lpstr>
      <vt:lpstr>Potraviny pro zvláštní výživu</vt:lpstr>
      <vt:lpstr>Právní předpisy týkající se potravin pro zvláštní výživu</vt:lpstr>
      <vt:lpstr>Právní předpisy týkající se potravin pro zvláštní výživu</vt:lpstr>
      <vt:lpstr>Druhy potravin určených pro zvláštní výživu </vt:lpstr>
      <vt:lpstr>PřÍklady dalších kategorií PZV z ostatních členských států</vt:lpstr>
      <vt:lpstr>Uvádění PZV na trh – zvláštní povinnosti PPP</vt:lpstr>
      <vt:lpstr>PZV – oznamovací povinnost</vt:lpstr>
      <vt:lpstr>Obecné požadavky na označování PZV</vt:lpstr>
      <vt:lpstr>Obecné požadavky na označování PZV</vt:lpstr>
      <vt:lpstr>Označování POTRAVIN PRO POČÁTEČNÍ            A POKRAČOVACÍ KOJENECKOU VÝŽIVU</vt:lpstr>
      <vt:lpstr>Označování POTRAVIN PRO POČÁTEČNÍ            A POKRAČOVACÍ KOJENECKOU VÝŽIVU</vt:lpstr>
      <vt:lpstr>Společné požadavky na označování počáteční  a pokračovací výživy</vt:lpstr>
      <vt:lpstr>Společné požadavky na označování počáteční  a pokračovací výživy</vt:lpstr>
      <vt:lpstr>Označování počáteční kojenecké výživy</vt:lpstr>
      <vt:lpstr>Omezení v označování kojenecké výživy</vt:lpstr>
      <vt:lpstr>Výživová a zdravotní tvrzení u počáteční kojenecké výživy </vt:lpstr>
      <vt:lpstr>Označování pokračovací kojenecké výživy</vt:lpstr>
      <vt:lpstr>  POTRAVINy PRO OBILNOU VÝŽIVU A OSTATNÍ VÝŽIVU JINOU NEŽ OBILNOU, URČENOU PRO VÝŽIVU KOJENCŮ A MALÝCH DĚTÍ </vt:lpstr>
      <vt:lpstr>Označování obilných a ostatních příkrmů</vt:lpstr>
      <vt:lpstr>Označování obilných a ostatních příkrmů</vt:lpstr>
      <vt:lpstr> POTRAVINY PRO NÍZKOENERGETICKOU VÝŽIVU URČENÉ KE SNIŽOVÁNÍ TĚLESNÉ HMOTNOSTI</vt:lpstr>
      <vt:lpstr>Označování potravin pro redukční diety   </vt:lpstr>
      <vt:lpstr>Povinná upozornění u redukčních diet</vt:lpstr>
      <vt:lpstr>Povinná upozornění u redukčních diet</vt:lpstr>
      <vt:lpstr>  DIETNÍ POTRAVINY PRO ZVLÁŠTNÍ LÉKAŘSKÉ ÚČELY </vt:lpstr>
      <vt:lpstr>DIETNÍ POTRAVINY PRO ZVLÁŠTNÍ LÉKAŘSKÉ ÚČELY</vt:lpstr>
      <vt:lpstr>3 základní kategorie</vt:lpstr>
      <vt:lpstr>Označování dietních potravin pro zvláštní lékařské účely </vt:lpstr>
      <vt:lpstr>Označování dietních potravin pro zvláštní lékařské účely</vt:lpstr>
      <vt:lpstr>Údaje o použití</vt:lpstr>
      <vt:lpstr>Označování dietních potravin pro zvláštní lékařské účely</vt:lpstr>
      <vt:lpstr>Povinná upozornění</vt:lpstr>
      <vt:lpstr>POTRAVINY URČENÉ PRO OSOBY S PORUCHAMI METABOLISMU SACHARIDŮ (DIABETIKY) </vt:lpstr>
      <vt:lpstr>Označování potravin vhodných pro diabetiky</vt:lpstr>
      <vt:lpstr>Potraviny vhodné pro osoby s nesnášenlivostí lepku</vt:lpstr>
      <vt:lpstr>Potraviny vhodné pro osoby s nesnášenlivostí lepku</vt:lpstr>
      <vt:lpstr>Právní předpisy</vt:lpstr>
      <vt:lpstr>Hlavní evropského cíle nařízení </vt:lpstr>
      <vt:lpstr>Vyhl. č. 54/2004 Sb. X nařízení (ES) č. 41/2009</vt:lpstr>
      <vt:lpstr>2 kategorie bezlepkových potravin</vt:lpstr>
      <vt:lpstr>Nařízení (ES) č. 41/2009</vt:lpstr>
      <vt:lpstr>Vyhl. č. 54/2004 Sb. X nařízení (ES) č. 41/2009</vt:lpstr>
      <vt:lpstr>Alternativní způsoby označení</vt:lpstr>
      <vt:lpstr>POTRAVINY S NÍZKÝM OBSAHEM LAKTÓZY NEBO BEZLAKTÓZOVÉ </vt:lpstr>
      <vt:lpstr>Označování potravin s nízkým obsahem laktózy nebo bezlaktózových</vt:lpstr>
      <vt:lpstr>POTRAVINY BEZ FENYLALANINU </vt:lpstr>
      <vt:lpstr>POTRAVINY BEZ FENYLALANINU </vt:lpstr>
      <vt:lpstr>Označování potravin bez fenylaalninu</vt:lpstr>
      <vt:lpstr>POTRAVINY S NÍZKÝM OBSAHEM BÍLKOVIN </vt:lpstr>
      <vt:lpstr>POTRAVINY URČENÉ PRO SPORTOVCE A PRO OSOBY PŘI ZVÝŠENÉM TĚLESNÉM VÝKONU   </vt:lpstr>
      <vt:lpstr>Označování potravin pro sportovce</vt:lpstr>
      <vt:lpstr>Připravované změny předpisů ES</vt:lpstr>
      <vt:lpstr>Připravované změny předpisů ES</vt:lpstr>
      <vt:lpstr>Připravované změny předpisů ES</vt:lpstr>
      <vt:lpstr>Připravované změny předpisů ES</vt:lpstr>
      <vt:lpstr>Připravované změny předpisů ES</vt:lpstr>
      <vt:lpstr>Snímek 59</vt:lpstr>
      <vt:lpstr>Snímek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Kateřina Pavelková</dc:creator>
  <cp:lastModifiedBy>lektor</cp:lastModifiedBy>
  <cp:revision>261</cp:revision>
  <dcterms:created xsi:type="dcterms:W3CDTF">2010-11-23T08:11:13Z</dcterms:created>
  <dcterms:modified xsi:type="dcterms:W3CDTF">2011-12-06T10:02:39Z</dcterms:modified>
</cp:coreProperties>
</file>