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9" autoAdjust="0"/>
    <p:restoredTop sz="86379" autoAdjust="0"/>
  </p:normalViewPr>
  <p:slideViewPr>
    <p:cSldViewPr>
      <p:cViewPr varScale="1">
        <p:scale>
          <a:sx n="69" d="100"/>
          <a:sy n="69" d="100"/>
        </p:scale>
        <p:origin x="-288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46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7AAC5-2796-42A2-BB6E-9CB815650852}" type="datetimeFigureOut">
              <a:rPr lang="cs-CZ" smtClean="0"/>
              <a:t>2.12.2011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F23F-975F-4895-900A-BC332098EB3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7AAC5-2796-42A2-BB6E-9CB815650852}" type="datetimeFigureOut">
              <a:rPr lang="cs-CZ" smtClean="0"/>
              <a:t>2.12.2011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F23F-975F-4895-900A-BC332098EB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7AAC5-2796-42A2-BB6E-9CB815650852}" type="datetimeFigureOut">
              <a:rPr lang="cs-CZ" smtClean="0"/>
              <a:t>2.12.2011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F23F-975F-4895-900A-BC332098EB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7AAC5-2796-42A2-BB6E-9CB815650852}" type="datetimeFigureOut">
              <a:rPr lang="cs-CZ" smtClean="0"/>
              <a:t>2.12.2011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F23F-975F-4895-900A-BC332098EB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7AAC5-2796-42A2-BB6E-9CB815650852}" type="datetimeFigureOut">
              <a:rPr lang="cs-CZ" smtClean="0"/>
              <a:t>2.12.2011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F23F-975F-4895-900A-BC332098EB3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7AAC5-2796-42A2-BB6E-9CB815650852}" type="datetimeFigureOut">
              <a:rPr lang="cs-CZ" smtClean="0"/>
              <a:t>2.12.2011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F23F-975F-4895-900A-BC332098EB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7AAC5-2796-42A2-BB6E-9CB815650852}" type="datetimeFigureOut">
              <a:rPr lang="cs-CZ" smtClean="0"/>
              <a:t>2.12.2011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F23F-975F-4895-900A-BC332098EB30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7AAC5-2796-42A2-BB6E-9CB815650852}" type="datetimeFigureOut">
              <a:rPr lang="cs-CZ" smtClean="0"/>
              <a:t>2.12.2011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F23F-975F-4895-900A-BC332098EB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7AAC5-2796-42A2-BB6E-9CB815650852}" type="datetimeFigureOut">
              <a:rPr lang="cs-CZ" smtClean="0"/>
              <a:t>2.12.2011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F23F-975F-4895-900A-BC332098EB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7AAC5-2796-42A2-BB6E-9CB815650852}" type="datetimeFigureOut">
              <a:rPr lang="cs-CZ" smtClean="0"/>
              <a:t>2.12.2011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F23F-975F-4895-900A-BC332098EB3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7AAC5-2796-42A2-BB6E-9CB815650852}" type="datetimeFigureOut">
              <a:rPr lang="cs-CZ" smtClean="0"/>
              <a:t>2.12.2011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F23F-975F-4895-900A-BC332098EB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CB7AAC5-2796-42A2-BB6E-9CB815650852}" type="datetimeFigureOut">
              <a:rPr lang="cs-CZ" smtClean="0"/>
              <a:t>2.12.2011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163F23F-975F-4895-900A-BC332098EB3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ni.cz/people/18452" TargetMode="External"/><Relationship Id="rId2" Type="http://schemas.openxmlformats.org/officeDocument/2006/relationships/hyperlink" Target="mailto:aperina@med.muni.cz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848600" cy="1927225"/>
          </a:xfrm>
        </p:spPr>
        <p:txBody>
          <a:bodyPr/>
          <a:lstStyle/>
          <a:p>
            <a:r>
              <a:rPr lang="cs-CZ" sz="2400" dirty="0" smtClean="0"/>
              <a:t>Legislativa v práci nutričního </a:t>
            </a:r>
            <a:r>
              <a:rPr lang="cs-CZ" sz="2400" dirty="0" smtClean="0"/>
              <a:t>terapeuta</a:t>
            </a:r>
            <a:br>
              <a:rPr lang="cs-CZ" sz="2400" dirty="0" smtClean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4400" dirty="0" smtClean="0"/>
              <a:t>stravovací služba</a:t>
            </a:r>
            <a:endParaRPr lang="cs-CZ" sz="2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800" dirty="0">
                <a:solidFill>
                  <a:srgbClr val="000000"/>
                </a:solidFill>
              </a:rPr>
              <a:t>Mgr. Aleš Peřina, </a:t>
            </a:r>
            <a:r>
              <a:rPr lang="cs-CZ" sz="2800" dirty="0" err="1">
                <a:solidFill>
                  <a:srgbClr val="000000"/>
                </a:solidFill>
              </a:rPr>
              <a:t>Ph</a:t>
            </a:r>
            <a:r>
              <a:rPr lang="cs-CZ" sz="2800" dirty="0">
                <a:solidFill>
                  <a:srgbClr val="000000"/>
                </a:solidFill>
              </a:rPr>
              <a:t>. D.</a:t>
            </a:r>
          </a:p>
          <a:p>
            <a:r>
              <a:rPr lang="cs-CZ" dirty="0">
                <a:cs typeface="Arial"/>
              </a:rPr>
              <a:t>Ústav preventivního lékařství LF MU</a:t>
            </a:r>
            <a:br>
              <a:rPr lang="cs-CZ" dirty="0">
                <a:cs typeface="Arial"/>
              </a:rPr>
            </a:br>
            <a:r>
              <a:rPr lang="cs-CZ" dirty="0">
                <a:cs typeface="Arial"/>
                <a:hlinkClick r:id="rId2"/>
              </a:rPr>
              <a:t>aperina@med.muni.cz</a:t>
            </a:r>
            <a:r>
              <a:rPr lang="cs-CZ" dirty="0">
                <a:cs typeface="Arial"/>
              </a:rPr>
              <a:t/>
            </a:r>
            <a:br>
              <a:rPr lang="cs-CZ" dirty="0">
                <a:cs typeface="Arial"/>
              </a:rPr>
            </a:br>
            <a:r>
              <a:rPr lang="cs-CZ" dirty="0">
                <a:cs typeface="Arial"/>
              </a:rPr>
              <a:t>místnost 316</a:t>
            </a:r>
            <a:br>
              <a:rPr lang="cs-CZ" dirty="0">
                <a:cs typeface="Arial"/>
              </a:rPr>
            </a:br>
            <a:r>
              <a:rPr lang="cs-CZ" dirty="0">
                <a:cs typeface="Arial"/>
              </a:rPr>
              <a:t>vizitkové URL: </a:t>
            </a:r>
            <a:r>
              <a:rPr lang="cs-CZ" dirty="0">
                <a:cs typeface="Arial"/>
                <a:hlinkClick r:id="rId3"/>
              </a:rPr>
              <a:t>http://www.muni.cz/people/18452</a:t>
            </a:r>
            <a:r>
              <a:rPr lang="cs-CZ" dirty="0">
                <a:cs typeface="Arial"/>
              </a:rPr>
              <a:t/>
            </a:r>
            <a:br>
              <a:rPr lang="cs-CZ" dirty="0">
                <a:cs typeface="Arial"/>
              </a:rPr>
            </a:br>
            <a:endParaRPr lang="cs-CZ" sz="2800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cs-CZ" dirty="0"/>
          </a:p>
        </p:txBody>
      </p:sp>
      <p:pic>
        <p:nvPicPr>
          <p:cNvPr id="1026" name="Picture 2" descr="Osobní fotografi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64" y="3573016"/>
            <a:ext cx="947607" cy="115212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075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Požadavky na fyzické osoby vykonávající činnosti epidemiologicky závažné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§ 19 - 20 zák. č. 258/2000 Sb. + § 4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vyhl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. Č. 195/2005 Sb. – lékařské prohlídky vykonávající činnosti epidemiologicky závažné</a:t>
            </a:r>
          </a:p>
          <a:p>
            <a:r>
              <a:rPr lang="cs-CZ" dirty="0" smtClean="0"/>
              <a:t>Obecné požadavky</a:t>
            </a:r>
          </a:p>
          <a:p>
            <a:pPr lvl="1"/>
            <a:r>
              <a:rPr lang="cs-CZ" dirty="0" smtClean="0"/>
              <a:t>Zdravotní stav</a:t>
            </a:r>
          </a:p>
          <a:p>
            <a:pPr lvl="1"/>
            <a:r>
              <a:rPr lang="cs-CZ" dirty="0" smtClean="0"/>
              <a:t>Znalosti</a:t>
            </a:r>
          </a:p>
          <a:p>
            <a:pPr lvl="1"/>
            <a:r>
              <a:rPr lang="cs-CZ" dirty="0" smtClean="0"/>
              <a:t>Zdravotní průkaz</a:t>
            </a:r>
          </a:p>
          <a:p>
            <a:r>
              <a:rPr lang="cs-CZ" dirty="0" smtClean="0"/>
              <a:t>Lékařské prohlídky</a:t>
            </a:r>
          </a:p>
          <a:p>
            <a:pPr lvl="1"/>
            <a:r>
              <a:rPr lang="cs-CZ" dirty="0" smtClean="0"/>
              <a:t>Při vydání zdravotního průkazu: lékař, který fyzickou osobu registruje nebo lékař závodně-preventivné péče</a:t>
            </a:r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Mimořádná</a:t>
            </a:r>
            <a:r>
              <a:rPr lang="cs-CZ" dirty="0">
                <a:solidFill>
                  <a:srgbClr val="FF0000"/>
                </a:solidFill>
              </a:rPr>
              <a:t>: je-li postižena průjmovým, hnisavým nebo horečnatým onemocněním nebo jiným infekčním onemocněním </a:t>
            </a:r>
            <a:r>
              <a:rPr lang="cs-CZ" dirty="0" smtClean="0">
                <a:solidFill>
                  <a:srgbClr val="FF0000"/>
                </a:solidFill>
              </a:rPr>
              <a:t>a nebo byla v epidemiologicky </a:t>
            </a:r>
            <a:r>
              <a:rPr lang="cs-CZ" dirty="0">
                <a:solidFill>
                  <a:srgbClr val="FF0000"/>
                </a:solidFill>
              </a:rPr>
              <a:t>významném kontaktu s nemocným s průjmovým onemocněním, virovou hepatitidou nebo jiným závažným infekčním onemocněním na pracovišti, v domácnosti nebo v místě </a:t>
            </a:r>
            <a:r>
              <a:rPr lang="cs-CZ" dirty="0" smtClean="0">
                <a:solidFill>
                  <a:srgbClr val="FF0000"/>
                </a:solidFill>
              </a:rPr>
              <a:t>pobytu; </a:t>
            </a:r>
            <a:r>
              <a:rPr lang="cs-CZ" dirty="0" smtClean="0"/>
              <a:t>provede kterýkoliv ošetřující lékař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Tlačítko akce: Začátek 3">
            <a:hlinkClick r:id="rId2" action="ppaction://hlinksldjump" highlightClick="1"/>
          </p:cNvPr>
          <p:cNvSpPr/>
          <p:nvPr/>
        </p:nvSpPr>
        <p:spPr>
          <a:xfrm>
            <a:off x="8316416" y="6525344"/>
            <a:ext cx="648072" cy="2160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2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Osobní a provozní hygiena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§ 49 – 50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vyhl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. č. 137/2004 Sb. ve znění 602/2006 Sb.</a:t>
            </a:r>
          </a:p>
          <a:p>
            <a:r>
              <a:rPr lang="cs-CZ" dirty="0" smtClean="0"/>
              <a:t>Osobní hygiena:</a:t>
            </a:r>
          </a:p>
          <a:p>
            <a:pPr lvl="1"/>
            <a:r>
              <a:rPr lang="cs-CZ" dirty="0" smtClean="0"/>
              <a:t>Tělesná čistota, mytí rukou před zahájením práce a po přechodu z nečisté práce na čistou, používání osobních ochranných prostředků (oděv, obuv, pokrývka hlavy) a neopouštění provozovny v </a:t>
            </a:r>
            <a:r>
              <a:rPr lang="cs-CZ" dirty="0" err="1" smtClean="0"/>
              <a:t>prac</a:t>
            </a:r>
            <a:r>
              <a:rPr lang="cs-CZ" dirty="0" smtClean="0"/>
              <a:t>. oděvu, oddělené uložení osobního a pracovního oděvu, zákaz nehygienického chování (kouření, úpravy vlasů, nehtů)</a:t>
            </a:r>
          </a:p>
          <a:p>
            <a:r>
              <a:rPr lang="cs-CZ" dirty="0" smtClean="0"/>
              <a:t>Provozní hygiena:</a:t>
            </a:r>
          </a:p>
          <a:p>
            <a:pPr lvl="1"/>
            <a:r>
              <a:rPr lang="cs-CZ" dirty="0" smtClean="0"/>
              <a:t>Údržba sanitárních a pomocných zařízení, zákaz odkládání osobních věci, nesouvisejících předmětů s výkonem práce, oddělené ukládání potravin a pokrmů zaměstnanců, zákaz vstupu nepovolaných osob, nepoužívání nádob od čistících a dezinfekčních prostředků na ukládání potravin a pokrmů</a:t>
            </a:r>
            <a:endParaRPr lang="cs-CZ" dirty="0"/>
          </a:p>
        </p:txBody>
      </p:sp>
      <p:sp>
        <p:nvSpPr>
          <p:cNvPr id="4" name="Tlačítko akce: Začátek 3">
            <a:hlinkClick r:id="rId2" action="ppaction://hlinksldjump" highlightClick="1"/>
          </p:cNvPr>
          <p:cNvSpPr/>
          <p:nvPr/>
        </p:nvSpPr>
        <p:spPr>
          <a:xfrm>
            <a:off x="8316416" y="6525344"/>
            <a:ext cx="648072" cy="2160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146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Obecné požadavky na předměty pro styk s potravinami a pokrmy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6491064" cy="4876800"/>
          </a:xfrm>
        </p:spPr>
        <p:txBody>
          <a:bodyPr>
            <a:noAutofit/>
          </a:bodyPr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Vyhláška č. 38/2001 Sb. v platném znění</a:t>
            </a:r>
          </a:p>
          <a:p>
            <a:r>
              <a:rPr lang="cs-CZ" dirty="0" smtClean="0"/>
              <a:t>Obecné požadavky</a:t>
            </a:r>
          </a:p>
          <a:p>
            <a:pPr lvl="1"/>
            <a:r>
              <a:rPr lang="cs-CZ" dirty="0" smtClean="0"/>
              <a:t>Netoxické</a:t>
            </a:r>
          </a:p>
          <a:p>
            <a:pPr lvl="1"/>
            <a:r>
              <a:rPr lang="cs-CZ" dirty="0" smtClean="0"/>
              <a:t>Bez </a:t>
            </a:r>
            <a:r>
              <a:rPr lang="cs-CZ" dirty="0"/>
              <a:t>přítomnosti patogenních nebo podmíněně patogenních </a:t>
            </a:r>
            <a:r>
              <a:rPr lang="cs-CZ" dirty="0" smtClean="0"/>
              <a:t>mikroorganismů</a:t>
            </a:r>
          </a:p>
          <a:p>
            <a:pPr lvl="1"/>
            <a:r>
              <a:rPr lang="cs-CZ" dirty="0" smtClean="0"/>
              <a:t>Neovlivňující </a:t>
            </a:r>
            <a:r>
              <a:rPr lang="cs-CZ" dirty="0"/>
              <a:t>senzorické </a:t>
            </a:r>
            <a:r>
              <a:rPr lang="cs-CZ" dirty="0" smtClean="0"/>
              <a:t>znaky</a:t>
            </a:r>
          </a:p>
          <a:p>
            <a:pPr lvl="1"/>
            <a:r>
              <a:rPr lang="cs-CZ" dirty="0" smtClean="0"/>
              <a:t>Povrch hladký</a:t>
            </a:r>
            <a:r>
              <a:rPr lang="cs-CZ" dirty="0"/>
              <a:t>, bez kráterů a </a:t>
            </a:r>
            <a:r>
              <a:rPr lang="cs-CZ" dirty="0" smtClean="0"/>
              <a:t>štěrbin</a:t>
            </a:r>
          </a:p>
          <a:p>
            <a:pPr lvl="1"/>
            <a:r>
              <a:rPr lang="cs-CZ" dirty="0" smtClean="0"/>
              <a:t>Odolné </a:t>
            </a:r>
            <a:r>
              <a:rPr lang="cs-CZ" dirty="0"/>
              <a:t>vůči </a:t>
            </a:r>
            <a:r>
              <a:rPr lang="cs-CZ" dirty="0" smtClean="0"/>
              <a:t>korozi</a:t>
            </a:r>
          </a:p>
          <a:p>
            <a:pPr lvl="1"/>
            <a:r>
              <a:rPr lang="cs-CZ" dirty="0" smtClean="0"/>
              <a:t>Odolávající </a:t>
            </a:r>
            <a:r>
              <a:rPr lang="cs-CZ" dirty="0"/>
              <a:t>opakovanému čištění a </a:t>
            </a:r>
            <a:r>
              <a:rPr lang="cs-CZ" dirty="0" smtClean="0"/>
              <a:t>dezinfekci</a:t>
            </a:r>
          </a:p>
          <a:p>
            <a:r>
              <a:rPr lang="cs-CZ" dirty="0" smtClean="0"/>
              <a:t>Migrační zkoušky</a:t>
            </a:r>
          </a:p>
          <a:p>
            <a:pPr lvl="1"/>
            <a:r>
              <a:rPr lang="cs-CZ" smtClean="0"/>
              <a:t>Simulanty potravin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lačítko akce: Začátek 3">
            <a:hlinkClick r:id="rId2" action="ppaction://hlinksldjump" highlightClick="1"/>
          </p:cNvPr>
          <p:cNvSpPr/>
          <p:nvPr/>
        </p:nvSpPr>
        <p:spPr>
          <a:xfrm>
            <a:off x="8316416" y="6525344"/>
            <a:ext cx="648072" cy="2160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573039" y="3503646"/>
            <a:ext cx="1067413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Pravá složená závorka 6"/>
          <p:cNvSpPr/>
          <p:nvPr/>
        </p:nvSpPr>
        <p:spPr>
          <a:xfrm>
            <a:off x="5796136" y="2060848"/>
            <a:ext cx="1584176" cy="3528392"/>
          </a:xfrm>
          <a:prstGeom prst="rightBrace">
            <a:avLst>
              <a:gd name="adj1" fmla="val 8333"/>
              <a:gd name="adj2" fmla="val 50500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50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Zákon č. 258/2000 Sb. O ochraně veřejného zdraví a o změně některých souvisejících zákonů, ve znění pozdějších předpisů, § 23 - 24</a:t>
            </a:r>
          </a:p>
          <a:p>
            <a:r>
              <a:rPr lang="cs-CZ" dirty="0" smtClean="0"/>
              <a:t>Stravovací službou je výroba, příprava nebo rozvoz pokrmů za účelem jejich podávání v rámci provozované hostinské živnosti,</a:t>
            </a:r>
            <a:r>
              <a:rPr lang="cs-CZ" baseline="30000" dirty="0" smtClean="0"/>
              <a:t> </a:t>
            </a:r>
            <a:r>
              <a:rPr lang="cs-CZ" dirty="0" smtClean="0"/>
              <a:t>ve školní jídelně,</a:t>
            </a:r>
            <a:r>
              <a:rPr lang="cs-CZ" baseline="30000" dirty="0" smtClean="0"/>
              <a:t> </a:t>
            </a:r>
            <a:r>
              <a:rPr lang="cs-CZ" dirty="0" smtClean="0"/>
              <a:t>menze, při stravování osob vykonávajících vojenskou činnou službu, fyzických osob ve vazbě a výkonu trestu, </a:t>
            </a:r>
            <a:r>
              <a:rPr lang="cs-CZ" u="sng" dirty="0" smtClean="0"/>
              <a:t>v rámci zdravotních a sociálních služeb včetně lázeňské péče</a:t>
            </a:r>
            <a:r>
              <a:rPr lang="cs-CZ" dirty="0" smtClean="0"/>
              <a:t>, při stravování zaměstnanců, podávání občerstvení a při podávání pokrmů jako součásti ubytovacích služeb a služeb cestovního ruchu.</a:t>
            </a:r>
          </a:p>
          <a:p>
            <a:r>
              <a:rPr lang="cs-CZ" dirty="0" smtClean="0"/>
              <a:t>Pokrmem je potravina včetně nápoje, kuchyňsky upravená studenou nebo teplou cestou nebo ošetřená tak, aby mohla být přímo nebo po ohřevu podána ke konzumaci v rámci stravovací </a:t>
            </a:r>
            <a:r>
              <a:rPr lang="cs-CZ" dirty="0" smtClean="0"/>
              <a:t>služby</a:t>
            </a:r>
          </a:p>
          <a:p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Vyhl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. Č. 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195/2005 Sb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., § 7 – příjem a ošetřování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fyz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. osob ve zdravotnických zařízeních a ústavech sociální péče</a:t>
            </a:r>
          </a:p>
          <a:p>
            <a:r>
              <a:rPr lang="cs-CZ" dirty="0"/>
              <a:t>P</a:t>
            </a:r>
            <a:r>
              <a:rPr lang="cs-CZ" dirty="0" smtClean="0"/>
              <a:t>ři </a:t>
            </a:r>
            <a:r>
              <a:rPr lang="cs-CZ" dirty="0"/>
              <a:t>manipulaci se stravou a při její přípravě se postupuje </a:t>
            </a:r>
            <a:r>
              <a:rPr lang="cs-CZ" dirty="0" smtClean="0"/>
              <a:t>podle </a:t>
            </a:r>
            <a:r>
              <a:rPr lang="cs-CZ" dirty="0" err="1" smtClean="0"/>
              <a:t>hyg</a:t>
            </a:r>
            <a:r>
              <a:rPr lang="cs-CZ" dirty="0" smtClean="0"/>
              <a:t>. požadavků na stravovací služby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555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povinnosti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Stravovací službu může osoba, která ji provozuje, poskytovat pouze v provozovně, která vyhovuje hygienickým požadavkům na umístění, stavební konstrukci, prostorové a dispoziční uspořádání, zásobování vodou, vytápění, osvětlení, odstraňování odpadních vod, větrání a vybavení upraveným prováděcím právním předpisem.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141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povinnosti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741987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k výrobě a přípravě pokrmů používat jen látky, suroviny, polotovary a potraviny, které vyhovují požadavkům stanoveným zvláštními právními předpisy</a:t>
            </a:r>
          </a:p>
          <a:p>
            <a:pPr lvl="1"/>
            <a:r>
              <a:rPr lang="cs-CZ" dirty="0" smtClean="0">
                <a:hlinkClick r:id="rId2" action="ppaction://hlinksldjump"/>
              </a:rPr>
              <a:t>Pojem bezpečnost potravin</a:t>
            </a:r>
            <a:endParaRPr lang="cs-CZ" dirty="0" smtClean="0"/>
          </a:p>
          <a:p>
            <a:r>
              <a:rPr lang="cs-CZ" dirty="0" smtClean="0"/>
              <a:t>používat jen technologické a pracovní postupy, které zajistí zdravotní nezávadnost podávaných pokrmů</a:t>
            </a:r>
          </a:p>
          <a:p>
            <a:pPr lvl="1"/>
            <a:r>
              <a:rPr lang="cs-CZ" dirty="0" smtClean="0">
                <a:hlinkClick r:id="rId3" action="ppaction://hlinksldjump"/>
              </a:rPr>
              <a:t>Kodex hygienických pravidel pro vařené a předvařené potraviny ve veřejném stravování, bezpečná technologie</a:t>
            </a:r>
            <a:endParaRPr lang="cs-CZ" dirty="0" smtClean="0"/>
          </a:p>
          <a:p>
            <a:pPr lvl="1"/>
            <a:r>
              <a:rPr lang="cs-CZ" dirty="0" smtClean="0">
                <a:hlinkClick r:id="rId4" action="ppaction://hlinksldjump"/>
              </a:rPr>
              <a:t>Podmínky pro výdej pokrmů ve strav. službách, značení pokrmů vč. zchlazených a zmrazených </a:t>
            </a:r>
            <a:endParaRPr lang="cs-CZ" dirty="0" smtClean="0"/>
          </a:p>
          <a:p>
            <a:r>
              <a:rPr lang="cs-CZ" dirty="0" smtClean="0"/>
              <a:t>určit ve výrobě, přípravě, skladování, přepravě a uvádění do oběhu technologické úseky (kritické body), ve kterých je </a:t>
            </a:r>
            <a:r>
              <a:rPr lang="cs-CZ" dirty="0" smtClean="0">
                <a:solidFill>
                  <a:srgbClr val="FF0000"/>
                </a:solidFill>
              </a:rPr>
              <a:t>největší riziko porušení zdravotní nezávadnosti pokrmů, </a:t>
            </a:r>
            <a:r>
              <a:rPr lang="cs-CZ" dirty="0" smtClean="0"/>
              <a:t>provádět jejich kontrolu a vést evidenci o kritických bodech, termínech a závěrech jejich kontrol</a:t>
            </a:r>
          </a:p>
          <a:p>
            <a:r>
              <a:rPr lang="cs-CZ" dirty="0" smtClean="0"/>
              <a:t>zajistit, aby podávané pokrmy vyhovovaly mikrobiologickým a chemickým požadavkům upraveným prováděcím právním předpisem, měly odpovídající smyslové vlastnosti a splňovaly výživové požadavky </a:t>
            </a:r>
            <a:r>
              <a:rPr lang="cs-CZ" u="sng" dirty="0" smtClean="0"/>
              <a:t>podle skupiny spotřebitelů, pro které jsou určeny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01006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povinnosti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provádět opatření proti vzniku a šíření infekčních onemocnění a otrav z podávaných pokrmů</a:t>
            </a:r>
          </a:p>
          <a:p>
            <a:pPr lvl="1"/>
            <a:r>
              <a:rPr lang="cs-CZ" dirty="0" smtClean="0">
                <a:hlinkClick r:id="rId2" action="ppaction://hlinksldjump"/>
              </a:rPr>
              <a:t>Činnost epidemiologicky závažné a povinnost fyzických osob</a:t>
            </a:r>
            <a:endParaRPr lang="cs-CZ" dirty="0" smtClean="0"/>
          </a:p>
          <a:p>
            <a:pPr lvl="1"/>
            <a:r>
              <a:rPr lang="cs-CZ" dirty="0" smtClean="0">
                <a:hlinkClick r:id="rId3" action="ppaction://hlinksldjump"/>
              </a:rPr>
              <a:t>Osobní a provozní hygiena</a:t>
            </a:r>
            <a:endParaRPr lang="cs-CZ" dirty="0" smtClean="0"/>
          </a:p>
          <a:p>
            <a:pPr lvl="1"/>
            <a:r>
              <a:rPr lang="cs-CZ" dirty="0" smtClean="0"/>
              <a:t>Běžná ochranná/speciální ochranná DDD</a:t>
            </a:r>
          </a:p>
          <a:p>
            <a:r>
              <a:rPr lang="cs-CZ" dirty="0" smtClean="0"/>
              <a:t>dodržovat při odběru a uchovávání vzorků pokrmů postup upravený prováděcím právním předpisem</a:t>
            </a:r>
          </a:p>
          <a:p>
            <a:r>
              <a:rPr lang="cs-CZ" dirty="0" smtClean="0"/>
              <a:t>vypočítat a označit výživovou hodnotu podávaných pokrmů, u kterých uvádí na jídelním lístku výživové tvrzení</a:t>
            </a:r>
          </a:p>
          <a:p>
            <a:r>
              <a:rPr lang="cs-CZ" dirty="0" smtClean="0"/>
              <a:t>při výrobě, přípravě, balení, rozvozu, přepravě, skladování a uvádění pokrmů do oběhu používat pouze bezpečné materiály a předměty</a:t>
            </a:r>
          </a:p>
          <a:p>
            <a:pPr lvl="1"/>
            <a:r>
              <a:rPr lang="cs-CZ" dirty="0" smtClean="0">
                <a:hlinkClick r:id="rId4" action="ppaction://hlinksldjump"/>
              </a:rPr>
              <a:t>Jaké vlastnosti má bezpečný materiál pro styk s potravinami a pokrmy?</a:t>
            </a:r>
            <a:endParaRPr lang="cs-CZ" dirty="0" smtClean="0"/>
          </a:p>
          <a:p>
            <a:r>
              <a:rPr lang="cs-CZ" dirty="0" smtClean="0"/>
              <a:t>zajistit pro zaměstnance vykonávající činnosti epidemiologicky závažné pravidelné proškolování k získání a udržení znalostí nutných k ochraně veřejného zdraví; o provedených školeních vést záznam.</a:t>
            </a:r>
          </a:p>
        </p:txBody>
      </p:sp>
    </p:spTree>
    <p:extLst>
      <p:ext uri="{BB962C8B-B14F-4D97-AF65-F5344CB8AC3E}">
        <p14:creationId xmlns:p14="http://schemas.microsoft.com/office/powerpoint/2010/main" val="88977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 potravin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>
            <a:normAutofit fontScale="92500" lnSpcReduction="20000"/>
          </a:bodyPr>
          <a:lstStyle/>
          <a:p>
            <a:pPr marL="357125" indent="-263524">
              <a:tabLst>
                <a:tab pos="397446" algn="l"/>
                <a:tab pos="804972" algn="l"/>
                <a:tab pos="1212498" algn="l"/>
                <a:tab pos="1620024" algn="l"/>
                <a:tab pos="2027550" algn="l"/>
                <a:tab pos="2435076" algn="l"/>
                <a:tab pos="2842602" algn="l"/>
                <a:tab pos="3250128" algn="l"/>
                <a:tab pos="3657654" algn="l"/>
                <a:tab pos="4065180" algn="l"/>
                <a:tab pos="4472706" algn="l"/>
                <a:tab pos="4880232" algn="l"/>
                <a:tab pos="5287758" algn="l"/>
                <a:tab pos="5695284" algn="l"/>
                <a:tab pos="6102810" algn="l"/>
                <a:tab pos="6510337" algn="l"/>
                <a:tab pos="6917862" algn="l"/>
                <a:tab pos="7325389" algn="l"/>
                <a:tab pos="7734355" algn="l"/>
                <a:tab pos="8140441" algn="l"/>
              </a:tabLst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Nařízení ES č. 178/2002, kterým se stanoví obecné zásady a požadavky potravinového práva, zřizuje se Evropský úřad pro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bezepčnost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potravin a stanoví 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postupy týkající se bezpečnosti potravin </a:t>
            </a:r>
            <a:endParaRPr lang="cs-CZ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57125" lvl="0" indent="-263524">
              <a:tabLst>
                <a:tab pos="397446" algn="l"/>
                <a:tab pos="804972" algn="l"/>
                <a:tab pos="1212498" algn="l"/>
                <a:tab pos="1620024" algn="l"/>
                <a:tab pos="2027550" algn="l"/>
                <a:tab pos="2435076" algn="l"/>
                <a:tab pos="2842602" algn="l"/>
                <a:tab pos="3250128" algn="l"/>
                <a:tab pos="3657654" algn="l"/>
                <a:tab pos="4065180" algn="l"/>
                <a:tab pos="4472706" algn="l"/>
                <a:tab pos="4880232" algn="l"/>
                <a:tab pos="5287758" algn="l"/>
                <a:tab pos="5695284" algn="l"/>
                <a:tab pos="6102810" algn="l"/>
                <a:tab pos="6510337" algn="l"/>
                <a:tab pos="6917862" algn="l"/>
                <a:tab pos="7325389" algn="l"/>
                <a:tab pos="7734355" algn="l"/>
                <a:tab pos="8140441" algn="l"/>
              </a:tabLst>
            </a:pPr>
            <a:r>
              <a:rPr lang="cs-CZ" dirty="0" smtClean="0"/>
              <a:t>Potravina (pokrm) je bezpečná, není-li škodlivá </a:t>
            </a:r>
            <a:r>
              <a:rPr lang="cs-CZ" dirty="0"/>
              <a:t>pro </a:t>
            </a:r>
            <a:r>
              <a:rPr lang="cs-CZ" dirty="0" smtClean="0"/>
              <a:t>zdraví z </a:t>
            </a:r>
            <a:r>
              <a:rPr lang="cs-CZ" dirty="0"/>
              <a:t>pohledu účinků</a:t>
            </a:r>
          </a:p>
          <a:p>
            <a:pPr marL="1140497" lvl="2" indent="-184323">
              <a:tabLst>
                <a:tab pos="397446" algn="l"/>
                <a:tab pos="804972" algn="l"/>
                <a:tab pos="1212498" algn="l"/>
                <a:tab pos="1620024" algn="l"/>
                <a:tab pos="2027550" algn="l"/>
                <a:tab pos="2435076" algn="l"/>
                <a:tab pos="2842602" algn="l"/>
                <a:tab pos="3250128" algn="l"/>
                <a:tab pos="3657654" algn="l"/>
                <a:tab pos="4065180" algn="l"/>
                <a:tab pos="4472706" algn="l"/>
                <a:tab pos="4880232" algn="l"/>
                <a:tab pos="5287758" algn="l"/>
                <a:tab pos="5695284" algn="l"/>
                <a:tab pos="6102810" algn="l"/>
                <a:tab pos="6510337" algn="l"/>
                <a:tab pos="6917862" algn="l"/>
                <a:tab pos="7325389" algn="l"/>
                <a:tab pos="7734355" algn="l"/>
                <a:tab pos="8140441" algn="l"/>
              </a:tabLst>
            </a:pPr>
            <a:r>
              <a:rPr lang="cs-CZ" dirty="0"/>
              <a:t>Krátkodobých</a:t>
            </a:r>
          </a:p>
          <a:p>
            <a:pPr marL="1140497" lvl="2" indent="-184323">
              <a:tabLst>
                <a:tab pos="397446" algn="l"/>
                <a:tab pos="804972" algn="l"/>
                <a:tab pos="1212498" algn="l"/>
                <a:tab pos="1620024" algn="l"/>
                <a:tab pos="2027550" algn="l"/>
                <a:tab pos="2435076" algn="l"/>
                <a:tab pos="2842602" algn="l"/>
                <a:tab pos="3250128" algn="l"/>
                <a:tab pos="3657654" algn="l"/>
                <a:tab pos="4065180" algn="l"/>
                <a:tab pos="4472706" algn="l"/>
                <a:tab pos="4880232" algn="l"/>
                <a:tab pos="5287758" algn="l"/>
                <a:tab pos="5695284" algn="l"/>
                <a:tab pos="6102810" algn="l"/>
                <a:tab pos="6510337" algn="l"/>
                <a:tab pos="6917862" algn="l"/>
                <a:tab pos="7325389" algn="l"/>
                <a:tab pos="7734355" algn="l"/>
                <a:tab pos="8140441" algn="l"/>
              </a:tabLst>
            </a:pPr>
            <a:r>
              <a:rPr lang="cs-CZ" dirty="0"/>
              <a:t>Dlouhodobých</a:t>
            </a:r>
          </a:p>
          <a:p>
            <a:pPr marL="1140497" lvl="2" indent="-184323">
              <a:tabLst>
                <a:tab pos="397446" algn="l"/>
                <a:tab pos="804972" algn="l"/>
                <a:tab pos="1212498" algn="l"/>
                <a:tab pos="1620024" algn="l"/>
                <a:tab pos="2027550" algn="l"/>
                <a:tab pos="2435076" algn="l"/>
                <a:tab pos="2842602" algn="l"/>
                <a:tab pos="3250128" algn="l"/>
                <a:tab pos="3657654" algn="l"/>
                <a:tab pos="4065180" algn="l"/>
                <a:tab pos="4472706" algn="l"/>
                <a:tab pos="4880232" algn="l"/>
                <a:tab pos="5287758" algn="l"/>
                <a:tab pos="5695284" algn="l"/>
                <a:tab pos="6102810" algn="l"/>
                <a:tab pos="6510337" algn="l"/>
                <a:tab pos="6917862" algn="l"/>
                <a:tab pos="7325389" algn="l"/>
                <a:tab pos="7734355" algn="l"/>
                <a:tab pos="8140441" algn="l"/>
              </a:tabLst>
            </a:pPr>
            <a:r>
              <a:rPr lang="cs-CZ" dirty="0"/>
              <a:t>Na zdraví dalších generací</a:t>
            </a:r>
          </a:p>
          <a:p>
            <a:pPr marL="1140497" lvl="2" indent="-184323">
              <a:tabLst>
                <a:tab pos="397446" algn="l"/>
                <a:tab pos="804972" algn="l"/>
                <a:tab pos="1212498" algn="l"/>
                <a:tab pos="1620024" algn="l"/>
                <a:tab pos="2027550" algn="l"/>
                <a:tab pos="2435076" algn="l"/>
                <a:tab pos="2842602" algn="l"/>
                <a:tab pos="3250128" algn="l"/>
                <a:tab pos="3657654" algn="l"/>
                <a:tab pos="4065180" algn="l"/>
                <a:tab pos="4472706" algn="l"/>
                <a:tab pos="4880232" algn="l"/>
                <a:tab pos="5287758" algn="l"/>
                <a:tab pos="5695284" algn="l"/>
                <a:tab pos="6102810" algn="l"/>
                <a:tab pos="6510337" algn="l"/>
                <a:tab pos="6917862" algn="l"/>
                <a:tab pos="7325389" algn="l"/>
                <a:tab pos="7734355" algn="l"/>
                <a:tab pos="8140441" algn="l"/>
              </a:tabLst>
            </a:pPr>
            <a:r>
              <a:rPr lang="cs-CZ" dirty="0"/>
              <a:t>Kumulativně toxických</a:t>
            </a:r>
          </a:p>
          <a:p>
            <a:pPr marL="357125" lvl="0" indent="-263524">
              <a:tabLst>
                <a:tab pos="397446" algn="l"/>
                <a:tab pos="804972" algn="l"/>
                <a:tab pos="1212498" algn="l"/>
                <a:tab pos="1620024" algn="l"/>
                <a:tab pos="2027550" algn="l"/>
                <a:tab pos="2435076" algn="l"/>
                <a:tab pos="2842602" algn="l"/>
                <a:tab pos="3250128" algn="l"/>
                <a:tab pos="3657654" algn="l"/>
                <a:tab pos="4065180" algn="l"/>
                <a:tab pos="4472706" algn="l"/>
                <a:tab pos="4880232" algn="l"/>
                <a:tab pos="5287758" algn="l"/>
                <a:tab pos="5695284" algn="l"/>
                <a:tab pos="6102810" algn="l"/>
                <a:tab pos="6510337" algn="l"/>
                <a:tab pos="6917862" algn="l"/>
                <a:tab pos="7325389" algn="l"/>
                <a:tab pos="7734355" algn="l"/>
                <a:tab pos="8140441" algn="l"/>
              </a:tabLst>
            </a:pPr>
            <a:r>
              <a:rPr lang="cs-CZ" dirty="0"/>
              <a:t>... a to s ohledem na zvláštní citlivosti určité skupiny strávníků</a:t>
            </a:r>
          </a:p>
          <a:p>
            <a:pPr marL="357125" lvl="0" indent="-263524">
              <a:tabLst>
                <a:tab pos="397446" algn="l"/>
                <a:tab pos="804972" algn="l"/>
                <a:tab pos="1212498" algn="l"/>
                <a:tab pos="1620024" algn="l"/>
                <a:tab pos="2027550" algn="l"/>
                <a:tab pos="2435076" algn="l"/>
                <a:tab pos="2842602" algn="l"/>
                <a:tab pos="3250128" algn="l"/>
                <a:tab pos="3657654" algn="l"/>
                <a:tab pos="4065180" algn="l"/>
                <a:tab pos="4472706" algn="l"/>
                <a:tab pos="4880232" algn="l"/>
                <a:tab pos="5287758" algn="l"/>
                <a:tab pos="5695284" algn="l"/>
                <a:tab pos="6102810" algn="l"/>
                <a:tab pos="6510337" algn="l"/>
                <a:tab pos="6917862" algn="l"/>
                <a:tab pos="7325389" algn="l"/>
                <a:tab pos="7734355" algn="l"/>
                <a:tab pos="8140441" algn="l"/>
              </a:tabLst>
            </a:pPr>
            <a:r>
              <a:rPr lang="cs-CZ" dirty="0" smtClean="0"/>
              <a:t>a nebo není-li nevhodná k </a:t>
            </a:r>
            <a:r>
              <a:rPr lang="cs-CZ" dirty="0"/>
              <a:t>lidské spotřebě např. z důvodu rozkladu, hniloby nebo  cizích </a:t>
            </a:r>
            <a:r>
              <a:rPr lang="cs-CZ" dirty="0" smtClean="0"/>
              <a:t>příměsí</a:t>
            </a:r>
          </a:p>
          <a:p>
            <a:pPr marL="357125" indent="-263524">
              <a:tabLst>
                <a:tab pos="397446" algn="l"/>
                <a:tab pos="804972" algn="l"/>
                <a:tab pos="1212498" algn="l"/>
                <a:tab pos="1620024" algn="l"/>
                <a:tab pos="2027550" algn="l"/>
                <a:tab pos="2435076" algn="l"/>
                <a:tab pos="2842602" algn="l"/>
                <a:tab pos="3250128" algn="l"/>
                <a:tab pos="3657654" algn="l"/>
                <a:tab pos="4065180" algn="l"/>
                <a:tab pos="4472706" algn="l"/>
                <a:tab pos="4880232" algn="l"/>
                <a:tab pos="5287758" algn="l"/>
                <a:tab pos="5695284" algn="l"/>
                <a:tab pos="6102810" algn="l"/>
                <a:tab pos="6510337" algn="l"/>
                <a:tab pos="6917862" algn="l"/>
                <a:tab pos="7325389" algn="l"/>
                <a:tab pos="7734355" algn="l"/>
                <a:tab pos="8140441" algn="l"/>
              </a:tabLst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Nařízení ES č. 852/2004 o hygieně potravin</a:t>
            </a:r>
          </a:p>
          <a:p>
            <a:pPr marL="631445" lvl="1" indent="-263524">
              <a:tabLst>
                <a:tab pos="397446" algn="l"/>
                <a:tab pos="804972" algn="l"/>
                <a:tab pos="1212498" algn="l"/>
                <a:tab pos="1620024" algn="l"/>
                <a:tab pos="2027550" algn="l"/>
                <a:tab pos="2435076" algn="l"/>
                <a:tab pos="2842602" algn="l"/>
                <a:tab pos="3250128" algn="l"/>
                <a:tab pos="3657654" algn="l"/>
                <a:tab pos="4065180" algn="l"/>
                <a:tab pos="4472706" algn="l"/>
                <a:tab pos="4880232" algn="l"/>
                <a:tab pos="5287758" algn="l"/>
                <a:tab pos="5695284" algn="l"/>
                <a:tab pos="6102810" algn="l"/>
                <a:tab pos="6510337" algn="l"/>
                <a:tab pos="6917862" algn="l"/>
                <a:tab pos="7325389" algn="l"/>
                <a:tab pos="7734355" algn="l"/>
                <a:tab pos="8140441" algn="l"/>
              </a:tabLst>
            </a:pPr>
            <a:r>
              <a:rPr lang="cs-CZ" dirty="0" smtClean="0"/>
              <a:t>Primární odpovědnost za bezpečnost produktů nese provozovatel potravinářského podniku</a:t>
            </a:r>
            <a:endParaRPr lang="cs-CZ" dirty="0"/>
          </a:p>
          <a:p>
            <a:endParaRPr lang="cs-CZ" dirty="0"/>
          </a:p>
        </p:txBody>
      </p:sp>
      <p:sp>
        <p:nvSpPr>
          <p:cNvPr id="4" name="Tlačítko akce: Začátek 3">
            <a:hlinkClick r:id="rId2" action="ppaction://hlinksldjump" highlightClick="1"/>
          </p:cNvPr>
          <p:cNvSpPr/>
          <p:nvPr/>
        </p:nvSpPr>
        <p:spPr>
          <a:xfrm>
            <a:off x="8316416" y="6525344"/>
            <a:ext cx="648072" cy="2160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31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Kodex hygienických pravidel pro </a:t>
            </a:r>
            <a:br>
              <a:rPr lang="cs-CZ" sz="2400" dirty="0" smtClean="0"/>
            </a:br>
            <a:r>
              <a:rPr lang="cs-CZ" sz="2400" dirty="0" smtClean="0"/>
              <a:t>vařené a předvařené potraviny ve veřejném stravování</a:t>
            </a:r>
            <a:br>
              <a:rPr lang="cs-CZ" sz="2400" dirty="0" smtClean="0"/>
            </a:br>
            <a:r>
              <a:rPr lang="cs-CZ" sz="2400" b="1" i="1" dirty="0" smtClean="0"/>
              <a:t>Bezpečná technologie</a:t>
            </a:r>
            <a:endParaRPr lang="cs-CZ" sz="24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Rozmrazování</a:t>
            </a:r>
          </a:p>
          <a:p>
            <a:pPr lvl="1"/>
            <a:r>
              <a:rPr lang="cs-CZ" dirty="0"/>
              <a:t>V lednici při teplotě do +4 st. C nebo pod tekoucí pitnou vodou ne déle, než 4 hodiny nebo v průmyslovém zařízení (mikrovlny)</a:t>
            </a:r>
          </a:p>
          <a:p>
            <a:r>
              <a:rPr lang="cs-CZ" dirty="0"/>
              <a:t>Tepelné opracování</a:t>
            </a:r>
          </a:p>
          <a:p>
            <a:pPr lvl="1"/>
            <a:r>
              <a:rPr lang="cs-CZ" dirty="0"/>
              <a:t>S ohledem na zachování nutriční hodnoty, ale dostatečné ke zničení patogenních mikroorganismů (</a:t>
            </a:r>
            <a:r>
              <a:rPr lang="cs-CZ" dirty="0" err="1"/>
              <a:t>Codex</a:t>
            </a:r>
            <a:r>
              <a:rPr lang="cs-CZ" dirty="0"/>
              <a:t> </a:t>
            </a:r>
            <a:r>
              <a:rPr lang="cs-CZ" dirty="0" err="1"/>
              <a:t>alimentarius</a:t>
            </a:r>
            <a:r>
              <a:rPr lang="cs-CZ" dirty="0"/>
              <a:t>: menší porce 63 st. C, větší porce 74 st. C asi 5 min.)</a:t>
            </a:r>
          </a:p>
          <a:p>
            <a:pPr lvl="1"/>
            <a:r>
              <a:rPr lang="cs-CZ" dirty="0"/>
              <a:t>Tuky a oleje nejvýše 180 st. C</a:t>
            </a:r>
          </a:p>
          <a:p>
            <a:r>
              <a:rPr lang="cs-CZ" dirty="0"/>
              <a:t>Porcování</a:t>
            </a:r>
          </a:p>
          <a:p>
            <a:pPr lvl="1"/>
            <a:r>
              <a:rPr lang="cs-CZ" dirty="0"/>
              <a:t>Dokončit během 30 minut, pokud možno v samostatném prostředí s řízenou teplotou, tepelná regenerace na 75 st. C po dokončení porcování</a:t>
            </a:r>
          </a:p>
          <a:p>
            <a:r>
              <a:rPr lang="cs-CZ" dirty="0"/>
              <a:t>Zmrazování/zchlazování (při odloženém výdeji)</a:t>
            </a:r>
          </a:p>
          <a:p>
            <a:pPr lvl="1"/>
            <a:r>
              <a:rPr lang="cs-CZ" dirty="0"/>
              <a:t>Zchlazení ze 60 na 10 st. C během 2 hodin a potom dochlazení na +4 st. C nebo zmrazení na -18 st. C a </a:t>
            </a:r>
            <a:r>
              <a:rPr lang="cs-CZ" dirty="0" smtClean="0"/>
              <a:t>nižší</a:t>
            </a:r>
            <a:endParaRPr lang="cs-CZ" dirty="0"/>
          </a:p>
        </p:txBody>
      </p:sp>
      <p:sp>
        <p:nvSpPr>
          <p:cNvPr id="4" name="Tlačítko akce: Začátek 3">
            <a:hlinkClick r:id="rId2" action="ppaction://hlinksldjump" highlightClick="1"/>
          </p:cNvPr>
          <p:cNvSpPr/>
          <p:nvPr/>
        </p:nvSpPr>
        <p:spPr>
          <a:xfrm>
            <a:off x="8316416" y="6525344"/>
            <a:ext cx="648072" cy="2160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11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Označování a uvádění pokrmů do oběhu</a:t>
            </a:r>
            <a:endParaRPr lang="cs-CZ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cs-CZ" dirty="0" smtClean="0">
                    <a:solidFill>
                      <a:schemeClr val="tx2">
                        <a:lumMod val="75000"/>
                      </a:schemeClr>
                    </a:solidFill>
                  </a:rPr>
                  <a:t>Vyhláška č. 137/2004 Sb. o hygienických požadavcích na stravovací služby a o zásadách osobní a provozní hygieny při činnostech epidemiologicky závažných; § 25, </a:t>
                </a:r>
                <a:r>
                  <a:rPr lang="cs-CZ" smtClean="0">
                    <a:solidFill>
                      <a:schemeClr val="tx2">
                        <a:lumMod val="75000"/>
                      </a:schemeClr>
                    </a:solidFill>
                  </a:rPr>
                  <a:t>§ </a:t>
                </a:r>
                <a:r>
                  <a:rPr lang="cs-CZ" smtClean="0">
                    <a:solidFill>
                      <a:schemeClr val="tx2">
                        <a:lumMod val="75000"/>
                      </a:schemeClr>
                    </a:solidFill>
                  </a:rPr>
                  <a:t>37, §48</a:t>
                </a:r>
                <a:endParaRPr lang="cs-CZ" dirty="0" smtClean="0">
                  <a:solidFill>
                    <a:schemeClr val="tx2">
                      <a:lumMod val="75000"/>
                    </a:schemeClr>
                  </a:solidFill>
                </a:endParaRPr>
              </a:p>
              <a:p>
                <a:r>
                  <a:rPr lang="cs-CZ" dirty="0" smtClean="0"/>
                  <a:t>Údaje na obalu výrobku nebo dodacím listu:</a:t>
                </a:r>
              </a:p>
              <a:p>
                <a:pPr lvl="1"/>
                <a:r>
                  <a:rPr lang="cs-CZ" dirty="0" smtClean="0"/>
                  <a:t>Výrobce</a:t>
                </a:r>
              </a:p>
              <a:p>
                <a:pPr lvl="1"/>
                <a:r>
                  <a:rPr lang="cs-CZ" dirty="0" smtClean="0"/>
                  <a:t>Název pokrmu</a:t>
                </a:r>
              </a:p>
              <a:p>
                <a:pPr lvl="1"/>
                <a:r>
                  <a:rPr lang="cs-CZ" dirty="0" smtClean="0"/>
                  <a:t>Počet porcí</a:t>
                </a:r>
              </a:p>
              <a:p>
                <a:pPr lvl="1"/>
                <a:r>
                  <a:rPr lang="cs-CZ" dirty="0" smtClean="0"/>
                  <a:t>Hodina spotřeby (teplý pokrm), datum spotřeby (studený, zchlazený, zmrazený pokrm); u zchlazených a zmrazených pokrmů způsob ošetření</a:t>
                </a:r>
              </a:p>
              <a:p>
                <a:pPr lvl="1"/>
                <a:r>
                  <a:rPr lang="cs-CZ" dirty="0" smtClean="0"/>
                  <a:t>Označení diety</a:t>
                </a:r>
              </a:p>
              <a:p>
                <a:pPr lvl="2"/>
                <a:r>
                  <a:rPr lang="cs-CZ" dirty="0" smtClean="0"/>
                  <a:t>Dieta je výživovým tvrzením</a:t>
                </a:r>
              </a:p>
              <a:p>
                <a:r>
                  <a:rPr lang="cs-CZ" dirty="0"/>
                  <a:t>Požádá-li spotřebitel při podávání pokrmů o jejich zabalení nebo dodání, musí být vhodným způsobem informován o tom, že pokrm je určen k přímé spotřebě bez skladování</a:t>
                </a:r>
                <a:r>
                  <a:rPr lang="cs-CZ" dirty="0" smtClean="0"/>
                  <a:t>.</a:t>
                </a:r>
              </a:p>
              <a:p>
                <a:r>
                  <a:rPr lang="cs-CZ" dirty="0"/>
                  <a:t>Teplé pokrmy se uvádějí do oběhu tak, aby se dostaly ke spotřebiteli co nejdříve, a to za teploty nejméně +60 </a:t>
                </a:r>
                <a14:m>
                  <m:oMath xmlns:m="http://schemas.openxmlformats.org/officeDocument/2006/math">
                    <m:r>
                      <a:rPr lang="cs-CZ" i="1" dirty="0" smtClean="0">
                        <a:latin typeface="Cambria Math"/>
                        <a:ea typeface="Cambria Math"/>
                      </a:rPr>
                      <m:t>℃</m:t>
                    </m:r>
                  </m:oMath>
                </a14:m>
                <a:r>
                  <a:rPr lang="cs-CZ" dirty="0" smtClean="0"/>
                  <a:t>.</a:t>
                </a:r>
              </a:p>
              <a:p>
                <a:r>
                  <a:rPr lang="cs-CZ" dirty="0"/>
                  <a:t>Pokrmy v rámci léčebného procesu lze poskytovat v individuálním režimu za předpokladu zachování jejich zdravotní nezávadnosti.</a:t>
                </a:r>
                <a:endParaRPr lang="cs-CZ" dirty="0" smtClean="0"/>
              </a:p>
              <a:p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96" t="-1750" r="-59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lačítko akce: Začátek 3">
            <a:hlinkClick r:id="rId3" action="ppaction://hlinksldjump" highlightClick="1"/>
          </p:cNvPr>
          <p:cNvSpPr/>
          <p:nvPr/>
        </p:nvSpPr>
        <p:spPr>
          <a:xfrm>
            <a:off x="8316416" y="6525344"/>
            <a:ext cx="648072" cy="2160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03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77</TotalTime>
  <Words>1169</Words>
  <Application>Microsoft Office PowerPoint</Application>
  <PresentationFormat>Předvádění na obrazovce (4:3)</PresentationFormat>
  <Paragraphs>88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Přehlednost</vt:lpstr>
      <vt:lpstr>Legislativa v práci nutričního terapeuta  stravovací služba</vt:lpstr>
      <vt:lpstr>Pojmy</vt:lpstr>
      <vt:lpstr>Základní povinnosti</vt:lpstr>
      <vt:lpstr>Další povinnosti</vt:lpstr>
      <vt:lpstr>Další povinnosti</vt:lpstr>
      <vt:lpstr>Prezentace aplikace PowerPoint</vt:lpstr>
      <vt:lpstr>Bezpečnost potravin</vt:lpstr>
      <vt:lpstr>Kodex hygienických pravidel pro  vařené a předvařené potraviny ve veřejném stravování Bezpečná technologie</vt:lpstr>
      <vt:lpstr>Označování a uvádění pokrmů do oběhu</vt:lpstr>
      <vt:lpstr>Požadavky na fyzické osoby vykonávající činnosti epidemiologicky závažné</vt:lpstr>
      <vt:lpstr>Osobní a provozní hygiena</vt:lpstr>
      <vt:lpstr>Obecné požadavky na předměty pro styk s potravinami a pokrmy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Legislativa v práci nutričního terapeuta</dc:title>
  <dc:creator>Aleš Peřina</dc:creator>
  <cp:lastModifiedBy>Aleš Peřina</cp:lastModifiedBy>
  <cp:revision>18</cp:revision>
  <dcterms:created xsi:type="dcterms:W3CDTF">2011-10-14T12:58:57Z</dcterms:created>
  <dcterms:modified xsi:type="dcterms:W3CDTF">2011-12-02T06:45:24Z</dcterms:modified>
</cp:coreProperties>
</file>