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75" r:id="rId2"/>
    <p:sldMasterId id="2147483791" r:id="rId3"/>
    <p:sldMasterId id="2147483803" r:id="rId4"/>
    <p:sldMasterId id="2147483815" r:id="rId5"/>
    <p:sldMasterId id="2147483827" r:id="rId6"/>
    <p:sldMasterId id="2147483839" r:id="rId7"/>
    <p:sldMasterId id="2147483851" r:id="rId8"/>
    <p:sldMasterId id="2147483863" r:id="rId9"/>
    <p:sldMasterId id="2147483875" r:id="rId10"/>
    <p:sldMasterId id="2147483887" r:id="rId11"/>
  </p:sldMasterIdLst>
  <p:notesMasterIdLst>
    <p:notesMasterId r:id="rId70"/>
  </p:notesMasterIdLst>
  <p:handoutMasterIdLst>
    <p:handoutMasterId r:id="rId71"/>
  </p:handoutMasterIdLst>
  <p:sldIdLst>
    <p:sldId id="454" r:id="rId12"/>
    <p:sldId id="839" r:id="rId13"/>
    <p:sldId id="866" r:id="rId14"/>
    <p:sldId id="840" r:id="rId15"/>
    <p:sldId id="847" r:id="rId16"/>
    <p:sldId id="848" r:id="rId17"/>
    <p:sldId id="850" r:id="rId18"/>
    <p:sldId id="851" r:id="rId19"/>
    <p:sldId id="852" r:id="rId20"/>
    <p:sldId id="853" r:id="rId21"/>
    <p:sldId id="854" r:id="rId22"/>
    <p:sldId id="855" r:id="rId23"/>
    <p:sldId id="856" r:id="rId24"/>
    <p:sldId id="857" r:id="rId25"/>
    <p:sldId id="858" r:id="rId26"/>
    <p:sldId id="859" r:id="rId27"/>
    <p:sldId id="860" r:id="rId28"/>
    <p:sldId id="861" r:id="rId29"/>
    <p:sldId id="910" r:id="rId30"/>
    <p:sldId id="911" r:id="rId31"/>
    <p:sldId id="912" r:id="rId32"/>
    <p:sldId id="864" r:id="rId33"/>
    <p:sldId id="867" r:id="rId34"/>
    <p:sldId id="868" r:id="rId35"/>
    <p:sldId id="869" r:id="rId36"/>
    <p:sldId id="865" r:id="rId37"/>
    <p:sldId id="870" r:id="rId38"/>
    <p:sldId id="871" r:id="rId39"/>
    <p:sldId id="872" r:id="rId40"/>
    <p:sldId id="873" r:id="rId41"/>
    <p:sldId id="874" r:id="rId42"/>
    <p:sldId id="875" r:id="rId43"/>
    <p:sldId id="913" r:id="rId44"/>
    <p:sldId id="917" r:id="rId45"/>
    <p:sldId id="919" r:id="rId46"/>
    <p:sldId id="920" r:id="rId47"/>
    <p:sldId id="916" r:id="rId48"/>
    <p:sldId id="914" r:id="rId49"/>
    <p:sldId id="921" r:id="rId50"/>
    <p:sldId id="922" r:id="rId51"/>
    <p:sldId id="923" r:id="rId52"/>
    <p:sldId id="918" r:id="rId53"/>
    <p:sldId id="878" r:id="rId54"/>
    <p:sldId id="880" r:id="rId55"/>
    <p:sldId id="879" r:id="rId56"/>
    <p:sldId id="881" r:id="rId57"/>
    <p:sldId id="882" r:id="rId58"/>
    <p:sldId id="883" r:id="rId59"/>
    <p:sldId id="884" r:id="rId60"/>
    <p:sldId id="885" r:id="rId61"/>
    <p:sldId id="887" r:id="rId62"/>
    <p:sldId id="877" r:id="rId63"/>
    <p:sldId id="837" r:id="rId64"/>
    <p:sldId id="829" r:id="rId65"/>
    <p:sldId id="924" r:id="rId66"/>
    <p:sldId id="925" r:id="rId67"/>
    <p:sldId id="926" r:id="rId68"/>
    <p:sldId id="927" r:id="rId69"/>
  </p:sldIdLst>
  <p:sldSz cx="9144000" cy="6858000" type="screen4x3"/>
  <p:notesSz cx="6781800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505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66FFFF"/>
    <a:srgbClr val="FF0066"/>
    <a:srgbClr val="FF6600"/>
    <a:srgbClr val="C0C0C0"/>
    <a:srgbClr val="009900"/>
    <a:srgbClr val="33CC33"/>
    <a:srgbClr val="91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82" autoAdjust="0"/>
  </p:normalViewPr>
  <p:slideViewPr>
    <p:cSldViewPr>
      <p:cViewPr varScale="1">
        <p:scale>
          <a:sx n="128" d="100"/>
          <a:sy n="128" d="100"/>
        </p:scale>
        <p:origin x="-3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91" d="100"/>
          <a:sy n="91" d="100"/>
        </p:scale>
        <p:origin x="-2814" y="-108"/>
      </p:cViewPr>
      <p:guideLst>
        <p:guide orient="horz" pos="3127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3" Type="http://schemas.openxmlformats.org/officeDocument/2006/relationships/slide" Target="slides/slide9.xml"/><Relationship Id="rId7" Type="http://schemas.openxmlformats.org/officeDocument/2006/relationships/slide" Target="slides/slide16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6" Type="http://schemas.openxmlformats.org/officeDocument/2006/relationships/slide" Target="slides/slide15.xml"/><Relationship Id="rId5" Type="http://schemas.openxmlformats.org/officeDocument/2006/relationships/slide" Target="slides/slide12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/>
              <a:t>habilitace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825EEE5-3C90-4459-9EF4-6FF78D8FB9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588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6463"/>
            <a:ext cx="49752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498696-582C-4F7E-98F6-66B70B848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869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B90ACBB3-3C12-46B6-8B52-19175C6BF8FF}" type="slidenum">
              <a:rPr lang="cs-CZ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cs-CZ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DF0894-E12A-4B84-8FE4-A1264C326C4D}" type="slidenum">
              <a:rPr lang="cs-CZ" sz="1200">
                <a:solidFill>
                  <a:prstClr val="black"/>
                </a:solidFill>
              </a:rPr>
              <a:pPr eaLnBrk="1" hangingPunct="1"/>
              <a:t>11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8525" y="735013"/>
            <a:ext cx="5000625" cy="37496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FB6CF48-1334-4D93-881E-33C1ECF2870B}" type="slidenum">
              <a:rPr lang="cs-CZ" sz="1200">
                <a:solidFill>
                  <a:prstClr val="black"/>
                </a:solidFill>
              </a:rPr>
              <a:pPr eaLnBrk="1" hangingPunct="1"/>
              <a:t>12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8525" y="735013"/>
            <a:ext cx="5000625" cy="37496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9874908-0956-4476-8A9A-13DCEAC6A9B7}" type="slidenum">
              <a:rPr lang="cs-CZ" sz="1200">
                <a:solidFill>
                  <a:prstClr val="black"/>
                </a:solidFill>
              </a:rPr>
              <a:pPr eaLnBrk="1" hangingPunct="1"/>
              <a:t>13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32472" y="734451"/>
            <a:ext cx="5333539" cy="375078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36AD8B9-92C9-429D-A56A-51C3594BA346}" type="slidenum">
              <a:rPr lang="cs-CZ" sz="1200">
                <a:solidFill>
                  <a:prstClr val="black"/>
                </a:solidFill>
              </a:rPr>
              <a:pPr eaLnBrk="1" hangingPunct="1"/>
              <a:t>14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32472" y="734451"/>
            <a:ext cx="5333539" cy="375078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C54B445-A2F1-4460-82D6-086ACBF90F1B}" type="slidenum">
              <a:rPr lang="cs-CZ" sz="1200">
                <a:solidFill>
                  <a:prstClr val="black"/>
                </a:solidFill>
              </a:rPr>
              <a:pPr eaLnBrk="1" hangingPunct="1"/>
              <a:t>15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32472" y="734451"/>
            <a:ext cx="5333539" cy="375078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A390272-0C19-4CC8-9BB9-7EB1F30FF862}" type="slidenum">
              <a:rPr lang="cs-CZ" sz="1200">
                <a:solidFill>
                  <a:prstClr val="black"/>
                </a:solidFill>
              </a:rPr>
              <a:pPr eaLnBrk="1" hangingPunct="1"/>
              <a:t>16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32472" y="734451"/>
            <a:ext cx="5333539" cy="3750782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05B78C7-EFCB-4722-BE87-9AE126D9AAEB}" type="slidenum">
              <a:rPr lang="cs-CZ" sz="1200">
                <a:solidFill>
                  <a:prstClr val="black"/>
                </a:solidFill>
              </a:rPr>
              <a:pPr eaLnBrk="1" hangingPunct="1"/>
              <a:t>17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32472" y="734451"/>
            <a:ext cx="5333539" cy="375078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6411323-BC5C-4161-8C95-3359A538B9BD}" type="slidenum">
              <a:rPr lang="cs-CZ" sz="1200">
                <a:solidFill>
                  <a:prstClr val="black"/>
                </a:solidFill>
              </a:rPr>
              <a:pPr eaLnBrk="1" hangingPunct="1"/>
              <a:t>18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32472" y="734451"/>
            <a:ext cx="5333539" cy="375078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95A770D-DC63-4A19-B726-A905AB4D2B4C}" type="slidenum">
              <a:rPr lang="cs-CZ" sz="1200">
                <a:solidFill>
                  <a:prstClr val="black"/>
                </a:solidFill>
              </a:rPr>
              <a:pPr eaLnBrk="1" hangingPunct="1"/>
              <a:t>19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32472" y="734451"/>
            <a:ext cx="5333539" cy="375078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A9C93B5-FC64-483E-8435-AB0EF223AF5A}" type="slidenum">
              <a:rPr lang="cs-CZ" sz="1200">
                <a:solidFill>
                  <a:prstClr val="black"/>
                </a:solidFill>
              </a:rPr>
              <a:pPr eaLnBrk="1" hangingPunct="1"/>
              <a:t>20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32472" y="734451"/>
            <a:ext cx="5333539" cy="3750782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2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0C20B2C-9733-41EA-8E43-862889420E26}" type="slidenum">
              <a:rPr lang="cs-CZ" sz="1200">
                <a:solidFill>
                  <a:prstClr val="black"/>
                </a:solidFill>
              </a:rPr>
              <a:pPr eaLnBrk="1" hangingPunct="1"/>
              <a:t>21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32472" y="734451"/>
            <a:ext cx="5333539" cy="375078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B90ACBB3-3C12-46B6-8B52-19175C6BF8FF}" type="slidenum">
              <a:rPr lang="cs-CZ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22</a:t>
            </a:fld>
            <a:endParaRPr lang="cs-CZ" sz="1200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23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24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25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26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27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28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29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30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3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31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32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B90ACBB3-3C12-46B6-8B52-19175C6BF8FF}" type="slidenum">
              <a:rPr lang="cs-CZ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33</a:t>
            </a:fld>
            <a:endParaRPr lang="cs-CZ" sz="1200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34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35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36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37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38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39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40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24A2F4F-5AB3-4ED7-ABA3-D4F35062273E}" type="slidenum">
              <a:rPr lang="cs-CZ" sz="1200">
                <a:solidFill>
                  <a:prstClr val="black"/>
                </a:solidFill>
              </a:rPr>
              <a:pPr eaLnBrk="1" hangingPunct="1"/>
              <a:t>5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32472" y="734451"/>
            <a:ext cx="5333539" cy="375078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41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B90ACBB3-3C12-46B6-8B52-19175C6BF8FF}" type="slidenum">
              <a:rPr lang="cs-CZ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42</a:t>
            </a:fld>
            <a:endParaRPr lang="cs-CZ" sz="1200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43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44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45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46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47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48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49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50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9F727D0-C344-445C-A4BF-B0137544DF5D}" type="slidenum">
              <a:rPr lang="cs-CZ" sz="1200">
                <a:solidFill>
                  <a:prstClr val="black"/>
                </a:solidFill>
              </a:rPr>
              <a:pPr eaLnBrk="1" hangingPunct="1"/>
              <a:t>6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32472" y="734451"/>
            <a:ext cx="5333539" cy="375078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51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B90ACBB3-3C12-46B6-8B52-19175C6BF8FF}" type="slidenum">
              <a:rPr lang="cs-CZ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52</a:t>
            </a:fld>
            <a:endParaRPr lang="cs-CZ" sz="1200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53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54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55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56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57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09" tIns="46205" rIns="92409" bIns="46205" anchor="b"/>
          <a:lstStyle>
            <a:lvl1pPr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defTabSz="923925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r"/>
            <a:fld id="{1758F31D-7969-49AD-8339-F08AD2DF404D}" type="slidenum">
              <a:rPr lang="cs-CZ" sz="1200" b="0">
                <a:solidFill>
                  <a:prstClr val="black"/>
                </a:solidFill>
                <a:latin typeface="Times New Roman" pitchFamily="18" charset="0"/>
              </a:rPr>
              <a:pPr algn="r"/>
              <a:t>58</a:t>
            </a:fld>
            <a:endParaRPr lang="cs-CZ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81A7B6B-F102-481A-9F10-BF48725EFF6C}" type="slidenum">
              <a:rPr lang="cs-CZ" sz="1200">
                <a:solidFill>
                  <a:prstClr val="black"/>
                </a:solidFill>
              </a:rPr>
              <a:pPr eaLnBrk="1" hangingPunct="1"/>
              <a:t>7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8525" y="735013"/>
            <a:ext cx="5000625" cy="37496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A554921-80B7-46E7-BD61-B56A7E369C40}" type="slidenum">
              <a:rPr lang="cs-CZ" sz="1200">
                <a:solidFill>
                  <a:prstClr val="black"/>
                </a:solidFill>
              </a:rPr>
              <a:pPr eaLnBrk="1" hangingPunct="1"/>
              <a:t>8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8525" y="735013"/>
            <a:ext cx="5000625" cy="37496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4274D6E-A657-4E05-9B04-948756691D54}" type="slidenum">
              <a:rPr lang="cs-CZ" sz="1200">
                <a:solidFill>
                  <a:prstClr val="black"/>
                </a:solidFill>
              </a:rPr>
              <a:pPr eaLnBrk="1" hangingPunct="1"/>
              <a:t>9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8525" y="735013"/>
            <a:ext cx="5000625" cy="37496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Verdana" pitchFamily="34" charset="0"/>
              </a:defRPr>
            </a:lvl5pPr>
            <a:lvl6pPr marL="242382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6pPr>
            <a:lvl7pPr marL="286451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7pPr>
            <a:lvl8pPr marL="3305213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8pPr>
            <a:lvl9pPr marL="3745908" indent="-220348" algn="ct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1A1C66B-1B96-415B-9A4D-8694E5442CAF}" type="slidenum">
              <a:rPr lang="cs-CZ" sz="1200">
                <a:solidFill>
                  <a:prstClr val="black"/>
                </a:solidFill>
              </a:rPr>
              <a:pPr eaLnBrk="1" hangingPunct="1"/>
              <a:t>10</a:t>
            </a:fld>
            <a:endParaRPr lang="cs-CZ" sz="12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8525" y="735013"/>
            <a:ext cx="5000625" cy="37496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780741"/>
      </p:ext>
    </p:extLst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83904"/>
      </p:ext>
    </p:extLst>
  </p:cSld>
  <p:clrMapOvr>
    <a:masterClrMapping/>
  </p:clrMapOvr>
  <p:transition spd="med">
    <p:pull dir="r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27685"/>
      </p:ext>
    </p:extLst>
  </p:cSld>
  <p:clrMapOvr>
    <a:masterClrMapping/>
  </p:clrMapOvr>
  <p:transition spd="med">
    <p:pull dir="r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91335"/>
      </p:ext>
    </p:extLst>
  </p:cSld>
  <p:clrMapOvr>
    <a:masterClrMapping/>
  </p:clrMapOvr>
  <p:transition spd="med">
    <p:pull dir="r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97892"/>
      </p:ext>
    </p:extLst>
  </p:cSld>
  <p:clrMapOvr>
    <a:masterClrMapping/>
  </p:clrMapOvr>
  <p:transition spd="med">
    <p:pull dir="r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4846"/>
      </p:ext>
    </p:extLst>
  </p:cSld>
  <p:clrMapOvr>
    <a:masterClrMapping/>
  </p:clrMapOvr>
  <p:transition spd="med">
    <p:pull dir="r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57638"/>
      </p:ext>
    </p:extLst>
  </p:cSld>
  <p:clrMapOvr>
    <a:masterClrMapping/>
  </p:clrMapOvr>
  <p:transition spd="med">
    <p:pull dir="r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18743"/>
      </p:ext>
    </p:extLst>
  </p:cSld>
  <p:clrMapOvr>
    <a:masterClrMapping/>
  </p:clrMapOvr>
  <p:transition spd="med">
    <p:pull dir="r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38005"/>
      </p:ext>
    </p:extLst>
  </p:cSld>
  <p:clrMapOvr>
    <a:masterClrMapping/>
  </p:clrMapOvr>
  <p:transition spd="med">
    <p:pull dir="r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86633"/>
      </p:ext>
    </p:extLst>
  </p:cSld>
  <p:clrMapOvr>
    <a:masterClrMapping/>
  </p:clrMapOvr>
  <p:transition spd="med">
    <p:pull dir="r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74509"/>
      </p:ext>
    </p:extLst>
  </p:cSld>
  <p:clrMapOvr>
    <a:masterClrMapping/>
  </p:clrMapOvr>
  <p:transition spd="med">
    <p:pull dir="r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32263"/>
      </p:ext>
    </p:extLst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59392"/>
      </p:ext>
    </p:extLst>
  </p:cSld>
  <p:clrMapOvr>
    <a:masterClrMapping/>
  </p:clrMapOvr>
  <p:transition spd="med">
    <p:pull dir="r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2390"/>
      </p:ext>
    </p:extLst>
  </p:cSld>
  <p:clrMapOvr>
    <a:masterClrMapping/>
  </p:clrMapOvr>
  <p:transition spd="med">
    <p:pull dir="r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62249"/>
      </p:ext>
    </p:extLst>
  </p:cSld>
  <p:clrMapOvr>
    <a:masterClrMapping/>
  </p:clrMapOvr>
  <p:transition spd="med">
    <p:pull dir="r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11114"/>
      </p:ext>
    </p:extLst>
  </p:cSld>
  <p:clrMapOvr>
    <a:masterClrMapping/>
  </p:clrMapOvr>
  <p:transition spd="med">
    <p:pull dir="r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8784"/>
      </p:ext>
    </p:extLst>
  </p:cSld>
  <p:clrMapOvr>
    <a:masterClrMapping/>
  </p:clrMapOvr>
  <p:transition spd="med">
    <p:pull dir="r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01990"/>
      </p:ext>
    </p:extLst>
  </p:cSld>
  <p:clrMapOvr>
    <a:masterClrMapping/>
  </p:clrMapOvr>
  <p:transition spd="med">
    <p:pull dir="r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24224"/>
      </p:ext>
    </p:extLst>
  </p:cSld>
  <p:clrMapOvr>
    <a:masterClrMapping/>
  </p:clrMapOvr>
  <p:transition spd="med">
    <p:pull dir="r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1280"/>
      </p:ext>
    </p:extLst>
  </p:cSld>
  <p:clrMapOvr>
    <a:masterClrMapping/>
  </p:clrMapOvr>
  <p:transition spd="med">
    <p:pull dir="r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301"/>
      </p:ext>
    </p:extLst>
  </p:cSld>
  <p:clrMapOvr>
    <a:masterClrMapping/>
  </p:clrMapOvr>
  <p:transition spd="med">
    <p:pull dir="r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31323"/>
      </p:ext>
    </p:extLst>
  </p:cSld>
  <p:clrMapOvr>
    <a:masterClrMapping/>
  </p:clrMapOvr>
  <p:transition spd="med">
    <p:pull dir="r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63998"/>
      </p:ext>
    </p:extLst>
  </p:cSld>
  <p:clrMapOvr>
    <a:masterClrMapping/>
  </p:clrMapOvr>
  <p:transition spd="med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6" descr="logo_c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85" y="6273801"/>
            <a:ext cx="243986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7" descr="l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6" r="71733" b="79767"/>
          <a:stretch>
            <a:fillRect/>
          </a:stretch>
        </p:blipFill>
        <p:spPr bwMode="auto">
          <a:xfrm>
            <a:off x="3376246" y="80964"/>
            <a:ext cx="2891204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4335" y="1125539"/>
            <a:ext cx="7772400" cy="935037"/>
          </a:xfrm>
        </p:spPr>
        <p:txBody>
          <a:bodyPr anchor="t"/>
          <a:lstStyle>
            <a:lvl1pPr algn="ctr">
              <a:defRPr sz="2800">
                <a:solidFill>
                  <a:srgbClr val="971C54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4335" y="2276476"/>
            <a:ext cx="7775331" cy="3362325"/>
          </a:xfrm>
        </p:spPr>
        <p:txBody>
          <a:bodyPr/>
          <a:lstStyle>
            <a:lvl1pPr>
              <a:defRPr/>
            </a:lvl1pPr>
            <a:lvl2pPr lvl="1">
              <a:defRPr sz="1300"/>
            </a:lvl2pPr>
          </a:lstStyle>
          <a:p>
            <a:pPr lvl="0"/>
            <a:r>
              <a:rPr lang="cs-CZ" noProof="0" smtClean="0"/>
              <a:t>Klepnutím lze upravit styl předlohy podnadpisů.</a:t>
            </a:r>
          </a:p>
          <a:p>
            <a:pPr lvl="1"/>
            <a:r>
              <a:rPr lang="cs-CZ" noProof="0" smtClean="0"/>
              <a:t>Fdh dfgh dfgh dfgh dfghdfh dfh dgh dfh</a:t>
            </a:r>
          </a:p>
        </p:txBody>
      </p:sp>
    </p:spTree>
    <p:extLst>
      <p:ext uri="{BB962C8B-B14F-4D97-AF65-F5344CB8AC3E}">
        <p14:creationId xmlns:p14="http://schemas.microsoft.com/office/powerpoint/2010/main" val="32189014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27117"/>
      </p:ext>
    </p:extLst>
  </p:cSld>
  <p:clrMapOvr>
    <a:masterClrMapping/>
  </p:clrMapOvr>
  <p:transition spd="med">
    <p:pull dir="r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08417"/>
      </p:ext>
    </p:extLst>
  </p:cSld>
  <p:clrMapOvr>
    <a:masterClrMapping/>
  </p:clrMapOvr>
  <p:transition spd="med">
    <p:pull dir="r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44071"/>
      </p:ext>
    </p:extLst>
  </p:cSld>
  <p:clrMapOvr>
    <a:masterClrMapping/>
  </p:clrMapOvr>
  <p:transition spd="med">
    <p:pull dir="r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64685"/>
      </p:ext>
    </p:extLst>
  </p:cSld>
  <p:clrMapOvr>
    <a:masterClrMapping/>
  </p:clrMapOvr>
  <p:transition spd="med">
    <p:pull dir="r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86892"/>
      </p:ext>
    </p:extLst>
  </p:cSld>
  <p:clrMapOvr>
    <a:masterClrMapping/>
  </p:clrMapOvr>
  <p:transition spd="med">
    <p:pull dir="r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39716"/>
      </p:ext>
    </p:extLst>
  </p:cSld>
  <p:clrMapOvr>
    <a:masterClrMapping/>
  </p:clrMapOvr>
  <p:transition spd="med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02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5142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46" y="765175"/>
            <a:ext cx="4249615" cy="575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2339" y="765175"/>
            <a:ext cx="4249615" cy="575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2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139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42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1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8653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35380"/>
      </p:ext>
    </p:extLst>
  </p:cSld>
  <p:clrMapOvr>
    <a:masterClrMapping/>
  </p:clrMapOvr>
  <p:transition spd="med"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9064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6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1977" y="1"/>
            <a:ext cx="2159977" cy="65246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2047" y="1"/>
            <a:ext cx="6339254" cy="65246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831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1"/>
            <a:ext cx="8639908" cy="6207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46" y="765175"/>
            <a:ext cx="4249615" cy="57594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2339" y="765175"/>
            <a:ext cx="4249615" cy="57594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761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1"/>
            <a:ext cx="8639908" cy="6207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52046" y="765175"/>
            <a:ext cx="4249615" cy="57594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2339" y="765176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2339" y="3721101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177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252046" y="1"/>
            <a:ext cx="8639908" cy="6207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2046" y="765176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2339" y="765176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252046" y="3721101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2339" y="3721101"/>
            <a:ext cx="4249615" cy="2803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750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046" y="1"/>
            <a:ext cx="8639908" cy="6207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52046" y="765175"/>
            <a:ext cx="4249615" cy="57594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2339" y="765175"/>
            <a:ext cx="4249615" cy="57594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350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78469"/>
      </p:ext>
    </p:extLst>
  </p:cSld>
  <p:clrMapOvr>
    <a:masterClrMapping/>
  </p:clrMapOvr>
  <p:transition spd="med"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47395"/>
      </p:ext>
    </p:extLst>
  </p:cSld>
  <p:clrMapOvr>
    <a:masterClrMapping/>
  </p:clrMapOvr>
  <p:transition spd="med"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61623"/>
      </p:ext>
    </p:extLst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890364"/>
      </p:ext>
    </p:extLst>
  </p:cSld>
  <p:clrMapOvr>
    <a:masterClrMapping/>
  </p:clrMapOvr>
  <p:transition spd="med"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23137"/>
      </p:ext>
    </p:extLst>
  </p:cSld>
  <p:clrMapOvr>
    <a:masterClrMapping/>
  </p:clrMapOvr>
  <p:transition spd="med">
    <p:pull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99033"/>
      </p:ext>
    </p:extLst>
  </p:cSld>
  <p:clrMapOvr>
    <a:masterClrMapping/>
  </p:clrMapOvr>
  <p:transition spd="med">
    <p:pull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47902"/>
      </p:ext>
    </p:extLst>
  </p:cSld>
  <p:clrMapOvr>
    <a:masterClrMapping/>
  </p:clrMapOvr>
  <p:transition spd="med">
    <p:pull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26469"/>
      </p:ext>
    </p:extLst>
  </p:cSld>
  <p:clrMapOvr>
    <a:masterClrMapping/>
  </p:clrMapOvr>
  <p:transition spd="med">
    <p:pull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95712"/>
      </p:ext>
    </p:extLst>
  </p:cSld>
  <p:clrMapOvr>
    <a:masterClrMapping/>
  </p:clrMapOvr>
  <p:transition spd="med">
    <p:pull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04017"/>
      </p:ext>
    </p:extLst>
  </p:cSld>
  <p:clrMapOvr>
    <a:masterClrMapping/>
  </p:clrMapOvr>
  <p:transition spd="med">
    <p:pull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94656"/>
      </p:ext>
    </p:extLst>
  </p:cSld>
  <p:clrMapOvr>
    <a:masterClrMapping/>
  </p:clrMapOvr>
  <p:transition spd="med">
    <p:pull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00642"/>
      </p:ext>
    </p:extLst>
  </p:cSld>
  <p:clrMapOvr>
    <a:masterClrMapping/>
  </p:clrMapOvr>
  <p:transition spd="med">
    <p:pull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51402"/>
      </p:ext>
    </p:extLst>
  </p:cSld>
  <p:clrMapOvr>
    <a:masterClrMapping/>
  </p:clrMapOvr>
  <p:transition spd="med">
    <p:pull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64728"/>
      </p:ext>
    </p:extLst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795910"/>
      </p:ext>
    </p:extLst>
  </p:cSld>
  <p:clrMapOvr>
    <a:masterClrMapping/>
  </p:clrMapOvr>
  <p:transition spd="med">
    <p:pull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62701"/>
      </p:ext>
    </p:extLst>
  </p:cSld>
  <p:clrMapOvr>
    <a:masterClrMapping/>
  </p:clrMapOvr>
  <p:transition spd="med">
    <p:pull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63734"/>
      </p:ext>
    </p:extLst>
  </p:cSld>
  <p:clrMapOvr>
    <a:masterClrMapping/>
  </p:clrMapOvr>
  <p:transition spd="med">
    <p:pull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93017"/>
      </p:ext>
    </p:extLst>
  </p:cSld>
  <p:clrMapOvr>
    <a:masterClrMapping/>
  </p:clrMapOvr>
  <p:transition spd="med">
    <p:pull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54068"/>
      </p:ext>
    </p:extLst>
  </p:cSld>
  <p:clrMapOvr>
    <a:masterClrMapping/>
  </p:clrMapOvr>
  <p:transition spd="med">
    <p:pull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49140"/>
      </p:ext>
    </p:extLst>
  </p:cSld>
  <p:clrMapOvr>
    <a:masterClrMapping/>
  </p:clrMapOvr>
  <p:transition spd="med">
    <p:pull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1689"/>
      </p:ext>
    </p:extLst>
  </p:cSld>
  <p:clrMapOvr>
    <a:masterClrMapping/>
  </p:clrMapOvr>
  <p:transition spd="med">
    <p:pull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03606"/>
      </p:ext>
    </p:extLst>
  </p:cSld>
  <p:clrMapOvr>
    <a:masterClrMapping/>
  </p:clrMapOvr>
  <p:transition spd="med">
    <p:pull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21722"/>
      </p:ext>
    </p:extLst>
  </p:cSld>
  <p:clrMapOvr>
    <a:masterClrMapping/>
  </p:clrMapOvr>
  <p:transition spd="med">
    <p:pull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78008"/>
      </p:ext>
    </p:extLst>
  </p:cSld>
  <p:clrMapOvr>
    <a:masterClrMapping/>
  </p:clrMapOvr>
  <p:transition spd="med">
    <p:pull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21648"/>
      </p:ext>
    </p:extLst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770240"/>
      </p:ext>
    </p:extLst>
  </p:cSld>
  <p:clrMapOvr>
    <a:masterClrMapping/>
  </p:clrMapOvr>
  <p:transition spd="med">
    <p:pull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0633"/>
      </p:ext>
    </p:extLst>
  </p:cSld>
  <p:clrMapOvr>
    <a:masterClrMapping/>
  </p:clrMapOvr>
  <p:transition spd="med">
    <p:pull dir="r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5052"/>
      </p:ext>
    </p:extLst>
  </p:cSld>
  <p:clrMapOvr>
    <a:masterClrMapping/>
  </p:clrMapOvr>
  <p:transition spd="med">
    <p:pull dir="r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41120"/>
      </p:ext>
    </p:extLst>
  </p:cSld>
  <p:clrMapOvr>
    <a:masterClrMapping/>
  </p:clrMapOvr>
  <p:transition spd="med">
    <p:pull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52017"/>
      </p:ext>
    </p:extLst>
  </p:cSld>
  <p:clrMapOvr>
    <a:masterClrMapping/>
  </p:clrMapOvr>
  <p:transition spd="med">
    <p:pull dir="r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4473"/>
      </p:ext>
    </p:extLst>
  </p:cSld>
  <p:clrMapOvr>
    <a:masterClrMapping/>
  </p:clrMapOvr>
  <p:transition spd="med">
    <p:pull dir="r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6781"/>
      </p:ext>
    </p:extLst>
  </p:cSld>
  <p:clrMapOvr>
    <a:masterClrMapping/>
  </p:clrMapOvr>
  <p:transition spd="med">
    <p:pull dir="r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84170"/>
      </p:ext>
    </p:extLst>
  </p:cSld>
  <p:clrMapOvr>
    <a:masterClrMapping/>
  </p:clrMapOvr>
  <p:transition spd="med">
    <p:pull dir="r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00273"/>
      </p:ext>
    </p:extLst>
  </p:cSld>
  <p:clrMapOvr>
    <a:masterClrMapping/>
  </p:clrMapOvr>
  <p:transition spd="med">
    <p:pull dir="r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84190"/>
      </p:ext>
    </p:extLst>
  </p:cSld>
  <p:clrMapOvr>
    <a:masterClrMapping/>
  </p:clrMapOvr>
  <p:transition spd="med">
    <p:pull dir="r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81311"/>
      </p:ext>
    </p:extLst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685151"/>
      </p:ext>
    </p:extLst>
  </p:cSld>
  <p:clrMapOvr>
    <a:masterClrMapping/>
  </p:clrMapOvr>
  <p:transition spd="med">
    <p:pull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21375"/>
      </p:ext>
    </p:extLst>
  </p:cSld>
  <p:clrMapOvr>
    <a:masterClrMapping/>
  </p:clrMapOvr>
  <p:transition spd="med">
    <p:pull dir="r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523"/>
      </p:ext>
    </p:extLst>
  </p:cSld>
  <p:clrMapOvr>
    <a:masterClrMapping/>
  </p:clrMapOvr>
  <p:transition spd="med">
    <p:pull dir="r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61401"/>
      </p:ext>
    </p:extLst>
  </p:cSld>
  <p:clrMapOvr>
    <a:masterClrMapping/>
  </p:clrMapOvr>
  <p:transition spd="med">
    <p:pull dir="r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08225"/>
      </p:ext>
    </p:extLst>
  </p:cSld>
  <p:clrMapOvr>
    <a:masterClrMapping/>
  </p:clrMapOvr>
  <p:transition spd="med">
    <p:pull dir="r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4346"/>
      </p:ext>
    </p:extLst>
  </p:cSld>
  <p:clrMapOvr>
    <a:masterClrMapping/>
  </p:clrMapOvr>
  <p:transition spd="med">
    <p:pull dir="r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94648"/>
      </p:ext>
    </p:extLst>
  </p:cSld>
  <p:clrMapOvr>
    <a:masterClrMapping/>
  </p:clrMapOvr>
  <p:transition spd="med">
    <p:pull dir="r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33388"/>
      </p:ext>
    </p:extLst>
  </p:cSld>
  <p:clrMapOvr>
    <a:masterClrMapping/>
  </p:clrMapOvr>
  <p:transition spd="med">
    <p:pull dir="r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50328"/>
      </p:ext>
    </p:extLst>
  </p:cSld>
  <p:clrMapOvr>
    <a:masterClrMapping/>
  </p:clrMapOvr>
  <p:transition spd="med">
    <p:pull dir="r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89944"/>
      </p:ext>
    </p:extLst>
  </p:cSld>
  <p:clrMapOvr>
    <a:masterClrMapping/>
  </p:clrMapOvr>
  <p:transition spd="med">
    <p:pull dir="r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94745"/>
      </p:ext>
    </p:extLst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517787"/>
      </p:ext>
    </p:extLst>
  </p:cSld>
  <p:clrMapOvr>
    <a:masterClrMapping/>
  </p:clrMapOvr>
  <p:transition spd="med">
    <p:pull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75411"/>
      </p:ext>
    </p:extLst>
  </p:cSld>
  <p:clrMapOvr>
    <a:masterClrMapping/>
  </p:clrMapOvr>
  <p:transition spd="med">
    <p:pull dir="r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42473"/>
      </p:ext>
    </p:extLst>
  </p:cSld>
  <p:clrMapOvr>
    <a:masterClrMapping/>
  </p:clrMapOvr>
  <p:transition spd="med">
    <p:pull dir="r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87248"/>
      </p:ext>
    </p:extLst>
  </p:cSld>
  <p:clrMapOvr>
    <a:masterClrMapping/>
  </p:clrMapOvr>
  <p:transition spd="med">
    <p:pull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41740"/>
      </p:ext>
    </p:extLst>
  </p:cSld>
  <p:clrMapOvr>
    <a:masterClrMapping/>
  </p:clrMapOvr>
  <p:transition spd="med">
    <p:pull dir="r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94939"/>
      </p:ext>
    </p:extLst>
  </p:cSld>
  <p:clrMapOvr>
    <a:masterClrMapping/>
  </p:clrMapOvr>
  <p:transition spd="med">
    <p:pull dir="r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88488"/>
      </p:ext>
    </p:extLst>
  </p:cSld>
  <p:clrMapOvr>
    <a:masterClrMapping/>
  </p:clrMapOvr>
  <p:transition spd="med">
    <p:pull dir="r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7774"/>
      </p:ext>
    </p:extLst>
  </p:cSld>
  <p:clrMapOvr>
    <a:masterClrMapping/>
  </p:clrMapOvr>
  <p:transition spd="med">
    <p:pull dir="r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64879"/>
      </p:ext>
    </p:extLst>
  </p:cSld>
  <p:clrMapOvr>
    <a:masterClrMapping/>
  </p:clrMapOvr>
  <p:transition spd="med">
    <p:pull dir="r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91273"/>
      </p:ext>
    </p:extLst>
  </p:cSld>
  <p:clrMapOvr>
    <a:masterClrMapping/>
  </p:clrMapOvr>
  <p:transition spd="med">
    <p:pull dir="r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39354"/>
      </p:ext>
    </p:extLst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572491"/>
      </p:ext>
    </p:extLst>
  </p:cSld>
  <p:clrMapOvr>
    <a:masterClrMapping/>
  </p:clrMapOvr>
  <p:transition spd="med">
    <p:pull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03500"/>
      </p:ext>
    </p:extLst>
  </p:cSld>
  <p:clrMapOvr>
    <a:masterClrMapping/>
  </p:clrMapOvr>
  <p:transition spd="med">
    <p:pull dir="r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75117"/>
      </p:ext>
    </p:extLst>
  </p:cSld>
  <p:clrMapOvr>
    <a:masterClrMapping/>
  </p:clrMapOvr>
  <p:transition spd="med">
    <p:pull dir="r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44291"/>
      </p:ext>
    </p:extLst>
  </p:cSld>
  <p:clrMapOvr>
    <a:masterClrMapping/>
  </p:clrMapOvr>
  <p:transition spd="med">
    <p:pull dir="r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9163"/>
      </p:ext>
    </p:extLst>
  </p:cSld>
  <p:clrMapOvr>
    <a:masterClrMapping/>
  </p:clrMapOvr>
  <p:transition spd="med">
    <p:pull dir="r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7883"/>
      </p:ext>
    </p:extLst>
  </p:cSld>
  <p:clrMapOvr>
    <a:masterClrMapping/>
  </p:clrMapOvr>
  <p:transition spd="med">
    <p:pull dir="r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41936"/>
      </p:ext>
    </p:extLst>
  </p:cSld>
  <p:clrMapOvr>
    <a:masterClrMapping/>
  </p:clrMapOvr>
  <p:transition spd="med">
    <p:pull dir="r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66532"/>
      </p:ext>
    </p:extLst>
  </p:cSld>
  <p:clrMapOvr>
    <a:masterClrMapping/>
  </p:clrMapOvr>
  <p:transition spd="med">
    <p:pull dir="r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89279"/>
      </p:ext>
    </p:extLst>
  </p:cSld>
  <p:clrMapOvr>
    <a:masterClrMapping/>
  </p:clrMapOvr>
  <p:transition spd="med">
    <p:pull dir="r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11662"/>
      </p:ext>
    </p:extLst>
  </p:cSld>
  <p:clrMapOvr>
    <a:masterClrMapping/>
  </p:clrMapOvr>
  <p:transition spd="med">
    <p:pull dir="r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EB42-FD70-43FB-950F-CCC5582531A8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17687"/>
      </p:ext>
    </p:extLst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003932"/>
      </p:ext>
    </p:extLst>
  </p:cSld>
  <p:clrMapOvr>
    <a:masterClrMapping/>
  </p:clrMapOvr>
  <p:transition spd="med">
    <p:pull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6C2F-BB42-4209-BF26-4943B75A7B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81749"/>
      </p:ext>
    </p:extLst>
  </p:cSld>
  <p:clrMapOvr>
    <a:masterClrMapping/>
  </p:clrMapOvr>
  <p:transition spd="med">
    <p:pull dir="r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D37C-6453-4755-A5BE-F9A370D778E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5867"/>
      </p:ext>
    </p:extLst>
  </p:cSld>
  <p:clrMapOvr>
    <a:masterClrMapping/>
  </p:clrMapOvr>
  <p:transition spd="med">
    <p:pull dir="r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41F2-837B-46BD-9732-1829083F4DDC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82425"/>
      </p:ext>
    </p:extLst>
  </p:cSld>
  <p:clrMapOvr>
    <a:masterClrMapping/>
  </p:clrMapOvr>
  <p:transition spd="med">
    <p:pull dir="r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2E8-A805-4938-92EE-09DB5E008CD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10165"/>
      </p:ext>
    </p:extLst>
  </p:cSld>
  <p:clrMapOvr>
    <a:masterClrMapping/>
  </p:clrMapOvr>
  <p:transition spd="med">
    <p:pull dir="r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B53C-76C6-46F9-9B19-C18720A1660B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39789"/>
      </p:ext>
    </p:extLst>
  </p:cSld>
  <p:clrMapOvr>
    <a:masterClrMapping/>
  </p:clrMapOvr>
  <p:transition spd="med">
    <p:pull dir="r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753-535F-4649-84B9-18ACE42E1F57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09416"/>
      </p:ext>
    </p:extLst>
  </p:cSld>
  <p:clrMapOvr>
    <a:masterClrMapping/>
  </p:clrMapOvr>
  <p:transition spd="med">
    <p:pull dir="r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6E14-D8E6-4FE7-BD4C-CF789648F54F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15091"/>
      </p:ext>
    </p:extLst>
  </p:cSld>
  <p:clrMapOvr>
    <a:masterClrMapping/>
  </p:clrMapOvr>
  <p:transition spd="med">
    <p:pull dir="r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5575-A42D-4192-A82C-40E341999CB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30718"/>
      </p:ext>
    </p:extLst>
  </p:cSld>
  <p:clrMapOvr>
    <a:masterClrMapping/>
  </p:clrMapOvr>
  <p:transition spd="med">
    <p:pull dir="r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DB6-31EB-4FCF-BA67-782AEB9A858D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09323"/>
      </p:ext>
    </p:extLst>
  </p:cSld>
  <p:clrMapOvr>
    <a:masterClrMapping/>
  </p:clrMapOvr>
  <p:transition spd="med">
    <p:pull dir="r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A7A0-2782-41CC-93E9-8FE0DB58C073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63130"/>
      </p:ext>
    </p:extLst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74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9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46" y="1"/>
            <a:ext cx="863990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46" y="765175"/>
            <a:ext cx="8639908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152400" y="6569076"/>
            <a:ext cx="136134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sz="800" b="0" smtClean="0">
                <a:solidFill>
                  <a:srgbClr val="000000"/>
                </a:solidFill>
              </a:rPr>
              <a:t>STEM/MARK, a.s.</a:t>
            </a: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auto">
          <a:xfrm>
            <a:off x="3606312" y="6569076"/>
            <a:ext cx="215997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800" b="0" smtClean="0">
                <a:solidFill>
                  <a:srgbClr val="000000"/>
                </a:solidFill>
              </a:rPr>
              <a:t>Životní styl a obezita v ČR, leden 2006</a:t>
            </a:r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6730512" y="6569076"/>
            <a:ext cx="22288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800" b="0" smtClean="0">
                <a:solidFill>
                  <a:srgbClr val="000000"/>
                </a:solidFill>
              </a:rPr>
              <a:t>strana </a:t>
            </a:r>
            <a:fld id="{4FA68E7A-1822-4223-9423-37796973558C}" type="slidenum">
              <a:rPr lang="cs-CZ" sz="800" b="0" smtClean="0">
                <a:solidFill>
                  <a:srgbClr val="000000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cs-CZ" sz="800" b="0" smtClean="0">
              <a:solidFill>
                <a:srgbClr val="000000"/>
              </a:solidFill>
            </a:endParaRPr>
          </a:p>
        </p:txBody>
      </p:sp>
      <p:sp>
        <p:nvSpPr>
          <p:cNvPr id="1031" name="Line 15"/>
          <p:cNvSpPr>
            <a:spLocks noChangeShapeType="1"/>
          </p:cNvSpPr>
          <p:nvPr/>
        </p:nvSpPr>
        <p:spPr bwMode="auto">
          <a:xfrm>
            <a:off x="252047" y="6561138"/>
            <a:ext cx="86076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b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defRPr sz="1300" b="1">
          <a:solidFill>
            <a:schemeClr val="tx1"/>
          </a:solidFill>
          <a:latin typeface="+mn-lt"/>
          <a:ea typeface="+mn-ea"/>
          <a:cs typeface="+mn-cs"/>
        </a:defRPr>
      </a:lvl1pPr>
      <a:lvl2pPr marL="179388" indent="2778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</a:defRPr>
      </a:lvl2pPr>
      <a:lvl3pPr marL="536575" indent="-1778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971C54"/>
        </a:buClr>
        <a:buSzPct val="135000"/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3pPr>
      <a:lvl4pPr marL="993775" indent="-2778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971C54"/>
        </a:buClr>
        <a:buSzPct val="90000"/>
        <a:buFont typeface="Wingdings" pitchFamily="2" charset="2"/>
        <a:buChar char="¨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4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3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5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8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DB9813B-B5B4-485D-B6EF-77000908F966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8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WINDOWS\Profiles\tom\Plocha\LOGOSUPP.PC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WINDOWS\Profiles\tom\Plocha\LOGOSUPP.PCX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705472"/>
            <a:ext cx="990599" cy="100952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8153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Epidemiologie obezity</a:t>
            </a: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18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400800" cy="762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doc</a:t>
            </a:r>
            <a:r>
              <a:rPr lang="cs-CZ" dirty="0"/>
              <a:t>. MUDr. Jindřich Fiala, </a:t>
            </a:r>
            <a:r>
              <a:rPr lang="cs-CZ" dirty="0" smtClean="0"/>
              <a:t>CSc.</a:t>
            </a:r>
            <a:endParaRPr lang="cs-CZ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C72E-4D76-4C82-9BF5-F4B7A2B6834A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3078" name="Text Box 1028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cs-CZ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9" name="Text Box 1029"/>
          <p:cNvSpPr txBox="1">
            <a:spLocks noChangeArrowheads="1"/>
          </p:cNvSpPr>
          <p:nvPr/>
        </p:nvSpPr>
        <p:spPr bwMode="auto">
          <a:xfrm>
            <a:off x="2895600" y="57912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sz="1800" b="0">
                <a:solidFill>
                  <a:schemeClr val="tx1"/>
                </a:solidFill>
                <a:latin typeface="Times New Roman" pitchFamily="18" charset="0"/>
              </a:rPr>
              <a:t>Ústav preventivního lékařství LF MU</a:t>
            </a:r>
            <a:endParaRPr lang="cs-CZ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"/>
            <a:ext cx="4343400" cy="380999"/>
          </a:xfrm>
        </p:spPr>
        <p:txBody>
          <a:bodyPr/>
          <a:lstStyle/>
          <a:p>
            <a:pPr eaLnBrk="1" hangingPunct="1"/>
            <a:r>
              <a:rPr lang="cs-CZ" sz="1900" dirty="0" smtClean="0"/>
              <a:t>Obvod pasu – skupiny, průměr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5175"/>
            <a:ext cx="3962400" cy="4416425"/>
          </a:xfrm>
        </p:spPr>
        <p:txBody>
          <a:bodyPr/>
          <a:lstStyle/>
          <a:p>
            <a:pPr lvl="2" eaLnBrk="1" hangingPunct="1"/>
            <a:r>
              <a:rPr lang="cs-CZ" dirty="0" smtClean="0"/>
              <a:t>Z hlediska celkové populace dochází k přesunu respondentů z nerizikové skupiny do mírně rizikové skupiny (+2% b.) a rovněž vzrostl počet lidí spadajících do silně rizikové skupiny (+8% b.).</a:t>
            </a:r>
          </a:p>
          <a:p>
            <a:pPr lvl="2" eaLnBrk="1" hangingPunct="1">
              <a:buFont typeface="Wingdings" pitchFamily="2" charset="2"/>
              <a:buNone/>
            </a:pPr>
            <a:endParaRPr lang="cs-CZ" dirty="0" smtClean="0"/>
          </a:p>
          <a:p>
            <a:pPr lvl="2" eaLnBrk="1" hangingPunct="1"/>
            <a:r>
              <a:rPr lang="cs-CZ" dirty="0" smtClean="0"/>
              <a:t>Průměrný obvod pasu české populace je 88,3 cm. Oproti předchozím vlnám se tato hodnota zvětšila o 2,5 cm.</a:t>
            </a:r>
          </a:p>
          <a:p>
            <a:pPr lvl="3" eaLnBrk="1" hangingPunct="1"/>
            <a:r>
              <a:rPr lang="cs-CZ" dirty="0" smtClean="0"/>
              <a:t>Průměrný obvod pasu u mužů vzrostl o necelé 2 centimetry na hodnotu 93,1 cm. Znamená to, že průměrný obvod pasu u mužské populace zůstal v oblasti normálního obvodu pasu. </a:t>
            </a:r>
          </a:p>
          <a:p>
            <a:pPr lvl="3" eaLnBrk="1" hangingPunct="1"/>
            <a:r>
              <a:rPr lang="cs-CZ" dirty="0" smtClean="0"/>
              <a:t>Průměrný obvod pasu u žen je 84 cm, což představuje nárůst o necelé 3 cm. Průměr zůstává podobně jako v předchozích vlnách šetření v mírně rizikovém pásmu, ale posunuje se k jeho horní hranici.</a:t>
            </a:r>
          </a:p>
        </p:txBody>
      </p:sp>
      <p:pic>
        <p:nvPicPr>
          <p:cNvPr id="16388" name="Picture 1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031" y="76200"/>
            <a:ext cx="4012759" cy="32766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8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429000"/>
            <a:ext cx="3791127" cy="309562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6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42646" y="1"/>
            <a:ext cx="6605954" cy="380999"/>
          </a:xfrm>
        </p:spPr>
        <p:txBody>
          <a:bodyPr/>
          <a:lstStyle/>
          <a:p>
            <a:pPr eaLnBrk="1" hangingPunct="1"/>
            <a:r>
              <a:rPr lang="cs-CZ" sz="2000" dirty="0" smtClean="0"/>
              <a:t>Genetická a sociální predispozice k obezitě</a:t>
            </a:r>
          </a:p>
        </p:txBody>
      </p:sp>
      <p:sp>
        <p:nvSpPr>
          <p:cNvPr id="17411" name="Rectangle 18"/>
          <p:cNvSpPr>
            <a:spLocks noGrp="1" noChangeArrowheads="1"/>
          </p:cNvSpPr>
          <p:nvPr>
            <p:ph sz="quarter" idx="2"/>
          </p:nvPr>
        </p:nvSpPr>
        <p:spPr>
          <a:xfrm>
            <a:off x="3941886" y="765178"/>
            <a:ext cx="4950069" cy="2803525"/>
          </a:xfrm>
        </p:spPr>
        <p:txBody>
          <a:bodyPr/>
          <a:lstStyle/>
          <a:p>
            <a:pPr lvl="2" eaLnBrk="1" hangingPunct="1"/>
            <a:r>
              <a:rPr lang="cs-CZ" smtClean="0"/>
              <a:t>Ukazuje se, že výskyt nadváhy u jednotlivce úzce souvisí s výskytem nadměrné hmotnosti v rodině. </a:t>
            </a:r>
          </a:p>
          <a:p>
            <a:pPr lvl="2" eaLnBrk="1" hangingPunct="1"/>
            <a:r>
              <a:rPr lang="cs-CZ" smtClean="0"/>
              <a:t>Grafy zobrazují procento respondentů, kteří mají rodiče trpící nadměrnou hmotností v třídění podle BMI respondenta.</a:t>
            </a:r>
          </a:p>
          <a:p>
            <a:pPr lvl="2" eaLnBrk="1" hangingPunct="1"/>
            <a:r>
              <a:rPr lang="cs-CZ" smtClean="0"/>
              <a:t>Podíl respondentů s nadváhou či obezitou v dospělé populaci je 52 %. Pokud žádný z rodičů netrpí nadváhou, tento podíl se snižuje na 46 %. Pokud nadváhou trpí jeden z rodičů, zastoupení nadměrné hmotnosti je 62 % a pokud oba rodiče, tak dokonce přes 70 %. </a:t>
            </a:r>
          </a:p>
          <a:p>
            <a:pPr lvl="2" eaLnBrk="1" hangingPunct="1"/>
            <a:r>
              <a:rPr lang="cs-CZ" smtClean="0"/>
              <a:t>Znamená to, že pravděpodobnost výskytu nadváhy je zhruba 1,4x vyšší v rodinách s alespoň jedním rodičem s nadměrnou tělesnou hmotností.</a:t>
            </a:r>
          </a:p>
          <a:p>
            <a:pPr lvl="2" eaLnBrk="1" hangingPunct="1">
              <a:buFont typeface="Wingdings" pitchFamily="2" charset="2"/>
              <a:buNone/>
            </a:pPr>
            <a:endParaRPr lang="cs-CZ" sz="800" i="1" smtClean="0"/>
          </a:p>
        </p:txBody>
      </p:sp>
      <p:pic>
        <p:nvPicPr>
          <p:cNvPr id="17412" name="Picture 95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89" y="765178"/>
            <a:ext cx="3433396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6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89" y="3721103"/>
            <a:ext cx="3433396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7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717" y="3721103"/>
            <a:ext cx="3433397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66646" y="1"/>
            <a:ext cx="4319954" cy="380999"/>
          </a:xfrm>
        </p:spPr>
        <p:txBody>
          <a:bodyPr/>
          <a:lstStyle/>
          <a:p>
            <a:pPr eaLnBrk="1" hangingPunct="1"/>
            <a:r>
              <a:rPr lang="cs-CZ" sz="2000" dirty="0" smtClean="0"/>
              <a:t>Hodnocení vlastní váhy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52046" y="457200"/>
            <a:ext cx="4249615" cy="5759450"/>
          </a:xfrm>
        </p:spPr>
        <p:txBody>
          <a:bodyPr/>
          <a:lstStyle/>
          <a:p>
            <a:pPr marL="0" indent="0" eaLnBrk="1" hangingPunct="1"/>
            <a:r>
              <a:rPr lang="cs-CZ" sz="1000" dirty="0" smtClean="0"/>
              <a:t>Subjektivně-objektivní pohled </a:t>
            </a:r>
          </a:p>
          <a:p>
            <a:pPr lvl="2" eaLnBrk="1" hangingPunct="1"/>
            <a:r>
              <a:rPr lang="cs-CZ" dirty="0" smtClean="0"/>
              <a:t>Při porovnání subjektivně vnímané váhy s objektivním ukazatelem (BMI) se ukazuje, že zhruba 3/4 populace vnímají svou váhu správně.</a:t>
            </a:r>
          </a:p>
          <a:p>
            <a:pPr lvl="2" eaLnBrk="1" hangingPunct="1"/>
            <a:r>
              <a:rPr lang="cs-CZ" dirty="0" smtClean="0"/>
              <a:t>21 % populace podhodnocuje svoji váhu, tzn. že podle indexu BMI trpí nadváhou či obezitou, ačkoliv subjektivně vnímají svou váhu jako normální.</a:t>
            </a:r>
          </a:p>
          <a:p>
            <a:pPr lvl="2" eaLnBrk="1" hangingPunct="1"/>
            <a:r>
              <a:rPr lang="cs-CZ" dirty="0" smtClean="0"/>
              <a:t>5 % populace nadhodnocují svou váhu, tzn. že podle indexu BMI spadají do nižší váhové kategorie než podle subjektivního hodnocení.</a:t>
            </a:r>
          </a:p>
          <a:p>
            <a:pPr lvl="2" eaLnBrk="1" hangingPunct="1"/>
            <a:r>
              <a:rPr lang="cs-CZ" dirty="0" smtClean="0"/>
              <a:t>Muži svou váhu podhodnocují výrazně častěji než ženy </a:t>
            </a:r>
            <a:br>
              <a:rPr lang="cs-CZ" dirty="0" smtClean="0"/>
            </a:br>
            <a:r>
              <a:rPr lang="cs-CZ" dirty="0" smtClean="0"/>
              <a:t>(29 % mužů x 13 % žen). Nadhodnocení váhy muži nebylo téměř zaznamenáno.</a:t>
            </a:r>
          </a:p>
          <a:p>
            <a:pPr lvl="2" eaLnBrk="1" hangingPunct="1"/>
            <a:r>
              <a:rPr lang="cs-CZ" dirty="0" smtClean="0"/>
              <a:t>Ženy jsou v hodnocení své váhy značně realistické, 81 % </a:t>
            </a:r>
            <a:br>
              <a:rPr lang="cs-CZ" dirty="0" smtClean="0"/>
            </a:br>
            <a:r>
              <a:rPr lang="cs-CZ" dirty="0" smtClean="0"/>
              <a:t>z nich svou váhu zařadilo správně. 13 % žen svou váhu podhodnotilo, 6 % naopak nadhodnotilo. </a:t>
            </a:r>
          </a:p>
        </p:txBody>
      </p:sp>
      <p:pic>
        <p:nvPicPr>
          <p:cNvPr id="18436" name="Picture 1045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9551" y="533400"/>
            <a:ext cx="3717249" cy="3035303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72920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50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5836" y="3733803"/>
            <a:ext cx="3431931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9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Fyzická zátěž populace, pokusy o zhubnutí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indent="0" eaLnBrk="1" hangingPunct="1"/>
            <a:r>
              <a:rPr lang="cs-CZ" b="1" smtClean="0"/>
              <a:t>Fyzická zátěž populace</a:t>
            </a:r>
          </a:p>
          <a:p>
            <a:pPr lvl="2" eaLnBrk="1" hangingPunct="1"/>
            <a:r>
              <a:rPr lang="cs-CZ" smtClean="0"/>
              <a:t>Lidé se v průměru věnují náročné fyzické aktivitě méně, než tomu bylo v předchozích letech.</a:t>
            </a:r>
          </a:p>
          <a:p>
            <a:pPr lvl="2" eaLnBrk="1" hangingPunct="1"/>
            <a:r>
              <a:rPr lang="cs-CZ" smtClean="0"/>
              <a:t>Týdně věnuje populace náročné fyzické aktivitě v průměru necelé 4 hodiny, přičemž oproti minulé vlně v letech 2000/2001 došlo k poklesu o 1 hodinu.</a:t>
            </a:r>
          </a:p>
          <a:p>
            <a:pPr lvl="2" eaLnBrk="1" hangingPunct="1"/>
            <a:r>
              <a:rPr lang="cs-CZ" smtClean="0"/>
              <a:t>Střední počet hodin (tzv. medián), kdy se česká populace věnuje namáhavější fyzické aktivitě je 2,00 hodiny týdně. Tato hodnota více vypovídá o „typickém Čechovi“, neboť hodnota průměru je ovlivněna menším počtem respondentů, kteří jsou velice fyzicky aktivní.  </a:t>
            </a:r>
          </a:p>
          <a:p>
            <a:pPr lvl="2" eaLnBrk="1" hangingPunct="1"/>
            <a:r>
              <a:rPr lang="cs-CZ" smtClean="0"/>
              <a:t>Minimální doba doporučovaná odborníky pro prevenci civilizačních chorob je přitom 3,5 hodiny.</a:t>
            </a:r>
          </a:p>
        </p:txBody>
      </p:sp>
      <p:sp>
        <p:nvSpPr>
          <p:cNvPr id="19460" name="Rectangle 1028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0" indent="0" eaLnBrk="1" hangingPunct="1"/>
            <a:r>
              <a:rPr lang="cs-CZ" sz="1000" smtClean="0"/>
              <a:t>Pokusy o zhubnutí</a:t>
            </a:r>
          </a:p>
          <a:p>
            <a:pPr lvl="2" eaLnBrk="1" hangingPunct="1"/>
            <a:r>
              <a:rPr lang="cs-CZ" smtClean="0"/>
              <a:t>Více než polovina populace (52 %) se někdy v životě snažila zhubnout a 36 % populace se o to pokoušelo dokonce opakovaně. </a:t>
            </a:r>
          </a:p>
          <a:p>
            <a:pPr lvl="2" eaLnBrk="1" hangingPunct="1"/>
            <a:r>
              <a:rPr lang="cs-CZ" smtClean="0"/>
              <a:t>48 % populace se nikdy nepokoušelo zhubnout, nadváhou či obezitou podle BMI hodnot přitom trpí 52 % populace (tj. o 4% b. více).</a:t>
            </a:r>
          </a:p>
          <a:p>
            <a:pPr lvl="2" eaLnBrk="1" hangingPunct="1">
              <a:buFont typeface="Wingdings" pitchFamily="2" charset="2"/>
              <a:buNone/>
            </a:pPr>
            <a:endParaRPr lang="cs-CZ" smtClean="0"/>
          </a:p>
          <a:p>
            <a:pPr marL="0" indent="0" eaLnBrk="1" hangingPunct="1"/>
            <a:endParaRPr lang="cs-CZ" sz="1000" smtClean="0"/>
          </a:p>
        </p:txBody>
      </p:sp>
      <p:pic>
        <p:nvPicPr>
          <p:cNvPr id="19461" name="Picture 1041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89" y="3721103"/>
            <a:ext cx="3433396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43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717" y="3721103"/>
            <a:ext cx="3433397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5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Frekvence spotřeby potravin a nápojů</a:t>
            </a:r>
          </a:p>
        </p:txBody>
      </p:sp>
      <p:pic>
        <p:nvPicPr>
          <p:cNvPr id="20483" name="Picture 38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966" y="765175"/>
            <a:ext cx="4004896" cy="5759450"/>
          </a:xfrm>
          <a:noFill/>
        </p:spPr>
      </p:pic>
      <p:pic>
        <p:nvPicPr>
          <p:cNvPr id="20484" name="Picture 40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674" y="765175"/>
            <a:ext cx="4006362" cy="57594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Frekvence spotřeby potravin a nápojů – časové řady</a:t>
            </a:r>
          </a:p>
        </p:txBody>
      </p:sp>
      <p:pic>
        <p:nvPicPr>
          <p:cNvPr id="21507" name="Picture 1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4660" y="765175"/>
            <a:ext cx="4064977" cy="57594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367" y="765175"/>
            <a:ext cx="4064977" cy="57594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Průměrný čas strávený činnostmi podle váhy (BMI)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2" eaLnBrk="1" hangingPunct="1"/>
            <a:r>
              <a:rPr lang="cs-CZ" smtClean="0"/>
              <a:t>Lidé s nadváhou resp. obezitou věnují podstatně více </a:t>
            </a:r>
            <a:br>
              <a:rPr lang="cs-CZ" smtClean="0"/>
            </a:br>
            <a:r>
              <a:rPr lang="cs-CZ" smtClean="0"/>
              <a:t>času: </a:t>
            </a:r>
          </a:p>
          <a:p>
            <a:pPr lvl="3" eaLnBrk="1" hangingPunct="1"/>
            <a:r>
              <a:rPr lang="cs-CZ" smtClean="0"/>
              <a:t>Sledování TV (</a:t>
            </a:r>
            <a:r>
              <a:rPr lang="cs-CZ" b="1" smtClean="0"/>
              <a:t>+30 minut denně resp. +59 minut denně</a:t>
            </a:r>
            <a:r>
              <a:rPr lang="cs-CZ" smtClean="0"/>
              <a:t>)</a:t>
            </a:r>
          </a:p>
          <a:p>
            <a:pPr lvl="3" eaLnBrk="1" hangingPunct="1"/>
            <a:r>
              <a:rPr lang="cs-CZ" smtClean="0"/>
              <a:t>Práce v domácnosti (+17 minut denně resp. +34 minut denně).</a:t>
            </a:r>
          </a:p>
          <a:p>
            <a:pPr lvl="3" eaLnBrk="1" hangingPunct="1">
              <a:buFont typeface="Wingdings" pitchFamily="2" charset="2"/>
              <a:buNone/>
            </a:pPr>
            <a:endParaRPr lang="cs-CZ" smtClean="0"/>
          </a:p>
          <a:p>
            <a:pPr lvl="2" eaLnBrk="1" hangingPunct="1"/>
            <a:r>
              <a:rPr lang="cs-CZ" smtClean="0"/>
              <a:t>Lidé s nadváhou resp. obezitou věnují podstatně méně času: </a:t>
            </a:r>
          </a:p>
          <a:p>
            <a:pPr lvl="3" eaLnBrk="1" hangingPunct="1"/>
            <a:r>
              <a:rPr lang="cs-CZ" smtClean="0"/>
              <a:t>Sport a pohybové aktivity (-15 minut denně resp. –31 minut denně)</a:t>
            </a:r>
          </a:p>
          <a:p>
            <a:pPr lvl="3" eaLnBrk="1" hangingPunct="1"/>
            <a:r>
              <a:rPr lang="cs-CZ" smtClean="0"/>
              <a:t>Zaměstnání (</a:t>
            </a:r>
            <a:r>
              <a:rPr lang="cs-CZ" b="1" smtClean="0"/>
              <a:t>-34 minut denně resp. 78 minut denně</a:t>
            </a:r>
            <a:r>
              <a:rPr lang="cs-CZ" smtClean="0"/>
              <a:t>)</a:t>
            </a:r>
          </a:p>
          <a:p>
            <a:pPr lvl="3" eaLnBrk="1" hangingPunct="1"/>
            <a:r>
              <a:rPr lang="cs-CZ" smtClean="0"/>
              <a:t>Škola (-36 minut denně resp. –39 minut denně)</a:t>
            </a:r>
          </a:p>
          <a:p>
            <a:pPr lvl="3" eaLnBrk="1" hangingPunct="1"/>
            <a:r>
              <a:rPr lang="cs-CZ" smtClean="0"/>
              <a:t>Samostatné studium (-14 minut denně resp. -16 minut denně).</a:t>
            </a:r>
          </a:p>
          <a:p>
            <a:pPr lvl="3" eaLnBrk="1" hangingPunct="1"/>
            <a:endParaRPr lang="cs-CZ" smtClean="0"/>
          </a:p>
          <a:p>
            <a:pPr lvl="3" eaLnBrk="1" hangingPunct="1"/>
            <a:endParaRPr lang="cs-CZ" smtClean="0"/>
          </a:p>
          <a:p>
            <a:pPr lvl="3" eaLnBrk="1" hangingPunct="1">
              <a:buFont typeface="Wingdings" pitchFamily="2" charset="2"/>
              <a:buNone/>
            </a:pPr>
            <a:endParaRPr lang="cs-CZ" smtClean="0"/>
          </a:p>
          <a:p>
            <a:pPr lvl="3" eaLnBrk="1" hangingPunct="1"/>
            <a:endParaRPr lang="cs-CZ" sz="1100" smtClean="0"/>
          </a:p>
          <a:p>
            <a:pPr lvl="2" eaLnBrk="1" hangingPunct="1">
              <a:buFont typeface="Wingdings" pitchFamily="2" charset="2"/>
              <a:buNone/>
            </a:pPr>
            <a:endParaRPr lang="cs-CZ" sz="1100" smtClean="0"/>
          </a:p>
          <a:p>
            <a:pPr lvl="3" eaLnBrk="1" hangingPunct="1"/>
            <a:endParaRPr lang="cs-CZ" sz="1100" smtClean="0"/>
          </a:p>
        </p:txBody>
      </p:sp>
      <p:pic>
        <p:nvPicPr>
          <p:cNvPr id="22532" name="Picture 2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966" y="765175"/>
            <a:ext cx="4004896" cy="57594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4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Působení stresu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2" eaLnBrk="1" hangingPunct="1"/>
            <a:r>
              <a:rPr lang="cs-CZ" smtClean="0"/>
              <a:t>Oproti předchozím šetřením mají lidé pocit, že jsou stresu vystaveni méně. Procento lidí, kteří jsou vystaveni stresu denně, kleslo o 8% b. a naopak se zvýšil podíl respondentů, kteří jsou vystaveni stresu zcela výjimečně. Podíl populace alespoň jednou týdně vystavené stresu činí 50 %. </a:t>
            </a:r>
          </a:p>
          <a:p>
            <a:pPr lvl="2" eaLnBrk="1" hangingPunct="1"/>
            <a:endParaRPr lang="cs-CZ" smtClean="0"/>
          </a:p>
          <a:p>
            <a:pPr lvl="2" eaLnBrk="1" hangingPunct="1"/>
            <a:r>
              <a:rPr lang="cs-CZ" smtClean="0"/>
              <a:t>Mezi tělesnou hmotností a mírou stresu, které jsou respondenti vystaveni, nebyla zjištěna žádná závislost. Při třídění podle pohlaví bylo zjištěno, že muži jsou stresu vystaveni zhruba stejně často jako ženy. Podobnou situaci ukázala i analýza podle BMI. </a:t>
            </a:r>
            <a:endParaRPr lang="cs-CZ" sz="800" smtClean="0"/>
          </a:p>
        </p:txBody>
      </p:sp>
      <p:pic>
        <p:nvPicPr>
          <p:cNvPr id="23556" name="Picture 1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89" y="3721103"/>
            <a:ext cx="3433396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7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717" y="765178"/>
            <a:ext cx="3433397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2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717" y="3721103"/>
            <a:ext cx="3433397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5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Přidružená onemocnění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9213" y="765178"/>
            <a:ext cx="4602773" cy="2803525"/>
          </a:xfrm>
        </p:spPr>
        <p:txBody>
          <a:bodyPr/>
          <a:lstStyle/>
          <a:p>
            <a:pPr lvl="2" eaLnBrk="1" hangingPunct="1"/>
            <a:r>
              <a:rPr lang="cs-CZ" smtClean="0"/>
              <a:t>V rámci šetření bylo od respondentů zjišťováno, zda trpí (resp. jsou si vědomi, že trpí) některým z předem definovaných onemocnění. </a:t>
            </a:r>
          </a:p>
          <a:p>
            <a:pPr lvl="2" eaLnBrk="1" hangingPunct="1"/>
            <a:r>
              <a:rPr lang="cs-CZ" smtClean="0"/>
              <a:t>Lidé s nadváhou resp. obezitou trpí všemi uvedenými typy chorob více než lidé s normální váhou. Největší rozdíl je u těchto chorob </a:t>
            </a:r>
            <a:r>
              <a:rPr lang="cs-CZ" i="1" smtClean="0"/>
              <a:t>(nadváha/obezita): </a:t>
            </a:r>
            <a:endParaRPr lang="cs-CZ" smtClean="0"/>
          </a:p>
          <a:p>
            <a:pPr lvl="3" eaLnBrk="1" hangingPunct="1"/>
            <a:r>
              <a:rPr lang="cs-CZ" smtClean="0"/>
              <a:t>Zvýšený krevní tlak (+22% b. /+41% b. )</a:t>
            </a:r>
          </a:p>
          <a:p>
            <a:pPr lvl="3" eaLnBrk="1" hangingPunct="1"/>
            <a:r>
              <a:rPr lang="cs-CZ" smtClean="0"/>
              <a:t>Onemocnění kloubů a páteře (+17% b. /+29% b.)</a:t>
            </a:r>
          </a:p>
          <a:p>
            <a:pPr lvl="3" eaLnBrk="1" hangingPunct="1"/>
            <a:r>
              <a:rPr lang="cs-CZ" smtClean="0"/>
              <a:t>Zvýšená hladina cholesterolu a tuků (+16% b. /+22% b.)</a:t>
            </a:r>
          </a:p>
          <a:p>
            <a:pPr lvl="2" eaLnBrk="1" hangingPunct="1"/>
            <a:r>
              <a:rPr lang="cs-CZ" smtClean="0"/>
              <a:t>Při porovnání s předchozími vlnami uvedlo více respondentů zvýšený krevní tlak (+2% b.).</a:t>
            </a:r>
          </a:p>
          <a:p>
            <a:pPr lvl="2" eaLnBrk="1" hangingPunct="1"/>
            <a:r>
              <a:rPr lang="cs-CZ" smtClean="0"/>
              <a:t>Onemocněním žlučníku a onemocněním klubů a páteře trpí statisticky významně více ženy. </a:t>
            </a:r>
          </a:p>
        </p:txBody>
      </p:sp>
      <p:pic>
        <p:nvPicPr>
          <p:cNvPr id="24580" name="Picture 53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89" y="3721103"/>
            <a:ext cx="3433396" cy="2803525"/>
          </a:xfrm>
          <a:noFill/>
        </p:spPr>
      </p:pic>
      <p:pic>
        <p:nvPicPr>
          <p:cNvPr id="24581" name="Picture 55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717" y="765178"/>
            <a:ext cx="3433397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9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717" y="3721103"/>
            <a:ext cx="3433397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Hlavní zjištění</a:t>
            </a:r>
          </a:p>
        </p:txBody>
      </p:sp>
      <p:sp>
        <p:nvSpPr>
          <p:cNvPr id="71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52046" y="1717675"/>
            <a:ext cx="4249615" cy="4806950"/>
          </a:xfrm>
        </p:spPr>
        <p:txBody>
          <a:bodyPr/>
          <a:lstStyle/>
          <a:p>
            <a:pPr lvl="1" indent="0" eaLnBrk="1" hangingPunct="1"/>
            <a:r>
              <a:rPr lang="cs-CZ" sz="1000" b="1" smtClean="0"/>
              <a:t>Prevalence nadváhy a obezity</a:t>
            </a:r>
          </a:p>
          <a:p>
            <a:pPr lvl="2" eaLnBrk="1" hangingPunct="1"/>
            <a:r>
              <a:rPr lang="cs-CZ" sz="1000" smtClean="0"/>
              <a:t>Přibližně 52 % dospělé populace České republiky se dle hodnot BMI pohybuje nad hranicí normální hmotnosti, přičemž 35 % spadá do kategorie nadváhy a 17 % spadá do kategorie obezity. </a:t>
            </a:r>
          </a:p>
          <a:p>
            <a:pPr lvl="2" eaLnBrk="1" hangingPunct="1"/>
            <a:r>
              <a:rPr lang="cs-CZ" sz="1000" smtClean="0"/>
              <a:t>Oproti minulým vlnám (2000-2001) vzrostl podíl populace s nadměrnou hmotností o 3% b. </a:t>
            </a:r>
          </a:p>
          <a:p>
            <a:pPr lvl="2" eaLnBrk="1" hangingPunct="1"/>
            <a:r>
              <a:rPr lang="cs-CZ" sz="1000" smtClean="0"/>
              <a:t>K tak vysokému podílu populace s nadměrnou hmotností přispívají větší měrou muži a starší lidé. V populaci je totiž téměř 60 % mužů s nadměrnou hmotností, zatímco mezi ženami jde o 46 %. Mezi lidmi ve věku 18 – 44 let je podíl populace s normální hmotností 67 %, mezi lidmi ve věku </a:t>
            </a:r>
            <a:br>
              <a:rPr lang="cs-CZ" sz="1000" smtClean="0"/>
            </a:br>
            <a:r>
              <a:rPr lang="cs-CZ" sz="1000" smtClean="0"/>
              <a:t>45 let a více jde o 30 %. </a:t>
            </a:r>
          </a:p>
          <a:p>
            <a:pPr lvl="2" eaLnBrk="1" hangingPunct="1"/>
            <a:r>
              <a:rPr lang="cs-CZ" sz="1000" smtClean="0"/>
              <a:t>35 % respondentů se domnívá, že trpí nadměrnou hmotností. Ve skutečnosti je v populaci téměř 1,5 násobek lidí s nadměrnou hmotností. </a:t>
            </a:r>
          </a:p>
          <a:p>
            <a:pPr lvl="2" eaLnBrk="1" hangingPunct="1"/>
            <a:r>
              <a:rPr lang="cs-CZ" sz="1000" smtClean="0"/>
              <a:t>3/4 osob vnímají svou váhu správně. Pětina populace svou váhu podhodnocuje, tzn. že podle indexu BMI trpí nadváhou či obezitou, ačkoliv svou váhu vnímá jako normální. Tohoto omylu v subjektivním vnímání vlastní váhy se častěji dopouštějí muži. </a:t>
            </a:r>
          </a:p>
          <a:p>
            <a:pPr lvl="2" eaLnBrk="1" hangingPunct="1"/>
            <a:endParaRPr lang="cs-CZ" sz="1000" smtClean="0"/>
          </a:p>
        </p:txBody>
      </p:sp>
      <p:sp>
        <p:nvSpPr>
          <p:cNvPr id="717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642340" y="1736725"/>
            <a:ext cx="4249615" cy="4787900"/>
          </a:xfrm>
        </p:spPr>
        <p:txBody>
          <a:bodyPr/>
          <a:lstStyle/>
          <a:p>
            <a:pPr lvl="1" indent="0" eaLnBrk="1" hangingPunct="1"/>
            <a:r>
              <a:rPr lang="cs-CZ" sz="1000" b="1" smtClean="0"/>
              <a:t>Nadměrná hmotnost a rodina</a:t>
            </a:r>
            <a:endParaRPr lang="cs-CZ" sz="1000" smtClean="0"/>
          </a:p>
          <a:p>
            <a:pPr lvl="2" eaLnBrk="1" hangingPunct="1"/>
            <a:r>
              <a:rPr lang="cs-CZ" sz="1000" smtClean="0"/>
              <a:t>Zhruba každý osmý respondent uvedl, že v dětství trpěl nadváhou. Analýza ukázala, že výskyt nadměrné hmotnosti v dětském věku ovlivňuje výskyt nadměrné hmotnosti v dospělosti. 3/4 z těch, kteří uvedli, že byli v dětství obézní, trpí v současné době nadměrnou hmotností. Mezi lidmi, kteří v dětství obezitou netrpěli, je to necelých 50 %. </a:t>
            </a:r>
          </a:p>
          <a:p>
            <a:pPr lvl="2" eaLnBrk="1" hangingPunct="1"/>
            <a:r>
              <a:rPr lang="cs-CZ" sz="1000" smtClean="0"/>
              <a:t>Rovněž je patrné, že výskyt nadváhy u jednotlivce úzce souvisí s nadměrnou hmotností v rodině. Nadměrnou hmotností trpí 46 % osob s negativní anamnézou obezity u rodičů; 62 %, jež mají právě jednoho rodiče s nadměrnou hmotností a při výskytu nadměrné hmotnosti u obou rodičů jde o více než 70 %. </a:t>
            </a:r>
          </a:p>
          <a:p>
            <a:pPr lvl="1" indent="0" eaLnBrk="1" hangingPunct="1"/>
            <a:endParaRPr lang="cs-CZ" sz="1000" smtClean="0"/>
          </a:p>
          <a:p>
            <a:pPr lvl="1" indent="0" eaLnBrk="1" hangingPunct="1"/>
            <a:r>
              <a:rPr lang="cs-CZ" sz="1000" b="1" smtClean="0"/>
              <a:t>Spotřeba vybraných druhů potravin a nápojů</a:t>
            </a:r>
          </a:p>
          <a:p>
            <a:pPr lvl="2" eaLnBrk="1" hangingPunct="1"/>
            <a:r>
              <a:rPr lang="cs-CZ" sz="1000" smtClean="0"/>
              <a:t>Při porovnání s předchozími vlnami se většina sledovaných potravin konzumuje s nižší frekvencí. Častěji než v předchozích vlnách konzumují respondenti libové maso, drůbež, těstoviny, knedlíky a plnotučné mléko a mléčné výrobky. Ostatní sledované skupiny jsou konzumovány méně často. Vůbec nejvíce poklesla frekvence spotřeby odtučněného mléka a mléčných výrobků. </a:t>
            </a:r>
          </a:p>
          <a:p>
            <a:pPr lvl="2" eaLnBrk="1" hangingPunct="1">
              <a:buFont typeface="Wingdings" pitchFamily="2" charset="2"/>
              <a:buNone/>
            </a:pPr>
            <a:endParaRPr lang="cs-CZ" sz="1000" smtClean="0"/>
          </a:p>
          <a:p>
            <a:pPr lvl="2" eaLnBrk="1" hangingPunct="1"/>
            <a:endParaRPr lang="cs-CZ" sz="1000" b="1" smtClean="0"/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284286" y="800103"/>
            <a:ext cx="8442081" cy="828675"/>
          </a:xfrm>
          <a:prstGeom prst="rect">
            <a:avLst/>
          </a:prstGeom>
          <a:solidFill>
            <a:srgbClr val="971C5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buFontTx/>
              <a:buChar char="•"/>
            </a:pPr>
            <a:endParaRPr lang="cs-CZ" sz="500" b="0" smtClean="0">
              <a:solidFill>
                <a:srgbClr val="FFFFFF"/>
              </a:solidFill>
              <a:latin typeface="Verdana" pitchFamily="34" charset="0"/>
            </a:endParaRPr>
          </a:p>
          <a:p>
            <a:pPr marL="541338" lvl="2" indent="-179388" algn="l">
              <a:buFontTx/>
              <a:buChar char="•"/>
            </a:pPr>
            <a:r>
              <a:rPr lang="cs-CZ" sz="1100" b="0" smtClean="0">
                <a:solidFill>
                  <a:srgbClr val="FFFFFF"/>
                </a:solidFill>
                <a:latin typeface="Verdana" pitchFamily="34" charset="0"/>
              </a:rPr>
              <a:t>52 % dospělé populace České republiky trpí nadváhou či obezitou, 21 % populace přitom svou váhu podhodnocuje.</a:t>
            </a:r>
          </a:p>
          <a:p>
            <a:pPr marL="541338" lvl="2" indent="-179388" algn="l">
              <a:buFontTx/>
              <a:buChar char="•"/>
            </a:pPr>
            <a:r>
              <a:rPr lang="cs-CZ" sz="1100" b="0" smtClean="0">
                <a:solidFill>
                  <a:srgbClr val="FFFFFF"/>
                </a:solidFill>
                <a:latin typeface="Verdana" pitchFamily="34" charset="0"/>
              </a:rPr>
              <a:t>Riziko výskytu nadváhy v dospělém věku stoupá s výskytem nadměrné hmotnosti v dětském věku a v rodině. Čím více rodinných příslušníků trpí nadměrnou hmotností, tím vyšší je riziko nadváhy.</a:t>
            </a:r>
          </a:p>
        </p:txBody>
      </p:sp>
    </p:spTree>
    <p:extLst>
      <p:ext uri="{BB962C8B-B14F-4D97-AF65-F5344CB8AC3E}">
        <p14:creationId xmlns:p14="http://schemas.microsoft.com/office/powerpoint/2010/main" val="29346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Osnova, obsah zdroje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2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" y="685800"/>
            <a:ext cx="8877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Životní styl a obezita – longitudinální epidemiologická studie prevalence obezity v ČR- zpráva - 2006. Kunešová et al., Česká obezitologická společnost 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500" y="18288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WHO –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Global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Health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Observatory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(GHO) a další zdroje zprávy 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25908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EASO –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European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Association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for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Study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Obesity 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3505200"/>
            <a:ext cx="887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IASO – International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Association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for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Study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Obesity 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3256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Hlavní zjištění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046" y="1717675"/>
            <a:ext cx="4249615" cy="4806950"/>
          </a:xfrm>
        </p:spPr>
        <p:txBody>
          <a:bodyPr/>
          <a:lstStyle/>
          <a:p>
            <a:pPr lvl="2" eaLnBrk="1" hangingPunct="1"/>
            <a:r>
              <a:rPr lang="cs-CZ" sz="1000" smtClean="0"/>
              <a:t>Mezi nejčastěji konzumované potraviny patří: ovoce, zelenina, světlé pečivo, libové maso a brambory. </a:t>
            </a:r>
          </a:p>
          <a:p>
            <a:pPr lvl="2" eaLnBrk="1" hangingPunct="1"/>
            <a:r>
              <a:rPr lang="cs-CZ" sz="1000" smtClean="0"/>
              <a:t>Mezi potraviny konzumované méně často patří: zmrzlina, dorty a nízkoenergetické sladkosti. </a:t>
            </a:r>
          </a:p>
          <a:p>
            <a:pPr lvl="2" eaLnBrk="1" hangingPunct="1"/>
            <a:r>
              <a:rPr lang="cs-CZ" sz="1000" smtClean="0"/>
              <a:t>Oproti předchozím vlnám došlo k poklesu frekvence konzumace většiny sledovaných kategorií nápojů s výjimkou vody, sodovek a neslazených minerálek. Právě tato kategorie je respondenty konzumována s nejčastější frekvencí. </a:t>
            </a:r>
          </a:p>
          <a:p>
            <a:pPr lvl="2" eaLnBrk="1" hangingPunct="1"/>
            <a:r>
              <a:rPr lang="cs-CZ" sz="1000" smtClean="0"/>
              <a:t>K statisticky významnému poklesu ve frekvenci konzumace nápojů došlo u kategorie slazených minerálek, moštů a limonád.</a:t>
            </a:r>
          </a:p>
          <a:p>
            <a:pPr lvl="2" eaLnBrk="1" hangingPunct="1"/>
            <a:endParaRPr lang="cs-CZ" sz="1000" smtClean="0"/>
          </a:p>
          <a:p>
            <a:pPr lvl="1" indent="0" eaLnBrk="1" hangingPunct="1"/>
            <a:r>
              <a:rPr lang="cs-CZ" sz="1000" b="1" smtClean="0"/>
              <a:t>Fyzická aktivita</a:t>
            </a:r>
          </a:p>
          <a:p>
            <a:pPr lvl="2" eaLnBrk="1" hangingPunct="1"/>
            <a:r>
              <a:rPr lang="cs-CZ" sz="1000" smtClean="0"/>
              <a:t>Čas, který populace věnuje fyzické aktivitě, se obecně zkracuje. </a:t>
            </a:r>
          </a:p>
          <a:p>
            <a:pPr lvl="2" eaLnBrk="1" hangingPunct="1"/>
            <a:r>
              <a:rPr lang="cs-CZ" sz="1000" smtClean="0"/>
              <a:t>Ve všední den se populace věnuje zhruba 1,5 hodiny chůzi pomalejším tempem</a:t>
            </a:r>
            <a:r>
              <a:rPr lang="en-US" sz="1000" smtClean="0"/>
              <a:t>; </a:t>
            </a:r>
            <a:r>
              <a:rPr lang="cs-CZ" sz="1000" smtClean="0"/>
              <a:t>1 hodinu a 5 minut domácím a zahrádkářským pracím a 41 minut cvičení nebo pohybu. </a:t>
            </a:r>
          </a:p>
          <a:p>
            <a:pPr lvl="2" eaLnBrk="1" hangingPunct="1"/>
            <a:r>
              <a:rPr lang="cs-CZ" sz="1000" smtClean="0"/>
              <a:t>O víkendu se populace věnuje chůzi pomalejším tempem 2 hodiny</a:t>
            </a:r>
            <a:r>
              <a:rPr lang="en-US" sz="1000" smtClean="0"/>
              <a:t>; </a:t>
            </a:r>
            <a:r>
              <a:rPr lang="cs-CZ" sz="1000" smtClean="0"/>
              <a:t>domácím a zahrádkářským pracím 1 a tři čtvrtě hodiny a cvičení nebo pohybu necelou hodinu.</a:t>
            </a:r>
          </a:p>
          <a:p>
            <a:pPr lvl="2" eaLnBrk="1" hangingPunct="1"/>
            <a:endParaRPr lang="cs-CZ" sz="1000" smtClean="0"/>
          </a:p>
          <a:p>
            <a:pPr lvl="2" eaLnBrk="1" hangingPunct="1"/>
            <a:endParaRPr lang="cs-CZ" sz="1000" smtClean="0"/>
          </a:p>
          <a:p>
            <a:pPr lvl="2" eaLnBrk="1" hangingPunct="1"/>
            <a:endParaRPr lang="cs-CZ" sz="1000" smtClean="0"/>
          </a:p>
          <a:p>
            <a:pPr lvl="1" indent="0" eaLnBrk="1" hangingPunct="1"/>
            <a:endParaRPr lang="cs-CZ" sz="1000" smtClean="0"/>
          </a:p>
          <a:p>
            <a:pPr lvl="1" indent="0" eaLnBrk="1" hangingPunct="1"/>
            <a:endParaRPr lang="cs-CZ" sz="1000" b="1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2340" y="1736725"/>
            <a:ext cx="4249615" cy="4787900"/>
          </a:xfrm>
        </p:spPr>
        <p:txBody>
          <a:bodyPr/>
          <a:lstStyle/>
          <a:p>
            <a:pPr lvl="2" eaLnBrk="1" hangingPunct="1"/>
            <a:r>
              <a:rPr lang="cs-CZ" sz="1000" smtClean="0"/>
              <a:t>Oproti minulým vlnám pokleslo nejvíce množství času věnovanému chůzi pomalejším tempem, a to v průměru o 2,5 hodiny týdně. </a:t>
            </a:r>
          </a:p>
          <a:p>
            <a:pPr lvl="2" eaLnBrk="1" hangingPunct="1"/>
            <a:r>
              <a:rPr lang="cs-CZ" sz="1000" smtClean="0"/>
              <a:t>Týdně věnuje populace náročné fyzické aktivitě v průměru necelé 4 hodiny, přičemž oproti minulým vlnám došlo k poklesu o více než 1 hodinu. Minimální doba doporučovaná odborníky pro prevenci civilizačních chorob je 3,5 hodiny. Alespoň 3,5 hodiny týdně se náročné fyzické aktivitě věnuje pouze větší třetina populace. </a:t>
            </a:r>
          </a:p>
          <a:p>
            <a:pPr lvl="2" eaLnBrk="1" hangingPunct="1"/>
            <a:r>
              <a:rPr lang="cs-CZ" sz="1000" smtClean="0"/>
              <a:t>Oproti minulým vlnám věnují respondenti většině ze sledovaných činností podstatně méně času. Výjimkou je spánek a sledování televize. </a:t>
            </a:r>
          </a:p>
          <a:p>
            <a:pPr lvl="2" eaLnBrk="1" hangingPunct="1"/>
            <a:r>
              <a:rPr lang="cs-CZ" sz="1000" smtClean="0"/>
              <a:t>Lidé s nadměrnou hmotností tráví podstatně více času sledováním televize a práci v domácnosti, naopak podstatně méně času sportem a pohybovými aktivitami, zaměstnáním, školou a samostatným studiem. </a:t>
            </a:r>
          </a:p>
          <a:p>
            <a:pPr lvl="1" indent="0" eaLnBrk="1" hangingPunct="1"/>
            <a:endParaRPr lang="cs-CZ" sz="1000" smtClean="0"/>
          </a:p>
          <a:p>
            <a:pPr lvl="1" indent="0" eaLnBrk="1" hangingPunct="1"/>
            <a:r>
              <a:rPr lang="cs-CZ" sz="1000" b="1" smtClean="0"/>
              <a:t>Stres </a:t>
            </a:r>
          </a:p>
          <a:p>
            <a:pPr lvl="2" eaLnBrk="1" hangingPunct="1"/>
            <a:r>
              <a:rPr lang="cs-CZ" sz="1000" smtClean="0"/>
              <a:t>Oproti předchozím vlnám mají lidé pocit, že jsou stresu vystaveni méně. Mezi tělesnou hmotností a mírou stresu, kterému jsou respondenti vystaveni, nebyla zjištěna žádná významná závislost.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4286" y="800103"/>
            <a:ext cx="8442081" cy="828675"/>
          </a:xfrm>
          <a:prstGeom prst="rect">
            <a:avLst/>
          </a:prstGeom>
          <a:solidFill>
            <a:srgbClr val="971C5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buFontTx/>
              <a:buChar char="•"/>
            </a:pPr>
            <a:endParaRPr lang="cs-CZ" sz="200" b="0" smtClean="0">
              <a:solidFill>
                <a:srgbClr val="FFFFFF"/>
              </a:solidFill>
              <a:latin typeface="Verdana" pitchFamily="34" charset="0"/>
            </a:endParaRPr>
          </a:p>
          <a:p>
            <a:pPr marL="541338" lvl="2" indent="-179388" algn="l">
              <a:buFontTx/>
              <a:buChar char="•"/>
            </a:pPr>
            <a:r>
              <a:rPr lang="cs-CZ" sz="1100" b="0" smtClean="0">
                <a:solidFill>
                  <a:srgbClr val="FFFFFF"/>
                </a:solidFill>
                <a:latin typeface="Verdana" pitchFamily="34" charset="0"/>
              </a:rPr>
              <a:t>Frekvence konzumace sledovaných kategorií potravin a nápojů se celkově snížila. </a:t>
            </a:r>
          </a:p>
          <a:p>
            <a:pPr marL="541338" lvl="2" indent="-179388" algn="l">
              <a:buFontTx/>
              <a:buChar char="•"/>
            </a:pPr>
            <a:r>
              <a:rPr lang="cs-CZ" sz="1100" b="0" smtClean="0">
                <a:solidFill>
                  <a:srgbClr val="FFFFFF"/>
                </a:solidFill>
                <a:latin typeface="Verdana" pitchFamily="34" charset="0"/>
              </a:rPr>
              <a:t>Čas, který populace věnuje fyzické aktivitě, se zkracuje, minimální doporučené době se věnuje pouze větší třetina populace.</a:t>
            </a:r>
          </a:p>
          <a:p>
            <a:pPr marL="541338" lvl="2" indent="-179388" algn="l">
              <a:buFontTx/>
              <a:buChar char="•"/>
            </a:pPr>
            <a:r>
              <a:rPr lang="cs-CZ" sz="1100" b="0" smtClean="0">
                <a:solidFill>
                  <a:srgbClr val="FFFFFF"/>
                </a:solidFill>
                <a:latin typeface="Verdana" pitchFamily="34" charset="0"/>
              </a:rPr>
              <a:t>Stresovým situacím jsou lidé oproti minulé vlně vystaveni významně méně. </a:t>
            </a:r>
          </a:p>
        </p:txBody>
      </p:sp>
    </p:spTree>
    <p:extLst>
      <p:ext uri="{BB962C8B-B14F-4D97-AF65-F5344CB8AC3E}">
        <p14:creationId xmlns:p14="http://schemas.microsoft.com/office/powerpoint/2010/main" val="13095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Hlavní zjištění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046" y="1847853"/>
            <a:ext cx="4249615" cy="4676775"/>
          </a:xfrm>
        </p:spPr>
        <p:txBody>
          <a:bodyPr/>
          <a:lstStyle/>
          <a:p>
            <a:pPr lvl="1" indent="0" eaLnBrk="1" hangingPunct="1">
              <a:lnSpc>
                <a:spcPct val="115000"/>
              </a:lnSpc>
            </a:pPr>
            <a:r>
              <a:rPr lang="cs-CZ" sz="1000" b="1" smtClean="0"/>
              <a:t>Přidružená onemocnění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V rámci šetření bylo od respondentů zjišťováno, zda trpí některými z předem definovaných onemocnění. 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Lidé s nadměrnou hmotností trpí všemi sledovanými onemocněními významně častěji, přičemž největší rozdíl je u hypertenze, onemocnění pohybového aparátu a dislipidémie. Např. hypertenzí trpí lidé s nadváhou 3,4krát častěji, lidé s obezitou dokonce 5,6krát častěji než lidé s normální váhou. 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Při porovnání s předchozími vlnami uvedlo více respondentů zvýšený krevní tlak (+2% b.).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Onemocněním žlučníku a onemocněním klubů a páteře trpí statisticky významně více ženy. </a:t>
            </a:r>
          </a:p>
          <a:p>
            <a:pPr lvl="2" eaLnBrk="1" hangingPunct="1">
              <a:lnSpc>
                <a:spcPct val="115000"/>
              </a:lnSpc>
            </a:pPr>
            <a:endParaRPr lang="cs-CZ" sz="1000" smtClean="0"/>
          </a:p>
          <a:p>
            <a:pPr lvl="1" indent="0" eaLnBrk="1" hangingPunct="1">
              <a:lnSpc>
                <a:spcPct val="115000"/>
              </a:lnSpc>
            </a:pPr>
            <a:r>
              <a:rPr lang="cs-CZ" sz="1000" b="1" smtClean="0"/>
              <a:t>Kvalita života – hodnocení pomocí dotazníku SF-36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Z hodnocení dotazníku SF-36 vyplývá, že lidé jsou na tom po fyzické stránce velmi podobně jako po stránce psychické. 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Lidé s normální hmotností dosahují ve všech dimenzích kvality života a v agregovaných výstupech dotazníku kvality života významně lepších hodnot, přičemž největší rozdíl byl zaznamenán u Celkového fyzického zdraví. 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Index kvality života klesá stejně jako jeho 2 komponenty s věkem respondenta.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2340" y="1844675"/>
            <a:ext cx="4249615" cy="4679950"/>
          </a:xfrm>
        </p:spPr>
        <p:txBody>
          <a:bodyPr/>
          <a:lstStyle/>
          <a:p>
            <a:pPr lvl="1" indent="0" eaLnBrk="1" hangingPunct="1">
              <a:lnSpc>
                <a:spcPct val="115000"/>
              </a:lnSpc>
            </a:pPr>
            <a:r>
              <a:rPr lang="cs-CZ" sz="1000" b="1" smtClean="0"/>
              <a:t>Fyzická aktivita – Baeckeho dotazník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Při vyhodnocování Baeckeho dotazníku bylo zjištěno, že lidé s normální hmotností mají více fyzické aktivity ve volném čase a při sportu. 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U lidí s nadměrnou hmotností byla naopak zjištěna vyšší fyzická zátěž v zaměstnání. 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Nejvíce fyzické aktivity při výkonu práce mají lidé ve věku 18 – 59 let, po této věkové hranici začíná fyzická aktivita lidí v zaměstnání klesat. 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U lidí s nadměrnou hmotností je vrchol fyzické aktivity ve věku 18 – 29 let a po dosažení této věkové hranice začíná klesat.</a:t>
            </a:r>
          </a:p>
          <a:p>
            <a:pPr lvl="2" eaLnBrk="1" hangingPunct="1">
              <a:lnSpc>
                <a:spcPct val="115000"/>
              </a:lnSpc>
            </a:pPr>
            <a:endParaRPr lang="cs-CZ" sz="1000" smtClean="0"/>
          </a:p>
          <a:p>
            <a:pPr lvl="1" indent="0" eaLnBrk="1" hangingPunct="1">
              <a:lnSpc>
                <a:spcPct val="115000"/>
              </a:lnSpc>
            </a:pPr>
            <a:r>
              <a:rPr lang="cs-CZ" sz="1000" b="1" smtClean="0"/>
              <a:t>Analýza změn na shodném vzorku respondentů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Od minulé vlny vzrostla průměrná hmotnost o 1,4 kg, obvod pasu se signifikantně zvýšil o 2 cm a index BMI signifikantně vzrostl o 0,5 bodu. 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Od minulé vlny se významně nezměnila struktura a frekvence konzumovaných skupin potravin a nápojů. 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z="1000" smtClean="0"/>
              <a:t>Od minulé vlny se lidé obecně méně pohybují a to jak ve všední den, tak i o víkendu. Rovněž významně méně času tráví náročnou fyzickou aktivitou.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4286" y="762000"/>
            <a:ext cx="8442081" cy="1066800"/>
          </a:xfrm>
          <a:prstGeom prst="rect">
            <a:avLst/>
          </a:prstGeom>
          <a:solidFill>
            <a:srgbClr val="971C5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buFontTx/>
              <a:buChar char="•"/>
            </a:pPr>
            <a:endParaRPr lang="cs-CZ" sz="500" b="0" smtClean="0">
              <a:solidFill>
                <a:srgbClr val="FFFFFF"/>
              </a:solidFill>
              <a:latin typeface="Verdana" pitchFamily="34" charset="0"/>
            </a:endParaRPr>
          </a:p>
          <a:p>
            <a:pPr marL="541338" lvl="2" indent="-179388" algn="l">
              <a:buFontTx/>
              <a:buChar char="•"/>
            </a:pPr>
            <a:r>
              <a:rPr lang="cs-CZ" sz="1100" b="0" smtClean="0">
                <a:solidFill>
                  <a:srgbClr val="FFFFFF"/>
                </a:solidFill>
                <a:latin typeface="Verdana" pitchFamily="34" charset="0"/>
              </a:rPr>
              <a:t>Všemi sledovými druhy onemocnění trpí významně častěji lidé s nadměrnou hmotností. </a:t>
            </a:r>
          </a:p>
          <a:p>
            <a:pPr marL="541338" lvl="2" indent="-179388" algn="l">
              <a:buFontTx/>
              <a:buChar char="•"/>
            </a:pPr>
            <a:r>
              <a:rPr lang="cs-CZ" sz="1100" b="0" smtClean="0">
                <a:solidFill>
                  <a:srgbClr val="FFFFFF"/>
                </a:solidFill>
                <a:latin typeface="Verdana" pitchFamily="34" charset="0"/>
              </a:rPr>
              <a:t>Lidé s normální hmotností dosahují celkově vyšší průměrné kvality života, a to jak z hlediska fyzického zdraví, tak i z hlediska zdraví psychického. </a:t>
            </a:r>
          </a:p>
          <a:p>
            <a:pPr marL="541338" lvl="2" indent="-179388" algn="l">
              <a:buFontTx/>
              <a:buChar char="•"/>
            </a:pPr>
            <a:r>
              <a:rPr lang="cs-CZ" sz="1100" b="0" smtClean="0">
                <a:solidFill>
                  <a:srgbClr val="FFFFFF"/>
                </a:solidFill>
                <a:latin typeface="Verdana" pitchFamily="34" charset="0"/>
              </a:rPr>
              <a:t>Z analýzy Baeckeho dotazníku vyplývá, že lidé s normální hmotností mají více fyzické aktivity ve volném čase a při sportu, lidé s nadměrnou hmotností mají vyšší fyzickou zátěž v zaměstnání. </a:t>
            </a:r>
          </a:p>
        </p:txBody>
      </p:sp>
    </p:spTree>
    <p:extLst>
      <p:ext uri="{BB962C8B-B14F-4D97-AF65-F5344CB8AC3E}">
        <p14:creationId xmlns:p14="http://schemas.microsoft.com/office/powerpoint/2010/main" val="29347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153400" cy="190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cs-CZ" sz="1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EASO</a:t>
            </a:r>
            <a:endParaRPr lang="cs-CZ" sz="1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C72E-4D76-4C82-9BF5-F4B7A2B6834A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38100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European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Association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for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Study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Obesity 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2953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www.easo.org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23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3074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86194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6181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EASO – obezita u dospělých (údaje IASO)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24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4098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304800" y="2895600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3279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EASO – obezita u dospělých (údaje IASO)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25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5122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62025"/>
            <a:ext cx="82391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4544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05800" cy="304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EASO – obezita u dětí</a:t>
            </a:r>
            <a:endParaRPr lang="cs-CZ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26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1026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05" y="381000"/>
            <a:ext cx="704329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1020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EASO – obezita u dětí</a:t>
            </a:r>
            <a:endParaRPr lang="cs-CZ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27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2286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6146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7841"/>
            <a:ext cx="6400800" cy="66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752600" y="5105400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9254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EASO – obezita u dětí</a:t>
            </a:r>
            <a:endParaRPr lang="cs-CZ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28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2286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7170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9611"/>
            <a:ext cx="6664944" cy="651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28800" y="5181600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552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EASO – obezita u dětí</a:t>
            </a:r>
            <a:endParaRPr lang="cs-CZ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29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2286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8194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951"/>
            <a:ext cx="9150000" cy="39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06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304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http</a:t>
            </a:r>
            <a:r>
              <a:rPr lang="cs-CZ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://www.obesitas.cz/</a:t>
            </a:r>
            <a:endParaRPr lang="cs-CZ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3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58000" cy="65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1592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EASO – obezita u dětí</a:t>
            </a:r>
            <a:endParaRPr lang="cs-CZ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30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2286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9218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858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4147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EASO – obezita u dětí</a:t>
            </a:r>
            <a:endParaRPr lang="cs-CZ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31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2286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10242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0690"/>
            <a:ext cx="8991600" cy="175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3111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EASO – obezita u dětí</a:t>
            </a:r>
            <a:endParaRPr lang="cs-CZ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32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2286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11266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752036" cy="63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1571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153400" cy="190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cs-CZ" sz="1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IASO</a:t>
            </a:r>
            <a:endParaRPr lang="cs-CZ" sz="1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C72E-4D76-4C82-9BF5-F4B7A2B6834A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33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381000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90000"/>
              </a:lnSpc>
              <a:buClr>
                <a:srgbClr val="3399FF"/>
              </a:buClr>
              <a:buSzPct val="60000"/>
            </a:pP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International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Association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for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Study </a:t>
            </a:r>
            <a:r>
              <a:rPr lang="cs-CZ" sz="2000" b="0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cs-CZ" sz="2000" b="0" dirty="0" smtClean="0">
                <a:solidFill>
                  <a:prstClr val="black"/>
                </a:solidFill>
                <a:latin typeface="Arial" charset="0"/>
              </a:rPr>
              <a:t> Obesity </a:t>
            </a:r>
            <a:endParaRPr lang="cs-CZ" sz="2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1737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IASO + International </a:t>
            </a: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obesity </a:t>
            </a:r>
            <a:r>
              <a:rPr lang="cs-CZ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Taskforce</a:t>
            </a:r>
            <a:endParaRPr lang="cs-CZ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34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4572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4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19100"/>
            <a:ext cx="89535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1250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International obesity </a:t>
            </a:r>
            <a:r>
              <a:rPr lang="cs-CZ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Taskforce</a:t>
            </a:r>
            <a:endParaRPr lang="cs-CZ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35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3074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2" y="762000"/>
            <a:ext cx="820995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9289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International obesity </a:t>
            </a:r>
            <a:r>
              <a:rPr lang="cs-CZ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Taskforce</a:t>
            </a:r>
            <a:endParaRPr lang="cs-CZ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36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2050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5325"/>
            <a:ext cx="829561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759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IASO + International </a:t>
            </a: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obesity </a:t>
            </a:r>
            <a:r>
              <a:rPr lang="cs-CZ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Taskforce</a:t>
            </a:r>
            <a:endParaRPr lang="cs-CZ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37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4572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22530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0999"/>
            <a:ext cx="6174146" cy="63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1250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IASO + International </a:t>
            </a: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obesity </a:t>
            </a:r>
            <a:r>
              <a:rPr lang="cs-CZ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Taskforce</a:t>
            </a:r>
            <a:endParaRPr lang="cs-CZ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38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4572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22531" name="Picture 3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57200"/>
            <a:ext cx="694294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2490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000"/>
              </a:lnSpc>
              <a:defRPr/>
            </a:pP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http</a:t>
            </a:r>
            <a:r>
              <a:rPr lang="cs-CZ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://www.iaso.org/publications/trackingobesity/</a:t>
            </a:r>
            <a:endParaRPr lang="cs-CZ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39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8194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38401"/>
            <a:ext cx="5638800" cy="6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3652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050"/>
          <p:cNvSpPr txBox="1">
            <a:spLocks noChangeArrowheads="1"/>
          </p:cNvSpPr>
          <p:nvPr/>
        </p:nvSpPr>
        <p:spPr bwMode="auto">
          <a:xfrm>
            <a:off x="633047" y="533400"/>
            <a:ext cx="801858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sz="1200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sz="1200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sz="12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sz="1200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sz="12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sz="1200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sz="12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sz="12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sz="1200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1200" b="0" dirty="0" smtClean="0">
                <a:solidFill>
                  <a:srgbClr val="000000"/>
                </a:solidFill>
              </a:rPr>
              <a:t>Zpráva </a:t>
            </a:r>
            <a:r>
              <a:rPr lang="cs-CZ" sz="1200" b="0" dirty="0" smtClean="0">
                <a:solidFill>
                  <a:srgbClr val="000000"/>
                </a:solidFill>
              </a:rPr>
              <a:t>o projektu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 dirty="0" smtClean="0">
                <a:solidFill>
                  <a:srgbClr val="000000"/>
                </a:solidFill>
              </a:rPr>
              <a:t>ŽIVOTNÍ STYL A OBEZITA – longitudinální epidemiologická studie prevalence obezity v ČR</a:t>
            </a:r>
          </a:p>
          <a:p>
            <a:pPr eaLnBrk="1" hangingPunct="1">
              <a:spcBef>
                <a:spcPct val="50000"/>
              </a:spcBef>
            </a:pPr>
            <a:endParaRPr lang="cs-CZ" sz="1200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1200" b="0" dirty="0" smtClean="0">
                <a:solidFill>
                  <a:srgbClr val="000000"/>
                </a:solidFill>
              </a:rPr>
              <a:t>Příjemce dotace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 dirty="0" smtClean="0">
                <a:solidFill>
                  <a:srgbClr val="000000"/>
                </a:solidFill>
              </a:rPr>
              <a:t>Česká lékařská společnost ČSL JEP, Česká obezitologická společnost</a:t>
            </a:r>
          </a:p>
          <a:p>
            <a:pPr eaLnBrk="1" hangingPunct="1">
              <a:spcBef>
                <a:spcPct val="50000"/>
              </a:spcBef>
            </a:pPr>
            <a:endParaRPr lang="cs-CZ" sz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1200" b="0" dirty="0" smtClean="0">
                <a:solidFill>
                  <a:srgbClr val="000000"/>
                </a:solidFill>
              </a:rPr>
              <a:t>Praha</a:t>
            </a:r>
            <a:r>
              <a:rPr lang="cs-CZ" sz="1200" b="0" dirty="0" smtClean="0">
                <a:solidFill>
                  <a:srgbClr val="000000"/>
                </a:solidFill>
              </a:rPr>
              <a:t>, leden 2006</a:t>
            </a:r>
          </a:p>
          <a:p>
            <a:pPr eaLnBrk="1" hangingPunct="1">
              <a:spcBef>
                <a:spcPct val="50000"/>
              </a:spcBef>
            </a:pPr>
            <a:endParaRPr lang="cs-CZ" sz="1200" b="0" dirty="0" smtClean="0">
              <a:solidFill>
                <a:srgbClr val="000000"/>
              </a:solidFill>
            </a:endParaRPr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457200" y="533400"/>
            <a:ext cx="81534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cs-CZ" sz="4800" b="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Prevalence obezity v ČR</a:t>
            </a:r>
          </a:p>
        </p:txBody>
      </p:sp>
    </p:spTree>
    <p:extLst>
      <p:ext uri="{BB962C8B-B14F-4D97-AF65-F5344CB8AC3E}">
        <p14:creationId xmlns:p14="http://schemas.microsoft.com/office/powerpoint/2010/main" val="6463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International obesity </a:t>
            </a:r>
            <a:r>
              <a:rPr lang="cs-CZ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Taskforce</a:t>
            </a:r>
            <a:endParaRPr lang="cs-CZ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40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5122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26" y="1057275"/>
            <a:ext cx="6759674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7216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2400"/>
              </a:lnSpc>
              <a:defRPr/>
            </a:pP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http</a:t>
            </a:r>
            <a:r>
              <a:rPr lang="cs-CZ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://www.iaso.org/scope/</a:t>
            </a:r>
            <a:endParaRPr lang="cs-CZ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41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6146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264265" cy="62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2585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153400" cy="190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cs-CZ" sz="1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WHO</a:t>
            </a:r>
            <a:endParaRPr lang="cs-CZ" sz="1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C72E-4D76-4C82-9BF5-F4B7A2B6834A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42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7317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43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17410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4" y="76200"/>
            <a:ext cx="749407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7626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05800" cy="304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WHO</a:t>
            </a:r>
            <a:endParaRPr lang="cs-CZ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44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13314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834"/>
            <a:ext cx="5810250" cy="636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1963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45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12290" name="Picture 2" descr="C:\Users\jfiala\Desktop\Beze jmé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" b="1839"/>
          <a:stretch/>
        </p:blipFill>
        <p:spPr bwMode="auto">
          <a:xfrm>
            <a:off x="-76200" y="0"/>
            <a:ext cx="88327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304800" y="5715000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590800" y="5715000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1963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46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14338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249557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4063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47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15362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4627"/>
            <a:ext cx="6629400" cy="668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5926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48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16386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772885" cy="50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381000" y="4267200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362200" y="4267200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3938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49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18434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6" y="0"/>
            <a:ext cx="7212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5607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</a:t>
            </a:r>
            <a:r>
              <a:rPr lang="cs-CZ" smtClean="0"/>
              <a:t>ý</a:t>
            </a:r>
            <a:r>
              <a:rPr lang="en-US" smtClean="0"/>
              <a:t>chodiska</a:t>
            </a:r>
            <a:r>
              <a:rPr lang="cs-CZ" smtClean="0"/>
              <a:t> projektu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cs-CZ" sz="1300" smtClean="0"/>
              <a:t>Zadání projektu</a:t>
            </a:r>
          </a:p>
          <a:p>
            <a:pPr lvl="1" indent="0" eaLnBrk="1" hangingPunct="1"/>
            <a:r>
              <a:rPr lang="cs-CZ" sz="1000" smtClean="0"/>
              <a:t>Zadavatelem výzkumu je </a:t>
            </a:r>
            <a:r>
              <a:rPr lang="cs-CZ" sz="1000" b="1" smtClean="0"/>
              <a:t>Česká obezitologická společnost. </a:t>
            </a:r>
            <a:r>
              <a:rPr lang="cs-CZ" sz="1000" smtClean="0"/>
              <a:t>Projekt byl uskutečněn pod záštitou Ministerstva zdravotnictví za finančního přispění Potravinářské komory České republiky. </a:t>
            </a:r>
          </a:p>
          <a:p>
            <a:pPr lvl="1" indent="0" eaLnBrk="1" hangingPunct="1"/>
            <a:endParaRPr lang="cs-CZ" sz="1000" smtClean="0"/>
          </a:p>
          <a:p>
            <a:pPr lvl="1" indent="0" eaLnBrk="1" hangingPunct="1"/>
            <a:endParaRPr lang="cs-CZ" sz="600" smtClean="0"/>
          </a:p>
          <a:p>
            <a:pPr marL="0" indent="0" eaLnBrk="1" hangingPunct="1"/>
            <a:r>
              <a:rPr lang="cs-CZ" sz="1300" smtClean="0"/>
              <a:t>Primární cíl projektu</a:t>
            </a:r>
          </a:p>
          <a:p>
            <a:pPr lvl="2" eaLnBrk="1" hangingPunct="1"/>
            <a:r>
              <a:rPr lang="cs-CZ" sz="1000" smtClean="0"/>
              <a:t>Porozumět vztahům mezi následujícími tématickými okruhy: obezita, jídelní zvyklosti, přidružená onemocnění, pohybová aktivita, kvalita života.</a:t>
            </a:r>
          </a:p>
          <a:p>
            <a:pPr lvl="2" eaLnBrk="1" hangingPunct="1"/>
            <a:r>
              <a:rPr lang="cs-CZ" sz="1000" smtClean="0"/>
              <a:t>Analýza Baeckeho dotazníku habituální pohybové aktivity.</a:t>
            </a:r>
          </a:p>
          <a:p>
            <a:pPr lvl="2" eaLnBrk="1" hangingPunct="1"/>
            <a:r>
              <a:rPr lang="cs-CZ" sz="1000" smtClean="0"/>
              <a:t>Analýza dotazníku kvality života SF-36.</a:t>
            </a:r>
          </a:p>
          <a:p>
            <a:pPr lvl="2" eaLnBrk="1" hangingPunct="1"/>
            <a:r>
              <a:rPr lang="cs-CZ" sz="1000" smtClean="0"/>
              <a:t>Časové srovnání prevalence obezity a jídelních zvyklostí české populace s předchozími dvěma vlnami výzkumu.</a:t>
            </a:r>
          </a:p>
          <a:p>
            <a:pPr lvl="2" eaLnBrk="1" hangingPunct="1"/>
            <a:r>
              <a:rPr lang="cs-CZ" sz="1000" smtClean="0"/>
              <a:t>Analýza změn prevalence obezity, jídelních zvyklostí, přidružených onemocnění a aktivit na shodném vzorku respondentů z panelu vytvořeném ve vlnách 2000-2001.</a:t>
            </a:r>
          </a:p>
          <a:p>
            <a:pPr lvl="2" eaLnBrk="1" hangingPunct="1"/>
            <a:endParaRPr lang="cs-CZ" sz="1000" smtClean="0"/>
          </a:p>
          <a:p>
            <a:pPr marL="0" indent="0" eaLnBrk="1" hangingPunct="1"/>
            <a:r>
              <a:rPr lang="cs-CZ" sz="1300" smtClean="0"/>
              <a:t>Poznámky ke zpracování:</a:t>
            </a:r>
          </a:p>
          <a:p>
            <a:pPr lvl="2" eaLnBrk="1" hangingPunct="1"/>
            <a:r>
              <a:rPr lang="cs-CZ" sz="1000" b="1" smtClean="0"/>
              <a:t>Při porovnávání jednotlivých skupin respondentů byly pro testování statistické významnosti rozdílů použity Pearsonův chi-kvadrát test či nepárový t-test. Statisticky významné pozitivní odchylky (p&lt;0.05) jsou v grafech vyznačeny červeným kroužkem.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EAEAEA"/>
          </a:solidFill>
        </p:spPr>
        <p:txBody>
          <a:bodyPr/>
          <a:lstStyle/>
          <a:p>
            <a:pPr marL="0" indent="0" eaLnBrk="1" hangingPunct="1"/>
            <a:r>
              <a:rPr lang="cs-CZ" sz="1300" smtClean="0"/>
              <a:t>Metoda projektu</a:t>
            </a:r>
          </a:p>
          <a:p>
            <a:pPr lvl="2" eaLnBrk="1" hangingPunct="1"/>
            <a:r>
              <a:rPr lang="cs-CZ" sz="1000" smtClean="0"/>
              <a:t>Face-to-face dotazování spojené s měřením výšky, s vážením a měřením obvodu pasu</a:t>
            </a:r>
          </a:p>
          <a:p>
            <a:pPr marL="0" indent="0" eaLnBrk="1" hangingPunct="1"/>
            <a:endParaRPr lang="cs-CZ" sz="1300" smtClean="0"/>
          </a:p>
          <a:p>
            <a:pPr marL="0" indent="0" eaLnBrk="1" hangingPunct="1"/>
            <a:r>
              <a:rPr lang="cs-CZ" sz="1300" smtClean="0"/>
              <a:t>Vzorek respondentů (opora výběru)</a:t>
            </a:r>
          </a:p>
          <a:p>
            <a:pPr lvl="2" eaLnBrk="1" hangingPunct="1"/>
            <a:r>
              <a:rPr lang="cs-CZ" sz="1000" smtClean="0"/>
              <a:t>Velikost vzorku byla 2096 respondentů</a:t>
            </a:r>
          </a:p>
          <a:p>
            <a:pPr lvl="2" eaLnBrk="1" hangingPunct="1"/>
            <a:r>
              <a:rPr lang="cs-CZ" sz="1000" smtClean="0"/>
              <a:t>Terénní šetření proběhlo v listopadu 2005</a:t>
            </a:r>
          </a:p>
          <a:p>
            <a:pPr lvl="2" eaLnBrk="1" hangingPunct="1"/>
            <a:r>
              <a:rPr lang="cs-CZ" sz="1000" smtClean="0"/>
              <a:t>Respondenti byli vybíráni z celé ČR v souladu se sociodemografickým složením obyvatelstva podle těchto kvót:</a:t>
            </a:r>
          </a:p>
          <a:p>
            <a:pPr lvl="3" eaLnBrk="1" hangingPunct="1"/>
            <a:r>
              <a:rPr lang="cs-CZ" sz="1000" smtClean="0"/>
              <a:t>Pohlaví</a:t>
            </a:r>
          </a:p>
          <a:p>
            <a:pPr lvl="3" eaLnBrk="1" hangingPunct="1"/>
            <a:r>
              <a:rPr lang="cs-CZ" sz="1000" smtClean="0"/>
              <a:t>Věk</a:t>
            </a:r>
          </a:p>
          <a:p>
            <a:pPr lvl="3" eaLnBrk="1" hangingPunct="1"/>
            <a:r>
              <a:rPr lang="cs-CZ" sz="1000" smtClean="0"/>
              <a:t>Vzdělání</a:t>
            </a:r>
          </a:p>
          <a:p>
            <a:pPr lvl="3" eaLnBrk="1" hangingPunct="1"/>
            <a:r>
              <a:rPr lang="cs-CZ" sz="1000" smtClean="0"/>
              <a:t>Region</a:t>
            </a:r>
          </a:p>
          <a:p>
            <a:pPr lvl="3" eaLnBrk="1" hangingPunct="1"/>
            <a:r>
              <a:rPr lang="cs-CZ" sz="1000" smtClean="0"/>
              <a:t>Velikost místa bydliště</a:t>
            </a:r>
          </a:p>
          <a:p>
            <a:pPr lvl="2" eaLnBrk="1" hangingPunct="1"/>
            <a:r>
              <a:rPr lang="cs-CZ" sz="1000" smtClean="0"/>
              <a:t>Pro možnost sledování změn na stejném vzorku respondentů v čase byli osloveni mimo jiné respondenti, kteří se zúčastnili stejného výzkumu v letech 2000 a 2001. Do zpracování bylo zařazeno 330 respondentů.  </a:t>
            </a:r>
          </a:p>
          <a:p>
            <a:pPr lvl="2" eaLnBrk="1" hangingPunct="1">
              <a:buFont typeface="Wingdings" pitchFamily="2" charset="2"/>
              <a:buNone/>
            </a:pPr>
            <a:endParaRPr lang="cs-CZ" sz="1000" smtClean="0">
              <a:latin typeface="Arial" charset="0"/>
            </a:endParaRPr>
          </a:p>
          <a:p>
            <a:pPr marL="0" indent="0" eaLnBrk="1" hangingPunct="1"/>
            <a:r>
              <a:rPr lang="cs-CZ" sz="1300" smtClean="0"/>
              <a:t>Kontrola datového souboru</a:t>
            </a:r>
          </a:p>
          <a:p>
            <a:pPr lvl="2" eaLnBrk="1" hangingPunct="1"/>
            <a:r>
              <a:rPr lang="cs-CZ" sz="1000" smtClean="0"/>
              <a:t>Data byla pořízena dvakrát různými pracovníky pro vyloučení chyb přepisu.</a:t>
            </a:r>
          </a:p>
          <a:p>
            <a:pPr lvl="2" eaLnBrk="1" hangingPunct="1"/>
            <a:r>
              <a:rPr lang="cs-CZ" sz="1000" smtClean="0"/>
              <a:t>Otevřené otázky byly před samotným pořízením dat zakódovány zkušenými analytiky.</a:t>
            </a:r>
          </a:p>
        </p:txBody>
      </p:sp>
    </p:spTree>
    <p:extLst>
      <p:ext uri="{BB962C8B-B14F-4D97-AF65-F5344CB8AC3E}">
        <p14:creationId xmlns:p14="http://schemas.microsoft.com/office/powerpoint/2010/main" val="34231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05800" cy="304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http</a:t>
            </a:r>
            <a:r>
              <a:rPr lang="cs-CZ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://gamapserver.who.int/gho/interactive_charts/ncd/risk_factors/overweight_obesity/atlas.html</a:t>
            </a:r>
            <a:endParaRPr lang="cs-CZ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50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19458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" y="381000"/>
            <a:ext cx="911098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leva 1"/>
          <p:cNvSpPr/>
          <p:nvPr/>
        </p:nvSpPr>
        <p:spPr>
          <a:xfrm>
            <a:off x="1295400" y="1600200"/>
            <a:ext cx="609600" cy="762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87390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51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20482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7" y="228600"/>
            <a:ext cx="9064433" cy="64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eva 6"/>
          <p:cNvSpPr/>
          <p:nvPr/>
        </p:nvSpPr>
        <p:spPr>
          <a:xfrm>
            <a:off x="1295400" y="1447800"/>
            <a:ext cx="609600" cy="762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80381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8153400" cy="2362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cs-CZ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WHO </a:t>
            </a:r>
            <a:br>
              <a:rPr lang="cs-CZ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4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Global</a:t>
            </a:r>
            <a:r>
              <a:rPr lang="cs-CZ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database on BMI</a:t>
            </a: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2C72E-4D76-4C82-9BF5-F4B7A2B6834A}" type="slidenum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52</a:t>
            </a:fld>
            <a:endParaRPr lang="cs-CZ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1968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228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2700"/>
              </a:lnSpc>
              <a:defRPr/>
            </a:pPr>
            <a:r>
              <a:rPr lang="cs-CZ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http://</a:t>
            </a:r>
            <a:r>
              <a:rPr 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apps.who.int/bmi/index.jsp</a:t>
            </a:r>
            <a:endParaRPr lang="cs-CZ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53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4102" name="Line 2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9218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2326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8311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54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24578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6" y="78157"/>
            <a:ext cx="7343610" cy="677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9201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55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25602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56212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52400" y="4191000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8920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56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26626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105400" cy="68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4762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57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27650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8506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8773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algn="l">
              <a:defRPr/>
            </a:pPr>
            <a:fld id="{E6843FF2-0C69-4FD3-8103-5A02812BDED2}" type="slidenum">
              <a:rPr lang="cs-CZ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algn="l">
                <a:defRPr/>
              </a:pPr>
              <a:t>58</a:t>
            </a:fld>
            <a:endParaRPr lang="cs-CZ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28674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85387"/>
            <a:ext cx="9029700" cy="37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7287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Parametry projektu</a:t>
            </a:r>
          </a:p>
        </p:txBody>
      </p:sp>
      <p:sp>
        <p:nvSpPr>
          <p:cNvPr id="11267" name="Rectangle 27"/>
          <p:cNvSpPr>
            <a:spLocks noGrp="1" noChangeArrowheads="1"/>
          </p:cNvSpPr>
          <p:nvPr>
            <p:ph type="body" sz="half" idx="2"/>
          </p:nvPr>
        </p:nvSpPr>
        <p:spPr>
          <a:xfrm>
            <a:off x="4642340" y="609603"/>
            <a:ext cx="4249615" cy="5915025"/>
          </a:xfrm>
        </p:spPr>
        <p:txBody>
          <a:bodyPr/>
          <a:lstStyle/>
          <a:p>
            <a:pPr lvl="2" eaLnBrk="1" hangingPunct="1">
              <a:lnSpc>
                <a:spcPct val="115000"/>
              </a:lnSpc>
            </a:pPr>
            <a:r>
              <a:rPr lang="cs-CZ" smtClean="0"/>
              <a:t>Dotazovaný vzorek je reprezentativním obrazem české populace starší 18 let.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Dotazník zahrnoval 4 základní moduly:</a:t>
            </a:r>
          </a:p>
          <a:p>
            <a:pPr lvl="3" eaLnBrk="1" hangingPunct="1">
              <a:lnSpc>
                <a:spcPct val="115000"/>
              </a:lnSpc>
            </a:pPr>
            <a:r>
              <a:rPr lang="cs-CZ" smtClean="0"/>
              <a:t>Jídelní zvyklosti</a:t>
            </a:r>
          </a:p>
          <a:p>
            <a:pPr lvl="3" eaLnBrk="1" hangingPunct="1">
              <a:lnSpc>
                <a:spcPct val="115000"/>
              </a:lnSpc>
            </a:pPr>
            <a:r>
              <a:rPr lang="cs-CZ" smtClean="0"/>
              <a:t>Prevalence obezity a přidružených onemocnění</a:t>
            </a:r>
          </a:p>
          <a:p>
            <a:pPr lvl="3" eaLnBrk="1" hangingPunct="1">
              <a:lnSpc>
                <a:spcPct val="115000"/>
              </a:lnSpc>
            </a:pPr>
            <a:r>
              <a:rPr lang="cs-CZ" smtClean="0"/>
              <a:t>Habituální pohybová aktivita</a:t>
            </a:r>
          </a:p>
          <a:p>
            <a:pPr lvl="3" eaLnBrk="1" hangingPunct="1">
              <a:lnSpc>
                <a:spcPct val="115000"/>
              </a:lnSpc>
            </a:pPr>
            <a:r>
              <a:rPr lang="cs-CZ" smtClean="0"/>
              <a:t>Kvalita života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První dva okruhy otázek tvoří propojení dotazníku s podrobným výzkumem, který proběhl v letech 2000 a 2001. Druhé dva okruhy byly do dotazníku zařazeny poté, co byly v loňském roce pilotovány za účelem ověření implementace zahraničních dotazníků a jejich vyhodnocování do českého prostředí. 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Vzorek 2096 respondentů je bez výhrady dostačující pro časově-srovnávací analýzy a též pro vyhodnocení dotazníků habituální pohybové aktivity a kvality života.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Výběrová chyba vzorku činí maximálně 2,1% bodu, což je maximální možná odchylka naměřených procentuálních hodnot od skutečného stavu v celé populaci ČR.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Soubor, se kterým jsou data v této studii srovnávána, vznikl spojením dvou vln šetření, které proběhly koncem roku 2000 a 2001. Mezi těmito dvěma průzkumy nebyly zjištěny žádné významné odchylky, proto pro další analýzu byla data spojena do souboru s 3053 respondenty, který umožňuje detailní statistické vyhodnocení odpovědí specifických podskupin populace.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Výběrová chyba tohoto souboru činí 1,8% bodu.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Pro možnost detailního srovnání byli ze vzorku minulých dvou vln osloveni tíž respondenti. Do analýzy byla po kontrolách zařazeno 330 respondentů, u kterých máme data za obě vlny. </a:t>
            </a:r>
          </a:p>
        </p:txBody>
      </p:sp>
      <p:pic>
        <p:nvPicPr>
          <p:cNvPr id="11268" name="Picture 102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138" y="765175"/>
            <a:ext cx="4004897" cy="57594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2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1892" y="76200"/>
            <a:ext cx="5515708" cy="457199"/>
          </a:xfrm>
        </p:spPr>
        <p:txBody>
          <a:bodyPr/>
          <a:lstStyle/>
          <a:p>
            <a:pPr eaLnBrk="1" hangingPunct="1"/>
            <a:r>
              <a:rPr lang="cs-CZ" sz="2000" dirty="0" smtClean="0"/>
              <a:t>BMI – Index tělesné hmotnosti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046" y="533400"/>
            <a:ext cx="4249615" cy="5289550"/>
          </a:xfrm>
        </p:spPr>
        <p:txBody>
          <a:bodyPr/>
          <a:lstStyle/>
          <a:p>
            <a:pPr marL="0" indent="0" eaLnBrk="1" hangingPunct="1"/>
            <a:r>
              <a:rPr lang="cs-CZ" sz="1000" dirty="0" smtClean="0"/>
              <a:t>Definice BMI</a:t>
            </a:r>
          </a:p>
          <a:p>
            <a:pPr lvl="2" eaLnBrk="1" hangingPunct="1"/>
            <a:r>
              <a:rPr lang="cs-CZ" dirty="0" smtClean="0"/>
              <a:t>BMI – index tělesné hmotnosti, je jedním z nejpoužívanějších ukazatelů obezity.</a:t>
            </a:r>
          </a:p>
          <a:p>
            <a:pPr lvl="2" eaLnBrk="1" hangingPunct="1"/>
            <a:r>
              <a:rPr lang="cs-CZ" dirty="0" smtClean="0"/>
              <a:t>Lze jej vypočítat jako podíl hmotnosti osoby v kg a její výšky v metrech, umocněné na druhou (kg/m</a:t>
            </a:r>
            <a:r>
              <a:rPr lang="cs-CZ" baseline="30000" dirty="0" smtClean="0"/>
              <a:t>2</a:t>
            </a:r>
            <a:r>
              <a:rPr lang="cs-CZ" dirty="0" smtClean="0"/>
              <a:t>).</a:t>
            </a:r>
          </a:p>
          <a:p>
            <a:pPr marL="0" indent="0" eaLnBrk="1" hangingPunct="1"/>
            <a:endParaRPr lang="cs-CZ" sz="1000" dirty="0" smtClean="0"/>
          </a:p>
          <a:p>
            <a:pPr marL="0" indent="0" eaLnBrk="1" hangingPunct="1"/>
            <a:r>
              <a:rPr lang="cs-CZ" sz="1000" dirty="0" smtClean="0"/>
              <a:t>Hodnoty BMI – jejich interpretace</a:t>
            </a:r>
          </a:p>
          <a:p>
            <a:pPr lvl="2" eaLnBrk="1" hangingPunct="1"/>
            <a:r>
              <a:rPr lang="cs-CZ" dirty="0" smtClean="0"/>
              <a:t>BMI nižší než 18,5 = podváha.</a:t>
            </a:r>
          </a:p>
          <a:p>
            <a:pPr lvl="2" eaLnBrk="1" hangingPunct="1"/>
            <a:r>
              <a:rPr lang="cs-CZ" dirty="0" smtClean="0"/>
              <a:t>BMI v rozmezí 18,5 – 24,9 = tělesná hmotnost v normě. </a:t>
            </a:r>
          </a:p>
          <a:p>
            <a:pPr lvl="2" eaLnBrk="1" hangingPunct="1"/>
            <a:r>
              <a:rPr lang="cs-CZ" dirty="0" smtClean="0"/>
              <a:t>BMI v rozmezí 25,0 – 29,9 = nadváha, tzv. </a:t>
            </a:r>
            <a:r>
              <a:rPr lang="cs-CZ" dirty="0" err="1" smtClean="0"/>
              <a:t>preobezita</a:t>
            </a:r>
            <a:r>
              <a:rPr lang="cs-CZ" dirty="0" smtClean="0"/>
              <a:t>.</a:t>
            </a:r>
          </a:p>
          <a:p>
            <a:pPr lvl="2" eaLnBrk="1" hangingPunct="1"/>
            <a:r>
              <a:rPr lang="cs-CZ" dirty="0" smtClean="0"/>
              <a:t>BMI vyšší než 30,0 = obezita, dělí se na 3 stupně: </a:t>
            </a:r>
          </a:p>
          <a:p>
            <a:pPr lvl="3" eaLnBrk="1" hangingPunct="1"/>
            <a:r>
              <a:rPr lang="cs-CZ" dirty="0" smtClean="0"/>
              <a:t>Obezita I. stupně – BMI = 30,0 – 34,9</a:t>
            </a:r>
          </a:p>
          <a:p>
            <a:pPr lvl="3" eaLnBrk="1" hangingPunct="1"/>
            <a:r>
              <a:rPr lang="cs-CZ" dirty="0" smtClean="0"/>
              <a:t>Obezita II. stupně – BMI = 35,0 – 39,9</a:t>
            </a:r>
          </a:p>
          <a:p>
            <a:pPr lvl="3" eaLnBrk="1" hangingPunct="1"/>
            <a:r>
              <a:rPr lang="cs-CZ" dirty="0" smtClean="0"/>
              <a:t>Obezita III. stupně – BMI větší než 40 </a:t>
            </a:r>
          </a:p>
          <a:p>
            <a:pPr marL="0" indent="0" eaLnBrk="1" hangingPunct="1"/>
            <a:endParaRPr lang="cs-CZ" sz="1000" dirty="0" smtClean="0"/>
          </a:p>
          <a:p>
            <a:pPr marL="0" indent="0" eaLnBrk="1" hangingPunct="1"/>
            <a:r>
              <a:rPr lang="cs-CZ" sz="1000" dirty="0" smtClean="0"/>
              <a:t>BMI a česká populace</a:t>
            </a:r>
          </a:p>
          <a:p>
            <a:pPr lvl="2" eaLnBrk="1" hangingPunct="1"/>
            <a:r>
              <a:rPr lang="cs-CZ" dirty="0" smtClean="0"/>
              <a:t>Přibližně 52 % dospělé populace České republiky se dle hodnot BMI pohybuje nad hranicí normální hmotnosti, 35 % populace je přitom v pásmu nadměrné hmotnosti a zhruba 17 % v pásmu obezity. V šetření z roku 2000-1 byl podíl respondentů s nadměrnou hmotností 49 %, což znamená, že během několika let došlo k nárůstu o 3% b.</a:t>
            </a:r>
          </a:p>
          <a:p>
            <a:pPr lvl="2" eaLnBrk="1" hangingPunct="1"/>
            <a:endParaRPr lang="cs-CZ" dirty="0" smtClean="0"/>
          </a:p>
        </p:txBody>
      </p:sp>
      <p:sp>
        <p:nvSpPr>
          <p:cNvPr id="13316" name="Oval 11"/>
          <p:cNvSpPr>
            <a:spLocks noChangeArrowheads="1"/>
          </p:cNvSpPr>
          <p:nvPr/>
        </p:nvSpPr>
        <p:spPr bwMode="auto">
          <a:xfrm>
            <a:off x="7033847" y="4953000"/>
            <a:ext cx="420566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317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4" y="5822950"/>
            <a:ext cx="213799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29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717" y="765178"/>
            <a:ext cx="3433397" cy="2803525"/>
          </a:xfrm>
          <a:noFill/>
        </p:spPr>
      </p:pic>
      <p:pic>
        <p:nvPicPr>
          <p:cNvPr id="13319" name="Picture 31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717" y="3721103"/>
            <a:ext cx="3433397" cy="2803525"/>
          </a:xfrm>
          <a:noFill/>
        </p:spPr>
      </p:pic>
    </p:spTree>
    <p:extLst>
      <p:ext uri="{BB962C8B-B14F-4D97-AF65-F5344CB8AC3E}">
        <p14:creationId xmlns:p14="http://schemas.microsoft.com/office/powerpoint/2010/main" val="3559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098"/>
          <p:cNvSpPr>
            <a:spLocks noGrp="1" noChangeArrowheads="1"/>
          </p:cNvSpPr>
          <p:nvPr>
            <p:ph type="title" sz="quarter"/>
          </p:nvPr>
        </p:nvSpPr>
        <p:spPr>
          <a:xfrm>
            <a:off x="2309446" y="76201"/>
            <a:ext cx="4319954" cy="304799"/>
          </a:xfrm>
        </p:spPr>
        <p:txBody>
          <a:bodyPr/>
          <a:lstStyle/>
          <a:p>
            <a:pPr eaLnBrk="1" hangingPunct="1"/>
            <a:r>
              <a:rPr lang="cs-CZ" sz="2000" dirty="0" smtClean="0"/>
              <a:t>BMI – muži versus ženy</a:t>
            </a:r>
          </a:p>
        </p:txBody>
      </p:sp>
      <p:sp>
        <p:nvSpPr>
          <p:cNvPr id="14339" name="Rectangle 4099"/>
          <p:cNvSpPr>
            <a:spLocks noGrp="1" noChangeArrowheads="1"/>
          </p:cNvSpPr>
          <p:nvPr>
            <p:ph sz="quarter" idx="1"/>
          </p:nvPr>
        </p:nvSpPr>
        <p:spPr>
          <a:xfrm>
            <a:off x="152401" y="381000"/>
            <a:ext cx="4349262" cy="2895600"/>
          </a:xfrm>
        </p:spPr>
        <p:txBody>
          <a:bodyPr/>
          <a:lstStyle/>
          <a:p>
            <a:pPr lvl="2" eaLnBrk="1" hangingPunct="1">
              <a:lnSpc>
                <a:spcPct val="110000"/>
              </a:lnSpc>
            </a:pPr>
            <a:r>
              <a:rPr lang="cs-CZ" dirty="0" smtClean="0"/>
              <a:t>V pásmu normální váhy se pohybuje relativně více žen než mužů: normální váhu má více než polovina žen (51 %), ale pouze 2/5 mužů (41 %).</a:t>
            </a:r>
          </a:p>
          <a:p>
            <a:pPr lvl="2" eaLnBrk="1" hangingPunct="1">
              <a:lnSpc>
                <a:spcPct val="110000"/>
              </a:lnSpc>
            </a:pPr>
            <a:r>
              <a:rPr lang="cs-CZ" dirty="0" smtClean="0"/>
              <a:t>V pásmu nadváhy je výrazně vyšší zastoupení mužů (42 %), mezi ženami se nadváha vyskytuje u 29 %. </a:t>
            </a:r>
          </a:p>
          <a:p>
            <a:pPr lvl="2" eaLnBrk="1" hangingPunct="1">
              <a:lnSpc>
                <a:spcPct val="110000"/>
              </a:lnSpc>
            </a:pPr>
            <a:r>
              <a:rPr lang="cs-CZ" dirty="0" smtClean="0"/>
              <a:t>Obezitu I. stupně má 14 % mužů a 11 % žen. Obezita vyšších stupňů se u obou pohlaví vyskytuje téměř shodně. </a:t>
            </a:r>
          </a:p>
          <a:p>
            <a:pPr lvl="2" eaLnBrk="1" hangingPunct="1">
              <a:lnSpc>
                <a:spcPct val="110000"/>
              </a:lnSpc>
            </a:pPr>
            <a:r>
              <a:rPr lang="cs-CZ" dirty="0" smtClean="0"/>
              <a:t>Ve srovnání s předchozími vlnami počet obézních mužů i žen roste a naopak klesá počet lidí s normální váhou a podváhou.</a:t>
            </a:r>
          </a:p>
          <a:p>
            <a:pPr lvl="2" eaLnBrk="1" hangingPunct="1">
              <a:lnSpc>
                <a:spcPct val="110000"/>
              </a:lnSpc>
            </a:pPr>
            <a:r>
              <a:rPr lang="cs-CZ" dirty="0" smtClean="0"/>
              <a:t>Průměrná hodnota BMI je 26,03 a obdobně jako v předchozích vlnách leží v pásmu nadváhy (v roce 2000-1 byla průměrná hodnota BMI 25,40).</a:t>
            </a:r>
          </a:p>
          <a:p>
            <a:pPr lvl="2" eaLnBrk="1" hangingPunct="1">
              <a:lnSpc>
                <a:spcPct val="110000"/>
              </a:lnSpc>
            </a:pPr>
            <a:r>
              <a:rPr lang="cs-CZ" dirty="0" smtClean="0"/>
              <a:t>U mužů vzrostla průměrná hodnota BMI z 26,04 na 26,47; u žen došlo k posunu z pásma normální váhy (24,83) do pásma nadváhy (25,65).</a:t>
            </a:r>
          </a:p>
        </p:txBody>
      </p:sp>
      <p:pic>
        <p:nvPicPr>
          <p:cNvPr id="14340" name="Picture 4118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88" y="3505200"/>
            <a:ext cx="3826117" cy="31242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124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8513" y="3581401"/>
            <a:ext cx="3604487" cy="294322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126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286" y="457200"/>
            <a:ext cx="3606314" cy="294472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9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61646" y="76201"/>
            <a:ext cx="6682154" cy="380999"/>
          </a:xfrm>
        </p:spPr>
        <p:txBody>
          <a:bodyPr/>
          <a:lstStyle/>
          <a:p>
            <a:pPr eaLnBrk="1" hangingPunct="1"/>
            <a:r>
              <a:rPr lang="cs-CZ" sz="2000" dirty="0" smtClean="0"/>
              <a:t>Obvod pasu - alternativní ukazatel nadváhy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115000"/>
              </a:lnSpc>
            </a:pPr>
            <a:r>
              <a:rPr lang="cs-CZ" sz="1000" smtClean="0"/>
              <a:t>Definice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Alternativním ukazatelem nadváhy je </a:t>
            </a:r>
            <a:r>
              <a:rPr lang="cs-CZ" b="1" smtClean="0"/>
              <a:t>hodnocení podle obvodu pasu.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Obvod pasu, který stanovuje rozložení tuku v těle, se měří v poloviční vzdáleností mezi dolním okrajem žeberního oblouku a horním okrajem pánevní kosti.</a:t>
            </a:r>
          </a:p>
          <a:p>
            <a:pPr lvl="2" eaLnBrk="1" hangingPunct="1">
              <a:lnSpc>
                <a:spcPct val="115000"/>
              </a:lnSpc>
              <a:buFont typeface="Wingdings" pitchFamily="2" charset="2"/>
              <a:buNone/>
            </a:pPr>
            <a:endParaRPr lang="cs-CZ" smtClean="0"/>
          </a:p>
          <a:p>
            <a:pPr marL="0" indent="0" eaLnBrk="1" hangingPunct="1">
              <a:lnSpc>
                <a:spcPct val="115000"/>
              </a:lnSpc>
            </a:pPr>
            <a:r>
              <a:rPr lang="cs-CZ" sz="1000" smtClean="0"/>
              <a:t>Hodnocení podle obvodu pasu 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Obvod pasu se jinak hodnotí pro muže a jinak se hodnotí pro ženy.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Kategorizaci dle míry rizika rizika poskytuje následující tabulka: </a:t>
            </a:r>
          </a:p>
          <a:p>
            <a:pPr lvl="2"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cs-CZ" smtClean="0">
                <a:cs typeface="Arial" charset="0"/>
              </a:rPr>
              <a:t> </a:t>
            </a:r>
            <a:endParaRPr lang="cs-CZ" smtClean="0"/>
          </a:p>
          <a:p>
            <a:pPr lvl="2" eaLnBrk="1" hangingPunct="1">
              <a:lnSpc>
                <a:spcPct val="115000"/>
              </a:lnSpc>
              <a:buFont typeface="Wingdings" pitchFamily="2" charset="2"/>
              <a:buNone/>
            </a:pPr>
            <a:endParaRPr lang="cs-CZ" smtClean="0"/>
          </a:p>
          <a:p>
            <a:pPr lvl="2" eaLnBrk="1" hangingPunct="1">
              <a:lnSpc>
                <a:spcPct val="115000"/>
              </a:lnSpc>
            </a:pPr>
            <a:endParaRPr lang="cs-CZ" smtClean="0"/>
          </a:p>
          <a:p>
            <a:pPr marL="0" indent="0" eaLnBrk="1" hangingPunct="1">
              <a:lnSpc>
                <a:spcPct val="115000"/>
              </a:lnSpc>
            </a:pPr>
            <a:endParaRPr lang="cs-CZ" sz="1000" smtClean="0"/>
          </a:p>
          <a:p>
            <a:pPr marL="0" indent="0" eaLnBrk="1" hangingPunct="1">
              <a:lnSpc>
                <a:spcPct val="115000"/>
              </a:lnSpc>
            </a:pPr>
            <a:endParaRPr lang="cs-CZ" sz="1000" smtClean="0"/>
          </a:p>
          <a:p>
            <a:pPr marL="0" indent="0" eaLnBrk="1" hangingPunct="1">
              <a:lnSpc>
                <a:spcPct val="115000"/>
              </a:lnSpc>
            </a:pPr>
            <a:endParaRPr lang="cs-CZ" sz="1000" smtClean="0"/>
          </a:p>
          <a:p>
            <a:pPr marL="0" indent="0" eaLnBrk="1" hangingPunct="1">
              <a:lnSpc>
                <a:spcPct val="115000"/>
              </a:lnSpc>
            </a:pPr>
            <a:r>
              <a:rPr lang="cs-CZ" sz="1000" smtClean="0"/>
              <a:t>Obvod pasu české populace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Normální hodnoty obvodu pasu má polovina mužů (52 %), u žen byly normální hodnoty obvodu pasu zjištěny u 42 % respondentek.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Silně rizikové hodnoty obvodu pasu má 25 % mužů a 37 % žen.</a:t>
            </a:r>
          </a:p>
          <a:p>
            <a:pPr lvl="2" eaLnBrk="1" hangingPunct="1">
              <a:lnSpc>
                <a:spcPct val="115000"/>
              </a:lnSpc>
            </a:pPr>
            <a:r>
              <a:rPr lang="cs-CZ" smtClean="0"/>
              <a:t>Zjištěné hodnoty obvodu pasu obdobně jako BMI ukazují posun respondentů do rizikovějších skupin v čase.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6" y="3198813"/>
            <a:ext cx="3072911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18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717" y="765178"/>
            <a:ext cx="3433397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0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717" y="3721103"/>
            <a:ext cx="3433397" cy="2803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9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text">
  <a:themeElements>
    <a:clrScheme name="Standard 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tex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tex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tex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21996</TotalTime>
  <Words>2976</Words>
  <Application>Microsoft Office PowerPoint</Application>
  <PresentationFormat>Předvádění na obrazovce (4:3)</PresentationFormat>
  <Paragraphs>355</Paragraphs>
  <Slides>58</Slides>
  <Notes>57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58</vt:i4>
      </vt:variant>
    </vt:vector>
  </HeadingPairs>
  <TitlesOfParts>
    <vt:vector size="69" baseType="lpstr">
      <vt:lpstr>Exekutivní</vt:lpstr>
      <vt:lpstr>Standard text</vt:lpstr>
      <vt:lpstr>1_Exekutivní</vt:lpstr>
      <vt:lpstr>2_Exekutivní</vt:lpstr>
      <vt:lpstr>3_Exekutivní</vt:lpstr>
      <vt:lpstr>4_Exekutivní</vt:lpstr>
      <vt:lpstr>5_Exekutivní</vt:lpstr>
      <vt:lpstr>6_Exekutivní</vt:lpstr>
      <vt:lpstr>7_Exekutivní</vt:lpstr>
      <vt:lpstr>8_Exekutivní</vt:lpstr>
      <vt:lpstr>9_Exekutivní</vt:lpstr>
      <vt:lpstr>Epidemiologie obezity</vt:lpstr>
      <vt:lpstr>Osnova, obsah zdroje</vt:lpstr>
      <vt:lpstr>http://www.obesitas.cz/</vt:lpstr>
      <vt:lpstr>Prezentace aplikace PowerPoint</vt:lpstr>
      <vt:lpstr>Východiska projektu</vt:lpstr>
      <vt:lpstr>Parametry projektu</vt:lpstr>
      <vt:lpstr>BMI – Index tělesné hmotnosti</vt:lpstr>
      <vt:lpstr>BMI – muži versus ženy</vt:lpstr>
      <vt:lpstr>Obvod pasu - alternativní ukazatel nadváhy</vt:lpstr>
      <vt:lpstr>Obvod pasu – skupiny, průměr</vt:lpstr>
      <vt:lpstr>Genetická a sociální predispozice k obezitě</vt:lpstr>
      <vt:lpstr>Hodnocení vlastní váhy</vt:lpstr>
      <vt:lpstr>Fyzická zátěž populace, pokusy o zhubnutí</vt:lpstr>
      <vt:lpstr>Frekvence spotřeby potravin a nápojů</vt:lpstr>
      <vt:lpstr>Frekvence spotřeby potravin a nápojů – časové řady</vt:lpstr>
      <vt:lpstr>Průměrný čas strávený činnostmi podle váhy (BMI)</vt:lpstr>
      <vt:lpstr>Působení stresu</vt:lpstr>
      <vt:lpstr>Přidružená onemocnění</vt:lpstr>
      <vt:lpstr>Hlavní zjištění</vt:lpstr>
      <vt:lpstr>Hlavní zjištění</vt:lpstr>
      <vt:lpstr>Hlavní zjištění</vt:lpstr>
      <vt:lpstr>EASO</vt:lpstr>
      <vt:lpstr>www.easo.org</vt:lpstr>
      <vt:lpstr>EASO – obezita u dospělých (údaje IASO)</vt:lpstr>
      <vt:lpstr>EASO – obezita u dospělých (údaje IASO)</vt:lpstr>
      <vt:lpstr>EASO – obezita u dětí</vt:lpstr>
      <vt:lpstr>EASO – obezita u dětí</vt:lpstr>
      <vt:lpstr>EASO – obezita u dětí</vt:lpstr>
      <vt:lpstr>EASO – obezita u dětí</vt:lpstr>
      <vt:lpstr>EASO – obezita u dětí</vt:lpstr>
      <vt:lpstr>EASO – obezita u dětí</vt:lpstr>
      <vt:lpstr>EASO – obezita u dětí</vt:lpstr>
      <vt:lpstr>IASO</vt:lpstr>
      <vt:lpstr>IASO + International obesity Taskforce</vt:lpstr>
      <vt:lpstr>International obesity Taskforce</vt:lpstr>
      <vt:lpstr>International obesity Taskforce</vt:lpstr>
      <vt:lpstr>IASO + International obesity Taskforce</vt:lpstr>
      <vt:lpstr>IASO + International obesity Taskforce</vt:lpstr>
      <vt:lpstr>http://www.iaso.org/publications/trackingobesity/</vt:lpstr>
      <vt:lpstr>International obesity Taskforce</vt:lpstr>
      <vt:lpstr>http://www.iaso.org/scope/</vt:lpstr>
      <vt:lpstr>WHO</vt:lpstr>
      <vt:lpstr>Prezentace aplikace PowerPoint</vt:lpstr>
      <vt:lpstr>WHO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http://gamapserver.who.int/gho/interactive_charts/ncd/risk_factors/overweight_obesity/atlas.html</vt:lpstr>
      <vt:lpstr>Prezentace aplikace PowerPoint</vt:lpstr>
      <vt:lpstr> WHO  Global database on BMI</vt:lpstr>
      <vt:lpstr>http://apps.who.int/bmi/index.jsp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Fiala</dc:creator>
  <cp:lastModifiedBy>jfiala</cp:lastModifiedBy>
  <cp:revision>808</cp:revision>
  <cp:lastPrinted>1601-01-01T00:00:00Z</cp:lastPrinted>
  <dcterms:created xsi:type="dcterms:W3CDTF">1601-01-01T00:00:00Z</dcterms:created>
  <dcterms:modified xsi:type="dcterms:W3CDTF">2011-10-03T15:28:59Z</dcterms:modified>
</cp:coreProperties>
</file>