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66" r:id="rId4"/>
    <p:sldId id="267" r:id="rId5"/>
    <p:sldId id="268" r:id="rId6"/>
    <p:sldId id="256" r:id="rId7"/>
    <p:sldId id="260" r:id="rId8"/>
    <p:sldId id="257" r:id="rId9"/>
    <p:sldId id="258" r:id="rId10"/>
    <p:sldId id="259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CF4902-394D-459E-BE7E-F22CE5E4C4A6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CF4902-394D-459E-BE7E-F22CE5E4C4A6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CF4902-394D-459E-BE7E-F22CE5E4C4A6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CF4902-394D-459E-BE7E-F22CE5E4C4A6}" type="datetimeFigureOut">
              <a:rPr lang="cs-CZ" smtClean="0"/>
              <a:pPr/>
              <a:t>21.9.2011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6D0FCA-1D66-4635-ACDE-1A44BF75BB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Dobrý den. (F)</a:t>
            </a:r>
          </a:p>
          <a:p>
            <a:r>
              <a:rPr lang="cs-CZ" dirty="0" smtClean="0"/>
              <a:t>Ahoj./Čau. (I)</a:t>
            </a:r>
          </a:p>
          <a:p>
            <a:endParaRPr lang="cs-CZ" dirty="0" smtClean="0"/>
          </a:p>
          <a:p>
            <a:r>
              <a:rPr lang="cs-CZ" dirty="0" smtClean="0"/>
              <a:t>Na shledanou. (F)</a:t>
            </a:r>
          </a:p>
          <a:p>
            <a:r>
              <a:rPr lang="cs-CZ" dirty="0" smtClean="0"/>
              <a:t>Ahoj./Čau. (I)</a:t>
            </a:r>
          </a:p>
          <a:p>
            <a:endParaRPr lang="cs-CZ" dirty="0" smtClean="0"/>
          </a:p>
          <a:p>
            <a:r>
              <a:rPr lang="cs-CZ" dirty="0" smtClean="0"/>
              <a:t>Jak se jmenujete?- Jmenuju se Pavel Novák. (F)</a:t>
            </a:r>
          </a:p>
          <a:p>
            <a:endParaRPr lang="cs-CZ" dirty="0" smtClean="0"/>
          </a:p>
          <a:p>
            <a:r>
              <a:rPr lang="cs-CZ" dirty="0" smtClean="0"/>
              <a:t>Jak se jmenuješ? - Já jsem Pavel. (I)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phrases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c: </a:t>
            </a:r>
            <a:r>
              <a:rPr lang="cs-CZ" u="sng" dirty="0" smtClean="0"/>
              <a:t>c</a:t>
            </a:r>
            <a:r>
              <a:rPr lang="cs-CZ" dirty="0" smtClean="0"/>
              <a:t>ibule (</a:t>
            </a:r>
            <a:r>
              <a:rPr lang="cs-CZ" dirty="0" err="1" smtClean="0"/>
              <a:t>i</a:t>
            </a:r>
            <a:r>
              <a:rPr lang="cs-CZ" u="sng" dirty="0" err="1" smtClean="0"/>
              <a:t>ts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č: </a:t>
            </a:r>
            <a:r>
              <a:rPr lang="cs-CZ" u="sng" dirty="0" smtClean="0"/>
              <a:t>č</a:t>
            </a:r>
            <a:r>
              <a:rPr lang="cs-CZ" dirty="0" smtClean="0"/>
              <a:t>as (</a:t>
            </a:r>
            <a:r>
              <a:rPr lang="cs-CZ" u="sng" dirty="0" err="1" smtClean="0"/>
              <a:t>ch</a:t>
            </a:r>
            <a:r>
              <a:rPr lang="cs-CZ" dirty="0" err="1" smtClean="0"/>
              <a:t>erry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g: </a:t>
            </a:r>
            <a:r>
              <a:rPr lang="cs-CZ" u="sng" dirty="0" smtClean="0"/>
              <a:t>g</a:t>
            </a:r>
            <a:r>
              <a:rPr lang="cs-CZ" dirty="0" smtClean="0"/>
              <a:t>uma (</a:t>
            </a:r>
            <a:r>
              <a:rPr lang="cs-CZ" u="sng" dirty="0" err="1" smtClean="0"/>
              <a:t>g</a:t>
            </a:r>
            <a:r>
              <a:rPr lang="cs-CZ" dirty="0" err="1" smtClean="0"/>
              <a:t>ood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endParaRPr lang="cs-CZ" dirty="0" smtClean="0">
              <a:solidFill>
                <a:srgbClr val="00B0F0"/>
              </a:solidFill>
            </a:endParaRPr>
          </a:p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h: </a:t>
            </a:r>
            <a:r>
              <a:rPr lang="cs-CZ" u="sng" dirty="0" smtClean="0"/>
              <a:t>h</a:t>
            </a:r>
            <a:r>
              <a:rPr lang="cs-CZ" dirty="0" smtClean="0"/>
              <a:t>ezký (</a:t>
            </a:r>
            <a:r>
              <a:rPr lang="cs-CZ" u="sng" dirty="0" smtClean="0"/>
              <a:t>h</a:t>
            </a:r>
            <a:r>
              <a:rPr lang="cs-CZ" dirty="0" smtClean="0"/>
              <a:t>am)</a:t>
            </a:r>
          </a:p>
          <a:p>
            <a:pPr marL="624078" indent="-514350">
              <a:buNone/>
            </a:pPr>
            <a:endParaRPr lang="cs-CZ" dirty="0" smtClean="0"/>
          </a:p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ch: </a:t>
            </a:r>
            <a:r>
              <a:rPr lang="cs-CZ" u="sng" dirty="0" smtClean="0"/>
              <a:t>ch</a:t>
            </a:r>
            <a:r>
              <a:rPr lang="cs-CZ" dirty="0" smtClean="0"/>
              <a:t>yba (lo</a:t>
            </a:r>
            <a:r>
              <a:rPr lang="cs-CZ" u="sng" dirty="0" smtClean="0"/>
              <a:t>ch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r>
              <a:rPr lang="cs-CZ" sz="1900" dirty="0" err="1" smtClean="0"/>
              <a:t>Read</a:t>
            </a:r>
            <a:r>
              <a:rPr lang="cs-CZ" sz="1900" dirty="0" smtClean="0"/>
              <a:t>: P. 12 (</a:t>
            </a:r>
            <a:r>
              <a:rPr lang="cs-CZ" sz="1900" u="sng" dirty="0" smtClean="0"/>
              <a:t>h-ch</a:t>
            </a:r>
            <a:r>
              <a:rPr lang="cs-CZ" sz="1900" dirty="0" smtClean="0"/>
              <a:t>)</a:t>
            </a:r>
          </a:p>
          <a:p>
            <a:pPr marL="624078" indent="-514350">
              <a:buNone/>
            </a:pPr>
            <a:endParaRPr lang="cs-CZ" sz="1900" dirty="0" smtClean="0"/>
          </a:p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j: </a:t>
            </a:r>
            <a:r>
              <a:rPr lang="cs-CZ" u="sng" dirty="0" smtClean="0"/>
              <a:t>j</a:t>
            </a:r>
            <a:r>
              <a:rPr lang="cs-CZ" dirty="0" smtClean="0"/>
              <a:t>ídlo (</a:t>
            </a:r>
            <a:r>
              <a:rPr lang="cs-CZ" u="sng" dirty="0" err="1" smtClean="0"/>
              <a:t>y</a:t>
            </a:r>
            <a:r>
              <a:rPr lang="cs-CZ" dirty="0" err="1" smtClean="0"/>
              <a:t>oung</a:t>
            </a:r>
            <a:r>
              <a:rPr lang="cs-CZ" dirty="0" smtClean="0"/>
              <a:t>)</a:t>
            </a:r>
          </a:p>
          <a:p>
            <a:pPr marL="624078" indent="-51435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72608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r: </a:t>
            </a:r>
            <a:r>
              <a:rPr lang="en-US" u="sng" dirty="0" err="1" smtClean="0"/>
              <a:t>r</a:t>
            </a:r>
            <a:r>
              <a:rPr lang="en-US" dirty="0" err="1" smtClean="0"/>
              <a:t>yba</a:t>
            </a:r>
            <a:endParaRPr lang="en-US" dirty="0" smtClean="0"/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ř: </a:t>
            </a:r>
            <a:r>
              <a:rPr lang="en-US" u="sng" dirty="0" err="1" smtClean="0"/>
              <a:t>ř</a:t>
            </a:r>
            <a:r>
              <a:rPr lang="en-US" dirty="0" err="1" smtClean="0"/>
              <a:t>eka</a:t>
            </a:r>
            <a:endParaRPr lang="en-US" dirty="0" smtClean="0"/>
          </a:p>
          <a:p>
            <a:pPr marL="624078" indent="-514350">
              <a:buNone/>
            </a:pPr>
            <a:r>
              <a:rPr lang="en-US" sz="1900" dirty="0" smtClean="0"/>
              <a:t>Read: P. 12 (</a:t>
            </a:r>
            <a:r>
              <a:rPr lang="en-US" sz="1900" u="sng" dirty="0" smtClean="0"/>
              <a:t>r – ř</a:t>
            </a:r>
            <a:r>
              <a:rPr lang="en-US" sz="1900" dirty="0" smtClean="0"/>
              <a:t>) </a:t>
            </a:r>
          </a:p>
          <a:p>
            <a:pPr marL="624078" indent="-514350">
              <a:buNone/>
            </a:pPr>
            <a:endParaRPr lang="en-US" sz="1900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š: </a:t>
            </a:r>
            <a:r>
              <a:rPr lang="en-US" u="sng" dirty="0" err="1" smtClean="0"/>
              <a:t>š</a:t>
            </a:r>
            <a:r>
              <a:rPr lang="en-US" dirty="0" err="1" smtClean="0"/>
              <a:t>unka</a:t>
            </a:r>
            <a:r>
              <a:rPr lang="en-US" dirty="0" smtClean="0"/>
              <a:t> (</a:t>
            </a:r>
            <a:r>
              <a:rPr lang="en-US" u="sng" dirty="0" smtClean="0"/>
              <a:t>sh</a:t>
            </a:r>
            <a:r>
              <a:rPr lang="en-US" dirty="0" smtClean="0"/>
              <a:t>e)</a:t>
            </a:r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v, w: </a:t>
            </a:r>
            <a:r>
              <a:rPr lang="en-US" u="sng" dirty="0" err="1" smtClean="0"/>
              <a:t>v</a:t>
            </a:r>
            <a:r>
              <a:rPr lang="en-US" dirty="0" err="1" smtClean="0"/>
              <a:t>áza</a:t>
            </a:r>
            <a:r>
              <a:rPr lang="en-US" dirty="0" smtClean="0"/>
              <a:t>, </a:t>
            </a:r>
            <a:r>
              <a:rPr lang="en-US" u="sng" dirty="0" smtClean="0"/>
              <a:t>w</a:t>
            </a:r>
            <a:r>
              <a:rPr lang="en-US" dirty="0" smtClean="0"/>
              <a:t>hisky (</a:t>
            </a:r>
            <a:r>
              <a:rPr lang="en-US" u="sng" dirty="0" smtClean="0"/>
              <a:t>v</a:t>
            </a:r>
            <a:r>
              <a:rPr lang="en-US" dirty="0" smtClean="0"/>
              <a:t>ery)</a:t>
            </a:r>
          </a:p>
          <a:p>
            <a:pPr marL="624078" indent="-514350">
              <a:buNone/>
            </a:pPr>
            <a:r>
              <a:rPr lang="en-US" dirty="0" smtClean="0"/>
              <a:t> </a:t>
            </a:r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x: </a:t>
            </a:r>
            <a:r>
              <a:rPr lang="en-US" u="sng" dirty="0" err="1" smtClean="0"/>
              <a:t>x</a:t>
            </a:r>
            <a:r>
              <a:rPr lang="en-US" dirty="0" err="1" smtClean="0"/>
              <a:t>enofobie</a:t>
            </a:r>
            <a:r>
              <a:rPr lang="en-US" dirty="0" smtClean="0"/>
              <a:t> (bri</a:t>
            </a:r>
            <a:r>
              <a:rPr lang="en-US" u="sng" dirty="0" smtClean="0"/>
              <a:t>cks</a:t>
            </a:r>
            <a:r>
              <a:rPr lang="en-US" dirty="0" smtClean="0"/>
              <a:t>)</a:t>
            </a:r>
          </a:p>
          <a:p>
            <a:pPr marL="624078" indent="-514350">
              <a:buNone/>
            </a:pPr>
            <a:endParaRPr lang="en-US" u="sng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z: </a:t>
            </a:r>
            <a:r>
              <a:rPr lang="en-US" u="sng" dirty="0" err="1" smtClean="0"/>
              <a:t>z</a:t>
            </a:r>
            <a:r>
              <a:rPr lang="en-US" dirty="0" err="1" smtClean="0"/>
              <a:t>ima</a:t>
            </a:r>
            <a:r>
              <a:rPr lang="en-US" dirty="0" smtClean="0"/>
              <a:t> (sea</a:t>
            </a:r>
            <a:r>
              <a:rPr lang="en-US" u="sng" dirty="0" smtClean="0"/>
              <a:t>s</a:t>
            </a:r>
            <a:r>
              <a:rPr lang="en-US" dirty="0" smtClean="0"/>
              <a:t>on)</a:t>
            </a:r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ž: </a:t>
            </a:r>
            <a:r>
              <a:rPr lang="en-US" u="sng" dirty="0" err="1" smtClean="0"/>
              <a:t>ž</a:t>
            </a:r>
            <a:r>
              <a:rPr lang="en-US" dirty="0" err="1" smtClean="0"/>
              <a:t>ivot</a:t>
            </a:r>
            <a:r>
              <a:rPr lang="en-US" dirty="0" smtClean="0"/>
              <a:t> (plea</a:t>
            </a:r>
            <a:r>
              <a:rPr lang="en-US" u="sng" dirty="0" smtClean="0"/>
              <a:t>s</a:t>
            </a:r>
            <a:r>
              <a:rPr lang="en-US" dirty="0" smtClean="0"/>
              <a:t>ure)</a:t>
            </a:r>
          </a:p>
          <a:p>
            <a:pPr marL="624078" indent="-514350">
              <a:buNone/>
            </a:pPr>
            <a:r>
              <a:rPr lang="en-US" sz="2200" dirty="0" smtClean="0"/>
              <a:t>Read: p. 12 (z, ž)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314595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p, t, k: </a:t>
            </a:r>
            <a:r>
              <a:rPr lang="en-US" u="sng" dirty="0" err="1" smtClean="0"/>
              <a:t>p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u="sng" dirty="0" err="1" smtClean="0"/>
              <a:t>t</a:t>
            </a:r>
            <a:r>
              <a:rPr lang="en-US" dirty="0" err="1" smtClean="0"/>
              <a:t>áta</a:t>
            </a:r>
            <a:r>
              <a:rPr lang="en-US" dirty="0" smtClean="0"/>
              <a:t>, </a:t>
            </a:r>
            <a:r>
              <a:rPr lang="en-US" u="sng" dirty="0" err="1" smtClean="0"/>
              <a:t>k</a:t>
            </a:r>
            <a:r>
              <a:rPr lang="en-US" dirty="0" err="1" smtClean="0"/>
              <a:t>očka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(NO ASPIRATION!)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ď, ť, ň: </a:t>
            </a:r>
            <a:r>
              <a:rPr lang="en-US" dirty="0" err="1" smtClean="0"/>
              <a:t>Ma</a:t>
            </a:r>
            <a:r>
              <a:rPr lang="en-US" u="sng" dirty="0" err="1" smtClean="0"/>
              <a:t>ď</a:t>
            </a:r>
            <a:r>
              <a:rPr lang="en-US" dirty="0" err="1" smtClean="0"/>
              <a:t>arsko</a:t>
            </a:r>
            <a:r>
              <a:rPr lang="en-US" dirty="0" smtClean="0"/>
              <a:t>, </a:t>
            </a:r>
            <a:r>
              <a:rPr lang="en-US" dirty="0" err="1" smtClean="0"/>
              <a:t>ta</a:t>
            </a:r>
            <a:r>
              <a:rPr lang="en-US" u="sng" dirty="0" err="1" smtClean="0"/>
              <a:t>ť</a:t>
            </a:r>
            <a:r>
              <a:rPr lang="en-US" dirty="0" err="1" smtClean="0"/>
              <a:t>ka</a:t>
            </a:r>
            <a:r>
              <a:rPr lang="en-US" dirty="0" smtClean="0"/>
              <a:t>, </a:t>
            </a:r>
            <a:r>
              <a:rPr lang="en-US" dirty="0" err="1" smtClean="0"/>
              <a:t>Plze</a:t>
            </a:r>
            <a:r>
              <a:rPr lang="en-US" u="sng" dirty="0" err="1" smtClean="0"/>
              <a:t>ň</a:t>
            </a:r>
            <a:endParaRPr lang="cs-CZ" u="sng" dirty="0" smtClean="0"/>
          </a:p>
          <a:p>
            <a:pPr>
              <a:buNone/>
            </a:pPr>
            <a:endParaRPr lang="cs-CZ" u="sng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Where should /ď, ť, ň/ be pronounced?</a:t>
            </a:r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1) ď, ť, ň in the text: </a:t>
            </a:r>
            <a:r>
              <a:rPr lang="en-US" u="sng" dirty="0" err="1" smtClean="0"/>
              <a:t>ď</a:t>
            </a:r>
            <a:r>
              <a:rPr lang="en-US" dirty="0" err="1" smtClean="0"/>
              <a:t>ábel</a:t>
            </a:r>
            <a:r>
              <a:rPr lang="en-US" dirty="0" smtClean="0"/>
              <a:t>, </a:t>
            </a:r>
            <a:r>
              <a:rPr lang="en-US" u="sng" dirty="0" err="1" smtClean="0"/>
              <a:t>ť</a:t>
            </a:r>
            <a:r>
              <a:rPr lang="en-US" dirty="0" err="1" smtClean="0"/>
              <a:t>ukat</a:t>
            </a:r>
            <a:r>
              <a:rPr lang="en-US" dirty="0" smtClean="0"/>
              <a:t>, </a:t>
            </a:r>
            <a:r>
              <a:rPr lang="en-US" dirty="0" err="1" smtClean="0"/>
              <a:t>Plze</a:t>
            </a:r>
            <a:r>
              <a:rPr lang="en-US" u="sng" dirty="0" err="1" smtClean="0"/>
              <a:t>ň</a:t>
            </a:r>
            <a:endParaRPr lang="en-US" u="sng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2) d, t, n + ě: </a:t>
            </a:r>
            <a:r>
              <a:rPr lang="en-US" dirty="0" err="1" smtClean="0">
                <a:solidFill>
                  <a:srgbClr val="FF0000"/>
                </a:solidFill>
              </a:rPr>
              <a:t>dě</a:t>
            </a:r>
            <a:r>
              <a:rPr lang="en-US" dirty="0" err="1" smtClean="0"/>
              <a:t>kuju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tě</a:t>
            </a:r>
            <a:r>
              <a:rPr lang="en-US" dirty="0" err="1" smtClean="0"/>
              <a:t>žký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ně</a:t>
            </a:r>
            <a:r>
              <a:rPr lang="en-US" dirty="0" err="1" smtClean="0"/>
              <a:t>kdo</a:t>
            </a:r>
            <a:endParaRPr lang="en-US" dirty="0" smtClean="0"/>
          </a:p>
          <a:p>
            <a:pPr marL="624078" indent="-514350">
              <a:buNone/>
            </a:pPr>
            <a:r>
              <a:rPr lang="en-US" dirty="0" smtClean="0">
                <a:solidFill>
                  <a:srgbClr val="00B0F0"/>
                </a:solidFill>
              </a:rPr>
              <a:t>3) d, t, n + </a:t>
            </a:r>
            <a:r>
              <a:rPr lang="en-US" dirty="0" err="1" smtClean="0">
                <a:solidFill>
                  <a:srgbClr val="00B0F0"/>
                </a:solidFill>
              </a:rPr>
              <a:t>i</a:t>
            </a:r>
            <a:r>
              <a:rPr lang="en-US" dirty="0" smtClean="0">
                <a:solidFill>
                  <a:srgbClr val="00B0F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di</a:t>
            </a:r>
            <a:r>
              <a:rPr lang="en-US" dirty="0" err="1" smtClean="0"/>
              <a:t>vadlo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ti</a:t>
            </a:r>
            <a:r>
              <a:rPr lang="en-US" dirty="0" err="1" smtClean="0"/>
              <a:t>skárna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ni</a:t>
            </a:r>
            <a:r>
              <a:rPr lang="en-US" dirty="0" err="1" smtClean="0"/>
              <a:t>kdo</a:t>
            </a:r>
            <a:endParaRPr lang="en-US" dirty="0" smtClean="0"/>
          </a:p>
          <a:p>
            <a:pPr marL="624078" indent="-514350">
              <a:buNone/>
            </a:pPr>
            <a:endParaRPr lang="cs-CZ" sz="1900" dirty="0" smtClean="0"/>
          </a:p>
          <a:p>
            <a:pPr marL="624078" indent="-514350">
              <a:buNone/>
            </a:pPr>
            <a:r>
              <a:rPr lang="en-US" sz="1900" dirty="0" smtClean="0"/>
              <a:t>Read: P. 11 (</a:t>
            </a:r>
            <a:r>
              <a:rPr lang="en-US" sz="1900" u="sng" dirty="0" err="1" smtClean="0"/>
              <a:t>di</a:t>
            </a:r>
            <a:r>
              <a:rPr lang="en-US" sz="1900" u="sng" dirty="0" smtClean="0"/>
              <a:t> – </a:t>
            </a:r>
            <a:r>
              <a:rPr lang="en-US" sz="1900" u="sng" dirty="0" err="1" smtClean="0"/>
              <a:t>ti</a:t>
            </a:r>
            <a:r>
              <a:rPr lang="en-US" sz="1900" dirty="0" smtClean="0"/>
              <a:t>), p. 12 (</a:t>
            </a:r>
            <a:r>
              <a:rPr lang="en-US" sz="1900" u="sng" dirty="0" err="1" smtClean="0"/>
              <a:t>ni</a:t>
            </a:r>
            <a:r>
              <a:rPr lang="en-US" sz="1900" u="sng" dirty="0" smtClean="0"/>
              <a:t> – </a:t>
            </a:r>
            <a:r>
              <a:rPr lang="en-US" sz="1900" u="sng" dirty="0" err="1" smtClean="0"/>
              <a:t>ny</a:t>
            </a:r>
            <a:r>
              <a:rPr lang="en-US" sz="1900" dirty="0" smtClean="0"/>
              <a:t>)</a:t>
            </a:r>
          </a:p>
          <a:p>
            <a:pPr marL="624078" indent="-514350">
              <a:buNone/>
            </a:pPr>
            <a:endParaRPr lang="cs-CZ" dirty="0" smtClean="0"/>
          </a:p>
          <a:p>
            <a:pPr>
              <a:buNone/>
            </a:pP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/>
          <a:lstStyle/>
          <a:p>
            <a:pPr>
              <a:buNone/>
            </a:pPr>
            <a:r>
              <a:rPr lang="en-US" dirty="0" err="1" smtClean="0">
                <a:solidFill>
                  <a:srgbClr val="00B0F0"/>
                </a:solidFill>
              </a:rPr>
              <a:t>bě</a:t>
            </a:r>
            <a:r>
              <a:rPr lang="en-US" dirty="0" smtClean="0">
                <a:solidFill>
                  <a:srgbClr val="00B0F0"/>
                </a:solidFill>
              </a:rPr>
              <a:t>, </a:t>
            </a:r>
            <a:r>
              <a:rPr lang="en-US" dirty="0" err="1" smtClean="0">
                <a:solidFill>
                  <a:srgbClr val="00B0F0"/>
                </a:solidFill>
              </a:rPr>
              <a:t>pě</a:t>
            </a:r>
            <a:r>
              <a:rPr lang="en-US" dirty="0" smtClean="0">
                <a:solidFill>
                  <a:srgbClr val="00B0F0"/>
                </a:solidFill>
              </a:rPr>
              <a:t>, </a:t>
            </a:r>
            <a:r>
              <a:rPr lang="en-US" dirty="0" err="1" smtClean="0">
                <a:solidFill>
                  <a:srgbClr val="00B0F0"/>
                </a:solidFill>
              </a:rPr>
              <a:t>vě</a:t>
            </a:r>
            <a:r>
              <a:rPr lang="en-US" dirty="0" smtClean="0">
                <a:solidFill>
                  <a:srgbClr val="00B0F0"/>
                </a:solidFill>
              </a:rPr>
              <a:t>, </a:t>
            </a:r>
            <a:r>
              <a:rPr lang="en-US" dirty="0" err="1" smtClean="0">
                <a:solidFill>
                  <a:srgbClr val="00B0F0"/>
                </a:solidFill>
              </a:rPr>
              <a:t>mě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smtClean="0"/>
              <a:t>/</a:t>
            </a:r>
            <a:r>
              <a:rPr lang="en-US" dirty="0" err="1" smtClean="0"/>
              <a:t>bje</a:t>
            </a:r>
            <a:r>
              <a:rPr lang="en-US" dirty="0" smtClean="0"/>
              <a:t>, </a:t>
            </a:r>
            <a:r>
              <a:rPr lang="en-US" dirty="0" err="1" smtClean="0"/>
              <a:t>pje</a:t>
            </a:r>
            <a:r>
              <a:rPr lang="en-US" dirty="0" smtClean="0"/>
              <a:t>, </a:t>
            </a:r>
            <a:r>
              <a:rPr lang="en-US" dirty="0" err="1" smtClean="0"/>
              <a:t>vje</a:t>
            </a:r>
            <a:r>
              <a:rPr lang="en-US" dirty="0" smtClean="0"/>
              <a:t>, </a:t>
            </a:r>
            <a:r>
              <a:rPr lang="en-US" dirty="0" err="1" smtClean="0"/>
              <a:t>mňe</a:t>
            </a:r>
            <a:r>
              <a:rPr lang="en-US" dirty="0" smtClean="0"/>
              <a:t>/: </a:t>
            </a:r>
          </a:p>
          <a:p>
            <a:pPr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bě</a:t>
            </a:r>
            <a:r>
              <a:rPr lang="en-US" dirty="0" err="1" smtClean="0"/>
              <a:t>žet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pě</a:t>
            </a:r>
            <a:r>
              <a:rPr lang="en-US" dirty="0" err="1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člo</a:t>
            </a:r>
            <a:r>
              <a:rPr lang="en-US" dirty="0" err="1" smtClean="0">
                <a:solidFill>
                  <a:srgbClr val="FF0000"/>
                </a:solidFill>
              </a:rPr>
              <a:t>vě</a:t>
            </a:r>
            <a:r>
              <a:rPr lang="en-US" dirty="0" err="1" smtClean="0"/>
              <a:t>k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mě</a:t>
            </a:r>
            <a:r>
              <a:rPr lang="en-US" dirty="0" err="1" smtClean="0"/>
              <a:t>sto</a:t>
            </a:r>
            <a:endParaRPr lang="en-US" dirty="0" smtClean="0"/>
          </a:p>
          <a:p>
            <a:pPr>
              <a:buNone/>
            </a:pPr>
            <a:r>
              <a:rPr lang="en-US" sz="1900" dirty="0" smtClean="0"/>
              <a:t>Read: P. 11 (</a:t>
            </a:r>
            <a:r>
              <a:rPr lang="en-US" sz="1900" u="sng" dirty="0" smtClean="0"/>
              <a:t>ě</a:t>
            </a:r>
            <a:r>
              <a:rPr lang="en-US" sz="1900" dirty="0" smtClean="0"/>
              <a:t>), p. 12 (</a:t>
            </a:r>
            <a:r>
              <a:rPr lang="en-US" sz="1900" u="sng" dirty="0" smtClean="0"/>
              <a:t>e, é – ě</a:t>
            </a:r>
            <a:r>
              <a:rPr lang="en-US" sz="1900" dirty="0" smtClean="0"/>
              <a:t>)</a:t>
            </a:r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442387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cs-CZ" dirty="0" smtClean="0">
                <a:solidFill>
                  <a:srgbClr val="00B0F0"/>
                </a:solidFill>
              </a:rPr>
              <a:t>a) </a:t>
            </a:r>
            <a:r>
              <a:rPr lang="en-US" dirty="0" smtClean="0">
                <a:solidFill>
                  <a:srgbClr val="00B0F0"/>
                </a:solidFill>
              </a:rPr>
              <a:t>At the end of the word: </a:t>
            </a:r>
            <a:endParaRPr lang="cs-CZ" dirty="0" smtClean="0">
              <a:solidFill>
                <a:srgbClr val="00B0F0"/>
              </a:solidFill>
            </a:endParaRPr>
          </a:p>
          <a:p>
            <a:pPr marL="624078" indent="-514350">
              <a:buNone/>
            </a:pPr>
            <a:r>
              <a:rPr lang="cs-CZ" sz="2000" dirty="0" smtClean="0"/>
              <a:t>V</a:t>
            </a:r>
            <a:r>
              <a:rPr lang="en-US" sz="2000" dirty="0" err="1" smtClean="0"/>
              <a:t>oiced</a:t>
            </a:r>
            <a:r>
              <a:rPr lang="en-US" sz="2000" dirty="0" smtClean="0"/>
              <a:t> c. =&gt; unvoiced c.</a:t>
            </a:r>
          </a:p>
          <a:p>
            <a:pPr>
              <a:buNone/>
            </a:pPr>
            <a:r>
              <a:rPr lang="en-US" sz="2000" dirty="0" err="1" smtClean="0"/>
              <a:t>Václa</a:t>
            </a:r>
            <a:r>
              <a:rPr lang="en-US" sz="2000" u="sng" dirty="0" err="1" smtClean="0"/>
              <a:t>v</a:t>
            </a:r>
            <a:r>
              <a:rPr lang="en-US" sz="2000" dirty="0" smtClean="0"/>
              <a:t> /f/, </a:t>
            </a:r>
            <a:r>
              <a:rPr lang="en-US" sz="2000" dirty="0" err="1" smtClean="0"/>
              <a:t>zu</a:t>
            </a:r>
            <a:r>
              <a:rPr lang="en-US" sz="2000" u="sng" dirty="0" err="1" smtClean="0"/>
              <a:t>b</a:t>
            </a:r>
            <a:r>
              <a:rPr lang="en-US" sz="2000" dirty="0" smtClean="0"/>
              <a:t>  /p/, </a:t>
            </a:r>
            <a:r>
              <a:rPr lang="en-US" sz="2000" dirty="0" err="1" smtClean="0"/>
              <a:t>sní</a:t>
            </a:r>
            <a:r>
              <a:rPr lang="en-US" sz="2000" u="sng" dirty="0" err="1" smtClean="0"/>
              <a:t>h</a:t>
            </a:r>
            <a:r>
              <a:rPr lang="en-US" sz="2000" dirty="0" smtClean="0"/>
              <a:t> /</a:t>
            </a:r>
            <a:r>
              <a:rPr lang="en-US" sz="2000" dirty="0" err="1" smtClean="0"/>
              <a:t>ch</a:t>
            </a:r>
            <a:r>
              <a:rPr lang="en-US" sz="2000" dirty="0" smtClean="0"/>
              <a:t>/</a:t>
            </a:r>
            <a:endParaRPr lang="cs-CZ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b) In a group of consonants: </a:t>
            </a:r>
          </a:p>
          <a:p>
            <a:pPr>
              <a:buNone/>
            </a:pPr>
            <a:r>
              <a:rPr lang="cs-CZ" sz="2000" dirty="0" err="1" smtClean="0"/>
              <a:t>D</a:t>
            </a:r>
            <a:r>
              <a:rPr lang="en-US" sz="2000" dirty="0" err="1" smtClean="0"/>
              <a:t>í</a:t>
            </a:r>
            <a:r>
              <a:rPr lang="en-US" sz="2000" dirty="0" err="1" smtClean="0">
                <a:solidFill>
                  <a:srgbClr val="FF0000"/>
                </a:solidFill>
              </a:rPr>
              <a:t>vk</a:t>
            </a:r>
            <a:r>
              <a:rPr lang="en-US" sz="2000" dirty="0" err="1" smtClean="0"/>
              <a:t>a</a:t>
            </a:r>
            <a:r>
              <a:rPr lang="en-US" sz="2000" dirty="0" smtClean="0"/>
              <a:t> /</a:t>
            </a:r>
            <a:r>
              <a:rPr lang="en-US" sz="2000" dirty="0" err="1" smtClean="0"/>
              <a:t>ďífka</a:t>
            </a:r>
            <a:r>
              <a:rPr lang="en-US" sz="2000" dirty="0" smtClean="0"/>
              <a:t>/, </a:t>
            </a:r>
            <a:r>
              <a:rPr lang="en-US" sz="2000" dirty="0" err="1" smtClean="0">
                <a:solidFill>
                  <a:srgbClr val="FF0000"/>
                </a:solidFill>
              </a:rPr>
              <a:t>kd</a:t>
            </a:r>
            <a:r>
              <a:rPr lang="en-US" sz="2000" dirty="0" err="1" smtClean="0"/>
              <a:t>o</a:t>
            </a:r>
            <a:r>
              <a:rPr lang="en-US" sz="2000" dirty="0" smtClean="0"/>
              <a:t> /</a:t>
            </a:r>
            <a:r>
              <a:rPr lang="en-US" sz="2000" dirty="0" err="1" smtClean="0"/>
              <a:t>gdo</a:t>
            </a:r>
            <a:r>
              <a:rPr lang="en-US" sz="2000" dirty="0" smtClean="0"/>
              <a:t>/</a:t>
            </a:r>
          </a:p>
          <a:p>
            <a:pPr>
              <a:buNone/>
            </a:pPr>
            <a:r>
              <a:rPr lang="cs-CZ" sz="2000" dirty="0" smtClean="0"/>
              <a:t>P</a:t>
            </a:r>
            <a:r>
              <a:rPr lang="en-US" sz="2000" dirty="0" err="1" smtClean="0"/>
              <a:t>o</a:t>
            </a:r>
            <a:r>
              <a:rPr lang="en-US" sz="2000" dirty="0" err="1" smtClean="0">
                <a:solidFill>
                  <a:srgbClr val="FF0000"/>
                </a:solidFill>
              </a:rPr>
              <a:t>d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s</a:t>
            </a:r>
            <a:r>
              <a:rPr lang="en-US" sz="2000" dirty="0" err="1" smtClean="0"/>
              <a:t>tolem</a:t>
            </a:r>
            <a:r>
              <a:rPr lang="en-US" sz="2000" dirty="0" smtClean="0"/>
              <a:t> /pot </a:t>
            </a:r>
            <a:r>
              <a:rPr lang="en-US" sz="2000" dirty="0" err="1" smtClean="0"/>
              <a:t>stolem</a:t>
            </a:r>
            <a:r>
              <a:rPr lang="en-US" sz="2000" dirty="0" smtClean="0"/>
              <a:t>/</a:t>
            </a:r>
            <a:endParaRPr lang="cs-CZ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1900" dirty="0" smtClean="0"/>
              <a:t>Read: P. 12 (assimilation; preposition + noun)</a:t>
            </a:r>
            <a:endParaRPr lang="en-US" sz="19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cs-CZ" dirty="0" err="1" smtClean="0"/>
              <a:t>Assimilation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467544" y="1196752"/>
          <a:ext cx="6888086" cy="1163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66390"/>
                <a:gridCol w="515212"/>
                <a:gridCol w="515212"/>
                <a:gridCol w="515212"/>
                <a:gridCol w="515212"/>
                <a:gridCol w="515212"/>
                <a:gridCol w="515212"/>
                <a:gridCol w="515212"/>
                <a:gridCol w="515212"/>
              </a:tblGrid>
              <a:tr h="581784">
                <a:tc>
                  <a:txBody>
                    <a:bodyPr/>
                    <a:lstStyle/>
                    <a:p>
                      <a:pPr algn="just"/>
                      <a:r>
                        <a:rPr lang="en-US" noProof="0" dirty="0" smtClean="0"/>
                        <a:t>Voiced consonants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d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ď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g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 h 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v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z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ž</a:t>
                      </a:r>
                      <a:endParaRPr lang="cs-CZ" dirty="0"/>
                    </a:p>
                  </a:txBody>
                  <a:tcPr anchor="ctr"/>
                </a:tc>
              </a:tr>
              <a:tr h="581784">
                <a:tc>
                  <a:txBody>
                    <a:bodyPr/>
                    <a:lstStyle/>
                    <a:p>
                      <a:pPr algn="just"/>
                      <a:r>
                        <a:rPr lang="en-US" noProof="0" dirty="0" smtClean="0"/>
                        <a:t>Unvoiced consonants</a:t>
                      </a:r>
                      <a:endParaRPr lang="en-US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mtClean="0"/>
                        <a:t>p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mtClean="0"/>
                        <a:t>t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mtClean="0"/>
                        <a:t>ť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mtClean="0"/>
                        <a:t>k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mtClean="0"/>
                        <a:t>ch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f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mtClean="0"/>
                        <a:t>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dirty="0" smtClean="0"/>
                        <a:t>š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/>
          <a:lstStyle/>
          <a:p>
            <a:r>
              <a:rPr lang="cs-CZ" dirty="0" err="1" smtClean="0"/>
              <a:t>Usually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F0"/>
                </a:solidFill>
              </a:rPr>
              <a:t>first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cs-CZ" dirty="0" err="1" smtClean="0">
                <a:solidFill>
                  <a:srgbClr val="00B0F0"/>
                </a:solidFill>
              </a:rPr>
              <a:t>syllable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b="1" dirty="0" smtClean="0"/>
              <a:t>Ná</a:t>
            </a:r>
            <a:r>
              <a:rPr lang="cs-CZ" dirty="0" smtClean="0"/>
              <a:t>městí, </a:t>
            </a:r>
            <a:r>
              <a:rPr lang="cs-CZ" b="1" dirty="0" smtClean="0"/>
              <a:t>si</a:t>
            </a:r>
            <a:r>
              <a:rPr lang="cs-CZ" dirty="0" smtClean="0"/>
              <a:t>tuace, </a:t>
            </a:r>
            <a:r>
              <a:rPr lang="cs-CZ" b="1" dirty="0" smtClean="0"/>
              <a:t>u</a:t>
            </a:r>
            <a:r>
              <a:rPr lang="cs-CZ" dirty="0" smtClean="0"/>
              <a:t>čitel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!!! </a:t>
            </a:r>
            <a:r>
              <a:rPr lang="cs-CZ" dirty="0" err="1" smtClean="0"/>
              <a:t>One</a:t>
            </a:r>
            <a:r>
              <a:rPr lang="cs-CZ" dirty="0" smtClean="0"/>
              <a:t>-</a:t>
            </a:r>
            <a:r>
              <a:rPr lang="cs-CZ" dirty="0" err="1" smtClean="0"/>
              <a:t>syllable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B0F0"/>
                </a:solidFill>
              </a:rPr>
              <a:t>prepositions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b="1" dirty="0" smtClean="0"/>
              <a:t>na</a:t>
            </a:r>
            <a:r>
              <a:rPr lang="cs-CZ" dirty="0" smtClean="0"/>
              <a:t> stole</a:t>
            </a:r>
          </a:p>
          <a:p>
            <a:pPr>
              <a:buNone/>
            </a:pPr>
            <a:r>
              <a:rPr lang="cs-CZ" b="1" dirty="0" smtClean="0"/>
              <a:t>ve</a:t>
            </a:r>
            <a:r>
              <a:rPr lang="cs-CZ" dirty="0" smtClean="0"/>
              <a:t> škole</a:t>
            </a:r>
          </a:p>
          <a:p>
            <a:pPr>
              <a:buNone/>
            </a:pPr>
            <a:r>
              <a:rPr lang="cs-CZ" b="1" dirty="0" smtClean="0"/>
              <a:t>do</a:t>
            </a:r>
            <a:r>
              <a:rPr lang="cs-CZ" dirty="0" smtClean="0"/>
              <a:t> banky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Stress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/>
          <a:lstStyle/>
          <a:p>
            <a:r>
              <a:rPr lang="cs-CZ" dirty="0" smtClean="0"/>
              <a:t>Těší mě. (F)</a:t>
            </a:r>
          </a:p>
          <a:p>
            <a:endParaRPr lang="cs-CZ" dirty="0" smtClean="0"/>
          </a:p>
          <a:p>
            <a:r>
              <a:rPr lang="cs-CZ" dirty="0" smtClean="0"/>
              <a:t>Jak se máte? – </a:t>
            </a:r>
            <a:r>
              <a:rPr lang="cs-CZ" dirty="0" smtClean="0"/>
              <a:t>Děkuju, </a:t>
            </a:r>
            <a:r>
              <a:rPr lang="cs-CZ" dirty="0" smtClean="0"/>
              <a:t>dobře. A vy? (F) </a:t>
            </a:r>
          </a:p>
          <a:p>
            <a:r>
              <a:rPr lang="cs-CZ" dirty="0" smtClean="0"/>
              <a:t>Jak se máš?– Díky, dobře. A ty? (I) </a:t>
            </a:r>
          </a:p>
          <a:p>
            <a:endParaRPr lang="cs-CZ" dirty="0" smtClean="0"/>
          </a:p>
          <a:p>
            <a:r>
              <a:rPr lang="cs-CZ" dirty="0" smtClean="0"/>
              <a:t>Mějte se hezky. (F)</a:t>
            </a:r>
          </a:p>
          <a:p>
            <a:r>
              <a:rPr lang="cs-CZ" dirty="0" smtClean="0"/>
              <a:t>Měj se hezky. (I)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578555"/>
          </a:xfrm>
        </p:spPr>
        <p:txBody>
          <a:bodyPr>
            <a:normAutofit/>
          </a:bodyPr>
          <a:lstStyle/>
          <a:p>
            <a:r>
              <a:rPr lang="en-US" dirty="0" smtClean="0"/>
              <a:t>Indo-European language family</a:t>
            </a:r>
          </a:p>
          <a:p>
            <a:endParaRPr lang="en-US" dirty="0" smtClean="0"/>
          </a:p>
          <a:p>
            <a:r>
              <a:rPr lang="en-US" dirty="0" smtClean="0"/>
              <a:t>Slavonic language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English = analytical language </a:t>
            </a:r>
          </a:p>
          <a:p>
            <a:pPr>
              <a:buNone/>
            </a:pPr>
            <a:r>
              <a:rPr lang="en-US" dirty="0" smtClean="0"/>
              <a:t>(=&gt;fixed word order, no endings) </a:t>
            </a:r>
          </a:p>
          <a:p>
            <a:pPr>
              <a:buNone/>
            </a:pPr>
            <a:r>
              <a:rPr lang="en-US" dirty="0" smtClean="0"/>
              <a:t>			x </a:t>
            </a:r>
          </a:p>
          <a:p>
            <a:r>
              <a:rPr lang="en-US" dirty="0" smtClean="0"/>
              <a:t>Czech = synthetic/inflected language </a:t>
            </a:r>
          </a:p>
          <a:p>
            <a:pPr>
              <a:buNone/>
            </a:pPr>
            <a:r>
              <a:rPr lang="en-US" dirty="0" smtClean="0"/>
              <a:t>(=&gt;flexible word order, endings)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Czech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dirty="0" smtClean="0"/>
              <a:t>I do not </a:t>
            </a:r>
            <a:r>
              <a:rPr lang="cs-CZ" dirty="0" err="1" smtClean="0"/>
              <a:t>know</a:t>
            </a:r>
            <a:r>
              <a:rPr lang="cs-CZ" dirty="0" smtClean="0"/>
              <a:t>. (4 </a:t>
            </a:r>
            <a:r>
              <a:rPr lang="cs-CZ" dirty="0" err="1" smtClean="0"/>
              <a:t>units</a:t>
            </a:r>
            <a:r>
              <a:rPr lang="cs-CZ" dirty="0" smtClean="0"/>
              <a:t>)</a:t>
            </a:r>
          </a:p>
          <a:p>
            <a:pPr algn="ctr">
              <a:buNone/>
            </a:pPr>
            <a:r>
              <a:rPr lang="cs-CZ" dirty="0" smtClean="0"/>
              <a:t>x </a:t>
            </a:r>
          </a:p>
          <a:p>
            <a:pPr algn="ctr">
              <a:buNone/>
            </a:pPr>
            <a:r>
              <a:rPr lang="cs-CZ" dirty="0" smtClean="0"/>
              <a:t>Nev</a:t>
            </a:r>
            <a:r>
              <a:rPr lang="cs-CZ" dirty="0" smtClean="0">
                <a:solidFill>
                  <a:srgbClr val="FF0000"/>
                </a:solidFill>
              </a:rPr>
              <a:t>ím</a:t>
            </a:r>
            <a:r>
              <a:rPr lang="cs-CZ" dirty="0" smtClean="0"/>
              <a:t>. (1 unit)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My </a:t>
            </a:r>
            <a:r>
              <a:rPr lang="cs-CZ" dirty="0" err="1" smtClean="0"/>
              <a:t>grandma</a:t>
            </a:r>
            <a:r>
              <a:rPr lang="cs-CZ" dirty="0" smtClean="0"/>
              <a:t> has </a:t>
            </a:r>
            <a:r>
              <a:rPr lang="cs-CZ" dirty="0" err="1" smtClean="0"/>
              <a:t>never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to </a:t>
            </a:r>
            <a:r>
              <a:rPr lang="cs-CZ" dirty="0" err="1" smtClean="0"/>
              <a:t>Canada</a:t>
            </a:r>
            <a:r>
              <a:rPr lang="cs-CZ" dirty="0" smtClean="0"/>
              <a:t>.</a:t>
            </a:r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pPr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Moje</a:t>
            </a:r>
            <a:r>
              <a:rPr lang="cs-CZ" dirty="0" smtClean="0"/>
              <a:t> babička nikdy nebyl</a:t>
            </a:r>
            <a:r>
              <a:rPr lang="cs-CZ" dirty="0" smtClean="0">
                <a:solidFill>
                  <a:srgbClr val="FF0000"/>
                </a:solidFill>
              </a:rPr>
              <a:t>a</a:t>
            </a:r>
            <a:r>
              <a:rPr lang="cs-CZ" dirty="0" smtClean="0"/>
              <a:t> v Kanad</a:t>
            </a:r>
            <a:r>
              <a:rPr lang="cs-CZ" dirty="0" smtClean="0">
                <a:solidFill>
                  <a:srgbClr val="FF0000"/>
                </a:solidFill>
              </a:rPr>
              <a:t>ě</a:t>
            </a:r>
            <a:r>
              <a:rPr lang="cs-CZ" dirty="0" smtClean="0"/>
              <a:t>.</a:t>
            </a:r>
          </a:p>
          <a:p>
            <a:pPr algn="ctr">
              <a:buNone/>
            </a:pPr>
            <a:r>
              <a:rPr lang="cs-CZ" dirty="0" smtClean="0"/>
              <a:t>V Kanadě moje babička nikdy nebyla.</a:t>
            </a:r>
          </a:p>
          <a:p>
            <a:pPr algn="ctr">
              <a:buNone/>
            </a:pPr>
            <a:r>
              <a:rPr lang="cs-CZ" dirty="0" smtClean="0"/>
              <a:t>Nikdy moje babička v Kanadě nebyla.</a:t>
            </a:r>
          </a:p>
          <a:p>
            <a:pPr algn="ctr">
              <a:buNone/>
            </a:pPr>
            <a:r>
              <a:rPr lang="cs-CZ" dirty="0" smtClean="0"/>
              <a:t>Moje babička v Kanadě nikdy nebyla.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221497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7 cases in Czech: nominative, genitive, dative, accusative, vocative, locative and instrumental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3 tenses in Czech (no continuous and perfect tenses):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Studuju</a:t>
            </a:r>
            <a:r>
              <a:rPr lang="en-US" dirty="0" smtClean="0"/>
              <a:t>. (present tense)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Studoval</a:t>
            </a:r>
            <a:r>
              <a:rPr lang="en-US" dirty="0" smtClean="0"/>
              <a:t> </a:t>
            </a:r>
            <a:r>
              <a:rPr lang="en-US" dirty="0" err="1" smtClean="0"/>
              <a:t>jsem</a:t>
            </a:r>
            <a:r>
              <a:rPr lang="en-US" dirty="0" smtClean="0"/>
              <a:t>. (past tense)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Budu</a:t>
            </a:r>
            <a:r>
              <a:rPr lang="en-US" dirty="0" smtClean="0"/>
              <a:t> </a:t>
            </a:r>
            <a:r>
              <a:rPr lang="en-US" dirty="0" err="1" smtClean="0"/>
              <a:t>studovat</a:t>
            </a:r>
            <a:r>
              <a:rPr lang="en-US" dirty="0" smtClean="0"/>
              <a:t>. (future tense)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276871"/>
            <a:ext cx="8229600" cy="165618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5400" dirty="0" smtClean="0"/>
              <a:t>Czech alphabet and</a:t>
            </a:r>
          </a:p>
          <a:p>
            <a:pPr algn="ctr">
              <a:buNone/>
            </a:pPr>
            <a:r>
              <a:rPr lang="en-US" sz="5400" dirty="0" smtClean="0"/>
              <a:t>pronunciation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00B0F0"/>
                </a:solidFill>
              </a:rPr>
              <a:t>a  b  c  </a:t>
            </a:r>
            <a:r>
              <a:rPr lang="en-US" u="sng" dirty="0" smtClean="0">
                <a:solidFill>
                  <a:srgbClr val="00B0F0"/>
                </a:solidFill>
              </a:rPr>
              <a:t>č</a:t>
            </a:r>
            <a:r>
              <a:rPr lang="en-US" dirty="0" smtClean="0">
                <a:solidFill>
                  <a:srgbClr val="00B0F0"/>
                </a:solidFill>
              </a:rPr>
              <a:t>  d  </a:t>
            </a:r>
            <a:r>
              <a:rPr lang="en-US" u="sng" dirty="0" smtClean="0">
                <a:solidFill>
                  <a:srgbClr val="00B0F0"/>
                </a:solidFill>
              </a:rPr>
              <a:t>ď</a:t>
            </a:r>
            <a:r>
              <a:rPr lang="en-US" dirty="0" smtClean="0">
                <a:solidFill>
                  <a:srgbClr val="00B0F0"/>
                </a:solidFill>
              </a:rPr>
              <a:t>  e  f  g  h  </a:t>
            </a:r>
            <a:r>
              <a:rPr lang="en-US" u="sng" dirty="0" err="1" smtClean="0">
                <a:solidFill>
                  <a:srgbClr val="00B0F0"/>
                </a:solidFill>
              </a:rPr>
              <a:t>ch</a:t>
            </a:r>
            <a:r>
              <a:rPr lang="en-US" dirty="0" smtClean="0">
                <a:solidFill>
                  <a:srgbClr val="00B0F0"/>
                </a:solidFill>
              </a:rPr>
              <a:t>  </a:t>
            </a:r>
            <a:r>
              <a:rPr lang="en-US" dirty="0" err="1" smtClean="0">
                <a:solidFill>
                  <a:srgbClr val="00B0F0"/>
                </a:solidFill>
              </a:rPr>
              <a:t>i</a:t>
            </a:r>
            <a:r>
              <a:rPr lang="en-US" dirty="0" smtClean="0">
                <a:solidFill>
                  <a:srgbClr val="00B0F0"/>
                </a:solidFill>
              </a:rPr>
              <a:t>  j  k  l  m  n  </a:t>
            </a:r>
            <a:r>
              <a:rPr lang="en-US" u="sng" dirty="0" smtClean="0">
                <a:solidFill>
                  <a:srgbClr val="00B0F0"/>
                </a:solidFill>
              </a:rPr>
              <a:t>ň</a:t>
            </a:r>
            <a:r>
              <a:rPr lang="en-US" dirty="0" smtClean="0">
                <a:solidFill>
                  <a:srgbClr val="00B0F0"/>
                </a:solidFill>
              </a:rPr>
              <a:t>  o  </a:t>
            </a:r>
          </a:p>
          <a:p>
            <a:pPr algn="ctr">
              <a:buNone/>
            </a:pPr>
            <a:r>
              <a:rPr lang="en-US" dirty="0" smtClean="0">
                <a:solidFill>
                  <a:srgbClr val="00B0F0"/>
                </a:solidFill>
              </a:rPr>
              <a:t>p  q  r  </a:t>
            </a:r>
            <a:r>
              <a:rPr lang="en-US" u="sng" dirty="0" smtClean="0">
                <a:solidFill>
                  <a:srgbClr val="00B0F0"/>
                </a:solidFill>
              </a:rPr>
              <a:t>ř</a:t>
            </a:r>
            <a:r>
              <a:rPr lang="en-US" dirty="0" smtClean="0">
                <a:solidFill>
                  <a:srgbClr val="00B0F0"/>
                </a:solidFill>
              </a:rPr>
              <a:t>  s  </a:t>
            </a:r>
            <a:r>
              <a:rPr lang="en-US" u="sng" dirty="0" smtClean="0">
                <a:solidFill>
                  <a:srgbClr val="00B0F0"/>
                </a:solidFill>
              </a:rPr>
              <a:t>š</a:t>
            </a:r>
            <a:r>
              <a:rPr lang="en-US" dirty="0" smtClean="0">
                <a:solidFill>
                  <a:srgbClr val="00B0F0"/>
                </a:solidFill>
              </a:rPr>
              <a:t>  t  </a:t>
            </a:r>
            <a:r>
              <a:rPr lang="en-US" u="sng" dirty="0" smtClean="0">
                <a:solidFill>
                  <a:srgbClr val="00B0F0"/>
                </a:solidFill>
              </a:rPr>
              <a:t>ť</a:t>
            </a:r>
            <a:r>
              <a:rPr lang="en-US" dirty="0" smtClean="0">
                <a:solidFill>
                  <a:srgbClr val="00B0F0"/>
                </a:solidFill>
              </a:rPr>
              <a:t>  u  v  w  x  y  z  </a:t>
            </a:r>
            <a:r>
              <a:rPr lang="en-US" u="sng" dirty="0" smtClean="0">
                <a:solidFill>
                  <a:srgbClr val="00B0F0"/>
                </a:solidFill>
              </a:rPr>
              <a:t>ž</a:t>
            </a:r>
          </a:p>
          <a:p>
            <a:pPr>
              <a:buNone/>
            </a:pPr>
            <a:endParaRPr lang="cs-CZ" u="sng" dirty="0" smtClean="0">
              <a:solidFill>
                <a:srgbClr val="00B0F0"/>
              </a:solidFill>
            </a:endParaRPr>
          </a:p>
          <a:p>
            <a:pPr>
              <a:buNone/>
            </a:pPr>
            <a:endParaRPr lang="en-US" u="sng" dirty="0" smtClean="0">
              <a:solidFill>
                <a:srgbClr val="00B0F0"/>
              </a:solidFill>
            </a:endParaRPr>
          </a:p>
          <a:p>
            <a:pPr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Diacritic symbols in Czech:</a:t>
            </a:r>
          </a:p>
          <a:p>
            <a:pPr algn="just">
              <a:buNone/>
            </a:pPr>
            <a:r>
              <a:rPr lang="en-US" sz="2400" dirty="0" smtClean="0"/>
              <a:t>  ̆ (</a:t>
            </a:r>
            <a:r>
              <a:rPr lang="en-US" sz="2400" dirty="0" err="1" smtClean="0"/>
              <a:t>háček</a:t>
            </a:r>
            <a:r>
              <a:rPr lang="en-US" sz="2400" dirty="0" smtClean="0"/>
              <a:t> - hook): </a:t>
            </a:r>
            <a:r>
              <a:rPr lang="en-US" sz="2400" u="sng" dirty="0" err="1" smtClean="0"/>
              <a:t>ž</a:t>
            </a:r>
            <a:r>
              <a:rPr lang="en-US" sz="2400" dirty="0" err="1" smtClean="0"/>
              <a:t>ivot</a:t>
            </a:r>
            <a:r>
              <a:rPr lang="cs-CZ" sz="2400" dirty="0" smtClean="0"/>
              <a:t>, p</a:t>
            </a:r>
            <a:r>
              <a:rPr lang="cs-CZ" sz="2400" u="sng" dirty="0" smtClean="0"/>
              <a:t>ě</a:t>
            </a:r>
            <a:r>
              <a:rPr lang="cs-CZ" sz="2400" dirty="0" smtClean="0"/>
              <a:t>kný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  ́ (length mark – </a:t>
            </a:r>
            <a:r>
              <a:rPr lang="en-US" sz="2400" dirty="0" err="1" smtClean="0"/>
              <a:t>čárka</a:t>
            </a:r>
            <a:r>
              <a:rPr lang="en-US" sz="2400" dirty="0" smtClean="0"/>
              <a:t>): </a:t>
            </a:r>
            <a:r>
              <a:rPr lang="en-US" sz="2400" dirty="0" err="1" smtClean="0"/>
              <a:t>t</a:t>
            </a:r>
            <a:r>
              <a:rPr lang="en-US" sz="2400" u="sng" dirty="0" err="1" smtClean="0"/>
              <a:t>á</a:t>
            </a:r>
            <a:r>
              <a:rPr lang="en-US" sz="2400" dirty="0" err="1" smtClean="0"/>
              <a:t>ta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˚ (circle – </a:t>
            </a:r>
            <a:r>
              <a:rPr lang="cs-CZ" sz="2400" dirty="0" smtClean="0"/>
              <a:t>kroužek</a:t>
            </a:r>
            <a:r>
              <a:rPr lang="en-US" sz="2400" dirty="0" smtClean="0"/>
              <a:t>): </a:t>
            </a:r>
            <a:r>
              <a:rPr lang="en-US" sz="2400" dirty="0" err="1" smtClean="0"/>
              <a:t>n</a:t>
            </a:r>
            <a:r>
              <a:rPr lang="en-US" sz="2400" u="sng" dirty="0" err="1" smtClean="0"/>
              <a:t>ů</a:t>
            </a:r>
            <a:r>
              <a:rPr lang="en-US" sz="2400" dirty="0" err="1" smtClean="0"/>
              <a:t>ž</a:t>
            </a:r>
            <a:endParaRPr lang="en-US" sz="2400" dirty="0" smtClean="0"/>
          </a:p>
          <a:p>
            <a:pPr>
              <a:buNone/>
            </a:pP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Czech alphabet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92500" lnSpcReduction="20000"/>
          </a:bodyPr>
          <a:lstStyle/>
          <a:p>
            <a:pPr marL="624078" indent="-514350">
              <a:buNone/>
            </a:pPr>
            <a:r>
              <a:rPr lang="en-US" sz="3000" dirty="0" smtClean="0">
                <a:solidFill>
                  <a:srgbClr val="00B0F0"/>
                </a:solidFill>
              </a:rPr>
              <a:t>1) Vowels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a) Short: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a: </a:t>
            </a:r>
            <a:r>
              <a:rPr lang="en-US" sz="2100" dirty="0" err="1" smtClean="0"/>
              <a:t>l</a:t>
            </a:r>
            <a:r>
              <a:rPr lang="en-US" sz="2100" u="sng" dirty="0" err="1" smtClean="0"/>
              <a:t>a</a:t>
            </a:r>
            <a:r>
              <a:rPr lang="en-US" sz="2100" dirty="0" err="1" smtClean="0"/>
              <a:t>mp</a:t>
            </a:r>
            <a:r>
              <a:rPr lang="en-US" sz="2100" u="sng" dirty="0" err="1" smtClean="0"/>
              <a:t>a</a:t>
            </a:r>
            <a:r>
              <a:rPr lang="en-US" sz="2100" dirty="0" smtClean="0"/>
              <a:t> (c</a:t>
            </a:r>
            <a:r>
              <a:rPr lang="en-US" sz="2100" u="sng" dirty="0" smtClean="0"/>
              <a:t>u</a:t>
            </a:r>
            <a:r>
              <a:rPr lang="en-US" sz="2100" dirty="0" smtClean="0"/>
              <a:t>p)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e: </a:t>
            </a:r>
            <a:r>
              <a:rPr lang="en-US" sz="2100" dirty="0" err="1" smtClean="0"/>
              <a:t>p</a:t>
            </a:r>
            <a:r>
              <a:rPr lang="en-US" sz="2100" u="sng" dirty="0" err="1" smtClean="0"/>
              <a:t>e</a:t>
            </a:r>
            <a:r>
              <a:rPr lang="en-US" sz="2100" dirty="0" err="1" smtClean="0"/>
              <a:t>s</a:t>
            </a:r>
            <a:r>
              <a:rPr lang="en-US" sz="2100" dirty="0" smtClean="0"/>
              <a:t> (p</a:t>
            </a:r>
            <a:r>
              <a:rPr lang="en-US" sz="2100" u="sng" dirty="0" smtClean="0"/>
              <a:t>e</a:t>
            </a:r>
            <a:r>
              <a:rPr lang="en-US" sz="2100" dirty="0" smtClean="0"/>
              <a:t>n)</a:t>
            </a:r>
          </a:p>
          <a:p>
            <a:pPr marL="624078" indent="-514350">
              <a:buNone/>
            </a:pPr>
            <a:r>
              <a:rPr lang="en-US" sz="2100" dirty="0" err="1" smtClean="0">
                <a:solidFill>
                  <a:srgbClr val="00B0F0"/>
                </a:solidFill>
              </a:rPr>
              <a:t>i</a:t>
            </a:r>
            <a:r>
              <a:rPr lang="en-US" sz="2100" dirty="0" smtClean="0">
                <a:solidFill>
                  <a:srgbClr val="00B0F0"/>
                </a:solidFill>
              </a:rPr>
              <a:t>/y: </a:t>
            </a:r>
            <a:r>
              <a:rPr lang="en-US" sz="2100" dirty="0" err="1" smtClean="0"/>
              <a:t>ž</a:t>
            </a:r>
            <a:r>
              <a:rPr lang="en-US" sz="2100" u="sng" dirty="0" err="1" smtClean="0"/>
              <a:t>i</a:t>
            </a:r>
            <a:r>
              <a:rPr lang="en-US" sz="2100" dirty="0" err="1" smtClean="0"/>
              <a:t>dle</a:t>
            </a:r>
            <a:r>
              <a:rPr lang="en-US" sz="2100" dirty="0" smtClean="0"/>
              <a:t>, </a:t>
            </a:r>
            <a:r>
              <a:rPr lang="en-US" sz="2100" dirty="0" err="1" smtClean="0"/>
              <a:t>r</a:t>
            </a:r>
            <a:r>
              <a:rPr lang="en-US" sz="2100" u="sng" dirty="0" err="1" smtClean="0"/>
              <a:t>y</a:t>
            </a:r>
            <a:r>
              <a:rPr lang="en-US" sz="2100" dirty="0" err="1" smtClean="0"/>
              <a:t>ba</a:t>
            </a:r>
            <a:r>
              <a:rPr lang="en-US" sz="2100" dirty="0" smtClean="0"/>
              <a:t> (m</a:t>
            </a:r>
            <a:r>
              <a:rPr lang="en-US" sz="2100" u="sng" dirty="0" smtClean="0"/>
              <a:t>i</a:t>
            </a:r>
            <a:r>
              <a:rPr lang="en-US" sz="2100" dirty="0" smtClean="0"/>
              <a:t>ss)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o: </a:t>
            </a:r>
            <a:r>
              <a:rPr lang="en-US" sz="2100" dirty="0" smtClean="0"/>
              <a:t>m</a:t>
            </a:r>
            <a:r>
              <a:rPr lang="en-US" sz="2100" u="sng" dirty="0" smtClean="0"/>
              <a:t>o</a:t>
            </a:r>
            <a:r>
              <a:rPr lang="en-US" sz="2100" dirty="0" smtClean="0"/>
              <a:t>st (p</a:t>
            </a:r>
            <a:r>
              <a:rPr lang="en-US" sz="2100" u="sng" dirty="0" smtClean="0"/>
              <a:t>o</a:t>
            </a:r>
            <a:r>
              <a:rPr lang="en-US" sz="2100" dirty="0" smtClean="0"/>
              <a:t>t)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u: </a:t>
            </a:r>
            <a:r>
              <a:rPr lang="en-US" sz="2100" dirty="0" err="1" smtClean="0"/>
              <a:t>m</a:t>
            </a:r>
            <a:r>
              <a:rPr lang="en-US" sz="2100" u="sng" dirty="0" err="1" smtClean="0"/>
              <a:t>u</a:t>
            </a:r>
            <a:r>
              <a:rPr lang="en-US" sz="2100" dirty="0" err="1" smtClean="0"/>
              <a:t>ž</a:t>
            </a:r>
            <a:r>
              <a:rPr lang="en-US" sz="2100" dirty="0" smtClean="0"/>
              <a:t> (p</a:t>
            </a:r>
            <a:r>
              <a:rPr lang="en-US" sz="2100" u="sng" dirty="0" smtClean="0"/>
              <a:t>u</a:t>
            </a:r>
            <a:r>
              <a:rPr lang="en-US" sz="2100" dirty="0" smtClean="0"/>
              <a:t>t)</a:t>
            </a:r>
          </a:p>
          <a:p>
            <a:pPr marL="624078" indent="-514350">
              <a:buNone/>
            </a:pPr>
            <a:endParaRPr lang="en-US" sz="2100" dirty="0" smtClean="0"/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2) Long: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á: </a:t>
            </a:r>
            <a:r>
              <a:rPr lang="en-US" sz="2100" dirty="0" err="1" smtClean="0">
                <a:solidFill>
                  <a:srgbClr val="00B0F0"/>
                </a:solidFill>
              </a:rPr>
              <a:t>m</a:t>
            </a:r>
            <a:r>
              <a:rPr lang="en-US" sz="2100" u="sng" dirty="0" err="1" smtClean="0">
                <a:solidFill>
                  <a:srgbClr val="00B0F0"/>
                </a:solidFill>
              </a:rPr>
              <a:t>á</a:t>
            </a:r>
            <a:r>
              <a:rPr lang="en-US" sz="2100" dirty="0" err="1" smtClean="0">
                <a:solidFill>
                  <a:srgbClr val="00B0F0"/>
                </a:solidFill>
              </a:rPr>
              <a:t>ma</a:t>
            </a:r>
            <a:r>
              <a:rPr lang="en-US" sz="2100" dirty="0" smtClean="0">
                <a:solidFill>
                  <a:srgbClr val="00B0F0"/>
                </a:solidFill>
              </a:rPr>
              <a:t> (c</a:t>
            </a:r>
            <a:r>
              <a:rPr lang="en-US" sz="2100" u="sng" dirty="0" smtClean="0">
                <a:solidFill>
                  <a:srgbClr val="00B0F0"/>
                </a:solidFill>
              </a:rPr>
              <a:t>a</a:t>
            </a:r>
            <a:r>
              <a:rPr lang="en-US" sz="2100" dirty="0" smtClean="0">
                <a:solidFill>
                  <a:srgbClr val="00B0F0"/>
                </a:solidFill>
              </a:rPr>
              <a:t>r)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é: </a:t>
            </a:r>
            <a:r>
              <a:rPr lang="en-US" sz="2100" dirty="0" err="1" smtClean="0"/>
              <a:t>pol</a:t>
            </a:r>
            <a:r>
              <a:rPr lang="en-US" sz="2100" u="sng" dirty="0" err="1" smtClean="0"/>
              <a:t>é</a:t>
            </a:r>
            <a:r>
              <a:rPr lang="en-US" sz="2100" dirty="0" err="1" smtClean="0"/>
              <a:t>vka</a:t>
            </a:r>
            <a:endParaRPr lang="en-US" sz="2100" dirty="0" smtClean="0"/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í/ý: </a:t>
            </a:r>
            <a:r>
              <a:rPr lang="en-US" sz="2100" dirty="0" err="1" smtClean="0"/>
              <a:t>m</a:t>
            </a:r>
            <a:r>
              <a:rPr lang="en-US" sz="2100" u="sng" dirty="0" err="1" smtClean="0"/>
              <a:t>í</a:t>
            </a:r>
            <a:r>
              <a:rPr lang="en-US" sz="2100" dirty="0" err="1" smtClean="0"/>
              <a:t>č</a:t>
            </a:r>
            <a:r>
              <a:rPr lang="en-US" sz="2100" dirty="0" smtClean="0"/>
              <a:t>, </a:t>
            </a:r>
            <a:r>
              <a:rPr lang="en-US" sz="2100" dirty="0" err="1" smtClean="0"/>
              <a:t>v</a:t>
            </a:r>
            <a:r>
              <a:rPr lang="en-US" sz="2100" u="sng" dirty="0" err="1" smtClean="0"/>
              <a:t>ý</a:t>
            </a:r>
            <a:r>
              <a:rPr lang="en-US" sz="2100" dirty="0" err="1" smtClean="0"/>
              <a:t>tah</a:t>
            </a:r>
            <a:r>
              <a:rPr lang="en-US" sz="2100" dirty="0" smtClean="0"/>
              <a:t> (dr</a:t>
            </a:r>
            <a:r>
              <a:rPr lang="en-US" sz="2100" u="sng" dirty="0" smtClean="0"/>
              <a:t>ea</a:t>
            </a:r>
            <a:r>
              <a:rPr lang="en-US" sz="2100" dirty="0" smtClean="0"/>
              <a:t>m)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ó: </a:t>
            </a:r>
            <a:r>
              <a:rPr lang="en-US" sz="2100" dirty="0" err="1" smtClean="0"/>
              <a:t>g</a:t>
            </a:r>
            <a:r>
              <a:rPr lang="en-US" sz="2100" u="sng" dirty="0" err="1" smtClean="0"/>
              <a:t>ó</a:t>
            </a:r>
            <a:r>
              <a:rPr lang="en-US" sz="2100" dirty="0" err="1" smtClean="0"/>
              <a:t>l</a:t>
            </a:r>
            <a:r>
              <a:rPr lang="en-US" sz="2100" dirty="0" smtClean="0"/>
              <a:t> (d</a:t>
            </a:r>
            <a:r>
              <a:rPr lang="en-US" sz="2100" u="sng" dirty="0" smtClean="0"/>
              <a:t>oo</a:t>
            </a:r>
            <a:r>
              <a:rPr lang="en-US" sz="2100" dirty="0" smtClean="0"/>
              <a:t>r)</a:t>
            </a:r>
          </a:p>
          <a:p>
            <a:pPr marL="624078" indent="-514350">
              <a:buNone/>
            </a:pPr>
            <a:r>
              <a:rPr lang="en-US" sz="2100" dirty="0" smtClean="0">
                <a:solidFill>
                  <a:srgbClr val="00B0F0"/>
                </a:solidFill>
              </a:rPr>
              <a:t>ú/ů: </a:t>
            </a:r>
            <a:r>
              <a:rPr lang="en-US" sz="2100" u="sng" dirty="0" err="1" smtClean="0"/>
              <a:t>ú</a:t>
            </a:r>
            <a:r>
              <a:rPr lang="en-US" sz="2100" dirty="0" err="1" smtClean="0"/>
              <a:t>kol</a:t>
            </a:r>
            <a:r>
              <a:rPr lang="en-US" sz="2100" dirty="0" smtClean="0"/>
              <a:t>, </a:t>
            </a:r>
            <a:r>
              <a:rPr lang="en-US" sz="2100" dirty="0" err="1" smtClean="0"/>
              <a:t>k</a:t>
            </a:r>
            <a:r>
              <a:rPr lang="en-US" sz="2100" u="sng" dirty="0" err="1" smtClean="0"/>
              <a:t>ů</a:t>
            </a:r>
            <a:r>
              <a:rPr lang="en-US" sz="2100" dirty="0" err="1" smtClean="0"/>
              <a:t>ň</a:t>
            </a:r>
            <a:r>
              <a:rPr lang="cs-CZ" sz="2100" dirty="0" smtClean="0"/>
              <a:t> </a:t>
            </a:r>
            <a:r>
              <a:rPr lang="en-US" sz="2100" dirty="0" smtClean="0"/>
              <a:t>(b</a:t>
            </a:r>
            <a:r>
              <a:rPr lang="en-US" sz="2100" u="sng" dirty="0" smtClean="0"/>
              <a:t>oo</a:t>
            </a:r>
            <a:r>
              <a:rPr lang="en-US" sz="2100" dirty="0" smtClean="0"/>
              <a:t>m)</a:t>
            </a:r>
          </a:p>
          <a:p>
            <a:pPr marL="624078" indent="-514350">
              <a:buNone/>
            </a:pPr>
            <a:endParaRPr lang="en-US" sz="2100" dirty="0" smtClean="0"/>
          </a:p>
          <a:p>
            <a:pPr marL="624078" indent="-514350">
              <a:buNone/>
            </a:pPr>
            <a:r>
              <a:rPr lang="en-US" sz="2100" dirty="0" smtClean="0"/>
              <a:t>Read: Textbook p. 11 (from </a:t>
            </a:r>
            <a:r>
              <a:rPr lang="en-US" sz="2100" u="sng" dirty="0" smtClean="0"/>
              <a:t>a – á </a:t>
            </a:r>
            <a:r>
              <a:rPr lang="en-US" sz="2100" dirty="0" smtClean="0"/>
              <a:t>to </a:t>
            </a:r>
            <a:r>
              <a:rPr lang="en-US" sz="2100" u="sng" dirty="0" smtClean="0"/>
              <a:t>u – ú, ů</a:t>
            </a:r>
            <a:r>
              <a:rPr lang="en-US" sz="2100" dirty="0" smtClean="0"/>
              <a:t>)</a:t>
            </a:r>
          </a:p>
          <a:p>
            <a:pPr marL="624078" indent="-514350">
              <a:buNone/>
            </a:pPr>
            <a:endParaRPr lang="cs-CZ" sz="2400" dirty="0" smtClean="0"/>
          </a:p>
          <a:p>
            <a:pPr marL="624078" indent="-514350"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dirty="0" smtClean="0"/>
              <a:t>Czech sounds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2) Diphthongs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00B0F0"/>
                </a:solidFill>
              </a:rPr>
              <a:t>ou</a:t>
            </a:r>
            <a:r>
              <a:rPr lang="en-US" sz="2400" dirty="0" smtClean="0">
                <a:solidFill>
                  <a:srgbClr val="00B0F0"/>
                </a:solidFill>
              </a:rPr>
              <a:t>: </a:t>
            </a:r>
            <a:r>
              <a:rPr lang="en-US" sz="2400" dirty="0" err="1" smtClean="0"/>
              <a:t>l</a:t>
            </a:r>
            <a:r>
              <a:rPr lang="en-US" sz="2400" u="sng" dirty="0" err="1" smtClean="0"/>
              <a:t>ou</a:t>
            </a:r>
            <a:r>
              <a:rPr lang="en-US" sz="2400" dirty="0" err="1" smtClean="0"/>
              <a:t>|ka</a:t>
            </a:r>
            <a:r>
              <a:rPr lang="en-US" sz="2400" dirty="0" smtClean="0"/>
              <a:t> x </a:t>
            </a:r>
            <a:r>
              <a:rPr lang="en-US" sz="2400" dirty="0" err="1" smtClean="0"/>
              <a:t>p</a:t>
            </a:r>
            <a:r>
              <a:rPr lang="en-US" sz="2400" u="sng" dirty="0" err="1" smtClean="0"/>
              <a:t>o</a:t>
            </a:r>
            <a:r>
              <a:rPr lang="en-US" sz="2400" dirty="0" err="1" smtClean="0"/>
              <a:t>|</a:t>
            </a:r>
            <a:r>
              <a:rPr lang="en-US" sz="2400" u="sng" dirty="0" err="1" smtClean="0"/>
              <a:t>u|</a:t>
            </a:r>
            <a:r>
              <a:rPr lang="en-US" sz="2400" dirty="0" err="1" smtClean="0"/>
              <a:t>ží|vat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au: </a:t>
            </a:r>
            <a:r>
              <a:rPr lang="en-US" sz="2400" u="sng" dirty="0" smtClean="0"/>
              <a:t>au</a:t>
            </a:r>
            <a:r>
              <a:rPr lang="en-US" sz="2400" dirty="0" smtClean="0"/>
              <a:t>to</a:t>
            </a:r>
          </a:p>
          <a:p>
            <a:pPr>
              <a:buNone/>
            </a:pPr>
            <a:r>
              <a:rPr lang="en-US" sz="2400" dirty="0" err="1" smtClean="0">
                <a:solidFill>
                  <a:srgbClr val="00B0F0"/>
                </a:solidFill>
              </a:rPr>
              <a:t>eu</a:t>
            </a:r>
            <a:r>
              <a:rPr lang="en-US" sz="2400" dirty="0" smtClean="0">
                <a:solidFill>
                  <a:srgbClr val="00B0F0"/>
                </a:solidFill>
              </a:rPr>
              <a:t>: </a:t>
            </a:r>
            <a:r>
              <a:rPr lang="en-US" sz="2400" u="sng" dirty="0" err="1" smtClean="0"/>
              <a:t>eu</a:t>
            </a:r>
            <a:r>
              <a:rPr lang="en-US" sz="2400" dirty="0" err="1" smtClean="0"/>
              <a:t>tanazie</a:t>
            </a:r>
            <a:endParaRPr lang="en-US" sz="2400" dirty="0" smtClean="0"/>
          </a:p>
          <a:p>
            <a:pPr>
              <a:buNone/>
            </a:pPr>
            <a:r>
              <a:rPr lang="en-US" sz="2000" dirty="0" smtClean="0"/>
              <a:t>Read: Textbook p. 12 (</a:t>
            </a:r>
            <a:r>
              <a:rPr lang="en-US" sz="2000" u="sng" dirty="0" err="1" smtClean="0"/>
              <a:t>ou</a:t>
            </a:r>
            <a:r>
              <a:rPr lang="en-US" sz="2000" dirty="0" smtClean="0"/>
              <a:t>)</a:t>
            </a:r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endParaRPr lang="en-US" sz="1900" dirty="0" smtClean="0"/>
          </a:p>
          <a:p>
            <a:pPr>
              <a:buNone/>
            </a:pPr>
            <a:r>
              <a:rPr lang="en-US" sz="2800" dirty="0" smtClean="0">
                <a:solidFill>
                  <a:srgbClr val="00B0F0"/>
                </a:solidFill>
              </a:rPr>
              <a:t>3) Consonants</a:t>
            </a:r>
          </a:p>
          <a:p>
            <a:pPr marL="624078" indent="-514350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a) Hard: </a:t>
            </a:r>
            <a:r>
              <a:rPr lang="en-US" sz="2400" dirty="0" smtClean="0"/>
              <a:t>h, </a:t>
            </a:r>
            <a:r>
              <a:rPr lang="en-US" sz="2400" dirty="0" err="1" smtClean="0"/>
              <a:t>ch</a:t>
            </a:r>
            <a:r>
              <a:rPr lang="en-US" sz="2400" dirty="0" smtClean="0"/>
              <a:t>, k, r, d, t, n</a:t>
            </a:r>
            <a:r>
              <a:rPr lang="cs-CZ" sz="2400" dirty="0" smtClean="0"/>
              <a:t> (+ y: </a:t>
            </a:r>
            <a:r>
              <a:rPr lang="cs-CZ" sz="2400" dirty="0" smtClean="0">
                <a:solidFill>
                  <a:srgbClr val="FF0000"/>
                </a:solidFill>
              </a:rPr>
              <a:t>r</a:t>
            </a:r>
            <a:r>
              <a:rPr lang="cs-CZ" sz="2400" u="sng" dirty="0" smtClean="0"/>
              <a:t>y</a:t>
            </a:r>
            <a:r>
              <a:rPr lang="cs-CZ" sz="2400" dirty="0" smtClean="0"/>
              <a:t>ba)</a:t>
            </a:r>
            <a:endParaRPr lang="en-US" sz="2400" dirty="0" smtClean="0"/>
          </a:p>
          <a:p>
            <a:pPr marL="624078" indent="-514350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b) Soft: </a:t>
            </a:r>
            <a:r>
              <a:rPr lang="en-US" sz="2400" dirty="0" smtClean="0"/>
              <a:t>ž, š, č, ř, c, j, ď, ť, ň</a:t>
            </a:r>
            <a:r>
              <a:rPr lang="cs-CZ" sz="2400" dirty="0" smtClean="0"/>
              <a:t> (+ i: </a:t>
            </a:r>
            <a:r>
              <a:rPr lang="cs-CZ" sz="2400" dirty="0" smtClean="0">
                <a:solidFill>
                  <a:srgbClr val="FF0000"/>
                </a:solidFill>
              </a:rPr>
              <a:t>ž</a:t>
            </a:r>
            <a:r>
              <a:rPr lang="cs-CZ" sz="2400" u="sng" dirty="0" smtClean="0"/>
              <a:t>i</a:t>
            </a:r>
            <a:r>
              <a:rPr lang="cs-CZ" sz="2400" dirty="0" smtClean="0"/>
              <a:t>vot)</a:t>
            </a:r>
            <a:endParaRPr lang="en-US" sz="2400" dirty="0" smtClean="0"/>
          </a:p>
          <a:p>
            <a:pPr marL="624078" indent="-514350"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c) Ambiguous: </a:t>
            </a:r>
            <a:r>
              <a:rPr lang="en-US" sz="2400" dirty="0" smtClean="0"/>
              <a:t>b, f, l, m, p, s, v, z</a:t>
            </a:r>
            <a:r>
              <a:rPr lang="cs-CZ" sz="2400" dirty="0" smtClean="0"/>
              <a:t> (+ i/y: </a:t>
            </a:r>
            <a:r>
              <a:rPr lang="cs-CZ" sz="2400" dirty="0" smtClean="0">
                <a:solidFill>
                  <a:srgbClr val="FF0000"/>
                </a:solidFill>
              </a:rPr>
              <a:t>b</a:t>
            </a:r>
            <a:r>
              <a:rPr lang="cs-CZ" sz="2400" u="sng" dirty="0" smtClean="0"/>
              <a:t>ý</a:t>
            </a:r>
            <a:r>
              <a:rPr lang="cs-CZ" sz="2400" dirty="0" smtClean="0"/>
              <a:t>t – </a:t>
            </a:r>
            <a:r>
              <a:rPr lang="cs-CZ" sz="2400" dirty="0" smtClean="0">
                <a:solidFill>
                  <a:srgbClr val="FF0000"/>
                </a:solidFill>
              </a:rPr>
              <a:t>p</a:t>
            </a:r>
            <a:r>
              <a:rPr lang="cs-CZ" sz="2400" u="sng" dirty="0" smtClean="0"/>
              <a:t>í</a:t>
            </a:r>
            <a:r>
              <a:rPr lang="cs-CZ" sz="2400" dirty="0" smtClean="0"/>
              <a:t>t)</a:t>
            </a:r>
            <a:endParaRPr lang="en-US" sz="2400" dirty="0" smtClean="0"/>
          </a:p>
          <a:p>
            <a:pPr>
              <a:buNone/>
            </a:pPr>
            <a:endParaRPr lang="cs-CZ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254</TotalTime>
  <Words>825</Words>
  <Application>Microsoft Office PowerPoint</Application>
  <PresentationFormat>Předvádění na obrazovce (4:3)</PresentationFormat>
  <Paragraphs>171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Shluk</vt:lpstr>
      <vt:lpstr>Basic phrases</vt:lpstr>
      <vt:lpstr>Snímek 2</vt:lpstr>
      <vt:lpstr>Characteristics of Czech</vt:lpstr>
      <vt:lpstr>Snímek 4</vt:lpstr>
      <vt:lpstr>Snímek 5</vt:lpstr>
      <vt:lpstr>Snímek 6</vt:lpstr>
      <vt:lpstr>Czech alphabet</vt:lpstr>
      <vt:lpstr>Czech sounds</vt:lpstr>
      <vt:lpstr>Snímek 9</vt:lpstr>
      <vt:lpstr>Snímek 10</vt:lpstr>
      <vt:lpstr>Snímek 11</vt:lpstr>
      <vt:lpstr>Snímek 12</vt:lpstr>
      <vt:lpstr>Snímek 13</vt:lpstr>
      <vt:lpstr>Assimilation</vt:lpstr>
      <vt:lpstr>Stress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juklova</dc:creator>
  <cp:lastModifiedBy>juklova</cp:lastModifiedBy>
  <cp:revision>20</cp:revision>
  <dcterms:created xsi:type="dcterms:W3CDTF">2011-09-16T10:53:39Z</dcterms:created>
  <dcterms:modified xsi:type="dcterms:W3CDTF">2011-09-21T08:27:42Z</dcterms:modified>
</cp:coreProperties>
</file>