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60" r:id="rId5"/>
    <p:sldId id="259" r:id="rId6"/>
    <p:sldId id="261" r:id="rId7"/>
    <p:sldId id="277" r:id="rId8"/>
    <p:sldId id="262" r:id="rId9"/>
    <p:sldId id="263" r:id="rId10"/>
    <p:sldId id="264" r:id="rId11"/>
    <p:sldId id="265" r:id="rId12"/>
    <p:sldId id="266" r:id="rId13"/>
    <p:sldId id="279" r:id="rId14"/>
    <p:sldId id="267" r:id="rId15"/>
    <p:sldId id="268" r:id="rId16"/>
    <p:sldId id="270" r:id="rId17"/>
    <p:sldId id="276" r:id="rId18"/>
    <p:sldId id="271" r:id="rId19"/>
    <p:sldId id="272" r:id="rId20"/>
    <p:sldId id="273" r:id="rId21"/>
    <p:sldId id="274" r:id="rId22"/>
    <p:sldId id="275" r:id="rId23"/>
    <p:sldId id="278" r:id="rId24"/>
  </p:sldIdLst>
  <p:sldSz cx="9144000" cy="6858000" type="screen4x3"/>
  <p:notesSz cx="6662738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CC"/>
    <a:srgbClr val="1317A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4" d="100"/>
          <a:sy n="134" d="100"/>
        </p:scale>
        <p:origin x="-94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Se&#353;it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cs-CZ"/>
  <c:style val="4"/>
  <c:chart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trendline>
            <c:trendlineType val="linear"/>
          </c:trendline>
          <c:xVal>
            <c:numRef>
              <c:f>List1!$A$1:$A$14</c:f>
              <c:numCache>
                <c:formatCode>General</c:formatCode>
                <c:ptCount val="14"/>
                <c:pt idx="0">
                  <c:v>4.0999999999999996</c:v>
                </c:pt>
                <c:pt idx="1">
                  <c:v>6.2</c:v>
                </c:pt>
                <c:pt idx="2">
                  <c:v>5</c:v>
                </c:pt>
                <c:pt idx="3">
                  <c:v>4.4000000000000004</c:v>
                </c:pt>
                <c:pt idx="4">
                  <c:v>4.2</c:v>
                </c:pt>
                <c:pt idx="5">
                  <c:v>4.5999999999999996</c:v>
                </c:pt>
                <c:pt idx="6">
                  <c:v>5.3</c:v>
                </c:pt>
                <c:pt idx="7">
                  <c:v>5.5</c:v>
                </c:pt>
                <c:pt idx="8">
                  <c:v>4.8</c:v>
                </c:pt>
                <c:pt idx="9">
                  <c:v>4.7</c:v>
                </c:pt>
                <c:pt idx="10">
                  <c:v>5.2</c:v>
                </c:pt>
                <c:pt idx="11">
                  <c:v>5.0999999999999996</c:v>
                </c:pt>
                <c:pt idx="12">
                  <c:v>5.7</c:v>
                </c:pt>
                <c:pt idx="13">
                  <c:v>4.5999999999999996</c:v>
                </c:pt>
              </c:numCache>
            </c:numRef>
          </c:xVal>
          <c:yVal>
            <c:numRef>
              <c:f>List1!$B$1:$B$14</c:f>
              <c:numCache>
                <c:formatCode>General</c:formatCode>
                <c:ptCount val="14"/>
                <c:pt idx="0">
                  <c:v>7.7</c:v>
                </c:pt>
                <c:pt idx="1">
                  <c:v>9.69</c:v>
                </c:pt>
                <c:pt idx="2">
                  <c:v>9.33</c:v>
                </c:pt>
                <c:pt idx="3">
                  <c:v>6.4</c:v>
                </c:pt>
                <c:pt idx="4">
                  <c:v>7.7700000000000014</c:v>
                </c:pt>
                <c:pt idx="5">
                  <c:v>8.98</c:v>
                </c:pt>
                <c:pt idx="6">
                  <c:v>6.2700000000000014</c:v>
                </c:pt>
                <c:pt idx="7">
                  <c:v>11.22</c:v>
                </c:pt>
                <c:pt idx="8">
                  <c:v>6.88</c:v>
                </c:pt>
                <c:pt idx="9">
                  <c:v>8.92</c:v>
                </c:pt>
                <c:pt idx="10">
                  <c:v>9.09</c:v>
                </c:pt>
                <c:pt idx="11">
                  <c:v>7.92</c:v>
                </c:pt>
                <c:pt idx="12">
                  <c:v>7.64</c:v>
                </c:pt>
                <c:pt idx="13">
                  <c:v>6.39</c:v>
                </c:pt>
              </c:numCache>
            </c:numRef>
          </c:yVal>
        </c:ser>
        <c:axId val="43883904"/>
        <c:axId val="71977216"/>
      </c:scatterChart>
      <c:valAx>
        <c:axId val="43883904"/>
        <c:scaling>
          <c:orientation val="minMax"/>
          <c:min val="4"/>
        </c:scaling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cs-CZ" dirty="0"/>
                  <a:t>ŽN s nízkou porodní hmotností</a:t>
                </a:r>
              </a:p>
            </c:rich>
          </c:tx>
        </c:title>
        <c:numFmt formatCode="General" sourceLinked="1"/>
        <c:tickLblPos val="nextTo"/>
        <c:crossAx val="71977216"/>
        <c:crosses val="autoZero"/>
        <c:crossBetween val="midCat"/>
      </c:valAx>
      <c:valAx>
        <c:axId val="71977216"/>
        <c:scaling>
          <c:orientation val="minMax"/>
          <c:min val="6"/>
        </c:scaling>
        <c:axPos val="l"/>
        <c:majorGridlines/>
        <c:minorGridlines>
          <c:spPr>
            <a:ln w="9525">
              <a:gradFill>
                <a:gsLst>
                  <a:gs pos="0">
                    <a:srgbClr val="FFEFD1"/>
                  </a:gs>
                  <a:gs pos="64999">
                    <a:srgbClr val="F0EBD5"/>
                  </a:gs>
                  <a:gs pos="100000">
                    <a:srgbClr val="D1C39F"/>
                  </a:gs>
                </a:gsLst>
                <a:lin ang="5400000" scaled="0"/>
              </a:gradFill>
            </a:ln>
          </c:spPr>
        </c:minorGridlines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K</a:t>
                </a:r>
                <a:r>
                  <a:rPr lang="cs-CZ" dirty="0"/>
                  <a:t>Ú</a:t>
                </a:r>
                <a:endParaRPr lang="en-US" dirty="0"/>
              </a:p>
            </c:rich>
          </c:tx>
        </c:title>
        <c:numFmt formatCode="General" sourceLinked="1"/>
        <c:tickLblPos val="nextTo"/>
        <c:crossAx val="43883904"/>
        <c:crosses val="autoZero"/>
        <c:crossBetween val="midCat"/>
      </c:valAx>
    </c:plotArea>
    <c:plotVisOnly val="1"/>
    <c:dispBlanksAs val="gap"/>
  </c:chart>
  <c:txPr>
    <a:bodyPr/>
    <a:lstStyle/>
    <a:p>
      <a:pPr>
        <a:defRPr sz="1800"/>
      </a:pPr>
      <a:endParaRPr lang="cs-CZ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3488" y="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095A700-2CB9-4D8E-ADB3-BEF7F1988336}" type="datetimeFigureOut">
              <a:rPr lang="cs-CZ"/>
              <a:pPr>
                <a:defRPr/>
              </a:pPr>
              <a:t>23.11.2011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76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3488" y="9428163"/>
            <a:ext cx="28876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F0FEA18-410F-4E81-80EE-29ACAB6937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3488" y="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A09E78E-D281-4B52-987A-8F726B5EBC75}" type="datetimeFigureOut">
              <a:rPr lang="cs-CZ"/>
              <a:pPr>
                <a:defRPr/>
              </a:pPr>
              <a:t>23.11.2011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2923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76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3488" y="9428163"/>
            <a:ext cx="28876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15F158E-05F3-4350-99A5-0C015306367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cs-CZ" smtClean="0">
                <a:cs typeface="Times New Roman" pitchFamily="18" charset="0"/>
              </a:rPr>
              <a:t>x</a:t>
            </a:r>
          </a:p>
          <a:p>
            <a:pPr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cs-CZ" smtClean="0">
                <a:cs typeface="Times New Roman" pitchFamily="18" charset="0"/>
              </a:rPr>
              <a:t>y</a:t>
            </a:r>
          </a:p>
          <a:p>
            <a:pPr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cs-CZ" smtClean="0">
                <a:cs typeface="Times New Roman" pitchFamily="18" charset="0"/>
              </a:rPr>
              <a:t>x</a:t>
            </a:r>
          </a:p>
          <a:p>
            <a:pPr>
              <a:lnSpc>
                <a:spcPct val="115000"/>
              </a:lnSpc>
              <a:spcBef>
                <a:spcPct val="0"/>
              </a:spcBef>
              <a:spcAft>
                <a:spcPts val="1000"/>
              </a:spcAft>
            </a:pPr>
            <a:r>
              <a:rPr lang="cs-CZ" smtClean="0">
                <a:cs typeface="Times New Roman" pitchFamily="18" charset="0"/>
              </a:rPr>
              <a:t>y</a:t>
            </a:r>
          </a:p>
          <a:p>
            <a:pPr>
              <a:spcBef>
                <a:spcPct val="0"/>
              </a:spcBef>
            </a:pPr>
            <a:r>
              <a:rPr lang="cs-CZ" smtClean="0"/>
              <a:t>x</a:t>
            </a:r>
          </a:p>
          <a:p>
            <a:pPr>
              <a:spcBef>
                <a:spcPct val="0"/>
              </a:spcBef>
            </a:pPr>
            <a:r>
              <a:rPr lang="cs-CZ" smtClean="0"/>
              <a:t>y</a:t>
            </a:r>
          </a:p>
          <a:p>
            <a:pPr>
              <a:spcBef>
                <a:spcPct val="0"/>
              </a:spcBef>
            </a:pPr>
            <a:endParaRPr lang="cs-CZ" smtClean="0"/>
          </a:p>
        </p:txBody>
      </p:sp>
      <p:sp>
        <p:nvSpPr>
          <p:cNvPr id="2048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AB8B196-FA8D-4F61-95DA-6360793B278D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FDC306-F958-4811-B36A-D1712C8C1F84}" type="datetimeFigureOut">
              <a:rPr lang="cs-CZ"/>
              <a:pPr>
                <a:defRPr/>
              </a:pPr>
              <a:t>23.11.2011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B276F-5A6B-4515-A8BF-ECBCB02CFE9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C4C88-AC08-4C17-94CE-D37E9ACC423B}" type="datetimeFigureOut">
              <a:rPr lang="cs-CZ"/>
              <a:pPr>
                <a:defRPr/>
              </a:pPr>
              <a:t>23.11.2011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C565A-3F1C-4FFB-9158-3D766151588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880B8-838C-45F1-B1D4-28C642D71C5E}" type="datetimeFigureOut">
              <a:rPr lang="cs-CZ"/>
              <a:pPr>
                <a:defRPr/>
              </a:pPr>
              <a:t>23.11.2011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C8B380-9FC8-408A-8E5A-0E60041F300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102446-4BED-43EE-8E65-8E65AAD3DBE4}" type="datetimeFigureOut">
              <a:rPr lang="cs-CZ"/>
              <a:pPr>
                <a:defRPr/>
              </a:pPr>
              <a:t>23.11.2011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76021-D552-4674-8B07-973A200B4925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C46EE-D5C9-4EFC-AF73-551585B53255}" type="datetimeFigureOut">
              <a:rPr lang="cs-CZ"/>
              <a:pPr>
                <a:defRPr/>
              </a:pPr>
              <a:t>23.11.2011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31F50-F6BE-49D3-BDD4-A736251EFD3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D6660-A053-457A-869F-6F1149F595D9}" type="datetimeFigureOut">
              <a:rPr lang="cs-CZ"/>
              <a:pPr>
                <a:defRPr/>
              </a:pPr>
              <a:t>23.11.2011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BC01D-E273-4EA7-81E3-DAD75CB37E1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E5536-F00D-444D-A3F5-11582F9882AC}" type="datetimeFigureOut">
              <a:rPr lang="cs-CZ"/>
              <a:pPr>
                <a:defRPr/>
              </a:pPr>
              <a:t>23.11.2011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777DC4-5533-461F-9234-E321908B113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52B5B-731F-4A04-8E65-723047FA86DB}" type="datetimeFigureOut">
              <a:rPr lang="cs-CZ"/>
              <a:pPr>
                <a:defRPr/>
              </a:pPr>
              <a:t>23.11.2011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BE1043-B5C6-4098-827F-184761AFFED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5CDA1-9307-4B86-8CF9-3FF9CC31A33D}" type="datetimeFigureOut">
              <a:rPr lang="cs-CZ"/>
              <a:pPr>
                <a:defRPr/>
              </a:pPr>
              <a:t>23.11.2011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932C4-B32A-415A-8AD4-961647F88308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F6AB5-6113-4E0C-ADEE-B8B35DABED3E}" type="datetimeFigureOut">
              <a:rPr lang="cs-CZ"/>
              <a:pPr>
                <a:defRPr/>
              </a:pPr>
              <a:t>23.11.2011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641A52-A9CD-4C76-82E1-498C228A36A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2DD57-EB92-4BF7-8635-BFEC045E5ED5}" type="datetimeFigureOut">
              <a:rPr lang="cs-CZ"/>
              <a:pPr>
                <a:defRPr/>
              </a:pPr>
              <a:t>23.11.2011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8BD02-661A-4A9A-B818-AA815648645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B9CC3C-D5D7-4351-A942-C311C464277A}" type="datetimeFigureOut">
              <a:rPr lang="cs-CZ"/>
              <a:pPr>
                <a:defRPr/>
              </a:pPr>
              <a:t>23.11.2011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E6B3D59-960D-4AFF-8191-E240C3E3513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kument_aplikace_Microsoft_Office_Word_20071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smtClean="0"/>
              <a:t>INDUKTIVNÍ STATISTIKA</a:t>
            </a:r>
          </a:p>
        </p:txBody>
      </p:sp>
      <p:sp>
        <p:nvSpPr>
          <p:cNvPr id="15362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smtClean="0">
                <a:solidFill>
                  <a:srgbClr val="1317AD"/>
                </a:solidFill>
              </a:rPr>
              <a:t>III. HODNOCENÍ ZÁVISLOSTI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b="1" dirty="0" smtClean="0">
                <a:solidFill>
                  <a:srgbClr val="1317AD"/>
                </a:solidFill>
              </a:rPr>
              <a:t/>
            </a:r>
            <a:br>
              <a:rPr lang="cs-CZ" sz="4000" b="1" dirty="0" smtClean="0">
                <a:solidFill>
                  <a:srgbClr val="1317AD"/>
                </a:solidFill>
              </a:rPr>
            </a:br>
            <a:r>
              <a:rPr lang="cs-CZ" sz="4000" b="1" dirty="0" smtClean="0">
                <a:solidFill>
                  <a:srgbClr val="1317AD"/>
                </a:solidFill>
              </a:rPr>
              <a:t>LINEÁRNÍ ZÁVISLOST </a:t>
            </a:r>
            <a:r>
              <a:rPr lang="cs-CZ" sz="4000" dirty="0" smtClean="0">
                <a:solidFill>
                  <a:srgbClr val="1317AD"/>
                </a:solidFill>
              </a:rPr>
              <a:t/>
            </a:r>
            <a:br>
              <a:rPr lang="cs-CZ" sz="4000" dirty="0" smtClean="0">
                <a:solidFill>
                  <a:srgbClr val="1317AD"/>
                </a:solidFill>
              </a:rPr>
            </a:br>
            <a:endParaRPr lang="cs-CZ" sz="4000" dirty="0">
              <a:solidFill>
                <a:srgbClr val="1317AD"/>
              </a:solidFill>
            </a:endParaRPr>
          </a:p>
        </p:txBody>
      </p:sp>
      <p:sp>
        <p:nvSpPr>
          <p:cNvPr id="25602" name="Zástupný symbol pro obsah 2"/>
          <p:cNvSpPr>
            <a:spLocks noGrp="1"/>
          </p:cNvSpPr>
          <p:nvPr>
            <p:ph idx="1"/>
          </p:nvPr>
        </p:nvSpPr>
        <p:spPr>
          <a:xfrm>
            <a:off x="428625" y="1285875"/>
            <a:ext cx="8072438" cy="5143500"/>
          </a:xfrm>
        </p:spPr>
        <p:txBody>
          <a:bodyPr/>
          <a:lstStyle/>
          <a:p>
            <a:r>
              <a:rPr lang="cs-CZ" sz="2400" smtClean="0"/>
              <a:t>Z údajů o výběrovém souboru vypočítáme VÝBĚROVÝ KORELAČNÍ KOEFICIENT  </a:t>
            </a:r>
            <a:r>
              <a:rPr lang="cs-CZ" sz="2400" b="1" smtClean="0"/>
              <a:t>r</a:t>
            </a:r>
            <a:r>
              <a:rPr lang="cs-CZ" sz="2400" smtClean="0"/>
              <a:t>.</a:t>
            </a:r>
          </a:p>
          <a:p>
            <a:endParaRPr lang="cs-CZ" sz="2400" smtClean="0"/>
          </a:p>
          <a:p>
            <a:pPr>
              <a:buFont typeface="Arial" charset="0"/>
              <a:buNone/>
            </a:pPr>
            <a:r>
              <a:rPr lang="cs-CZ" sz="2400" smtClean="0"/>
              <a:t> </a:t>
            </a:r>
          </a:p>
          <a:p>
            <a:r>
              <a:rPr lang="cs-CZ" sz="2400" b="1" smtClean="0"/>
              <a:t>r </a:t>
            </a:r>
            <a:r>
              <a:rPr lang="cs-CZ" sz="2400" smtClean="0"/>
              <a:t>je výběrová charakteristika a proto je zatížena náhodnou chybou SE:</a:t>
            </a:r>
          </a:p>
          <a:p>
            <a:pPr>
              <a:buFont typeface="Arial" charset="0"/>
              <a:buNone/>
            </a:pPr>
            <a:endParaRPr lang="cs-CZ" sz="2400" smtClean="0"/>
          </a:p>
          <a:p>
            <a:pPr>
              <a:buFont typeface="Arial" charset="0"/>
              <a:buNone/>
            </a:pPr>
            <a:r>
              <a:rPr lang="cs-CZ" sz="2400" smtClean="0"/>
              <a:t> </a:t>
            </a:r>
          </a:p>
          <a:p>
            <a:r>
              <a:rPr lang="cs-CZ" sz="2400" b="1" smtClean="0"/>
              <a:t>r </a:t>
            </a:r>
            <a:r>
              <a:rPr lang="cs-CZ" sz="2400" smtClean="0"/>
              <a:t>je nejlepším bodovým odhadem neznámého parametru </a:t>
            </a:r>
            <a:r>
              <a:rPr lang="el-GR" sz="2400" b="1" smtClean="0"/>
              <a:t>ρ</a:t>
            </a:r>
            <a:endParaRPr lang="cs-CZ" sz="2400" smtClean="0"/>
          </a:p>
          <a:p>
            <a:r>
              <a:rPr lang="cs-CZ" sz="2400" smtClean="0"/>
              <a:t>Pozor při intervalovém odhadu – pokud </a:t>
            </a:r>
            <a:r>
              <a:rPr lang="el-GR" sz="2400" b="1" smtClean="0"/>
              <a:t>ρ</a:t>
            </a:r>
            <a:r>
              <a:rPr lang="cs-CZ" sz="2400" b="1" smtClean="0"/>
              <a:t> </a:t>
            </a:r>
            <a:r>
              <a:rPr lang="el-GR" sz="2400" b="1" smtClean="0"/>
              <a:t>≠</a:t>
            </a:r>
            <a:r>
              <a:rPr lang="cs-CZ" sz="2400" b="1" smtClean="0"/>
              <a:t> 0 </a:t>
            </a:r>
            <a:r>
              <a:rPr lang="cs-CZ" sz="2400" smtClean="0"/>
              <a:t>nemá</a:t>
            </a:r>
            <a:r>
              <a:rPr lang="cs-CZ" sz="2400" b="1" smtClean="0"/>
              <a:t> r</a:t>
            </a:r>
            <a:r>
              <a:rPr lang="cs-CZ" sz="2400" smtClean="0"/>
              <a:t> normální rozdělení, je třeba provést logaritmickou transformaci</a:t>
            </a:r>
          </a:p>
          <a:p>
            <a:pPr>
              <a:lnSpc>
                <a:spcPct val="80000"/>
              </a:lnSpc>
              <a:buFont typeface="Arial" charset="0"/>
              <a:buNone/>
            </a:pPr>
            <a:endParaRPr lang="cs-CZ" sz="2400" smtClean="0"/>
          </a:p>
        </p:txBody>
      </p:sp>
      <p:sp>
        <p:nvSpPr>
          <p:cNvPr id="2560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>
              <a:latin typeface="Calibri" pitchFamily="34" charset="0"/>
            </a:endParaRPr>
          </a:p>
        </p:txBody>
      </p:sp>
      <p:pic>
        <p:nvPicPr>
          <p:cNvPr id="25604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500" y="2143125"/>
            <a:ext cx="3562350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5" name="Rectangle 6"/>
          <p:cNvSpPr>
            <a:spLocks noChangeArrowheads="1"/>
          </p:cNvSpPr>
          <p:nvPr/>
        </p:nvSpPr>
        <p:spPr bwMode="auto">
          <a:xfrm>
            <a:off x="0" y="1343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560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>
              <a:latin typeface="Calibri" pitchFamily="34" charset="0"/>
            </a:endParaRPr>
          </a:p>
        </p:txBody>
      </p:sp>
      <p:pic>
        <p:nvPicPr>
          <p:cNvPr id="25607" name="Picture 7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38" y="3643313"/>
            <a:ext cx="187642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8" name="Rectangle 9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>
          <a:xfrm>
            <a:off x="285750" y="142875"/>
            <a:ext cx="8229600" cy="1143000"/>
          </a:xfrm>
        </p:spPr>
        <p:txBody>
          <a:bodyPr/>
          <a:lstStyle/>
          <a:p>
            <a:r>
              <a:rPr lang="cs-CZ" sz="3200" b="1" smtClean="0">
                <a:solidFill>
                  <a:srgbClr val="1317AD"/>
                </a:solidFill>
              </a:rPr>
              <a:t>TEST HYPOTÉZY O NULOVÉM KORELAČNÍM KOEFICIENTU</a:t>
            </a:r>
            <a:endParaRPr lang="cs-CZ" sz="3200" smtClean="0">
              <a:solidFill>
                <a:srgbClr val="1317AD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88" y="1357313"/>
            <a:ext cx="8429625" cy="5286375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400" dirty="0" smtClean="0"/>
              <a:t>Jde </a:t>
            </a:r>
            <a:r>
              <a:rPr lang="cs-CZ" sz="3400" dirty="0"/>
              <a:t>o zjištění významnosti </a:t>
            </a:r>
            <a:r>
              <a:rPr lang="cs-CZ" sz="3400" b="1" dirty="0"/>
              <a:t>r</a:t>
            </a:r>
            <a:r>
              <a:rPr lang="cs-CZ" sz="3400" dirty="0"/>
              <a:t>,</a:t>
            </a:r>
            <a:r>
              <a:rPr lang="cs-CZ" sz="3400" b="1" dirty="0"/>
              <a:t> </a:t>
            </a:r>
            <a:r>
              <a:rPr lang="cs-CZ" sz="3400" dirty="0"/>
              <a:t>tj. zda je zjištěná závislost pouze dílem náhody nebo skutečně existuje i v základním souboru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1400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400" dirty="0" smtClean="0"/>
              <a:t>H</a:t>
            </a:r>
            <a:r>
              <a:rPr lang="cs-CZ" sz="3400" baseline="-25000" dirty="0" smtClean="0"/>
              <a:t>0</a:t>
            </a:r>
            <a:r>
              <a:rPr lang="cs-CZ" sz="3400" dirty="0" smtClean="0"/>
              <a:t> </a:t>
            </a:r>
            <a:r>
              <a:rPr lang="cs-CZ" sz="3400" dirty="0"/>
              <a:t>-  veličiny jsou nezávislé, tj. </a:t>
            </a:r>
            <a:r>
              <a:rPr lang="cs-CZ" sz="3400" b="1" dirty="0" smtClean="0"/>
              <a:t>r(</a:t>
            </a:r>
            <a:r>
              <a:rPr lang="el-GR" sz="3400" b="1" dirty="0" smtClean="0"/>
              <a:t>ρ</a:t>
            </a:r>
            <a:r>
              <a:rPr lang="cs-CZ" sz="3400" b="1" dirty="0" smtClean="0"/>
              <a:t>) </a:t>
            </a:r>
            <a:r>
              <a:rPr lang="cs-CZ" sz="3400" b="1" dirty="0"/>
              <a:t>= 0      </a:t>
            </a:r>
            <a:endParaRPr lang="cs-CZ" sz="3400" dirty="0"/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400" dirty="0"/>
              <a:t>H</a:t>
            </a:r>
            <a:r>
              <a:rPr lang="cs-CZ" sz="3400" baseline="-25000" dirty="0"/>
              <a:t>A </a:t>
            </a:r>
            <a:r>
              <a:rPr lang="cs-CZ" sz="3400" dirty="0"/>
              <a:t>- veličiny jsou závislé, tj. </a:t>
            </a:r>
            <a:r>
              <a:rPr lang="cs-CZ" sz="3400" b="1" dirty="0" smtClean="0"/>
              <a:t>r(</a:t>
            </a:r>
            <a:r>
              <a:rPr lang="el-GR" sz="3400" b="1" dirty="0" smtClean="0"/>
              <a:t>ρ</a:t>
            </a:r>
            <a:r>
              <a:rPr lang="cs-CZ" sz="3400" b="1" dirty="0" smtClean="0"/>
              <a:t>) ≠ </a:t>
            </a:r>
            <a:r>
              <a:rPr lang="cs-CZ" sz="3400" b="1" dirty="0"/>
              <a:t>0</a:t>
            </a:r>
            <a:endParaRPr lang="cs-CZ" sz="3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3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400" dirty="0" smtClean="0"/>
              <a:t>Statistická </a:t>
            </a:r>
            <a:r>
              <a:rPr lang="cs-CZ" sz="3400" dirty="0"/>
              <a:t>hypotéza zjišťuje, zda se </a:t>
            </a:r>
            <a:r>
              <a:rPr lang="cs-CZ" sz="3400" b="1" dirty="0"/>
              <a:t>r </a:t>
            </a:r>
            <a:r>
              <a:rPr lang="cs-CZ" sz="3400" dirty="0"/>
              <a:t>významně liší od nuly – k tomu lze využít: </a:t>
            </a:r>
            <a:endParaRPr lang="cs-CZ" sz="3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1400" dirty="0"/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400" b="1" dirty="0"/>
              <a:t>a) pro n &lt; </a:t>
            </a:r>
            <a:r>
              <a:rPr lang="cs-CZ" sz="3400" b="1" dirty="0" smtClean="0"/>
              <a:t>50</a:t>
            </a:r>
            <a:r>
              <a:rPr lang="cs-CZ" sz="3400" b="1" dirty="0"/>
              <a:t>: kritické hodnoty Pearsonova r </a:t>
            </a:r>
            <a:endParaRPr lang="cs-CZ" sz="34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400" dirty="0" smtClean="0"/>
              <a:t>		Absolutní </a:t>
            </a:r>
            <a:r>
              <a:rPr lang="cs-CZ" sz="3400" dirty="0"/>
              <a:t>hodnota r</a:t>
            </a:r>
            <a:r>
              <a:rPr lang="cs-CZ" sz="3400" baseline="-25000" dirty="0"/>
              <a:t>  </a:t>
            </a:r>
            <a:r>
              <a:rPr lang="cs-CZ" sz="3400" dirty="0"/>
              <a:t>se porovná s kritickými hodnotami </a:t>
            </a:r>
            <a:r>
              <a:rPr lang="cs-CZ" sz="3400" dirty="0" smtClean="0"/>
              <a:t>	Pearsonova </a:t>
            </a:r>
            <a:r>
              <a:rPr lang="cs-CZ" sz="3400" dirty="0"/>
              <a:t>korelačního koeficientu: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			- </a:t>
            </a:r>
            <a:r>
              <a:rPr lang="cs-CZ" sz="3400" dirty="0" smtClean="0"/>
              <a:t>je-li                       , pak nezamítáme H</a:t>
            </a:r>
            <a:r>
              <a:rPr lang="cs-CZ" sz="3400" baseline="-25000" dirty="0" smtClean="0"/>
              <a:t>0</a:t>
            </a:r>
            <a:r>
              <a:rPr lang="cs-CZ" sz="3400" dirty="0" smtClean="0"/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400" dirty="0" smtClean="0"/>
              <a:t>			- </a:t>
            </a:r>
            <a:r>
              <a:rPr lang="cs-CZ" sz="3400" dirty="0"/>
              <a:t>je-li                      </a:t>
            </a:r>
            <a:r>
              <a:rPr lang="cs-CZ" sz="3400" dirty="0" smtClean="0"/>
              <a:t> </a:t>
            </a:r>
            <a:r>
              <a:rPr lang="cs-CZ" sz="3400" dirty="0"/>
              <a:t>, pak zamítáme H</a:t>
            </a:r>
            <a:r>
              <a:rPr lang="cs-CZ" sz="3400" baseline="-25000" dirty="0"/>
              <a:t>0</a:t>
            </a:r>
            <a:endParaRPr lang="cs-CZ" sz="34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			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/>
              <a:t>  </a:t>
            </a:r>
            <a:r>
              <a:rPr lang="cs-CZ" b="1" dirty="0" smtClean="0"/>
              <a:t>     b</a:t>
            </a:r>
            <a:r>
              <a:rPr lang="cs-CZ" b="1" dirty="0"/>
              <a:t>) pro n </a:t>
            </a:r>
            <a:r>
              <a:rPr lang="en-US" b="1" dirty="0"/>
              <a:t>&gt; </a:t>
            </a:r>
            <a:r>
              <a:rPr lang="cs-CZ" b="1" dirty="0" smtClean="0"/>
              <a:t>5</a:t>
            </a:r>
            <a:r>
              <a:rPr lang="en-US" b="1" dirty="0" smtClean="0"/>
              <a:t>0</a:t>
            </a:r>
            <a:r>
              <a:rPr lang="en-US" b="1" dirty="0"/>
              <a:t>: </a:t>
            </a:r>
            <a:r>
              <a:rPr lang="cs-CZ" b="1" dirty="0"/>
              <a:t>u-test</a:t>
            </a: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  <p:sp>
        <p:nvSpPr>
          <p:cNvPr id="26627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>
              <a:latin typeface="Calibri" pitchFamily="34" charset="0"/>
            </a:endParaRPr>
          </a:p>
        </p:txBody>
      </p:sp>
      <p:pic>
        <p:nvPicPr>
          <p:cNvPr id="26628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71813" y="5267325"/>
            <a:ext cx="128587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9" name="Rectangle 3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6630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>
              <a:latin typeface="Calibri" pitchFamily="34" charset="0"/>
            </a:endParaRPr>
          </a:p>
        </p:txBody>
      </p:sp>
      <p:pic>
        <p:nvPicPr>
          <p:cNvPr id="26631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0" y="4879975"/>
            <a:ext cx="121920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2" name="Rectangle 6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6633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>
              <a:latin typeface="Calibri" pitchFamily="34" charset="0"/>
            </a:endParaRPr>
          </a:p>
        </p:txBody>
      </p:sp>
      <p:pic>
        <p:nvPicPr>
          <p:cNvPr id="26634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75" y="5857875"/>
            <a:ext cx="1819275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5" name="Rectangle 9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>
          <a:xfrm>
            <a:off x="357188" y="214313"/>
            <a:ext cx="8229600" cy="1143000"/>
          </a:xfrm>
        </p:spPr>
        <p:txBody>
          <a:bodyPr/>
          <a:lstStyle/>
          <a:p>
            <a:r>
              <a:rPr lang="cs-CZ" sz="3200" b="1" smtClean="0">
                <a:solidFill>
                  <a:srgbClr val="1317AD"/>
                </a:solidFill>
              </a:rPr>
              <a:t>TEST HYPOTÉZY O NULOVÉM KORELAČNÍM KOEFICIENTU</a:t>
            </a:r>
            <a:endParaRPr lang="cs-CZ" sz="3200" smtClean="0">
              <a:solidFill>
                <a:srgbClr val="1317AD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88" y="1143000"/>
            <a:ext cx="8429625" cy="528637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>
                <a:solidFill>
                  <a:srgbClr val="0033CC"/>
                </a:solidFill>
              </a:rPr>
              <a:t>Příklad:</a:t>
            </a:r>
            <a:endParaRPr lang="cs-CZ" sz="2800" dirty="0">
              <a:solidFill>
                <a:srgbClr val="0033CC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b="1" dirty="0"/>
              <a:t>Zhodnoťte významnost korelace mezi podílem dětí s nízkou porodní hmotností a kojeneckou </a:t>
            </a:r>
            <a:r>
              <a:rPr lang="cs-CZ" sz="2800" b="1" dirty="0" smtClean="0"/>
              <a:t>úmrtností a) </a:t>
            </a:r>
            <a:r>
              <a:rPr lang="cs-CZ" sz="2800" b="1" dirty="0"/>
              <a:t>v souboru 14 okresů, když  r = </a:t>
            </a:r>
            <a:r>
              <a:rPr lang="cs-CZ" sz="2800" b="1" dirty="0" smtClean="0"/>
              <a:t>0,429 a b) v souboru 72 okresů ČR, když r = 0,471.</a:t>
            </a:r>
            <a:endParaRPr lang="cs-CZ" sz="28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dirty="0"/>
              <a:t>  </a:t>
            </a:r>
            <a:endParaRPr lang="cs-CZ" sz="2800" dirty="0" smtClean="0"/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cs-CZ" sz="2800" dirty="0" smtClean="0"/>
              <a:t>Kritické hodnoty </a:t>
            </a:r>
            <a:r>
              <a:rPr lang="cs-CZ" sz="2800" dirty="0" err="1" smtClean="0"/>
              <a:t>Pearsonova</a:t>
            </a:r>
            <a:r>
              <a:rPr lang="cs-CZ" sz="2800" dirty="0" smtClean="0"/>
              <a:t> korelačního koeficientu</a:t>
            </a:r>
          </a:p>
          <a:p>
            <a:pPr marL="514350" indent="-514350" fontAlgn="auto">
              <a:spcAft>
                <a:spcPts val="0"/>
              </a:spcAft>
              <a:buFont typeface="Arial" pitchFamily="34" charset="0"/>
              <a:buAutoNum type="alphaLcParenR"/>
              <a:defRPr/>
            </a:pPr>
            <a:r>
              <a:rPr lang="cs-CZ" sz="2800" dirty="0" smtClean="0"/>
              <a:t>U-test,                         , kritické hodnoty normálního rozdělení</a:t>
            </a:r>
            <a:endParaRPr lang="cs-CZ" sz="2800" dirty="0"/>
          </a:p>
        </p:txBody>
      </p:sp>
      <p:sp>
        <p:nvSpPr>
          <p:cNvPr id="27651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27652" name="Rectangle 3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27655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27656" name="Rectangle 9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pic>
        <p:nvPicPr>
          <p:cNvPr id="27657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8175" y="4508500"/>
            <a:ext cx="17272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>
                <a:solidFill>
                  <a:srgbClr val="0033CC"/>
                </a:solidFill>
              </a:rPr>
              <a:t>KOEFICIENT DETERMINACE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V </a:t>
            </a:r>
            <a:r>
              <a:rPr lang="cs-CZ" dirty="0" smtClean="0"/>
              <a:t>případě </a:t>
            </a:r>
            <a:r>
              <a:rPr lang="cs-CZ" dirty="0" err="1" smtClean="0"/>
              <a:t>stat</a:t>
            </a:r>
            <a:r>
              <a:rPr lang="cs-CZ" dirty="0" smtClean="0"/>
              <a:t>. významné závislosti můžeme počítat </a:t>
            </a:r>
            <a:r>
              <a:rPr lang="cs-CZ" dirty="0"/>
              <a:t>tzv. </a:t>
            </a:r>
            <a:r>
              <a:rPr lang="cs-CZ" b="1" dirty="0">
                <a:solidFill>
                  <a:srgbClr val="0000FF"/>
                </a:solidFill>
              </a:rPr>
              <a:t>KOEFICIENT DETERMINACE  r</a:t>
            </a:r>
            <a:r>
              <a:rPr lang="cs-CZ" b="1" baseline="30000" dirty="0">
                <a:solidFill>
                  <a:srgbClr val="0000FF"/>
                </a:solidFill>
              </a:rPr>
              <a:t>2</a:t>
            </a:r>
            <a:r>
              <a:rPr lang="cs-CZ" b="1" dirty="0">
                <a:solidFill>
                  <a:srgbClr val="0000FF"/>
                </a:solidFill>
              </a:rPr>
              <a:t>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Nabývá hodnot od 0 do 1; vyjádříme-li ho v %, udává,  kolik % variability závislé veličiny Y lze vysvětlit změnami v nezávislé veličině X</a:t>
            </a:r>
            <a:r>
              <a:rPr lang="cs-CZ" dirty="0" smtClean="0"/>
              <a:t>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Vypočítejte, z </a:t>
            </a:r>
            <a:r>
              <a:rPr lang="cs-CZ" b="1" dirty="0"/>
              <a:t>kolika % jsou rozdíly v KÚ mezi okresy </a:t>
            </a:r>
            <a:r>
              <a:rPr lang="cs-CZ" b="1" dirty="0" smtClean="0"/>
              <a:t>ČR </a:t>
            </a:r>
            <a:r>
              <a:rPr lang="cs-CZ" b="1" dirty="0"/>
              <a:t>způsobeny rozdíly v podílu </a:t>
            </a:r>
            <a:r>
              <a:rPr lang="cs-CZ" b="1" dirty="0" smtClean="0"/>
              <a:t>dětí           </a:t>
            </a:r>
            <a:r>
              <a:rPr lang="cs-CZ" b="1" dirty="0"/>
              <a:t>s nízkou por. hmotností.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>
                <a:solidFill>
                  <a:srgbClr val="1317AD"/>
                </a:solidFill>
              </a:rPr>
              <a:t>REGRESNÍ ANALÝZA</a:t>
            </a:r>
            <a:endParaRPr lang="cs-CZ" smtClean="0">
              <a:solidFill>
                <a:srgbClr val="1317AD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Zjistíme-li významnou lineární závislost, je užitečné vyjádřit ji pomocí regresní přímky ve tvaru:    	</a:t>
            </a:r>
            <a:r>
              <a:rPr lang="cs-CZ" b="1" dirty="0">
                <a:solidFill>
                  <a:srgbClr val="0000FF"/>
                </a:solidFill>
              </a:rPr>
              <a:t>y = a + bx</a:t>
            </a:r>
            <a:endParaRPr lang="cs-CZ" dirty="0">
              <a:solidFill>
                <a:srgbClr val="0000FF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 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>
                <a:solidFill>
                  <a:srgbClr val="0000FF"/>
                </a:solidFill>
              </a:rPr>
              <a:t>y</a:t>
            </a:r>
            <a:r>
              <a:rPr lang="cs-CZ" dirty="0"/>
              <a:t>	hodnota závislé veličiny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>
                <a:solidFill>
                  <a:srgbClr val="0000FF"/>
                </a:solidFill>
              </a:rPr>
              <a:t>x</a:t>
            </a:r>
            <a:r>
              <a:rPr lang="cs-CZ" dirty="0"/>
              <a:t>	hodnota nezávislé veličiny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>
                <a:solidFill>
                  <a:srgbClr val="0000FF"/>
                </a:solidFill>
              </a:rPr>
              <a:t>a</a:t>
            </a:r>
            <a:r>
              <a:rPr lang="cs-CZ" dirty="0"/>
              <a:t>	regresní koeficient, udává posun po ose y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>
                <a:solidFill>
                  <a:srgbClr val="0000FF"/>
                </a:solidFill>
              </a:rPr>
              <a:t>b</a:t>
            </a:r>
            <a:r>
              <a:rPr lang="cs-CZ" dirty="0"/>
              <a:t>	regresní koeficient, úhel přímky s osou x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 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Přímka se používá k PREDIKCI jedné veličiny pomocí druhé, tzn. zjišťujeme jaká bude hodnota y,  pro určenou hodnotu x.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/>
              <a:t> </a:t>
            </a:r>
            <a:endParaRPr lang="cs-CZ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>
                <a:solidFill>
                  <a:srgbClr val="1317AD"/>
                </a:solidFill>
              </a:rPr>
              <a:t>REGRESNÍ ANALÝZA</a:t>
            </a:r>
            <a:endParaRPr lang="cs-CZ" smtClean="0">
              <a:solidFill>
                <a:srgbClr val="1317AD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5143500"/>
          </a:xfrm>
        </p:spPr>
        <p:txBody>
          <a:bodyPr rtlCol="0">
            <a:normAutofit fontScale="77500" lnSpcReduction="2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/>
              <a:t>Příklad</a:t>
            </a:r>
            <a:r>
              <a:rPr lang="cs-CZ" b="1" dirty="0"/>
              <a:t>:</a:t>
            </a:r>
            <a:endParaRPr lang="cs-CZ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/>
              <a:t>V souboru 76 okresů ČR byla zjištěna závislost mezi podílem dětí s nízkou porodní hmotností (X) </a:t>
            </a:r>
            <a:r>
              <a:rPr lang="cs-CZ" b="1" dirty="0" smtClean="0"/>
              <a:t>                    a </a:t>
            </a:r>
            <a:r>
              <a:rPr lang="cs-CZ" b="1" dirty="0"/>
              <a:t>kojeneckou úmrtností (Y), kterou lze vyjádřit rovnicí: </a:t>
            </a:r>
            <a:r>
              <a:rPr lang="cs-CZ" b="1" dirty="0" smtClean="0"/>
              <a:t>     y </a:t>
            </a:r>
            <a:r>
              <a:rPr lang="cs-CZ" b="1" dirty="0"/>
              <a:t>= 4,139 + 0,942x. Vypočítejte, jaká by byla kojenecká úmrtnost </a:t>
            </a:r>
            <a:r>
              <a:rPr lang="cs-CZ" b="1" dirty="0" smtClean="0"/>
              <a:t> v</a:t>
            </a:r>
            <a:r>
              <a:rPr lang="cs-CZ" b="1" dirty="0"/>
              <a:t>  okrese, kde na 100 živě narozených připadá 7 dětí s nízkou porodní hmotností.</a:t>
            </a:r>
            <a:endParaRPr lang="cs-CZ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/>
              <a:t> </a:t>
            </a:r>
            <a:endParaRPr lang="cs-CZ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Rovnice regresní přímky vypočítaná z dat o výběrovém souboru se chová jako náhodná veličina a je zatížená náhodnou výběrovou chybou SE.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 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/>
              <a:t> </a:t>
            </a:r>
            <a:r>
              <a:rPr lang="cs-CZ" dirty="0" smtClean="0"/>
              <a:t>Pro </a:t>
            </a:r>
            <a:r>
              <a:rPr lang="cs-CZ" dirty="0"/>
              <a:t>odhad regresní přímky -  tzv. </a:t>
            </a:r>
            <a:r>
              <a:rPr lang="cs-CZ" b="1" dirty="0">
                <a:solidFill>
                  <a:srgbClr val="0033CC"/>
                </a:solidFill>
              </a:rPr>
              <a:t>PÁS SPOLEHLIVOSTI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(CI pro každý bod přímky)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i="1" dirty="0" smtClean="0">
                <a:solidFill>
                  <a:srgbClr val="1317AD"/>
                </a:solidFill>
              </a:rPr>
              <a:t/>
            </a:r>
            <a:br>
              <a:rPr lang="cs-CZ" b="1" i="1" dirty="0" smtClean="0">
                <a:solidFill>
                  <a:srgbClr val="1317AD"/>
                </a:solidFill>
              </a:rPr>
            </a:br>
            <a:r>
              <a:rPr lang="cs-CZ" b="1" dirty="0" smtClean="0">
                <a:solidFill>
                  <a:srgbClr val="1317AD"/>
                </a:solidFill>
              </a:rPr>
              <a:t>NELINEÁRNÍ ZÁVISLOST</a:t>
            </a:r>
            <a:r>
              <a:rPr lang="cs-CZ" dirty="0" smtClean="0">
                <a:solidFill>
                  <a:srgbClr val="1317AD"/>
                </a:solidFill>
              </a:rPr>
              <a:t/>
            </a:r>
            <a:br>
              <a:rPr lang="cs-CZ" dirty="0" smtClean="0">
                <a:solidFill>
                  <a:srgbClr val="1317AD"/>
                </a:solidFill>
              </a:rPr>
            </a:br>
            <a:endParaRPr lang="cs-CZ" dirty="0">
              <a:solidFill>
                <a:srgbClr val="1317AD"/>
              </a:solidFill>
            </a:endParaRPr>
          </a:p>
        </p:txBody>
      </p:sp>
      <p:sp>
        <p:nvSpPr>
          <p:cNvPr id="35842" name="Zástupný symbol pro obsah 2"/>
          <p:cNvSpPr>
            <a:spLocks noGrp="1"/>
          </p:cNvSpPr>
          <p:nvPr>
            <p:ph idx="1"/>
          </p:nvPr>
        </p:nvSpPr>
        <p:spPr>
          <a:xfrm>
            <a:off x="357188" y="1357313"/>
            <a:ext cx="8572500" cy="5143500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cs-CZ" sz="3000" smtClean="0"/>
              <a:t>SPEARMANŮV KOEFICIENT POŘADOVÉ KORELACE</a:t>
            </a:r>
          </a:p>
          <a:p>
            <a:pPr>
              <a:buFont typeface="Arial" charset="0"/>
              <a:buNone/>
            </a:pPr>
            <a:endParaRPr lang="cs-CZ" sz="3000" smtClean="0"/>
          </a:p>
          <a:p>
            <a:r>
              <a:rPr lang="cs-CZ" sz="2800" smtClean="0"/>
              <a:t>Nejprve seřadíme všechny hodnoty veličiny </a:t>
            </a:r>
            <a:r>
              <a:rPr lang="cs-CZ" sz="2800" b="1" smtClean="0"/>
              <a:t>X</a:t>
            </a:r>
            <a:r>
              <a:rPr lang="cs-CZ" sz="2800" smtClean="0"/>
              <a:t> dle velikosti  a označíme je pořadovými čísly.</a:t>
            </a:r>
          </a:p>
          <a:p>
            <a:r>
              <a:rPr lang="cs-CZ" sz="2800" smtClean="0"/>
              <a:t>Pak seřadíme všechny hodnoty veličiny </a:t>
            </a:r>
            <a:r>
              <a:rPr lang="cs-CZ" sz="2800" b="1" smtClean="0"/>
              <a:t>Y</a:t>
            </a:r>
            <a:r>
              <a:rPr lang="cs-CZ" sz="2800" smtClean="0"/>
              <a:t> dle velikosti   a označíme je pořadovými čísly.</a:t>
            </a:r>
          </a:p>
          <a:p>
            <a:r>
              <a:rPr lang="cs-CZ" sz="2800" smtClean="0"/>
              <a:t>Pro každou dvojici hodnot  </a:t>
            </a:r>
            <a:r>
              <a:rPr lang="cs-CZ" sz="2800" b="1" smtClean="0"/>
              <a:t>x,y</a:t>
            </a:r>
            <a:r>
              <a:rPr lang="cs-CZ" sz="2800" smtClean="0"/>
              <a:t>  stanovíme jejich rozdíl </a:t>
            </a:r>
            <a:r>
              <a:rPr lang="cs-CZ" sz="2800" b="1" smtClean="0"/>
              <a:t>d</a:t>
            </a:r>
            <a:endParaRPr lang="cs-CZ" sz="2800" smtClean="0"/>
          </a:p>
          <a:p>
            <a:r>
              <a:rPr lang="cs-CZ" sz="2800" smtClean="0"/>
              <a:t>Spearmanův koeficient pořadové korelace vypočítáme ze vztahu:</a:t>
            </a:r>
          </a:p>
          <a:p>
            <a:pPr>
              <a:buFont typeface="Arial" charset="0"/>
              <a:buNone/>
            </a:pPr>
            <a:endParaRPr lang="cs-CZ" smtClean="0"/>
          </a:p>
        </p:txBody>
      </p:sp>
      <p:sp>
        <p:nvSpPr>
          <p:cNvPr id="3584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>
              <a:latin typeface="Calibri" pitchFamily="34" charset="0"/>
            </a:endParaRPr>
          </a:p>
        </p:txBody>
      </p:sp>
      <p:pic>
        <p:nvPicPr>
          <p:cNvPr id="35844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88" y="5429250"/>
            <a:ext cx="2562225" cy="86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5" name="Rectangle 3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500063" y="642938"/>
          <a:ext cx="8229600" cy="5832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702"/>
                <a:gridCol w="2000264"/>
                <a:gridCol w="1071570"/>
                <a:gridCol w="1071570"/>
                <a:gridCol w="1071570"/>
                <a:gridCol w="942924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Okresy JmK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Por. hmotnost do 2500g na 100 ŽN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Pořadí</a:t>
                      </a:r>
                    </a:p>
                    <a:p>
                      <a:r>
                        <a:rPr lang="cs-CZ" dirty="0" smtClean="0"/>
                        <a:t>Podle PH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KÚ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Pořadí</a:t>
                      </a:r>
                    </a:p>
                    <a:p>
                      <a:r>
                        <a:rPr lang="cs-CZ" b="1" dirty="0" smtClean="0"/>
                        <a:t>Podle KÚ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Rozdíl</a:t>
                      </a:r>
                    </a:p>
                    <a:p>
                      <a:r>
                        <a:rPr lang="cs-CZ" dirty="0" smtClean="0"/>
                        <a:t>pořadí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Blansko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4,10                     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7,70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6</a:t>
                      </a:r>
                      <a:endParaRPr lang="cs-CZ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cs-CZ" b="1" baseline="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Brno – město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6,20                     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9,69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13</a:t>
                      </a:r>
                      <a:endParaRPr lang="cs-CZ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  1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Brno – venkov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5,00                      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8</a:t>
                      </a:r>
                      <a:endParaRPr lang="cs-CZ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9,33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12</a:t>
                      </a:r>
                      <a:endParaRPr lang="cs-CZ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-4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Břeclav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4,40                       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6,40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3</a:t>
                      </a:r>
                      <a:endParaRPr lang="cs-CZ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  0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Hodonín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4,20                     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7,77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cs-CZ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-5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Jihlava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4,60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4,5</a:t>
                      </a:r>
                      <a:endParaRPr lang="cs-CZ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8,98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cs-CZ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-5,5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Kroměříž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5,30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11</a:t>
                      </a:r>
                      <a:endParaRPr lang="cs-CZ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6,27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cs-CZ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 10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Prostějov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5,50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12</a:t>
                      </a:r>
                      <a:endParaRPr lang="cs-CZ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11,22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14</a:t>
                      </a:r>
                      <a:endParaRPr lang="cs-CZ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-2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Třebíč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4,80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7</a:t>
                      </a:r>
                      <a:endParaRPr lang="cs-CZ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6,88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cs-CZ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  3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Uherské Hradiště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4,70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6</a:t>
                      </a:r>
                      <a:endParaRPr lang="cs-CZ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8,92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9</a:t>
                      </a:r>
                      <a:endParaRPr lang="cs-CZ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-3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Vyškov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5,20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cs-CZ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9,09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11</a:t>
                      </a:r>
                      <a:endParaRPr lang="cs-CZ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-1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Zlín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5,10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9</a:t>
                      </a:r>
                      <a:endParaRPr lang="cs-CZ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7,92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8</a:t>
                      </a:r>
                      <a:endParaRPr lang="cs-CZ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  1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Znojmo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5,70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13</a:t>
                      </a:r>
                      <a:endParaRPr lang="cs-CZ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7,64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cs-CZ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  8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Žďár nad</a:t>
                      </a:r>
                      <a:r>
                        <a:rPr lang="cs-CZ" baseline="0" dirty="0" smtClean="0"/>
                        <a:t> Sázavou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4,60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4,5</a:t>
                      </a:r>
                      <a:endParaRPr lang="cs-CZ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6,39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B050"/>
                          </a:solidFill>
                        </a:rPr>
                        <a:t>2</a:t>
                      </a:r>
                      <a:endParaRPr lang="cs-CZ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FF0000"/>
                          </a:solidFill>
                        </a:rPr>
                        <a:t>  2,5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625" y="0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i="1" dirty="0" smtClean="0">
                <a:solidFill>
                  <a:srgbClr val="1317AD"/>
                </a:solidFill>
              </a:rPr>
              <a:t/>
            </a:r>
            <a:br>
              <a:rPr lang="cs-CZ" b="1" i="1" dirty="0" smtClean="0">
                <a:solidFill>
                  <a:srgbClr val="1317AD"/>
                </a:solidFill>
              </a:rPr>
            </a:br>
            <a:r>
              <a:rPr lang="cs-CZ" b="1" dirty="0" smtClean="0">
                <a:solidFill>
                  <a:srgbClr val="1317AD"/>
                </a:solidFill>
              </a:rPr>
              <a:t>NELINEÁRNÍ ZÁVISLOST</a:t>
            </a:r>
            <a:r>
              <a:rPr lang="cs-CZ" dirty="0" smtClean="0">
                <a:solidFill>
                  <a:srgbClr val="1317AD"/>
                </a:solidFill>
              </a:rPr>
              <a:t/>
            </a:r>
            <a:br>
              <a:rPr lang="cs-CZ" dirty="0" smtClean="0">
                <a:solidFill>
                  <a:srgbClr val="1317AD"/>
                </a:solidFill>
              </a:rPr>
            </a:br>
            <a:endParaRPr lang="cs-CZ" dirty="0">
              <a:solidFill>
                <a:srgbClr val="1317AD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313" y="1071563"/>
            <a:ext cx="8572500" cy="5429250"/>
          </a:xfrm>
        </p:spPr>
        <p:txBody>
          <a:bodyPr rtlCol="0">
            <a:noAutofit/>
          </a:bodyPr>
          <a:lstStyle/>
          <a:p>
            <a:pPr marL="0" lv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r</a:t>
            </a:r>
            <a:r>
              <a:rPr lang="cs-CZ" sz="2400" baseline="-25000" dirty="0" smtClean="0"/>
              <a:t>s  </a:t>
            </a:r>
            <a:r>
              <a:rPr lang="cs-CZ" sz="2400" dirty="0" smtClean="0"/>
              <a:t>nabývá hodnot od -1 do 1, opět platí, že když: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800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 smtClean="0"/>
              <a:t>r</a:t>
            </a:r>
            <a:r>
              <a:rPr lang="cs-CZ" sz="2400" b="1" baseline="-25000" dirty="0" smtClean="0"/>
              <a:t>s </a:t>
            </a:r>
            <a:r>
              <a:rPr lang="cs-CZ" sz="2400" b="1" dirty="0" smtClean="0"/>
              <a:t>= 0</a:t>
            </a:r>
            <a:r>
              <a:rPr lang="cs-CZ" sz="2400" dirty="0" smtClean="0"/>
              <a:t>,  jde o nezávislost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 smtClean="0"/>
              <a:t>r</a:t>
            </a:r>
            <a:r>
              <a:rPr lang="cs-CZ" sz="2400" b="1" baseline="-25000" dirty="0" smtClean="0"/>
              <a:t>s </a:t>
            </a:r>
            <a:r>
              <a:rPr lang="cs-CZ" sz="2400" b="1" dirty="0" smtClean="0"/>
              <a:t>= 1</a:t>
            </a:r>
            <a:r>
              <a:rPr lang="cs-CZ" sz="2400" dirty="0" smtClean="0"/>
              <a:t>,  jde o přímou funkční závislost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 smtClean="0"/>
              <a:t>r</a:t>
            </a:r>
            <a:r>
              <a:rPr lang="cs-CZ" sz="2400" b="1" baseline="-25000" dirty="0" smtClean="0"/>
              <a:t>s </a:t>
            </a:r>
            <a:r>
              <a:rPr lang="cs-CZ" sz="2400" b="1" dirty="0" smtClean="0"/>
              <a:t>= -1</a:t>
            </a:r>
            <a:r>
              <a:rPr lang="cs-CZ" sz="2400" dirty="0" smtClean="0"/>
              <a:t>,  jde o nepřímou funkční závislost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800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Hodnocení r</a:t>
            </a:r>
            <a:r>
              <a:rPr lang="cs-CZ" sz="2400" baseline="-25000" dirty="0" smtClean="0"/>
              <a:t>s</a:t>
            </a:r>
            <a:r>
              <a:rPr lang="cs-CZ" sz="2400" dirty="0" smtClean="0"/>
              <a:t>: Čím více se hodnota </a:t>
            </a:r>
            <a:r>
              <a:rPr lang="cs-CZ" sz="2400" b="1" dirty="0" smtClean="0"/>
              <a:t>r</a:t>
            </a:r>
            <a:r>
              <a:rPr lang="cs-CZ" sz="2400" b="1" baseline="-25000" dirty="0" smtClean="0"/>
              <a:t>s</a:t>
            </a:r>
            <a:r>
              <a:rPr lang="cs-CZ" sz="2400" dirty="0" smtClean="0"/>
              <a:t>(</a:t>
            </a:r>
            <a:r>
              <a:rPr lang="el-GR" sz="2400" b="1" dirty="0" smtClean="0"/>
              <a:t>ρ</a:t>
            </a:r>
            <a:r>
              <a:rPr lang="cs-CZ" sz="2400" b="1" baseline="-25000" dirty="0" smtClean="0"/>
              <a:t>s</a:t>
            </a:r>
            <a:r>
              <a:rPr lang="cs-CZ" sz="2400" dirty="0" smtClean="0"/>
              <a:t>) blíží </a:t>
            </a:r>
            <a:r>
              <a:rPr lang="cs-CZ" sz="2400" b="1" dirty="0" smtClean="0"/>
              <a:t>± 1</a:t>
            </a:r>
            <a:r>
              <a:rPr lang="cs-CZ" sz="2400" dirty="0" smtClean="0"/>
              <a:t>, tím je větší těsnost vztahu.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800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 TEST VÝZNAMNOSTI 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Absolutní hodnota r</a:t>
            </a:r>
            <a:r>
              <a:rPr lang="cs-CZ" sz="2400" baseline="-25000" dirty="0" smtClean="0"/>
              <a:t>s  </a:t>
            </a:r>
            <a:r>
              <a:rPr lang="cs-CZ" sz="2400" dirty="0" smtClean="0"/>
              <a:t>se porovná s kritickými hodnotami Spearmanova koeficientu pořadové korelace: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			- je-li                       , pak nezamítáme H</a:t>
            </a:r>
            <a:r>
              <a:rPr lang="cs-CZ" sz="2400" baseline="-25000" dirty="0" smtClean="0"/>
              <a:t>0</a:t>
            </a:r>
            <a:endParaRPr lang="cs-CZ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			- je-li                       , pak zamítáme H</a:t>
            </a:r>
            <a:r>
              <a:rPr lang="cs-CZ" sz="2400" baseline="-25000" dirty="0" smtClean="0"/>
              <a:t>0</a:t>
            </a:r>
            <a:r>
              <a:rPr lang="cs-CZ" sz="2400" dirty="0" smtClean="0"/>
              <a:t>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/>
            </a:r>
            <a:br>
              <a:rPr lang="cs-CZ" sz="2400" dirty="0" smtClean="0"/>
            </a:br>
            <a:endParaRPr lang="cs-CZ" sz="2400" dirty="0" smtClean="0"/>
          </a:p>
        </p:txBody>
      </p:sp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33796" name="Rectangle 3"/>
          <p:cNvSpPr>
            <a:spLocks noChangeArrowheads="1"/>
          </p:cNvSpPr>
          <p:nvPr/>
        </p:nvSpPr>
        <p:spPr bwMode="auto">
          <a:xfrm>
            <a:off x="0" y="1323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3797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>
              <a:latin typeface="Calibri" pitchFamily="34" charset="0"/>
            </a:endParaRPr>
          </a:p>
        </p:txBody>
      </p:sp>
      <p:pic>
        <p:nvPicPr>
          <p:cNvPr id="33798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38" y="5376863"/>
            <a:ext cx="13430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9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>
              <a:latin typeface="Calibri" pitchFamily="34" charset="0"/>
            </a:endParaRPr>
          </a:p>
        </p:txBody>
      </p:sp>
      <p:pic>
        <p:nvPicPr>
          <p:cNvPr id="33800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38" y="5786438"/>
            <a:ext cx="1343025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01" name="Rectangle 5"/>
          <p:cNvSpPr>
            <a:spLocks noChangeArrowheads="1"/>
          </p:cNvSpPr>
          <p:nvPr/>
        </p:nvSpPr>
        <p:spPr bwMode="auto">
          <a:xfrm>
            <a:off x="0" y="866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7188" y="0"/>
            <a:ext cx="82296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1317AD"/>
                </a:solidFill>
              </a:rPr>
              <a:t/>
            </a:r>
            <a:br>
              <a:rPr lang="cs-CZ" b="1" dirty="0" smtClean="0">
                <a:solidFill>
                  <a:srgbClr val="1317AD"/>
                </a:solidFill>
              </a:rPr>
            </a:br>
            <a:r>
              <a:rPr lang="cs-CZ" sz="3600" b="1" dirty="0" smtClean="0">
                <a:solidFill>
                  <a:srgbClr val="1317AD"/>
                </a:solidFill>
              </a:rPr>
              <a:t>HODNOCENÍ ZÁVISLOSTI </a:t>
            </a:r>
            <a:br>
              <a:rPr lang="cs-CZ" sz="3600" b="1" dirty="0" smtClean="0">
                <a:solidFill>
                  <a:srgbClr val="1317AD"/>
                </a:solidFill>
              </a:rPr>
            </a:br>
            <a:r>
              <a:rPr lang="cs-CZ" sz="3600" b="1" dirty="0" smtClean="0">
                <a:solidFill>
                  <a:srgbClr val="1317AD"/>
                </a:solidFill>
              </a:rPr>
              <a:t>KVALITATIVNÍCH ZNAKŮ</a:t>
            </a:r>
            <a:r>
              <a:rPr lang="cs-CZ" sz="3600" dirty="0" smtClean="0">
                <a:solidFill>
                  <a:srgbClr val="1317AD"/>
                </a:solidFill>
              </a:rPr>
              <a:t/>
            </a:r>
            <a:br>
              <a:rPr lang="cs-CZ" sz="3600" dirty="0" smtClean="0">
                <a:solidFill>
                  <a:srgbClr val="1317AD"/>
                </a:solidFill>
              </a:rPr>
            </a:br>
            <a:endParaRPr lang="cs-CZ" sz="3600" dirty="0">
              <a:solidFill>
                <a:srgbClr val="1317AD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5214938"/>
          </a:xfrm>
        </p:spPr>
        <p:txBody>
          <a:bodyPr rtlCol="0">
            <a:normAutofit fontScale="4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5100" dirty="0" smtClean="0"/>
              <a:t>Východiskem je </a:t>
            </a:r>
            <a:r>
              <a:rPr lang="cs-CZ" sz="5100" b="1" dirty="0" smtClean="0">
                <a:solidFill>
                  <a:srgbClr val="0000FF"/>
                </a:solidFill>
              </a:rPr>
              <a:t>kontingenční tabulka:</a:t>
            </a:r>
            <a:endParaRPr lang="cs-CZ" sz="5100" dirty="0" smtClean="0">
              <a:solidFill>
                <a:srgbClr val="0000FF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cap="all" dirty="0" smtClean="0"/>
              <a:t> 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4400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4400" dirty="0" smtClean="0"/>
              <a:t>Je založeno na </a:t>
            </a:r>
            <a:r>
              <a:rPr lang="cs-CZ" sz="4400" b="1" dirty="0" smtClean="0">
                <a:solidFill>
                  <a:srgbClr val="0000FF"/>
                </a:solidFill>
              </a:rPr>
              <a:t>srovnání empirických</a:t>
            </a:r>
            <a:r>
              <a:rPr lang="cs-CZ" sz="4400" dirty="0" smtClean="0">
                <a:solidFill>
                  <a:srgbClr val="0000FF"/>
                </a:solidFill>
              </a:rPr>
              <a:t> </a:t>
            </a:r>
            <a:r>
              <a:rPr lang="cs-CZ" sz="4400" b="1" dirty="0" smtClean="0">
                <a:solidFill>
                  <a:srgbClr val="0000FF"/>
                </a:solidFill>
              </a:rPr>
              <a:t>a teoretických četností.</a:t>
            </a:r>
            <a:endParaRPr lang="cs-CZ" sz="4400" dirty="0" smtClean="0">
              <a:solidFill>
                <a:srgbClr val="0000FF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400" dirty="0" smtClean="0"/>
              <a:t> </a:t>
            </a:r>
            <a:endParaRPr lang="cs-CZ" sz="1700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4400" b="1" dirty="0" smtClean="0">
                <a:solidFill>
                  <a:srgbClr val="0000FF"/>
                </a:solidFill>
              </a:rPr>
              <a:t>Empirická četnost (E)</a:t>
            </a:r>
            <a:r>
              <a:rPr lang="cs-CZ" sz="4400" dirty="0" smtClean="0"/>
              <a:t>– rozdělení lidí podle kuřáctví a vzdělání jak bylo skutečně zjištěno ve výběrovém souboru.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400" dirty="0" smtClean="0"/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4400" b="1" dirty="0" smtClean="0">
                <a:solidFill>
                  <a:srgbClr val="0000FF"/>
                </a:solidFill>
              </a:rPr>
              <a:t>Teoretická četnost</a:t>
            </a:r>
            <a:r>
              <a:rPr lang="cs-CZ" sz="4400" dirty="0" smtClean="0">
                <a:solidFill>
                  <a:srgbClr val="0000FF"/>
                </a:solidFill>
              </a:rPr>
              <a:t> </a:t>
            </a:r>
            <a:r>
              <a:rPr lang="cs-CZ" sz="4400" b="1" dirty="0" smtClean="0">
                <a:solidFill>
                  <a:srgbClr val="0000FF"/>
                </a:solidFill>
              </a:rPr>
              <a:t>(T) </a:t>
            </a:r>
            <a:r>
              <a:rPr lang="cs-CZ" sz="4400" dirty="0" smtClean="0"/>
              <a:t>– jaké by bylo rozdělení lidí ve výběrovém souboru podle kuřáctví a vzdělání , kdyby šlo o jevy nezávislé.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</p:txBody>
      </p:sp>
      <p:graphicFrame>
        <p:nvGraphicFramePr>
          <p:cNvPr id="31753" name="Object 9"/>
          <p:cNvGraphicFramePr>
            <a:graphicFrameLocks noChangeAspect="1"/>
          </p:cNvGraphicFramePr>
          <p:nvPr/>
        </p:nvGraphicFramePr>
        <p:xfrm>
          <a:off x="928688" y="1857375"/>
          <a:ext cx="6599237" cy="2357438"/>
        </p:xfrm>
        <a:graphic>
          <a:graphicData uri="http://schemas.openxmlformats.org/presentationml/2006/ole">
            <p:oleObj spid="_x0000_s31753" name="Dokument" r:id="rId3" imgW="5919775" imgH="2114046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>
                <a:solidFill>
                  <a:srgbClr val="1317AD"/>
                </a:solidFill>
              </a:rPr>
              <a:t>HODNOCENÍ ZÁVISLOSTÍ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625" y="1428750"/>
            <a:ext cx="8229600" cy="4786313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>
                <a:solidFill>
                  <a:srgbClr val="0000FF"/>
                </a:solidFill>
              </a:rPr>
              <a:t>KVALITATIVNÍ VELIČINY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 smtClean="0"/>
              <a:t>Vychází se z kombinační (kontingenční) tabulky, která je výsledkem třídění druhého stupně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>
                <a:solidFill>
                  <a:srgbClr val="0000FF"/>
                </a:solidFill>
              </a:rPr>
              <a:t>KVANTITATIVNÍ VELIČINY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dirty="0" smtClean="0"/>
              <a:t>Východiskem pro korelační a regresní analýzu je bodový graf.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K měření stupně (síly) závislosti se používají různé míry (ukazatele) závislosti.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    Jejich </a:t>
            </a:r>
            <a:r>
              <a:rPr lang="cs-CZ" dirty="0"/>
              <a:t>použití je vázáno na různé podmínky.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800"/>
          </a:xfrm>
        </p:spPr>
        <p:txBody>
          <a:bodyPr/>
          <a:lstStyle/>
          <a:p>
            <a:r>
              <a:rPr lang="cs-CZ" sz="3200" b="1" smtClean="0">
                <a:solidFill>
                  <a:srgbClr val="1317AD"/>
                </a:solidFill>
              </a:rPr>
              <a:t>TEST HYPOTÉZY O NEZÁVISLOSTI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528637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cap="all" dirty="0" smtClean="0">
                <a:solidFill>
                  <a:srgbClr val="0000FF"/>
                </a:solidFill>
              </a:rPr>
              <a:t>1. Stanovení hypotéz</a:t>
            </a:r>
            <a:endParaRPr lang="cs-CZ" sz="2400" dirty="0" smtClean="0">
              <a:solidFill>
                <a:srgbClr val="0000FF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- </a:t>
            </a:r>
            <a:r>
              <a:rPr lang="cs-CZ" sz="2400" b="1" dirty="0" smtClean="0"/>
              <a:t>H</a:t>
            </a:r>
            <a:r>
              <a:rPr lang="cs-CZ" sz="2400" b="1" baseline="-25000" dirty="0" smtClean="0"/>
              <a:t>0</a:t>
            </a:r>
            <a:r>
              <a:rPr lang="cs-CZ" sz="2400" dirty="0" smtClean="0"/>
              <a:t> – mezi empirickými a teoretickými četnostmi není statisticky významný rozdíl, zjištěné rozdíly nejsou natolik velké, aby nemohly být způsobeny náhodou.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 - </a:t>
            </a:r>
            <a:r>
              <a:rPr lang="cs-CZ" sz="2400" b="1" dirty="0" smtClean="0"/>
              <a:t>H</a:t>
            </a:r>
            <a:r>
              <a:rPr lang="cs-CZ" sz="2400" b="1" baseline="-25000" dirty="0" smtClean="0"/>
              <a:t>A</a:t>
            </a:r>
            <a:r>
              <a:rPr lang="cs-CZ" sz="2400" baseline="-25000" dirty="0" smtClean="0"/>
              <a:t> </a:t>
            </a:r>
            <a:r>
              <a:rPr lang="cs-CZ" sz="2400" dirty="0" smtClean="0"/>
              <a:t>- mezi empirickými a teoretickými četnostmi je statisticky významný rozdíl, zjištěné rozdíly jsou natolik velké, že nemohou být způsobeny náhodou.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8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 </a:t>
            </a:r>
            <a:r>
              <a:rPr lang="cs-CZ" sz="2400" b="1" dirty="0" smtClean="0"/>
              <a:t>2. </a:t>
            </a:r>
            <a:r>
              <a:rPr lang="cs-CZ" sz="2400" b="1" dirty="0" smtClean="0">
                <a:solidFill>
                  <a:srgbClr val="0000FF"/>
                </a:solidFill>
              </a:rPr>
              <a:t> </a:t>
            </a:r>
            <a:r>
              <a:rPr lang="cs-CZ" sz="2400" b="1" dirty="0" smtClean="0"/>
              <a:t>HLADINA VÝZNAMNOSTI</a:t>
            </a:r>
            <a:endParaRPr lang="cs-CZ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 α  =  5%   nebo   α  =  1%  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8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 </a:t>
            </a:r>
            <a:r>
              <a:rPr lang="cs-CZ" sz="2400" b="1" dirty="0" smtClean="0"/>
              <a:t>3. VÝBĚR TESTU</a:t>
            </a:r>
            <a:endParaRPr lang="cs-CZ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- chí-kvadrát test (</a:t>
            </a:r>
            <a:r>
              <a:rPr lang="cs-CZ" sz="2400" b="1" dirty="0" smtClean="0"/>
              <a:t>χ</a:t>
            </a:r>
            <a:r>
              <a:rPr lang="cs-CZ" sz="2400" b="1" baseline="30000" dirty="0" smtClean="0"/>
              <a:t>2</a:t>
            </a:r>
            <a:r>
              <a:rPr lang="cs-CZ" sz="2400" dirty="0" smtClean="0"/>
              <a:t>)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800"/>
          </a:xfrm>
        </p:spPr>
        <p:txBody>
          <a:bodyPr/>
          <a:lstStyle/>
          <a:p>
            <a:r>
              <a:rPr lang="cs-CZ" sz="3200" b="1" smtClean="0">
                <a:solidFill>
                  <a:srgbClr val="1317AD"/>
                </a:solidFill>
              </a:rPr>
              <a:t>TEST HYPOTÉZY O NEZÁVISLOSTI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542925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cap="all" dirty="0" smtClean="0"/>
              <a:t>4. Podmínky pro použití testu</a:t>
            </a:r>
            <a:endParaRPr lang="cs-CZ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 	Všechny </a:t>
            </a:r>
            <a:r>
              <a:rPr lang="cs-CZ" sz="2400" b="1" dirty="0" smtClean="0"/>
              <a:t>teoretické četnosti</a:t>
            </a:r>
            <a:r>
              <a:rPr lang="cs-CZ" sz="2400" dirty="0" smtClean="0"/>
              <a:t> musí být </a:t>
            </a:r>
            <a:r>
              <a:rPr lang="cs-CZ" sz="2400" b="1" dirty="0" smtClean="0"/>
              <a:t>větší než 5</a:t>
            </a:r>
            <a:r>
              <a:rPr lang="cs-CZ" sz="2400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8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 smtClean="0"/>
              <a:t>5. VÝPOČET  TESTOVACÍ CHARAKTERISTIKY CHÍ – KVADRÁT </a:t>
            </a:r>
            <a:endParaRPr lang="cs-CZ" sz="2400" dirty="0" smtClean="0"/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 smtClean="0"/>
              <a:t>Pro každé políčko vypočítáme teoretickou četnost 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 smtClean="0"/>
              <a:t>Pro každé políčko vypočítáme rozdíl mezi empirickou (E) a teoretickou četností (T) podle vzorečku: 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endParaRPr lang="cs-CZ" sz="2400" dirty="0" smtClean="0"/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endParaRPr lang="cs-CZ" sz="2400" dirty="0" smtClean="0"/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400" dirty="0" smtClean="0"/>
              <a:t>Součet vypočítaných rozdílů je hodnota chí-kvadrátu: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</p:txBody>
      </p:sp>
      <p:sp>
        <p:nvSpPr>
          <p:cNvPr id="37891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>
              <a:latin typeface="Calibri" pitchFamily="34" charset="0"/>
            </a:endParaRPr>
          </a:p>
        </p:txBody>
      </p:sp>
      <p:pic>
        <p:nvPicPr>
          <p:cNvPr id="37892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0438" y="3857625"/>
            <a:ext cx="111442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3" name="Rectangle 3"/>
          <p:cNvSpPr>
            <a:spLocks noChangeArrowheads="1"/>
          </p:cNvSpPr>
          <p:nvPr/>
        </p:nvSpPr>
        <p:spPr bwMode="auto">
          <a:xfrm>
            <a:off x="0" y="1238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7894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>
              <a:latin typeface="Calibri" pitchFamily="34" charset="0"/>
            </a:endParaRPr>
          </a:p>
        </p:txBody>
      </p:sp>
      <p:pic>
        <p:nvPicPr>
          <p:cNvPr id="37895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75" y="5143500"/>
            <a:ext cx="2257425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6" name="Rectangle 6"/>
          <p:cNvSpPr>
            <a:spLocks noChangeArrowheads="1"/>
          </p:cNvSpPr>
          <p:nvPr/>
        </p:nvSpPr>
        <p:spPr bwMode="auto">
          <a:xfrm>
            <a:off x="0" y="1238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800"/>
          </a:xfrm>
        </p:spPr>
        <p:txBody>
          <a:bodyPr/>
          <a:lstStyle/>
          <a:p>
            <a:r>
              <a:rPr lang="cs-CZ" sz="3200" b="1" smtClean="0">
                <a:solidFill>
                  <a:srgbClr val="1317AD"/>
                </a:solidFill>
              </a:rPr>
              <a:t>TEST HYPOTÉZY O NEZÁVISLOSTI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71563"/>
            <a:ext cx="8578850" cy="542925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 smtClean="0"/>
              <a:t>6. SROVNÁNÍ S KRITICKÝMI HODNOTAMI</a:t>
            </a:r>
            <a:endParaRPr lang="cs-CZ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/>
              <a:t>Testovací charakteristiku chí-kvadrát</a:t>
            </a:r>
            <a:r>
              <a:rPr lang="cs-CZ" sz="2400" dirty="0" smtClean="0"/>
              <a:t> srovnáme s příslušnými </a:t>
            </a:r>
            <a:r>
              <a:rPr lang="cs-CZ" sz="2400" b="1" dirty="0" smtClean="0"/>
              <a:t>kritickými hodnotami</a:t>
            </a:r>
            <a:r>
              <a:rPr lang="cs-CZ" sz="2400" dirty="0" smtClean="0"/>
              <a:t>  chí-kvadrát rozdělení: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		- kritické hodnoty určujeme z tabulek podle zvolené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  		  hladiny významnosti a tzv.  stupňů volnosti: </a:t>
            </a:r>
            <a:r>
              <a:rPr lang="cs-CZ" sz="2400" dirty="0" smtClean="0">
                <a:solidFill>
                  <a:srgbClr val="0000FF"/>
                </a:solidFill>
              </a:rPr>
              <a:t>f = (r </a:t>
            </a:r>
            <a:r>
              <a:rPr lang="cs-CZ" sz="2400" dirty="0">
                <a:solidFill>
                  <a:srgbClr val="0000FF"/>
                </a:solidFill>
              </a:rPr>
              <a:t>- 1)(s - 1</a:t>
            </a:r>
            <a:r>
              <a:rPr lang="cs-CZ" sz="2400" dirty="0" smtClean="0">
                <a:solidFill>
                  <a:srgbClr val="0000FF"/>
                </a:solidFill>
              </a:rPr>
              <a:t>)</a:t>
            </a:r>
            <a:endParaRPr lang="cs-CZ" sz="2400" dirty="0">
              <a:solidFill>
                <a:srgbClr val="0000FF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8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 </a:t>
            </a:r>
            <a:r>
              <a:rPr lang="cs-CZ" sz="2400" b="1" dirty="0" smtClean="0"/>
              <a:t>7.  ZAMÍTNEME NEBO NEZAMÍTNEME NULOVOU   </a:t>
            </a:r>
            <a:endParaRPr lang="cs-CZ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 smtClean="0"/>
              <a:t>     HYPOTÉZU</a:t>
            </a:r>
            <a:endParaRPr lang="cs-CZ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                                , nezamítáme </a:t>
            </a:r>
            <a:r>
              <a:rPr lang="cs-CZ" sz="2400" b="1" dirty="0" smtClean="0"/>
              <a:t> H</a:t>
            </a:r>
            <a:r>
              <a:rPr lang="cs-CZ" sz="2400" b="1" baseline="-25000" dirty="0" smtClean="0"/>
              <a:t>0</a:t>
            </a:r>
            <a:endParaRPr lang="cs-CZ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                                , zamítáme </a:t>
            </a:r>
            <a:r>
              <a:rPr lang="cs-CZ" sz="2400" b="1" dirty="0" smtClean="0"/>
              <a:t>H</a:t>
            </a:r>
            <a:r>
              <a:rPr lang="cs-CZ" sz="2400" b="1" baseline="-25000" dirty="0" smtClean="0"/>
              <a:t>0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800" b="1" cap="all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cap="all" dirty="0" smtClean="0"/>
              <a:t>8. Interpretace výsledku</a:t>
            </a:r>
            <a:endParaRPr lang="cs-CZ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 smtClean="0"/>
              <a:t>     Chí-kvadrát – informuje o </a:t>
            </a:r>
            <a:r>
              <a:rPr lang="cs-CZ" sz="2400" dirty="0" err="1" smtClean="0"/>
              <a:t>stat</a:t>
            </a:r>
            <a:r>
              <a:rPr lang="cs-CZ" sz="2400" dirty="0" smtClean="0"/>
              <a:t>. významnosti zjištěné asociace, ne o těsnosti  ani směru vztahu. Vypočítaná hodnota chí – kvadrát slouží pouze k zamítnutí či nezamítnutí Ho </a:t>
            </a:r>
            <a:r>
              <a:rPr lang="cs-CZ" sz="2400" smtClean="0"/>
              <a:t>o nezávislosti.</a:t>
            </a:r>
            <a:endParaRPr lang="cs-CZ" sz="24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</p:txBody>
      </p:sp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38916" name="Rectangle 3"/>
          <p:cNvSpPr>
            <a:spLocks noChangeArrowheads="1"/>
          </p:cNvSpPr>
          <p:nvPr/>
        </p:nvSpPr>
        <p:spPr bwMode="auto">
          <a:xfrm>
            <a:off x="0" y="1238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1238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8919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38920" name="Rectangle 3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892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38922" name="Rectangle 6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892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>
              <a:latin typeface="Calibri" pitchFamily="34" charset="0"/>
            </a:endParaRPr>
          </a:p>
        </p:txBody>
      </p:sp>
      <p:pic>
        <p:nvPicPr>
          <p:cNvPr id="38924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0825" y="4283075"/>
            <a:ext cx="11906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25" name="Rectangle 3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38926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>
              <a:latin typeface="Calibri" pitchFamily="34" charset="0"/>
            </a:endParaRPr>
          </a:p>
        </p:txBody>
      </p:sp>
      <p:pic>
        <p:nvPicPr>
          <p:cNvPr id="38927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52575" y="4724400"/>
            <a:ext cx="11906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28" name="Rectangle 6"/>
          <p:cNvSpPr>
            <a:spLocks noChangeArrowheads="1"/>
          </p:cNvSpPr>
          <p:nvPr/>
        </p:nvSpPr>
        <p:spPr bwMode="auto">
          <a:xfrm>
            <a:off x="0" y="8763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399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500063" y="642938"/>
          <a:ext cx="8229600" cy="6105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Okresy JmK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Por. hmotnost do 2500g na 100 ŽN </a:t>
                      </a:r>
                      <a:r>
                        <a:rPr lang="cs-CZ" dirty="0" smtClean="0">
                          <a:solidFill>
                            <a:srgbClr val="92D050"/>
                          </a:solidFill>
                        </a:rPr>
                        <a:t>(nezávis. prom.  X)</a:t>
                      </a:r>
                      <a:endParaRPr lang="cs-CZ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KÚ</a:t>
                      </a:r>
                    </a:p>
                    <a:p>
                      <a:r>
                        <a:rPr lang="cs-CZ" dirty="0" smtClean="0">
                          <a:solidFill>
                            <a:srgbClr val="92D050"/>
                          </a:solidFill>
                        </a:rPr>
                        <a:t>(závis. prom. Y)</a:t>
                      </a:r>
                      <a:endParaRPr lang="cs-CZ" dirty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Blansko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4,10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7,70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Brno – město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6,20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9,69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Brno – venkov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5,00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9,33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Břeclav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4,40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6,40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Hodonín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4,20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7,77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Jihlava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4,60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8,98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Kroměříž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5,30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6,27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Prostějov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5,50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11,22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Třebíč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4,80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6,88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Uherské Hradiště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4,70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8,92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Vyškov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5,20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9,09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Zlín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5,10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7,92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Znojmo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5,70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7,64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Žďár nad</a:t>
                      </a:r>
                      <a:r>
                        <a:rPr lang="cs-CZ" baseline="0" dirty="0" smtClean="0"/>
                        <a:t> Sázavou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4,60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6,39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>
                <a:solidFill>
                  <a:srgbClr val="1317AD"/>
                </a:solidFill>
              </a:rPr>
              <a:t>BODOVÝ GRAF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Body jsou dány dvojicí hodnot pro každou statistickou jednotku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Osa x: nezávisle proměnná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smtClean="0"/>
              <a:t>Osa y: závisle proměnná</a:t>
            </a:r>
          </a:p>
          <a:p>
            <a:pPr marL="514350" indent="-4572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Zakreslenými body prokládáme čáru (přímku, křivku)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>
              <a:solidFill>
                <a:srgbClr val="0000FF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>
                <a:solidFill>
                  <a:srgbClr val="0000FF"/>
                </a:solidFill>
              </a:rPr>
              <a:t>Typ</a:t>
            </a:r>
            <a:r>
              <a:rPr lang="cs-CZ" dirty="0" smtClean="0"/>
              <a:t> závislosti (funkce)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>
                <a:solidFill>
                  <a:srgbClr val="0000FF"/>
                </a:solidFill>
              </a:rPr>
              <a:t>Směr</a:t>
            </a:r>
            <a:r>
              <a:rPr lang="cs-CZ" dirty="0" smtClean="0"/>
              <a:t> závislosti (přímá, nepřímá)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>
                <a:solidFill>
                  <a:srgbClr val="0000FF"/>
                </a:solidFill>
              </a:rPr>
              <a:t>Těsnost</a:t>
            </a:r>
            <a:r>
              <a:rPr lang="cs-CZ" dirty="0" smtClean="0"/>
              <a:t> závislosti (rozptyl bodů)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>
                <a:solidFill>
                  <a:srgbClr val="1317AD"/>
                </a:solidFill>
              </a:rPr>
              <a:t>BODOVÝ GRAF</a:t>
            </a:r>
          </a:p>
        </p:txBody>
      </p:sp>
      <p:cxnSp>
        <p:nvCxnSpPr>
          <p:cNvPr id="19458" name="AutoShape 33"/>
          <p:cNvCxnSpPr>
            <a:cxnSpLocks noChangeShapeType="1"/>
          </p:cNvCxnSpPr>
          <p:nvPr/>
        </p:nvCxnSpPr>
        <p:spPr bwMode="auto">
          <a:xfrm>
            <a:off x="571500" y="1285875"/>
            <a:ext cx="0" cy="15716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9459" name="AutoShape 34"/>
          <p:cNvCxnSpPr>
            <a:cxnSpLocks noChangeShapeType="1"/>
          </p:cNvCxnSpPr>
          <p:nvPr/>
        </p:nvCxnSpPr>
        <p:spPr bwMode="auto">
          <a:xfrm>
            <a:off x="571500" y="2857500"/>
            <a:ext cx="16859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19460" name="AutoShape 35"/>
          <p:cNvSpPr>
            <a:spLocks noChangeArrowheads="1"/>
          </p:cNvSpPr>
          <p:nvPr/>
        </p:nvSpPr>
        <p:spPr bwMode="auto">
          <a:xfrm flipV="1">
            <a:off x="847725" y="2562225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461" name="AutoShape 36"/>
          <p:cNvSpPr>
            <a:spLocks noChangeArrowheads="1"/>
          </p:cNvSpPr>
          <p:nvPr/>
        </p:nvSpPr>
        <p:spPr bwMode="auto">
          <a:xfrm flipV="1">
            <a:off x="1133475" y="2058988"/>
            <a:ext cx="47625" cy="46037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462" name="AutoShape 37"/>
          <p:cNvSpPr>
            <a:spLocks noChangeArrowheads="1"/>
          </p:cNvSpPr>
          <p:nvPr/>
        </p:nvSpPr>
        <p:spPr bwMode="auto">
          <a:xfrm flipV="1">
            <a:off x="1000125" y="2363788"/>
            <a:ext cx="47625" cy="46037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463" name="AutoShape 38"/>
          <p:cNvSpPr>
            <a:spLocks noChangeArrowheads="1"/>
          </p:cNvSpPr>
          <p:nvPr/>
        </p:nvSpPr>
        <p:spPr bwMode="auto">
          <a:xfrm flipV="1">
            <a:off x="952500" y="2166938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464" name="AutoShape 39"/>
          <p:cNvSpPr>
            <a:spLocks noChangeArrowheads="1"/>
          </p:cNvSpPr>
          <p:nvPr/>
        </p:nvSpPr>
        <p:spPr bwMode="auto">
          <a:xfrm flipV="1">
            <a:off x="1047750" y="1914525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465" name="AutoShape 40"/>
          <p:cNvSpPr>
            <a:spLocks noChangeArrowheads="1"/>
          </p:cNvSpPr>
          <p:nvPr/>
        </p:nvSpPr>
        <p:spPr bwMode="auto">
          <a:xfrm flipV="1">
            <a:off x="1352550" y="1914525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466" name="AutoShape 41"/>
          <p:cNvSpPr>
            <a:spLocks noChangeArrowheads="1"/>
          </p:cNvSpPr>
          <p:nvPr/>
        </p:nvSpPr>
        <p:spPr bwMode="auto">
          <a:xfrm flipV="1">
            <a:off x="1647825" y="1704975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467" name="AutoShape 42"/>
          <p:cNvSpPr>
            <a:spLocks noChangeArrowheads="1"/>
          </p:cNvSpPr>
          <p:nvPr/>
        </p:nvSpPr>
        <p:spPr bwMode="auto">
          <a:xfrm flipV="1">
            <a:off x="1400175" y="1749425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468" name="AutoShape 43"/>
          <p:cNvSpPr>
            <a:spLocks noChangeArrowheads="1"/>
          </p:cNvSpPr>
          <p:nvPr/>
        </p:nvSpPr>
        <p:spPr bwMode="auto">
          <a:xfrm flipV="1">
            <a:off x="1857375" y="1581150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cxnSp>
        <p:nvCxnSpPr>
          <p:cNvPr id="19469" name="AutoShape 44"/>
          <p:cNvCxnSpPr>
            <a:cxnSpLocks noChangeShapeType="1"/>
          </p:cNvCxnSpPr>
          <p:nvPr/>
        </p:nvCxnSpPr>
        <p:spPr bwMode="auto">
          <a:xfrm flipV="1">
            <a:off x="847725" y="1525588"/>
            <a:ext cx="1231900" cy="1038225"/>
          </a:xfrm>
          <a:prstGeom prst="straightConnector1">
            <a:avLst/>
          </a:prstGeom>
          <a:noFill/>
          <a:ln w="22225">
            <a:solidFill>
              <a:srgbClr val="00B050"/>
            </a:solidFill>
            <a:round/>
            <a:headEnd/>
            <a:tailEnd/>
          </a:ln>
        </p:spPr>
      </p:cxnSp>
      <p:sp>
        <p:nvSpPr>
          <p:cNvPr id="19470" name="AutoShape 45"/>
          <p:cNvSpPr>
            <a:spLocks noChangeArrowheads="1"/>
          </p:cNvSpPr>
          <p:nvPr/>
        </p:nvSpPr>
        <p:spPr bwMode="auto">
          <a:xfrm flipV="1">
            <a:off x="1857375" y="1914525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471" name="AutoShape 46"/>
          <p:cNvSpPr>
            <a:spLocks noChangeArrowheads="1"/>
          </p:cNvSpPr>
          <p:nvPr/>
        </p:nvSpPr>
        <p:spPr bwMode="auto">
          <a:xfrm flipV="1">
            <a:off x="1695450" y="2105025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472" name="AutoShape 47"/>
          <p:cNvSpPr>
            <a:spLocks noChangeArrowheads="1"/>
          </p:cNvSpPr>
          <p:nvPr/>
        </p:nvSpPr>
        <p:spPr bwMode="auto">
          <a:xfrm flipV="1">
            <a:off x="1447800" y="2235200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473" name="AutoShape 48"/>
          <p:cNvSpPr>
            <a:spLocks noChangeArrowheads="1"/>
          </p:cNvSpPr>
          <p:nvPr/>
        </p:nvSpPr>
        <p:spPr bwMode="auto">
          <a:xfrm flipV="1">
            <a:off x="1495425" y="2058988"/>
            <a:ext cx="47625" cy="46037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474" name="AutoShape 49"/>
          <p:cNvSpPr>
            <a:spLocks noChangeArrowheads="1"/>
          </p:cNvSpPr>
          <p:nvPr/>
        </p:nvSpPr>
        <p:spPr bwMode="auto">
          <a:xfrm flipV="1">
            <a:off x="1304925" y="2387600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475" name="AutoShape 50"/>
          <p:cNvSpPr>
            <a:spLocks noChangeArrowheads="1"/>
          </p:cNvSpPr>
          <p:nvPr/>
        </p:nvSpPr>
        <p:spPr bwMode="auto">
          <a:xfrm flipV="1">
            <a:off x="1095375" y="2495550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476" name="AutoShape 51"/>
          <p:cNvSpPr>
            <a:spLocks noChangeArrowheads="1"/>
          </p:cNvSpPr>
          <p:nvPr/>
        </p:nvSpPr>
        <p:spPr bwMode="auto">
          <a:xfrm flipV="1">
            <a:off x="2009775" y="1733550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477" name="AutoShape 52"/>
          <p:cNvSpPr>
            <a:spLocks noChangeArrowheads="1"/>
          </p:cNvSpPr>
          <p:nvPr/>
        </p:nvSpPr>
        <p:spPr bwMode="auto">
          <a:xfrm flipV="1">
            <a:off x="2162175" y="1885950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478" name="AutoShape 53"/>
          <p:cNvSpPr>
            <a:spLocks noChangeArrowheads="1"/>
          </p:cNvSpPr>
          <p:nvPr/>
        </p:nvSpPr>
        <p:spPr bwMode="auto">
          <a:xfrm flipV="1">
            <a:off x="1647825" y="1525588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479" name="AutoShape 54"/>
          <p:cNvSpPr>
            <a:spLocks noChangeArrowheads="1"/>
          </p:cNvSpPr>
          <p:nvPr/>
        </p:nvSpPr>
        <p:spPr bwMode="auto">
          <a:xfrm flipV="1">
            <a:off x="1857375" y="2149475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480" name="AutoShape 55"/>
          <p:cNvSpPr>
            <a:spLocks noChangeArrowheads="1"/>
          </p:cNvSpPr>
          <p:nvPr/>
        </p:nvSpPr>
        <p:spPr bwMode="auto">
          <a:xfrm flipV="1">
            <a:off x="1447800" y="1614488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481" name="AutoShape 56"/>
          <p:cNvSpPr>
            <a:spLocks noChangeArrowheads="1"/>
          </p:cNvSpPr>
          <p:nvPr/>
        </p:nvSpPr>
        <p:spPr bwMode="auto">
          <a:xfrm flipV="1">
            <a:off x="2127250" y="1658938"/>
            <a:ext cx="47625" cy="46037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482" name="AutoShape 57"/>
          <p:cNvSpPr>
            <a:spLocks noChangeArrowheads="1"/>
          </p:cNvSpPr>
          <p:nvPr/>
        </p:nvSpPr>
        <p:spPr bwMode="auto">
          <a:xfrm flipV="1">
            <a:off x="1495425" y="2409825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483" name="AutoShape 58"/>
          <p:cNvSpPr>
            <a:spLocks noChangeArrowheads="1"/>
          </p:cNvSpPr>
          <p:nvPr/>
        </p:nvSpPr>
        <p:spPr bwMode="auto">
          <a:xfrm flipV="1">
            <a:off x="1647825" y="2235200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484" name="AutoShape 59"/>
          <p:cNvSpPr>
            <a:spLocks noChangeArrowheads="1"/>
          </p:cNvSpPr>
          <p:nvPr/>
        </p:nvSpPr>
        <p:spPr bwMode="auto">
          <a:xfrm flipV="1">
            <a:off x="800100" y="2363788"/>
            <a:ext cx="47625" cy="46037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485" name="AutoShape 60"/>
          <p:cNvSpPr>
            <a:spLocks noChangeArrowheads="1"/>
          </p:cNvSpPr>
          <p:nvPr/>
        </p:nvSpPr>
        <p:spPr bwMode="auto">
          <a:xfrm flipV="1">
            <a:off x="1743075" y="1930400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486" name="AutoShape 61"/>
          <p:cNvSpPr>
            <a:spLocks noChangeArrowheads="1"/>
          </p:cNvSpPr>
          <p:nvPr/>
        </p:nvSpPr>
        <p:spPr bwMode="auto">
          <a:xfrm flipV="1">
            <a:off x="1257300" y="2038350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487" name="AutoShape 62"/>
          <p:cNvSpPr>
            <a:spLocks noChangeArrowheads="1"/>
          </p:cNvSpPr>
          <p:nvPr/>
        </p:nvSpPr>
        <p:spPr bwMode="auto">
          <a:xfrm flipV="1">
            <a:off x="1905000" y="1425575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488" name="AutoShape 63"/>
          <p:cNvSpPr>
            <a:spLocks noChangeArrowheads="1"/>
          </p:cNvSpPr>
          <p:nvPr/>
        </p:nvSpPr>
        <p:spPr bwMode="auto">
          <a:xfrm flipV="1">
            <a:off x="1209675" y="1839913"/>
            <a:ext cx="47625" cy="46037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489" name="Text Box 64"/>
          <p:cNvSpPr txBox="1">
            <a:spLocks noChangeArrowheads="1"/>
          </p:cNvSpPr>
          <p:nvPr/>
        </p:nvSpPr>
        <p:spPr bwMode="auto">
          <a:xfrm>
            <a:off x="295275" y="1285875"/>
            <a:ext cx="228600" cy="2952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cs-CZ" sz="1100">
                <a:latin typeface="Calibri" pitchFamily="34" charset="0"/>
              </a:rPr>
              <a:t>y</a:t>
            </a:r>
            <a:endParaRPr lang="cs-CZ"/>
          </a:p>
        </p:txBody>
      </p:sp>
      <p:sp>
        <p:nvSpPr>
          <p:cNvPr id="19490" name="Text Box 65"/>
          <p:cNvSpPr txBox="1">
            <a:spLocks noChangeArrowheads="1"/>
          </p:cNvSpPr>
          <p:nvPr/>
        </p:nvSpPr>
        <p:spPr bwMode="auto">
          <a:xfrm>
            <a:off x="2012950" y="2857500"/>
            <a:ext cx="304800" cy="25717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cs-CZ" sz="1100">
                <a:latin typeface="Calibri" pitchFamily="34" charset="0"/>
              </a:rPr>
              <a:t>x</a:t>
            </a:r>
            <a:endParaRPr lang="cs-CZ"/>
          </a:p>
        </p:txBody>
      </p:sp>
      <p:cxnSp>
        <p:nvCxnSpPr>
          <p:cNvPr id="19491" name="AutoShape 66"/>
          <p:cNvCxnSpPr>
            <a:cxnSpLocks noChangeShapeType="1"/>
          </p:cNvCxnSpPr>
          <p:nvPr/>
        </p:nvCxnSpPr>
        <p:spPr bwMode="auto">
          <a:xfrm>
            <a:off x="3143250" y="1285875"/>
            <a:ext cx="0" cy="15716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9492" name="AutoShape 67"/>
          <p:cNvCxnSpPr>
            <a:cxnSpLocks noChangeShapeType="1"/>
          </p:cNvCxnSpPr>
          <p:nvPr/>
        </p:nvCxnSpPr>
        <p:spPr bwMode="auto">
          <a:xfrm>
            <a:off x="3143250" y="2857500"/>
            <a:ext cx="16859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19493" name="AutoShape 68"/>
          <p:cNvSpPr>
            <a:spLocks noChangeArrowheads="1"/>
          </p:cNvSpPr>
          <p:nvPr/>
        </p:nvSpPr>
        <p:spPr bwMode="auto">
          <a:xfrm flipV="1">
            <a:off x="3419475" y="2562225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494" name="AutoShape 69"/>
          <p:cNvSpPr>
            <a:spLocks noChangeArrowheads="1"/>
          </p:cNvSpPr>
          <p:nvPr/>
        </p:nvSpPr>
        <p:spPr bwMode="auto">
          <a:xfrm flipV="1">
            <a:off x="3705225" y="2058988"/>
            <a:ext cx="47625" cy="46037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495" name="AutoShape 70"/>
          <p:cNvSpPr>
            <a:spLocks noChangeArrowheads="1"/>
          </p:cNvSpPr>
          <p:nvPr/>
        </p:nvSpPr>
        <p:spPr bwMode="auto">
          <a:xfrm flipV="1">
            <a:off x="3571875" y="2363788"/>
            <a:ext cx="47625" cy="46037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496" name="AutoShape 71"/>
          <p:cNvSpPr>
            <a:spLocks noChangeArrowheads="1"/>
          </p:cNvSpPr>
          <p:nvPr/>
        </p:nvSpPr>
        <p:spPr bwMode="auto">
          <a:xfrm flipV="1">
            <a:off x="3619500" y="2211388"/>
            <a:ext cx="47625" cy="46037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497" name="AutoShape 72"/>
          <p:cNvSpPr>
            <a:spLocks noChangeArrowheads="1"/>
          </p:cNvSpPr>
          <p:nvPr/>
        </p:nvSpPr>
        <p:spPr bwMode="auto">
          <a:xfrm flipV="1">
            <a:off x="3679825" y="2190750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498" name="AutoShape 73"/>
          <p:cNvSpPr>
            <a:spLocks noChangeArrowheads="1"/>
          </p:cNvSpPr>
          <p:nvPr/>
        </p:nvSpPr>
        <p:spPr bwMode="auto">
          <a:xfrm flipV="1">
            <a:off x="3924300" y="1914525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499" name="AutoShape 74"/>
          <p:cNvSpPr>
            <a:spLocks noChangeArrowheads="1"/>
          </p:cNvSpPr>
          <p:nvPr/>
        </p:nvSpPr>
        <p:spPr bwMode="auto">
          <a:xfrm flipV="1">
            <a:off x="4219575" y="1704975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00" name="AutoShape 75"/>
          <p:cNvSpPr>
            <a:spLocks noChangeArrowheads="1"/>
          </p:cNvSpPr>
          <p:nvPr/>
        </p:nvSpPr>
        <p:spPr bwMode="auto">
          <a:xfrm flipV="1">
            <a:off x="4114800" y="1749425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01" name="AutoShape 76"/>
          <p:cNvSpPr>
            <a:spLocks noChangeArrowheads="1"/>
          </p:cNvSpPr>
          <p:nvPr/>
        </p:nvSpPr>
        <p:spPr bwMode="auto">
          <a:xfrm flipV="1">
            <a:off x="4429125" y="1581150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cxnSp>
        <p:nvCxnSpPr>
          <p:cNvPr id="19502" name="AutoShape 77"/>
          <p:cNvCxnSpPr>
            <a:cxnSpLocks noChangeShapeType="1"/>
          </p:cNvCxnSpPr>
          <p:nvPr/>
        </p:nvCxnSpPr>
        <p:spPr bwMode="auto">
          <a:xfrm flipV="1">
            <a:off x="3419475" y="1525588"/>
            <a:ext cx="1230313" cy="1038225"/>
          </a:xfrm>
          <a:prstGeom prst="straightConnector1">
            <a:avLst/>
          </a:prstGeom>
          <a:noFill/>
          <a:ln w="22225">
            <a:solidFill>
              <a:srgbClr val="00B050"/>
            </a:solidFill>
            <a:round/>
            <a:headEnd/>
            <a:tailEnd/>
          </a:ln>
        </p:spPr>
      </p:cxnSp>
      <p:sp>
        <p:nvSpPr>
          <p:cNvPr id="19503" name="AutoShape 78"/>
          <p:cNvSpPr>
            <a:spLocks noChangeArrowheads="1"/>
          </p:cNvSpPr>
          <p:nvPr/>
        </p:nvSpPr>
        <p:spPr bwMode="auto">
          <a:xfrm flipV="1">
            <a:off x="4362450" y="1868488"/>
            <a:ext cx="47625" cy="46037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04" name="AutoShape 79"/>
          <p:cNvSpPr>
            <a:spLocks noChangeArrowheads="1"/>
          </p:cNvSpPr>
          <p:nvPr/>
        </p:nvSpPr>
        <p:spPr bwMode="auto">
          <a:xfrm flipV="1">
            <a:off x="4156075" y="2020888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05" name="AutoShape 80"/>
          <p:cNvSpPr>
            <a:spLocks noChangeArrowheads="1"/>
          </p:cNvSpPr>
          <p:nvPr/>
        </p:nvSpPr>
        <p:spPr bwMode="auto">
          <a:xfrm flipV="1">
            <a:off x="4019550" y="2235200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06" name="AutoShape 81"/>
          <p:cNvSpPr>
            <a:spLocks noChangeArrowheads="1"/>
          </p:cNvSpPr>
          <p:nvPr/>
        </p:nvSpPr>
        <p:spPr bwMode="auto">
          <a:xfrm flipV="1">
            <a:off x="4067175" y="2058988"/>
            <a:ext cx="47625" cy="46037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07" name="AutoShape 82"/>
          <p:cNvSpPr>
            <a:spLocks noChangeArrowheads="1"/>
          </p:cNvSpPr>
          <p:nvPr/>
        </p:nvSpPr>
        <p:spPr bwMode="auto">
          <a:xfrm flipV="1">
            <a:off x="3727450" y="2387600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08" name="AutoShape 83"/>
          <p:cNvSpPr>
            <a:spLocks noChangeArrowheads="1"/>
          </p:cNvSpPr>
          <p:nvPr/>
        </p:nvSpPr>
        <p:spPr bwMode="auto">
          <a:xfrm flipV="1">
            <a:off x="3667125" y="2495550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09" name="AutoShape 84"/>
          <p:cNvSpPr>
            <a:spLocks noChangeArrowheads="1"/>
          </p:cNvSpPr>
          <p:nvPr/>
        </p:nvSpPr>
        <p:spPr bwMode="auto">
          <a:xfrm flipV="1">
            <a:off x="4535488" y="1704975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10" name="AutoShape 85"/>
          <p:cNvSpPr>
            <a:spLocks noChangeArrowheads="1"/>
          </p:cNvSpPr>
          <p:nvPr/>
        </p:nvSpPr>
        <p:spPr bwMode="auto">
          <a:xfrm flipV="1">
            <a:off x="4460875" y="1839913"/>
            <a:ext cx="47625" cy="46037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11" name="AutoShape 86"/>
          <p:cNvSpPr>
            <a:spLocks noChangeArrowheads="1"/>
          </p:cNvSpPr>
          <p:nvPr/>
        </p:nvSpPr>
        <p:spPr bwMode="auto">
          <a:xfrm flipV="1">
            <a:off x="4251325" y="1687513"/>
            <a:ext cx="47625" cy="46037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12" name="AutoShape 87"/>
          <p:cNvSpPr>
            <a:spLocks noChangeArrowheads="1"/>
          </p:cNvSpPr>
          <p:nvPr/>
        </p:nvSpPr>
        <p:spPr bwMode="auto">
          <a:xfrm flipV="1">
            <a:off x="4156075" y="1914525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13" name="AutoShape 88"/>
          <p:cNvSpPr>
            <a:spLocks noChangeArrowheads="1"/>
          </p:cNvSpPr>
          <p:nvPr/>
        </p:nvSpPr>
        <p:spPr bwMode="auto">
          <a:xfrm flipV="1">
            <a:off x="4060825" y="1839913"/>
            <a:ext cx="47625" cy="46037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14" name="AutoShape 89"/>
          <p:cNvSpPr>
            <a:spLocks noChangeArrowheads="1"/>
          </p:cNvSpPr>
          <p:nvPr/>
        </p:nvSpPr>
        <p:spPr bwMode="auto">
          <a:xfrm flipV="1">
            <a:off x="4603750" y="1643063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15" name="AutoShape 90"/>
          <p:cNvSpPr>
            <a:spLocks noChangeArrowheads="1"/>
          </p:cNvSpPr>
          <p:nvPr/>
        </p:nvSpPr>
        <p:spPr bwMode="auto">
          <a:xfrm flipV="1">
            <a:off x="3876675" y="2235200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16" name="AutoShape 91"/>
          <p:cNvSpPr>
            <a:spLocks noChangeArrowheads="1"/>
          </p:cNvSpPr>
          <p:nvPr/>
        </p:nvSpPr>
        <p:spPr bwMode="auto">
          <a:xfrm flipV="1">
            <a:off x="4019550" y="2144713"/>
            <a:ext cx="47625" cy="46037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17" name="AutoShape 92"/>
          <p:cNvSpPr>
            <a:spLocks noChangeArrowheads="1"/>
          </p:cNvSpPr>
          <p:nvPr/>
        </p:nvSpPr>
        <p:spPr bwMode="auto">
          <a:xfrm flipV="1">
            <a:off x="3467100" y="2363788"/>
            <a:ext cx="47625" cy="46037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18" name="AutoShape 93"/>
          <p:cNvSpPr>
            <a:spLocks noChangeArrowheads="1"/>
          </p:cNvSpPr>
          <p:nvPr/>
        </p:nvSpPr>
        <p:spPr bwMode="auto">
          <a:xfrm flipV="1">
            <a:off x="4314825" y="1930400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19" name="AutoShape 94"/>
          <p:cNvSpPr>
            <a:spLocks noChangeArrowheads="1"/>
          </p:cNvSpPr>
          <p:nvPr/>
        </p:nvSpPr>
        <p:spPr bwMode="auto">
          <a:xfrm flipV="1">
            <a:off x="3829050" y="2038350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20" name="AutoShape 95"/>
          <p:cNvSpPr>
            <a:spLocks noChangeArrowheads="1"/>
          </p:cNvSpPr>
          <p:nvPr/>
        </p:nvSpPr>
        <p:spPr bwMode="auto">
          <a:xfrm flipV="1">
            <a:off x="4556125" y="1525588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21" name="AutoShape 96"/>
          <p:cNvSpPr>
            <a:spLocks noChangeArrowheads="1"/>
          </p:cNvSpPr>
          <p:nvPr/>
        </p:nvSpPr>
        <p:spPr bwMode="auto">
          <a:xfrm flipV="1">
            <a:off x="3876675" y="1974850"/>
            <a:ext cx="47625" cy="46038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22" name="Text Box 97"/>
          <p:cNvSpPr txBox="1">
            <a:spLocks noChangeArrowheads="1"/>
          </p:cNvSpPr>
          <p:nvPr/>
        </p:nvSpPr>
        <p:spPr bwMode="auto">
          <a:xfrm>
            <a:off x="2867025" y="1285875"/>
            <a:ext cx="228600" cy="2952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cs-CZ" sz="1100">
                <a:latin typeface="Calibri" pitchFamily="34" charset="0"/>
              </a:rPr>
              <a:t>y</a:t>
            </a:r>
            <a:endParaRPr lang="cs-CZ"/>
          </a:p>
        </p:txBody>
      </p:sp>
      <p:sp>
        <p:nvSpPr>
          <p:cNvPr id="19523" name="Text Box 98"/>
          <p:cNvSpPr txBox="1">
            <a:spLocks noChangeArrowheads="1"/>
          </p:cNvSpPr>
          <p:nvPr/>
        </p:nvSpPr>
        <p:spPr bwMode="auto">
          <a:xfrm>
            <a:off x="4583113" y="2857500"/>
            <a:ext cx="304800" cy="25717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cs-CZ" sz="1100">
                <a:latin typeface="Calibri" pitchFamily="34" charset="0"/>
              </a:rPr>
              <a:t>x</a:t>
            </a:r>
            <a:endParaRPr lang="cs-CZ"/>
          </a:p>
        </p:txBody>
      </p:sp>
      <p:cxnSp>
        <p:nvCxnSpPr>
          <p:cNvPr id="19524" name="AutoShape 111"/>
          <p:cNvCxnSpPr>
            <a:cxnSpLocks noChangeShapeType="1"/>
          </p:cNvCxnSpPr>
          <p:nvPr/>
        </p:nvCxnSpPr>
        <p:spPr bwMode="auto">
          <a:xfrm>
            <a:off x="5857875" y="1285875"/>
            <a:ext cx="0" cy="15716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9525" name="AutoShape 112"/>
          <p:cNvCxnSpPr>
            <a:cxnSpLocks noChangeShapeType="1"/>
          </p:cNvCxnSpPr>
          <p:nvPr/>
        </p:nvCxnSpPr>
        <p:spPr bwMode="auto">
          <a:xfrm>
            <a:off x="5857875" y="2857500"/>
            <a:ext cx="16859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19526" name="Text Box 113"/>
          <p:cNvSpPr txBox="1">
            <a:spLocks noChangeArrowheads="1"/>
          </p:cNvSpPr>
          <p:nvPr/>
        </p:nvSpPr>
        <p:spPr bwMode="auto">
          <a:xfrm>
            <a:off x="5580063" y="1285875"/>
            <a:ext cx="230187" cy="2952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cs-CZ" sz="1100">
                <a:latin typeface="Calibri" pitchFamily="34" charset="0"/>
              </a:rPr>
              <a:t>y</a:t>
            </a:r>
            <a:endParaRPr lang="cs-CZ"/>
          </a:p>
        </p:txBody>
      </p:sp>
      <p:sp>
        <p:nvSpPr>
          <p:cNvPr id="19527" name="Text Box 114"/>
          <p:cNvSpPr txBox="1">
            <a:spLocks noChangeArrowheads="1"/>
          </p:cNvSpPr>
          <p:nvPr/>
        </p:nvSpPr>
        <p:spPr bwMode="auto">
          <a:xfrm>
            <a:off x="7297738" y="2857500"/>
            <a:ext cx="304800" cy="25717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cs-CZ" sz="1100">
                <a:latin typeface="Calibri" pitchFamily="34" charset="0"/>
              </a:rPr>
              <a:t>x</a:t>
            </a:r>
            <a:endParaRPr lang="cs-CZ"/>
          </a:p>
        </p:txBody>
      </p:sp>
      <p:sp>
        <p:nvSpPr>
          <p:cNvPr id="19528" name="AutoShape 115"/>
          <p:cNvSpPr>
            <a:spLocks noChangeArrowheads="1"/>
          </p:cNvSpPr>
          <p:nvPr/>
        </p:nvSpPr>
        <p:spPr bwMode="auto">
          <a:xfrm flipV="1">
            <a:off x="7051675" y="1824038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29" name="AutoShape 116"/>
          <p:cNvSpPr>
            <a:spLocks noChangeArrowheads="1"/>
          </p:cNvSpPr>
          <p:nvPr/>
        </p:nvSpPr>
        <p:spPr bwMode="auto">
          <a:xfrm flipV="1">
            <a:off x="6861175" y="1958975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30" name="AutoShape 117"/>
          <p:cNvSpPr>
            <a:spLocks noChangeArrowheads="1"/>
          </p:cNvSpPr>
          <p:nvPr/>
        </p:nvSpPr>
        <p:spPr bwMode="auto">
          <a:xfrm flipV="1">
            <a:off x="6556375" y="2211388"/>
            <a:ext cx="47625" cy="46037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31" name="AutoShape 118"/>
          <p:cNvSpPr>
            <a:spLocks noChangeArrowheads="1"/>
          </p:cNvSpPr>
          <p:nvPr/>
        </p:nvSpPr>
        <p:spPr bwMode="auto">
          <a:xfrm flipV="1">
            <a:off x="6242050" y="2454275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32" name="AutoShape 119"/>
          <p:cNvSpPr>
            <a:spLocks noChangeArrowheads="1"/>
          </p:cNvSpPr>
          <p:nvPr/>
        </p:nvSpPr>
        <p:spPr bwMode="auto">
          <a:xfrm flipV="1">
            <a:off x="6375400" y="2343150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33" name="AutoShape 120"/>
          <p:cNvSpPr>
            <a:spLocks noChangeArrowheads="1"/>
          </p:cNvSpPr>
          <p:nvPr/>
        </p:nvSpPr>
        <p:spPr bwMode="auto">
          <a:xfrm flipV="1">
            <a:off x="6718300" y="2082800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34" name="AutoShape 121"/>
          <p:cNvSpPr>
            <a:spLocks noChangeArrowheads="1"/>
          </p:cNvSpPr>
          <p:nvPr/>
        </p:nvSpPr>
        <p:spPr bwMode="auto">
          <a:xfrm flipV="1">
            <a:off x="7202488" y="1704975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cxnSp>
        <p:nvCxnSpPr>
          <p:cNvPr id="19535" name="AutoShape 122"/>
          <p:cNvCxnSpPr>
            <a:cxnSpLocks noChangeShapeType="1"/>
          </p:cNvCxnSpPr>
          <p:nvPr/>
        </p:nvCxnSpPr>
        <p:spPr bwMode="auto">
          <a:xfrm flipV="1">
            <a:off x="6127750" y="1614488"/>
            <a:ext cx="1230313" cy="947737"/>
          </a:xfrm>
          <a:prstGeom prst="straightConnector1">
            <a:avLst/>
          </a:prstGeom>
          <a:noFill/>
          <a:ln w="22225">
            <a:solidFill>
              <a:srgbClr val="00B050"/>
            </a:solidFill>
            <a:round/>
            <a:headEnd/>
            <a:tailEnd/>
          </a:ln>
        </p:spPr>
      </p:cxnSp>
      <p:cxnSp>
        <p:nvCxnSpPr>
          <p:cNvPr id="19536" name="AutoShape 123"/>
          <p:cNvCxnSpPr>
            <a:cxnSpLocks noChangeShapeType="1"/>
          </p:cNvCxnSpPr>
          <p:nvPr/>
        </p:nvCxnSpPr>
        <p:spPr bwMode="auto">
          <a:xfrm>
            <a:off x="647700" y="3122613"/>
            <a:ext cx="0" cy="15716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9537" name="AutoShape 124"/>
          <p:cNvCxnSpPr>
            <a:cxnSpLocks noChangeShapeType="1"/>
          </p:cNvCxnSpPr>
          <p:nvPr/>
        </p:nvCxnSpPr>
        <p:spPr bwMode="auto">
          <a:xfrm>
            <a:off x="647700" y="4694238"/>
            <a:ext cx="16859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grpSp>
        <p:nvGrpSpPr>
          <p:cNvPr id="19538" name="Group 125"/>
          <p:cNvGrpSpPr>
            <a:grpSpLocks/>
          </p:cNvGrpSpPr>
          <p:nvPr/>
        </p:nvGrpSpPr>
        <p:grpSpPr bwMode="auto">
          <a:xfrm rot="5400000">
            <a:off x="923925" y="3362325"/>
            <a:ext cx="1233488" cy="1081088"/>
            <a:chOff x="6255" y="4452"/>
            <a:chExt cx="1941" cy="1703"/>
          </a:xfrm>
        </p:grpSpPr>
        <p:sp>
          <p:nvSpPr>
            <p:cNvPr id="19708" name="AutoShape 126"/>
            <p:cNvSpPr>
              <a:spLocks noChangeArrowheads="1"/>
            </p:cNvSpPr>
            <p:nvPr/>
          </p:nvSpPr>
          <p:spPr bwMode="auto">
            <a:xfrm flipV="1">
              <a:off x="6255" y="6084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709" name="AutoShape 127"/>
            <p:cNvSpPr>
              <a:spLocks noChangeArrowheads="1"/>
            </p:cNvSpPr>
            <p:nvPr/>
          </p:nvSpPr>
          <p:spPr bwMode="auto">
            <a:xfrm flipV="1">
              <a:off x="6705" y="5293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710" name="AutoShape 128"/>
            <p:cNvSpPr>
              <a:spLocks noChangeArrowheads="1"/>
            </p:cNvSpPr>
            <p:nvPr/>
          </p:nvSpPr>
          <p:spPr bwMode="auto">
            <a:xfrm flipV="1">
              <a:off x="6495" y="5773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711" name="AutoShape 129"/>
            <p:cNvSpPr>
              <a:spLocks noChangeArrowheads="1"/>
            </p:cNvSpPr>
            <p:nvPr/>
          </p:nvSpPr>
          <p:spPr bwMode="auto">
            <a:xfrm flipV="1">
              <a:off x="6570" y="5533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712" name="AutoShape 130"/>
            <p:cNvSpPr>
              <a:spLocks noChangeArrowheads="1"/>
            </p:cNvSpPr>
            <p:nvPr/>
          </p:nvSpPr>
          <p:spPr bwMode="auto">
            <a:xfrm flipV="1">
              <a:off x="6666" y="5499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713" name="AutoShape 131"/>
            <p:cNvSpPr>
              <a:spLocks noChangeArrowheads="1"/>
            </p:cNvSpPr>
            <p:nvPr/>
          </p:nvSpPr>
          <p:spPr bwMode="auto">
            <a:xfrm flipV="1">
              <a:off x="7050" y="5064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714" name="AutoShape 132"/>
            <p:cNvSpPr>
              <a:spLocks noChangeArrowheads="1"/>
            </p:cNvSpPr>
            <p:nvPr/>
          </p:nvSpPr>
          <p:spPr bwMode="auto">
            <a:xfrm flipV="1">
              <a:off x="7515" y="4734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715" name="AutoShape 133"/>
            <p:cNvSpPr>
              <a:spLocks noChangeArrowheads="1"/>
            </p:cNvSpPr>
            <p:nvPr/>
          </p:nvSpPr>
          <p:spPr bwMode="auto">
            <a:xfrm flipV="1">
              <a:off x="7350" y="4805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716" name="AutoShape 134"/>
            <p:cNvSpPr>
              <a:spLocks noChangeArrowheads="1"/>
            </p:cNvSpPr>
            <p:nvPr/>
          </p:nvSpPr>
          <p:spPr bwMode="auto">
            <a:xfrm flipV="1">
              <a:off x="7845" y="4539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cxnSp>
          <p:nvCxnSpPr>
            <p:cNvPr id="19717" name="AutoShape 135"/>
            <p:cNvCxnSpPr>
              <a:cxnSpLocks noChangeShapeType="1"/>
            </p:cNvCxnSpPr>
            <p:nvPr/>
          </p:nvCxnSpPr>
          <p:spPr bwMode="auto">
            <a:xfrm flipV="1">
              <a:off x="6255" y="4452"/>
              <a:ext cx="1938" cy="1635"/>
            </a:xfrm>
            <a:prstGeom prst="straightConnector1">
              <a:avLst/>
            </a:prstGeom>
            <a:noFill/>
            <a:ln w="22225">
              <a:solidFill>
                <a:srgbClr val="00B050"/>
              </a:solidFill>
              <a:round/>
              <a:headEnd/>
              <a:tailEnd/>
            </a:ln>
          </p:spPr>
        </p:cxnSp>
        <p:sp>
          <p:nvSpPr>
            <p:cNvPr id="19718" name="AutoShape 136"/>
            <p:cNvSpPr>
              <a:spLocks noChangeArrowheads="1"/>
            </p:cNvSpPr>
            <p:nvPr/>
          </p:nvSpPr>
          <p:spPr bwMode="auto">
            <a:xfrm flipV="1">
              <a:off x="7740" y="4993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719" name="AutoShape 137"/>
            <p:cNvSpPr>
              <a:spLocks noChangeArrowheads="1"/>
            </p:cNvSpPr>
            <p:nvPr/>
          </p:nvSpPr>
          <p:spPr bwMode="auto">
            <a:xfrm flipV="1">
              <a:off x="7416" y="5232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720" name="AutoShape 138"/>
            <p:cNvSpPr>
              <a:spLocks noChangeArrowheads="1"/>
            </p:cNvSpPr>
            <p:nvPr/>
          </p:nvSpPr>
          <p:spPr bwMode="auto">
            <a:xfrm flipV="1">
              <a:off x="7200" y="5570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721" name="AutoShape 139"/>
            <p:cNvSpPr>
              <a:spLocks noChangeArrowheads="1"/>
            </p:cNvSpPr>
            <p:nvPr/>
          </p:nvSpPr>
          <p:spPr bwMode="auto">
            <a:xfrm flipV="1">
              <a:off x="7275" y="5293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722" name="AutoShape 140"/>
            <p:cNvSpPr>
              <a:spLocks noChangeArrowheads="1"/>
            </p:cNvSpPr>
            <p:nvPr/>
          </p:nvSpPr>
          <p:spPr bwMode="auto">
            <a:xfrm flipV="1">
              <a:off x="6741" y="5810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723" name="AutoShape 141"/>
            <p:cNvSpPr>
              <a:spLocks noChangeArrowheads="1"/>
            </p:cNvSpPr>
            <p:nvPr/>
          </p:nvSpPr>
          <p:spPr bwMode="auto">
            <a:xfrm flipV="1">
              <a:off x="6645" y="5979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724" name="AutoShape 142"/>
            <p:cNvSpPr>
              <a:spLocks noChangeArrowheads="1"/>
            </p:cNvSpPr>
            <p:nvPr/>
          </p:nvSpPr>
          <p:spPr bwMode="auto">
            <a:xfrm flipV="1">
              <a:off x="8013" y="4734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725" name="AutoShape 143"/>
            <p:cNvSpPr>
              <a:spLocks noChangeArrowheads="1"/>
            </p:cNvSpPr>
            <p:nvPr/>
          </p:nvSpPr>
          <p:spPr bwMode="auto">
            <a:xfrm flipV="1">
              <a:off x="7896" y="4948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726" name="AutoShape 144"/>
            <p:cNvSpPr>
              <a:spLocks noChangeArrowheads="1"/>
            </p:cNvSpPr>
            <p:nvPr/>
          </p:nvSpPr>
          <p:spPr bwMode="auto">
            <a:xfrm flipV="1">
              <a:off x="7566" y="4708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727" name="AutoShape 145"/>
            <p:cNvSpPr>
              <a:spLocks noChangeArrowheads="1"/>
            </p:cNvSpPr>
            <p:nvPr/>
          </p:nvSpPr>
          <p:spPr bwMode="auto">
            <a:xfrm flipV="1">
              <a:off x="7416" y="5064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728" name="AutoShape 146"/>
            <p:cNvSpPr>
              <a:spLocks noChangeArrowheads="1"/>
            </p:cNvSpPr>
            <p:nvPr/>
          </p:nvSpPr>
          <p:spPr bwMode="auto">
            <a:xfrm flipV="1">
              <a:off x="7266" y="4948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729" name="AutoShape 147"/>
            <p:cNvSpPr>
              <a:spLocks noChangeArrowheads="1"/>
            </p:cNvSpPr>
            <p:nvPr/>
          </p:nvSpPr>
          <p:spPr bwMode="auto">
            <a:xfrm flipV="1">
              <a:off x="8121" y="4637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730" name="AutoShape 148"/>
            <p:cNvSpPr>
              <a:spLocks noChangeArrowheads="1"/>
            </p:cNvSpPr>
            <p:nvPr/>
          </p:nvSpPr>
          <p:spPr bwMode="auto">
            <a:xfrm flipV="1">
              <a:off x="6975" y="5570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731" name="AutoShape 149"/>
            <p:cNvSpPr>
              <a:spLocks noChangeArrowheads="1"/>
            </p:cNvSpPr>
            <p:nvPr/>
          </p:nvSpPr>
          <p:spPr bwMode="auto">
            <a:xfrm flipV="1">
              <a:off x="7200" y="5428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732" name="AutoShape 150"/>
            <p:cNvSpPr>
              <a:spLocks noChangeArrowheads="1"/>
            </p:cNvSpPr>
            <p:nvPr/>
          </p:nvSpPr>
          <p:spPr bwMode="auto">
            <a:xfrm flipV="1">
              <a:off x="6330" y="5773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733" name="AutoShape 151"/>
            <p:cNvSpPr>
              <a:spLocks noChangeArrowheads="1"/>
            </p:cNvSpPr>
            <p:nvPr/>
          </p:nvSpPr>
          <p:spPr bwMode="auto">
            <a:xfrm flipV="1">
              <a:off x="7665" y="5090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734" name="AutoShape 152"/>
            <p:cNvSpPr>
              <a:spLocks noChangeArrowheads="1"/>
            </p:cNvSpPr>
            <p:nvPr/>
          </p:nvSpPr>
          <p:spPr bwMode="auto">
            <a:xfrm flipV="1">
              <a:off x="6900" y="5259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735" name="AutoShape 153"/>
            <p:cNvSpPr>
              <a:spLocks noChangeArrowheads="1"/>
            </p:cNvSpPr>
            <p:nvPr/>
          </p:nvSpPr>
          <p:spPr bwMode="auto">
            <a:xfrm flipV="1">
              <a:off x="8046" y="4452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736" name="AutoShape 154"/>
            <p:cNvSpPr>
              <a:spLocks noChangeArrowheads="1"/>
            </p:cNvSpPr>
            <p:nvPr/>
          </p:nvSpPr>
          <p:spPr bwMode="auto">
            <a:xfrm flipV="1">
              <a:off x="6975" y="5161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</p:grpSp>
      <p:sp>
        <p:nvSpPr>
          <p:cNvPr id="19539" name="Text Box 155"/>
          <p:cNvSpPr txBox="1">
            <a:spLocks noChangeArrowheads="1"/>
          </p:cNvSpPr>
          <p:nvPr/>
        </p:nvSpPr>
        <p:spPr bwMode="auto">
          <a:xfrm>
            <a:off x="371475" y="3122613"/>
            <a:ext cx="228600" cy="2952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cs-CZ" sz="1100">
                <a:latin typeface="Calibri" pitchFamily="34" charset="0"/>
              </a:rPr>
              <a:t>y</a:t>
            </a:r>
            <a:endParaRPr lang="cs-CZ"/>
          </a:p>
        </p:txBody>
      </p:sp>
      <p:sp>
        <p:nvSpPr>
          <p:cNvPr id="19540" name="Text Box 156"/>
          <p:cNvSpPr txBox="1">
            <a:spLocks noChangeArrowheads="1"/>
          </p:cNvSpPr>
          <p:nvPr/>
        </p:nvSpPr>
        <p:spPr bwMode="auto">
          <a:xfrm>
            <a:off x="2087563" y="4694238"/>
            <a:ext cx="304800" cy="25717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cs-CZ" sz="1100">
                <a:latin typeface="Calibri" pitchFamily="34" charset="0"/>
              </a:rPr>
              <a:t>x</a:t>
            </a:r>
            <a:endParaRPr lang="cs-CZ"/>
          </a:p>
        </p:txBody>
      </p:sp>
      <p:cxnSp>
        <p:nvCxnSpPr>
          <p:cNvPr id="19541" name="AutoShape 191"/>
          <p:cNvCxnSpPr>
            <a:cxnSpLocks noChangeShapeType="1"/>
          </p:cNvCxnSpPr>
          <p:nvPr/>
        </p:nvCxnSpPr>
        <p:spPr bwMode="auto">
          <a:xfrm>
            <a:off x="3201988" y="4962525"/>
            <a:ext cx="0" cy="15716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9542" name="AutoShape 192"/>
          <p:cNvCxnSpPr>
            <a:cxnSpLocks noChangeShapeType="1"/>
          </p:cNvCxnSpPr>
          <p:nvPr/>
        </p:nvCxnSpPr>
        <p:spPr bwMode="auto">
          <a:xfrm>
            <a:off x="3201988" y="6534150"/>
            <a:ext cx="16859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grpSp>
        <p:nvGrpSpPr>
          <p:cNvPr id="19543" name="Group 193"/>
          <p:cNvGrpSpPr>
            <a:grpSpLocks/>
          </p:cNvGrpSpPr>
          <p:nvPr/>
        </p:nvGrpSpPr>
        <p:grpSpPr bwMode="auto">
          <a:xfrm rot="2427966">
            <a:off x="3502025" y="5451475"/>
            <a:ext cx="1266825" cy="1130300"/>
            <a:chOff x="6255" y="4452"/>
            <a:chExt cx="1941" cy="1703"/>
          </a:xfrm>
        </p:grpSpPr>
        <p:sp>
          <p:nvSpPr>
            <p:cNvPr id="19679" name="AutoShape 194"/>
            <p:cNvSpPr>
              <a:spLocks noChangeArrowheads="1"/>
            </p:cNvSpPr>
            <p:nvPr/>
          </p:nvSpPr>
          <p:spPr bwMode="auto">
            <a:xfrm flipV="1">
              <a:off x="6255" y="6084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80" name="AutoShape 195"/>
            <p:cNvSpPr>
              <a:spLocks noChangeArrowheads="1"/>
            </p:cNvSpPr>
            <p:nvPr/>
          </p:nvSpPr>
          <p:spPr bwMode="auto">
            <a:xfrm flipV="1">
              <a:off x="6705" y="5293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81" name="AutoShape 196"/>
            <p:cNvSpPr>
              <a:spLocks noChangeArrowheads="1"/>
            </p:cNvSpPr>
            <p:nvPr/>
          </p:nvSpPr>
          <p:spPr bwMode="auto">
            <a:xfrm flipV="1">
              <a:off x="6495" y="5773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82" name="AutoShape 197"/>
            <p:cNvSpPr>
              <a:spLocks noChangeArrowheads="1"/>
            </p:cNvSpPr>
            <p:nvPr/>
          </p:nvSpPr>
          <p:spPr bwMode="auto">
            <a:xfrm flipV="1">
              <a:off x="6570" y="5533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83" name="AutoShape 198"/>
            <p:cNvSpPr>
              <a:spLocks noChangeArrowheads="1"/>
            </p:cNvSpPr>
            <p:nvPr/>
          </p:nvSpPr>
          <p:spPr bwMode="auto">
            <a:xfrm flipV="1">
              <a:off x="6666" y="5499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84" name="AutoShape 199"/>
            <p:cNvSpPr>
              <a:spLocks noChangeArrowheads="1"/>
            </p:cNvSpPr>
            <p:nvPr/>
          </p:nvSpPr>
          <p:spPr bwMode="auto">
            <a:xfrm flipV="1">
              <a:off x="7050" y="5064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85" name="AutoShape 200"/>
            <p:cNvSpPr>
              <a:spLocks noChangeArrowheads="1"/>
            </p:cNvSpPr>
            <p:nvPr/>
          </p:nvSpPr>
          <p:spPr bwMode="auto">
            <a:xfrm flipV="1">
              <a:off x="7515" y="4734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86" name="AutoShape 201"/>
            <p:cNvSpPr>
              <a:spLocks noChangeArrowheads="1"/>
            </p:cNvSpPr>
            <p:nvPr/>
          </p:nvSpPr>
          <p:spPr bwMode="auto">
            <a:xfrm flipV="1">
              <a:off x="7350" y="4805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87" name="AutoShape 202"/>
            <p:cNvSpPr>
              <a:spLocks noChangeArrowheads="1"/>
            </p:cNvSpPr>
            <p:nvPr/>
          </p:nvSpPr>
          <p:spPr bwMode="auto">
            <a:xfrm flipV="1">
              <a:off x="7845" y="4539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cxnSp>
          <p:nvCxnSpPr>
            <p:cNvPr id="19688" name="AutoShape 203"/>
            <p:cNvCxnSpPr>
              <a:cxnSpLocks noChangeShapeType="1"/>
            </p:cNvCxnSpPr>
            <p:nvPr/>
          </p:nvCxnSpPr>
          <p:spPr bwMode="auto">
            <a:xfrm flipV="1">
              <a:off x="6255" y="4452"/>
              <a:ext cx="1938" cy="1635"/>
            </a:xfrm>
            <a:prstGeom prst="straightConnector1">
              <a:avLst/>
            </a:prstGeom>
            <a:noFill/>
            <a:ln w="22225">
              <a:solidFill>
                <a:srgbClr val="00B050"/>
              </a:solidFill>
              <a:round/>
              <a:headEnd/>
              <a:tailEnd/>
            </a:ln>
          </p:spPr>
        </p:cxnSp>
        <p:sp>
          <p:nvSpPr>
            <p:cNvPr id="19689" name="AutoShape 204"/>
            <p:cNvSpPr>
              <a:spLocks noChangeArrowheads="1"/>
            </p:cNvSpPr>
            <p:nvPr/>
          </p:nvSpPr>
          <p:spPr bwMode="auto">
            <a:xfrm flipV="1">
              <a:off x="7740" y="4993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90" name="AutoShape 205"/>
            <p:cNvSpPr>
              <a:spLocks noChangeArrowheads="1"/>
            </p:cNvSpPr>
            <p:nvPr/>
          </p:nvSpPr>
          <p:spPr bwMode="auto">
            <a:xfrm flipV="1">
              <a:off x="7416" y="5232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91" name="AutoShape 206"/>
            <p:cNvSpPr>
              <a:spLocks noChangeArrowheads="1"/>
            </p:cNvSpPr>
            <p:nvPr/>
          </p:nvSpPr>
          <p:spPr bwMode="auto">
            <a:xfrm flipV="1">
              <a:off x="7200" y="5570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92" name="AutoShape 207"/>
            <p:cNvSpPr>
              <a:spLocks noChangeArrowheads="1"/>
            </p:cNvSpPr>
            <p:nvPr/>
          </p:nvSpPr>
          <p:spPr bwMode="auto">
            <a:xfrm flipV="1">
              <a:off x="7275" y="5293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93" name="AutoShape 208"/>
            <p:cNvSpPr>
              <a:spLocks noChangeArrowheads="1"/>
            </p:cNvSpPr>
            <p:nvPr/>
          </p:nvSpPr>
          <p:spPr bwMode="auto">
            <a:xfrm flipV="1">
              <a:off x="6741" y="5810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94" name="AutoShape 209"/>
            <p:cNvSpPr>
              <a:spLocks noChangeArrowheads="1"/>
            </p:cNvSpPr>
            <p:nvPr/>
          </p:nvSpPr>
          <p:spPr bwMode="auto">
            <a:xfrm flipV="1">
              <a:off x="6645" y="5979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95" name="AutoShape 210"/>
            <p:cNvSpPr>
              <a:spLocks noChangeArrowheads="1"/>
            </p:cNvSpPr>
            <p:nvPr/>
          </p:nvSpPr>
          <p:spPr bwMode="auto">
            <a:xfrm flipV="1">
              <a:off x="8013" y="4734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96" name="AutoShape 211"/>
            <p:cNvSpPr>
              <a:spLocks noChangeArrowheads="1"/>
            </p:cNvSpPr>
            <p:nvPr/>
          </p:nvSpPr>
          <p:spPr bwMode="auto">
            <a:xfrm flipV="1">
              <a:off x="7896" y="4948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97" name="AutoShape 212"/>
            <p:cNvSpPr>
              <a:spLocks noChangeArrowheads="1"/>
            </p:cNvSpPr>
            <p:nvPr/>
          </p:nvSpPr>
          <p:spPr bwMode="auto">
            <a:xfrm flipV="1">
              <a:off x="7566" y="4708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98" name="AutoShape 213"/>
            <p:cNvSpPr>
              <a:spLocks noChangeArrowheads="1"/>
            </p:cNvSpPr>
            <p:nvPr/>
          </p:nvSpPr>
          <p:spPr bwMode="auto">
            <a:xfrm flipV="1">
              <a:off x="7416" y="5064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99" name="AutoShape 214"/>
            <p:cNvSpPr>
              <a:spLocks noChangeArrowheads="1"/>
            </p:cNvSpPr>
            <p:nvPr/>
          </p:nvSpPr>
          <p:spPr bwMode="auto">
            <a:xfrm flipV="1">
              <a:off x="7266" y="4948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700" name="AutoShape 215"/>
            <p:cNvSpPr>
              <a:spLocks noChangeArrowheads="1"/>
            </p:cNvSpPr>
            <p:nvPr/>
          </p:nvSpPr>
          <p:spPr bwMode="auto">
            <a:xfrm flipV="1">
              <a:off x="8121" y="4637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701" name="AutoShape 216"/>
            <p:cNvSpPr>
              <a:spLocks noChangeArrowheads="1"/>
            </p:cNvSpPr>
            <p:nvPr/>
          </p:nvSpPr>
          <p:spPr bwMode="auto">
            <a:xfrm flipV="1">
              <a:off x="6975" y="5570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702" name="AutoShape 217"/>
            <p:cNvSpPr>
              <a:spLocks noChangeArrowheads="1"/>
            </p:cNvSpPr>
            <p:nvPr/>
          </p:nvSpPr>
          <p:spPr bwMode="auto">
            <a:xfrm flipV="1">
              <a:off x="7200" y="5428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703" name="AutoShape 218"/>
            <p:cNvSpPr>
              <a:spLocks noChangeArrowheads="1"/>
            </p:cNvSpPr>
            <p:nvPr/>
          </p:nvSpPr>
          <p:spPr bwMode="auto">
            <a:xfrm flipV="1">
              <a:off x="6330" y="5773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704" name="AutoShape 219"/>
            <p:cNvSpPr>
              <a:spLocks noChangeArrowheads="1"/>
            </p:cNvSpPr>
            <p:nvPr/>
          </p:nvSpPr>
          <p:spPr bwMode="auto">
            <a:xfrm flipV="1">
              <a:off x="7665" y="5090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705" name="AutoShape 220"/>
            <p:cNvSpPr>
              <a:spLocks noChangeArrowheads="1"/>
            </p:cNvSpPr>
            <p:nvPr/>
          </p:nvSpPr>
          <p:spPr bwMode="auto">
            <a:xfrm flipV="1">
              <a:off x="6900" y="5259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706" name="AutoShape 221"/>
            <p:cNvSpPr>
              <a:spLocks noChangeArrowheads="1"/>
            </p:cNvSpPr>
            <p:nvPr/>
          </p:nvSpPr>
          <p:spPr bwMode="auto">
            <a:xfrm flipV="1">
              <a:off x="8046" y="4452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707" name="AutoShape 222"/>
            <p:cNvSpPr>
              <a:spLocks noChangeArrowheads="1"/>
            </p:cNvSpPr>
            <p:nvPr/>
          </p:nvSpPr>
          <p:spPr bwMode="auto">
            <a:xfrm flipV="1">
              <a:off x="6975" y="5161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</p:grpSp>
      <p:sp>
        <p:nvSpPr>
          <p:cNvPr id="19544" name="Text Box 223"/>
          <p:cNvSpPr txBox="1">
            <a:spLocks noChangeArrowheads="1"/>
          </p:cNvSpPr>
          <p:nvPr/>
        </p:nvSpPr>
        <p:spPr bwMode="auto">
          <a:xfrm>
            <a:off x="2925763" y="4962525"/>
            <a:ext cx="228600" cy="2952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cs-CZ" sz="1100">
                <a:latin typeface="Calibri" pitchFamily="34" charset="0"/>
              </a:rPr>
              <a:t>y</a:t>
            </a:r>
            <a:endParaRPr lang="cs-CZ"/>
          </a:p>
        </p:txBody>
      </p:sp>
      <p:sp>
        <p:nvSpPr>
          <p:cNvPr id="19545" name="Text Box 224"/>
          <p:cNvSpPr txBox="1">
            <a:spLocks noChangeArrowheads="1"/>
          </p:cNvSpPr>
          <p:nvPr/>
        </p:nvSpPr>
        <p:spPr bwMode="auto">
          <a:xfrm>
            <a:off x="4641850" y="6534150"/>
            <a:ext cx="304800" cy="25717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cs-CZ" sz="1100">
                <a:latin typeface="Calibri" pitchFamily="34" charset="0"/>
              </a:rPr>
              <a:t>x</a:t>
            </a:r>
            <a:endParaRPr lang="cs-CZ"/>
          </a:p>
        </p:txBody>
      </p:sp>
      <p:cxnSp>
        <p:nvCxnSpPr>
          <p:cNvPr id="19546" name="AutoShape 225"/>
          <p:cNvCxnSpPr>
            <a:cxnSpLocks noChangeShapeType="1"/>
          </p:cNvCxnSpPr>
          <p:nvPr/>
        </p:nvCxnSpPr>
        <p:spPr bwMode="auto">
          <a:xfrm>
            <a:off x="6100763" y="4837113"/>
            <a:ext cx="0" cy="15716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9547" name="AutoShape 226"/>
          <p:cNvCxnSpPr>
            <a:cxnSpLocks noChangeShapeType="1"/>
          </p:cNvCxnSpPr>
          <p:nvPr/>
        </p:nvCxnSpPr>
        <p:spPr bwMode="auto">
          <a:xfrm>
            <a:off x="6100763" y="6408738"/>
            <a:ext cx="16859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grpSp>
        <p:nvGrpSpPr>
          <p:cNvPr id="19548" name="Group 227"/>
          <p:cNvGrpSpPr>
            <a:grpSpLocks/>
          </p:cNvGrpSpPr>
          <p:nvPr/>
        </p:nvGrpSpPr>
        <p:grpSpPr bwMode="auto">
          <a:xfrm rot="7827966">
            <a:off x="6250781" y="5107782"/>
            <a:ext cx="1112837" cy="984250"/>
            <a:chOff x="6255" y="4452"/>
            <a:chExt cx="1941" cy="1703"/>
          </a:xfrm>
        </p:grpSpPr>
        <p:sp>
          <p:nvSpPr>
            <p:cNvPr id="19650" name="AutoShape 228"/>
            <p:cNvSpPr>
              <a:spLocks noChangeArrowheads="1"/>
            </p:cNvSpPr>
            <p:nvPr/>
          </p:nvSpPr>
          <p:spPr bwMode="auto">
            <a:xfrm flipV="1">
              <a:off x="6255" y="6084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51" name="AutoShape 229"/>
            <p:cNvSpPr>
              <a:spLocks noChangeArrowheads="1"/>
            </p:cNvSpPr>
            <p:nvPr/>
          </p:nvSpPr>
          <p:spPr bwMode="auto">
            <a:xfrm flipV="1">
              <a:off x="6705" y="5293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52" name="AutoShape 230"/>
            <p:cNvSpPr>
              <a:spLocks noChangeArrowheads="1"/>
            </p:cNvSpPr>
            <p:nvPr/>
          </p:nvSpPr>
          <p:spPr bwMode="auto">
            <a:xfrm flipV="1">
              <a:off x="6495" y="5773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53" name="AutoShape 231"/>
            <p:cNvSpPr>
              <a:spLocks noChangeArrowheads="1"/>
            </p:cNvSpPr>
            <p:nvPr/>
          </p:nvSpPr>
          <p:spPr bwMode="auto">
            <a:xfrm flipV="1">
              <a:off x="6570" y="5533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54" name="AutoShape 232"/>
            <p:cNvSpPr>
              <a:spLocks noChangeArrowheads="1"/>
            </p:cNvSpPr>
            <p:nvPr/>
          </p:nvSpPr>
          <p:spPr bwMode="auto">
            <a:xfrm flipV="1">
              <a:off x="6666" y="5499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55" name="AutoShape 233"/>
            <p:cNvSpPr>
              <a:spLocks noChangeArrowheads="1"/>
            </p:cNvSpPr>
            <p:nvPr/>
          </p:nvSpPr>
          <p:spPr bwMode="auto">
            <a:xfrm flipV="1">
              <a:off x="7050" y="5064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56" name="AutoShape 234"/>
            <p:cNvSpPr>
              <a:spLocks noChangeArrowheads="1"/>
            </p:cNvSpPr>
            <p:nvPr/>
          </p:nvSpPr>
          <p:spPr bwMode="auto">
            <a:xfrm flipV="1">
              <a:off x="7515" y="4734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57" name="AutoShape 235"/>
            <p:cNvSpPr>
              <a:spLocks noChangeArrowheads="1"/>
            </p:cNvSpPr>
            <p:nvPr/>
          </p:nvSpPr>
          <p:spPr bwMode="auto">
            <a:xfrm flipV="1">
              <a:off x="7350" y="4805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58" name="AutoShape 236"/>
            <p:cNvSpPr>
              <a:spLocks noChangeArrowheads="1"/>
            </p:cNvSpPr>
            <p:nvPr/>
          </p:nvSpPr>
          <p:spPr bwMode="auto">
            <a:xfrm flipV="1">
              <a:off x="7845" y="4539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cxnSp>
          <p:nvCxnSpPr>
            <p:cNvPr id="19659" name="AutoShape 237"/>
            <p:cNvCxnSpPr>
              <a:cxnSpLocks noChangeShapeType="1"/>
            </p:cNvCxnSpPr>
            <p:nvPr/>
          </p:nvCxnSpPr>
          <p:spPr bwMode="auto">
            <a:xfrm flipV="1">
              <a:off x="6255" y="4452"/>
              <a:ext cx="1938" cy="1635"/>
            </a:xfrm>
            <a:prstGeom prst="straightConnector1">
              <a:avLst/>
            </a:prstGeom>
            <a:noFill/>
            <a:ln w="22225">
              <a:solidFill>
                <a:srgbClr val="00B050"/>
              </a:solidFill>
              <a:round/>
              <a:headEnd/>
              <a:tailEnd/>
            </a:ln>
          </p:spPr>
        </p:cxnSp>
        <p:sp>
          <p:nvSpPr>
            <p:cNvPr id="19660" name="AutoShape 238"/>
            <p:cNvSpPr>
              <a:spLocks noChangeArrowheads="1"/>
            </p:cNvSpPr>
            <p:nvPr/>
          </p:nvSpPr>
          <p:spPr bwMode="auto">
            <a:xfrm flipV="1">
              <a:off x="7740" y="4993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61" name="AutoShape 239"/>
            <p:cNvSpPr>
              <a:spLocks noChangeArrowheads="1"/>
            </p:cNvSpPr>
            <p:nvPr/>
          </p:nvSpPr>
          <p:spPr bwMode="auto">
            <a:xfrm flipV="1">
              <a:off x="7416" y="5232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62" name="AutoShape 240"/>
            <p:cNvSpPr>
              <a:spLocks noChangeArrowheads="1"/>
            </p:cNvSpPr>
            <p:nvPr/>
          </p:nvSpPr>
          <p:spPr bwMode="auto">
            <a:xfrm flipV="1">
              <a:off x="7200" y="5570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63" name="AutoShape 241"/>
            <p:cNvSpPr>
              <a:spLocks noChangeArrowheads="1"/>
            </p:cNvSpPr>
            <p:nvPr/>
          </p:nvSpPr>
          <p:spPr bwMode="auto">
            <a:xfrm flipV="1">
              <a:off x="7275" y="5293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64" name="AutoShape 242"/>
            <p:cNvSpPr>
              <a:spLocks noChangeArrowheads="1"/>
            </p:cNvSpPr>
            <p:nvPr/>
          </p:nvSpPr>
          <p:spPr bwMode="auto">
            <a:xfrm flipV="1">
              <a:off x="6741" y="5810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65" name="AutoShape 243"/>
            <p:cNvSpPr>
              <a:spLocks noChangeArrowheads="1"/>
            </p:cNvSpPr>
            <p:nvPr/>
          </p:nvSpPr>
          <p:spPr bwMode="auto">
            <a:xfrm flipV="1">
              <a:off x="6645" y="5979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66" name="AutoShape 244"/>
            <p:cNvSpPr>
              <a:spLocks noChangeArrowheads="1"/>
            </p:cNvSpPr>
            <p:nvPr/>
          </p:nvSpPr>
          <p:spPr bwMode="auto">
            <a:xfrm flipV="1">
              <a:off x="8013" y="4734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67" name="AutoShape 245"/>
            <p:cNvSpPr>
              <a:spLocks noChangeArrowheads="1"/>
            </p:cNvSpPr>
            <p:nvPr/>
          </p:nvSpPr>
          <p:spPr bwMode="auto">
            <a:xfrm flipV="1">
              <a:off x="7896" y="4948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68" name="AutoShape 246"/>
            <p:cNvSpPr>
              <a:spLocks noChangeArrowheads="1"/>
            </p:cNvSpPr>
            <p:nvPr/>
          </p:nvSpPr>
          <p:spPr bwMode="auto">
            <a:xfrm flipV="1">
              <a:off x="7566" y="4708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69" name="AutoShape 247"/>
            <p:cNvSpPr>
              <a:spLocks noChangeArrowheads="1"/>
            </p:cNvSpPr>
            <p:nvPr/>
          </p:nvSpPr>
          <p:spPr bwMode="auto">
            <a:xfrm flipV="1">
              <a:off x="7416" y="5064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70" name="AutoShape 248"/>
            <p:cNvSpPr>
              <a:spLocks noChangeArrowheads="1"/>
            </p:cNvSpPr>
            <p:nvPr/>
          </p:nvSpPr>
          <p:spPr bwMode="auto">
            <a:xfrm flipV="1">
              <a:off x="7266" y="4948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71" name="AutoShape 249"/>
            <p:cNvSpPr>
              <a:spLocks noChangeArrowheads="1"/>
            </p:cNvSpPr>
            <p:nvPr/>
          </p:nvSpPr>
          <p:spPr bwMode="auto">
            <a:xfrm flipV="1">
              <a:off x="8121" y="4637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72" name="AutoShape 250"/>
            <p:cNvSpPr>
              <a:spLocks noChangeArrowheads="1"/>
            </p:cNvSpPr>
            <p:nvPr/>
          </p:nvSpPr>
          <p:spPr bwMode="auto">
            <a:xfrm flipV="1">
              <a:off x="6975" y="5570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73" name="AutoShape 251"/>
            <p:cNvSpPr>
              <a:spLocks noChangeArrowheads="1"/>
            </p:cNvSpPr>
            <p:nvPr/>
          </p:nvSpPr>
          <p:spPr bwMode="auto">
            <a:xfrm flipV="1">
              <a:off x="7200" y="5428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74" name="AutoShape 252"/>
            <p:cNvSpPr>
              <a:spLocks noChangeArrowheads="1"/>
            </p:cNvSpPr>
            <p:nvPr/>
          </p:nvSpPr>
          <p:spPr bwMode="auto">
            <a:xfrm flipV="1">
              <a:off x="6330" y="5773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75" name="AutoShape 253"/>
            <p:cNvSpPr>
              <a:spLocks noChangeArrowheads="1"/>
            </p:cNvSpPr>
            <p:nvPr/>
          </p:nvSpPr>
          <p:spPr bwMode="auto">
            <a:xfrm flipV="1">
              <a:off x="7665" y="5090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76" name="AutoShape 254"/>
            <p:cNvSpPr>
              <a:spLocks noChangeArrowheads="1"/>
            </p:cNvSpPr>
            <p:nvPr/>
          </p:nvSpPr>
          <p:spPr bwMode="auto">
            <a:xfrm flipV="1">
              <a:off x="6900" y="5259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77" name="AutoShape 255"/>
            <p:cNvSpPr>
              <a:spLocks noChangeArrowheads="1"/>
            </p:cNvSpPr>
            <p:nvPr/>
          </p:nvSpPr>
          <p:spPr bwMode="auto">
            <a:xfrm flipV="1">
              <a:off x="8046" y="4452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78" name="AutoShape 256"/>
            <p:cNvSpPr>
              <a:spLocks noChangeArrowheads="1"/>
            </p:cNvSpPr>
            <p:nvPr/>
          </p:nvSpPr>
          <p:spPr bwMode="auto">
            <a:xfrm flipV="1">
              <a:off x="6975" y="5161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</p:grpSp>
      <p:sp>
        <p:nvSpPr>
          <p:cNvPr id="19549" name="Text Box 257"/>
          <p:cNvSpPr txBox="1">
            <a:spLocks noChangeArrowheads="1"/>
          </p:cNvSpPr>
          <p:nvPr/>
        </p:nvSpPr>
        <p:spPr bwMode="auto">
          <a:xfrm>
            <a:off x="5824538" y="4837113"/>
            <a:ext cx="228600" cy="2952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cs-CZ" sz="1100">
                <a:latin typeface="Calibri" pitchFamily="34" charset="0"/>
              </a:rPr>
              <a:t>y</a:t>
            </a:r>
            <a:endParaRPr lang="cs-CZ"/>
          </a:p>
        </p:txBody>
      </p:sp>
      <p:sp>
        <p:nvSpPr>
          <p:cNvPr id="19550" name="Text Box 258"/>
          <p:cNvSpPr txBox="1">
            <a:spLocks noChangeArrowheads="1"/>
          </p:cNvSpPr>
          <p:nvPr/>
        </p:nvSpPr>
        <p:spPr bwMode="auto">
          <a:xfrm>
            <a:off x="7540625" y="6408738"/>
            <a:ext cx="304800" cy="25717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cs-CZ" sz="1100">
                <a:latin typeface="Calibri" pitchFamily="34" charset="0"/>
              </a:rPr>
              <a:t>x</a:t>
            </a:r>
            <a:endParaRPr lang="cs-CZ"/>
          </a:p>
        </p:txBody>
      </p:sp>
      <p:cxnSp>
        <p:nvCxnSpPr>
          <p:cNvPr id="19551" name="AutoShape 259"/>
          <p:cNvCxnSpPr>
            <a:cxnSpLocks noChangeShapeType="1"/>
          </p:cNvCxnSpPr>
          <p:nvPr/>
        </p:nvCxnSpPr>
        <p:spPr bwMode="auto">
          <a:xfrm>
            <a:off x="571500" y="4857750"/>
            <a:ext cx="0" cy="15716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9552" name="AutoShape 260"/>
          <p:cNvCxnSpPr>
            <a:cxnSpLocks noChangeShapeType="1"/>
          </p:cNvCxnSpPr>
          <p:nvPr/>
        </p:nvCxnSpPr>
        <p:spPr bwMode="auto">
          <a:xfrm>
            <a:off x="571500" y="6429375"/>
            <a:ext cx="16859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19553" name="AutoShape 261"/>
          <p:cNvSpPr>
            <a:spLocks noChangeArrowheads="1"/>
          </p:cNvSpPr>
          <p:nvPr/>
        </p:nvSpPr>
        <p:spPr bwMode="auto">
          <a:xfrm flipV="1">
            <a:off x="1277938" y="5899150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54" name="AutoShape 262"/>
          <p:cNvSpPr>
            <a:spLocks noChangeArrowheads="1"/>
          </p:cNvSpPr>
          <p:nvPr/>
        </p:nvSpPr>
        <p:spPr bwMode="auto">
          <a:xfrm flipV="1">
            <a:off x="1133475" y="5632450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55" name="AutoShape 263"/>
          <p:cNvSpPr>
            <a:spLocks noChangeArrowheads="1"/>
          </p:cNvSpPr>
          <p:nvPr/>
        </p:nvSpPr>
        <p:spPr bwMode="auto">
          <a:xfrm flipV="1">
            <a:off x="1104900" y="5892800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56" name="AutoShape 264"/>
          <p:cNvSpPr>
            <a:spLocks noChangeArrowheads="1"/>
          </p:cNvSpPr>
          <p:nvPr/>
        </p:nvSpPr>
        <p:spPr bwMode="auto">
          <a:xfrm flipV="1">
            <a:off x="1257300" y="5276850"/>
            <a:ext cx="47625" cy="46038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57" name="AutoShape 265"/>
          <p:cNvSpPr>
            <a:spLocks noChangeArrowheads="1"/>
          </p:cNvSpPr>
          <p:nvPr/>
        </p:nvSpPr>
        <p:spPr bwMode="auto">
          <a:xfrm flipV="1">
            <a:off x="1047750" y="5486400"/>
            <a:ext cx="47625" cy="46038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58" name="AutoShape 266"/>
          <p:cNvSpPr>
            <a:spLocks noChangeArrowheads="1"/>
          </p:cNvSpPr>
          <p:nvPr/>
        </p:nvSpPr>
        <p:spPr bwMode="auto">
          <a:xfrm flipV="1">
            <a:off x="1352550" y="5486400"/>
            <a:ext cx="47625" cy="46038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59" name="AutoShape 267"/>
          <p:cNvSpPr>
            <a:spLocks noChangeArrowheads="1"/>
          </p:cNvSpPr>
          <p:nvPr/>
        </p:nvSpPr>
        <p:spPr bwMode="auto">
          <a:xfrm flipV="1">
            <a:off x="1647825" y="5276850"/>
            <a:ext cx="47625" cy="46038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60" name="AutoShape 268"/>
          <p:cNvSpPr>
            <a:spLocks noChangeArrowheads="1"/>
          </p:cNvSpPr>
          <p:nvPr/>
        </p:nvSpPr>
        <p:spPr bwMode="auto">
          <a:xfrm flipV="1">
            <a:off x="1400175" y="5322888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61" name="AutoShape 269"/>
          <p:cNvSpPr>
            <a:spLocks noChangeArrowheads="1"/>
          </p:cNvSpPr>
          <p:nvPr/>
        </p:nvSpPr>
        <p:spPr bwMode="auto">
          <a:xfrm flipV="1">
            <a:off x="1543050" y="5413375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62" name="AutoShape 270"/>
          <p:cNvSpPr>
            <a:spLocks noChangeArrowheads="1"/>
          </p:cNvSpPr>
          <p:nvPr/>
        </p:nvSpPr>
        <p:spPr bwMode="auto">
          <a:xfrm flipV="1">
            <a:off x="1857375" y="5486400"/>
            <a:ext cx="47625" cy="46038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63" name="AutoShape 271"/>
          <p:cNvSpPr>
            <a:spLocks noChangeArrowheads="1"/>
          </p:cNvSpPr>
          <p:nvPr/>
        </p:nvSpPr>
        <p:spPr bwMode="auto">
          <a:xfrm flipV="1">
            <a:off x="1695450" y="5676900"/>
            <a:ext cx="47625" cy="46038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64" name="AutoShape 272"/>
          <p:cNvSpPr>
            <a:spLocks noChangeArrowheads="1"/>
          </p:cNvSpPr>
          <p:nvPr/>
        </p:nvSpPr>
        <p:spPr bwMode="auto">
          <a:xfrm flipV="1">
            <a:off x="1447800" y="5808663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65" name="AutoShape 273"/>
          <p:cNvSpPr>
            <a:spLocks noChangeArrowheads="1"/>
          </p:cNvSpPr>
          <p:nvPr/>
        </p:nvSpPr>
        <p:spPr bwMode="auto">
          <a:xfrm flipV="1">
            <a:off x="1495425" y="5632450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66" name="AutoShape 274"/>
          <p:cNvSpPr>
            <a:spLocks noChangeArrowheads="1"/>
          </p:cNvSpPr>
          <p:nvPr/>
        </p:nvSpPr>
        <p:spPr bwMode="auto">
          <a:xfrm flipV="1">
            <a:off x="1304925" y="5740400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67" name="AutoShape 275"/>
          <p:cNvSpPr>
            <a:spLocks noChangeArrowheads="1"/>
          </p:cNvSpPr>
          <p:nvPr/>
        </p:nvSpPr>
        <p:spPr bwMode="auto">
          <a:xfrm flipV="1">
            <a:off x="1041400" y="5722938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68" name="AutoShape 276"/>
          <p:cNvSpPr>
            <a:spLocks noChangeArrowheads="1"/>
          </p:cNvSpPr>
          <p:nvPr/>
        </p:nvSpPr>
        <p:spPr bwMode="auto">
          <a:xfrm flipV="1">
            <a:off x="1695450" y="5413375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69" name="AutoShape 277"/>
          <p:cNvSpPr>
            <a:spLocks noChangeArrowheads="1"/>
          </p:cNvSpPr>
          <p:nvPr/>
        </p:nvSpPr>
        <p:spPr bwMode="auto">
          <a:xfrm flipV="1">
            <a:off x="1838325" y="5853113"/>
            <a:ext cx="47625" cy="46037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70" name="AutoShape 278"/>
          <p:cNvSpPr>
            <a:spLocks noChangeArrowheads="1"/>
          </p:cNvSpPr>
          <p:nvPr/>
        </p:nvSpPr>
        <p:spPr bwMode="auto">
          <a:xfrm flipV="1">
            <a:off x="1790700" y="5322888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71" name="AutoShape 279"/>
          <p:cNvSpPr>
            <a:spLocks noChangeArrowheads="1"/>
          </p:cNvSpPr>
          <p:nvPr/>
        </p:nvSpPr>
        <p:spPr bwMode="auto">
          <a:xfrm flipV="1">
            <a:off x="1857375" y="5722938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72" name="AutoShape 280"/>
          <p:cNvSpPr>
            <a:spLocks noChangeArrowheads="1"/>
          </p:cNvSpPr>
          <p:nvPr/>
        </p:nvSpPr>
        <p:spPr bwMode="auto">
          <a:xfrm flipV="1">
            <a:off x="1479550" y="5232400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73" name="AutoShape 281"/>
          <p:cNvSpPr>
            <a:spLocks noChangeArrowheads="1"/>
          </p:cNvSpPr>
          <p:nvPr/>
        </p:nvSpPr>
        <p:spPr bwMode="auto">
          <a:xfrm flipV="1">
            <a:off x="1689100" y="5937250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74" name="AutoShape 282"/>
          <p:cNvSpPr>
            <a:spLocks noChangeArrowheads="1"/>
          </p:cNvSpPr>
          <p:nvPr/>
        </p:nvSpPr>
        <p:spPr bwMode="auto">
          <a:xfrm flipV="1">
            <a:off x="1495425" y="5981700"/>
            <a:ext cx="47625" cy="46038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75" name="AutoShape 283"/>
          <p:cNvSpPr>
            <a:spLocks noChangeArrowheads="1"/>
          </p:cNvSpPr>
          <p:nvPr/>
        </p:nvSpPr>
        <p:spPr bwMode="auto">
          <a:xfrm flipV="1">
            <a:off x="1647825" y="5808663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76" name="AutoShape 284"/>
          <p:cNvSpPr>
            <a:spLocks noChangeArrowheads="1"/>
          </p:cNvSpPr>
          <p:nvPr/>
        </p:nvSpPr>
        <p:spPr bwMode="auto">
          <a:xfrm flipV="1">
            <a:off x="990600" y="5576888"/>
            <a:ext cx="47625" cy="46037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77" name="AutoShape 285"/>
          <p:cNvSpPr>
            <a:spLocks noChangeArrowheads="1"/>
          </p:cNvSpPr>
          <p:nvPr/>
        </p:nvSpPr>
        <p:spPr bwMode="auto">
          <a:xfrm flipV="1">
            <a:off x="1743075" y="5503863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78" name="AutoShape 286"/>
          <p:cNvSpPr>
            <a:spLocks noChangeArrowheads="1"/>
          </p:cNvSpPr>
          <p:nvPr/>
        </p:nvSpPr>
        <p:spPr bwMode="auto">
          <a:xfrm flipV="1">
            <a:off x="1257300" y="5610225"/>
            <a:ext cx="47625" cy="46038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79" name="AutoShape 287"/>
          <p:cNvSpPr>
            <a:spLocks noChangeArrowheads="1"/>
          </p:cNvSpPr>
          <p:nvPr/>
        </p:nvSpPr>
        <p:spPr bwMode="auto">
          <a:xfrm flipV="1">
            <a:off x="1641475" y="5576888"/>
            <a:ext cx="47625" cy="46037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80" name="AutoShape 288"/>
          <p:cNvSpPr>
            <a:spLocks noChangeArrowheads="1"/>
          </p:cNvSpPr>
          <p:nvPr/>
        </p:nvSpPr>
        <p:spPr bwMode="auto">
          <a:xfrm flipV="1">
            <a:off x="1209675" y="5413375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81" name="Text Box 289"/>
          <p:cNvSpPr txBox="1">
            <a:spLocks noChangeArrowheads="1"/>
          </p:cNvSpPr>
          <p:nvPr/>
        </p:nvSpPr>
        <p:spPr bwMode="auto">
          <a:xfrm>
            <a:off x="295275" y="4857750"/>
            <a:ext cx="228600" cy="2952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cs-CZ" sz="1100">
                <a:latin typeface="Calibri" pitchFamily="34" charset="0"/>
              </a:rPr>
              <a:t>y</a:t>
            </a:r>
            <a:endParaRPr lang="cs-CZ"/>
          </a:p>
        </p:txBody>
      </p:sp>
      <p:sp>
        <p:nvSpPr>
          <p:cNvPr id="19582" name="Text Box 290"/>
          <p:cNvSpPr txBox="1">
            <a:spLocks noChangeArrowheads="1"/>
          </p:cNvSpPr>
          <p:nvPr/>
        </p:nvSpPr>
        <p:spPr bwMode="auto">
          <a:xfrm>
            <a:off x="2012950" y="6429375"/>
            <a:ext cx="304800" cy="25717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cs-CZ" sz="1100">
                <a:latin typeface="Calibri" pitchFamily="34" charset="0"/>
              </a:rPr>
              <a:t>x</a:t>
            </a:r>
            <a:endParaRPr lang="cs-CZ"/>
          </a:p>
        </p:txBody>
      </p:sp>
      <p:cxnSp>
        <p:nvCxnSpPr>
          <p:cNvPr id="19583" name="AutoShape 291"/>
          <p:cNvCxnSpPr>
            <a:cxnSpLocks noChangeShapeType="1"/>
          </p:cNvCxnSpPr>
          <p:nvPr/>
        </p:nvCxnSpPr>
        <p:spPr bwMode="auto">
          <a:xfrm>
            <a:off x="3173413" y="3063875"/>
            <a:ext cx="0" cy="15716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9584" name="AutoShape 292"/>
          <p:cNvCxnSpPr>
            <a:cxnSpLocks noChangeShapeType="1"/>
          </p:cNvCxnSpPr>
          <p:nvPr/>
        </p:nvCxnSpPr>
        <p:spPr bwMode="auto">
          <a:xfrm>
            <a:off x="3173413" y="4635500"/>
            <a:ext cx="16859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19585" name="AutoShape 293"/>
          <p:cNvSpPr>
            <a:spLocks noChangeArrowheads="1"/>
          </p:cNvSpPr>
          <p:nvPr/>
        </p:nvSpPr>
        <p:spPr bwMode="auto">
          <a:xfrm flipV="1">
            <a:off x="3449638" y="4340225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86" name="AutoShape 294"/>
          <p:cNvSpPr>
            <a:spLocks noChangeArrowheads="1"/>
          </p:cNvSpPr>
          <p:nvPr/>
        </p:nvSpPr>
        <p:spPr bwMode="auto">
          <a:xfrm flipV="1">
            <a:off x="3735388" y="3838575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87" name="AutoShape 295"/>
          <p:cNvSpPr>
            <a:spLocks noChangeArrowheads="1"/>
          </p:cNvSpPr>
          <p:nvPr/>
        </p:nvSpPr>
        <p:spPr bwMode="auto">
          <a:xfrm flipV="1">
            <a:off x="3602038" y="4143375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88" name="AutoShape 296"/>
          <p:cNvSpPr>
            <a:spLocks noChangeArrowheads="1"/>
          </p:cNvSpPr>
          <p:nvPr/>
        </p:nvSpPr>
        <p:spPr bwMode="auto">
          <a:xfrm flipV="1">
            <a:off x="3573463" y="3878263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89" name="AutoShape 297"/>
          <p:cNvSpPr>
            <a:spLocks noChangeArrowheads="1"/>
          </p:cNvSpPr>
          <p:nvPr/>
        </p:nvSpPr>
        <p:spPr bwMode="auto">
          <a:xfrm flipV="1">
            <a:off x="3711575" y="3968750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90" name="AutoShape 298"/>
          <p:cNvSpPr>
            <a:spLocks noChangeArrowheads="1"/>
          </p:cNvSpPr>
          <p:nvPr/>
        </p:nvSpPr>
        <p:spPr bwMode="auto">
          <a:xfrm flipV="1">
            <a:off x="3906838" y="3573463"/>
            <a:ext cx="47625" cy="46037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91" name="AutoShape 299"/>
          <p:cNvSpPr>
            <a:spLocks noChangeArrowheads="1"/>
          </p:cNvSpPr>
          <p:nvPr/>
        </p:nvSpPr>
        <p:spPr bwMode="auto">
          <a:xfrm flipV="1">
            <a:off x="4249738" y="3482975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92" name="AutoShape 300"/>
          <p:cNvSpPr>
            <a:spLocks noChangeArrowheads="1"/>
          </p:cNvSpPr>
          <p:nvPr/>
        </p:nvSpPr>
        <p:spPr bwMode="auto">
          <a:xfrm flipV="1">
            <a:off x="4144963" y="3527425"/>
            <a:ext cx="47625" cy="46038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93" name="AutoShape 301"/>
          <p:cNvSpPr>
            <a:spLocks noChangeArrowheads="1"/>
          </p:cNvSpPr>
          <p:nvPr/>
        </p:nvSpPr>
        <p:spPr bwMode="auto">
          <a:xfrm flipV="1">
            <a:off x="4459288" y="3359150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94" name="AutoShape 302"/>
          <p:cNvSpPr>
            <a:spLocks noChangeArrowheads="1"/>
          </p:cNvSpPr>
          <p:nvPr/>
        </p:nvSpPr>
        <p:spPr bwMode="auto">
          <a:xfrm flipV="1">
            <a:off x="4683125" y="3482975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95" name="AutoShape 303"/>
          <p:cNvSpPr>
            <a:spLocks noChangeArrowheads="1"/>
          </p:cNvSpPr>
          <p:nvPr/>
        </p:nvSpPr>
        <p:spPr bwMode="auto">
          <a:xfrm flipV="1">
            <a:off x="4730750" y="3349625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96" name="AutoShape 304"/>
          <p:cNvSpPr>
            <a:spLocks noChangeArrowheads="1"/>
          </p:cNvSpPr>
          <p:nvPr/>
        </p:nvSpPr>
        <p:spPr bwMode="auto">
          <a:xfrm flipV="1">
            <a:off x="3697288" y="3697288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97" name="AutoShape 305"/>
          <p:cNvSpPr>
            <a:spLocks noChangeArrowheads="1"/>
          </p:cNvSpPr>
          <p:nvPr/>
        </p:nvSpPr>
        <p:spPr bwMode="auto">
          <a:xfrm flipV="1">
            <a:off x="4002088" y="3651250"/>
            <a:ext cx="47625" cy="46038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98" name="AutoShape 306"/>
          <p:cNvSpPr>
            <a:spLocks noChangeArrowheads="1"/>
          </p:cNvSpPr>
          <p:nvPr/>
        </p:nvSpPr>
        <p:spPr bwMode="auto">
          <a:xfrm flipV="1">
            <a:off x="3436938" y="4273550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599" name="AutoShape 307"/>
          <p:cNvSpPr>
            <a:spLocks noChangeArrowheads="1"/>
          </p:cNvSpPr>
          <p:nvPr/>
        </p:nvSpPr>
        <p:spPr bwMode="auto">
          <a:xfrm flipV="1">
            <a:off x="3544888" y="4273550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600" name="AutoShape 308"/>
          <p:cNvSpPr>
            <a:spLocks noChangeArrowheads="1"/>
          </p:cNvSpPr>
          <p:nvPr/>
        </p:nvSpPr>
        <p:spPr bwMode="auto">
          <a:xfrm flipV="1">
            <a:off x="4567238" y="3482975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601" name="AutoShape 309"/>
          <p:cNvSpPr>
            <a:spLocks noChangeArrowheads="1"/>
          </p:cNvSpPr>
          <p:nvPr/>
        </p:nvSpPr>
        <p:spPr bwMode="auto">
          <a:xfrm flipV="1">
            <a:off x="4144963" y="3606800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602" name="AutoShape 310"/>
          <p:cNvSpPr>
            <a:spLocks noChangeArrowheads="1"/>
          </p:cNvSpPr>
          <p:nvPr/>
        </p:nvSpPr>
        <p:spPr bwMode="auto">
          <a:xfrm flipV="1">
            <a:off x="4297363" y="3403600"/>
            <a:ext cx="47625" cy="46038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603" name="AutoShape 311"/>
          <p:cNvSpPr>
            <a:spLocks noChangeArrowheads="1"/>
          </p:cNvSpPr>
          <p:nvPr/>
        </p:nvSpPr>
        <p:spPr bwMode="auto">
          <a:xfrm flipV="1">
            <a:off x="4097338" y="3403600"/>
            <a:ext cx="47625" cy="46038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604" name="AutoShape 312"/>
          <p:cNvSpPr>
            <a:spLocks noChangeArrowheads="1"/>
          </p:cNvSpPr>
          <p:nvPr/>
        </p:nvSpPr>
        <p:spPr bwMode="auto">
          <a:xfrm flipV="1">
            <a:off x="4017963" y="3482975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605" name="AutoShape 313"/>
          <p:cNvSpPr>
            <a:spLocks noChangeArrowheads="1"/>
          </p:cNvSpPr>
          <p:nvPr/>
        </p:nvSpPr>
        <p:spPr bwMode="auto">
          <a:xfrm flipV="1">
            <a:off x="4635500" y="3421063"/>
            <a:ext cx="47625" cy="46037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606" name="AutoShape 314"/>
          <p:cNvSpPr>
            <a:spLocks noChangeArrowheads="1"/>
          </p:cNvSpPr>
          <p:nvPr/>
        </p:nvSpPr>
        <p:spPr bwMode="auto">
          <a:xfrm flipV="1">
            <a:off x="3602038" y="3984625"/>
            <a:ext cx="47625" cy="46038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607" name="AutoShape 315"/>
          <p:cNvSpPr>
            <a:spLocks noChangeArrowheads="1"/>
          </p:cNvSpPr>
          <p:nvPr/>
        </p:nvSpPr>
        <p:spPr bwMode="auto">
          <a:xfrm flipV="1">
            <a:off x="3859213" y="3860800"/>
            <a:ext cx="47625" cy="46038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608" name="AutoShape 316"/>
          <p:cNvSpPr>
            <a:spLocks noChangeArrowheads="1"/>
          </p:cNvSpPr>
          <p:nvPr/>
        </p:nvSpPr>
        <p:spPr bwMode="auto">
          <a:xfrm flipV="1">
            <a:off x="3497263" y="4143375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609" name="AutoShape 317"/>
          <p:cNvSpPr>
            <a:spLocks noChangeArrowheads="1"/>
          </p:cNvSpPr>
          <p:nvPr/>
        </p:nvSpPr>
        <p:spPr bwMode="auto">
          <a:xfrm flipV="1">
            <a:off x="4392613" y="3482975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610" name="AutoShape 318"/>
          <p:cNvSpPr>
            <a:spLocks noChangeArrowheads="1"/>
          </p:cNvSpPr>
          <p:nvPr/>
        </p:nvSpPr>
        <p:spPr bwMode="auto">
          <a:xfrm flipV="1">
            <a:off x="3811588" y="3692525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611" name="AutoShape 319"/>
          <p:cNvSpPr>
            <a:spLocks noChangeArrowheads="1"/>
          </p:cNvSpPr>
          <p:nvPr/>
        </p:nvSpPr>
        <p:spPr bwMode="auto">
          <a:xfrm flipV="1">
            <a:off x="4587875" y="3303588"/>
            <a:ext cx="47625" cy="46037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612" name="AutoShape 320"/>
          <p:cNvSpPr>
            <a:spLocks noChangeArrowheads="1"/>
          </p:cNvSpPr>
          <p:nvPr/>
        </p:nvSpPr>
        <p:spPr bwMode="auto">
          <a:xfrm flipV="1">
            <a:off x="3906838" y="3754438"/>
            <a:ext cx="47625" cy="44450"/>
          </a:xfrm>
          <a:prstGeom prst="flowChartConnector">
            <a:avLst/>
          </a:prstGeom>
          <a:solidFill>
            <a:srgbClr val="FF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cs-CZ">
              <a:latin typeface="Calibri" pitchFamily="34" charset="0"/>
            </a:endParaRPr>
          </a:p>
        </p:txBody>
      </p:sp>
      <p:sp>
        <p:nvSpPr>
          <p:cNvPr id="19613" name="Text Box 321"/>
          <p:cNvSpPr txBox="1">
            <a:spLocks noChangeArrowheads="1"/>
          </p:cNvSpPr>
          <p:nvPr/>
        </p:nvSpPr>
        <p:spPr bwMode="auto">
          <a:xfrm>
            <a:off x="2897188" y="3063875"/>
            <a:ext cx="228600" cy="2952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cs-CZ" sz="1100">
                <a:latin typeface="Calibri" pitchFamily="34" charset="0"/>
              </a:rPr>
              <a:t>y</a:t>
            </a:r>
            <a:endParaRPr lang="cs-CZ"/>
          </a:p>
        </p:txBody>
      </p:sp>
      <p:sp>
        <p:nvSpPr>
          <p:cNvPr id="19614" name="Text Box 322"/>
          <p:cNvSpPr txBox="1">
            <a:spLocks noChangeArrowheads="1"/>
          </p:cNvSpPr>
          <p:nvPr/>
        </p:nvSpPr>
        <p:spPr bwMode="auto">
          <a:xfrm>
            <a:off x="4614863" y="4635500"/>
            <a:ext cx="304800" cy="25717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cs-CZ" sz="1100">
                <a:latin typeface="Calibri" pitchFamily="34" charset="0"/>
              </a:rPr>
              <a:t>x</a:t>
            </a:r>
            <a:endParaRPr lang="cs-CZ"/>
          </a:p>
        </p:txBody>
      </p:sp>
      <p:sp>
        <p:nvSpPr>
          <p:cNvPr id="19615" name="Arc 323"/>
          <p:cNvSpPr>
            <a:spLocks/>
          </p:cNvSpPr>
          <p:nvPr/>
        </p:nvSpPr>
        <p:spPr bwMode="auto">
          <a:xfrm rot="11008437" flipV="1">
            <a:off x="3532188" y="3394075"/>
            <a:ext cx="1233487" cy="1060450"/>
          </a:xfrm>
          <a:custGeom>
            <a:avLst/>
            <a:gdLst>
              <a:gd name="T0" fmla="*/ 0 w 21577"/>
              <a:gd name="T1" fmla="*/ 0 h 21600"/>
              <a:gd name="T2" fmla="*/ 1233488 w 21577"/>
              <a:gd name="T3" fmla="*/ 1011306 h 21600"/>
              <a:gd name="T4" fmla="*/ 0 w 21577"/>
              <a:gd name="T5" fmla="*/ 1060450 h 21600"/>
              <a:gd name="T6" fmla="*/ 0 60000 65536"/>
              <a:gd name="T7" fmla="*/ 0 60000 65536"/>
              <a:gd name="T8" fmla="*/ 0 60000 65536"/>
              <a:gd name="T9" fmla="*/ 0 w 21577"/>
              <a:gd name="T10" fmla="*/ 0 h 21600"/>
              <a:gd name="T11" fmla="*/ 21577 w 2157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77" h="21600" fill="none" extrusionOk="0">
                <a:moveTo>
                  <a:pt x="-1" y="0"/>
                </a:moveTo>
                <a:cubicBezTo>
                  <a:pt x="11540" y="0"/>
                  <a:pt x="21041" y="9071"/>
                  <a:pt x="21576" y="20599"/>
                </a:cubicBezTo>
              </a:path>
              <a:path w="21577" h="21600" stroke="0" extrusionOk="0">
                <a:moveTo>
                  <a:pt x="-1" y="0"/>
                </a:moveTo>
                <a:cubicBezTo>
                  <a:pt x="11540" y="0"/>
                  <a:pt x="21041" y="9071"/>
                  <a:pt x="21576" y="20599"/>
                </a:cubicBezTo>
                <a:lnTo>
                  <a:pt x="0" y="21600"/>
                </a:lnTo>
                <a:close/>
              </a:path>
            </a:pathLst>
          </a:custGeom>
          <a:noFill/>
          <a:ln w="22225">
            <a:solidFill>
              <a:srgbClr val="00B050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cxnSp>
        <p:nvCxnSpPr>
          <p:cNvPr id="19616" name="AutoShape 358"/>
          <p:cNvCxnSpPr>
            <a:cxnSpLocks noChangeShapeType="1"/>
          </p:cNvCxnSpPr>
          <p:nvPr/>
        </p:nvCxnSpPr>
        <p:spPr bwMode="auto">
          <a:xfrm>
            <a:off x="5873750" y="3057525"/>
            <a:ext cx="0" cy="1571625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cxnSp>
        <p:nvCxnSpPr>
          <p:cNvPr id="19617" name="AutoShape 359"/>
          <p:cNvCxnSpPr>
            <a:cxnSpLocks noChangeShapeType="1"/>
          </p:cNvCxnSpPr>
          <p:nvPr/>
        </p:nvCxnSpPr>
        <p:spPr bwMode="auto">
          <a:xfrm>
            <a:off x="5873750" y="4629150"/>
            <a:ext cx="1685925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</p:cxnSp>
      <p:sp>
        <p:nvSpPr>
          <p:cNvPr id="19618" name="Text Box 360"/>
          <p:cNvSpPr txBox="1">
            <a:spLocks noChangeArrowheads="1"/>
          </p:cNvSpPr>
          <p:nvPr/>
        </p:nvSpPr>
        <p:spPr bwMode="auto">
          <a:xfrm>
            <a:off x="5597525" y="3057525"/>
            <a:ext cx="228600" cy="295275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cs-CZ" sz="1100">
                <a:latin typeface="Calibri" pitchFamily="34" charset="0"/>
              </a:rPr>
              <a:t>y</a:t>
            </a:r>
            <a:endParaRPr lang="cs-CZ"/>
          </a:p>
        </p:txBody>
      </p:sp>
      <p:sp>
        <p:nvSpPr>
          <p:cNvPr id="19619" name="Text Box 361"/>
          <p:cNvSpPr txBox="1">
            <a:spLocks noChangeArrowheads="1"/>
          </p:cNvSpPr>
          <p:nvPr/>
        </p:nvSpPr>
        <p:spPr bwMode="auto">
          <a:xfrm>
            <a:off x="7315200" y="4629150"/>
            <a:ext cx="304800" cy="257175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000"/>
              </a:spcAft>
            </a:pPr>
            <a:r>
              <a:rPr lang="cs-CZ" sz="1100">
                <a:latin typeface="Calibri" pitchFamily="34" charset="0"/>
              </a:rPr>
              <a:t>x</a:t>
            </a:r>
            <a:endParaRPr lang="cs-CZ"/>
          </a:p>
        </p:txBody>
      </p:sp>
      <p:grpSp>
        <p:nvGrpSpPr>
          <p:cNvPr id="19620" name="Group 362"/>
          <p:cNvGrpSpPr>
            <a:grpSpLocks/>
          </p:cNvGrpSpPr>
          <p:nvPr/>
        </p:nvGrpSpPr>
        <p:grpSpPr bwMode="auto">
          <a:xfrm rot="16200000" flipV="1">
            <a:off x="5834063" y="3309938"/>
            <a:ext cx="1341437" cy="1150937"/>
            <a:chOff x="6744" y="7878"/>
            <a:chExt cx="2113" cy="1811"/>
          </a:xfrm>
        </p:grpSpPr>
        <p:sp>
          <p:nvSpPr>
            <p:cNvPr id="19621" name="AutoShape 363"/>
            <p:cNvSpPr>
              <a:spLocks noChangeArrowheads="1"/>
            </p:cNvSpPr>
            <p:nvPr/>
          </p:nvSpPr>
          <p:spPr bwMode="auto">
            <a:xfrm flipV="1">
              <a:off x="6766" y="9510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22" name="AutoShape 364"/>
            <p:cNvSpPr>
              <a:spLocks noChangeArrowheads="1"/>
            </p:cNvSpPr>
            <p:nvPr/>
          </p:nvSpPr>
          <p:spPr bwMode="auto">
            <a:xfrm flipV="1">
              <a:off x="7216" y="8719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23" name="AutoShape 365"/>
            <p:cNvSpPr>
              <a:spLocks noChangeArrowheads="1"/>
            </p:cNvSpPr>
            <p:nvPr/>
          </p:nvSpPr>
          <p:spPr bwMode="auto">
            <a:xfrm flipV="1">
              <a:off x="7006" y="9199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24" name="AutoShape 366"/>
            <p:cNvSpPr>
              <a:spLocks noChangeArrowheads="1"/>
            </p:cNvSpPr>
            <p:nvPr/>
          </p:nvSpPr>
          <p:spPr bwMode="auto">
            <a:xfrm flipV="1">
              <a:off x="6961" y="8782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25" name="AutoShape 367"/>
            <p:cNvSpPr>
              <a:spLocks noChangeArrowheads="1"/>
            </p:cNvSpPr>
            <p:nvPr/>
          </p:nvSpPr>
          <p:spPr bwMode="auto">
            <a:xfrm flipV="1">
              <a:off x="7177" y="8925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26" name="AutoShape 368"/>
            <p:cNvSpPr>
              <a:spLocks noChangeArrowheads="1"/>
            </p:cNvSpPr>
            <p:nvPr/>
          </p:nvSpPr>
          <p:spPr bwMode="auto">
            <a:xfrm flipV="1">
              <a:off x="7486" y="8303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27" name="AutoShape 369"/>
            <p:cNvSpPr>
              <a:spLocks noChangeArrowheads="1"/>
            </p:cNvSpPr>
            <p:nvPr/>
          </p:nvSpPr>
          <p:spPr bwMode="auto">
            <a:xfrm flipV="1">
              <a:off x="8026" y="8160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28" name="AutoShape 370"/>
            <p:cNvSpPr>
              <a:spLocks noChangeArrowheads="1"/>
            </p:cNvSpPr>
            <p:nvPr/>
          </p:nvSpPr>
          <p:spPr bwMode="auto">
            <a:xfrm flipV="1">
              <a:off x="7861" y="8231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29" name="AutoShape 371"/>
            <p:cNvSpPr>
              <a:spLocks noChangeArrowheads="1"/>
            </p:cNvSpPr>
            <p:nvPr/>
          </p:nvSpPr>
          <p:spPr bwMode="auto">
            <a:xfrm flipV="1">
              <a:off x="8356" y="7965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30" name="AutoShape 372"/>
            <p:cNvSpPr>
              <a:spLocks noChangeArrowheads="1"/>
            </p:cNvSpPr>
            <p:nvPr/>
          </p:nvSpPr>
          <p:spPr bwMode="auto">
            <a:xfrm flipV="1">
              <a:off x="8707" y="8160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31" name="AutoShape 373"/>
            <p:cNvSpPr>
              <a:spLocks noChangeArrowheads="1"/>
            </p:cNvSpPr>
            <p:nvPr/>
          </p:nvSpPr>
          <p:spPr bwMode="auto">
            <a:xfrm flipV="1">
              <a:off x="8782" y="7949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32" name="AutoShape 374"/>
            <p:cNvSpPr>
              <a:spLocks noChangeArrowheads="1"/>
            </p:cNvSpPr>
            <p:nvPr/>
          </p:nvSpPr>
          <p:spPr bwMode="auto">
            <a:xfrm flipV="1">
              <a:off x="7155" y="8497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33" name="AutoShape 375"/>
            <p:cNvSpPr>
              <a:spLocks noChangeArrowheads="1"/>
            </p:cNvSpPr>
            <p:nvPr/>
          </p:nvSpPr>
          <p:spPr bwMode="auto">
            <a:xfrm flipV="1">
              <a:off x="7636" y="8426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34" name="AutoShape 376"/>
            <p:cNvSpPr>
              <a:spLocks noChangeArrowheads="1"/>
            </p:cNvSpPr>
            <p:nvPr/>
          </p:nvSpPr>
          <p:spPr bwMode="auto">
            <a:xfrm flipV="1">
              <a:off x="6744" y="9404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35" name="AutoShape 377"/>
            <p:cNvSpPr>
              <a:spLocks noChangeArrowheads="1"/>
            </p:cNvSpPr>
            <p:nvPr/>
          </p:nvSpPr>
          <p:spPr bwMode="auto">
            <a:xfrm flipV="1">
              <a:off x="6916" y="9404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36" name="AutoShape 378"/>
            <p:cNvSpPr>
              <a:spLocks noChangeArrowheads="1"/>
            </p:cNvSpPr>
            <p:nvPr/>
          </p:nvSpPr>
          <p:spPr bwMode="auto">
            <a:xfrm flipV="1">
              <a:off x="8524" y="8160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37" name="AutoShape 379"/>
            <p:cNvSpPr>
              <a:spLocks noChangeArrowheads="1"/>
            </p:cNvSpPr>
            <p:nvPr/>
          </p:nvSpPr>
          <p:spPr bwMode="auto">
            <a:xfrm flipV="1">
              <a:off x="7861" y="8355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38" name="AutoShape 380"/>
            <p:cNvSpPr>
              <a:spLocks noChangeArrowheads="1"/>
            </p:cNvSpPr>
            <p:nvPr/>
          </p:nvSpPr>
          <p:spPr bwMode="auto">
            <a:xfrm flipV="1">
              <a:off x="8101" y="8036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39" name="AutoShape 381"/>
            <p:cNvSpPr>
              <a:spLocks noChangeArrowheads="1"/>
            </p:cNvSpPr>
            <p:nvPr/>
          </p:nvSpPr>
          <p:spPr bwMode="auto">
            <a:xfrm flipV="1">
              <a:off x="7786" y="8036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40" name="AutoShape 382"/>
            <p:cNvSpPr>
              <a:spLocks noChangeArrowheads="1"/>
            </p:cNvSpPr>
            <p:nvPr/>
          </p:nvSpPr>
          <p:spPr bwMode="auto">
            <a:xfrm flipV="1">
              <a:off x="7659" y="8160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41" name="AutoShape 383"/>
            <p:cNvSpPr>
              <a:spLocks noChangeArrowheads="1"/>
            </p:cNvSpPr>
            <p:nvPr/>
          </p:nvSpPr>
          <p:spPr bwMode="auto">
            <a:xfrm flipV="1">
              <a:off x="8632" y="8063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42" name="AutoShape 384"/>
            <p:cNvSpPr>
              <a:spLocks noChangeArrowheads="1"/>
            </p:cNvSpPr>
            <p:nvPr/>
          </p:nvSpPr>
          <p:spPr bwMode="auto">
            <a:xfrm flipV="1">
              <a:off x="7006" y="8951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43" name="AutoShape 385"/>
            <p:cNvSpPr>
              <a:spLocks noChangeArrowheads="1"/>
            </p:cNvSpPr>
            <p:nvPr/>
          </p:nvSpPr>
          <p:spPr bwMode="auto">
            <a:xfrm flipV="1">
              <a:off x="7411" y="8756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44" name="AutoShape 386"/>
            <p:cNvSpPr>
              <a:spLocks noChangeArrowheads="1"/>
            </p:cNvSpPr>
            <p:nvPr/>
          </p:nvSpPr>
          <p:spPr bwMode="auto">
            <a:xfrm flipV="1">
              <a:off x="6841" y="9199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45" name="AutoShape 387"/>
            <p:cNvSpPr>
              <a:spLocks noChangeArrowheads="1"/>
            </p:cNvSpPr>
            <p:nvPr/>
          </p:nvSpPr>
          <p:spPr bwMode="auto">
            <a:xfrm flipV="1">
              <a:off x="8251" y="8160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46" name="AutoShape 388"/>
            <p:cNvSpPr>
              <a:spLocks noChangeArrowheads="1"/>
            </p:cNvSpPr>
            <p:nvPr/>
          </p:nvSpPr>
          <p:spPr bwMode="auto">
            <a:xfrm flipV="1">
              <a:off x="7336" y="8490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47" name="AutoShape 389"/>
            <p:cNvSpPr>
              <a:spLocks noChangeArrowheads="1"/>
            </p:cNvSpPr>
            <p:nvPr/>
          </p:nvSpPr>
          <p:spPr bwMode="auto">
            <a:xfrm flipV="1">
              <a:off x="8557" y="7878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48" name="AutoShape 390"/>
            <p:cNvSpPr>
              <a:spLocks noChangeArrowheads="1"/>
            </p:cNvSpPr>
            <p:nvPr/>
          </p:nvSpPr>
          <p:spPr bwMode="auto">
            <a:xfrm flipV="1">
              <a:off x="7486" y="8587"/>
              <a:ext cx="75" cy="71"/>
            </a:xfrm>
            <a:prstGeom prst="flowChartConnector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>
                <a:latin typeface="Calibri" pitchFamily="34" charset="0"/>
              </a:endParaRPr>
            </a:p>
          </p:txBody>
        </p:sp>
        <p:sp>
          <p:nvSpPr>
            <p:cNvPr id="19649" name="Arc 391"/>
            <p:cNvSpPr>
              <a:spLocks/>
            </p:cNvSpPr>
            <p:nvPr/>
          </p:nvSpPr>
          <p:spPr bwMode="auto">
            <a:xfrm rot="11008437" flipV="1">
              <a:off x="6894" y="8021"/>
              <a:ext cx="1943" cy="1668"/>
            </a:xfrm>
            <a:custGeom>
              <a:avLst/>
              <a:gdLst>
                <a:gd name="T0" fmla="*/ 0 w 21577"/>
                <a:gd name="T1" fmla="*/ 0 h 21600"/>
                <a:gd name="T2" fmla="*/ 1943 w 21577"/>
                <a:gd name="T3" fmla="*/ 1591 h 21600"/>
                <a:gd name="T4" fmla="*/ 0 w 21577"/>
                <a:gd name="T5" fmla="*/ 1668 h 21600"/>
                <a:gd name="T6" fmla="*/ 0 60000 65536"/>
                <a:gd name="T7" fmla="*/ 0 60000 65536"/>
                <a:gd name="T8" fmla="*/ 0 60000 65536"/>
                <a:gd name="T9" fmla="*/ 0 w 21577"/>
                <a:gd name="T10" fmla="*/ 0 h 21600"/>
                <a:gd name="T11" fmla="*/ 21577 w 2157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577" h="21600" fill="none" extrusionOk="0">
                  <a:moveTo>
                    <a:pt x="-1" y="0"/>
                  </a:moveTo>
                  <a:cubicBezTo>
                    <a:pt x="11540" y="0"/>
                    <a:pt x="21041" y="9071"/>
                    <a:pt x="21576" y="20599"/>
                  </a:cubicBezTo>
                </a:path>
                <a:path w="21577" h="21600" stroke="0" extrusionOk="0">
                  <a:moveTo>
                    <a:pt x="-1" y="0"/>
                  </a:moveTo>
                  <a:cubicBezTo>
                    <a:pt x="11540" y="0"/>
                    <a:pt x="21041" y="9071"/>
                    <a:pt x="21576" y="20599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22225">
              <a:solidFill>
                <a:srgbClr val="00B050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100" b="1" dirty="0" smtClean="0">
                <a:solidFill>
                  <a:srgbClr val="1317AD"/>
                </a:solidFill>
              </a:rPr>
              <a:t/>
            </a:r>
            <a:br>
              <a:rPr lang="cs-CZ" sz="3100" b="1" dirty="0" smtClean="0">
                <a:solidFill>
                  <a:srgbClr val="1317AD"/>
                </a:solidFill>
              </a:rPr>
            </a:br>
            <a:r>
              <a:rPr lang="cs-CZ" sz="4000" b="1" dirty="0" smtClean="0">
                <a:solidFill>
                  <a:srgbClr val="1317AD"/>
                </a:solidFill>
              </a:rPr>
              <a:t>HODNOCENÍ ZÁVISLOSTI  KVANTITATIVNÍCH VELIČIN</a:t>
            </a:r>
            <a:r>
              <a:rPr lang="cs-CZ" sz="4000" dirty="0" smtClean="0">
                <a:solidFill>
                  <a:srgbClr val="1317AD"/>
                </a:solidFill>
              </a:rPr>
              <a:t/>
            </a:r>
            <a:br>
              <a:rPr lang="cs-CZ" sz="4000" dirty="0" smtClean="0">
                <a:solidFill>
                  <a:srgbClr val="1317AD"/>
                </a:solidFill>
              </a:rPr>
            </a:br>
            <a:endParaRPr lang="cs-CZ" sz="4000" dirty="0">
              <a:solidFill>
                <a:srgbClr val="1317AD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>
                <a:solidFill>
                  <a:srgbClr val="0000FF"/>
                </a:solidFill>
              </a:rPr>
              <a:t> </a:t>
            </a:r>
            <a:r>
              <a:rPr lang="cs-CZ" b="1" dirty="0" smtClean="0">
                <a:solidFill>
                  <a:srgbClr val="0000FF"/>
                </a:solidFill>
              </a:rPr>
              <a:t>LINEÁRNÍ </a:t>
            </a:r>
            <a:r>
              <a:rPr lang="cs-CZ" b="1" dirty="0">
                <a:solidFill>
                  <a:srgbClr val="0000FF"/>
                </a:solidFill>
              </a:rPr>
              <a:t>ZÁVISLOST </a:t>
            </a:r>
            <a:endParaRPr lang="cs-CZ" dirty="0">
              <a:solidFill>
                <a:srgbClr val="0000FF"/>
              </a:solidFill>
            </a:endParaRP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Nejužívanější </a:t>
            </a:r>
            <a:r>
              <a:rPr lang="cs-CZ" dirty="0"/>
              <a:t>mírou korelace je PEARSONŮV KORELAČNÍ KOEFICIENT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 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b="1" dirty="0" smtClean="0">
                <a:solidFill>
                  <a:srgbClr val="0000FF"/>
                </a:solidFill>
              </a:rPr>
              <a:t>NELINEÁRNÍ ZÁVISLOST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Např. SPEARMENŮV KOEFICIENT POŘADOVÉ KORELACE</a:t>
            </a:r>
            <a:endParaRPr lang="cs-CZ" dirty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>
                <a:solidFill>
                  <a:srgbClr val="1317AD"/>
                </a:solidFill>
              </a:rPr>
              <a:t>Bodový graf</a:t>
            </a:r>
          </a:p>
        </p:txBody>
      </p:sp>
      <p:graphicFrame>
        <p:nvGraphicFramePr>
          <p:cNvPr id="4" name="Graf 3"/>
          <p:cNvGraphicFramePr/>
          <p:nvPr/>
        </p:nvGraphicFramePr>
        <p:xfrm>
          <a:off x="1000100" y="1928802"/>
          <a:ext cx="6858048" cy="41434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b="1" dirty="0" smtClean="0">
                <a:solidFill>
                  <a:srgbClr val="1317AD"/>
                </a:solidFill>
              </a:rPr>
              <a:t/>
            </a:r>
            <a:br>
              <a:rPr lang="cs-CZ" sz="4000" b="1" dirty="0" smtClean="0">
                <a:solidFill>
                  <a:srgbClr val="1317AD"/>
                </a:solidFill>
              </a:rPr>
            </a:br>
            <a:r>
              <a:rPr lang="cs-CZ" sz="4000" b="1" dirty="0" smtClean="0">
                <a:solidFill>
                  <a:srgbClr val="1317AD"/>
                </a:solidFill>
              </a:rPr>
              <a:t>LINEÁRNÍ ZÁVISLOST </a:t>
            </a:r>
            <a:r>
              <a:rPr lang="cs-CZ" sz="4000" dirty="0" smtClean="0">
                <a:solidFill>
                  <a:srgbClr val="1317AD"/>
                </a:solidFill>
              </a:rPr>
              <a:t/>
            </a:r>
            <a:br>
              <a:rPr lang="cs-CZ" sz="4000" dirty="0" smtClean="0">
                <a:solidFill>
                  <a:srgbClr val="1317AD"/>
                </a:solidFill>
              </a:rPr>
            </a:br>
            <a:endParaRPr lang="cs-CZ" sz="4000" dirty="0">
              <a:solidFill>
                <a:srgbClr val="1317AD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625" y="1357313"/>
            <a:ext cx="8501063" cy="4697412"/>
          </a:xfrm>
        </p:spPr>
        <p:txBody>
          <a:bodyPr rtlCol="0"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600" dirty="0" smtClean="0"/>
              <a:t>Nejužívanější </a:t>
            </a:r>
            <a:r>
              <a:rPr lang="cs-CZ" sz="2600" dirty="0"/>
              <a:t>mírou korelace je </a:t>
            </a:r>
            <a:r>
              <a:rPr lang="cs-CZ" sz="2600" b="1" dirty="0">
                <a:solidFill>
                  <a:srgbClr val="0000FF"/>
                </a:solidFill>
              </a:rPr>
              <a:t>PEARSONŮV KORELAČNÍ KOEFICIENT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600" dirty="0"/>
              <a:t> 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600" dirty="0"/>
              <a:t>Označuje </a:t>
            </a:r>
            <a:r>
              <a:rPr lang="cs-CZ" sz="2600" dirty="0" smtClean="0"/>
              <a:t>se  </a:t>
            </a:r>
            <a:r>
              <a:rPr lang="cs-CZ" sz="2600" b="1" dirty="0" smtClean="0">
                <a:solidFill>
                  <a:srgbClr val="0000FF"/>
                </a:solidFill>
              </a:rPr>
              <a:t>r</a:t>
            </a:r>
            <a:r>
              <a:rPr lang="cs-CZ" sz="2600" dirty="0" smtClean="0"/>
              <a:t> </a:t>
            </a:r>
            <a:r>
              <a:rPr lang="cs-CZ" sz="2600" dirty="0"/>
              <a:t>… pro výběrový soubor (výběrová </a:t>
            </a:r>
            <a:r>
              <a:rPr lang="cs-CZ" sz="2600" dirty="0" smtClean="0"/>
              <a:t>   </a:t>
            </a:r>
          </a:p>
          <a:p>
            <a:pPr marL="0" indent="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600" dirty="0" smtClean="0"/>
              <a:t>                               charakteristika</a:t>
            </a:r>
            <a:r>
              <a:rPr lang="cs-CZ" sz="2600" dirty="0"/>
              <a:t>)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600" b="1" dirty="0" smtClean="0"/>
              <a:t>                        </a:t>
            </a:r>
            <a:r>
              <a:rPr lang="el-GR" sz="2600" b="1" dirty="0" smtClean="0">
                <a:solidFill>
                  <a:srgbClr val="0000FF"/>
                </a:solidFill>
              </a:rPr>
              <a:t>ρ</a:t>
            </a:r>
            <a:r>
              <a:rPr lang="cs-CZ" sz="2600" dirty="0" smtClean="0"/>
              <a:t>… </a:t>
            </a:r>
            <a:r>
              <a:rPr lang="cs-CZ" sz="2600" dirty="0"/>
              <a:t>pro základní soubor (parametr)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600" dirty="0"/>
              <a:t> </a:t>
            </a:r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s-CZ" sz="2600" u="sng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600" b="1" dirty="0" smtClean="0">
                <a:solidFill>
                  <a:srgbClr val="0000FF"/>
                </a:solidFill>
              </a:rPr>
              <a:t>Podmínka </a:t>
            </a:r>
            <a:r>
              <a:rPr lang="cs-CZ" sz="2600" b="1" dirty="0">
                <a:solidFill>
                  <a:srgbClr val="0000FF"/>
                </a:solidFill>
              </a:rPr>
              <a:t>pro použití: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sz="2600" dirty="0" smtClean="0"/>
              <a:t>lineární </a:t>
            </a:r>
            <a:r>
              <a:rPr lang="cs-CZ" sz="2600" dirty="0"/>
              <a:t>závislost (odhadujeme z bodového grafu</a:t>
            </a:r>
            <a:r>
              <a:rPr lang="cs-CZ" sz="2600" dirty="0" smtClean="0"/>
              <a:t>)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cs-CZ" sz="2600" dirty="0"/>
              <a:t>d</a:t>
            </a:r>
            <a:r>
              <a:rPr lang="cs-CZ" sz="2600" dirty="0" smtClean="0"/>
              <a:t>vojrozměrné normální rozdělení</a:t>
            </a:r>
            <a:endParaRPr lang="cs-CZ" sz="26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600" dirty="0" smtClean="0"/>
              <a:t> </a:t>
            </a:r>
            <a:endParaRPr lang="cs-CZ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b="1" dirty="0" smtClean="0">
                <a:solidFill>
                  <a:srgbClr val="1317AD"/>
                </a:solidFill>
              </a:rPr>
              <a:t/>
            </a:r>
            <a:br>
              <a:rPr lang="cs-CZ" sz="4000" b="1" dirty="0" smtClean="0">
                <a:solidFill>
                  <a:srgbClr val="1317AD"/>
                </a:solidFill>
              </a:rPr>
            </a:br>
            <a:r>
              <a:rPr lang="cs-CZ" sz="4000" b="1" dirty="0" smtClean="0">
                <a:solidFill>
                  <a:srgbClr val="1317AD"/>
                </a:solidFill>
              </a:rPr>
              <a:t>LINEÁRNÍ ZÁVISLOST </a:t>
            </a:r>
            <a:r>
              <a:rPr lang="cs-CZ" sz="4000" dirty="0" smtClean="0">
                <a:solidFill>
                  <a:srgbClr val="1317AD"/>
                </a:solidFill>
              </a:rPr>
              <a:t/>
            </a:r>
            <a:br>
              <a:rPr lang="cs-CZ" sz="4000" dirty="0" smtClean="0">
                <a:solidFill>
                  <a:srgbClr val="1317AD"/>
                </a:solidFill>
              </a:rPr>
            </a:br>
            <a:endParaRPr lang="cs-CZ" sz="4000" dirty="0">
              <a:solidFill>
                <a:srgbClr val="1317AD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88" y="1357313"/>
            <a:ext cx="8572500" cy="5072062"/>
          </a:xfrm>
        </p:spPr>
        <p:txBody>
          <a:bodyPr rtlCol="0">
            <a:noAutofit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 smtClean="0"/>
              <a:t>r</a:t>
            </a:r>
            <a:r>
              <a:rPr lang="cs-CZ" sz="2400" dirty="0" smtClean="0"/>
              <a:t>(</a:t>
            </a:r>
            <a:r>
              <a:rPr lang="el-GR" sz="2400" b="1" dirty="0" smtClean="0"/>
              <a:t>ρ</a:t>
            </a:r>
            <a:r>
              <a:rPr lang="cs-CZ" sz="2400" dirty="0" smtClean="0"/>
              <a:t>) </a:t>
            </a:r>
            <a:r>
              <a:rPr lang="cs-CZ" sz="2400" dirty="0"/>
              <a:t>nabývá hodnot od  </a:t>
            </a:r>
            <a:r>
              <a:rPr lang="cs-CZ" sz="2400" b="1" dirty="0"/>
              <a:t>- 1 do 1</a:t>
            </a:r>
            <a:endParaRPr lang="cs-CZ" sz="2400" dirty="0"/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 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Z tohoto intervalu mají hodnoty -1, 0 a 1 zvláštní význam</a:t>
            </a:r>
            <a:r>
              <a:rPr lang="cs-CZ" sz="2400" dirty="0" smtClean="0"/>
              <a:t>: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	</a:t>
            </a:r>
            <a:r>
              <a:rPr lang="cs-CZ" sz="2400" b="1" dirty="0" smtClean="0">
                <a:solidFill>
                  <a:srgbClr val="1317AD"/>
                </a:solidFill>
              </a:rPr>
              <a:t>r(</a:t>
            </a:r>
            <a:r>
              <a:rPr lang="el-GR" sz="2400" b="1" dirty="0" smtClean="0">
                <a:solidFill>
                  <a:srgbClr val="1317AD"/>
                </a:solidFill>
              </a:rPr>
              <a:t>ρ</a:t>
            </a:r>
            <a:r>
              <a:rPr lang="cs-CZ" sz="2400" b="1" dirty="0" smtClean="0">
                <a:solidFill>
                  <a:srgbClr val="1317AD"/>
                </a:solidFill>
              </a:rPr>
              <a:t>)  </a:t>
            </a:r>
            <a:r>
              <a:rPr lang="cs-CZ" sz="2400" b="1" dirty="0">
                <a:solidFill>
                  <a:srgbClr val="1317AD"/>
                </a:solidFill>
              </a:rPr>
              <a:t>= -1	funkční nepřímá závislost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>
                <a:solidFill>
                  <a:srgbClr val="1317AD"/>
                </a:solidFill>
              </a:rPr>
              <a:t>	</a:t>
            </a:r>
            <a:r>
              <a:rPr lang="cs-CZ" sz="2400" b="1" dirty="0" smtClean="0">
                <a:solidFill>
                  <a:srgbClr val="1317AD"/>
                </a:solidFill>
              </a:rPr>
              <a:t>r(</a:t>
            </a:r>
            <a:r>
              <a:rPr lang="el-GR" sz="2400" b="1" dirty="0" smtClean="0">
                <a:solidFill>
                  <a:srgbClr val="1317AD"/>
                </a:solidFill>
              </a:rPr>
              <a:t>ρ</a:t>
            </a:r>
            <a:r>
              <a:rPr lang="cs-CZ" sz="2400" b="1" dirty="0" smtClean="0">
                <a:solidFill>
                  <a:srgbClr val="1317AD"/>
                </a:solidFill>
              </a:rPr>
              <a:t>)  </a:t>
            </a:r>
            <a:r>
              <a:rPr lang="cs-CZ" sz="2400" b="1" dirty="0">
                <a:solidFill>
                  <a:srgbClr val="1317AD"/>
                </a:solidFill>
              </a:rPr>
              <a:t>= </a:t>
            </a:r>
            <a:r>
              <a:rPr lang="cs-CZ" sz="2400" b="1" dirty="0" smtClean="0">
                <a:solidFill>
                  <a:srgbClr val="1317AD"/>
                </a:solidFill>
              </a:rPr>
              <a:t> 0</a:t>
            </a:r>
            <a:r>
              <a:rPr lang="cs-CZ" sz="2400" b="1" dirty="0">
                <a:solidFill>
                  <a:srgbClr val="1317AD"/>
                </a:solidFill>
              </a:rPr>
              <a:t>	neexistuje </a:t>
            </a:r>
            <a:r>
              <a:rPr lang="cs-CZ" sz="2400" b="1" dirty="0">
                <a:solidFill>
                  <a:srgbClr val="FF0000"/>
                </a:solidFill>
              </a:rPr>
              <a:t>lineární </a:t>
            </a:r>
            <a:r>
              <a:rPr lang="cs-CZ" sz="2400" b="1" dirty="0">
                <a:solidFill>
                  <a:srgbClr val="1317AD"/>
                </a:solidFill>
              </a:rPr>
              <a:t>závislost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b="1" dirty="0">
                <a:solidFill>
                  <a:srgbClr val="1317AD"/>
                </a:solidFill>
              </a:rPr>
              <a:t>	</a:t>
            </a:r>
            <a:r>
              <a:rPr lang="cs-CZ" sz="2400" b="1" dirty="0" smtClean="0">
                <a:solidFill>
                  <a:srgbClr val="1317AD"/>
                </a:solidFill>
              </a:rPr>
              <a:t>r(</a:t>
            </a:r>
            <a:r>
              <a:rPr lang="el-GR" sz="2400" b="1" dirty="0" smtClean="0">
                <a:solidFill>
                  <a:srgbClr val="1317AD"/>
                </a:solidFill>
              </a:rPr>
              <a:t>ρ</a:t>
            </a:r>
            <a:r>
              <a:rPr lang="cs-CZ" sz="2400" b="1" dirty="0" smtClean="0">
                <a:solidFill>
                  <a:srgbClr val="1317AD"/>
                </a:solidFill>
              </a:rPr>
              <a:t>)  </a:t>
            </a:r>
            <a:r>
              <a:rPr lang="cs-CZ" sz="2400" b="1" dirty="0">
                <a:solidFill>
                  <a:srgbClr val="1317AD"/>
                </a:solidFill>
              </a:rPr>
              <a:t>= </a:t>
            </a:r>
            <a:r>
              <a:rPr lang="cs-CZ" sz="2400" b="1" dirty="0" smtClean="0">
                <a:solidFill>
                  <a:srgbClr val="1317AD"/>
                </a:solidFill>
              </a:rPr>
              <a:t> 1 </a:t>
            </a:r>
            <a:r>
              <a:rPr lang="cs-CZ" sz="2400" b="1" dirty="0">
                <a:solidFill>
                  <a:srgbClr val="1317AD"/>
                </a:solidFill>
              </a:rPr>
              <a:t>	přímá funkční závislost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 </a:t>
            </a:r>
          </a:p>
          <a:p>
            <a:pPr marL="0" indent="0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Hodnocení </a:t>
            </a:r>
            <a:r>
              <a:rPr lang="cs-CZ" sz="2400" b="1" dirty="0"/>
              <a:t>r</a:t>
            </a:r>
            <a:r>
              <a:rPr lang="cs-CZ" sz="2400" dirty="0"/>
              <a:t>: Čím více se hodnota </a:t>
            </a:r>
            <a:r>
              <a:rPr lang="cs-CZ" sz="2400" b="1" dirty="0" smtClean="0"/>
              <a:t>r</a:t>
            </a:r>
            <a:r>
              <a:rPr lang="cs-CZ" sz="2400" dirty="0" smtClean="0"/>
              <a:t>(</a:t>
            </a:r>
            <a:r>
              <a:rPr lang="el-GR" sz="2400" b="1" dirty="0" smtClean="0"/>
              <a:t>ρ</a:t>
            </a:r>
            <a:r>
              <a:rPr lang="cs-CZ" sz="2400" dirty="0" smtClean="0"/>
              <a:t>) </a:t>
            </a:r>
            <a:r>
              <a:rPr lang="cs-CZ" sz="2400" dirty="0"/>
              <a:t>blíží </a:t>
            </a:r>
            <a:r>
              <a:rPr lang="cs-CZ" sz="2400" b="1" dirty="0" smtClean="0"/>
              <a:t>± </a:t>
            </a:r>
            <a:r>
              <a:rPr lang="cs-CZ" sz="2400" b="1" dirty="0"/>
              <a:t>1</a:t>
            </a:r>
            <a:r>
              <a:rPr lang="cs-CZ" sz="2400" dirty="0"/>
              <a:t>, tím je větší těsnost vztahu. </a:t>
            </a:r>
            <a:endParaRPr lang="cs-CZ" sz="2400" dirty="0" smtClean="0"/>
          </a:p>
          <a:p>
            <a:pPr marL="0" indent="0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endParaRPr lang="cs-CZ" sz="2400" dirty="0"/>
          </a:p>
          <a:p>
            <a:pPr marL="0" indent="0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> </a:t>
            </a:r>
            <a:r>
              <a:rPr lang="cs-CZ" sz="2400" dirty="0" smtClean="0"/>
              <a:t>Pearsonův </a:t>
            </a:r>
            <a:r>
              <a:rPr lang="cs-CZ" sz="2400" dirty="0"/>
              <a:t>koeficient korelace je nejlepší mírou korelace, proto tam, kde je to možné, transformujeme nelineární vztah na lineární.</a:t>
            </a:r>
          </a:p>
          <a:p>
            <a:pPr marL="0" indent="0" fontAlgn="auto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400" dirty="0"/>
              <a:t/>
            </a:r>
            <a:br>
              <a:rPr lang="cs-CZ" sz="2400" dirty="0"/>
            </a:b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424</TotalTime>
  <Words>1149</Words>
  <Application>Microsoft Office PowerPoint</Application>
  <PresentationFormat>Předvádění na obrazovce (4:3)</PresentationFormat>
  <Paragraphs>343</Paragraphs>
  <Slides>23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Šablona návrhu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8" baseType="lpstr">
      <vt:lpstr>Calibri</vt:lpstr>
      <vt:lpstr>Arial</vt:lpstr>
      <vt:lpstr>Times New Roman</vt:lpstr>
      <vt:lpstr>Motiv sady Office</vt:lpstr>
      <vt:lpstr>Dokument</vt:lpstr>
      <vt:lpstr>INDUKTIVNÍ STATISTIKA</vt:lpstr>
      <vt:lpstr>HODNOCENÍ ZÁVISLOSTÍ</vt:lpstr>
      <vt:lpstr>Snímek 3</vt:lpstr>
      <vt:lpstr>BODOVÝ GRAF</vt:lpstr>
      <vt:lpstr>BODOVÝ GRAF</vt:lpstr>
      <vt:lpstr> HODNOCENÍ ZÁVISLOSTI  KVANTITATIVNÍCH VELIČIN </vt:lpstr>
      <vt:lpstr>Bodový graf</vt:lpstr>
      <vt:lpstr> LINEÁRNÍ ZÁVISLOST  </vt:lpstr>
      <vt:lpstr> LINEÁRNÍ ZÁVISLOST  </vt:lpstr>
      <vt:lpstr> LINEÁRNÍ ZÁVISLOST  </vt:lpstr>
      <vt:lpstr>TEST HYPOTÉZY O NULOVÉM KORELAČNÍM KOEFICIENTU</vt:lpstr>
      <vt:lpstr>TEST HYPOTÉZY O NULOVÉM KORELAČNÍM KOEFICIENTU</vt:lpstr>
      <vt:lpstr>KOEFICIENT DETERMINACE</vt:lpstr>
      <vt:lpstr>REGRESNÍ ANALÝZA</vt:lpstr>
      <vt:lpstr>REGRESNÍ ANALÝZA</vt:lpstr>
      <vt:lpstr> NELINEÁRNÍ ZÁVISLOST </vt:lpstr>
      <vt:lpstr>Snímek 17</vt:lpstr>
      <vt:lpstr> NELINEÁRNÍ ZÁVISLOST </vt:lpstr>
      <vt:lpstr> HODNOCENÍ ZÁVISLOSTI  KVALITATIVNÍCH ZNAKŮ </vt:lpstr>
      <vt:lpstr>TEST HYPOTÉZY O NEZÁVISLOSTI</vt:lpstr>
      <vt:lpstr>TEST HYPOTÉZY O NEZÁVISLOSTI</vt:lpstr>
      <vt:lpstr>TEST HYPOTÉZY O NEZÁVISLOSTI</vt:lpstr>
      <vt:lpstr>Snímek 23</vt:lpstr>
    </vt:vector>
  </TitlesOfParts>
  <Company>MUNI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INDUKTIVNÍ STATISTIKA</dc:title>
  <dc:creator>lfsoc7</dc:creator>
  <cp:lastModifiedBy>vyzulova</cp:lastModifiedBy>
  <cp:revision>49</cp:revision>
  <cp:lastPrinted>2011-11-21T06:49:59Z</cp:lastPrinted>
  <dcterms:created xsi:type="dcterms:W3CDTF">2011-11-17T19:50:19Z</dcterms:created>
  <dcterms:modified xsi:type="dcterms:W3CDTF">2011-11-23T08:49:58Z</dcterms:modified>
</cp:coreProperties>
</file>