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7"/>
  </p:notesMasterIdLst>
  <p:sldIdLst>
    <p:sldId id="298" r:id="rId2"/>
    <p:sldId id="256" r:id="rId3"/>
    <p:sldId id="257" r:id="rId4"/>
    <p:sldId id="291" r:id="rId5"/>
    <p:sldId id="292" r:id="rId6"/>
    <p:sldId id="288" r:id="rId7"/>
    <p:sldId id="289" r:id="rId8"/>
    <p:sldId id="280" r:id="rId9"/>
    <p:sldId id="281" r:id="rId10"/>
    <p:sldId id="278" r:id="rId11"/>
    <p:sldId id="279" r:id="rId12"/>
    <p:sldId id="259" r:id="rId13"/>
    <p:sldId id="309" r:id="rId14"/>
    <p:sldId id="261" r:id="rId15"/>
    <p:sldId id="283" r:id="rId16"/>
    <p:sldId id="263" r:id="rId17"/>
    <p:sldId id="284" r:id="rId18"/>
    <p:sldId id="264" r:id="rId19"/>
    <p:sldId id="293" r:id="rId20"/>
    <p:sldId id="266" r:id="rId21"/>
    <p:sldId id="267" r:id="rId22"/>
    <p:sldId id="294" r:id="rId23"/>
    <p:sldId id="308" r:id="rId24"/>
    <p:sldId id="285" r:id="rId25"/>
    <p:sldId id="262" r:id="rId26"/>
    <p:sldId id="286" r:id="rId27"/>
    <p:sldId id="268" r:id="rId28"/>
    <p:sldId id="301" r:id="rId29"/>
    <p:sldId id="269" r:id="rId30"/>
    <p:sldId id="297" r:id="rId31"/>
    <p:sldId id="270" r:id="rId32"/>
    <p:sldId id="302" r:id="rId33"/>
    <p:sldId id="305" r:id="rId34"/>
    <p:sldId id="295" r:id="rId35"/>
    <p:sldId id="296" r:id="rId36"/>
    <p:sldId id="307" r:id="rId37"/>
    <p:sldId id="272" r:id="rId38"/>
    <p:sldId id="290" r:id="rId39"/>
    <p:sldId id="273" r:id="rId40"/>
    <p:sldId id="306" r:id="rId41"/>
    <p:sldId id="274" r:id="rId42"/>
    <p:sldId id="275" r:id="rId43"/>
    <p:sldId id="276" r:id="rId44"/>
    <p:sldId id="277" r:id="rId45"/>
    <p:sldId id="303" r:id="rId4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667" autoAdjust="0"/>
  </p:normalViewPr>
  <p:slideViewPr>
    <p:cSldViewPr>
      <p:cViewPr>
        <p:scale>
          <a:sx n="100" d="100"/>
          <a:sy n="100" d="100"/>
        </p:scale>
        <p:origin x="-1932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45B2EF2-C8F4-4662-92C8-67EB1936D9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DA718-79C2-4251-AF74-53B3620BF275}" type="slidenum">
              <a:rPr lang="cs-CZ" smtClean="0">
                <a:cs typeface="Arial" charset="0"/>
              </a:rPr>
              <a:pPr/>
              <a:t>23</a:t>
            </a:fld>
            <a:endParaRPr lang="cs-CZ" smtClean="0"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Evropský modul o zdraví – např. subjektivně vnímané zdraví , chronická nemocnost, úrazy, omezení prac. Aktivit z důvodsu nemoci, duševní zdraví, fyzická bolest…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AB8D4-6CC9-4A78-BC00-E547D56330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BB4FA-13C9-4ACB-AC27-E1D6135260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B4EA9-AF5A-4068-A982-D79747976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FF493-9B43-4D25-835D-BDF1430AFE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1DC9B-5255-4236-A212-A32BB5AB76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817CE-511D-4A3F-85E5-032C818289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23859-E378-40F7-9FAD-D60485AA64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88D39-8CE4-4D18-92F1-DA462E0C52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5B07-3045-49B7-B4DD-406B6DB4C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8255A-A8A0-4D93-A5F7-93F3000F42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069D9-173B-4D02-9DA8-7F62AFCFC4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1A5ED-0A9A-4368-8BF3-5B93D46587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cs typeface="+mn-cs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A691F70-F263-4611-BFB9-85FFA3B774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WINWORD\CLIPART\CROWD.WMF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/>
          <a:lstStyle/>
          <a:p>
            <a:pPr eaLnBrk="1" hangingPunct="1"/>
            <a:r>
              <a:rPr lang="cs-CZ" b="1" smtClean="0">
                <a:latin typeface="Times New Roman" pitchFamily="18" charset="0"/>
                <a:cs typeface="Times New Roman" pitchFamily="18" charset="0"/>
              </a:rPr>
              <a:t>EPIDEMIOLOGIE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752600"/>
            <a:ext cx="7461250" cy="43402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cs-CZ" sz="2700" smtClean="0"/>
              <a:t> 5. seminář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cs-CZ" sz="2700" smtClean="0"/>
              <a:t>        </a:t>
            </a:r>
            <a:r>
              <a:rPr lang="cs-CZ" sz="3200" b="1" smtClean="0"/>
              <a:t>Epidemiologické studie</a:t>
            </a:r>
          </a:p>
        </p:txBody>
      </p:sp>
      <p:pic>
        <p:nvPicPr>
          <p:cNvPr id="15363" name="Picture 4" descr="C:\WINWORD\CLIPART\CROWD.WM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00063" y="3714750"/>
            <a:ext cx="3771900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Základní dělení epidemiologických studií (1)</a:t>
            </a:r>
          </a:p>
        </p:txBody>
      </p:sp>
      <p:graphicFrame>
        <p:nvGraphicFramePr>
          <p:cNvPr id="37959" name="Group 71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906963"/>
        </p:xfrm>
        <a:graphic>
          <a:graphicData uri="http://schemas.openxmlformats.org/drawingml/2006/table">
            <a:tbl>
              <a:tblPr/>
              <a:tblGrid>
                <a:gridCol w="2667000"/>
                <a:gridCol w="2667000"/>
                <a:gridCol w="2667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Typ studie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Jiný název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Jednotka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Studie zal.na</a:t>
                      </a:r>
                      <a:endParaRPr kumimoji="0" lang="cs-CZ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pozorování - </a:t>
                      </a: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OBSERVAČNÍ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I.Deskriptivní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II.Analytické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a) Ekologické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Korelační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Populace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b) Průřezové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Prevalenční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Jedinec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c) Případ-kontrola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Retrospektivní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Jedinec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d) Kohortové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Prospektivní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Jedinec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Základní dělení epidemiologických studií (2)</a:t>
            </a:r>
          </a:p>
        </p:txBody>
      </p:sp>
      <p:graphicFrame>
        <p:nvGraphicFramePr>
          <p:cNvPr id="40023" name="Group 87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794250"/>
        </p:xfrm>
        <a:graphic>
          <a:graphicData uri="http://schemas.openxmlformats.org/drawingml/2006/table">
            <a:tbl>
              <a:tblPr/>
              <a:tblGrid>
                <a:gridCol w="2667000"/>
                <a:gridCol w="2667000"/>
                <a:gridCol w="2667000"/>
              </a:tblGrid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Typ studie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Jiný název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Jednotka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Studie zal.na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experimentu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intervenční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III. Kontrolovaný pokus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(Klinické kontrolované studie)</a:t>
                      </a:r>
                      <a:endParaRPr kumimoji="0" lang="cs-CZ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Klinický pokus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Pacienti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IV. Populační intervenční studie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Community trial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Populační celky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Základní podmínky pro realizaci studie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100" smtClean="0"/>
              <a:t>přesná</a:t>
            </a:r>
            <a:r>
              <a:rPr lang="cs-CZ" sz="2100" b="1" smtClean="0"/>
              <a:t> DEFINICE NEMOCI</a:t>
            </a:r>
            <a:endParaRPr lang="cs-CZ" sz="21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100" smtClean="0"/>
              <a:t>    = vymezení všechny příznaky a charakteristiky, kt.   nemoc  jednoznačně určují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100" b="1" i="1" smtClean="0"/>
              <a:t>       diagnostická kriteria</a:t>
            </a:r>
            <a:r>
              <a:rPr lang="cs-CZ" sz="2100" smtClean="0"/>
              <a:t> – klinická, laboratorní, epidemiologická… – musí být jasně specifikována </a:t>
            </a:r>
            <a:r>
              <a:rPr lang="cs-CZ" sz="2100" u="sng" smtClean="0"/>
              <a:t>při zahájení</a:t>
            </a:r>
            <a:r>
              <a:rPr lang="cs-CZ" sz="2100" smtClean="0"/>
              <a:t> studie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100" smtClean="0"/>
              <a:t>      </a:t>
            </a:r>
            <a:r>
              <a:rPr lang="cs-CZ" sz="1800" i="1" smtClean="0"/>
              <a:t>př.</a:t>
            </a:r>
            <a:r>
              <a:rPr lang="cs-CZ" sz="2100" i="1" smtClean="0"/>
              <a:t> definice infarktu myokardu – </a:t>
            </a:r>
            <a:r>
              <a:rPr lang="cs-CZ" sz="2000" smtClean="0"/>
              <a:t>klinické příznaky,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           abnormality na EKG, biochem. změny(transaminázy)</a:t>
            </a:r>
            <a:endParaRPr lang="cs-CZ" sz="21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100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100" b="1" smtClean="0">
                <a:solidFill>
                  <a:schemeClr val="accent2"/>
                </a:solidFill>
              </a:rPr>
              <a:t>2</a:t>
            </a:r>
            <a:r>
              <a:rPr lang="cs-CZ" sz="2100" smtClean="0">
                <a:solidFill>
                  <a:schemeClr val="accent2"/>
                </a:solidFill>
              </a:rPr>
              <a:t>.</a:t>
            </a:r>
            <a:r>
              <a:rPr lang="cs-CZ" sz="2100" smtClean="0"/>
              <a:t> Definice </a:t>
            </a:r>
            <a:r>
              <a:rPr lang="cs-CZ" sz="2100" b="1" smtClean="0"/>
              <a:t>EXPONOVANÉ POPULACE </a:t>
            </a:r>
            <a:r>
              <a:rPr lang="cs-CZ" sz="2100" smtClean="0"/>
              <a:t>-soubor osob, vystavený studovaným podmínkám </a:t>
            </a:r>
            <a:r>
              <a:rPr lang="cs-CZ" sz="2100" i="1" smtClean="0"/>
              <a:t>( </a:t>
            </a:r>
            <a:r>
              <a:rPr lang="cs-CZ" sz="2100" i="1" u="sng" smtClean="0"/>
              <a:t>kdo</a:t>
            </a:r>
            <a:r>
              <a:rPr lang="cs-CZ" sz="2100" i="1" smtClean="0"/>
              <a:t>, </a:t>
            </a:r>
            <a:r>
              <a:rPr lang="cs-CZ" sz="2100" i="1" u="sng" smtClean="0"/>
              <a:t>kdy</a:t>
            </a:r>
            <a:r>
              <a:rPr lang="cs-CZ" sz="2100" i="1" smtClean="0"/>
              <a:t>, </a:t>
            </a:r>
            <a:r>
              <a:rPr lang="cs-CZ" sz="2100" i="1" u="sng" smtClean="0"/>
              <a:t>kde</a:t>
            </a:r>
            <a:r>
              <a:rPr lang="cs-CZ" sz="2100" i="1" smtClean="0"/>
              <a:t> onemocněl).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100" i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100" i="1" smtClean="0"/>
              <a:t>Pokud nemoc a expozice nebudou jasně definovány </a:t>
            </a:r>
            <a:r>
              <a:rPr lang="cs-CZ" sz="2100" i="1" smtClean="0">
                <a:latin typeface="Arial" charset="0"/>
                <a:cs typeface="Arial" charset="0"/>
              </a:rPr>
              <a:t>→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100" i="1" smtClean="0">
                <a:latin typeface="Arial" charset="0"/>
                <a:cs typeface="Arial" charset="0"/>
              </a:rPr>
              <a:t>problémy při interpretaci dat epid. studie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765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00113" y="2781300"/>
            <a:ext cx="7010400" cy="1600200"/>
          </a:xfrm>
        </p:spPr>
        <p:txBody>
          <a:bodyPr/>
          <a:lstStyle/>
          <a:p>
            <a:pPr marL="711200" indent="-711200" eaLnBrk="1" hangingPunct="1">
              <a:buFont typeface="Wingdings" pitchFamily="2" charset="2"/>
              <a:buAutoNum type="romanUcPeriod"/>
            </a:pPr>
            <a:r>
              <a:rPr lang="cs-CZ" sz="3200" b="1" smtClean="0"/>
              <a:t>Observační studie</a:t>
            </a:r>
          </a:p>
          <a:p>
            <a:pPr marL="711200" indent="-711200" eaLnBrk="1" hangingPunct="1"/>
            <a:r>
              <a:rPr lang="cs-CZ" sz="3200" b="1" smtClean="0"/>
              <a:t>     (založené na pozorování)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DESKRIPTIVNÍ STUDIE</a:t>
            </a:r>
          </a:p>
        </p:txBody>
      </p:sp>
      <p:sp>
        <p:nvSpPr>
          <p:cNvPr id="2867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 smtClean="0"/>
              <a:t>= popisné </a:t>
            </a:r>
            <a:r>
              <a:rPr lang="cs-CZ" sz="1800" smtClean="0"/>
              <a:t>– </a:t>
            </a:r>
            <a:r>
              <a:rPr lang="cs-CZ" sz="1800" u="sng" smtClean="0"/>
              <a:t>popisují výskyt a rozložení nemocí, srovnávají výskyt nemocí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smtClean="0"/>
              <a:t>ve vztahu k různým charakteristikám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 smtClean="0"/>
              <a:t>	KDO, KDE, KDY</a:t>
            </a:r>
            <a:r>
              <a:rPr lang="cs-CZ" sz="1800" smtClean="0"/>
              <a:t> (osoba, místo, čas) onemocněl či neonemocněl?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2000" b="1" i="1" smtClean="0"/>
              <a:t>neanalyzují</a:t>
            </a:r>
            <a:r>
              <a:rPr lang="cs-CZ" sz="2000" smtClean="0"/>
              <a:t> vztah mezi výskytem nemoci a rizikovým faktorem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zdroj informací – obvykle </a:t>
            </a:r>
            <a:r>
              <a:rPr lang="cs-CZ" sz="2000" b="1" i="1" smtClean="0"/>
              <a:t>rutinní statistiky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často </a:t>
            </a:r>
            <a:r>
              <a:rPr lang="cs-CZ" sz="2000" u="sng" smtClean="0"/>
              <a:t>součást</a:t>
            </a:r>
            <a:r>
              <a:rPr lang="cs-CZ" sz="2000" smtClean="0"/>
              <a:t> analytických či experimentálních studií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ym typeface="Symbol" pitchFamily="18" charset="2"/>
              </a:rPr>
              <a:t>relativně </a:t>
            </a:r>
            <a:r>
              <a:rPr lang="cs-CZ" sz="2000" u="sng" smtClean="0">
                <a:sym typeface="Symbol" pitchFamily="18" charset="2"/>
              </a:rPr>
              <a:t>levné a časově méně náročné</a:t>
            </a:r>
            <a:r>
              <a:rPr lang="cs-CZ" sz="2000" smtClean="0">
                <a:sym typeface="Symbol" pitchFamily="18" charset="2"/>
              </a:rPr>
              <a:t> vs.analytické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smtClean="0">
                <a:sym typeface="Symbol" pitchFamily="18" charset="2"/>
              </a:rPr>
              <a:t>zdrojem hypotéz</a:t>
            </a:r>
            <a:r>
              <a:rPr lang="cs-CZ" sz="2000" smtClean="0">
                <a:sym typeface="Symbol" pitchFamily="18" charset="2"/>
              </a:rPr>
              <a:t>, ukazují na možné </a:t>
            </a:r>
            <a:r>
              <a:rPr lang="cs-CZ" sz="2000" u="sng" smtClean="0">
                <a:sym typeface="Symbol" pitchFamily="18" charset="2"/>
              </a:rPr>
              <a:t>příčinné vztahy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smtClean="0">
                <a:sym typeface="Symbol" pitchFamily="18" charset="2"/>
              </a:rPr>
              <a:t>nemohou testovat hypotézu  </a:t>
            </a:r>
            <a:r>
              <a:rPr lang="cs-CZ" sz="2000" b="1" u="sng" smtClean="0">
                <a:sym typeface="Symbol" pitchFamily="18" charset="2"/>
              </a:rPr>
              <a:t>nemohou prokázat příčinnou souvislost</a:t>
            </a:r>
            <a:r>
              <a:rPr lang="cs-CZ" sz="2000" b="1" smtClean="0">
                <a:sym typeface="Symbol" pitchFamily="18" charset="2"/>
              </a:rPr>
              <a:t> mezi rizik.faktorem a následným onemocněním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Deskriptivní studie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lphaLcParenR"/>
            </a:pPr>
            <a:endParaRPr lang="cs-CZ" sz="3200" b="1" smtClean="0"/>
          </a:p>
          <a:p>
            <a:pPr marL="571500" indent="-571500" eaLnBrk="1" hangingPunct="1">
              <a:buFont typeface="Wingdings" pitchFamily="2" charset="2"/>
              <a:buAutoNum type="alphaLcParenR"/>
            </a:pPr>
            <a:r>
              <a:rPr lang="cs-CZ" sz="3200" b="1" smtClean="0"/>
              <a:t>Ekologické, korelační studie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AutoNum type="alphaLcParenR"/>
            </a:pPr>
            <a:r>
              <a:rPr lang="cs-CZ" sz="3200" b="1" smtClean="0"/>
              <a:t>Průřezové studie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AutoNum type="alphaLcParenR"/>
            </a:pPr>
            <a:r>
              <a:rPr lang="cs-CZ" sz="3200" b="1" smtClean="0"/>
              <a:t>Longitudinální studie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None/>
            </a:pPr>
            <a:endParaRPr lang="cs-CZ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 smtClean="0">
                <a:solidFill>
                  <a:schemeClr val="accent2"/>
                </a:solidFill>
              </a:rPr>
              <a:t>a)</a:t>
            </a:r>
            <a:r>
              <a:rPr lang="cs-CZ" sz="3000" b="1" smtClean="0"/>
              <a:t> Korelační (ekologická) studie (1)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i="1" smtClean="0"/>
              <a:t>Zjišťuje </a:t>
            </a:r>
            <a:r>
              <a:rPr lang="cs-CZ" b="1" i="1" u="sng" smtClean="0"/>
              <a:t>korelaci </a:t>
            </a:r>
            <a:r>
              <a:rPr lang="cs-CZ" i="1" u="sng" smtClean="0"/>
              <a:t>(asociaci) mezi frekvencí rizikového faktoru a nemocností(úmrtností</a:t>
            </a:r>
            <a:r>
              <a:rPr lang="cs-CZ" i="1" smtClean="0"/>
              <a:t>) v </a:t>
            </a:r>
            <a:r>
              <a:rPr lang="cs-CZ" b="1" i="1" smtClean="0"/>
              <a:t>rámci skupin</a:t>
            </a:r>
            <a:r>
              <a:rPr lang="cs-CZ" i="1" smtClean="0"/>
              <a:t> </a:t>
            </a:r>
            <a:r>
              <a:rPr lang="cs-CZ" b="1" i="1" smtClean="0"/>
              <a:t>osob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i="1" smtClean="0"/>
              <a:t>Možnost </a:t>
            </a:r>
            <a:r>
              <a:rPr lang="cs-CZ" b="1" i="1" smtClean="0"/>
              <a:t>srovnávání</a:t>
            </a:r>
            <a:r>
              <a:rPr lang="cs-CZ" i="1" smtClean="0"/>
              <a:t> zdravotní situace: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mtClean="0"/>
              <a:t>u </a:t>
            </a:r>
            <a:r>
              <a:rPr lang="cs-CZ" u="sng" smtClean="0"/>
              <a:t>různých populací</a:t>
            </a:r>
            <a:r>
              <a:rPr lang="cs-CZ" smtClean="0"/>
              <a:t> za určité časové období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mtClean="0"/>
              <a:t>v </a:t>
            </a:r>
            <a:r>
              <a:rPr lang="cs-CZ" u="sng" smtClean="0"/>
              <a:t>jedné populaci</a:t>
            </a:r>
            <a:r>
              <a:rPr lang="cs-CZ" smtClean="0"/>
              <a:t> v různých časových obdobích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cs-CZ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 smtClean="0">
                <a:solidFill>
                  <a:schemeClr val="accent2"/>
                </a:solidFill>
              </a:rPr>
              <a:t>a)</a:t>
            </a:r>
            <a:r>
              <a:rPr lang="cs-CZ" sz="3000" b="1" smtClean="0"/>
              <a:t> Korelační (ekologická) studie (2)</a:t>
            </a:r>
            <a:r>
              <a:rPr lang="cs-CZ" sz="3400" b="1" smtClean="0"/>
              <a:t> 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500" smtClean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cs-CZ" sz="2500" smtClean="0"/>
              <a:t>Předmětem studia: </a:t>
            </a:r>
            <a:r>
              <a:rPr lang="cs-CZ" sz="2500" b="1" u="sng" smtClean="0"/>
              <a:t>populační celky</a:t>
            </a:r>
            <a:r>
              <a:rPr lang="cs-CZ" sz="2500" smtClean="0"/>
              <a:t> (ne jednotlivci!)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500" smtClean="0"/>
              <a:t>				např.školy, města, okresy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5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500" smtClean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cs-CZ" sz="2500" smtClean="0"/>
              <a:t>Využívají </a:t>
            </a:r>
            <a:r>
              <a:rPr lang="cs-CZ" sz="2500" b="1" i="1" smtClean="0"/>
              <a:t>info</a:t>
            </a:r>
            <a:r>
              <a:rPr lang="cs-CZ" sz="2500" smtClean="0"/>
              <a:t> získávaných </a:t>
            </a:r>
            <a:r>
              <a:rPr lang="cs-CZ" sz="2500" b="1" i="1" smtClean="0"/>
              <a:t>k jiným účelům</a:t>
            </a:r>
            <a:r>
              <a:rPr lang="cs-CZ" sz="2500" smtClean="0"/>
              <a:t> </a:t>
            </a:r>
            <a:r>
              <a:rPr lang="cs-CZ" sz="2500" smtClean="0">
                <a:sym typeface="Symbol" pitchFamily="18" charset="2"/>
              </a:rPr>
              <a:t> </a:t>
            </a:r>
            <a:r>
              <a:rPr lang="cs-CZ" sz="2500" u="sng" smtClean="0">
                <a:sym typeface="Symbol" pitchFamily="18" charset="2"/>
              </a:rPr>
              <a:t>není možné získat další</a:t>
            </a:r>
            <a:r>
              <a:rPr lang="cs-CZ" sz="2500" smtClean="0">
                <a:sym typeface="Symbol" pitchFamily="18" charset="2"/>
              </a:rPr>
              <a:t> doplňující </a:t>
            </a:r>
            <a:r>
              <a:rPr lang="cs-CZ" sz="2500" u="sng" smtClean="0">
                <a:sym typeface="Symbol" pitchFamily="18" charset="2"/>
              </a:rPr>
              <a:t>informace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5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500" smtClean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cs-CZ" sz="2500" smtClean="0">
                <a:sym typeface="Symbol" pitchFamily="18" charset="2"/>
              </a:rPr>
              <a:t>Poskytují jen hrubou orientaci o problému + mohou být zatíženy řadou zkreslení  </a:t>
            </a:r>
            <a:r>
              <a:rPr lang="cs-CZ" sz="2500" b="1" i="1" smtClean="0">
                <a:sym typeface="Symbol" pitchFamily="18" charset="2"/>
              </a:rPr>
              <a:t>pouze formulace hypotéz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5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500" smtClean="0">
              <a:solidFill>
                <a:schemeClr val="accent2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 smtClean="0">
                <a:solidFill>
                  <a:schemeClr val="accent2"/>
                </a:solidFill>
              </a:rPr>
              <a:t>a)</a:t>
            </a:r>
            <a:r>
              <a:rPr lang="cs-CZ" sz="3000" b="1" smtClean="0"/>
              <a:t> Korelační (ekologická) studie (3)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0010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u="sng" smtClean="0">
                <a:solidFill>
                  <a:schemeClr val="accent2"/>
                </a:solidFill>
              </a:rPr>
              <a:t>Pozitiva</a:t>
            </a:r>
            <a:r>
              <a:rPr lang="cs-CZ" sz="210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u="sng" smtClean="0"/>
              <a:t>rychlé, levné, snadné</a:t>
            </a:r>
            <a:r>
              <a:rPr lang="cs-CZ" sz="21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lze stanovit </a:t>
            </a:r>
            <a:r>
              <a:rPr lang="cs-CZ" sz="2100" u="sng" smtClean="0"/>
              <a:t>hypotézu</a:t>
            </a:r>
            <a:r>
              <a:rPr lang="cs-CZ" sz="2100" smtClean="0"/>
              <a:t> o etiolog.nemoci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u="sng" smtClean="0">
                <a:solidFill>
                  <a:schemeClr val="accent2"/>
                </a:solidFill>
              </a:rPr>
              <a:t>Negativa</a:t>
            </a:r>
            <a:r>
              <a:rPr lang="cs-CZ" sz="210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u="sng" smtClean="0"/>
              <a:t>nemožnost prokázat vztah</a:t>
            </a:r>
            <a:r>
              <a:rPr lang="cs-CZ" sz="2100" smtClean="0"/>
              <a:t> mezi expozicí rizik.faktoru a nemocí u </a:t>
            </a:r>
            <a:r>
              <a:rPr lang="cs-CZ" sz="2100" u="sng" smtClean="0"/>
              <a:t>konkrétní</a:t>
            </a:r>
            <a:r>
              <a:rPr lang="cs-CZ" sz="2100" smtClean="0"/>
              <a:t> osoby (předmětem studia – </a:t>
            </a:r>
            <a:r>
              <a:rPr lang="cs-CZ" sz="2100" b="1" i="1" smtClean="0"/>
              <a:t>populační celky</a:t>
            </a:r>
            <a:r>
              <a:rPr lang="cs-CZ" sz="2100" smtClean="0"/>
              <a:t>!) </a:t>
            </a:r>
            <a:r>
              <a:rPr lang="cs-CZ" sz="2100" smtClean="0">
                <a:latin typeface="Arial" charset="0"/>
                <a:cs typeface="Arial" charset="0"/>
              </a:rPr>
              <a:t>→ </a:t>
            </a:r>
            <a:r>
              <a:rPr lang="cs-CZ" sz="2100" b="1" u="sng" smtClean="0">
                <a:solidFill>
                  <a:schemeClr val="accent2"/>
                </a:solidFill>
                <a:latin typeface="Arial" charset="0"/>
                <a:cs typeface="Arial" charset="0"/>
              </a:rPr>
              <a:t>ecological fallacy</a:t>
            </a:r>
            <a:r>
              <a:rPr lang="cs-CZ" sz="2100" b="1" smtClean="0">
                <a:latin typeface="Arial" charset="0"/>
                <a:cs typeface="Arial" charset="0"/>
              </a:rPr>
              <a:t>  - </a:t>
            </a:r>
            <a:r>
              <a:rPr lang="cs-CZ" sz="2100" smtClean="0">
                <a:latin typeface="Arial" charset="0"/>
                <a:cs typeface="Arial" charset="0"/>
              </a:rPr>
              <a:t>asociace na populační úrovni nemusí nutně znamenat asociaci na úrovni jedince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přejímá </a:t>
            </a:r>
            <a:r>
              <a:rPr lang="cs-CZ" sz="2100" u="sng" smtClean="0"/>
              <a:t>nedostatky rutinních statistik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nemožnost nějakým způsobem kontrolovat vliv potenciálních </a:t>
            </a:r>
            <a:r>
              <a:rPr lang="cs-CZ" sz="2100" u="sng" smtClean="0"/>
              <a:t>zavádějících faktorů</a:t>
            </a:r>
            <a:r>
              <a:rPr lang="cs-CZ" sz="2100" smtClean="0"/>
              <a:t> – zastírají skutečný vztah mezi faktorem a nemocí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u="sng" smtClean="0"/>
              <a:t>ne</a:t>
            </a:r>
            <a:r>
              <a:rPr lang="cs-CZ" sz="2100" smtClean="0"/>
              <a:t>mohou prokázat </a:t>
            </a:r>
            <a:r>
              <a:rPr lang="cs-CZ" sz="2100" u="sng" smtClean="0"/>
              <a:t>kauzalitu vztahu,</a:t>
            </a:r>
            <a:r>
              <a:rPr lang="cs-CZ" sz="2100" smtClean="0"/>
              <a:t> ani</a:t>
            </a:r>
            <a:r>
              <a:rPr lang="cs-CZ" sz="2100" u="sng" smtClean="0"/>
              <a:t> sílu asociace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cs-CZ" sz="2100" b="1" u="sng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92175"/>
          </a:xfrm>
        </p:spPr>
        <p:txBody>
          <a:bodyPr/>
          <a:lstStyle/>
          <a:p>
            <a:pPr eaLnBrk="1" hangingPunct="1"/>
            <a:r>
              <a:rPr lang="cs-CZ" sz="3400" b="1" smtClean="0"/>
              <a:t>Korelační(ekologické) studie - příklady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Obecně: vztah mezi </a:t>
            </a:r>
            <a:r>
              <a:rPr lang="cs-CZ" sz="2600" u="sng" smtClean="0"/>
              <a:t>ukazateli zdrav. stavu</a:t>
            </a:r>
            <a:r>
              <a:rPr lang="cs-CZ" sz="2600" smtClean="0"/>
              <a:t> (SDŽ,SÚ,KÚ) a </a:t>
            </a:r>
            <a:r>
              <a:rPr lang="cs-CZ" sz="2600" u="sng" smtClean="0"/>
              <a:t>socioekon. ukazateli</a:t>
            </a:r>
            <a:r>
              <a:rPr lang="cs-CZ" sz="2600" smtClean="0"/>
              <a:t>  (př.mzda, vzdělání, prům. spotřeba  alkoholu, cigaret).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Konkrétně: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   </a:t>
            </a:r>
            <a:r>
              <a:rPr lang="cs-CZ" sz="2600" b="1" smtClean="0"/>
              <a:t>1.</a:t>
            </a:r>
            <a:r>
              <a:rPr lang="cs-CZ" sz="2600" smtClean="0"/>
              <a:t> vztah mezi koncentrací NO a SO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   ve vybraných okresech ČR a mírou   ponovorozenecké úmrtnosti (Bobák)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   </a:t>
            </a:r>
            <a:r>
              <a:rPr lang="cs-CZ" sz="2600" b="1" smtClean="0"/>
              <a:t>2.</a:t>
            </a:r>
            <a:r>
              <a:rPr lang="cs-CZ" sz="2600" smtClean="0"/>
              <a:t> denní spotřeba  masa a výskyt Ca kolorekta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   </a:t>
            </a:r>
            <a:r>
              <a:rPr lang="cs-CZ" sz="2600" b="1" smtClean="0"/>
              <a:t>3.</a:t>
            </a:r>
            <a:r>
              <a:rPr lang="cs-CZ" sz="2600" smtClean="0"/>
              <a:t> korelace mezi počtem TV antén a KÚ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Hlavní metody medicínského výzkumu</a:t>
            </a:r>
          </a:p>
        </p:txBody>
      </p:sp>
      <p:sp>
        <p:nvSpPr>
          <p:cNvPr id="1638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66738" y="2492375"/>
            <a:ext cx="8001000" cy="3527425"/>
          </a:xfrm>
        </p:spPr>
        <p:txBody>
          <a:bodyPr/>
          <a:lstStyle/>
          <a:p>
            <a:pPr eaLnBrk="1" hangingPunct="1"/>
            <a:r>
              <a:rPr lang="cs-CZ" b="1" smtClean="0"/>
              <a:t>Klinická</a:t>
            </a:r>
          </a:p>
          <a:p>
            <a:pPr eaLnBrk="1" hangingPunct="1"/>
            <a:r>
              <a:rPr lang="cs-CZ" b="1" smtClean="0"/>
              <a:t>Biologická</a:t>
            </a:r>
          </a:p>
          <a:p>
            <a:pPr eaLnBrk="1" hangingPunct="1"/>
            <a:r>
              <a:rPr lang="cs-CZ" b="1" smtClean="0"/>
              <a:t>Experimentální </a:t>
            </a:r>
          </a:p>
          <a:p>
            <a:pPr eaLnBrk="1" hangingPunct="1"/>
            <a:r>
              <a:rPr lang="cs-CZ" b="1" u="sng" smtClean="0"/>
              <a:t>Epidemiologická</a:t>
            </a:r>
          </a:p>
          <a:p>
            <a:pPr eaLnBrk="1" hangingPunct="1">
              <a:buFont typeface="Wingdings" pitchFamily="2" charset="2"/>
              <a:buNone/>
            </a:pPr>
            <a:endParaRPr lang="cs-CZ" b="1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accent2"/>
                </a:solidFill>
              </a:rPr>
              <a:t>b)</a:t>
            </a:r>
            <a:r>
              <a:rPr lang="cs-CZ" sz="2800" b="1" smtClean="0"/>
              <a:t> Průřezová (prevalenční, tranversální) studie (1)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Předmětem:  informace o přítomnosti či nepřítomnosti jak </a:t>
            </a:r>
            <a:r>
              <a:rPr lang="cs-CZ" sz="2100" u="sng" smtClean="0"/>
              <a:t>nemoci(tzn. </a:t>
            </a:r>
            <a:r>
              <a:rPr lang="cs-CZ" sz="2100" b="1" u="sng" smtClean="0"/>
              <a:t>prevalenci</a:t>
            </a:r>
            <a:r>
              <a:rPr lang="cs-CZ" sz="2100" u="sng" smtClean="0"/>
              <a:t> určité nemoci)</a:t>
            </a:r>
            <a:r>
              <a:rPr lang="cs-CZ" sz="2100" smtClean="0"/>
              <a:t>, tak potenciálních </a:t>
            </a:r>
            <a:r>
              <a:rPr lang="cs-CZ" sz="2100" u="sng" smtClean="0"/>
              <a:t>rizikových faktorů</a:t>
            </a:r>
            <a:r>
              <a:rPr lang="cs-CZ" sz="2100" smtClean="0"/>
              <a:t> u </a:t>
            </a:r>
            <a:r>
              <a:rPr lang="cs-CZ" sz="2100" b="1" u="sng" smtClean="0"/>
              <a:t>jednotlivců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1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Je sledován </a:t>
            </a:r>
            <a:r>
              <a:rPr lang="cs-CZ" sz="2100" u="sng" smtClean="0"/>
              <a:t>aktuální stav závislosti </a:t>
            </a:r>
            <a:r>
              <a:rPr lang="cs-CZ" sz="2100" smtClean="0"/>
              <a:t>mezi výskytem nemoci a možnou příčinou (RF), a to </a:t>
            </a:r>
            <a:r>
              <a:rPr lang="cs-CZ" sz="2100" b="1" smtClean="0"/>
              <a:t>současně k určitému datu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1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i="1" u="sng" smtClean="0"/>
              <a:t>Jak zjistit přítomnost nemoci</a:t>
            </a:r>
            <a:r>
              <a:rPr lang="cs-CZ" sz="2100" u="sng" smtClean="0"/>
              <a:t>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Interview, dotazník, zdrav.dokumentace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i="1" u="sng" smtClean="0"/>
              <a:t>Jak zjistit expozici rizik.faktorům?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Vyšetření, krevní testy, anamnéza (spotřeba cigaret, alkoholu, kávy…)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accent2"/>
                </a:solidFill>
              </a:rPr>
              <a:t>b)</a:t>
            </a:r>
            <a:r>
              <a:rPr lang="cs-CZ" sz="2800" b="1" smtClean="0"/>
              <a:t> Průřezová (prevalenční) studie (2)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u="sng" smtClean="0">
                <a:solidFill>
                  <a:schemeClr val="accent2"/>
                </a:solidFill>
              </a:rPr>
              <a:t>Pozitiva</a:t>
            </a:r>
            <a:r>
              <a:rPr lang="cs-CZ" sz="210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u="sng" smtClean="0"/>
              <a:t>rychlá, levná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u="sng" smtClean="0"/>
              <a:t>eliminace fenoménu ledovce</a:t>
            </a:r>
            <a:r>
              <a:rPr lang="cs-CZ" sz="2100" smtClean="0"/>
              <a:t> (výběrová šetření)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informace o </a:t>
            </a:r>
            <a:r>
              <a:rPr lang="cs-CZ" sz="2100" u="sng" smtClean="0"/>
              <a:t>prevalenci</a:t>
            </a:r>
            <a:r>
              <a:rPr lang="cs-CZ" sz="2100" smtClean="0"/>
              <a:t> nemoci </a:t>
            </a:r>
            <a:r>
              <a:rPr lang="cs-CZ" sz="2100" u="sng" smtClean="0"/>
              <a:t>v různých populačních celcích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u="sng" smtClean="0">
                <a:solidFill>
                  <a:schemeClr val="accent2"/>
                </a:solidFill>
              </a:rPr>
              <a:t>Negativa</a:t>
            </a:r>
            <a:r>
              <a:rPr lang="cs-CZ" sz="210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u="sng" smtClean="0"/>
              <a:t>nevhodná pro vzácná  a krátce trvající </a:t>
            </a:r>
            <a:r>
              <a:rPr lang="cs-CZ" sz="2100" smtClean="0"/>
              <a:t>onemocnění, 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expozice faktoru a přítomnost nemoci je hodnocena </a:t>
            </a:r>
            <a:r>
              <a:rPr lang="cs-CZ" sz="2100" u="sng" smtClean="0"/>
              <a:t>současně k určitému datu či období</a:t>
            </a:r>
            <a:r>
              <a:rPr lang="cs-CZ" sz="2100" smtClean="0"/>
              <a:t> </a:t>
            </a:r>
            <a:r>
              <a:rPr lang="cs-CZ" sz="2100" smtClean="0">
                <a:sym typeface="Symbol" pitchFamily="18" charset="2"/>
              </a:rPr>
              <a:t> někdy je </a:t>
            </a:r>
            <a:r>
              <a:rPr lang="cs-CZ" sz="2100" b="1" smtClean="0">
                <a:sym typeface="Symbol" pitchFamily="18" charset="2"/>
              </a:rPr>
              <a:t>obtížné rozlišit mezi příčinou a následkem,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1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>
                <a:sym typeface="Symbol" pitchFamily="18" charset="2"/>
              </a:rPr>
              <a:t> </a:t>
            </a:r>
            <a:r>
              <a:rPr lang="cs-CZ" sz="2100" b="1" u="sng" smtClean="0">
                <a:sym typeface="Symbol" pitchFamily="18" charset="2"/>
              </a:rPr>
              <a:t>nemůže přinést důkaz o kauzálním vztahu </a:t>
            </a:r>
            <a:r>
              <a:rPr lang="cs-CZ" sz="2100" smtClean="0">
                <a:sym typeface="Symbol" pitchFamily="18" charset="2"/>
              </a:rPr>
              <a:t>mezi N</a:t>
            </a:r>
            <a:r>
              <a:rPr lang="cs-CZ" sz="2100" b="1" u="sng" smtClean="0">
                <a:sym typeface="Symbol" pitchFamily="18" charset="2"/>
              </a:rPr>
              <a:t> </a:t>
            </a:r>
            <a:r>
              <a:rPr lang="cs-CZ" sz="2100" smtClean="0">
                <a:sym typeface="Symbol" pitchFamily="18" charset="2"/>
              </a:rPr>
              <a:t>a 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Průřezová (prevalenční) studie(3</a:t>
            </a:r>
            <a:r>
              <a:rPr lang="cs-CZ" sz="3400" smtClean="0"/>
              <a:t>) - příklady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Osoby onkol. nemocné trpí častěji depresemi </a:t>
            </a:r>
            <a:r>
              <a:rPr lang="cs-CZ" sz="2600" smtClean="0">
                <a:latin typeface="Arial" charset="0"/>
                <a:cs typeface="Arial" charset="0"/>
              </a:rPr>
              <a:t>→ psychické poruchy jsou důsledkem onkol. dg.? Nebo psychicky labilní osoby jsou predisponovány ke vzniku nádor. onem.? ( příčina nebo následek)</a:t>
            </a:r>
          </a:p>
          <a:p>
            <a:pPr eaLnBrk="1" hangingPunct="1"/>
            <a:r>
              <a:rPr lang="cs-CZ" sz="2600" b="1" smtClean="0">
                <a:latin typeface="Arial" charset="0"/>
                <a:cs typeface="Arial" charset="0"/>
              </a:rPr>
              <a:t>HIS ČR</a:t>
            </a:r>
            <a:r>
              <a:rPr lang="cs-CZ" sz="2600" smtClean="0">
                <a:latin typeface="Arial" charset="0"/>
                <a:cs typeface="Arial" charset="0"/>
              </a:rPr>
              <a:t> – výběrové šetření o zdravotním stavu obyvatelstva (</a:t>
            </a:r>
            <a:r>
              <a:rPr lang="cs-CZ" sz="2000" smtClean="0">
                <a:latin typeface="Arial" charset="0"/>
                <a:cs typeface="Arial" charset="0"/>
              </a:rPr>
              <a:t>1993,1996, 1999, 2002-</a:t>
            </a:r>
            <a:r>
              <a:rPr lang="cs-CZ" sz="2600" smtClean="0">
                <a:latin typeface="Arial" charset="0"/>
                <a:cs typeface="Arial" charset="0"/>
              </a:rPr>
              <a:t> </a:t>
            </a:r>
            <a:r>
              <a:rPr lang="cs-CZ" sz="2000" i="1" smtClean="0">
                <a:latin typeface="Arial" charset="0"/>
                <a:cs typeface="Arial" charset="0"/>
              </a:rPr>
              <a:t>zákl</a:t>
            </a:r>
            <a:r>
              <a:rPr lang="cs-CZ" sz="2600" i="1" smtClean="0">
                <a:latin typeface="Arial" charset="0"/>
                <a:cs typeface="Arial" charset="0"/>
              </a:rPr>
              <a:t>.</a:t>
            </a:r>
            <a:r>
              <a:rPr lang="cs-CZ" sz="2000" i="1" smtClean="0">
                <a:latin typeface="Arial" charset="0"/>
                <a:cs typeface="Arial" charset="0"/>
              </a:rPr>
              <a:t> demogr.a socioek.charakteristiky, zdravotní stav, výskyt rizikových faktorů a životní styl, hodnocení zdravotnického systému)</a:t>
            </a:r>
          </a:p>
          <a:p>
            <a:pPr eaLnBrk="1" hangingPunct="1"/>
            <a:r>
              <a:rPr lang="cs-CZ" sz="2400" b="1" smtClean="0">
                <a:latin typeface="Arial" charset="0"/>
                <a:cs typeface="Arial" charset="0"/>
              </a:rPr>
              <a:t>EHIS</a:t>
            </a:r>
            <a:r>
              <a:rPr lang="cs-CZ" sz="2400" smtClean="0">
                <a:latin typeface="Arial" charset="0"/>
                <a:cs typeface="Arial" charset="0"/>
              </a:rPr>
              <a:t> – Evropské výběrové šetření o zdraví v ČR </a:t>
            </a:r>
            <a:r>
              <a:rPr lang="cs-CZ" sz="1800" smtClean="0">
                <a:latin typeface="Arial" charset="0"/>
                <a:cs typeface="Arial" charset="0"/>
              </a:rPr>
              <a:t>(2008)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Evropské výběrové šetření o zdraví v ČR (EHIS 2008)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Jednotný systém harmonizovaných šetření o zdraví v rámci zemí  Evropy</a:t>
            </a:r>
          </a:p>
          <a:p>
            <a:pPr eaLnBrk="1" hangingPunct="1"/>
            <a:r>
              <a:rPr lang="cs-CZ" sz="2400" smtClean="0"/>
              <a:t>4 základní složky (moduly)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    - </a:t>
            </a:r>
            <a:r>
              <a:rPr lang="cs-CZ" sz="2000" u="sng" smtClean="0"/>
              <a:t>Evropský podkladový modul </a:t>
            </a:r>
            <a:r>
              <a:rPr lang="cs-CZ" sz="2000" smtClean="0"/>
              <a:t>(sociodem.charak.)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      - </a:t>
            </a:r>
            <a:r>
              <a:rPr lang="cs-CZ" sz="2000" u="sng" smtClean="0"/>
              <a:t>Evropský  modul o zdravotním stavu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      - </a:t>
            </a:r>
            <a:r>
              <a:rPr lang="cs-CZ" sz="2000" u="sng" smtClean="0"/>
              <a:t>Evropský modul o zdravotní péči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      - </a:t>
            </a:r>
            <a:r>
              <a:rPr lang="cs-CZ" sz="2000" u="sng" smtClean="0"/>
              <a:t>Evropský modul o zdravotních determinantách</a:t>
            </a:r>
          </a:p>
          <a:p>
            <a:pPr eaLnBrk="1" hangingPunct="1"/>
            <a:r>
              <a:rPr lang="cs-CZ" sz="2000" smtClean="0"/>
              <a:t>Cca 4000 respondentů (15-79let) náhodný výběr z CRO</a:t>
            </a:r>
          </a:p>
          <a:p>
            <a:pPr eaLnBrk="1" hangingPunct="1"/>
            <a:r>
              <a:rPr lang="cs-CZ" sz="2000" smtClean="0"/>
              <a:t>Dotazníkové šetření metodou face to face (Eurostat)</a:t>
            </a:r>
          </a:p>
          <a:p>
            <a:pPr eaLnBrk="1" hangingPunct="1"/>
            <a:r>
              <a:rPr lang="cs-CZ" sz="2000" smtClean="0"/>
              <a:t>Realizováno ÚZISem (jinde národní statistické ústavy)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accent2"/>
                </a:solidFill>
              </a:rPr>
              <a:t>c) </a:t>
            </a:r>
            <a:r>
              <a:rPr lang="cs-CZ" b="1" smtClean="0">
                <a:solidFill>
                  <a:schemeClr val="tx1"/>
                </a:solidFill>
              </a:rPr>
              <a:t>Longitudinální studie</a:t>
            </a:r>
            <a:endParaRPr lang="cs-CZ" b="1" smtClean="0">
              <a:solidFill>
                <a:schemeClr val="accent2"/>
              </a:solidFill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typické – </a:t>
            </a:r>
            <a:r>
              <a:rPr lang="cs-CZ" u="sng" smtClean="0"/>
              <a:t>dlouhodobé sledování jednotlivců</a:t>
            </a:r>
            <a:r>
              <a:rPr lang="en-US" smtClean="0"/>
              <a:t>;</a:t>
            </a:r>
            <a:r>
              <a:rPr lang="cs-CZ" smtClean="0"/>
              <a:t> náročné</a:t>
            </a:r>
          </a:p>
          <a:p>
            <a:pPr eaLnBrk="1" hangingPunct="1"/>
            <a:r>
              <a:rPr lang="cs-CZ" smtClean="0"/>
              <a:t>umožňuje </a:t>
            </a:r>
            <a:r>
              <a:rPr lang="cs-CZ" u="sng" smtClean="0"/>
              <a:t>hodnocení vývoje</a:t>
            </a:r>
          </a:p>
          <a:p>
            <a:pPr eaLnBrk="1" hangingPunct="1"/>
            <a:endParaRPr lang="cs-CZ" u="sng" smtClean="0"/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Př.: 	Studie britských lékařů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       Brněnská studie růstu a vývoje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ANALYTICKÉ STUDIE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u="sng" smtClean="0"/>
              <a:t>prověřují hypotézy</a:t>
            </a:r>
            <a:r>
              <a:rPr lang="cs-CZ" sz="2600" smtClean="0"/>
              <a:t>, kt.vyplynuly z deskriptivní fáze epidem.šetření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b="1" u="sng" smtClean="0"/>
              <a:t>měření asociace</a:t>
            </a:r>
            <a:r>
              <a:rPr lang="cs-CZ" sz="2600" b="1" smtClean="0"/>
              <a:t> mezi nějakým potenciálně rizikovým faktorem (</a:t>
            </a:r>
            <a:r>
              <a:rPr lang="cs-CZ" sz="2600" b="1" u="sng" smtClean="0"/>
              <a:t>expozicí</a:t>
            </a:r>
            <a:r>
              <a:rPr lang="cs-CZ" sz="2600" b="1" smtClean="0"/>
              <a:t>) a </a:t>
            </a:r>
            <a:r>
              <a:rPr lang="cs-CZ" sz="2600" b="1" u="sng" smtClean="0"/>
              <a:t>zdravotním následkem</a:t>
            </a:r>
            <a:r>
              <a:rPr lang="cs-CZ" sz="2600" b="1" smtClean="0"/>
              <a:t> (onemocněním či úmrtím)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posuzují </a:t>
            </a:r>
            <a:r>
              <a:rPr lang="cs-CZ" sz="2600" u="sng" smtClean="0"/>
              <a:t>příčinné vztahy</a:t>
            </a:r>
            <a:r>
              <a:rPr lang="cs-CZ" sz="2600" smtClean="0"/>
              <a:t> mezi </a:t>
            </a:r>
            <a:r>
              <a:rPr lang="cs-CZ" sz="2600" u="sng" smtClean="0"/>
              <a:t>expozicí faktoru </a:t>
            </a:r>
            <a:r>
              <a:rPr lang="cs-CZ" sz="2600" smtClean="0"/>
              <a:t> a následným </a:t>
            </a:r>
            <a:r>
              <a:rPr lang="cs-CZ" sz="2600" u="sng" smtClean="0"/>
              <a:t>onemocněním</a:t>
            </a:r>
            <a:endParaRPr lang="cs-CZ" sz="2600" smtClean="0"/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nutnost vytvoření jedné (více) kontrolních skupin </a:t>
            </a:r>
            <a:r>
              <a:rPr lang="cs-CZ" sz="2600" smtClean="0">
                <a:sym typeface="Symbol" pitchFamily="18" charset="2"/>
              </a:rPr>
              <a:t> statistické testování získávaných údajů</a:t>
            </a:r>
            <a:r>
              <a:rPr lang="cs-CZ" sz="2600" smtClean="0">
                <a:latin typeface="Arial" charset="0"/>
                <a:sym typeface="Symbol" pitchFamily="18" charset="2"/>
              </a:rPr>
              <a:t> (</a:t>
            </a:r>
            <a:r>
              <a:rPr lang="cs-CZ" sz="2600" u="sng" smtClean="0">
                <a:latin typeface="Arial" charset="0"/>
                <a:sym typeface="Symbol" pitchFamily="18" charset="2"/>
              </a:rPr>
              <a:t>MAČOVÁNÍ</a:t>
            </a:r>
            <a:r>
              <a:rPr lang="cs-CZ" sz="2600" smtClean="0">
                <a:latin typeface="Arial" charset="0"/>
                <a:sym typeface="Symbol" pitchFamily="18" charset="2"/>
              </a:rPr>
              <a:t>)</a:t>
            </a:r>
            <a:endParaRPr lang="cs-CZ" sz="2600" u="sng" smtClean="0"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Analytické studie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AutoNum type="alphaLcParenR"/>
            </a:pPr>
            <a:r>
              <a:rPr lang="cs-CZ" sz="1800" b="1" smtClean="0"/>
              <a:t>Retrospektivní (case control study, s. případů a kontrol)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AutoNum type="alphaLcParenR"/>
            </a:pPr>
            <a:r>
              <a:rPr lang="cs-CZ" sz="1800" b="1" smtClean="0"/>
              <a:t>Prospektivní (cohort study)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AutoNum type="alphaLcParenR"/>
            </a:pPr>
            <a:r>
              <a:rPr lang="cs-CZ" sz="1800" b="1" smtClean="0"/>
              <a:t>Retroprospektivní (ambispektivní)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AutoNum type="alphaLcParenR"/>
            </a:pPr>
            <a:endParaRPr lang="cs-CZ" sz="1800" b="1" smtClean="0"/>
          </a:p>
          <a:p>
            <a:pPr marL="571500" indent="-571500"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1800" smtClean="0">
                <a:sym typeface="Symbol" pitchFamily="18" charset="2"/>
              </a:rPr>
              <a:t>obsahují rovněž popis, navíc analyzují vztah mezi zdravot. stavem a dalšími proměnnými.</a:t>
            </a:r>
          </a:p>
          <a:p>
            <a:pPr marL="571500" indent="-571500" eaLnBrk="1" hangingPunct="1">
              <a:lnSpc>
                <a:spcPct val="80000"/>
              </a:lnSpc>
              <a:buFont typeface="Symbol" pitchFamily="18" charset="2"/>
              <a:buChar char="®"/>
            </a:pPr>
            <a:endParaRPr lang="cs-CZ" sz="1800" smtClean="0">
              <a:sym typeface="Symbol" pitchFamily="18" charset="2"/>
            </a:endParaRPr>
          </a:p>
          <a:p>
            <a:pPr marL="571500" indent="-571500"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1800" smtClean="0"/>
              <a:t>snaží se objasnit, zda expozice určitému faktoru vede následně ke vzniku nemoci (</a:t>
            </a:r>
            <a:r>
              <a:rPr lang="cs-CZ" sz="1800" b="1" smtClean="0"/>
              <a:t>rizikový</a:t>
            </a:r>
            <a:r>
              <a:rPr lang="cs-CZ" sz="1800" smtClean="0"/>
              <a:t> faktor) nebo naopak – zda tento faktor zabrání nemoci( </a:t>
            </a:r>
            <a:r>
              <a:rPr lang="cs-CZ" sz="1800" b="1" smtClean="0"/>
              <a:t>protektivní</a:t>
            </a:r>
            <a:r>
              <a:rPr lang="cs-CZ" sz="1800" smtClean="0"/>
              <a:t> f.)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 smtClean="0">
                <a:solidFill>
                  <a:schemeClr val="accent2"/>
                </a:solidFill>
              </a:rPr>
              <a:t>a)</a:t>
            </a:r>
            <a:r>
              <a:rPr lang="cs-CZ" sz="3000" b="1" smtClean="0"/>
              <a:t> Studie případu a kontrol (case control study) - </a:t>
            </a:r>
            <a:r>
              <a:rPr lang="cs-CZ" sz="3000" b="1" smtClean="0">
                <a:solidFill>
                  <a:schemeClr val="accent2"/>
                </a:solidFill>
              </a:rPr>
              <a:t>retrospektivní </a:t>
            </a:r>
            <a:r>
              <a:rPr lang="cs-CZ" sz="3000" b="1" smtClean="0"/>
              <a:t>(1)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smtClean="0"/>
              <a:t>2 skupiny osob: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u="sng" smtClean="0"/>
              <a:t>případy</a:t>
            </a:r>
            <a:r>
              <a:rPr lang="cs-CZ" sz="1700" smtClean="0"/>
              <a:t> (nemocní)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u="sng" smtClean="0"/>
              <a:t>kontroly</a:t>
            </a:r>
            <a:r>
              <a:rPr lang="cs-CZ" sz="1700" smtClean="0"/>
              <a:t> (bez nemoci)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700" smtClean="0"/>
              <a:t>zjišťujeme, zda obě skupiny byly v minulosti vystaveny působení sledovaného faktoru </a:t>
            </a:r>
            <a:r>
              <a:rPr lang="cs-CZ" sz="1700" smtClean="0">
                <a:sym typeface="Symbol" pitchFamily="18" charset="2"/>
              </a:rPr>
              <a:t> </a:t>
            </a:r>
            <a:r>
              <a:rPr lang="cs-CZ" sz="1700" b="1" smtClean="0">
                <a:sym typeface="Symbol" pitchFamily="18" charset="2"/>
              </a:rPr>
              <a:t>sledujeme </a:t>
            </a:r>
            <a:r>
              <a:rPr lang="cs-CZ" sz="1700" b="1" u="sng" smtClean="0">
                <a:sym typeface="Symbol" pitchFamily="18" charset="2"/>
              </a:rPr>
              <a:t>prevalenci faktoru</a:t>
            </a:r>
            <a:r>
              <a:rPr lang="cs-CZ" sz="1700" smtClean="0">
                <a:sym typeface="Symbol" pitchFamily="18" charset="2"/>
              </a:rPr>
              <a:t> mezi skupinou případů a kontrol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700" smtClean="0">
                <a:sym typeface="Symbol" pitchFamily="18" charset="2"/>
              </a:rPr>
              <a:t>jednotlivé osoby vybírány podle toho, zda u nich bylo či nebylo dg.sledované onemocnění, </a:t>
            </a:r>
            <a:r>
              <a:rPr lang="cs-CZ" sz="1700" b="1" u="sng" smtClean="0">
                <a:sym typeface="Symbol" pitchFamily="18" charset="2"/>
              </a:rPr>
              <a:t>zpětně pátráme po expozici</a:t>
            </a:r>
            <a:r>
              <a:rPr lang="cs-CZ" sz="1700" b="1" smtClean="0">
                <a:sym typeface="Symbol" pitchFamily="18" charset="2"/>
              </a:rPr>
              <a:t> určitému rizikovému faktoru –</a:t>
            </a:r>
            <a:r>
              <a:rPr lang="cs-CZ" sz="1700" smtClean="0">
                <a:sym typeface="Symbol" pitchFamily="18" charset="2"/>
              </a:rPr>
              <a:t> postupujeme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sz="170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smtClean="0">
                <a:solidFill>
                  <a:schemeClr val="accent2"/>
                </a:solidFill>
                <a:sym typeface="Symbol" pitchFamily="18" charset="2"/>
              </a:rPr>
              <a:t>				</a:t>
            </a:r>
            <a:r>
              <a:rPr lang="cs-CZ" sz="2400" u="sng" smtClean="0">
                <a:solidFill>
                  <a:schemeClr val="accent2"/>
                </a:solidFill>
                <a:sym typeface="Symbol" pitchFamily="18" charset="2"/>
              </a:rPr>
              <a:t>od následku k příčině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sz="240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1700" b="1" u="sng" smtClean="0">
                <a:solidFill>
                  <a:schemeClr val="accent2"/>
                </a:solidFill>
                <a:sym typeface="Symbol" pitchFamily="18" charset="2"/>
              </a:rPr>
              <a:t>Retrospektivní studie</a:t>
            </a:r>
            <a:endParaRPr lang="cs-CZ" sz="170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cs-CZ" sz="1700" smtClean="0">
                <a:sym typeface="Symbol" pitchFamily="18" charset="2"/>
              </a:rPr>
              <a:t>	Srovnáváme četnost výskytu rizikového faktoru u případů a kontrol, usuzujeme na </a:t>
            </a:r>
            <a:r>
              <a:rPr lang="cs-CZ" sz="1700" u="sng" smtClean="0">
                <a:sym typeface="Symbol" pitchFamily="18" charset="2"/>
              </a:rPr>
              <a:t>asociaci mezi vznikem nemoci a působením faktoru</a:t>
            </a:r>
            <a:endParaRPr lang="cs-CZ" sz="170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4403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4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 smtClean="0">
                <a:solidFill>
                  <a:schemeClr val="accent2"/>
                </a:solidFill>
              </a:rPr>
              <a:t>a)</a:t>
            </a:r>
            <a:r>
              <a:rPr lang="cs-CZ" sz="3000" b="1" smtClean="0"/>
              <a:t> Studie případu a kontrol (case control study) - </a:t>
            </a:r>
            <a:r>
              <a:rPr lang="cs-CZ" sz="3000" b="1" smtClean="0">
                <a:solidFill>
                  <a:schemeClr val="accent2"/>
                </a:solidFill>
              </a:rPr>
              <a:t>retrospektivní </a:t>
            </a:r>
            <a:r>
              <a:rPr lang="cs-CZ" sz="3000" b="1" smtClean="0"/>
              <a:t>(2)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u="sng" smtClean="0">
                <a:solidFill>
                  <a:schemeClr val="accent2"/>
                </a:solidFill>
              </a:rPr>
              <a:t>Pozitiva</a:t>
            </a:r>
            <a:r>
              <a:rPr lang="cs-CZ" sz="190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časová, finanční </a:t>
            </a:r>
            <a:r>
              <a:rPr lang="cs-CZ" sz="1900" u="sng" smtClean="0"/>
              <a:t>nenáročnost</a:t>
            </a:r>
            <a:r>
              <a:rPr lang="cs-CZ" sz="1900" smtClean="0"/>
              <a:t>,možnost rychlého </a:t>
            </a:r>
            <a:r>
              <a:rPr lang="cs-CZ" sz="1900" u="sng" smtClean="0"/>
              <a:t>zopakování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vhodné pro </a:t>
            </a:r>
            <a:r>
              <a:rPr lang="cs-CZ" sz="1900" u="sng" smtClean="0"/>
              <a:t>chronické</a:t>
            </a:r>
            <a:r>
              <a:rPr lang="cs-CZ" sz="1900" smtClean="0"/>
              <a:t> onemocnění, onemocnění se </a:t>
            </a:r>
            <a:r>
              <a:rPr lang="cs-CZ" sz="1900" u="sng" smtClean="0"/>
              <a:t>vzácným výskytem</a:t>
            </a:r>
            <a:endParaRPr 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lze sledovat i </a:t>
            </a:r>
            <a:r>
              <a:rPr lang="cs-CZ" sz="1900" u="sng" smtClean="0"/>
              <a:t>více rizikových faktorů</a:t>
            </a:r>
            <a:r>
              <a:rPr lang="cs-CZ" sz="1900" smtClean="0"/>
              <a:t> u jedné nemoci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u="sng" smtClean="0">
                <a:solidFill>
                  <a:schemeClr val="accent2"/>
                </a:solidFill>
              </a:rPr>
              <a:t>Negativa</a:t>
            </a:r>
            <a:r>
              <a:rPr lang="cs-CZ" sz="190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i="1" smtClean="0"/>
              <a:t>retrospektivní přístup</a:t>
            </a:r>
            <a:r>
              <a:rPr lang="cs-CZ" sz="1900" smtClean="0"/>
              <a:t> – jak expozice faktoru, tak rozvoj studované nemoci se již udály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nemožnost určit </a:t>
            </a:r>
            <a:r>
              <a:rPr lang="cs-CZ" sz="1900" u="sng" smtClean="0"/>
              <a:t>časový interval</a:t>
            </a:r>
            <a:r>
              <a:rPr lang="cs-CZ" sz="1900" smtClean="0"/>
              <a:t> mezi expozicí a následkem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u="sng" smtClean="0"/>
              <a:t>nemožnost</a:t>
            </a:r>
            <a:r>
              <a:rPr lang="cs-CZ" sz="1900" smtClean="0"/>
              <a:t> studia </a:t>
            </a:r>
            <a:r>
              <a:rPr lang="cs-CZ" sz="1900" u="sng" smtClean="0"/>
              <a:t>biologického mechanismu</a:t>
            </a:r>
            <a:r>
              <a:rPr lang="cs-CZ" sz="1900" smtClean="0"/>
              <a:t> rozvoje nemoci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u="sng" smtClean="0"/>
              <a:t>nevhodné</a:t>
            </a:r>
            <a:r>
              <a:rPr lang="cs-CZ" sz="1900" smtClean="0"/>
              <a:t> pro studium </a:t>
            </a:r>
            <a:r>
              <a:rPr lang="cs-CZ" sz="1900" u="sng" smtClean="0"/>
              <a:t>vzácných rizikových faktorů</a:t>
            </a:r>
            <a:endParaRPr 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nekompletnost a </a:t>
            </a:r>
            <a:r>
              <a:rPr lang="cs-CZ" sz="1900" u="sng" smtClean="0"/>
              <a:t>nepřesnost dokumentace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u="sng" smtClean="0"/>
              <a:t>paměť</a:t>
            </a:r>
            <a:r>
              <a:rPr lang="cs-CZ" sz="1900" smtClean="0"/>
              <a:t> (jiný stupeň u nemocných a bez nemoci)</a:t>
            </a:r>
            <a:endParaRPr lang="cs-CZ" sz="19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Epidemiologická metoda výzkumu umožňuje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100" smtClean="0"/>
              <a:t>studovat </a:t>
            </a:r>
            <a:r>
              <a:rPr lang="cs-CZ" sz="2100" u="sng" smtClean="0"/>
              <a:t>historii zdraví</a:t>
            </a:r>
            <a:r>
              <a:rPr lang="cs-CZ" sz="2100" smtClean="0"/>
              <a:t> populace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100" smtClean="0"/>
              <a:t>měřit a popsat </a:t>
            </a:r>
            <a:r>
              <a:rPr lang="cs-CZ" sz="2100" u="sng" smtClean="0"/>
              <a:t>rozložení zdraví a nemocí</a:t>
            </a:r>
            <a:r>
              <a:rPr lang="cs-CZ" sz="2100" smtClean="0"/>
              <a:t> v populaci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100" u="sng" smtClean="0"/>
              <a:t>hodnotit činnost a účinnost</a:t>
            </a:r>
            <a:r>
              <a:rPr lang="cs-CZ" sz="2100" smtClean="0"/>
              <a:t> zdravotnických </a:t>
            </a:r>
            <a:r>
              <a:rPr lang="cs-CZ" sz="2100" u="sng" smtClean="0"/>
              <a:t>služeb a opatření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100" smtClean="0"/>
              <a:t>poznat </a:t>
            </a:r>
            <a:r>
              <a:rPr lang="cs-CZ" sz="2100" u="sng" smtClean="0"/>
              <a:t>průběh a symptomy</a:t>
            </a:r>
            <a:r>
              <a:rPr lang="cs-CZ" sz="2100" smtClean="0"/>
              <a:t> jednotlivých nemocí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100" smtClean="0"/>
              <a:t>pátrat po </a:t>
            </a:r>
            <a:r>
              <a:rPr lang="cs-CZ" sz="2100" u="sng" smtClean="0"/>
              <a:t>příčinách</a:t>
            </a:r>
            <a:r>
              <a:rPr lang="cs-CZ" sz="2100" smtClean="0"/>
              <a:t> nemocí a </a:t>
            </a:r>
            <a:r>
              <a:rPr lang="cs-CZ" sz="2100" u="sng" smtClean="0"/>
              <a:t>podmínkách</a:t>
            </a:r>
            <a:r>
              <a:rPr lang="cs-CZ" sz="2100" smtClean="0"/>
              <a:t> zdraví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1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100" b="1" i="1" smtClean="0"/>
              <a:t>3 základní postupy: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100" b="1" smtClean="0"/>
              <a:t>Deskriptivní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100" b="1" smtClean="0"/>
              <a:t>Analytické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100" b="1" smtClean="0"/>
              <a:t>Experimentální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sz="2100" b="1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1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Retrospektivní studie- příklady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u="sng" smtClean="0"/>
              <a:t>studie </a:t>
            </a:r>
            <a:r>
              <a:rPr lang="cs-CZ" sz="2800" i="1" u="sng" smtClean="0"/>
              <a:t>malformací novorozenců</a:t>
            </a:r>
            <a:r>
              <a:rPr lang="cs-CZ" sz="2800" smtClean="0"/>
              <a:t> –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    -průkaz teratogenního efektu thalidomidu (Conterganu) – NSR, 50.léta 20.st.,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    -asociace mezi malformacemi plodu a rubeolou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studie </a:t>
            </a:r>
            <a:r>
              <a:rPr lang="cs-CZ" sz="2800" i="1" smtClean="0"/>
              <a:t>vztahu mezi kouřením a Ca plic,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smtClean="0"/>
              <a:t>    mezi kouřením a ICHS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>
                <a:solidFill>
                  <a:schemeClr val="accent2"/>
                </a:solidFill>
              </a:rPr>
              <a:t>b)</a:t>
            </a:r>
            <a:r>
              <a:rPr lang="cs-CZ" sz="3400" b="1" smtClean="0"/>
              <a:t> Kohortové studie (cohort study) – </a:t>
            </a:r>
            <a:r>
              <a:rPr lang="cs-CZ" sz="3400" b="1" smtClean="0">
                <a:solidFill>
                  <a:schemeClr val="accent2"/>
                </a:solidFill>
              </a:rPr>
              <a:t>prospektivní</a:t>
            </a:r>
            <a:r>
              <a:rPr lang="cs-CZ" sz="3400" b="1" smtClean="0"/>
              <a:t> (1)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2 skupiny osob </a:t>
            </a:r>
            <a:r>
              <a:rPr lang="cs-CZ" sz="2600" b="1" i="1" smtClean="0"/>
              <a:t>bez nemoci</a:t>
            </a:r>
            <a:r>
              <a:rPr lang="cs-CZ" sz="26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osoby </a:t>
            </a:r>
            <a:r>
              <a:rPr lang="cs-CZ" sz="2600" u="sng" smtClean="0"/>
              <a:t>exponované</a:t>
            </a:r>
            <a:r>
              <a:rPr lang="cs-CZ" sz="2600" smtClean="0"/>
              <a:t> (vystavené určitému faktoru)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osoby </a:t>
            </a:r>
            <a:r>
              <a:rPr lang="cs-CZ" sz="2600" u="sng" smtClean="0"/>
              <a:t>neexponované</a:t>
            </a:r>
            <a:r>
              <a:rPr lang="cs-CZ" sz="2600" smtClean="0"/>
              <a:t> (nevystavené působení faktoru)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tvorba souborů </a:t>
            </a:r>
            <a:r>
              <a:rPr lang="cs-CZ" sz="2600" b="1" smtClean="0"/>
              <a:t>mačováním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>
                <a:sym typeface="Symbol" pitchFamily="18" charset="2"/>
              </a:rPr>
              <a:t> obě skupiny sledujeme a po určité době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>
                <a:sym typeface="Symbol" pitchFamily="18" charset="2"/>
              </a:rPr>
              <a:t>	(</a:t>
            </a:r>
            <a:r>
              <a:rPr lang="cs-CZ" sz="2600" b="1" u="sng" smtClean="0">
                <a:sym typeface="Symbol" pitchFamily="18" charset="2"/>
              </a:rPr>
              <a:t>longitudinální studie</a:t>
            </a:r>
            <a:r>
              <a:rPr lang="cs-CZ" sz="2600" smtClean="0">
                <a:sym typeface="Symbol" pitchFamily="18" charset="2"/>
              </a:rPr>
              <a:t>) srovnáme výskyt nemoci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2600" smtClean="0">
                <a:sym typeface="Symbol" pitchFamily="18" charset="2"/>
              </a:rPr>
              <a:t>Postupujeme </a:t>
            </a:r>
            <a:r>
              <a:rPr lang="cs-CZ" sz="2600" smtClean="0">
                <a:solidFill>
                  <a:schemeClr val="accent2"/>
                </a:solidFill>
                <a:sym typeface="Symbol" pitchFamily="18" charset="2"/>
              </a:rPr>
              <a:t>od příčin k následku</a:t>
            </a:r>
            <a:r>
              <a:rPr lang="cs-CZ" sz="2600" smtClean="0">
                <a:sym typeface="Symbol" pitchFamily="18" charset="2"/>
              </a:rPr>
              <a:t>  </a:t>
            </a:r>
            <a:r>
              <a:rPr lang="cs-CZ" sz="2600" b="1" u="sng" smtClean="0">
                <a:solidFill>
                  <a:schemeClr val="accent2"/>
                </a:solidFill>
                <a:sym typeface="Symbol" pitchFamily="18" charset="2"/>
              </a:rPr>
              <a:t>prospektivní studie</a:t>
            </a:r>
            <a:endParaRPr lang="cs-CZ" sz="260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cs-CZ" sz="260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60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4813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4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>
                <a:solidFill>
                  <a:schemeClr val="accent2"/>
                </a:solidFill>
              </a:rPr>
              <a:t>b)</a:t>
            </a:r>
            <a:r>
              <a:rPr lang="cs-CZ" sz="3400" b="1" smtClean="0"/>
              <a:t> Kohortové studie (cohort study) – </a:t>
            </a:r>
            <a:r>
              <a:rPr lang="cs-CZ" sz="3400" b="1" smtClean="0">
                <a:solidFill>
                  <a:schemeClr val="accent2"/>
                </a:solidFill>
              </a:rPr>
              <a:t>prospektivní</a:t>
            </a:r>
            <a:r>
              <a:rPr lang="cs-CZ" sz="3400" b="1" smtClean="0"/>
              <a:t> (2)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89138"/>
            <a:ext cx="8001000" cy="4030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u="sng" smtClean="0">
                <a:solidFill>
                  <a:schemeClr val="accent2"/>
                </a:solidFill>
              </a:rPr>
              <a:t>Pozitiva</a:t>
            </a:r>
            <a:r>
              <a:rPr lang="cs-CZ" sz="190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přesnost, spolehlivost, objektivita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u="sng" smtClean="0"/>
              <a:t>časová sekvence</a:t>
            </a:r>
            <a:r>
              <a:rPr lang="cs-CZ" sz="1900" smtClean="0"/>
              <a:t> mezi přítomností faktorů a následným vznikem on.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i="1" smtClean="0"/>
              <a:t>vhodné</a:t>
            </a:r>
            <a:r>
              <a:rPr lang="cs-CZ" sz="1900" smtClean="0"/>
              <a:t> pro studium </a:t>
            </a:r>
            <a:r>
              <a:rPr lang="cs-CZ" sz="1900" b="1" i="1" smtClean="0"/>
              <a:t>vzácných expozic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hodnocení </a:t>
            </a:r>
            <a:r>
              <a:rPr lang="cs-CZ" sz="1900" u="sng" smtClean="0"/>
              <a:t>vícečetných následků</a:t>
            </a:r>
            <a:r>
              <a:rPr lang="cs-CZ" sz="1900" smtClean="0"/>
              <a:t> jediného rizikového faktoru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přímo měří </a:t>
            </a:r>
            <a:r>
              <a:rPr lang="cs-CZ" sz="1900" u="sng" smtClean="0"/>
              <a:t>incidenci </a:t>
            </a:r>
            <a:r>
              <a:rPr lang="cs-CZ" sz="1900" smtClean="0"/>
              <a:t>ve studovaném i kontrolním souboru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u="sng" smtClean="0">
                <a:solidFill>
                  <a:schemeClr val="accent2"/>
                </a:solidFill>
              </a:rPr>
              <a:t>Negativa</a:t>
            </a:r>
            <a:r>
              <a:rPr lang="cs-CZ" sz="190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finanční a časová </a:t>
            </a:r>
            <a:r>
              <a:rPr lang="cs-CZ" sz="1900" u="sng" smtClean="0"/>
              <a:t>náročnost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u="sng" smtClean="0"/>
              <a:t>ztráta</a:t>
            </a:r>
            <a:r>
              <a:rPr lang="cs-CZ" sz="1900" smtClean="0"/>
              <a:t> sledovaných osob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i="1" smtClean="0"/>
              <a:t>nevhodná</a:t>
            </a:r>
            <a:r>
              <a:rPr lang="cs-CZ" sz="1900" smtClean="0"/>
              <a:t> pro studium </a:t>
            </a:r>
            <a:r>
              <a:rPr lang="cs-CZ" sz="1900" b="1" i="1" smtClean="0"/>
              <a:t>vzácných onemocnění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036638"/>
          </a:xfrm>
        </p:spPr>
        <p:txBody>
          <a:bodyPr/>
          <a:lstStyle/>
          <a:p>
            <a:pPr eaLnBrk="1" hangingPunct="1"/>
            <a:r>
              <a:rPr lang="cs-CZ" sz="2800" b="1" smtClean="0"/>
              <a:t>Kohortové (prospektivní) studie - příklady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349500"/>
            <a:ext cx="8001000" cy="3670300"/>
          </a:xfrm>
        </p:spPr>
        <p:txBody>
          <a:bodyPr/>
          <a:lstStyle/>
          <a:p>
            <a:pPr eaLnBrk="1" hangingPunct="1"/>
            <a:r>
              <a:rPr lang="cs-CZ" smtClean="0"/>
              <a:t>Studie britských lékařů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Studie hodnotící vztah mezi fluorem a kazivostí chrupu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Retroprospektivní (ambispektivní) studie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Prospektivní sledování probíhající v minulosti</a:t>
            </a:r>
          </a:p>
          <a:p>
            <a:pPr eaLnBrk="1" hangingPunct="1">
              <a:lnSpc>
                <a:spcPct val="90000"/>
              </a:lnSpc>
            </a:pPr>
            <a:endParaRPr 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sz="2100" u="sng" smtClean="0"/>
              <a:t>Údaje o expozici</a:t>
            </a:r>
            <a:r>
              <a:rPr lang="cs-CZ" sz="2100" smtClean="0"/>
              <a:t> byly zjištěny  v </a:t>
            </a:r>
            <a:r>
              <a:rPr lang="cs-CZ" sz="2100" u="sng" smtClean="0"/>
              <a:t>minulosti</a:t>
            </a:r>
            <a:r>
              <a:rPr lang="cs-CZ" sz="2100" smtClean="0"/>
              <a:t>, </a:t>
            </a:r>
            <a:r>
              <a:rPr lang="cs-CZ" sz="2100" u="sng" smtClean="0"/>
              <a:t>údaje o následku</a:t>
            </a:r>
            <a:r>
              <a:rPr lang="cs-CZ" sz="2100" smtClean="0"/>
              <a:t> zjišťovány </a:t>
            </a:r>
            <a:r>
              <a:rPr lang="cs-CZ" sz="2100" u="sng" smtClean="0"/>
              <a:t>průběžně </a:t>
            </a:r>
            <a:r>
              <a:rPr lang="cs-CZ" sz="2100" smtClean="0"/>
              <a:t>až do budoucnosti</a:t>
            </a:r>
          </a:p>
          <a:p>
            <a:pPr eaLnBrk="1" hangingPunct="1">
              <a:lnSpc>
                <a:spcPct val="90000"/>
              </a:lnSpc>
            </a:pPr>
            <a:endParaRPr 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Příklad: </a:t>
            </a:r>
            <a:r>
              <a:rPr lang="cs-CZ" sz="2100" i="1" u="sng" smtClean="0"/>
              <a:t>Jak se  nedonošenost projevila na nemocnosti</a:t>
            </a:r>
            <a:r>
              <a:rPr lang="cs-CZ" sz="2100" smtClean="0"/>
              <a:t> </a:t>
            </a:r>
            <a:r>
              <a:rPr lang="cs-CZ" sz="2100" i="1" u="sng" smtClean="0"/>
              <a:t>a úmrtnosti</a:t>
            </a:r>
            <a:r>
              <a:rPr lang="cs-CZ" sz="2100" smtClean="0"/>
              <a:t> ? - ze starých porodopisů vytvořeny 2 soubory- donošené a nedonošené děti, a ze zdrav. dokumentace postupně sledujeme historii jejich  růstu a zdravot. stavu , jak se nedonošenost projevila na těles. a duševním vývoji, na školním prospěchu…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6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3700463"/>
          </a:xfrm>
        </p:spPr>
        <p:txBody>
          <a:bodyPr/>
          <a:lstStyle/>
          <a:p>
            <a:pPr eaLnBrk="1" hangingPunct="1"/>
            <a:r>
              <a:rPr lang="cs-CZ" b="1" smtClean="0"/>
              <a:t>II. Studie založené na intervenci – experimentální (intervenční) studie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 smtClean="0"/>
              <a:t>Studie založené na experimentu (1)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>
                <a:sym typeface="Symbol" pitchFamily="18" charset="2"/>
              </a:rPr>
              <a:t>organizátor studie pouze nepozoruje a neanalyzuje výskyt nemoci a expozice, ale sám </a:t>
            </a:r>
            <a:r>
              <a:rPr lang="cs-CZ" sz="2600" b="1" smtClean="0">
                <a:sym typeface="Symbol" pitchFamily="18" charset="2"/>
              </a:rPr>
              <a:t>aktivním zásahem – </a:t>
            </a:r>
            <a:r>
              <a:rPr lang="cs-CZ" sz="2600" b="1" u="sng" smtClean="0">
                <a:sym typeface="Symbol" pitchFamily="18" charset="2"/>
              </a:rPr>
              <a:t>intervencí</a:t>
            </a:r>
            <a:r>
              <a:rPr lang="cs-CZ" sz="2600" smtClean="0">
                <a:sym typeface="Symbol" pitchFamily="18" charset="2"/>
              </a:rPr>
              <a:t> – vytváří podmínky studie (určuje expozici, rozděluje sledované osoby do skupin…)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>
                <a:sym typeface="Symbol" pitchFamily="18" charset="2"/>
              </a:rPr>
              <a:t>cílem je zhodnotit účinnost  či bezpečnost nové léčebné či preventivní metody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b="1" u="sng" smtClean="0">
                <a:sym typeface="Symbol" pitchFamily="18" charset="2"/>
              </a:rPr>
              <a:t>etika</a:t>
            </a:r>
            <a:r>
              <a:rPr lang="cs-CZ" sz="2600" smtClean="0">
                <a:sym typeface="Symbol" pitchFamily="18" charset="2"/>
              </a:rPr>
              <a:t> – nepřichází v úvahu záměrná expozice faktorům ohrožujícím zdraví – studie slouží k </a:t>
            </a:r>
            <a:r>
              <a:rPr lang="cs-CZ" sz="2600" b="1" smtClean="0">
                <a:sym typeface="Symbol" pitchFamily="18" charset="2"/>
              </a:rPr>
              <a:t>testování účinnosti</a:t>
            </a:r>
            <a:r>
              <a:rPr lang="cs-CZ" sz="2600" smtClean="0">
                <a:sym typeface="Symbol" pitchFamily="18" charset="2"/>
              </a:rPr>
              <a:t> </a:t>
            </a:r>
            <a:r>
              <a:rPr lang="cs-CZ" sz="2600" b="1" smtClean="0">
                <a:sym typeface="Symbol" pitchFamily="18" charset="2"/>
              </a:rPr>
              <a:t>pozitivních intervencí</a:t>
            </a:r>
            <a:r>
              <a:rPr lang="cs-CZ" sz="2600" smtClean="0">
                <a:sym typeface="Symbol" pitchFamily="18" charset="2"/>
              </a:rPr>
              <a:t> (nový lék, vakcína etc…)</a:t>
            </a:r>
            <a:endParaRPr lang="cs-CZ" sz="2600" b="1" u="sng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 smtClean="0"/>
              <a:t>Studie založené na experimentu (2)</a:t>
            </a:r>
            <a:br>
              <a:rPr lang="cs-CZ" sz="3000" b="1" smtClean="0"/>
            </a:br>
            <a:r>
              <a:rPr lang="cs-CZ" sz="3000" b="1" smtClean="0"/>
              <a:t>         = INTERVENČNÍ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557338"/>
            <a:ext cx="8001000" cy="4462462"/>
          </a:xfrm>
        </p:spPr>
        <p:txBody>
          <a:bodyPr/>
          <a:lstStyle/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None/>
            </a:pPr>
            <a:endParaRPr lang="cs-CZ" sz="1100" b="1" u="sng" smtClean="0"/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AutoNum type="alphaLcParenR"/>
            </a:pPr>
            <a:r>
              <a:rPr lang="cs-CZ" sz="1600" b="1" u="sng" smtClean="0"/>
              <a:t>Klinický kontrolovaný pokus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AutoNum type="alphaLcParenR"/>
            </a:pPr>
            <a:r>
              <a:rPr lang="cs-CZ" sz="1600" b="1" u="sng" smtClean="0"/>
              <a:t>Populační intervenční studie</a:t>
            </a:r>
            <a:endParaRPr lang="cs-CZ" sz="1600" b="1" smtClean="0"/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cs-CZ" sz="1600" b="1" smtClean="0"/>
              <a:t>           (populační kontrolovaný pokus)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cs-CZ" sz="2000" b="1" u="sng" smtClean="0"/>
              <a:t>RANDOMIZACE</a:t>
            </a:r>
            <a:r>
              <a:rPr lang="cs-CZ" sz="1600" b="1" smtClean="0"/>
              <a:t> – </a:t>
            </a:r>
            <a:r>
              <a:rPr lang="cs-CZ" sz="1600" u="sng" smtClean="0"/>
              <a:t>náhodné rozdělení</a:t>
            </a:r>
            <a:r>
              <a:rPr lang="cs-CZ" sz="1600" smtClean="0"/>
              <a:t> sledovaných osob na expon. a neexponované (teorie pravděpodobnosti), autor má </a:t>
            </a:r>
            <a:r>
              <a:rPr lang="cs-CZ" sz="1600" b="1" smtClean="0"/>
              <a:t>záměrnou kontrolu</a:t>
            </a:r>
            <a:r>
              <a:rPr lang="cs-CZ" sz="1600" smtClean="0"/>
              <a:t> nad </a:t>
            </a:r>
            <a:r>
              <a:rPr lang="cs-CZ" sz="1600" b="1" smtClean="0"/>
              <a:t>podmínkami určujícími rozvoj choroby</a:t>
            </a:r>
            <a:r>
              <a:rPr lang="cs-CZ" sz="1600" smtClean="0"/>
              <a:t>, což umožňuje objektivní a nezkreslenou interpretaci výsledků.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cs-CZ" sz="1600" smtClean="0"/>
              <a:t>    </a:t>
            </a:r>
            <a:r>
              <a:rPr lang="cs-CZ" sz="1600" i="1" u="sng" smtClean="0">
                <a:latin typeface="Times New Roman" pitchFamily="18" charset="0"/>
              </a:rPr>
              <a:t>Etické a právní hledisko</a:t>
            </a:r>
            <a:r>
              <a:rPr lang="cs-CZ" sz="1600" smtClean="0">
                <a:latin typeface="Times New Roman" pitchFamily="18" charset="0"/>
              </a:rPr>
              <a:t> – principy, normy, omezení !!!</a:t>
            </a: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None/>
            </a:pPr>
            <a:endParaRPr lang="cs-CZ" sz="1600" b="1" smtClean="0">
              <a:latin typeface="Times New Roman" pitchFamily="18" charset="0"/>
            </a:endParaRPr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None/>
            </a:pPr>
            <a:endParaRPr lang="cs-CZ" sz="1600" b="1" smtClean="0"/>
          </a:p>
          <a:p>
            <a:pPr marL="571500" indent="-571500"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cs-CZ" sz="700" b="1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>
                <a:solidFill>
                  <a:schemeClr val="accent2"/>
                </a:solidFill>
              </a:rPr>
              <a:t>a)</a:t>
            </a:r>
            <a:r>
              <a:rPr lang="cs-CZ" sz="3400" b="1" smtClean="0"/>
              <a:t> Kontrolovaný pokus (randomised controlled trials)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smtClean="0"/>
              <a:t>tři základní kroky: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700" b="1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700" b="1" i="1" smtClean="0"/>
              <a:t>studovaný soubor</a:t>
            </a:r>
            <a:r>
              <a:rPr lang="cs-CZ" sz="1700" smtClean="0"/>
              <a:t> </a:t>
            </a:r>
            <a:r>
              <a:rPr lang="cs-CZ" sz="1700" smtClean="0">
                <a:sym typeface="Symbol" pitchFamily="18" charset="2"/>
              </a:rPr>
              <a:t> </a:t>
            </a:r>
            <a:r>
              <a:rPr lang="cs-CZ" sz="1700" b="1" u="sng" smtClean="0">
                <a:sym typeface="Symbol" pitchFamily="18" charset="2"/>
              </a:rPr>
              <a:t>RANDOMIZACE</a:t>
            </a:r>
            <a:endParaRPr lang="cs-CZ" sz="170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700" smtClean="0">
                <a:sym typeface="Symbol" pitchFamily="18" charset="2"/>
              </a:rPr>
              <a:t>        </a:t>
            </a:r>
          </a:p>
          <a:p>
            <a:pPr marL="990600" lvl="1" indent="-519113" eaLnBrk="1" hangingPunct="1">
              <a:lnSpc>
                <a:spcPct val="80000"/>
              </a:lnSpc>
            </a:pPr>
            <a:r>
              <a:rPr lang="cs-CZ" sz="1500" smtClean="0">
                <a:sym typeface="Symbol" pitchFamily="18" charset="2"/>
              </a:rPr>
              <a:t>skupina s intervencí (</a:t>
            </a:r>
            <a:r>
              <a:rPr lang="cs-CZ" sz="1500" b="1" u="sng" smtClean="0">
                <a:sym typeface="Symbol" pitchFamily="18" charset="2"/>
              </a:rPr>
              <a:t>exponovaná - pokusná</a:t>
            </a:r>
            <a:r>
              <a:rPr lang="cs-CZ" sz="1500" smtClean="0">
                <a:sym typeface="Symbol" pitchFamily="18" charset="2"/>
              </a:rPr>
              <a:t>) –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smtClean="0">
                <a:sym typeface="Symbol" pitchFamily="18" charset="2"/>
              </a:rPr>
              <a:t>		 </a:t>
            </a:r>
            <a:r>
              <a:rPr lang="cs-CZ" sz="1700" b="1" smtClean="0">
                <a:sym typeface="Symbol" pitchFamily="18" charset="2"/>
              </a:rPr>
              <a:t>ověřovaný terapeutický proces</a:t>
            </a:r>
          </a:p>
          <a:p>
            <a:pPr marL="990600" lvl="1" indent="-519113" eaLnBrk="1" hangingPunct="1">
              <a:lnSpc>
                <a:spcPct val="80000"/>
              </a:lnSpc>
            </a:pPr>
            <a:r>
              <a:rPr lang="cs-CZ" sz="1500" smtClean="0">
                <a:sym typeface="Symbol" pitchFamily="18" charset="2"/>
              </a:rPr>
              <a:t>skupina bez intervence (</a:t>
            </a:r>
            <a:r>
              <a:rPr lang="cs-CZ" sz="1500" b="1" u="sng" smtClean="0">
                <a:sym typeface="Symbol" pitchFamily="18" charset="2"/>
              </a:rPr>
              <a:t>kontrolní</a:t>
            </a:r>
            <a:r>
              <a:rPr lang="cs-CZ" sz="1500" smtClean="0">
                <a:sym typeface="Symbol" pitchFamily="18" charset="2"/>
              </a:rPr>
              <a:t>) – </a:t>
            </a:r>
            <a:r>
              <a:rPr lang="cs-CZ" sz="1500" b="1" smtClean="0">
                <a:sym typeface="Symbol" pitchFamily="18" charset="2"/>
              </a:rPr>
              <a:t>placebo</a:t>
            </a:r>
            <a:r>
              <a:rPr lang="cs-CZ" sz="1500" smtClean="0">
                <a:sym typeface="Symbol" pitchFamily="18" charset="2"/>
              </a:rPr>
              <a:t> – placebový efekt!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70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cs-CZ" sz="1700" b="1" u="sng" smtClean="0">
                <a:sym typeface="Symbol" pitchFamily="18" charset="2"/>
              </a:rPr>
              <a:t>ZASLEPENÍ</a:t>
            </a:r>
            <a:r>
              <a:rPr lang="cs-CZ" sz="1700" smtClean="0">
                <a:sym typeface="Symbol" pitchFamily="18" charset="2"/>
              </a:rPr>
              <a:t> – k vyloučení vlivu subjektivních faktorů jak na straně pacienta, tak na straně hodnotící osoby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700" smtClean="0">
                <a:sym typeface="Symbol" pitchFamily="18" charset="2"/>
              </a:rPr>
              <a:t>	zlatý standard: </a:t>
            </a:r>
            <a:r>
              <a:rPr lang="cs-CZ" sz="1700" b="1" u="sng" smtClean="0">
                <a:sym typeface="Symbol" pitchFamily="18" charset="2"/>
              </a:rPr>
              <a:t>dvojitě slepý pokus</a:t>
            </a:r>
            <a:endParaRPr lang="cs-CZ" sz="170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700" smtClean="0">
                <a:sym typeface="Symbol" pitchFamily="18" charset="2"/>
              </a:rPr>
              <a:t>	(„slepý“ je účastník studie + ošetřující lékař)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170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3"/>
            </a:pPr>
            <a:r>
              <a:rPr lang="cs-CZ" sz="1700" b="1" i="1" smtClean="0">
                <a:sym typeface="Symbol" pitchFamily="18" charset="2"/>
              </a:rPr>
              <a:t>Srovnání </a:t>
            </a:r>
            <a:r>
              <a:rPr lang="cs-CZ" sz="1700" i="1" smtClean="0">
                <a:sym typeface="Symbol" pitchFamily="18" charset="2"/>
              </a:rPr>
              <a:t>(statistické metody)</a:t>
            </a:r>
            <a:endParaRPr lang="cs-CZ" sz="1700" b="1" i="1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700" smtClean="0">
                <a:sym typeface="Symbol" pitchFamily="18" charset="2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15888"/>
            <a:ext cx="8532812" cy="1296987"/>
          </a:xfrm>
        </p:spPr>
        <p:txBody>
          <a:bodyPr/>
          <a:lstStyle/>
          <a:p>
            <a:pPr eaLnBrk="1" hangingPunct="1"/>
            <a:r>
              <a:rPr lang="cs-CZ" sz="3200" b="1" smtClean="0"/>
              <a:t>Epidemiologie, epidemiologická metoda, epidemiologické studie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916113"/>
            <a:ext cx="8496300" cy="4103687"/>
          </a:xfrm>
        </p:spPr>
        <p:txBody>
          <a:bodyPr/>
          <a:lstStyle/>
          <a:p>
            <a:pPr eaLnBrk="1" hangingPunct="1"/>
            <a:r>
              <a:rPr lang="cs-CZ" i="1" u="sng" smtClean="0"/>
              <a:t>původně</a:t>
            </a:r>
            <a:r>
              <a:rPr lang="cs-CZ" smtClean="0"/>
              <a:t> jen n. infekční etiologie, po-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stupně </a:t>
            </a:r>
            <a:r>
              <a:rPr lang="cs-CZ" smtClean="0">
                <a:latin typeface="Arial" charset="0"/>
                <a:cs typeface="Arial" charset="0"/>
              </a:rPr>
              <a:t>→ </a:t>
            </a:r>
            <a:r>
              <a:rPr lang="cs-CZ" u="sng" smtClean="0">
                <a:latin typeface="Arial" charset="0"/>
                <a:cs typeface="Arial" charset="0"/>
              </a:rPr>
              <a:t>epidemiologická metoda </a:t>
            </a:r>
            <a:r>
              <a:rPr lang="cs-CZ" smtClean="0">
                <a:latin typeface="Arial" charset="0"/>
                <a:cs typeface="Arial" charset="0"/>
              </a:rPr>
              <a:t>i pro    studium n.neinfekčních.</a:t>
            </a:r>
          </a:p>
          <a:p>
            <a:pPr eaLnBrk="1" hangingPunct="1"/>
            <a:r>
              <a:rPr lang="cs-CZ" i="1" u="sng" smtClean="0">
                <a:latin typeface="Arial" charset="0"/>
                <a:cs typeface="Arial" charset="0"/>
              </a:rPr>
              <a:t>současnost :</a:t>
            </a:r>
            <a:r>
              <a:rPr lang="cs-CZ" smtClean="0">
                <a:latin typeface="Arial" charset="0"/>
                <a:cs typeface="Arial" charset="0"/>
              </a:rPr>
              <a:t> uplatnění epidemiologie přesahuje rámec vlastního oboru, proniká do většiny lékařských oborů ve formě </a:t>
            </a:r>
            <a:r>
              <a:rPr lang="cs-CZ" b="1" smtClean="0">
                <a:latin typeface="Arial" charset="0"/>
                <a:cs typeface="Arial" charset="0"/>
              </a:rPr>
              <a:t>epidemiologických studií </a:t>
            </a:r>
            <a:r>
              <a:rPr lang="cs-CZ" sz="2400" smtClean="0">
                <a:latin typeface="Arial" charset="0"/>
                <a:cs typeface="Arial" charset="0"/>
              </a:rPr>
              <a:t>(zjišťování účinku nových diagnostických a léčebných postupů) </a:t>
            </a:r>
            <a:endParaRPr lang="cs-CZ" i="1" u="sng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388" y="-171450"/>
            <a:ext cx="8001000" cy="1216025"/>
          </a:xfrm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accent2"/>
                </a:solidFill>
              </a:rPr>
              <a:t>Schéma  klinického kontrolovaného pokusu</a:t>
            </a:r>
            <a:r>
              <a:rPr lang="cs-CZ" smtClean="0"/>
              <a:t>   </a:t>
            </a:r>
          </a:p>
        </p:txBody>
      </p:sp>
      <p:sp>
        <p:nvSpPr>
          <p:cNvPr id="56322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5632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25538"/>
            <a:ext cx="9144000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>
                <a:solidFill>
                  <a:schemeClr val="accent2"/>
                </a:solidFill>
              </a:rPr>
              <a:t>b)</a:t>
            </a:r>
            <a:r>
              <a:rPr lang="cs-CZ" sz="3400" b="1" smtClean="0"/>
              <a:t> Populační intervenční studie</a:t>
            </a:r>
            <a:br>
              <a:rPr lang="cs-CZ" sz="3400" b="1" smtClean="0"/>
            </a:br>
            <a:r>
              <a:rPr lang="cs-CZ" sz="3400" b="1" smtClean="0"/>
              <a:t>     (</a:t>
            </a:r>
            <a:r>
              <a:rPr lang="cs-CZ" sz="2800" b="1" smtClean="0"/>
              <a:t>populační kontrolovaný pokus)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0645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smtClean="0"/>
              <a:t>jsou </a:t>
            </a:r>
            <a:r>
              <a:rPr lang="cs-CZ" sz="2000" u="sng" smtClean="0"/>
              <a:t>orientovány na zdravé osoby</a:t>
            </a:r>
            <a:r>
              <a:rPr lang="cs-CZ" sz="2000" smtClean="0"/>
              <a:t>, které jsou vystaveny působení běžných rizikových faktorů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rozdělení osob na exp. a neexp. na </a:t>
            </a:r>
            <a:r>
              <a:rPr lang="cs-CZ" sz="2000" u="sng" smtClean="0"/>
              <a:t>populační</a:t>
            </a:r>
            <a:r>
              <a:rPr lang="cs-CZ" sz="2000" smtClean="0"/>
              <a:t> úrovni</a:t>
            </a:r>
            <a:r>
              <a:rPr lang="cs-CZ" sz="2000" smtClean="0">
                <a:latin typeface="Arial" charset="0"/>
                <a:cs typeface="Arial" charset="0"/>
              </a:rPr>
              <a:t>→d</a:t>
            </a:r>
            <a:r>
              <a:rPr lang="cs-CZ" sz="2000" smtClean="0"/>
              <a:t>o </a:t>
            </a:r>
            <a:r>
              <a:rPr lang="cs-CZ" sz="2000" b="1" smtClean="0"/>
              <a:t>pokusného souboru</a:t>
            </a:r>
            <a:r>
              <a:rPr lang="cs-CZ" sz="2000" smtClean="0"/>
              <a:t> (obyvatelstvo určité územní jednotky) </a:t>
            </a:r>
            <a:r>
              <a:rPr lang="cs-CZ" sz="2000" u="sng" smtClean="0"/>
              <a:t>aktivně</a:t>
            </a:r>
            <a:r>
              <a:rPr lang="cs-CZ" sz="2000" smtClean="0"/>
              <a:t> </a:t>
            </a:r>
            <a:r>
              <a:rPr lang="cs-CZ" sz="2000" u="sng" smtClean="0"/>
              <a:t>vnášíme</a:t>
            </a:r>
            <a:r>
              <a:rPr lang="cs-CZ" sz="2000" smtClean="0"/>
              <a:t> nový, umělý </a:t>
            </a:r>
            <a:r>
              <a:rPr lang="cs-CZ" sz="2000" u="sng" smtClean="0"/>
              <a:t>element</a:t>
            </a:r>
            <a:r>
              <a:rPr lang="cs-CZ" sz="2000" smtClean="0"/>
              <a:t>, </a:t>
            </a:r>
            <a:r>
              <a:rPr lang="cs-CZ" sz="2000" b="1" smtClean="0"/>
              <a:t>kontrolní</a:t>
            </a:r>
            <a:r>
              <a:rPr lang="cs-CZ" sz="2000" smtClean="0"/>
              <a:t> </a:t>
            </a:r>
            <a:r>
              <a:rPr lang="cs-CZ" sz="2000" b="1" smtClean="0"/>
              <a:t>skupina </a:t>
            </a:r>
            <a:r>
              <a:rPr lang="cs-CZ" sz="2000" smtClean="0"/>
              <a:t>je obyvatelstvo podobné územní jednotky, ale bez intervence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mají </a:t>
            </a:r>
            <a:r>
              <a:rPr lang="cs-CZ" sz="2000" u="sng" smtClean="0"/>
              <a:t>velký rozsah</a:t>
            </a:r>
            <a:r>
              <a:rPr lang="cs-CZ" sz="2000" smtClean="0"/>
              <a:t>( statisíce osob –Salkova vakcína), předmětem studia je </a:t>
            </a:r>
            <a:r>
              <a:rPr lang="cs-CZ" sz="2000" u="sng" smtClean="0"/>
              <a:t>předem vymezená populace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většinou se jedná o </a:t>
            </a:r>
            <a:r>
              <a:rPr lang="cs-CZ" sz="2000" b="1" smtClean="0"/>
              <a:t>preventivní </a:t>
            </a:r>
            <a:r>
              <a:rPr lang="cs-CZ" sz="2000" smtClean="0"/>
              <a:t>opatření, např.očkování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u="sng" smtClean="0">
                <a:latin typeface="Arial" charset="0"/>
              </a:rPr>
              <a:t>nevýhoda</a:t>
            </a:r>
            <a:r>
              <a:rPr lang="cs-CZ" sz="2000" smtClean="0">
                <a:latin typeface="Arial" charset="0"/>
              </a:rPr>
              <a:t>: </a:t>
            </a:r>
            <a:r>
              <a:rPr lang="cs-CZ" sz="2000" smtClean="0"/>
              <a:t>je obtížné určit, co bylo dosaženo zavedeným opatřením a co bylo způsobeno jinými vlivy</a:t>
            </a:r>
            <a:r>
              <a:rPr lang="cs-CZ" sz="2000" smtClean="0">
                <a:latin typeface="Arial" charset="0"/>
              </a:rPr>
              <a:t>, většinou </a:t>
            </a:r>
            <a:r>
              <a:rPr lang="cs-CZ" sz="2000" u="sng" smtClean="0">
                <a:latin typeface="Arial" charset="0"/>
              </a:rPr>
              <a:t>není</a:t>
            </a:r>
            <a:r>
              <a:rPr lang="cs-CZ" sz="2000" smtClean="0">
                <a:latin typeface="Arial" charset="0"/>
              </a:rPr>
              <a:t> </a:t>
            </a:r>
            <a:r>
              <a:rPr lang="cs-CZ" sz="2000" u="sng" smtClean="0">
                <a:latin typeface="Arial" charset="0"/>
              </a:rPr>
              <a:t>možné zaslepení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i="1" smtClean="0"/>
              <a:t>Př.: iodizace soli, fluoridace vody…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Deskriptivní studie (shrnutí 1)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898650"/>
            <a:ext cx="8001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u="sng" smtClean="0"/>
              <a:t>popisují</a:t>
            </a:r>
            <a:r>
              <a:rPr lang="cs-CZ" sz="2100" smtClean="0"/>
              <a:t> rozložení nemoci pomocí charakteristik </a:t>
            </a:r>
            <a:r>
              <a:rPr lang="cs-CZ" sz="2100" b="1" smtClean="0"/>
              <a:t>osoby, místa a času a srovnávají jejich výskyt</a:t>
            </a:r>
            <a:r>
              <a:rPr lang="cs-CZ" sz="2100" smtClean="0"/>
              <a:t> v různých populačních skupinách, různých teritoriálních oblastech a v různých časových obdobích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je sledována </a:t>
            </a:r>
            <a:r>
              <a:rPr lang="cs-CZ" sz="2100" u="sng" smtClean="0"/>
              <a:t>incidence, prevalence a úmrtnost</a:t>
            </a:r>
            <a:r>
              <a:rPr lang="cs-CZ" sz="2100" smtClean="0"/>
              <a:t> různých nemocí ve velkých populačních celcích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představují </a:t>
            </a:r>
            <a:r>
              <a:rPr lang="cs-CZ" sz="2100" u="sng" smtClean="0"/>
              <a:t>1.etapu</a:t>
            </a:r>
            <a:r>
              <a:rPr lang="cs-CZ" sz="2100" smtClean="0"/>
              <a:t> při plánování, organizaci a realizaci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východisko pro </a:t>
            </a:r>
            <a:r>
              <a:rPr lang="cs-CZ" sz="2100" u="sng" smtClean="0"/>
              <a:t>vyslovení hypotéz</a:t>
            </a:r>
            <a:r>
              <a:rPr lang="cs-CZ" sz="2100" smtClean="0"/>
              <a:t> – ukazují na možné příčinné vztahy mezi různými faktory a rozvojem nemocí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Analytické studie (shrnutí 2)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zaměřují se na studium </a:t>
            </a:r>
            <a:r>
              <a:rPr lang="cs-CZ" u="sng" smtClean="0"/>
              <a:t>příčin nemocí</a:t>
            </a:r>
            <a:r>
              <a:rPr lang="cs-CZ" smtClean="0"/>
              <a:t> tím, že </a:t>
            </a:r>
            <a:r>
              <a:rPr lang="cs-CZ" b="1" smtClean="0"/>
              <a:t>ověřují hypotézy</a:t>
            </a:r>
            <a:r>
              <a:rPr lang="cs-CZ" smtClean="0"/>
              <a:t>,</a:t>
            </a:r>
            <a:r>
              <a:rPr lang="cs-CZ" b="1" smtClean="0"/>
              <a:t> </a:t>
            </a:r>
            <a:r>
              <a:rPr lang="cs-CZ" smtClean="0"/>
              <a:t>vyplývající ze </a:t>
            </a:r>
            <a:r>
              <a:rPr lang="cs-CZ" smtClean="0">
                <a:latin typeface="Arial" charset="0"/>
              </a:rPr>
              <a:t>studií</a:t>
            </a:r>
            <a:r>
              <a:rPr lang="cs-CZ" smtClean="0"/>
              <a:t> deskriptivních, s cílem </a:t>
            </a:r>
            <a:r>
              <a:rPr lang="cs-CZ" b="1" smtClean="0"/>
              <a:t>objasnit příčinný vztah mezi studovaným faktorem a určitou nemocí</a:t>
            </a:r>
            <a:r>
              <a:rPr lang="cs-CZ" smtClean="0"/>
              <a:t> – zda expozice určitému faktoru vede následně k onemocnění nebo naopak onemocnění zabrání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Intervenční (experimentální) studie (shrnutí 3)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ověřují správnost účinnosti konkrétních opatření</a:t>
            </a:r>
            <a:r>
              <a:rPr lang="cs-CZ" smtClean="0"/>
              <a:t> (intervencí) např.terapeutických a preventivních zákroků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Pozn.: hranice mezi studiemi nejsou ostré, v praxi nemusí být dodrženo jejich pořadí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  </a:t>
            </a:r>
            <a:r>
              <a:rPr lang="cs-CZ" sz="2800" smtClean="0"/>
              <a:t>Úkoly  k zamyšlení… navrhněte, jaký typ studie by byl nejvhodnější pro zodpovězení následujících otázek: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Způsobují mnohočetná UTZ vyšetření v těhotenství vrozené srdeční vady?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Vede znečištění ovzduší ke zvýšenému riziku astmatu u dětí?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Mají osoby  s krevní skupinou 0 větší riziko vzniku vředové choroby?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Jak velký účinek má fluori</a:t>
            </a:r>
            <a:r>
              <a:rPr lang="cs-CZ" sz="2100" smtClean="0">
                <a:latin typeface="Arial" charset="0"/>
              </a:rPr>
              <a:t>d</a:t>
            </a:r>
            <a:r>
              <a:rPr lang="cs-CZ" sz="2100" smtClean="0"/>
              <a:t>ace vody na incidenci zubního kazu u dětí ve věku 10-15 let?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Může pravidelné užívání acylpyrinu snížit riziko IM?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Zvyšuje konzumace kávy u žen riziko vzniku ICHS?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  <a:r>
              <a:rPr lang="cs-CZ" sz="3200" b="1" smtClean="0"/>
              <a:t>Epidemiologické studie</a:t>
            </a:r>
            <a:endParaRPr lang="cs-CZ" b="1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b="1" smtClean="0"/>
              <a:t>Cíl</a:t>
            </a:r>
            <a:r>
              <a:rPr lang="cs-CZ" sz="2600" smtClean="0"/>
              <a:t>: pomocí epidemiologické metody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 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   1/</a:t>
            </a:r>
            <a:r>
              <a:rPr lang="cs-CZ" sz="2600" u="sng" smtClean="0"/>
              <a:t>identifikovat rizikové faktory</a:t>
            </a:r>
            <a:r>
              <a:rPr lang="cs-CZ" sz="2600" smtClean="0"/>
              <a:t>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   2/</a:t>
            </a:r>
            <a:r>
              <a:rPr lang="cs-CZ" sz="2600" u="sng" smtClean="0"/>
              <a:t>prokázat jejich roli</a:t>
            </a:r>
            <a:r>
              <a:rPr lang="cs-CZ" sz="2600" smtClean="0"/>
              <a:t> </a:t>
            </a:r>
            <a:r>
              <a:rPr lang="cs-CZ" sz="2600" u="sng" smtClean="0"/>
              <a:t>na vzniku</a:t>
            </a:r>
            <a:r>
              <a:rPr lang="cs-CZ" sz="2600" smtClean="0"/>
              <a:t> a  rozvoji </a:t>
            </a:r>
            <a:r>
              <a:rPr lang="cs-CZ" sz="2600" u="sng" smtClean="0"/>
              <a:t>nemocí</a:t>
            </a:r>
            <a:r>
              <a:rPr lang="cs-CZ" sz="2600" smtClean="0"/>
              <a:t> 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   3/následně navrhnout, </a:t>
            </a:r>
            <a:r>
              <a:rPr lang="cs-CZ" sz="2600" u="sng" smtClean="0"/>
              <a:t>vypracovat</a:t>
            </a:r>
            <a:r>
              <a:rPr lang="cs-CZ" sz="2600" smtClean="0"/>
              <a:t> a ověřit odpovídající </a:t>
            </a:r>
            <a:r>
              <a:rPr lang="cs-CZ" sz="2600" u="sng" smtClean="0"/>
              <a:t>preventivní opatření</a:t>
            </a:r>
          </a:p>
          <a:p>
            <a:pPr eaLnBrk="1" hangingPunct="1">
              <a:buFont typeface="Wingdings" pitchFamily="2" charset="2"/>
              <a:buNone/>
            </a:pPr>
            <a:endParaRPr lang="cs-CZ" sz="2600" u="sng" smtClean="0"/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Hlavní úkol epidemiologie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cs-CZ" sz="2600" smtClean="0"/>
              <a:t>Sledovat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cs-CZ" sz="2600" smtClean="0"/>
              <a:t>Analyzovat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cs-CZ" sz="2600" smtClean="0"/>
              <a:t>Zlepšovat </a:t>
            </a:r>
          </a:p>
          <a:p>
            <a:pPr marL="571500" indent="-571500" algn="ctr" eaLnBrk="1" hangingPunct="1">
              <a:buFont typeface="Wingdings" pitchFamily="2" charset="2"/>
              <a:buNone/>
            </a:pPr>
            <a:r>
              <a:rPr lang="cs-CZ" sz="2600" b="1" smtClean="0"/>
              <a:t>ZDRAVOTNÍ STAV POPULACE</a:t>
            </a:r>
          </a:p>
          <a:p>
            <a:pPr marL="571500" indent="-571500" algn="ctr" eaLnBrk="1" hangingPunct="1">
              <a:buFont typeface="Wingdings" pitchFamily="2" charset="2"/>
              <a:buNone/>
            </a:pPr>
            <a:endParaRPr lang="cs-CZ" sz="2600" b="1" smtClean="0"/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cs-CZ" sz="2600" smtClean="0"/>
              <a:t>Sledování a analýza </a:t>
            </a:r>
            <a:r>
              <a:rPr lang="cs-CZ" sz="2600" b="1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2600" smtClean="0">
                <a:cs typeface="Times New Roman" pitchFamily="18" charset="0"/>
              </a:rPr>
              <a:t>z informací a dat </a:t>
            </a:r>
            <a:r>
              <a:rPr lang="cs-CZ" sz="2600" u="sng" smtClean="0">
                <a:cs typeface="Times New Roman" pitchFamily="18" charset="0"/>
              </a:rPr>
              <a:t>epidemiologických studií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cs-CZ" sz="2600" smtClean="0">
                <a:cs typeface="Times New Roman" pitchFamily="18" charset="0"/>
              </a:rPr>
              <a:t>Nástroje pro analýzu epidemiologických dat vychází ze </a:t>
            </a:r>
            <a:r>
              <a:rPr lang="cs-CZ" sz="2600" b="1" smtClean="0">
                <a:cs typeface="Times New Roman" pitchFamily="18" charset="0"/>
              </a:rPr>
              <a:t>statistických pojm</a:t>
            </a:r>
            <a:r>
              <a:rPr lang="cs-CZ" sz="2800" b="1" smtClean="0">
                <a:cs typeface="Times New Roman" pitchFamily="18" charset="0"/>
              </a:rPr>
              <a:t>ů </a:t>
            </a:r>
            <a:r>
              <a:rPr lang="cs-CZ" sz="2600" b="1" smtClean="0">
                <a:cs typeface="Times New Roman" pitchFamily="18" charset="0"/>
              </a:rPr>
              <a:t>a metod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Epidemiologické studie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i="1" smtClean="0"/>
              <a:t>Zákl.cílem: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Existuje </a:t>
            </a:r>
            <a:r>
              <a:rPr lang="cs-CZ" sz="2400" b="1" u="sng" smtClean="0"/>
              <a:t>vztah</a:t>
            </a:r>
            <a:r>
              <a:rPr lang="cs-CZ" sz="2400" smtClean="0"/>
              <a:t> (asociace) </a:t>
            </a:r>
            <a:r>
              <a:rPr lang="cs-CZ" sz="2400" b="1" smtClean="0"/>
              <a:t>mezi </a:t>
            </a:r>
            <a:r>
              <a:rPr lang="cs-CZ" sz="2400" b="1" u="sng" smtClean="0"/>
              <a:t>onemocněním</a:t>
            </a:r>
            <a:r>
              <a:rPr lang="cs-CZ" sz="2400" smtClean="0"/>
              <a:t> a </a:t>
            </a:r>
            <a:r>
              <a:rPr lang="cs-CZ" sz="2400" u="sng" smtClean="0"/>
              <a:t>působením </a:t>
            </a:r>
            <a:r>
              <a:rPr lang="cs-CZ" sz="2400" smtClean="0"/>
              <a:t>určitých l</a:t>
            </a:r>
            <a:r>
              <a:rPr lang="cs-CZ" sz="2400" u="sng" smtClean="0"/>
              <a:t>átek (</a:t>
            </a:r>
            <a:r>
              <a:rPr lang="cs-CZ" sz="2400" b="1" u="sng" smtClean="0"/>
              <a:t>expozicí</a:t>
            </a:r>
            <a:r>
              <a:rPr lang="cs-CZ" sz="2400" u="sng" smtClean="0"/>
              <a:t>) a je tento vztah </a:t>
            </a:r>
            <a:r>
              <a:rPr lang="cs-CZ" sz="2400" b="1" u="sng" smtClean="0"/>
              <a:t>příčinný</a:t>
            </a:r>
            <a:r>
              <a:rPr lang="cs-CZ" sz="2400" u="sng" smtClean="0"/>
              <a:t>???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u="sng" smtClean="0"/>
              <a:t>Asociace </a:t>
            </a:r>
            <a:r>
              <a:rPr lang="cs-CZ" sz="2400" smtClean="0"/>
              <a:t>(obecně) = vztah, závislost mezi 2 či více jevy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u="sng" smtClean="0"/>
              <a:t>Měření asociace</a:t>
            </a:r>
            <a:r>
              <a:rPr lang="cs-CZ" sz="2400" smtClean="0"/>
              <a:t>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2400" smtClean="0">
                <a:cs typeface="Times New Roman" pitchFamily="18" charset="0"/>
              </a:rPr>
              <a:t>různé ukazatele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i="1" smtClean="0">
                <a:cs typeface="Times New Roman" pitchFamily="18" charset="0"/>
              </a:rPr>
              <a:t>Různé typy studií</a:t>
            </a:r>
            <a:r>
              <a:rPr lang="cs-CZ" sz="2400" smtClean="0">
                <a:cs typeface="Times New Roman" pitchFamily="18" charset="0"/>
              </a:rPr>
              <a:t> pro měření vztahů mezi nemocemi a jejich determinantami, záleží na </a:t>
            </a:r>
            <a:r>
              <a:rPr lang="cs-CZ" sz="2400" u="sng" smtClean="0">
                <a:cs typeface="Times New Roman" pitchFamily="18" charset="0"/>
              </a:rPr>
              <a:t>cíli</a:t>
            </a:r>
            <a:r>
              <a:rPr lang="cs-CZ" sz="2400" smtClean="0">
                <a:cs typeface="Times New Roman" pitchFamily="18" charset="0"/>
              </a:rPr>
              <a:t> a na </a:t>
            </a:r>
            <a:r>
              <a:rPr lang="cs-CZ" sz="2400" u="sng" smtClean="0">
                <a:cs typeface="Times New Roman" pitchFamily="18" charset="0"/>
              </a:rPr>
              <a:t>možnostech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90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Základní typy epidemiologických studií (1)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založené na:</a:t>
            </a:r>
            <a:endParaRPr lang="cs-CZ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mtClean="0">
              <a:latin typeface="Arial" charset="0"/>
            </a:endParaRPr>
          </a:p>
          <a:p>
            <a:pPr lvl="1" eaLnBrk="1" hangingPunct="1"/>
            <a:r>
              <a:rPr lang="cs-CZ" b="1" i="1" smtClean="0"/>
              <a:t>pozorování </a:t>
            </a:r>
            <a:r>
              <a:rPr lang="cs-CZ" smtClean="0"/>
              <a:t>(výzkumníci nezasahují x pouze zaznamenávají a analyzují)</a:t>
            </a:r>
            <a:endParaRPr lang="cs-CZ" smtClean="0">
              <a:latin typeface="Arial" charset="0"/>
            </a:endParaRPr>
          </a:p>
          <a:p>
            <a:pPr lvl="1" eaLnBrk="1" hangingPunct="1"/>
            <a:endParaRPr lang="cs-CZ" smtClean="0">
              <a:latin typeface="Arial" charset="0"/>
            </a:endParaRPr>
          </a:p>
          <a:p>
            <a:pPr lvl="1" eaLnBrk="1" hangingPunct="1"/>
            <a:r>
              <a:rPr lang="cs-CZ" b="1" i="1" smtClean="0"/>
              <a:t>experimentu </a:t>
            </a:r>
            <a:r>
              <a:rPr lang="cs-CZ" smtClean="0"/>
              <a:t>(přímo určují jaké expozici bude kdo podroben)</a:t>
            </a:r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b="1" smtClean="0"/>
              <a:t>Základní typy epidemiologických studií (2)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Studie založené </a:t>
            </a:r>
            <a:r>
              <a:rPr lang="cs-CZ" sz="2600" b="1" u="sng" smtClean="0"/>
              <a:t>na pozorování</a:t>
            </a:r>
            <a:r>
              <a:rPr lang="cs-CZ" sz="260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 (</a:t>
            </a:r>
            <a:r>
              <a:rPr lang="cs-CZ" sz="2600" b="1" smtClean="0"/>
              <a:t>observační studie</a:t>
            </a:r>
            <a:r>
              <a:rPr lang="cs-CZ" sz="2600" smtClean="0"/>
              <a:t>)</a:t>
            </a:r>
          </a:p>
          <a:p>
            <a:pPr lvl="1" eaLnBrk="1" hangingPunct="1"/>
            <a:r>
              <a:rPr lang="cs-CZ" sz="2200" b="1" i="1" smtClean="0"/>
              <a:t>Popisné</a:t>
            </a:r>
            <a:r>
              <a:rPr lang="cs-CZ" sz="2200" smtClean="0"/>
              <a:t> (ekologické, průřezové, longitudinální)</a:t>
            </a:r>
          </a:p>
          <a:p>
            <a:pPr lvl="1" eaLnBrk="1" hangingPunct="1"/>
            <a:r>
              <a:rPr lang="cs-CZ" sz="2200" b="1" i="1" smtClean="0"/>
              <a:t>Analytické</a:t>
            </a:r>
            <a:r>
              <a:rPr lang="cs-CZ" sz="2200" smtClean="0"/>
              <a:t> (retrospektivní, prospektivní, retroprospektivní)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2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Studie založené </a:t>
            </a:r>
            <a:r>
              <a:rPr lang="cs-CZ" sz="2600" b="1" u="sng" smtClean="0"/>
              <a:t>na experimentu</a:t>
            </a:r>
            <a:r>
              <a:rPr lang="cs-CZ" sz="260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 (</a:t>
            </a:r>
            <a:r>
              <a:rPr lang="cs-CZ" sz="2600" b="1" smtClean="0"/>
              <a:t>intervenční studie</a:t>
            </a:r>
            <a:r>
              <a:rPr lang="cs-CZ" sz="2600" smtClean="0"/>
              <a:t>)</a:t>
            </a:r>
          </a:p>
          <a:p>
            <a:pPr lvl="1" eaLnBrk="1" hangingPunct="1"/>
            <a:r>
              <a:rPr lang="cs-CZ" sz="2200" b="1" i="1" smtClean="0"/>
              <a:t>Klinický kontrolovaný pokus</a:t>
            </a:r>
          </a:p>
          <a:p>
            <a:pPr lvl="1" eaLnBrk="1" hangingPunct="1"/>
            <a:r>
              <a:rPr lang="cs-CZ" sz="2200" b="1" i="1" smtClean="0"/>
              <a:t>Populační kontrolovaný pokus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2055</TotalTime>
  <Words>1892</Words>
  <Application>Microsoft Office PowerPoint</Application>
  <PresentationFormat>Předvádění na obrazovce (4:3)</PresentationFormat>
  <Paragraphs>328</Paragraphs>
  <Slides>45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45</vt:i4>
      </vt:variant>
    </vt:vector>
  </HeadingPairs>
  <TitlesOfParts>
    <vt:vector size="52" baseType="lpstr">
      <vt:lpstr>Verdana</vt:lpstr>
      <vt:lpstr>Arial</vt:lpstr>
      <vt:lpstr>Wingdings</vt:lpstr>
      <vt:lpstr>Times New Roman</vt:lpstr>
      <vt:lpstr>Symbol</vt:lpstr>
      <vt:lpstr>Profil</vt:lpstr>
      <vt:lpstr>Profil</vt:lpstr>
      <vt:lpstr>EPIDEMIOLOGIE</vt:lpstr>
      <vt:lpstr>Hlavní metody medicínského výzkumu</vt:lpstr>
      <vt:lpstr>Epidemiologická metoda výzkumu umožňuje</vt:lpstr>
      <vt:lpstr>Epidemiologie, epidemiologická metoda, epidemiologické studie</vt:lpstr>
      <vt:lpstr> Epidemiologické studie</vt:lpstr>
      <vt:lpstr>Hlavní úkol epidemiologie</vt:lpstr>
      <vt:lpstr>Epidemiologické studie</vt:lpstr>
      <vt:lpstr>Základní typy epidemiologických studií (1)</vt:lpstr>
      <vt:lpstr>Základní typy epidemiologických studií (2)</vt:lpstr>
      <vt:lpstr>Základní dělení epidemiologických studií (1)</vt:lpstr>
      <vt:lpstr>Základní dělení epidemiologických studií (2)</vt:lpstr>
      <vt:lpstr>Základní podmínky pro realizaci studie</vt:lpstr>
      <vt:lpstr>Snímek 13</vt:lpstr>
      <vt:lpstr>DESKRIPTIVNÍ STUDIE</vt:lpstr>
      <vt:lpstr>Deskriptivní studie</vt:lpstr>
      <vt:lpstr>a) Korelační (ekologická) studie (1)</vt:lpstr>
      <vt:lpstr>a) Korelační (ekologická) studie (2) </vt:lpstr>
      <vt:lpstr>a) Korelační (ekologická) studie (3)</vt:lpstr>
      <vt:lpstr>Korelační(ekologické) studie - příklady</vt:lpstr>
      <vt:lpstr>b) Průřezová (prevalenční, tranversální) studie (1)</vt:lpstr>
      <vt:lpstr>b) Průřezová (prevalenční) studie (2)</vt:lpstr>
      <vt:lpstr>Průřezová (prevalenční) studie(3) - příklady</vt:lpstr>
      <vt:lpstr>Evropské výběrové šetření o zdraví v ČR (EHIS 2008)</vt:lpstr>
      <vt:lpstr>c) Longitudinální studie</vt:lpstr>
      <vt:lpstr>ANALYTICKÉ STUDIE</vt:lpstr>
      <vt:lpstr>Analytické studie</vt:lpstr>
      <vt:lpstr>a) Studie případu a kontrol (case control study) - retrospektivní (1)</vt:lpstr>
      <vt:lpstr>Snímek 28</vt:lpstr>
      <vt:lpstr>a) Studie případu a kontrol (case control study) - retrospektivní (2)</vt:lpstr>
      <vt:lpstr>Retrospektivní studie- příklady</vt:lpstr>
      <vt:lpstr>b) Kohortové studie (cohort study) – prospektivní (1)</vt:lpstr>
      <vt:lpstr>Snímek 32</vt:lpstr>
      <vt:lpstr>b) Kohortové studie (cohort study) – prospektivní (2)</vt:lpstr>
      <vt:lpstr>Kohortové (prospektivní) studie - příklady</vt:lpstr>
      <vt:lpstr>Retroprospektivní (ambispektivní) studie</vt:lpstr>
      <vt:lpstr>II. Studie založené na intervenci – experimentální (intervenční) studie</vt:lpstr>
      <vt:lpstr>Studie založené na experimentu (1)</vt:lpstr>
      <vt:lpstr>Studie založené na experimentu (2)          = INTERVENČNÍ</vt:lpstr>
      <vt:lpstr>a) Kontrolovaný pokus (randomised controlled trials)</vt:lpstr>
      <vt:lpstr>Schéma  klinického kontrolovaného pokusu   </vt:lpstr>
      <vt:lpstr>b) Populační intervenční studie      (populační kontrolovaný pokus)</vt:lpstr>
      <vt:lpstr>Deskriptivní studie (shrnutí 1)</vt:lpstr>
      <vt:lpstr>Analytické studie (shrnutí 2)</vt:lpstr>
      <vt:lpstr>Intervenční (experimentální) studie (shrnutí 3)</vt:lpstr>
      <vt:lpstr>  Úkoly  k zamyšlení… navrhněte, jaký typ studie by byl nejvhodnější pro zodpovězení následujících otázek: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Kučerová</dc:creator>
  <cp:lastModifiedBy>vyzulova</cp:lastModifiedBy>
  <cp:revision>219</cp:revision>
  <dcterms:created xsi:type="dcterms:W3CDTF">2008-09-04T11:39:52Z</dcterms:created>
  <dcterms:modified xsi:type="dcterms:W3CDTF">2011-10-19T09:45:51Z</dcterms:modified>
</cp:coreProperties>
</file>