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7" r:id="rId3"/>
    <p:sldId id="270" r:id="rId4"/>
    <p:sldId id="282" r:id="rId5"/>
    <p:sldId id="288" r:id="rId6"/>
    <p:sldId id="289" r:id="rId7"/>
    <p:sldId id="290" r:id="rId8"/>
    <p:sldId id="291" r:id="rId9"/>
    <p:sldId id="305" r:id="rId10"/>
    <p:sldId id="262" r:id="rId11"/>
    <p:sldId id="263" r:id="rId12"/>
    <p:sldId id="264" r:id="rId13"/>
    <p:sldId id="265" r:id="rId14"/>
    <p:sldId id="273" r:id="rId15"/>
    <p:sldId id="271" r:id="rId16"/>
    <p:sldId id="274" r:id="rId17"/>
    <p:sldId id="275" r:id="rId18"/>
    <p:sldId id="284" r:id="rId19"/>
    <p:sldId id="295" r:id="rId20"/>
    <p:sldId id="296" r:id="rId21"/>
    <p:sldId id="281" r:id="rId22"/>
    <p:sldId id="297" r:id="rId23"/>
    <p:sldId id="257" r:id="rId24"/>
    <p:sldId id="298" r:id="rId25"/>
    <p:sldId id="259" r:id="rId26"/>
    <p:sldId id="261" r:id="rId27"/>
    <p:sldId id="280" r:id="rId28"/>
    <p:sldId id="260" r:id="rId29"/>
    <p:sldId id="300" r:id="rId30"/>
    <p:sldId id="301" r:id="rId31"/>
    <p:sldId id="302" r:id="rId32"/>
    <p:sldId id="269" r:id="rId33"/>
    <p:sldId id="303" r:id="rId34"/>
    <p:sldId id="306" r:id="rId35"/>
    <p:sldId id="267" r:id="rId36"/>
    <p:sldId id="286" r:id="rId37"/>
    <p:sldId id="277" r:id="rId38"/>
    <p:sldId id="278" r:id="rId39"/>
    <p:sldId id="304" r:id="rId40"/>
    <p:sldId id="279" r:id="rId41"/>
    <p:sldId id="307" r:id="rId42"/>
    <p:sldId id="268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1E97E1-3E8A-4BD8-BB2D-CA61BCC845AF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BA7AC0-C18B-45EE-BBCA-8065B30570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E9F2A-5A26-4763-8691-5BFC763406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latin typeface="Arial" charset="0"/>
              </a:rPr>
              <a:t>Vztahu mezi rozsahem výběru, přesností a spolehlivostí odhadu  mohu použít ke </a:t>
            </a:r>
            <a:r>
              <a:rPr lang="cs-CZ" b="1" smtClean="0">
                <a:latin typeface="Arial" charset="0"/>
              </a:rPr>
              <a:t>stanovení potřebného rozsahu výběru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385F-D9D8-4439-993F-BE95645ED438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489D-B49A-44ED-BD06-209C5A3588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3D5F-DC75-4122-841D-F40A2B035852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6BBE-3664-4056-AEDD-4A625DDF8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41E33-5DBD-47AA-807B-CE576BFE2A80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6267-C09F-41EB-B9AD-DFBCA5006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99A9-7E0D-4F7B-A78B-CB82EB37BCD6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F76E-B03D-4362-8A2D-6F1FC65E0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CA78-ED01-48DA-929D-ACB38FF80B14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8F20-8621-4729-86B5-CE5FD022E3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069E-7AF4-4FED-AE4B-E43F3B573833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450E-6E43-4ED2-8AAD-4236ABA579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CF87-9FA2-4C02-A86B-68ABA2C6BF41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988C-FA28-409C-A381-0AD623D015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3463-656B-4695-ADAC-E97A7C33CE69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951-3958-4770-AFBB-F9C6975CF0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90AA-54F8-4FA1-87ED-DAF9B3516022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5E0A-5668-4C09-84D8-7AAE3A4F95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08FF-5368-4F5E-81A8-2B6C69D59596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952D-B993-45C1-BD8F-6DB2DE579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8CEC-B856-4156-BF0C-99C7679BC96A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8521-53D1-48F9-B6F5-0A146A4C41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741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16DB4-EE23-44B6-9B84-BCE5E1FBB1DA}" type="datetimeFigureOut">
              <a:rPr lang="cs-CZ"/>
              <a:pPr>
                <a:defRPr/>
              </a:pPr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36289-A295-4E27-9355-CB3B2639CB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INDUKTIVNÍ STATISTIKA</a:t>
            </a:r>
            <a:br>
              <a:rPr lang="cs-CZ" b="1" smtClean="0"/>
            </a:br>
            <a:r>
              <a:rPr lang="cs-CZ" b="1" smtClean="0"/>
              <a:t>8.seminář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ODHADY PARAMETRŮ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Základní a výběrový soubor</a:t>
            </a:r>
          </a:p>
        </p:txBody>
      </p:sp>
      <p:sp>
        <p:nvSpPr>
          <p:cNvPr id="25602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VÝBĚROVÝ SOUBOR</a:t>
            </a:r>
          </a:p>
          <a:p>
            <a:pPr eaLnBrk="1" hangingPunct="1"/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200" y="1628775"/>
            <a:ext cx="4040188" cy="5040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reprezentativní </a:t>
            </a:r>
            <a:r>
              <a:rPr lang="cs-CZ" sz="2000" dirty="0"/>
              <a:t>náhodný </a:t>
            </a:r>
            <a:r>
              <a:rPr lang="cs-CZ" sz="2000" dirty="0" smtClean="0"/>
              <a:t>výběr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výběrové (empirické) </a:t>
            </a:r>
            <a:r>
              <a:rPr lang="cs-CZ" sz="2000" dirty="0"/>
              <a:t>rozdělení </a:t>
            </a:r>
            <a:r>
              <a:rPr lang="cs-CZ" sz="2000" dirty="0" smtClean="0"/>
              <a:t>četností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popis </a:t>
            </a:r>
            <a:r>
              <a:rPr lang="cs-CZ" sz="2000" dirty="0"/>
              <a:t>rozdělení: 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/>
              <a:t>      tabulka</a:t>
            </a:r>
            <a:r>
              <a:rPr lang="cs-CZ" sz="2000" dirty="0"/>
              <a:t>, graf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/>
              <a:t> 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/>
              <a:t>stat</a:t>
            </a:r>
            <a:r>
              <a:rPr lang="cs-CZ" sz="2000" dirty="0"/>
              <a:t>. ukazatele = </a:t>
            </a:r>
            <a:r>
              <a:rPr lang="cs-CZ" sz="2000" b="1" dirty="0"/>
              <a:t>výběrové charakteristiky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m, s, p </a:t>
            </a:r>
            <a:r>
              <a:rPr lang="cs-CZ" sz="2000" dirty="0" smtClean="0"/>
              <a:t>(</a:t>
            </a:r>
            <a:r>
              <a:rPr lang="cs-CZ" sz="2000" dirty="0" err="1" smtClean="0"/>
              <a:t>ozn</a:t>
            </a:r>
            <a:r>
              <a:rPr lang="cs-CZ" sz="2000" dirty="0"/>
              <a:t>. latinkou)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jsou </a:t>
            </a:r>
            <a:r>
              <a:rPr lang="cs-CZ" sz="2000" dirty="0"/>
              <a:t>to charakteristiky náhodných </a:t>
            </a:r>
            <a:r>
              <a:rPr lang="cs-CZ" sz="2000" dirty="0" smtClean="0"/>
              <a:t>veličin a také se jako náhodné veličiny chovají, tzn</a:t>
            </a:r>
            <a:r>
              <a:rPr lang="cs-CZ" sz="2000" dirty="0"/>
              <a:t>. mění  se výběr od </a:t>
            </a:r>
            <a:r>
              <a:rPr lang="cs-CZ" sz="2000" dirty="0" smtClean="0"/>
              <a:t>výběru (nutno počítat s chybami)</a:t>
            </a:r>
            <a:endParaRPr lang="cs-CZ" sz="2000" dirty="0"/>
          </a:p>
        </p:txBody>
      </p:sp>
      <p:sp>
        <p:nvSpPr>
          <p:cNvPr id="25604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SOUBOR</a:t>
            </a:r>
          </a:p>
          <a:p>
            <a:pPr eaLnBrk="1" hangingPunct="1"/>
            <a:endParaRPr lang="cs-CZ" smtClean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3438" y="1628775"/>
            <a:ext cx="4103687" cy="4752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soubor, který nás </a:t>
            </a:r>
            <a:r>
              <a:rPr lang="cs-CZ" sz="2000" dirty="0" smtClean="0"/>
              <a:t>zajímá</a:t>
            </a: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teoretické </a:t>
            </a:r>
            <a:r>
              <a:rPr lang="cs-CZ" sz="2000" dirty="0"/>
              <a:t>rozdělení četností (</a:t>
            </a:r>
            <a:r>
              <a:rPr lang="cs-CZ" sz="2000" dirty="0" smtClean="0"/>
              <a:t>matematický model)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popis </a:t>
            </a:r>
            <a:r>
              <a:rPr lang="cs-CZ" sz="2000" dirty="0"/>
              <a:t>rozdělení: pravděpodobnostní </a:t>
            </a:r>
            <a:r>
              <a:rPr lang="cs-CZ" sz="2000" dirty="0" err="1" smtClean="0"/>
              <a:t>fce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 dirty="0" smtClean="0"/>
              <a:t>      frekvenční </a:t>
            </a:r>
            <a:r>
              <a:rPr lang="cs-CZ" sz="2000" dirty="0" err="1" smtClean="0"/>
              <a:t>fce</a:t>
            </a: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 smtClean="0"/>
              <a:t>stat</a:t>
            </a:r>
            <a:r>
              <a:rPr lang="cs-CZ" sz="2000" dirty="0"/>
              <a:t>. ukazatele </a:t>
            </a:r>
            <a:r>
              <a:rPr lang="cs-CZ" sz="2000" b="1" dirty="0"/>
              <a:t>= parametry</a:t>
            </a:r>
            <a:r>
              <a:rPr lang="cs-CZ" sz="2000" dirty="0"/>
              <a:t>:  </a:t>
            </a:r>
            <a:r>
              <a:rPr lang="cs-CZ" sz="2000" dirty="0" smtClean="0"/>
              <a:t>       </a:t>
            </a:r>
            <a:r>
              <a:rPr lang="el-GR" sz="2000" b="1" dirty="0" smtClean="0">
                <a:solidFill>
                  <a:srgbClr val="FF0000"/>
                </a:solidFill>
              </a:rPr>
              <a:t>μ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el-GR" sz="2000" b="1" dirty="0" smtClean="0">
                <a:solidFill>
                  <a:srgbClr val="FF0000"/>
                </a:solidFill>
              </a:rPr>
              <a:t>σ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el-GR" sz="2000" b="1" dirty="0" smtClean="0">
                <a:solidFill>
                  <a:srgbClr val="FF0000"/>
                </a:solidFill>
              </a:rPr>
              <a:t>π</a:t>
            </a:r>
            <a:r>
              <a:rPr lang="cs-CZ" sz="2000" b="1" dirty="0" smtClean="0">
                <a:solidFill>
                  <a:srgbClr val="FF0000"/>
                </a:solidFill>
              </a:rPr>
              <a:t>  </a:t>
            </a:r>
            <a:r>
              <a:rPr lang="cs-CZ" sz="2000" dirty="0" smtClean="0"/>
              <a:t>(</a:t>
            </a:r>
            <a:r>
              <a:rPr lang="cs-CZ" sz="2000" dirty="0" err="1"/>
              <a:t>ozn</a:t>
            </a:r>
            <a:r>
              <a:rPr lang="cs-CZ" sz="2000" dirty="0"/>
              <a:t>. ř</a:t>
            </a:r>
            <a:r>
              <a:rPr lang="cs-CZ" sz="2000" dirty="0" smtClean="0"/>
              <a:t>eckou abecedou)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jsou </a:t>
            </a:r>
            <a:r>
              <a:rPr lang="cs-CZ" sz="2000" dirty="0"/>
              <a:t>to </a:t>
            </a:r>
            <a:r>
              <a:rPr lang="cs-CZ" sz="2000" dirty="0" smtClean="0"/>
              <a:t>neměnné konstanty</a:t>
            </a:r>
            <a:r>
              <a:rPr lang="cs-CZ" sz="2000" dirty="0"/>
              <a:t>, zpravidla </a:t>
            </a:r>
            <a:r>
              <a:rPr lang="cs-CZ" sz="2000" dirty="0" smtClean="0"/>
              <a:t>neznámé</a:t>
            </a:r>
            <a:r>
              <a:rPr lang="cs-CZ" sz="2000" dirty="0"/>
              <a:t>, </a:t>
            </a:r>
            <a:r>
              <a:rPr lang="cs-CZ" sz="2000" dirty="0" smtClean="0"/>
              <a:t>pro </a:t>
            </a:r>
            <a:r>
              <a:rPr lang="cs-CZ" sz="2000" b="1" dirty="0" smtClean="0">
                <a:solidFill>
                  <a:srgbClr val="FF0000"/>
                </a:solidFill>
              </a:rPr>
              <a:t>n </a:t>
            </a:r>
            <a:r>
              <a:rPr lang="cs-CZ" sz="2000" b="1" dirty="0" smtClean="0">
                <a:sym typeface="Symbol" pitchFamily="18" charset="2"/>
              </a:rPr>
              <a:t></a:t>
            </a:r>
            <a:r>
              <a:rPr lang="cs-CZ" sz="2000" b="1" dirty="0" smtClean="0">
                <a:solidFill>
                  <a:srgbClr val="FF0000"/>
                </a:solidFill>
              </a:rPr>
              <a:t> ∞ </a:t>
            </a:r>
            <a:r>
              <a:rPr lang="cs-CZ" sz="2000" dirty="0" smtClean="0"/>
              <a:t>platí, že </a:t>
            </a:r>
            <a:r>
              <a:rPr lang="cs-CZ" sz="2000" b="1" dirty="0" smtClean="0">
                <a:solidFill>
                  <a:srgbClr val="FF0000"/>
                </a:solidFill>
              </a:rPr>
              <a:t>m </a:t>
            </a:r>
            <a:r>
              <a:rPr lang="cs-CZ" sz="2000" b="1" dirty="0" smtClean="0">
                <a:sym typeface="Symbol" pitchFamily="18" charset="2"/>
              </a:rPr>
              <a:t></a:t>
            </a: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μ</a:t>
            </a:r>
            <a:r>
              <a:rPr lang="cs-CZ" sz="2000" dirty="0" smtClean="0"/>
              <a:t>, </a:t>
            </a:r>
            <a:r>
              <a:rPr lang="cs-CZ" sz="2000" b="1" dirty="0" smtClean="0">
                <a:solidFill>
                  <a:srgbClr val="FF0000"/>
                </a:solidFill>
              </a:rPr>
              <a:t>s </a:t>
            </a:r>
            <a:r>
              <a:rPr lang="cs-CZ" sz="2000" b="1" dirty="0" smtClean="0">
                <a:sym typeface="Symbol" pitchFamily="18" charset="2"/>
              </a:rPr>
              <a:t>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σ</a:t>
            </a:r>
            <a:r>
              <a:rPr lang="cs-CZ" sz="2000" dirty="0" smtClean="0"/>
              <a:t>, </a:t>
            </a:r>
            <a:r>
              <a:rPr lang="cs-CZ" sz="2000" b="1" dirty="0" smtClean="0">
                <a:solidFill>
                  <a:srgbClr val="FF0000"/>
                </a:solidFill>
              </a:rPr>
              <a:t>p </a:t>
            </a:r>
            <a:r>
              <a:rPr lang="cs-CZ" sz="2000" b="1" dirty="0" smtClean="0">
                <a:sym typeface="Symbol" pitchFamily="18" charset="2"/>
              </a:rPr>
              <a:t></a:t>
            </a:r>
            <a:r>
              <a:rPr lang="cs-CZ" sz="20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π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4427538" y="1412875"/>
            <a:ext cx="0" cy="50403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00FF"/>
                </a:solidFill>
              </a:rPr>
              <a:t>Empirické a pravděpodobnostní rozdělení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403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Každá </a:t>
            </a:r>
            <a:r>
              <a:rPr lang="cs-CZ" dirty="0"/>
              <a:t>veličina, kterou zkoumáme, je ovlivňována řadou nepatrných nahodilých vlivů, což způsobuje její </a:t>
            </a:r>
            <a:r>
              <a:rPr lang="cs-CZ" b="1" dirty="0"/>
              <a:t>variabilitu</a:t>
            </a:r>
            <a:r>
              <a:rPr lang="cs-CZ" dirty="0"/>
              <a:t> – tzn. veličina nabývá u různých subjektů různých </a:t>
            </a:r>
            <a:r>
              <a:rPr lang="cs-CZ" dirty="0" smtClean="0"/>
              <a:t>hodnot.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Měříme-li </a:t>
            </a:r>
            <a:r>
              <a:rPr lang="cs-CZ" dirty="0"/>
              <a:t>veličinu ve výběrovém souboru, pak rozložení hodnot této veličiny znázorňujeme na základě empiricky zjištěných </a:t>
            </a:r>
            <a:r>
              <a:rPr lang="cs-CZ" dirty="0" smtClean="0"/>
              <a:t>četností (polygon četností = </a:t>
            </a:r>
            <a:r>
              <a:rPr lang="cs-CZ" b="1" dirty="0" smtClean="0"/>
              <a:t>výběrové rozdělení </a:t>
            </a:r>
            <a:r>
              <a:rPr lang="cs-CZ" dirty="0" smtClean="0"/>
              <a:t>četností).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Každá </a:t>
            </a:r>
            <a:r>
              <a:rPr lang="cs-CZ" dirty="0"/>
              <a:t>veličina má své </a:t>
            </a:r>
            <a:r>
              <a:rPr lang="cs-CZ" b="1" dirty="0"/>
              <a:t>pravděpodobnostní (teoretické) </a:t>
            </a:r>
            <a:r>
              <a:rPr lang="cs-CZ" b="1" dirty="0" smtClean="0"/>
              <a:t>rozdělení</a:t>
            </a:r>
            <a:r>
              <a:rPr lang="cs-CZ" dirty="0" smtClean="0"/>
              <a:t>.</a:t>
            </a:r>
            <a:endParaRPr lang="cs-CZ" dirty="0"/>
          </a:p>
          <a:p>
            <a:pPr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dirty="0" smtClean="0"/>
              <a:t>V</a:t>
            </a:r>
            <a:r>
              <a:rPr lang="cs-CZ" sz="3100" dirty="0"/>
              <a:t> takovém rozložení jsou </a:t>
            </a:r>
            <a:r>
              <a:rPr lang="cs-CZ" sz="3100" b="1" dirty="0"/>
              <a:t>na ose x všechny hodnoty</a:t>
            </a:r>
            <a:r>
              <a:rPr lang="cs-CZ" sz="3100" dirty="0"/>
              <a:t>, kterých může veličina potenciálně </a:t>
            </a:r>
            <a:r>
              <a:rPr lang="cs-CZ" sz="3100" dirty="0" smtClean="0"/>
              <a:t>nabývat, </a:t>
            </a:r>
            <a:r>
              <a:rPr lang="cs-CZ" sz="3100" dirty="0"/>
              <a:t>a </a:t>
            </a:r>
            <a:r>
              <a:rPr lang="cs-CZ" sz="3100" b="1" dirty="0"/>
              <a:t>na ose y jsou </a:t>
            </a:r>
            <a:r>
              <a:rPr lang="cs-CZ" sz="3100" b="1" dirty="0" smtClean="0"/>
              <a:t>pravděpodobnosti</a:t>
            </a:r>
            <a:r>
              <a:rPr lang="cs-CZ" sz="3100" dirty="0"/>
              <a:t>, se kterými se dané hodnoty </a:t>
            </a:r>
            <a:r>
              <a:rPr lang="cs-CZ" sz="3100" dirty="0" smtClean="0"/>
              <a:t>vyskytují.</a:t>
            </a:r>
            <a:endParaRPr lang="cs-CZ" sz="3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00FF"/>
                </a:solidFill>
              </a:rPr>
              <a:t>Empirické a pravděpodobnostní rozdělení</a:t>
            </a:r>
            <a:r>
              <a:rPr lang="cs-CZ" dirty="0">
                <a:solidFill>
                  <a:srgbClr val="0000FF"/>
                </a:solidFill>
              </a:rPr>
              <a:t/>
            </a:r>
            <a:br>
              <a:rPr lang="cs-CZ" dirty="0">
                <a:solidFill>
                  <a:srgbClr val="0000FF"/>
                </a:solidFill>
              </a:rPr>
            </a:b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b="1" smtClean="0"/>
              <a:t>V empirickém rozdělení </a:t>
            </a:r>
            <a:r>
              <a:rPr lang="cs-CZ" sz="2200" smtClean="0"/>
              <a:t>(polygon četností) jsou popsány četnosti, se kterými se naměřené hodnoty vyskytovaly ve výběrovém souboru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smtClean="0"/>
              <a:t>				X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b="1" smtClean="0"/>
              <a:t>Pravděpodobnostní rozdělení </a:t>
            </a:r>
            <a:r>
              <a:rPr lang="cs-CZ" sz="2200" smtClean="0"/>
              <a:t>(pravděpodobnostní křivka) vyjadřuje očekávání, </a:t>
            </a:r>
            <a:r>
              <a:rPr lang="cs-CZ" sz="2200" u="sng" smtClean="0"/>
              <a:t>jak často</a:t>
            </a:r>
            <a:r>
              <a:rPr lang="cs-CZ" sz="2200" smtClean="0"/>
              <a:t> se budou jednotlivé </a:t>
            </a:r>
            <a:r>
              <a:rPr lang="cs-CZ" sz="2200" u="sng" smtClean="0"/>
              <a:t>hodnoty vyskytovat v nekonečně velkém souboru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u="sng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b="1" smtClean="0"/>
              <a:t>Pravděpodobnostní rozdělení</a:t>
            </a:r>
            <a:r>
              <a:rPr lang="cs-CZ" sz="2200" smtClean="0"/>
              <a:t> náhodných veličin jsou </a:t>
            </a:r>
            <a:r>
              <a:rPr lang="cs-CZ" sz="2200" u="sng" smtClean="0"/>
              <a:t>teoretické (matematické)  modely</a:t>
            </a:r>
            <a:r>
              <a:rPr lang="cs-CZ" sz="2200" smtClean="0"/>
              <a:t>, jejichž pomocí popisujeme nejrůznější reálné situace. Navzdory  různorodosti a mnohotvárnosti přírodních  a společenských jevů vystačíme v praxi s malým počtem modelů(tj. typů rozdělení).</a:t>
            </a:r>
          </a:p>
          <a:p>
            <a:pPr eaLnBrk="1" hangingPunct="1">
              <a:lnSpc>
                <a:spcPct val="80000"/>
              </a:lnSpc>
            </a:pPr>
            <a:endParaRPr lang="cs-CZ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00FF"/>
                </a:solidFill>
              </a:rPr>
              <a:t>Typy pravděpodobnostních </a:t>
            </a:r>
            <a:r>
              <a:rPr lang="cs-CZ" b="1" dirty="0">
                <a:solidFill>
                  <a:srgbClr val="0000FF"/>
                </a:solidFill>
              </a:rPr>
              <a:t>rozdělení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b="1" dirty="0" smtClean="0"/>
              <a:t>Diskrétní </a:t>
            </a:r>
            <a:r>
              <a:rPr lang="cs-CZ" sz="4200" b="1" dirty="0"/>
              <a:t>veličiny</a:t>
            </a:r>
            <a:endParaRPr lang="cs-CZ" sz="4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200" dirty="0"/>
              <a:t>binomické rozdělení (jev – </a:t>
            </a:r>
            <a:r>
              <a:rPr lang="cs-CZ" sz="4200" dirty="0" smtClean="0"/>
              <a:t>nejev)</a:t>
            </a:r>
            <a:endParaRPr lang="cs-CZ" sz="4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200" dirty="0" err="1" smtClean="0"/>
              <a:t>Poissonovo</a:t>
            </a:r>
            <a:r>
              <a:rPr lang="cs-CZ" sz="4200" dirty="0" smtClean="0"/>
              <a:t> </a:t>
            </a:r>
            <a:r>
              <a:rPr lang="cs-CZ" sz="4200" dirty="0"/>
              <a:t>rozdělení (vzácné jevy)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b="1" dirty="0" smtClean="0"/>
              <a:t>Spojité </a:t>
            </a:r>
            <a:r>
              <a:rPr lang="cs-CZ" sz="4200" b="1" dirty="0"/>
              <a:t>veličiny</a:t>
            </a:r>
            <a:endParaRPr lang="cs-CZ" sz="4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200" u="sng" dirty="0" smtClean="0"/>
              <a:t>Normální (</a:t>
            </a:r>
            <a:r>
              <a:rPr lang="cs-CZ" sz="4200" u="sng" dirty="0" err="1" smtClean="0"/>
              <a:t>Gaussovo</a:t>
            </a:r>
            <a:r>
              <a:rPr lang="cs-CZ" sz="4200" u="sng" dirty="0" smtClean="0"/>
              <a:t>) </a:t>
            </a:r>
            <a:r>
              <a:rPr lang="cs-CZ" sz="4200" u="sng" dirty="0"/>
              <a:t>rozdělení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200" dirty="0"/>
              <a:t>Studentovo t-rozdělení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200" dirty="0" err="1"/>
              <a:t>Snedecorovo</a:t>
            </a:r>
            <a:r>
              <a:rPr lang="cs-CZ" sz="4200" dirty="0"/>
              <a:t> F-rozdělení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200" dirty="0"/>
              <a:t>Chí-kvadrát rozdělení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/>
              <a:t> </a:t>
            </a:r>
            <a:r>
              <a:rPr lang="cs-CZ" sz="4200" b="1" dirty="0" smtClean="0"/>
              <a:t>Pozn</a:t>
            </a:r>
            <a:r>
              <a:rPr lang="cs-CZ" sz="4200" b="1" dirty="0"/>
              <a:t>.:</a:t>
            </a:r>
            <a:endParaRPr lang="cs-CZ" sz="4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200" dirty="0"/>
              <a:t>s veličinou zacházíme jako s normálně rozdělenou, pokud nemáme dostatečné důvody pro vyvrácení této domněnky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200" dirty="0"/>
              <a:t>rozložení většiny veličin lze převést na normální rozdělení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NORMÁLNÍ </a:t>
            </a:r>
            <a:r>
              <a:rPr lang="cs-CZ" sz="3200" b="1" dirty="0">
                <a:solidFill>
                  <a:srgbClr val="0000FF"/>
                </a:solidFill>
              </a:rPr>
              <a:t>ROZDĚLENÍ</a:t>
            </a:r>
            <a:br>
              <a:rPr lang="cs-CZ" sz="3200" b="1" dirty="0">
                <a:solidFill>
                  <a:srgbClr val="0000FF"/>
                </a:solidFill>
              </a:rPr>
            </a:br>
            <a:r>
              <a:rPr lang="cs-CZ" sz="3200" b="1" dirty="0">
                <a:solidFill>
                  <a:srgbClr val="0000FF"/>
                </a:solidFill>
              </a:rPr>
              <a:t>(</a:t>
            </a:r>
            <a:r>
              <a:rPr lang="cs-CZ" sz="3200" b="1" dirty="0" smtClean="0">
                <a:solidFill>
                  <a:srgbClr val="0000FF"/>
                </a:solidFill>
              </a:rPr>
              <a:t>GAUSSOVA KŘIVKA)</a:t>
            </a:r>
            <a:endParaRPr lang="cs-CZ" sz="3200" b="1" dirty="0">
              <a:solidFill>
                <a:srgbClr val="0000FF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288" y="981075"/>
            <a:ext cx="8362950" cy="54006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Frekvenční křivka NR je jednoznačně určena dvěma parametry: </a:t>
            </a:r>
            <a:r>
              <a:rPr lang="el-GR" sz="2400" b="1" dirty="0" smtClean="0">
                <a:solidFill>
                  <a:srgbClr val="FF0000"/>
                </a:solidFill>
              </a:rPr>
              <a:t>μ</a:t>
            </a:r>
            <a:r>
              <a:rPr lang="cs-CZ" sz="2400" dirty="0" smtClean="0"/>
              <a:t> a 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cs-CZ" sz="2400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000" dirty="0" smtClean="0"/>
              <a:t>μ	 - určuje polohu křivky na ose x (analogie  m)</a:t>
            </a:r>
          </a:p>
          <a:p>
            <a:pPr lvl="1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000" dirty="0" smtClean="0"/>
              <a:t>σ</a:t>
            </a:r>
            <a:r>
              <a:rPr lang="cs-CZ" sz="2000" dirty="0"/>
              <a:t> </a:t>
            </a:r>
            <a:r>
              <a:rPr lang="cs-CZ" sz="2000" dirty="0" smtClean="0"/>
              <a:t>- určuje tvar křivky (analogie s)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2400" dirty="0" smtClean="0"/>
              <a:t>Symetrické rozdělení četností, parametr μ = průměr a zároveň nejčetnější hodnota, která půlí plochu pod křivkou na dvě stejně velké části</a:t>
            </a:r>
          </a:p>
        </p:txBody>
      </p:sp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4676775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1835150" y="1519238"/>
            <a:ext cx="2592388" cy="75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>
            <a:off x="3141663" y="2060575"/>
            <a:ext cx="0" cy="18002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TextovéPole 17"/>
          <p:cNvSpPr txBox="1">
            <a:spLocks noChangeArrowheads="1"/>
          </p:cNvSpPr>
          <p:nvPr/>
        </p:nvSpPr>
        <p:spPr bwMode="auto">
          <a:xfrm>
            <a:off x="755650" y="1544638"/>
            <a:ext cx="4676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Matematický model rozdělení četností spojité náhodné veličiny</a:t>
            </a: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16113"/>
            <a:ext cx="37798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NORMÁLNÍ ROZDĚLENÍ</a:t>
            </a:r>
            <a:endParaRPr lang="cs-CZ" smtClean="0"/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cs-CZ" smtClean="0"/>
              <a:t>Frekvenční křivky normálního rozdělení se stejnými směrodatnými odchylkami a odlišnými průměry ( </a:t>
            </a:r>
            <a:r>
              <a:rPr lang="el-GR" smtClean="0"/>
              <a:t>μ</a:t>
            </a:r>
            <a:r>
              <a:rPr lang="cs-CZ" smtClean="0"/>
              <a:t>1 ≠ </a:t>
            </a:r>
            <a:r>
              <a:rPr lang="el-GR" smtClean="0"/>
              <a:t>μ</a:t>
            </a:r>
            <a:r>
              <a:rPr lang="cs-CZ" smtClean="0"/>
              <a:t>2; </a:t>
            </a:r>
            <a:r>
              <a:rPr lang="el-GR" smtClean="0"/>
              <a:t>σ</a:t>
            </a:r>
            <a:r>
              <a:rPr lang="cs-CZ" smtClean="0"/>
              <a:t>1 = </a:t>
            </a:r>
            <a:r>
              <a:rPr lang="el-GR" smtClean="0"/>
              <a:t>σ</a:t>
            </a:r>
            <a:r>
              <a:rPr lang="cs-CZ" smtClean="0"/>
              <a:t>2 )</a:t>
            </a:r>
          </a:p>
        </p:txBody>
      </p:sp>
      <p:pic>
        <p:nvPicPr>
          <p:cNvPr id="30723" name="Picture 6" descr="img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141663"/>
            <a:ext cx="5830888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NORMÁLNÍ ROZDĚLENÍ</a:t>
            </a:r>
            <a:endParaRPr lang="cs-CZ" smtClean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Frekvenční křivky normálního rozdělení se stejnými průměry a odlišnými směrodatnými odchylkami ( </a:t>
            </a:r>
            <a:r>
              <a:rPr lang="el-GR" smtClean="0"/>
              <a:t>μ</a:t>
            </a:r>
            <a:r>
              <a:rPr lang="cs-CZ" smtClean="0"/>
              <a:t>1 = </a:t>
            </a:r>
            <a:r>
              <a:rPr lang="el-GR" smtClean="0"/>
              <a:t>μ</a:t>
            </a:r>
            <a:r>
              <a:rPr lang="cs-CZ" smtClean="0"/>
              <a:t>2; </a:t>
            </a:r>
            <a:r>
              <a:rPr lang="el-GR" smtClean="0"/>
              <a:t>σ</a:t>
            </a:r>
            <a:r>
              <a:rPr lang="cs-CZ" smtClean="0"/>
              <a:t>1≠ </a:t>
            </a:r>
            <a:r>
              <a:rPr lang="el-GR" smtClean="0"/>
              <a:t>σ</a:t>
            </a:r>
            <a:r>
              <a:rPr lang="cs-CZ" smtClean="0"/>
              <a:t>2)</a:t>
            </a:r>
          </a:p>
        </p:txBody>
      </p:sp>
      <p:pic>
        <p:nvPicPr>
          <p:cNvPr id="31747" name="Picture 6" descr="img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141663"/>
            <a:ext cx="547211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 eaLnBrk="1" hangingPunct="1"/>
            <a:r>
              <a:rPr lang="cs-CZ" sz="3800" b="1" smtClean="0">
                <a:solidFill>
                  <a:srgbClr val="0000FF"/>
                </a:solidFill>
              </a:rPr>
              <a:t>VLASTNOSTI NORMÁLNÍHO ROZDĚLENÍ</a:t>
            </a:r>
            <a:endParaRPr lang="cs-CZ" sz="3800" smtClean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600200"/>
            <a:ext cx="8712968" cy="4997152"/>
          </a:xfrm>
          <a:blipFill rotWithShape="1">
            <a:blip r:embed="rId2" cstate="print"/>
            <a:stretch>
              <a:fillRect l="-55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981075"/>
            <a:ext cx="41481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 eaLnBrk="1" hangingPunct="1"/>
            <a:r>
              <a:rPr lang="cs-CZ" sz="3800" b="1" smtClean="0">
                <a:solidFill>
                  <a:srgbClr val="0000FF"/>
                </a:solidFill>
              </a:rPr>
              <a:t>VLASTNOSTI NORMÁLNÍHO ROZDĚLENÍ</a:t>
            </a:r>
            <a:endParaRPr lang="cs-CZ" sz="3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Častěji nás ale zajímá, </a:t>
            </a:r>
            <a:r>
              <a:rPr lang="cs-CZ" sz="2000" dirty="0"/>
              <a:t>v </a:t>
            </a:r>
            <a:r>
              <a:rPr lang="cs-CZ" sz="2000" u="sng" dirty="0"/>
              <a:t>jakém intervalu leží 95% (99%) hodnot sledované veličiny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/>
              <a:t>můžeme pak </a:t>
            </a:r>
            <a:r>
              <a:rPr lang="cs-CZ" sz="2000" dirty="0" smtClean="0"/>
              <a:t>totiž vyjádřit tvrzení, že s </a:t>
            </a:r>
            <a:r>
              <a:rPr lang="cs-CZ" sz="2000" dirty="0"/>
              <a:t>pravděpodobností 95% (99%)</a:t>
            </a:r>
            <a:r>
              <a:rPr lang="cs-CZ" sz="2000" dirty="0" smtClean="0"/>
              <a:t> se hodnoty sledované veličiny nacházejí právě v tomto intervalu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tento interval je vymezen tzv. kritickými hodnotami normálního rozdělení </a:t>
            </a:r>
            <a:endParaRPr lang="cs-CZ" sz="20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 </a:t>
            </a:r>
            <a:r>
              <a:rPr lang="cs-CZ" sz="2400" dirty="0" smtClean="0"/>
              <a:t>P ( µ - 1,96</a:t>
            </a:r>
            <a:r>
              <a:rPr lang="el-GR" sz="2400" dirty="0" smtClean="0"/>
              <a:t>σ</a:t>
            </a:r>
            <a:r>
              <a:rPr lang="cs-CZ" sz="2400" dirty="0" smtClean="0"/>
              <a:t> </a:t>
            </a:r>
            <a:r>
              <a:rPr lang="el-GR" sz="2400" dirty="0" smtClean="0"/>
              <a:t>≤</a:t>
            </a:r>
            <a:r>
              <a:rPr lang="cs-CZ" sz="2400" dirty="0" smtClean="0"/>
              <a:t>  x ≤ µ + 1,96</a:t>
            </a:r>
            <a:r>
              <a:rPr lang="el-GR" sz="2400" dirty="0" smtClean="0"/>
              <a:t>σ</a:t>
            </a:r>
            <a:r>
              <a:rPr lang="cs-CZ" sz="2400" dirty="0" smtClean="0"/>
              <a:t>)= 0,95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 </a:t>
            </a:r>
            <a:r>
              <a:rPr lang="cs-CZ" sz="2400" dirty="0" smtClean="0"/>
              <a:t>P  (µ - 2,58</a:t>
            </a:r>
            <a:r>
              <a:rPr lang="el-GR" sz="2400" dirty="0" smtClean="0"/>
              <a:t>σ</a:t>
            </a:r>
            <a:r>
              <a:rPr lang="cs-CZ" sz="2400" dirty="0" smtClean="0"/>
              <a:t> </a:t>
            </a:r>
            <a:r>
              <a:rPr lang="el-GR" sz="2400" dirty="0" smtClean="0"/>
              <a:t>≤</a:t>
            </a:r>
            <a:r>
              <a:rPr lang="cs-CZ" sz="2400" dirty="0" smtClean="0"/>
              <a:t>  x ≤ µ + 2,58</a:t>
            </a:r>
            <a:r>
              <a:rPr lang="el-GR" sz="2400" dirty="0" smtClean="0"/>
              <a:t>σ</a:t>
            </a:r>
            <a:r>
              <a:rPr lang="cs-CZ" sz="2400" dirty="0" smtClean="0"/>
              <a:t>)= 0,99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981075"/>
            <a:ext cx="414813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69325" cy="922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b="1" cap="all" dirty="0" smtClean="0">
                <a:solidFill>
                  <a:srgbClr val="0000FF"/>
                </a:solidFill>
              </a:rPr>
              <a:t>KRITICKÉ HODNOTY </a:t>
            </a:r>
            <a:r>
              <a:rPr lang="cs-CZ" sz="3800" b="1" dirty="0" smtClean="0">
                <a:solidFill>
                  <a:srgbClr val="0000FF"/>
                </a:solidFill>
              </a:rPr>
              <a:t>NORMÁLNÍHO ROZDĚLENÍ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/>
              <a:t>Kritické hodnoty</a:t>
            </a:r>
            <a:r>
              <a:rPr lang="cs-CZ" sz="2200" dirty="0" smtClean="0"/>
              <a:t> normálního rozložení: </a:t>
            </a:r>
            <a:r>
              <a:rPr lang="cs-CZ" sz="2200" b="1" dirty="0" smtClean="0"/>
              <a:t>1,96</a:t>
            </a:r>
            <a:r>
              <a:rPr lang="el-GR" sz="2200" dirty="0" smtClean="0"/>
              <a:t>σ</a:t>
            </a:r>
            <a:r>
              <a:rPr lang="cs-CZ" sz="2200" dirty="0" smtClean="0"/>
              <a:t> a </a:t>
            </a:r>
            <a:r>
              <a:rPr lang="cs-CZ" sz="2200" b="1" dirty="0" smtClean="0"/>
              <a:t>2,58</a:t>
            </a:r>
            <a:r>
              <a:rPr lang="el-GR" sz="2200" dirty="0" smtClean="0"/>
              <a:t>σ</a:t>
            </a:r>
            <a:endParaRPr lang="cs-CZ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 intervalu </a:t>
            </a:r>
            <a:r>
              <a:rPr lang="cs-CZ" sz="2200" b="1" dirty="0" smtClean="0"/>
              <a:t>(</a:t>
            </a:r>
            <a:r>
              <a:rPr lang="el-GR" sz="2200" b="1" dirty="0" smtClean="0"/>
              <a:t>μ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- 1,96</a:t>
            </a:r>
            <a:r>
              <a:rPr lang="el-GR" sz="2200" b="1" dirty="0" smtClean="0"/>
              <a:t>σ</a:t>
            </a:r>
            <a:r>
              <a:rPr lang="cs-CZ" sz="2200" b="1" dirty="0" smtClean="0"/>
              <a:t>; </a:t>
            </a:r>
            <a:r>
              <a:rPr lang="el-GR" sz="2200" b="1" dirty="0" smtClean="0"/>
              <a:t>μ</a:t>
            </a:r>
            <a:r>
              <a:rPr lang="cs-CZ" sz="2200" b="1" dirty="0" smtClean="0"/>
              <a:t> + </a:t>
            </a:r>
            <a:r>
              <a:rPr lang="cs-CZ" sz="2200" b="1" dirty="0" smtClean="0">
                <a:solidFill>
                  <a:srgbClr val="FF0000"/>
                </a:solidFill>
              </a:rPr>
              <a:t>1,96</a:t>
            </a:r>
            <a:r>
              <a:rPr lang="el-GR" sz="2200" b="1" dirty="0" smtClean="0"/>
              <a:t>σ</a:t>
            </a:r>
            <a:r>
              <a:rPr lang="cs-CZ" sz="2200" b="1" dirty="0" smtClean="0"/>
              <a:t>)</a:t>
            </a:r>
            <a:r>
              <a:rPr lang="cs-CZ" sz="2200" dirty="0" smtClean="0"/>
              <a:t> se nachází </a:t>
            </a:r>
            <a:r>
              <a:rPr lang="cs-CZ" sz="2200" b="1" dirty="0" smtClean="0">
                <a:solidFill>
                  <a:srgbClr val="FF0000"/>
                </a:solidFill>
              </a:rPr>
              <a:t>95 %</a:t>
            </a:r>
            <a:r>
              <a:rPr lang="cs-CZ" sz="2200" dirty="0" smtClean="0"/>
              <a:t> všech možných hodnot sledované veličiny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 intervalu </a:t>
            </a:r>
            <a:r>
              <a:rPr lang="cs-CZ" sz="2200" b="1" dirty="0" smtClean="0"/>
              <a:t>(</a:t>
            </a:r>
            <a:r>
              <a:rPr lang="el-GR" sz="2200" b="1" dirty="0" smtClean="0"/>
              <a:t>μ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b="1" dirty="0" smtClean="0">
                <a:solidFill>
                  <a:srgbClr val="00B050"/>
                </a:solidFill>
              </a:rPr>
              <a:t>– 2,58</a:t>
            </a:r>
            <a:r>
              <a:rPr lang="el-GR" sz="2200" b="1" dirty="0" smtClean="0"/>
              <a:t>σ</a:t>
            </a:r>
            <a:r>
              <a:rPr lang="cs-CZ" sz="2200" b="1" dirty="0" smtClean="0"/>
              <a:t>; </a:t>
            </a:r>
            <a:r>
              <a:rPr lang="el-GR" sz="2200" b="1" dirty="0" smtClean="0"/>
              <a:t>μ</a:t>
            </a:r>
            <a:r>
              <a:rPr lang="cs-CZ" sz="2200" b="1" dirty="0" smtClean="0"/>
              <a:t> </a:t>
            </a:r>
            <a:r>
              <a:rPr lang="cs-CZ" sz="2200" b="1" dirty="0" smtClean="0">
                <a:solidFill>
                  <a:srgbClr val="00B050"/>
                </a:solidFill>
              </a:rPr>
              <a:t>+ 2,58</a:t>
            </a:r>
            <a:r>
              <a:rPr lang="el-GR" sz="2200" b="1" dirty="0" smtClean="0"/>
              <a:t>σ</a:t>
            </a:r>
            <a:r>
              <a:rPr lang="cs-CZ" sz="2200" b="1" dirty="0" smtClean="0"/>
              <a:t>)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dirty="0" smtClean="0"/>
              <a:t>se nachází </a:t>
            </a:r>
            <a:r>
              <a:rPr lang="cs-CZ" sz="2200" b="1" dirty="0" smtClean="0">
                <a:solidFill>
                  <a:srgbClr val="00B050"/>
                </a:solidFill>
              </a:rPr>
              <a:t>99%</a:t>
            </a:r>
            <a:r>
              <a:rPr lang="cs-CZ" sz="2200" dirty="0" smtClean="0"/>
              <a:t> všech možných hodnot sledované veličiny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6032500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76600" y="1052513"/>
            <a:ext cx="574675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276600" y="1422400"/>
            <a:ext cx="5746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048000" y="1844675"/>
            <a:ext cx="10922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92275" y="4230688"/>
            <a:ext cx="5762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30438" y="4238625"/>
            <a:ext cx="576262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771775" y="4214813"/>
            <a:ext cx="5762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276600" y="4238625"/>
            <a:ext cx="5746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</a:t>
            </a:r>
            <a:r>
              <a:rPr lang="cs-CZ" dirty="0"/>
              <a:t>v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716338" y="4198938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211638" y="4198938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73613" y="4214813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34830" name="TextovéPole 17"/>
          <p:cNvSpPr txBox="1">
            <a:spLocks noChangeArrowheads="1"/>
          </p:cNvSpPr>
          <p:nvPr/>
        </p:nvSpPr>
        <p:spPr bwMode="auto">
          <a:xfrm>
            <a:off x="3059113" y="998538"/>
            <a:ext cx="1008062" cy="2619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>
                <a:solidFill>
                  <a:srgbClr val="00B050"/>
                </a:solidFill>
                <a:latin typeface="Calibri" pitchFamily="34" charset="0"/>
              </a:rPr>
              <a:t>             </a:t>
            </a:r>
            <a:r>
              <a:rPr lang="cs-CZ" sz="1100" b="1">
                <a:solidFill>
                  <a:srgbClr val="00B050"/>
                </a:solidFill>
                <a:latin typeface="Calibri" pitchFamily="34" charset="0"/>
              </a:rPr>
              <a:t>99%</a:t>
            </a:r>
            <a:endParaRPr lang="cs-CZ" sz="9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11525" y="1365250"/>
            <a:ext cx="576263" cy="176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34832" name="TextovéPole 19"/>
          <p:cNvSpPr txBox="1">
            <a:spLocks noChangeArrowheads="1"/>
          </p:cNvSpPr>
          <p:nvPr/>
        </p:nvSpPr>
        <p:spPr bwMode="auto">
          <a:xfrm>
            <a:off x="3048000" y="1409700"/>
            <a:ext cx="1008063" cy="2619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Calibri" pitchFamily="34" charset="0"/>
              </a:rPr>
              <a:t>             </a:t>
            </a:r>
            <a:r>
              <a:rPr lang="cs-CZ" sz="1100" b="1">
                <a:solidFill>
                  <a:srgbClr val="FF0000"/>
                </a:solidFill>
                <a:latin typeface="Calibri" pitchFamily="34" charset="0"/>
              </a:rPr>
              <a:t>95%</a:t>
            </a:r>
            <a:endParaRPr lang="cs-CZ" sz="9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833" name="TextovéPole 20"/>
          <p:cNvSpPr txBox="1">
            <a:spLocks noChangeArrowheads="1"/>
          </p:cNvSpPr>
          <p:nvPr/>
        </p:nvSpPr>
        <p:spPr bwMode="auto">
          <a:xfrm>
            <a:off x="3419475" y="4179888"/>
            <a:ext cx="684213" cy="2778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latin typeface="Calibri" pitchFamily="34" charset="0"/>
              </a:rPr>
              <a:t>μ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4834" name="TextovéPole 21"/>
          <p:cNvSpPr txBox="1">
            <a:spLocks noChangeArrowheads="1"/>
          </p:cNvSpPr>
          <p:nvPr/>
        </p:nvSpPr>
        <p:spPr bwMode="auto">
          <a:xfrm>
            <a:off x="1908175" y="4164013"/>
            <a:ext cx="1008063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Calibri" pitchFamily="34" charset="0"/>
              </a:rPr>
              <a:t>              </a:t>
            </a:r>
            <a:r>
              <a:rPr lang="cs-CZ" sz="1200" b="1">
                <a:solidFill>
                  <a:srgbClr val="FF0000"/>
                </a:solidFill>
                <a:latin typeface="Calibri" pitchFamily="34" charset="0"/>
              </a:rPr>
              <a:t>-1,96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4835" name="TextovéPole 23"/>
          <p:cNvSpPr txBox="1">
            <a:spLocks noChangeArrowheads="1"/>
          </p:cNvSpPr>
          <p:nvPr/>
        </p:nvSpPr>
        <p:spPr bwMode="auto">
          <a:xfrm>
            <a:off x="4356100" y="4156075"/>
            <a:ext cx="1079500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rgbClr val="FF0000"/>
                </a:solidFill>
                <a:latin typeface="Calibri" pitchFamily="34" charset="0"/>
              </a:rPr>
              <a:t>1,96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4836" name="Obdélník 24"/>
          <p:cNvSpPr>
            <a:spLocks noChangeArrowheads="1"/>
          </p:cNvSpPr>
          <p:nvPr/>
        </p:nvSpPr>
        <p:spPr bwMode="auto">
          <a:xfrm>
            <a:off x="1584325" y="4167188"/>
            <a:ext cx="590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B050"/>
                </a:solidFill>
                <a:latin typeface="Calibri" pitchFamily="34" charset="0"/>
              </a:rPr>
              <a:t>-2,58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4837" name="Obdélník 25"/>
          <p:cNvSpPr>
            <a:spLocks noChangeArrowheads="1"/>
          </p:cNvSpPr>
          <p:nvPr/>
        </p:nvSpPr>
        <p:spPr bwMode="auto">
          <a:xfrm>
            <a:off x="4895850" y="4171950"/>
            <a:ext cx="544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B050"/>
                </a:solidFill>
                <a:latin typeface="Calibri" pitchFamily="34" charset="0"/>
              </a:rPr>
              <a:t>2,58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02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324975" cy="6858000"/>
        </p:xfrm>
        <a:graphic>
          <a:graphicData uri="http://schemas.openxmlformats.org/presentationml/2006/ole">
            <p:oleObj spid="_x0000_s1026" name="Snímek" r:id="rId3" imgW="4568937" imgH="342605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Tabulky normálního rozdělení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 nematematiky</a:t>
            </a:r>
          </a:p>
          <a:p>
            <a:pPr eaLnBrk="1" hangingPunct="1"/>
            <a:r>
              <a:rPr lang="cs-CZ" smtClean="0"/>
              <a:t>Pro zvolené hranice intervalu a,b lze najít odpovídající pravděpodobnost a obráceně</a:t>
            </a:r>
          </a:p>
          <a:p>
            <a:pPr eaLnBrk="1" hangingPunct="1"/>
            <a:r>
              <a:rPr lang="cs-CZ" smtClean="0"/>
              <a:t>Tabelace je možná proto, že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1/ normální rozdělení je symetrické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2/ hranice a, b lze vyjádřit jako odchylky od µ v násobcích směrodatné odchylky </a:t>
            </a:r>
            <a:r>
              <a:rPr lang="el-GR" smtClean="0"/>
              <a:t>σ</a:t>
            </a: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(zásada:  </a:t>
            </a:r>
            <a:r>
              <a:rPr lang="cs-CZ" smtClean="0">
                <a:solidFill>
                  <a:srgbClr val="0000FF"/>
                </a:solidFill>
              </a:rPr>
              <a:t>plocha = pravděpodobnost</a:t>
            </a:r>
            <a:r>
              <a:rPr lang="cs-CZ" smtClean="0"/>
              <a:t>!)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569325" cy="922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b="1" cap="all" dirty="0" smtClean="0">
                <a:solidFill>
                  <a:srgbClr val="0000FF"/>
                </a:solidFill>
              </a:rPr>
              <a:t>VLASTNOSTI N</a:t>
            </a:r>
            <a:r>
              <a:rPr lang="cs-CZ" sz="3800" b="1" dirty="0" smtClean="0">
                <a:solidFill>
                  <a:srgbClr val="0000FF"/>
                </a:solidFill>
              </a:rPr>
              <a:t>ORMÁLNÍHO ROZDĚLENÍ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b="1" dirty="0" smtClean="0"/>
              <a:t>Kritické hodnoty</a:t>
            </a:r>
            <a:r>
              <a:rPr lang="cs-CZ" sz="2200" dirty="0" smtClean="0"/>
              <a:t> normálního rozložení: </a:t>
            </a:r>
            <a:r>
              <a:rPr lang="cs-CZ" sz="2200" b="1" dirty="0" smtClean="0"/>
              <a:t>1,96</a:t>
            </a:r>
            <a:r>
              <a:rPr lang="el-GR" sz="2200" dirty="0" smtClean="0"/>
              <a:t>σ</a:t>
            </a:r>
            <a:r>
              <a:rPr lang="cs-CZ" sz="2200" dirty="0" smtClean="0"/>
              <a:t> a </a:t>
            </a:r>
            <a:r>
              <a:rPr lang="cs-CZ" sz="2200" b="1" dirty="0" smtClean="0"/>
              <a:t>2,58</a:t>
            </a:r>
            <a:r>
              <a:rPr lang="el-GR" sz="2200" dirty="0" smtClean="0"/>
              <a:t>σ</a:t>
            </a:r>
            <a:endParaRPr lang="cs-CZ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 intervalu </a:t>
            </a:r>
            <a:r>
              <a:rPr lang="cs-CZ" sz="2200" b="1" dirty="0" smtClean="0"/>
              <a:t>(</a:t>
            </a:r>
            <a:r>
              <a:rPr lang="el-GR" sz="2200" b="1" dirty="0" smtClean="0"/>
              <a:t>μ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- 1,96</a:t>
            </a:r>
            <a:r>
              <a:rPr lang="el-GR" sz="2200" b="1" dirty="0" smtClean="0"/>
              <a:t>σ</a:t>
            </a:r>
            <a:r>
              <a:rPr lang="cs-CZ" sz="2200" b="1" dirty="0" smtClean="0"/>
              <a:t>; </a:t>
            </a:r>
            <a:r>
              <a:rPr lang="el-GR" sz="2200" b="1" dirty="0" smtClean="0"/>
              <a:t>μ</a:t>
            </a:r>
            <a:r>
              <a:rPr lang="cs-CZ" sz="2200" b="1" dirty="0" smtClean="0"/>
              <a:t> + </a:t>
            </a:r>
            <a:r>
              <a:rPr lang="cs-CZ" sz="2200" b="1" dirty="0" smtClean="0">
                <a:solidFill>
                  <a:srgbClr val="FF0000"/>
                </a:solidFill>
              </a:rPr>
              <a:t>1,96</a:t>
            </a:r>
            <a:r>
              <a:rPr lang="el-GR" sz="2200" b="1" dirty="0" smtClean="0"/>
              <a:t>σ</a:t>
            </a:r>
            <a:r>
              <a:rPr lang="cs-CZ" sz="2200" b="1" dirty="0" smtClean="0"/>
              <a:t>)</a:t>
            </a:r>
            <a:r>
              <a:rPr lang="cs-CZ" sz="2200" dirty="0" smtClean="0"/>
              <a:t> se nachází </a:t>
            </a:r>
            <a:r>
              <a:rPr lang="cs-CZ" sz="2200" b="1" dirty="0" smtClean="0">
                <a:solidFill>
                  <a:srgbClr val="FF0000"/>
                </a:solidFill>
              </a:rPr>
              <a:t>95 %</a:t>
            </a:r>
            <a:r>
              <a:rPr lang="cs-CZ" sz="2200" dirty="0" smtClean="0"/>
              <a:t> všech možných hodnot sledované veličiny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200" dirty="0" smtClean="0"/>
              <a:t>V intervalu </a:t>
            </a:r>
            <a:r>
              <a:rPr lang="cs-CZ" sz="2200" b="1" dirty="0" smtClean="0"/>
              <a:t>(</a:t>
            </a:r>
            <a:r>
              <a:rPr lang="el-GR" sz="2200" b="1" dirty="0" smtClean="0"/>
              <a:t>μ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b="1" dirty="0" smtClean="0">
                <a:solidFill>
                  <a:srgbClr val="00B050"/>
                </a:solidFill>
              </a:rPr>
              <a:t>– 2,58</a:t>
            </a:r>
            <a:r>
              <a:rPr lang="el-GR" sz="2200" b="1" dirty="0" smtClean="0"/>
              <a:t>σ</a:t>
            </a:r>
            <a:r>
              <a:rPr lang="cs-CZ" sz="2200" b="1" dirty="0" smtClean="0"/>
              <a:t>; </a:t>
            </a:r>
            <a:r>
              <a:rPr lang="el-GR" sz="2200" b="1" dirty="0" smtClean="0"/>
              <a:t>μ</a:t>
            </a:r>
            <a:r>
              <a:rPr lang="cs-CZ" sz="2200" b="1" dirty="0" smtClean="0"/>
              <a:t> </a:t>
            </a:r>
            <a:r>
              <a:rPr lang="cs-CZ" sz="2200" b="1" dirty="0" smtClean="0">
                <a:solidFill>
                  <a:srgbClr val="00B050"/>
                </a:solidFill>
              </a:rPr>
              <a:t>+ 2,58</a:t>
            </a:r>
            <a:r>
              <a:rPr lang="el-GR" sz="2200" b="1" dirty="0" smtClean="0"/>
              <a:t>σ</a:t>
            </a:r>
            <a:r>
              <a:rPr lang="cs-CZ" sz="2200" b="1" dirty="0" smtClean="0"/>
              <a:t>)</a:t>
            </a:r>
            <a:r>
              <a:rPr lang="cs-CZ" sz="2200" b="1" dirty="0" smtClean="0">
                <a:solidFill>
                  <a:srgbClr val="0000FF"/>
                </a:solidFill>
              </a:rPr>
              <a:t> </a:t>
            </a:r>
            <a:r>
              <a:rPr lang="cs-CZ" sz="2200" dirty="0" smtClean="0"/>
              <a:t>se nachází </a:t>
            </a:r>
            <a:r>
              <a:rPr lang="cs-CZ" sz="2200" b="1" dirty="0" smtClean="0">
                <a:solidFill>
                  <a:srgbClr val="00B050"/>
                </a:solidFill>
              </a:rPr>
              <a:t>99%</a:t>
            </a:r>
            <a:r>
              <a:rPr lang="cs-CZ" sz="2200" dirty="0" smtClean="0"/>
              <a:t> všech možných hodnot sledované veličiny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 P ( µ - 1,96</a:t>
            </a:r>
            <a:r>
              <a:rPr lang="el-GR" dirty="0" smtClean="0"/>
              <a:t>σ</a:t>
            </a:r>
            <a:r>
              <a:rPr lang="cs-CZ" dirty="0" smtClean="0"/>
              <a:t> </a:t>
            </a:r>
            <a:r>
              <a:rPr lang="el-GR" dirty="0" smtClean="0"/>
              <a:t>≤</a:t>
            </a:r>
            <a:r>
              <a:rPr lang="cs-CZ" dirty="0" smtClean="0"/>
              <a:t>  x ≤ µ + 1,96</a:t>
            </a:r>
            <a:r>
              <a:rPr lang="el-GR" dirty="0" smtClean="0"/>
              <a:t>σ</a:t>
            </a:r>
            <a:r>
              <a:rPr lang="cs-CZ" dirty="0" smtClean="0"/>
              <a:t>)= 0,95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dirty="0" smtClean="0"/>
              <a:t> P  (µ - 2,58</a:t>
            </a:r>
            <a:r>
              <a:rPr lang="el-GR" dirty="0" smtClean="0"/>
              <a:t>σ</a:t>
            </a:r>
            <a:r>
              <a:rPr lang="cs-CZ" dirty="0" smtClean="0"/>
              <a:t> </a:t>
            </a:r>
            <a:r>
              <a:rPr lang="el-GR" dirty="0" smtClean="0"/>
              <a:t>≤</a:t>
            </a:r>
            <a:r>
              <a:rPr lang="cs-CZ" dirty="0" smtClean="0"/>
              <a:t>  x ≤ µ + 2,58</a:t>
            </a:r>
            <a:r>
              <a:rPr lang="el-GR" dirty="0" smtClean="0"/>
              <a:t>σ</a:t>
            </a:r>
            <a:r>
              <a:rPr lang="cs-CZ" dirty="0" smtClean="0"/>
              <a:t>)= 0,99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6032500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276600" y="1052513"/>
            <a:ext cx="574675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276600" y="1422400"/>
            <a:ext cx="5746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048000" y="1844675"/>
            <a:ext cx="10922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92275" y="4230688"/>
            <a:ext cx="5762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30438" y="4238625"/>
            <a:ext cx="576262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771775" y="4214813"/>
            <a:ext cx="5762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276600" y="4238625"/>
            <a:ext cx="5746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</a:t>
            </a:r>
            <a:r>
              <a:rPr lang="cs-CZ" dirty="0"/>
              <a:t>v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716338" y="4198938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211638" y="4198938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73613" y="4214813"/>
            <a:ext cx="576262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36878" name="TextovéPole 17"/>
          <p:cNvSpPr txBox="1">
            <a:spLocks noChangeArrowheads="1"/>
          </p:cNvSpPr>
          <p:nvPr/>
        </p:nvSpPr>
        <p:spPr bwMode="auto">
          <a:xfrm>
            <a:off x="3059113" y="998538"/>
            <a:ext cx="1008062" cy="2619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>
                <a:solidFill>
                  <a:srgbClr val="00B050"/>
                </a:solidFill>
                <a:latin typeface="Calibri" pitchFamily="34" charset="0"/>
              </a:rPr>
              <a:t>             </a:t>
            </a:r>
            <a:r>
              <a:rPr lang="cs-CZ" sz="1100" b="1">
                <a:solidFill>
                  <a:srgbClr val="00B050"/>
                </a:solidFill>
                <a:latin typeface="Calibri" pitchFamily="34" charset="0"/>
              </a:rPr>
              <a:t>99%</a:t>
            </a:r>
            <a:endParaRPr lang="cs-CZ" sz="9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11525" y="1365250"/>
            <a:ext cx="576263" cy="176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</a:t>
            </a:r>
          </a:p>
        </p:txBody>
      </p:sp>
      <p:sp>
        <p:nvSpPr>
          <p:cNvPr id="36880" name="TextovéPole 19"/>
          <p:cNvSpPr txBox="1">
            <a:spLocks noChangeArrowheads="1"/>
          </p:cNvSpPr>
          <p:nvPr/>
        </p:nvSpPr>
        <p:spPr bwMode="auto">
          <a:xfrm>
            <a:off x="3048000" y="1409700"/>
            <a:ext cx="1008063" cy="2619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Calibri" pitchFamily="34" charset="0"/>
              </a:rPr>
              <a:t>             </a:t>
            </a:r>
            <a:r>
              <a:rPr lang="cs-CZ" sz="1100" b="1">
                <a:solidFill>
                  <a:srgbClr val="FF0000"/>
                </a:solidFill>
                <a:latin typeface="Calibri" pitchFamily="34" charset="0"/>
              </a:rPr>
              <a:t>95%</a:t>
            </a:r>
            <a:endParaRPr lang="cs-CZ" sz="9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881" name="TextovéPole 20"/>
          <p:cNvSpPr txBox="1">
            <a:spLocks noChangeArrowheads="1"/>
          </p:cNvSpPr>
          <p:nvPr/>
        </p:nvSpPr>
        <p:spPr bwMode="auto">
          <a:xfrm>
            <a:off x="3419475" y="4179888"/>
            <a:ext cx="684213" cy="2778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latin typeface="Calibri" pitchFamily="34" charset="0"/>
              </a:rPr>
              <a:t>μ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6882" name="TextovéPole 21"/>
          <p:cNvSpPr txBox="1">
            <a:spLocks noChangeArrowheads="1"/>
          </p:cNvSpPr>
          <p:nvPr/>
        </p:nvSpPr>
        <p:spPr bwMode="auto">
          <a:xfrm>
            <a:off x="1908175" y="4164013"/>
            <a:ext cx="1008063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latin typeface="Calibri" pitchFamily="34" charset="0"/>
              </a:rPr>
              <a:t>              </a:t>
            </a:r>
            <a:r>
              <a:rPr lang="cs-CZ" sz="1200" b="1">
                <a:solidFill>
                  <a:srgbClr val="FF0000"/>
                </a:solidFill>
                <a:latin typeface="Calibri" pitchFamily="34" charset="0"/>
              </a:rPr>
              <a:t>-1,96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6883" name="TextovéPole 23"/>
          <p:cNvSpPr txBox="1">
            <a:spLocks noChangeArrowheads="1"/>
          </p:cNvSpPr>
          <p:nvPr/>
        </p:nvSpPr>
        <p:spPr bwMode="auto">
          <a:xfrm>
            <a:off x="4356100" y="4156075"/>
            <a:ext cx="1079500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solidFill>
                  <a:srgbClr val="FF0000"/>
                </a:solidFill>
                <a:latin typeface="Calibri" pitchFamily="34" charset="0"/>
              </a:rPr>
              <a:t>1,96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6884" name="Obdélník 24"/>
          <p:cNvSpPr>
            <a:spLocks noChangeArrowheads="1"/>
          </p:cNvSpPr>
          <p:nvPr/>
        </p:nvSpPr>
        <p:spPr bwMode="auto">
          <a:xfrm>
            <a:off x="1584325" y="4167188"/>
            <a:ext cx="590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B050"/>
                </a:solidFill>
                <a:latin typeface="Calibri" pitchFamily="34" charset="0"/>
              </a:rPr>
              <a:t>-2,58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  <p:sp>
        <p:nvSpPr>
          <p:cNvPr id="36885" name="Obdélník 25"/>
          <p:cNvSpPr>
            <a:spLocks noChangeArrowheads="1"/>
          </p:cNvSpPr>
          <p:nvPr/>
        </p:nvSpPr>
        <p:spPr bwMode="auto">
          <a:xfrm>
            <a:off x="4895850" y="4171950"/>
            <a:ext cx="544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B050"/>
                </a:solidFill>
                <a:latin typeface="Calibri" pitchFamily="34" charset="0"/>
              </a:rPr>
              <a:t>2,58</a:t>
            </a:r>
            <a:r>
              <a:rPr lang="el-GR" sz="1200" b="1">
                <a:latin typeface="Calibri" pitchFamily="34" charset="0"/>
              </a:rPr>
              <a:t>σ</a:t>
            </a:r>
            <a:endParaRPr lang="cs-CZ" sz="1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690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solidFill>
                  <a:srgbClr val="0000FF"/>
                </a:solidFill>
              </a:rPr>
              <a:t>Odhady parametrů</a:t>
            </a:r>
            <a:endParaRPr lang="cs-CZ" b="1" cap="all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Bodové</a:t>
            </a:r>
            <a:r>
              <a:rPr lang="cs-CZ" dirty="0" smtClean="0"/>
              <a:t> odhady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 dirty="0" smtClean="0"/>
              <a:t>Intervalové</a:t>
            </a:r>
            <a:r>
              <a:rPr lang="cs-CZ" dirty="0" smtClean="0"/>
              <a:t> odhady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BODOVÉ ODHADY</a:t>
            </a: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Neznámý parametr odhadujeme jedním číslem tj. </a:t>
            </a:r>
            <a:r>
              <a:rPr lang="cs-CZ" b="1" smtClean="0"/>
              <a:t>bodem.</a:t>
            </a:r>
          </a:p>
          <a:p>
            <a:pPr eaLnBrk="1" hangingPunct="1"/>
            <a:r>
              <a:rPr lang="cs-CZ" smtClean="0"/>
              <a:t>Např. výběrový aritmetický průměr m je bodovým odhadem parametru µ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( µ ≈ m,    </a:t>
            </a:r>
            <a:r>
              <a:rPr lang="el-GR" smtClean="0"/>
              <a:t>σ</a:t>
            </a:r>
            <a:r>
              <a:rPr lang="cs-CZ" smtClean="0"/>
              <a:t> ≈ s,    </a:t>
            </a:r>
            <a:r>
              <a:rPr lang="el-GR" smtClean="0"/>
              <a:t>π</a:t>
            </a:r>
            <a:r>
              <a:rPr lang="cs-CZ" smtClean="0"/>
              <a:t> </a:t>
            </a:r>
            <a:r>
              <a:rPr lang="el-GR" smtClean="0"/>
              <a:t>≈</a:t>
            </a:r>
            <a:r>
              <a:rPr lang="cs-CZ" smtClean="0"/>
              <a:t> p) </a:t>
            </a:r>
          </a:p>
          <a:p>
            <a:pPr eaLnBrk="1" hangingPunct="1"/>
            <a:r>
              <a:rPr lang="cs-CZ" smtClean="0"/>
              <a:t>Bodové odhady se „nestrefí“ přesně do odhadovaného parametru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INTERVALOVÉ ODHADY</a:t>
            </a: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4925144"/>
          </a:xfrm>
          <a:blipFill rotWithShape="1">
            <a:blip r:embed="rId2" cstate="print"/>
            <a:stretch>
              <a:fillRect l="-815" t="-1983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INTERVALOVÉ ODHADY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b="1" smtClean="0"/>
              <a:t> </a:t>
            </a:r>
            <a:endParaRPr lang="cs-CZ" smtClean="0"/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Doplněk spolehlivost</a:t>
            </a:r>
            <a:r>
              <a:rPr lang="cs-CZ" smtClean="0">
                <a:latin typeface="Arial" charset="0"/>
              </a:rPr>
              <a:t>i </a:t>
            </a:r>
            <a:r>
              <a:rPr lang="cs-CZ" sz="2800" smtClean="0">
                <a:latin typeface="Arial" charset="0"/>
              </a:rPr>
              <a:t>odhadu (do 100%)</a:t>
            </a:r>
            <a:r>
              <a:rPr lang="cs-CZ" sz="2800" smtClean="0"/>
              <a:t> </a:t>
            </a:r>
            <a:r>
              <a:rPr lang="cs-CZ" smtClean="0"/>
              <a:t>vyjadřuje </a:t>
            </a:r>
            <a:r>
              <a:rPr lang="cs-CZ" b="1" smtClean="0">
                <a:solidFill>
                  <a:srgbClr val="0000FF"/>
                </a:solidFill>
              </a:rPr>
              <a:t>riziko</a:t>
            </a:r>
            <a:r>
              <a:rPr lang="cs-CZ" smtClean="0">
                <a:solidFill>
                  <a:srgbClr val="0000FF"/>
                </a:solidFill>
              </a:rPr>
              <a:t> </a:t>
            </a:r>
            <a:r>
              <a:rPr lang="cs-CZ" b="1" smtClean="0">
                <a:solidFill>
                  <a:srgbClr val="0000FF"/>
                </a:solidFill>
              </a:rPr>
              <a:t>odhadu </a:t>
            </a:r>
            <a:r>
              <a:rPr lang="cs-CZ" b="1" smtClean="0"/>
              <a:t>(riziko induktivního úsudku) </a:t>
            </a:r>
            <a:r>
              <a:rPr lang="cs-CZ" smtClean="0"/>
              <a:t>– tj. riziko, že odhadovaný parametr leží mimo interval: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mtClean="0"/>
              <a:t>při spolehlivosti 95% je riziko odhadu 5%,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mtClean="0"/>
              <a:t>při spolehlivosti 99% je riziko odhadu 1%.</a:t>
            </a:r>
          </a:p>
          <a:p>
            <a:pPr marL="0" indent="0" eaLnBrk="1" hangingPunct="1">
              <a:buFont typeface="Arial" charset="0"/>
              <a:buNone/>
            </a:pPr>
            <a:endParaRPr lang="cs-CZ" smtClean="0"/>
          </a:p>
          <a:p>
            <a:pPr marL="0" indent="0" eaLnBrk="1" hangingPunct="1">
              <a:buFont typeface="Calibri" pitchFamily="34" charset="0"/>
              <a:buAutoNum type="arabicPeriod" startAt="2"/>
            </a:pPr>
            <a:endParaRPr lang="cs-CZ" smtClean="0"/>
          </a:p>
          <a:p>
            <a:pPr marL="0" indent="0"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INTERVALOVÉ ODHADY</a:t>
            </a:r>
          </a:p>
        </p:txBody>
      </p:sp>
      <p:sp>
        <p:nvSpPr>
          <p:cNvPr id="5" name="Zástupný symbol pro obsah 4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52"/>
            <a:ext cx="8229600" cy="4929411"/>
          </a:xfrm>
          <a:blipFill rotWithShape="1">
            <a:blip r:embed="rId2" cstate="print"/>
            <a:stretch>
              <a:fillRect l="-1111" t="-1854" r="-1407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576262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0000FF"/>
                </a:solidFill>
              </a:rPr>
              <a:t>ODHAD PRŮMĚRU ZÁKLADNÍHO SOUBORU (PARAMETRU </a:t>
            </a:r>
            <a:r>
              <a:rPr lang="el-GR" sz="2800" b="1" smtClean="0">
                <a:solidFill>
                  <a:srgbClr val="0000FF"/>
                </a:solidFill>
              </a:rPr>
              <a:t>μ</a:t>
            </a:r>
            <a:r>
              <a:rPr lang="cs-CZ" sz="2800" b="1" smtClean="0">
                <a:solidFill>
                  <a:srgbClr val="0000FF"/>
                </a:solidFill>
              </a:rPr>
              <a:t>)</a:t>
            </a:r>
            <a:r>
              <a:rPr lang="cs-CZ" sz="2800" smtClean="0">
                <a:solidFill>
                  <a:srgbClr val="0000FF"/>
                </a:solidFill>
              </a:rPr>
              <a:t/>
            </a:r>
            <a:br>
              <a:rPr lang="cs-CZ" sz="2800" smtClean="0">
                <a:solidFill>
                  <a:srgbClr val="0000FF"/>
                </a:solidFill>
              </a:rPr>
            </a:br>
            <a:endParaRPr lang="cs-CZ" sz="2800" smtClean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1124744"/>
            <a:ext cx="8291264" cy="5616624"/>
          </a:xfrm>
          <a:blipFill rotWithShape="1">
            <a:blip r:embed="rId2" cstate="print"/>
            <a:stretch>
              <a:fillRect l="-809" t="-651" r="-1103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Odhad průměru ZS (µ) - příklad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Odhadněte průměrnou vitální kapacitu plic mužů ve věku 40-50 let na podkladě výběrového šetření 200 mužů s výsledky:</a:t>
            </a:r>
          </a:p>
          <a:p>
            <a:pPr eaLnBrk="1" hangingPunct="1"/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  </a:t>
            </a:r>
            <a:r>
              <a:rPr lang="cs-CZ" sz="3600" smtClean="0"/>
              <a:t>m = 4,83           s = 0,66         n = 200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STATISTICKÁ INDUKCE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Složení výběrového souboru je přesně známé.</a:t>
            </a:r>
          </a:p>
          <a:p>
            <a:pPr eaLnBrk="1" hangingPunct="1"/>
            <a:r>
              <a:rPr lang="cs-CZ" sz="2400" smtClean="0"/>
              <a:t>Složení základního souboru odhadujeme s určitou mírou nejistoty.</a:t>
            </a:r>
          </a:p>
          <a:p>
            <a:pPr eaLnBrk="1" hangingPunct="1"/>
            <a:r>
              <a:rPr lang="cs-CZ" sz="2400" smtClean="0"/>
              <a:t>Metody induktivní statistiky nejistotu neodstraňují, ale dokáží určit míru této nejistoty.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58888" y="2824163"/>
            <a:ext cx="865187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62063" y="2819400"/>
            <a:ext cx="865187" cy="215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35150" y="3046413"/>
            <a:ext cx="288925" cy="5762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262063" y="3046413"/>
            <a:ext cx="576262" cy="5762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1217613" y="1887538"/>
            <a:ext cx="5441950" cy="9318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2124075" y="3616325"/>
            <a:ext cx="4535488" cy="31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659563" y="1887538"/>
            <a:ext cx="1800225" cy="17287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553325" y="1916113"/>
            <a:ext cx="906463" cy="1700212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6694488" y="1930400"/>
            <a:ext cx="1730375" cy="862013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463"/>
          </a:xfrm>
        </p:spPr>
        <p:txBody>
          <a:bodyPr/>
          <a:lstStyle/>
          <a:p>
            <a:pPr eaLnBrk="1" hangingPunct="1"/>
            <a:r>
              <a:rPr lang="cs-CZ" sz="2800" smtClean="0"/>
              <a:t>Řešení</a:t>
            </a:r>
          </a:p>
        </p:txBody>
      </p:sp>
      <p:pic>
        <p:nvPicPr>
          <p:cNvPr id="46082" name="Obrázek 3" descr="Snímek 0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052513"/>
            <a:ext cx="2663825" cy="1296987"/>
          </a:xfrm>
        </p:spPr>
      </p:pic>
      <p:sp>
        <p:nvSpPr>
          <p:cNvPr id="46083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55650" y="2276475"/>
            <a:ext cx="7848600" cy="3849688"/>
          </a:xfrm>
        </p:spPr>
        <p:txBody>
          <a:bodyPr/>
          <a:lstStyle/>
          <a:p>
            <a:pPr eaLnBrk="1" hangingPunct="1"/>
            <a:r>
              <a:rPr lang="cs-CZ" sz="2400" b="1" smtClean="0"/>
              <a:t>SE</a:t>
            </a:r>
            <a:r>
              <a:rPr lang="cs-CZ" sz="2400" smtClean="0"/>
              <a:t> = 0,66 /√200-1 = 0,66/ 14,107= </a:t>
            </a:r>
            <a:r>
              <a:rPr lang="cs-CZ" sz="2400" u="sng" smtClean="0"/>
              <a:t>0,04678</a:t>
            </a:r>
          </a:p>
          <a:p>
            <a:pPr eaLnBrk="1" hangingPunct="1"/>
            <a:r>
              <a:rPr lang="cs-CZ" sz="2400" u="sng" smtClean="0"/>
              <a:t> Pro  spolehlivost  </a:t>
            </a:r>
            <a:r>
              <a:rPr lang="cs-CZ" sz="2400" u="sng" smtClean="0">
                <a:solidFill>
                  <a:srgbClr val="0000FF"/>
                </a:solidFill>
              </a:rPr>
              <a:t>0,95</a:t>
            </a:r>
          </a:p>
          <a:p>
            <a:pPr eaLnBrk="1" hangingPunct="1"/>
            <a:r>
              <a:rPr lang="cs-CZ" sz="2400" smtClean="0"/>
              <a:t>a = m - 1,96 .SE     a = 4,83 – (1,96 . 0,04678)= </a:t>
            </a:r>
            <a:r>
              <a:rPr lang="cs-CZ" sz="2400" b="1" smtClean="0"/>
              <a:t>4,74</a:t>
            </a:r>
          </a:p>
          <a:p>
            <a:pPr eaLnBrk="1" hangingPunct="1"/>
            <a:r>
              <a:rPr lang="cs-CZ" sz="2400" smtClean="0"/>
              <a:t>b = m + 1,96.SE     b = 4,83 + (1,96 . 0,04678)= </a:t>
            </a:r>
            <a:r>
              <a:rPr lang="cs-CZ" sz="2400" b="1" smtClean="0"/>
              <a:t>4,92</a:t>
            </a:r>
          </a:p>
          <a:p>
            <a:pPr eaLnBrk="1" hangingPunct="1"/>
            <a:r>
              <a:rPr lang="cs-CZ" sz="2400" b="1" smtClean="0"/>
              <a:t>Přesnost </a:t>
            </a:r>
            <a:r>
              <a:rPr lang="cs-CZ" sz="2400" smtClean="0"/>
              <a:t>= 1,96.SE = 1,96.0,04678 </a:t>
            </a:r>
            <a:r>
              <a:rPr lang="cs-CZ" sz="2400" b="1" smtClean="0"/>
              <a:t>= 0,09</a:t>
            </a:r>
          </a:p>
          <a:p>
            <a:pPr eaLnBrk="1" hangingPunct="1"/>
            <a:r>
              <a:rPr lang="cs-CZ" sz="2400" b="1" smtClean="0"/>
              <a:t>3 formy zápisu:  1/  µ = 4,83 ± 0,09</a:t>
            </a:r>
          </a:p>
          <a:p>
            <a:pPr eaLnBrk="1" hangingPunct="1"/>
            <a:r>
              <a:rPr lang="cs-CZ" sz="2400" b="1" smtClean="0"/>
              <a:t>                              2/  P (4,74 ≤ µ ≤ 4,92) = 0,95</a:t>
            </a:r>
          </a:p>
          <a:p>
            <a:pPr eaLnBrk="1" hangingPunct="1"/>
            <a:r>
              <a:rPr lang="cs-CZ" sz="2400" b="1" smtClean="0"/>
              <a:t>                              3/  </a:t>
            </a:r>
            <a:r>
              <a:rPr lang="cs-CZ" sz="2400" b="1" smtClean="0">
                <a:solidFill>
                  <a:srgbClr val="FF0000"/>
                </a:solidFill>
              </a:rPr>
              <a:t>95% CI (4,74 ; 4,92)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075" cy="1143000"/>
          </a:xfrm>
        </p:spPr>
        <p:txBody>
          <a:bodyPr/>
          <a:lstStyle/>
          <a:p>
            <a:pPr eaLnBrk="1" hangingPunct="1"/>
            <a:r>
              <a:rPr lang="cs-CZ" smtClean="0"/>
              <a:t>Interpretace</a:t>
            </a:r>
          </a:p>
        </p:txBody>
      </p:sp>
      <p:sp>
        <p:nvSpPr>
          <p:cNvPr id="47106" name="Zástupný symbol pro obsah 5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2232025"/>
          </a:xfrm>
        </p:spPr>
        <p:txBody>
          <a:bodyPr/>
          <a:lstStyle/>
          <a:p>
            <a:pPr eaLnBrk="1" hangingPunct="1"/>
            <a:r>
              <a:rPr lang="cs-CZ" smtClean="0"/>
              <a:t>Průměrná  vitální kapacita plic v ZS mužů věkové kategorie 40 - 50 let se pohybuje s pravděpodobností 0,95 v rozmezí 4,83 ± 0,09,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tj.  od 4,74 do 4,92 litrů.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  Proveďte odhad se spolehlivostí  0,99.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365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rgbClr val="0000FF"/>
                </a:solidFill>
              </a:rPr>
              <a:t>VLASTNOSTI </a:t>
            </a:r>
            <a:r>
              <a:rPr lang="cs-CZ" sz="4000" b="1" dirty="0" smtClean="0">
                <a:solidFill>
                  <a:srgbClr val="0000FF"/>
                </a:solidFill>
              </a:rPr>
              <a:t>INTERVALOVÉHO ODHADU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1124744"/>
            <a:ext cx="8229600" cy="5184576"/>
          </a:xfrm>
          <a:blipFill rotWithShape="1">
            <a:blip r:embed="rId2" cstate="print"/>
            <a:stretch>
              <a:fillRect l="-667" t="-152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0925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Vlastnosti odhadu</a:t>
            </a:r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95%CI (4,74 ; 4,92)    přesnost ± 0,09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99%CI (4,71;  4,95)    přesnost ± 0,12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Porovnejme spolehlivost, délku a přesnost intervalů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-1323975"/>
            <a:ext cx="8569325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3"/>
          <p:cNvSpPr>
            <a:spLocks noGrp="1"/>
          </p:cNvSpPr>
          <p:nvPr>
            <p:ph type="title"/>
          </p:nvPr>
        </p:nvSpPr>
        <p:spPr>
          <a:xfrm rot="10800000" flipV="1">
            <a:off x="468313" y="333375"/>
            <a:ext cx="8229600" cy="287338"/>
          </a:xfrm>
        </p:spPr>
        <p:txBody>
          <a:bodyPr/>
          <a:lstStyle/>
          <a:p>
            <a:pPr eaLnBrk="1" hangingPunct="1"/>
            <a:r>
              <a:rPr lang="cs-CZ" sz="2000" b="1" smtClean="0">
                <a:solidFill>
                  <a:srgbClr val="0000FF"/>
                </a:solidFill>
              </a:rPr>
              <a:t>Příklad na výpočet konfidenčních intervalů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832475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/>
              <a:t>Skupina A</a:t>
            </a:r>
            <a:r>
              <a:rPr lang="cs-CZ" sz="3600" b="1" dirty="0" smtClean="0"/>
              <a:t>:</a:t>
            </a:r>
            <a:endParaRPr lang="cs-CZ" sz="3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/>
              <a:t>Odhadněte průměrnou hladinu hemoglobinu v populaci zdravých mužů z náhodného výběru 100 jedinců s průměrnou hodnotou m = 152,4 g/l </a:t>
            </a:r>
            <a:br>
              <a:rPr lang="cs-CZ" sz="3600" dirty="0"/>
            </a:br>
            <a:r>
              <a:rPr lang="cs-CZ" sz="3600" dirty="0"/>
              <a:t>a směrodatnou odchylkou s = 18,2 g/l se spolehlivostí: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3600" dirty="0" smtClean="0"/>
              <a:t>95%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3600" dirty="0" smtClean="0"/>
              <a:t>99%</a:t>
            </a:r>
            <a:endParaRPr lang="cs-CZ" sz="3600" dirty="0"/>
          </a:p>
          <a:p>
            <a:pPr marL="4000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/>
              <a:t>Skupina </a:t>
            </a:r>
            <a:r>
              <a:rPr lang="cs-CZ" sz="3600" b="1" dirty="0"/>
              <a:t>B</a:t>
            </a:r>
            <a:r>
              <a:rPr lang="cs-CZ" sz="3600" b="1" dirty="0" smtClean="0"/>
              <a:t>:</a:t>
            </a:r>
            <a:r>
              <a:rPr lang="cs-CZ" sz="3600" b="1" dirty="0"/>
              <a:t> </a:t>
            </a:r>
            <a:endParaRPr lang="cs-CZ" sz="3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/>
              <a:t>Odhadněte průměrnou hladinu hemoglobinu v populaci zdravých mužů z náhodného výběru 35 jedinců s průměrnou hodnotou m = 152,4 g/l </a:t>
            </a:r>
            <a:br>
              <a:rPr lang="cs-CZ" sz="3600" dirty="0"/>
            </a:br>
            <a:r>
              <a:rPr lang="cs-CZ" sz="3600" dirty="0"/>
              <a:t>a směrodatnou odchylkou s = 18,2 g/l se spolehlivostí: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3600" dirty="0" smtClean="0"/>
              <a:t>95%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3600" dirty="0" smtClean="0"/>
              <a:t>99%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3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b="1" dirty="0" smtClean="0"/>
              <a:t>Skupina </a:t>
            </a:r>
            <a:r>
              <a:rPr lang="cs-CZ" sz="3600" b="1" dirty="0"/>
              <a:t>C</a:t>
            </a:r>
            <a:r>
              <a:rPr lang="cs-CZ" sz="3600" b="1" dirty="0" smtClean="0"/>
              <a:t>:</a:t>
            </a:r>
            <a:r>
              <a:rPr lang="cs-CZ" sz="3600" b="1" dirty="0"/>
              <a:t> </a:t>
            </a:r>
            <a:endParaRPr lang="cs-CZ" sz="3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/>
              <a:t>Odhadněte průměrnou hladinu hemoglobinu v populaci zdravých mužů z náhodného výběru 100 jedinců s průměrnou hodnotou m = 152,4 g/l </a:t>
            </a:r>
            <a:br>
              <a:rPr lang="cs-CZ" sz="3600" dirty="0"/>
            </a:br>
            <a:r>
              <a:rPr lang="cs-CZ" sz="3600" dirty="0"/>
              <a:t>a směrodatnou odchylkou s = 14,8 g/l  se spolehlivostí: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3600" dirty="0" smtClean="0"/>
              <a:t>95%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sz="3600" dirty="0" smtClean="0"/>
              <a:t>99%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 idx="4294967295"/>
          </p:nvPr>
        </p:nvSpPr>
        <p:spPr>
          <a:xfrm>
            <a:off x="2051050" y="260350"/>
            <a:ext cx="2135188" cy="1138238"/>
          </a:xfrm>
        </p:spPr>
        <p:txBody>
          <a:bodyPr anchor="b"/>
          <a:lstStyle/>
          <a:p>
            <a:pPr eaLnBrk="1" hangingPunct="1"/>
            <a:r>
              <a:rPr lang="cs-CZ" b="1" smtClean="0">
                <a:latin typeface="Times New Roman" pitchFamily="18" charset="0"/>
                <a:cs typeface="Times New Roman" pitchFamily="18" charset="0"/>
              </a:rPr>
              <a:t>Řešení</a:t>
            </a:r>
            <a:endParaRPr lang="cs-CZ" smtClean="0"/>
          </a:p>
        </p:txBody>
      </p:sp>
      <p:pic>
        <p:nvPicPr>
          <p:cNvPr id="53250" name="Zástupný symbol pro obsah 3" descr="Snímek 00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714500"/>
            <a:ext cx="4143375" cy="4676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1602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FF"/>
                </a:solidFill>
              </a:rPr>
              <a:t>ODHAD NEZNÁMÉ PRAVDĚPODOBNOSTI NÁHODNÉHO JEVU (PARAMETRU </a:t>
            </a:r>
            <a:r>
              <a:rPr lang="el-GR" sz="3200" b="1" smtClean="0">
                <a:solidFill>
                  <a:srgbClr val="0000FF"/>
                </a:solidFill>
              </a:rPr>
              <a:t>π</a:t>
            </a:r>
            <a:r>
              <a:rPr lang="cs-CZ" sz="3200" b="1" smtClean="0">
                <a:solidFill>
                  <a:srgbClr val="0000FF"/>
                </a:solidFill>
              </a:rPr>
              <a:t>)</a:t>
            </a:r>
            <a:r>
              <a:rPr lang="cs-CZ" sz="3200" smtClean="0">
                <a:solidFill>
                  <a:srgbClr val="0000FF"/>
                </a:solidFill>
              </a:rPr>
              <a:t/>
            </a:r>
            <a:br>
              <a:rPr lang="cs-CZ" sz="3200" smtClean="0">
                <a:solidFill>
                  <a:srgbClr val="0000FF"/>
                </a:solidFill>
              </a:rPr>
            </a:br>
            <a:endParaRPr lang="cs-CZ" sz="3200" smtClean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12776"/>
            <a:ext cx="8229600" cy="5112568"/>
          </a:xfrm>
          <a:blipFill rotWithShape="1">
            <a:blip r:embed="rId2" cstate="print"/>
            <a:stretch>
              <a:fillRect l="-741" t="-1313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5298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b="1" smtClean="0"/>
              <a:t>Příklad: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   Odhadněte pravděpodobnost výskytu zrakové vady (se spolehlivostí 95 i 99%) u studentů LF na základě výběrového šetření u 200 studentů.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    Získané výsledky interpretujte.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  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mtClean="0"/>
              <a:t>	n = 200	k = 80	p = 0,40 (40%)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6322" name="Zástupný symbol pro obsah 3" descr="Snímek 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1538" y="549275"/>
            <a:ext cx="7400925" cy="5576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STATISTICKÁ INDUKCE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Složení výběrového souboru je přesně známé.</a:t>
            </a:r>
          </a:p>
          <a:p>
            <a:pPr eaLnBrk="1" hangingPunct="1"/>
            <a:r>
              <a:rPr lang="cs-CZ" sz="2400" smtClean="0"/>
              <a:t>Složení základního souboru odhadujeme s určitou mírou nejistoty.</a:t>
            </a:r>
          </a:p>
          <a:p>
            <a:pPr eaLnBrk="1" hangingPunct="1"/>
            <a:r>
              <a:rPr lang="cs-CZ" sz="2400" smtClean="0"/>
              <a:t>Metody induktivní statistiky nejistotu neodstraňují, ale dokáží určit míru této nejistoty.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58888" y="2824163"/>
            <a:ext cx="865187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709988" y="1887538"/>
            <a:ext cx="1800225" cy="17478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62063" y="2819400"/>
            <a:ext cx="865187" cy="215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35150" y="3046413"/>
            <a:ext cx="288925" cy="5762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262063" y="3046413"/>
            <a:ext cx="576262" cy="5762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4356100" y="1930400"/>
            <a:ext cx="1079500" cy="1674813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1217613" y="2360613"/>
            <a:ext cx="2492375" cy="4587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124075" y="3619500"/>
            <a:ext cx="15843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ovéPole 8"/>
          <p:cNvSpPr txBox="1">
            <a:spLocks noChangeArrowheads="1"/>
          </p:cNvSpPr>
          <p:nvPr/>
        </p:nvSpPr>
        <p:spPr bwMode="auto">
          <a:xfrm>
            <a:off x="5741988" y="2143125"/>
            <a:ext cx="3603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  </a:t>
            </a:r>
            <a:r>
              <a:rPr lang="cs-CZ" sz="960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659563" y="1887538"/>
            <a:ext cx="1800225" cy="17287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535863" y="1905000"/>
            <a:ext cx="906462" cy="1700213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6694488" y="1930400"/>
            <a:ext cx="1730375" cy="862013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3740150" y="1930400"/>
            <a:ext cx="1695450" cy="561975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 flipH="1">
            <a:off x="5510213" y="1887538"/>
            <a:ext cx="1149350" cy="2349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510213" y="3635375"/>
            <a:ext cx="1149350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620688"/>
            <a:ext cx="8229600" cy="5505475"/>
          </a:xfrm>
          <a:blipFill rotWithShape="1">
            <a:blip r:embed="rId2" cstate="print"/>
            <a:stretch>
              <a:fillRect l="-1111" t="-886" r="-251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ODHADY PARAMETRŮ - SHRNUTÍ</a:t>
            </a:r>
          </a:p>
        </p:txBody>
      </p:sp>
      <p:sp>
        <p:nvSpPr>
          <p:cNvPr id="3" name="Zástupný symbol pro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052736"/>
            <a:ext cx="8229600" cy="5805264"/>
          </a:xfrm>
          <a:blipFill rotWithShape="1">
            <a:blip r:embed="rId2" cstate="print"/>
            <a:stretch>
              <a:fillRect l="-444" t="-525" r="-519"/>
            </a:stretch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Pravděpodobnost náhodného jevu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Pravděpodobnost je mírou „častosti“ výskytu tohoto jevu</a:t>
            </a:r>
          </a:p>
          <a:p>
            <a:pPr eaLnBrk="1" hangingPunct="1"/>
            <a:r>
              <a:rPr lang="cs-CZ" smtClean="0"/>
              <a:t> Pravděpodobnost je vlastnost náhodného jevu</a:t>
            </a:r>
          </a:p>
          <a:p>
            <a:pPr eaLnBrk="1" hangingPunct="1"/>
            <a:r>
              <a:rPr lang="cs-CZ" smtClean="0"/>
              <a:t>Pravděpodobnost NJ zjistíme opakováním pokusů, jejichž výsledkem může být daný jev a „měříme“ ji </a:t>
            </a:r>
            <a:r>
              <a:rPr lang="cs-CZ" b="1" smtClean="0"/>
              <a:t>relativní četností (p) </a:t>
            </a:r>
            <a:r>
              <a:rPr lang="cs-CZ" smtClean="0"/>
              <a:t>tohoto jevu v řadě opakovaných pokusů ( p = k/n).</a:t>
            </a:r>
            <a:endParaRPr lang="cs-CZ" b="1" u="sng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</a:rPr>
              <a:t>Pravděpodobnost náhodného jevu</a:t>
            </a:r>
            <a:endParaRPr lang="cs-CZ" smtClean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cs-CZ" b="1" u="sng" smtClean="0"/>
              <a:t>Klasická definice </a:t>
            </a:r>
            <a:r>
              <a:rPr lang="cs-CZ" u="sng" smtClean="0"/>
              <a:t>pravděpodobnosti </a:t>
            </a:r>
            <a:r>
              <a:rPr lang="cs-CZ" smtClean="0"/>
              <a:t>– pst NJ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je dána podílem příznivých a všech možných výsledků v experimentu, jehož možné výsledky jsou stejně pravděpodobné.</a:t>
            </a:r>
          </a:p>
          <a:p>
            <a:pPr eaLnBrk="1" hangingPunct="1"/>
            <a:r>
              <a:rPr lang="cs-CZ" smtClean="0"/>
              <a:t>Pravděpodobnost jevů spojených s karetními hrami, (hod kostkou, mincí ..) – dle definice</a:t>
            </a:r>
          </a:p>
          <a:p>
            <a:pPr eaLnBrk="1" hangingPunct="1"/>
            <a:r>
              <a:rPr lang="cs-CZ" b="1" smtClean="0"/>
              <a:t>Nelze </a:t>
            </a:r>
            <a:r>
              <a:rPr lang="cs-CZ" smtClean="0"/>
              <a:t>dle def. vypočítat pravděpodobnost jevů v medicíně, můžeme pst jen </a:t>
            </a:r>
            <a:r>
              <a:rPr lang="cs-CZ" b="1" smtClean="0"/>
              <a:t>odhadovat pomocí relativních četností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NÁHODNÁ VELIČINA (NV)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cs-CZ" b="1" u="sng" smtClean="0"/>
              <a:t>Diskrétní</a:t>
            </a:r>
            <a:r>
              <a:rPr lang="cs-CZ" u="sng" smtClean="0"/>
              <a:t> (NV) </a:t>
            </a:r>
            <a:r>
              <a:rPr lang="cs-CZ" smtClean="0"/>
              <a:t>- jednoznačně určena </a:t>
            </a:r>
            <a:r>
              <a:rPr lang="cs-CZ" u="sng" smtClean="0"/>
              <a:t>souhrnem hodnot</a:t>
            </a:r>
            <a:r>
              <a:rPr lang="cs-CZ" smtClean="0"/>
              <a:t>, kt. může nabývat a </a:t>
            </a:r>
            <a:r>
              <a:rPr lang="cs-CZ" u="sng" smtClean="0"/>
              <a:t>pravděpodobnostmi</a:t>
            </a:r>
            <a:r>
              <a:rPr lang="cs-CZ" smtClean="0"/>
              <a:t>, s nimiž těchto hodnot nabývá. Takto definujeme její rozdělení – </a:t>
            </a:r>
            <a:r>
              <a:rPr lang="cs-CZ" b="1" smtClean="0"/>
              <a:t>rozdělení  pravděpodobností.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Graficky – </a:t>
            </a:r>
            <a:r>
              <a:rPr lang="cs-CZ" u="sng" smtClean="0"/>
              <a:t>tyčkový graf  </a:t>
            </a:r>
            <a:r>
              <a:rPr lang="cs-CZ" sz="2400" smtClean="0"/>
              <a:t>(rozdělení diskretní NV)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Příklad: </a:t>
            </a:r>
            <a:r>
              <a:rPr lang="cs-CZ" smtClean="0">
                <a:solidFill>
                  <a:srgbClr val="0000FF"/>
                </a:solidFill>
              </a:rPr>
              <a:t>binomické</a:t>
            </a:r>
            <a:r>
              <a:rPr lang="cs-CZ" smtClean="0"/>
              <a:t> rozdělení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               </a:t>
            </a:r>
            <a:r>
              <a:rPr lang="cs-CZ" smtClean="0">
                <a:solidFill>
                  <a:srgbClr val="0000FF"/>
                </a:solidFill>
              </a:rPr>
              <a:t>Poissonovo</a:t>
            </a:r>
            <a:r>
              <a:rPr lang="cs-CZ" smtClean="0"/>
              <a:t> rozdělení vzácných jevů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př. </a:t>
            </a:r>
            <a:r>
              <a:rPr lang="cs-CZ" sz="2400" smtClean="0"/>
              <a:t>výsledek hodu hrací kostkou (X)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00FF"/>
                </a:solidFill>
              </a:rPr>
              <a:t>NÁHODNÁ VELIČINA (NV)</a:t>
            </a:r>
            <a:endParaRPr lang="cs-CZ" smtClean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b="1" u="sng" smtClean="0"/>
              <a:t>Spojitá NV</a:t>
            </a:r>
            <a:r>
              <a:rPr lang="cs-CZ" sz="3600" smtClean="0"/>
              <a:t> – její rozdělení je dáno </a:t>
            </a:r>
            <a:r>
              <a:rPr lang="cs-CZ" sz="3600" u="sng" smtClean="0"/>
              <a:t>hustotou pravděpodobností</a:t>
            </a:r>
            <a:r>
              <a:rPr lang="cs-CZ" sz="3600" smtClean="0"/>
              <a:t> – </a:t>
            </a:r>
            <a:r>
              <a:rPr lang="cs-CZ" sz="3600" b="1" smtClean="0"/>
              <a:t>frekvenční křivka (funkce).</a:t>
            </a:r>
          </a:p>
          <a:p>
            <a:pPr eaLnBrk="1" hangingPunct="1"/>
            <a:r>
              <a:rPr lang="cs-CZ" sz="3600" smtClean="0"/>
              <a:t>Matematicky – rovnice frekvenční funkce</a:t>
            </a:r>
          </a:p>
          <a:p>
            <a:pPr eaLnBrk="1" hangingPunct="1"/>
            <a:endParaRPr lang="cs-CZ" sz="3600" smtClean="0"/>
          </a:p>
          <a:p>
            <a:pPr eaLnBrk="1" hangingPunct="1"/>
            <a:endParaRPr lang="cs-CZ" sz="3600" smtClean="0">
              <a:latin typeface="Arial" charset="0"/>
            </a:endParaRPr>
          </a:p>
          <a:p>
            <a:pPr eaLnBrk="1" hangingPunct="1"/>
            <a:r>
              <a:rPr lang="cs-CZ" sz="3600" smtClean="0"/>
              <a:t>Graficky  - hladká, plynulá čára</a:t>
            </a:r>
          </a:p>
          <a:p>
            <a:pPr eaLnBrk="1" hangingPunct="1"/>
            <a:endParaRPr lang="cs-CZ" sz="3600" smtClean="0"/>
          </a:p>
          <a:p>
            <a:pPr eaLnBrk="1" hangingPunct="1"/>
            <a:endParaRPr lang="cs-CZ" sz="360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76700"/>
            <a:ext cx="389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solidFill>
                  <a:srgbClr val="0000FF"/>
                </a:solidFill>
                <a:latin typeface="Arial" charset="0"/>
              </a:rPr>
              <a:t>Příklad frekvenční fce spojité NV</a:t>
            </a:r>
          </a:p>
        </p:txBody>
      </p:sp>
      <p:sp>
        <p:nvSpPr>
          <p:cNvPr id="24578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6696075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1237</Words>
  <Application>Microsoft Office PowerPoint</Application>
  <PresentationFormat>Předvádění na obrazovce (4:3)</PresentationFormat>
  <Paragraphs>256</Paragraphs>
  <Slides>42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Motiv systému Office</vt:lpstr>
      <vt:lpstr>Snímek</vt:lpstr>
      <vt:lpstr>INDUKTIVNÍ STATISTIKA 8.seminář</vt:lpstr>
      <vt:lpstr>Snímek 2</vt:lpstr>
      <vt:lpstr>STATISTICKÁ INDUKCE</vt:lpstr>
      <vt:lpstr>STATISTICKÁ INDUKCE</vt:lpstr>
      <vt:lpstr>Pravděpodobnost náhodného jevu</vt:lpstr>
      <vt:lpstr>Pravděpodobnost náhodného jevu</vt:lpstr>
      <vt:lpstr>NÁHODNÁ VELIČINA (NV)</vt:lpstr>
      <vt:lpstr>NÁHODNÁ VELIČINA (NV)</vt:lpstr>
      <vt:lpstr>Příklad frekvenční fce spojité NV</vt:lpstr>
      <vt:lpstr>Základní a výběrový soubor</vt:lpstr>
      <vt:lpstr>Empirické a pravděpodobnostní rozdělení </vt:lpstr>
      <vt:lpstr>Empirické a pravděpodobnostní rozdělení </vt:lpstr>
      <vt:lpstr>Typy pravděpodobnostních rozdělení </vt:lpstr>
      <vt:lpstr>NORMÁLNÍ ROZDĚLENÍ (GAUSSOVA KŘIVKA)</vt:lpstr>
      <vt:lpstr>NORMÁLNÍ ROZDĚLENÍ</vt:lpstr>
      <vt:lpstr>NORMÁLNÍ ROZDĚLENÍ</vt:lpstr>
      <vt:lpstr>VLASTNOSTI NORMÁLNÍHO ROZDĚLENÍ</vt:lpstr>
      <vt:lpstr>VLASTNOSTI NORMÁLNÍHO ROZDĚLENÍ</vt:lpstr>
      <vt:lpstr>KRITICKÉ HODNOTY NORMÁLNÍHO ROZDĚLENÍ</vt:lpstr>
      <vt:lpstr>Tabulky normálního rozdělení</vt:lpstr>
      <vt:lpstr>VLASTNOSTI NORMÁLNÍHO ROZDĚLENÍ</vt:lpstr>
      <vt:lpstr>Snímek 22</vt:lpstr>
      <vt:lpstr>ODHADY PARAMETRŮ</vt:lpstr>
      <vt:lpstr>BODOVÉ ODHADY</vt:lpstr>
      <vt:lpstr>INTERVALOVÉ ODHADY</vt:lpstr>
      <vt:lpstr>INTERVALOVÉ ODHADY</vt:lpstr>
      <vt:lpstr>INTERVALOVÉ ODHADY</vt:lpstr>
      <vt:lpstr>ODHAD PRŮMĚRU ZÁKLADNÍHO SOUBORU (PARAMETRU μ) </vt:lpstr>
      <vt:lpstr>Odhad průměru ZS (µ) - příklad</vt:lpstr>
      <vt:lpstr>Řešení</vt:lpstr>
      <vt:lpstr>Interpretace</vt:lpstr>
      <vt:lpstr>VLASTNOSTI INTERVALOVÉHO ODHADU </vt:lpstr>
      <vt:lpstr>Vlastnosti odhadu</vt:lpstr>
      <vt:lpstr>Snímek 34</vt:lpstr>
      <vt:lpstr>Příklad na výpočet konfidenčních intervalů</vt:lpstr>
      <vt:lpstr>Řešení</vt:lpstr>
      <vt:lpstr>ODHAD NEZNÁMÉ PRAVDĚPODOBNOSTI NÁHODNÉHO JEVU (PARAMETRU π) </vt:lpstr>
      <vt:lpstr>Snímek 38</vt:lpstr>
      <vt:lpstr>Snímek 39</vt:lpstr>
      <vt:lpstr>Snímek 40</vt:lpstr>
      <vt:lpstr>Snímek 41</vt:lpstr>
      <vt:lpstr>ODHADY PARAMETRŮ - SHRNUTÍ</vt:lpstr>
    </vt:vector>
  </TitlesOfParts>
  <Company>UVT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Odhady parametrů</dc:title>
  <dc:creator>Pavlína Kaňová</dc:creator>
  <cp:lastModifiedBy>vyzulova</cp:lastModifiedBy>
  <cp:revision>133</cp:revision>
  <dcterms:created xsi:type="dcterms:W3CDTF">2011-11-01T06:52:40Z</dcterms:created>
  <dcterms:modified xsi:type="dcterms:W3CDTF">2011-11-08T11:19:01Z</dcterms:modified>
</cp:coreProperties>
</file>