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324" r:id="rId4"/>
    <p:sldId id="312" r:id="rId5"/>
    <p:sldId id="260" r:id="rId6"/>
    <p:sldId id="272" r:id="rId7"/>
    <p:sldId id="292" r:id="rId8"/>
    <p:sldId id="285" r:id="rId9"/>
    <p:sldId id="304" r:id="rId10"/>
    <p:sldId id="273" r:id="rId11"/>
    <p:sldId id="281" r:id="rId12"/>
    <p:sldId id="274" r:id="rId13"/>
    <p:sldId id="280" r:id="rId14"/>
    <p:sldId id="269" r:id="rId15"/>
    <p:sldId id="293" r:id="rId16"/>
    <p:sldId id="305" r:id="rId17"/>
    <p:sldId id="294" r:id="rId18"/>
    <p:sldId id="295" r:id="rId19"/>
    <p:sldId id="296" r:id="rId20"/>
    <p:sldId id="297" r:id="rId21"/>
    <p:sldId id="298" r:id="rId22"/>
    <p:sldId id="306" r:id="rId23"/>
    <p:sldId id="299" r:id="rId24"/>
    <p:sldId id="300" r:id="rId25"/>
    <p:sldId id="307" r:id="rId26"/>
    <p:sldId id="301" r:id="rId27"/>
    <p:sldId id="258" r:id="rId28"/>
    <p:sldId id="271" r:id="rId29"/>
    <p:sldId id="275" r:id="rId30"/>
    <p:sldId id="276" r:id="rId31"/>
    <p:sldId id="277" r:id="rId32"/>
    <p:sldId id="308" r:id="rId33"/>
    <p:sldId id="288" r:id="rId34"/>
    <p:sldId id="309" r:id="rId35"/>
    <p:sldId id="284" r:id="rId36"/>
    <p:sldId id="278" r:id="rId37"/>
    <p:sldId id="279" r:id="rId38"/>
    <p:sldId id="270" r:id="rId39"/>
    <p:sldId id="310" r:id="rId40"/>
    <p:sldId id="286" r:id="rId41"/>
    <p:sldId id="311" r:id="rId42"/>
    <p:sldId id="290" r:id="rId43"/>
    <p:sldId id="313" r:id="rId44"/>
    <p:sldId id="314" r:id="rId45"/>
    <p:sldId id="315" r:id="rId46"/>
    <p:sldId id="316" r:id="rId47"/>
    <p:sldId id="320" r:id="rId48"/>
    <p:sldId id="323" r:id="rId49"/>
    <p:sldId id="322" r:id="rId50"/>
    <p:sldId id="302" r:id="rId51"/>
    <p:sldId id="261" r:id="rId52"/>
    <p:sldId id="303" r:id="rId53"/>
    <p:sldId id="318" r:id="rId54"/>
    <p:sldId id="319" r:id="rId55"/>
    <p:sldId id="317" r:id="rId5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7AD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58" autoAdjust="0"/>
  </p:normalViewPr>
  <p:slideViewPr>
    <p:cSldViewPr>
      <p:cViewPr varScale="1">
        <p:scale>
          <a:sx n="134" d="100"/>
          <a:sy n="134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DCDF3B-9B0F-4509-B0D3-61CFC79825C3}" type="datetimeFigureOut">
              <a:rPr lang="cs-CZ"/>
              <a:pPr>
                <a:defRPr/>
              </a:pPr>
              <a:t>16.11.2011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20E109-7FB6-4BDC-A4F8-2807F9050E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F4A0C-B429-4370-81CC-E6F832A84105}" type="datetimeFigureOut">
              <a:rPr lang="cs-CZ"/>
              <a:pPr>
                <a:defRPr/>
              </a:pPr>
              <a:t>16.11.2011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499F-F7C8-43C9-A8A2-24BE38A0BE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811C-3BB0-41AB-8B7A-AC38AD747473}" type="datetimeFigureOut">
              <a:rPr lang="cs-CZ"/>
              <a:pPr>
                <a:defRPr/>
              </a:pPr>
              <a:t>16.11.2011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950DC-9FBB-40A2-B580-016F831D2B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ABFB-2110-4E65-B922-4A50EEF51060}" type="datetimeFigureOut">
              <a:rPr lang="cs-CZ"/>
              <a:pPr>
                <a:defRPr/>
              </a:pPr>
              <a:t>16.11.2011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5A93-1564-434F-A880-66962BB4B15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BC6A-EF1E-4B37-B088-8E671212AFE4}" type="datetimeFigureOut">
              <a:rPr lang="cs-CZ"/>
              <a:pPr>
                <a:defRPr/>
              </a:pPr>
              <a:t>16.11.2011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0CD6-0579-4EF7-95F1-36F0115DFC0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6EBB-2D92-4445-81DD-AB1D2DD2B603}" type="datetimeFigureOut">
              <a:rPr lang="cs-CZ"/>
              <a:pPr>
                <a:defRPr/>
              </a:pPr>
              <a:t>16.11.2011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1367-7267-4621-80C5-68739A8F1F8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03BC-E703-4C79-AA8A-D327A2B89247}" type="datetimeFigureOut">
              <a:rPr lang="cs-CZ"/>
              <a:pPr>
                <a:defRPr/>
              </a:pPr>
              <a:t>16.11.2011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298F-B123-4192-BD13-86D1A609C28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76B7-3040-4C10-A87C-7450F688D275}" type="datetimeFigureOut">
              <a:rPr lang="cs-CZ"/>
              <a:pPr>
                <a:defRPr/>
              </a:pPr>
              <a:t>16.11.2011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EFE61-B72A-40BE-BB23-2B95AF4A120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E6DF-D613-4D75-88D5-EDA403A6C5BE}" type="datetimeFigureOut">
              <a:rPr lang="cs-CZ"/>
              <a:pPr>
                <a:defRPr/>
              </a:pPr>
              <a:t>16.11.2011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69D4-A500-4260-AF35-4659A53C58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11A59-0263-45E4-A780-67C2AEAD077D}" type="datetimeFigureOut">
              <a:rPr lang="cs-CZ"/>
              <a:pPr>
                <a:defRPr/>
              </a:pPr>
              <a:t>16.11.2011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69B3-0377-49BA-BE90-F4B7026D80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2B09-240F-498C-8489-EEECC60624B9}" type="datetimeFigureOut">
              <a:rPr lang="cs-CZ"/>
              <a:pPr>
                <a:defRPr/>
              </a:pPr>
              <a:t>16.11.2011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9A8A-140E-44A3-9CB5-1E346FB70C7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DABE-BCFE-4ADB-B794-00D17B73ED82}" type="datetimeFigureOut">
              <a:rPr lang="cs-CZ"/>
              <a:pPr>
                <a:defRPr/>
              </a:pPr>
              <a:t>16.11.2011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30F3-A457-4576-8322-F0154EB37C9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875CD6-08DF-465B-A5FB-32FA55C48E33}" type="datetimeFigureOut">
              <a:rPr lang="cs-CZ"/>
              <a:pPr>
                <a:defRPr/>
              </a:pPr>
              <a:t>16.11.2011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DF5D06-4AFA-4BFE-B6DB-20EBF35305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smtClean="0"/>
              <a:t>INDUKTIVNÍ STATISTIKA</a:t>
            </a:r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317AD"/>
                </a:solidFill>
              </a:rPr>
              <a:t>II. TESTOVÁNÍ STATISTICKÝCH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571625"/>
            <a:ext cx="8229600" cy="21431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Příklad: SROVNÁVÁNÍ PRŮMĚRŮ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b="1" dirty="0" smtClean="0">
                <a:solidFill>
                  <a:srgbClr val="0000CC"/>
                </a:solidFill>
              </a:rPr>
              <a:t> 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b="1" dirty="0" smtClean="0">
                <a:solidFill>
                  <a:srgbClr val="C00000"/>
                </a:solidFill>
              </a:rPr>
              <a:t>Nulová </a:t>
            </a:r>
            <a:r>
              <a:rPr lang="cs-CZ" sz="2600" b="1" dirty="0">
                <a:solidFill>
                  <a:srgbClr val="C00000"/>
                </a:solidFill>
              </a:rPr>
              <a:t>hypotéza (testovaná)</a:t>
            </a:r>
            <a:endParaRPr lang="cs-CZ" sz="2600" dirty="0">
              <a:solidFill>
                <a:srgbClr val="C00000"/>
              </a:solidFill>
            </a:endParaRPr>
          </a:p>
          <a:p>
            <a:pPr marL="0" fontAlgn="auto">
              <a:spcAft>
                <a:spcPts val="0"/>
              </a:spcAft>
              <a:buFontTx/>
              <a:buChar char="-"/>
              <a:defRPr/>
            </a:pPr>
            <a:r>
              <a:rPr lang="cs-CZ" sz="2600" dirty="0" smtClean="0"/>
              <a:t>vždy </a:t>
            </a:r>
            <a:r>
              <a:rPr lang="cs-CZ" sz="2600" dirty="0"/>
              <a:t>předpokládá, že jde o dva náhodné výběry z jednoho základního souboru (rozdíl mezi průměry není statisticky významný</a:t>
            </a:r>
            <a:r>
              <a:rPr lang="cs-CZ" sz="2600" dirty="0" smtClean="0"/>
              <a:t>)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/>
          </a:p>
          <a:p>
            <a:pPr marL="3543300" lvl="8">
              <a:buFont typeface="Arial" pitchFamily="34" charset="0"/>
              <a:buNone/>
              <a:defRPr/>
            </a:pPr>
            <a:r>
              <a:rPr lang="cs-CZ" sz="2800" dirty="0" smtClean="0"/>
              <a:t>      </a:t>
            </a:r>
            <a:r>
              <a:rPr lang="cs-CZ" sz="2800" b="1" dirty="0" smtClean="0"/>
              <a:t>H</a:t>
            </a:r>
            <a:r>
              <a:rPr lang="cs-CZ" sz="2800" b="1" baseline="-25000" dirty="0" smtClean="0"/>
              <a:t>0</a:t>
            </a:r>
            <a:r>
              <a:rPr lang="cs-CZ" sz="2800" b="1" dirty="0" smtClean="0"/>
              <a:t>: 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1 </a:t>
            </a:r>
            <a:r>
              <a:rPr lang="cs-CZ" sz="2800" b="1" dirty="0" smtClean="0"/>
              <a:t>=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2 </a:t>
            </a:r>
            <a:r>
              <a:rPr lang="cs-CZ" sz="2800" b="1" dirty="0" smtClean="0"/>
              <a:t>= </a:t>
            </a:r>
            <a:r>
              <a:rPr lang="el-GR" sz="2800" b="1" dirty="0" smtClean="0"/>
              <a:t>μ</a:t>
            </a:r>
            <a:endParaRPr lang="cs-CZ" sz="2800" b="1" dirty="0" smtClean="0"/>
          </a:p>
          <a:p>
            <a:pPr marL="3543300" lvl="8">
              <a:buFont typeface="Arial" pitchFamily="34" charset="0"/>
              <a:buNone/>
              <a:defRPr/>
            </a:pPr>
            <a:r>
              <a:rPr lang="cs-CZ" sz="2800" b="1" dirty="0" smtClean="0"/>
              <a:t>             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1 </a:t>
            </a:r>
            <a:r>
              <a:rPr lang="cs-CZ" sz="2800" b="1" dirty="0" smtClean="0"/>
              <a:t>-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2 </a:t>
            </a:r>
            <a:r>
              <a:rPr lang="cs-CZ" sz="2800" b="1" dirty="0" smtClean="0"/>
              <a:t>= 0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/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 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 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571625"/>
            <a:ext cx="8229600" cy="21431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Příklad: SROVNÁVÁNÍ PRŮMĚRŮ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b="1" dirty="0" smtClean="0">
                <a:solidFill>
                  <a:srgbClr val="0000CC"/>
                </a:solidFill>
              </a:rPr>
              <a:t> 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b="1" dirty="0" smtClean="0">
                <a:solidFill>
                  <a:srgbClr val="C00000"/>
                </a:solidFill>
              </a:rPr>
              <a:t>Nulová </a:t>
            </a:r>
            <a:r>
              <a:rPr lang="cs-CZ" sz="2600" b="1" dirty="0">
                <a:solidFill>
                  <a:srgbClr val="C00000"/>
                </a:solidFill>
              </a:rPr>
              <a:t>hypotéza (testovaná)</a:t>
            </a:r>
            <a:endParaRPr lang="cs-CZ" sz="2600" dirty="0">
              <a:solidFill>
                <a:srgbClr val="C00000"/>
              </a:solidFill>
            </a:endParaRPr>
          </a:p>
          <a:p>
            <a:pPr marL="0" fontAlgn="auto">
              <a:spcAft>
                <a:spcPts val="0"/>
              </a:spcAft>
              <a:buFontTx/>
              <a:buChar char="-"/>
              <a:defRPr/>
            </a:pPr>
            <a:r>
              <a:rPr lang="cs-CZ" sz="2600" dirty="0" smtClean="0"/>
              <a:t>vždy </a:t>
            </a:r>
            <a:r>
              <a:rPr lang="cs-CZ" sz="2600" dirty="0"/>
              <a:t>předpokládá, že jde o dva náhodné výběry z jednoho základního souboru (rozdíl mezi průměry není statisticky významný</a:t>
            </a:r>
            <a:r>
              <a:rPr lang="cs-CZ" sz="2600" dirty="0" smtClean="0"/>
              <a:t>)</a:t>
            </a:r>
          </a:p>
          <a:p>
            <a:pPr marL="0" fontAlgn="auto">
              <a:spcAft>
                <a:spcPts val="0"/>
              </a:spcAft>
              <a:buFontTx/>
              <a:buChar char="-"/>
              <a:defRPr/>
            </a:pPr>
            <a:endParaRPr lang="cs-CZ" sz="2600" dirty="0"/>
          </a:p>
          <a:p>
            <a:pPr marL="3543300" lvl="8">
              <a:buFont typeface="Arial" pitchFamily="34" charset="0"/>
              <a:buNone/>
              <a:defRPr/>
            </a:pPr>
            <a:r>
              <a:rPr lang="cs-CZ" sz="2800" dirty="0" smtClean="0"/>
              <a:t>      </a:t>
            </a:r>
            <a:r>
              <a:rPr lang="cs-CZ" sz="2800" b="1" dirty="0" smtClean="0"/>
              <a:t>H</a:t>
            </a:r>
            <a:r>
              <a:rPr lang="cs-CZ" sz="2800" b="1" baseline="-25000" dirty="0" smtClean="0"/>
              <a:t>0</a:t>
            </a:r>
            <a:r>
              <a:rPr lang="cs-CZ" sz="2800" b="1" dirty="0" smtClean="0"/>
              <a:t>: 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1 </a:t>
            </a:r>
            <a:r>
              <a:rPr lang="cs-CZ" sz="2800" b="1" dirty="0" smtClean="0"/>
              <a:t>=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2 </a:t>
            </a:r>
            <a:r>
              <a:rPr lang="cs-CZ" sz="2800" b="1" dirty="0" smtClean="0"/>
              <a:t>= </a:t>
            </a:r>
            <a:r>
              <a:rPr lang="el-GR" sz="2800" b="1" dirty="0" smtClean="0"/>
              <a:t>μ</a:t>
            </a:r>
            <a:endParaRPr lang="cs-CZ" sz="2800" b="1" dirty="0" smtClean="0"/>
          </a:p>
          <a:p>
            <a:pPr marL="3543300" lvl="8">
              <a:buFont typeface="Arial" pitchFamily="34" charset="0"/>
              <a:buNone/>
              <a:defRPr/>
            </a:pPr>
            <a:r>
              <a:rPr lang="cs-CZ" sz="2800" b="1" dirty="0" smtClean="0"/>
              <a:t>             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1 </a:t>
            </a:r>
            <a:r>
              <a:rPr lang="cs-CZ" sz="2800" b="1" dirty="0" smtClean="0"/>
              <a:t>-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2 </a:t>
            </a:r>
            <a:r>
              <a:rPr lang="cs-CZ" sz="2800" b="1" dirty="0" smtClean="0"/>
              <a:t>= 0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/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 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 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857250" y="3214688"/>
            <a:ext cx="2786063" cy="2786062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" name="Elipsa 4"/>
          <p:cNvSpPr/>
          <p:nvPr/>
        </p:nvSpPr>
        <p:spPr>
          <a:xfrm>
            <a:off x="2143125" y="4572000"/>
            <a:ext cx="785813" cy="78581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Elipsa 6"/>
          <p:cNvSpPr/>
          <p:nvPr/>
        </p:nvSpPr>
        <p:spPr>
          <a:xfrm>
            <a:off x="1214438" y="4214813"/>
            <a:ext cx="785812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5606" name="TextovéPole 7"/>
          <p:cNvSpPr txBox="1">
            <a:spLocks noChangeArrowheads="1"/>
          </p:cNvSpPr>
          <p:nvPr/>
        </p:nvSpPr>
        <p:spPr bwMode="auto">
          <a:xfrm>
            <a:off x="2143125" y="3571875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>
                <a:latin typeface="Calibri" pitchFamily="34" charset="0"/>
              </a:rPr>
              <a:t>μ</a:t>
            </a:r>
            <a:endParaRPr lang="cs-CZ" sz="2400" b="1">
              <a:latin typeface="Calibri" pitchFamily="34" charset="0"/>
            </a:endParaRPr>
          </a:p>
        </p:txBody>
      </p:sp>
      <p:sp>
        <p:nvSpPr>
          <p:cNvPr id="25607" name="TextovéPole 9"/>
          <p:cNvSpPr txBox="1">
            <a:spLocks noChangeArrowheads="1"/>
          </p:cNvSpPr>
          <p:nvPr/>
        </p:nvSpPr>
        <p:spPr bwMode="auto">
          <a:xfrm>
            <a:off x="1357313" y="44291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m</a:t>
            </a:r>
            <a:r>
              <a:rPr lang="cs-CZ" b="1" baseline="-25000">
                <a:latin typeface="Calibri" pitchFamily="34" charset="0"/>
              </a:rPr>
              <a:t>1</a:t>
            </a:r>
          </a:p>
        </p:txBody>
      </p:sp>
      <p:sp>
        <p:nvSpPr>
          <p:cNvPr id="25608" name="TextovéPole 10"/>
          <p:cNvSpPr txBox="1">
            <a:spLocks noChangeArrowheads="1"/>
          </p:cNvSpPr>
          <p:nvPr/>
        </p:nvSpPr>
        <p:spPr bwMode="auto">
          <a:xfrm>
            <a:off x="2286000" y="4786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m</a:t>
            </a:r>
            <a:r>
              <a:rPr lang="cs-CZ" b="1" baseline="-25000">
                <a:latin typeface="Calibri" pitchFamily="34" charset="0"/>
              </a:rPr>
              <a:t>2</a:t>
            </a:r>
          </a:p>
        </p:txBody>
      </p:sp>
      <p:cxnSp>
        <p:nvCxnSpPr>
          <p:cNvPr id="13" name="Přímá spojovací šipka 12"/>
          <p:cNvCxnSpPr>
            <a:stCxn id="7" idx="7"/>
          </p:cNvCxnSpPr>
          <p:nvPr/>
        </p:nvCxnSpPr>
        <p:spPr>
          <a:xfrm rot="5400000" flipH="1" flipV="1">
            <a:off x="1849437" y="4035426"/>
            <a:ext cx="328613" cy="2587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5" idx="0"/>
          </p:cNvCxnSpPr>
          <p:nvPr/>
        </p:nvCxnSpPr>
        <p:spPr>
          <a:xfrm rot="16200000" flipV="1">
            <a:off x="2196307" y="4233068"/>
            <a:ext cx="571500" cy="1063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TextovéPole 24"/>
          <p:cNvSpPr txBox="1">
            <a:spLocks noChangeArrowheads="1"/>
          </p:cNvSpPr>
          <p:nvPr/>
        </p:nvSpPr>
        <p:spPr bwMode="auto">
          <a:xfrm>
            <a:off x="1143000" y="5000625"/>
            <a:ext cx="59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4,57</a:t>
            </a:r>
          </a:p>
        </p:txBody>
      </p:sp>
      <p:sp>
        <p:nvSpPr>
          <p:cNvPr id="25612" name="TextovéPole 25"/>
          <p:cNvSpPr txBox="1">
            <a:spLocks noChangeArrowheads="1"/>
          </p:cNvSpPr>
          <p:nvPr/>
        </p:nvSpPr>
        <p:spPr bwMode="auto">
          <a:xfrm>
            <a:off x="2214563" y="5357813"/>
            <a:ext cx="593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5,42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500188"/>
            <a:ext cx="8229600" cy="2143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/>
              <a:t>Příklad: SROVNÁVÁNÍ PRŮMĚRŮ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0720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Alternativní </a:t>
            </a:r>
            <a:r>
              <a:rPr lang="cs-CZ" sz="2400" b="1" dirty="0">
                <a:solidFill>
                  <a:srgbClr val="C00000"/>
                </a:solidFill>
              </a:rPr>
              <a:t>hypotéza (opačná)</a:t>
            </a:r>
            <a:endParaRPr lang="cs-CZ" sz="2400" dirty="0">
              <a:solidFill>
                <a:srgbClr val="C00000"/>
              </a:solidFill>
            </a:endParaRPr>
          </a:p>
          <a:p>
            <a:pPr marL="0" fontAlgn="auto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/>
              <a:t>předpokládá opak, tj. že jde o dva výběry ze dvou různých základních souborů s rozdílnými průměry (rozdíl mezi průměry je statisticky významný)    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                                   </a:t>
            </a:r>
            <a:r>
              <a:rPr lang="cs-CZ" sz="2800" b="1" dirty="0" smtClean="0"/>
              <a:t>H</a:t>
            </a:r>
            <a:r>
              <a:rPr lang="cs-CZ" sz="2800" b="1" baseline="-25000" dirty="0" smtClean="0"/>
              <a:t>A</a:t>
            </a:r>
            <a:r>
              <a:rPr lang="cs-CZ" sz="2800" b="1" dirty="0" smtClean="0"/>
              <a:t>: 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1 </a:t>
            </a:r>
            <a:r>
              <a:rPr lang="cs-CZ" sz="2800" b="1" dirty="0" smtClean="0"/>
              <a:t>≠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2 </a:t>
            </a:r>
            <a:endParaRPr lang="cs-CZ" sz="2800" b="1" dirty="0"/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/>
              <a:t>                                          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1 </a:t>
            </a:r>
            <a:r>
              <a:rPr lang="cs-CZ" sz="2800" b="1" dirty="0" smtClean="0"/>
              <a:t>-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2 </a:t>
            </a:r>
            <a:r>
              <a:rPr lang="cs-CZ" sz="2800" b="1" dirty="0" smtClean="0"/>
              <a:t>≠ 0</a:t>
            </a:r>
            <a:r>
              <a:rPr lang="cs-CZ" sz="2400" b="1" dirty="0" smtClean="0"/>
              <a:t>              </a:t>
            </a:r>
            <a:endParaRPr lang="cs-CZ" sz="24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500188"/>
            <a:ext cx="8229600" cy="2143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Příklad: SROVNÁVÁNÍ PRŮMĚRŮ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0720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Alternativní </a:t>
            </a:r>
            <a:r>
              <a:rPr lang="cs-CZ" sz="2400" b="1" dirty="0">
                <a:solidFill>
                  <a:srgbClr val="C00000"/>
                </a:solidFill>
              </a:rPr>
              <a:t>hypotéza (opačná)</a:t>
            </a:r>
            <a:endParaRPr lang="cs-CZ" sz="2400" dirty="0">
              <a:solidFill>
                <a:srgbClr val="C00000"/>
              </a:solidFill>
            </a:endParaRPr>
          </a:p>
          <a:p>
            <a:pPr marL="0" fontAlgn="auto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/>
              <a:t>předpokládá </a:t>
            </a:r>
            <a:r>
              <a:rPr lang="cs-CZ" sz="2400" dirty="0"/>
              <a:t>opak, tj. že jde o dva výběry ze dvou různých základních souborů s rozdílnými průměry (rozdíl mezi průměry je statisticky významný</a:t>
            </a:r>
            <a:r>
              <a:rPr lang="cs-CZ" sz="2400" dirty="0" smtClean="0"/>
              <a:t>)    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                                   </a:t>
            </a:r>
            <a:r>
              <a:rPr lang="cs-CZ" sz="2800" b="1" dirty="0" smtClean="0"/>
              <a:t>H</a:t>
            </a:r>
            <a:r>
              <a:rPr lang="cs-CZ" sz="2800" b="1" baseline="-25000" dirty="0" smtClean="0"/>
              <a:t>A</a:t>
            </a:r>
            <a:r>
              <a:rPr lang="cs-CZ" sz="2800" b="1" dirty="0" smtClean="0"/>
              <a:t>: 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1 </a:t>
            </a:r>
            <a:r>
              <a:rPr lang="cs-CZ" sz="2800" b="1" dirty="0" smtClean="0"/>
              <a:t>≠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2 </a:t>
            </a:r>
            <a:endParaRPr lang="cs-CZ" sz="2800" b="1" dirty="0"/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/>
              <a:t>                                          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1 </a:t>
            </a:r>
            <a:r>
              <a:rPr lang="cs-CZ" sz="2800" b="1" dirty="0" smtClean="0"/>
              <a:t>- </a:t>
            </a:r>
            <a:r>
              <a:rPr lang="el-GR" sz="2800" b="1" dirty="0" smtClean="0"/>
              <a:t>μ</a:t>
            </a:r>
            <a:r>
              <a:rPr lang="cs-CZ" sz="2800" b="1" baseline="-25000" dirty="0" smtClean="0"/>
              <a:t>2 </a:t>
            </a:r>
            <a:r>
              <a:rPr lang="cs-CZ" sz="2800" b="1" dirty="0" smtClean="0"/>
              <a:t>≠ 0</a:t>
            </a:r>
            <a:r>
              <a:rPr lang="cs-CZ" sz="2400" b="1" dirty="0" smtClean="0"/>
              <a:t>              </a:t>
            </a:r>
            <a:endParaRPr lang="cs-CZ" sz="24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857250" y="3571875"/>
            <a:ext cx="2571750" cy="2428875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5429250" y="3500438"/>
            <a:ext cx="2500313" cy="2428875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Elipsa 6"/>
          <p:cNvSpPr/>
          <p:nvPr/>
        </p:nvSpPr>
        <p:spPr>
          <a:xfrm>
            <a:off x="1357313" y="4714875"/>
            <a:ext cx="785812" cy="78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6715125" y="4643438"/>
            <a:ext cx="785813" cy="7858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7655" name="TextovéPole 8"/>
          <p:cNvSpPr txBox="1">
            <a:spLocks noChangeArrowheads="1"/>
          </p:cNvSpPr>
          <p:nvPr/>
        </p:nvSpPr>
        <p:spPr bwMode="auto">
          <a:xfrm>
            <a:off x="2214563" y="4071938"/>
            <a:ext cx="354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latin typeface="Calibri" pitchFamily="34" charset="0"/>
              </a:rPr>
              <a:t>μ</a:t>
            </a:r>
            <a:endParaRPr lang="cs-CZ" sz="2400" b="1">
              <a:latin typeface="Calibri" pitchFamily="34" charset="0"/>
            </a:endParaRPr>
          </a:p>
        </p:txBody>
      </p:sp>
      <p:sp>
        <p:nvSpPr>
          <p:cNvPr id="27656" name="TextovéPole 9"/>
          <p:cNvSpPr txBox="1">
            <a:spLocks noChangeArrowheads="1"/>
          </p:cNvSpPr>
          <p:nvPr/>
        </p:nvSpPr>
        <p:spPr bwMode="auto">
          <a:xfrm>
            <a:off x="6143625" y="4000500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latin typeface="Calibri" pitchFamily="34" charset="0"/>
              </a:rPr>
              <a:t>μ</a:t>
            </a:r>
            <a:endParaRPr lang="cs-CZ" sz="2400" b="1">
              <a:latin typeface="Calibri" pitchFamily="34" charset="0"/>
            </a:endParaRPr>
          </a:p>
        </p:txBody>
      </p:sp>
      <p:sp>
        <p:nvSpPr>
          <p:cNvPr id="27657" name="Obdélník 10"/>
          <p:cNvSpPr>
            <a:spLocks noChangeArrowheads="1"/>
          </p:cNvSpPr>
          <p:nvPr/>
        </p:nvSpPr>
        <p:spPr bwMode="auto">
          <a:xfrm>
            <a:off x="1500188" y="4929188"/>
            <a:ext cx="450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alibri" pitchFamily="34" charset="0"/>
              </a:rPr>
              <a:t>m</a:t>
            </a:r>
            <a:r>
              <a:rPr lang="cs-CZ" b="1" baseline="-25000">
                <a:latin typeface="Calibri" pitchFamily="34" charset="0"/>
              </a:rPr>
              <a:t>1</a:t>
            </a:r>
            <a:endParaRPr lang="cs-CZ">
              <a:latin typeface="Calibri" pitchFamily="34" charset="0"/>
            </a:endParaRPr>
          </a:p>
        </p:txBody>
      </p:sp>
      <p:sp>
        <p:nvSpPr>
          <p:cNvPr id="27658" name="Obdélník 12"/>
          <p:cNvSpPr>
            <a:spLocks noChangeArrowheads="1"/>
          </p:cNvSpPr>
          <p:nvPr/>
        </p:nvSpPr>
        <p:spPr bwMode="auto">
          <a:xfrm>
            <a:off x="6858000" y="4857750"/>
            <a:ext cx="45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alibri" pitchFamily="34" charset="0"/>
              </a:rPr>
              <a:t>m</a:t>
            </a:r>
            <a:r>
              <a:rPr lang="cs-CZ" b="1" baseline="-25000">
                <a:latin typeface="Calibri" pitchFamily="34" charset="0"/>
              </a:rPr>
              <a:t>2</a:t>
            </a:r>
            <a:endParaRPr lang="cs-CZ">
              <a:latin typeface="Calibri" pitchFamily="34" charset="0"/>
            </a:endParaRPr>
          </a:p>
        </p:txBody>
      </p:sp>
      <p:sp>
        <p:nvSpPr>
          <p:cNvPr id="27659" name="TextovéPole 13"/>
          <p:cNvSpPr txBox="1">
            <a:spLocks noChangeArrowheads="1"/>
          </p:cNvSpPr>
          <p:nvPr/>
        </p:nvSpPr>
        <p:spPr bwMode="auto">
          <a:xfrm>
            <a:off x="2143125" y="4929188"/>
            <a:ext cx="593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4,57</a:t>
            </a:r>
          </a:p>
        </p:txBody>
      </p:sp>
      <p:sp>
        <p:nvSpPr>
          <p:cNvPr id="27660" name="TextovéPole 14"/>
          <p:cNvSpPr txBox="1">
            <a:spLocks noChangeArrowheads="1"/>
          </p:cNvSpPr>
          <p:nvPr/>
        </p:nvSpPr>
        <p:spPr bwMode="auto">
          <a:xfrm>
            <a:off x="6072188" y="4857750"/>
            <a:ext cx="59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5,42</a:t>
            </a:r>
          </a:p>
        </p:txBody>
      </p:sp>
      <p:cxnSp>
        <p:nvCxnSpPr>
          <p:cNvPr id="16" name="Přímá spojovací šipka 15"/>
          <p:cNvCxnSpPr/>
          <p:nvPr/>
        </p:nvCxnSpPr>
        <p:spPr>
          <a:xfrm rot="5400000" flipH="1" flipV="1">
            <a:off x="1964532" y="4536281"/>
            <a:ext cx="328612" cy="257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0800000">
            <a:off x="6500813" y="4429125"/>
            <a:ext cx="357187" cy="3286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0000CC"/>
                </a:solidFill>
              </a:rPr>
              <a:t>TESTOVÁNÍ STATISTICKÝCH HYPOTÉZ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Stanovíme nulovou a alternativní hypotézu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>
                <a:solidFill>
                  <a:srgbClr val="C00000"/>
                </a:solidFill>
              </a:rPr>
              <a:t>Zvolíme hladinu významnosti</a:t>
            </a:r>
          </a:p>
        </p:txBody>
      </p:sp>
      <p:sp>
        <p:nvSpPr>
          <p:cNvPr id="28675" name="Zástupný symbol pro obsah 2"/>
          <p:cNvSpPr txBox="1">
            <a:spLocks/>
          </p:cNvSpPr>
          <p:nvPr/>
        </p:nvSpPr>
        <p:spPr bwMode="auto">
          <a:xfrm>
            <a:off x="609600" y="1223963"/>
            <a:ext cx="8229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cs-CZ" b="1" smtClean="0">
                <a:solidFill>
                  <a:srgbClr val="0000CC"/>
                </a:solidFill>
              </a:rPr>
              <a:t>HLADINA VÝZNAMNOSTI</a:t>
            </a:r>
            <a:endParaRPr lang="cs-CZ" smtClean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4292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400" dirty="0"/>
              <a:t>Je-li pravděpodobnost nějakého jevu velmi malá, chováme se (většinou) tak, jako by </a:t>
            </a:r>
            <a:r>
              <a:rPr lang="cs-CZ" sz="3400" dirty="0" smtClean="0"/>
              <a:t>nemohl </a:t>
            </a:r>
            <a:r>
              <a:rPr lang="cs-CZ" sz="3400" dirty="0"/>
              <a:t>vůbec nastat.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400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400" dirty="0"/>
              <a:t>Je-li  malá pravděpodobnost, že H</a:t>
            </a:r>
            <a:r>
              <a:rPr lang="cs-CZ" sz="3400" baseline="-25000" dirty="0"/>
              <a:t>0  </a:t>
            </a:r>
            <a:r>
              <a:rPr lang="cs-CZ" sz="3400" dirty="0"/>
              <a:t>platí, chováme se tak, jako by neplatila a zamítáme ji.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400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400" dirty="0"/>
              <a:t>Tato malá pravděpodobnost se nazývá </a:t>
            </a:r>
            <a:r>
              <a:rPr lang="cs-CZ" sz="3400" b="1" dirty="0"/>
              <a:t>hladina významnosti</a:t>
            </a:r>
            <a:r>
              <a:rPr lang="cs-CZ" sz="3400" dirty="0"/>
              <a:t>, obvykle </a:t>
            </a:r>
            <a:r>
              <a:rPr lang="el-GR" sz="3400" b="1" dirty="0" smtClean="0">
                <a:solidFill>
                  <a:srgbClr val="C00000"/>
                </a:solidFill>
              </a:rPr>
              <a:t>α</a:t>
            </a:r>
            <a:r>
              <a:rPr lang="cs-CZ" sz="3400" dirty="0" smtClean="0">
                <a:solidFill>
                  <a:srgbClr val="C00000"/>
                </a:solidFill>
              </a:rPr>
              <a:t> </a:t>
            </a:r>
            <a:r>
              <a:rPr lang="cs-CZ" sz="3400" dirty="0">
                <a:solidFill>
                  <a:srgbClr val="C00000"/>
                </a:solidFill>
              </a:rPr>
              <a:t>= 0,05 nebo 0,01</a:t>
            </a:r>
            <a:r>
              <a:rPr lang="cs-CZ" sz="3400" dirty="0"/>
              <a:t>. Vyjadřuje </a:t>
            </a:r>
            <a:r>
              <a:rPr lang="cs-CZ" sz="3400" dirty="0">
                <a:solidFill>
                  <a:srgbClr val="C00000"/>
                </a:solidFill>
              </a:rPr>
              <a:t>riziko nesprávného zamítnutí H</a:t>
            </a:r>
            <a:r>
              <a:rPr lang="cs-CZ" sz="3400" baseline="-25000" dirty="0">
                <a:solidFill>
                  <a:srgbClr val="C00000"/>
                </a:solidFill>
              </a:rPr>
              <a:t>0, </a:t>
            </a:r>
            <a:r>
              <a:rPr lang="cs-CZ" sz="3400" b="1" dirty="0">
                <a:solidFill>
                  <a:srgbClr val="C00000"/>
                </a:solidFill>
              </a:rPr>
              <a:t>tzv. </a:t>
            </a:r>
            <a:r>
              <a:rPr lang="cs-CZ" sz="3400" b="1" dirty="0" smtClean="0">
                <a:solidFill>
                  <a:srgbClr val="C00000"/>
                </a:solidFill>
              </a:rPr>
              <a:t>chyba </a:t>
            </a:r>
            <a:r>
              <a:rPr lang="cs-CZ" sz="3400" b="1" dirty="0">
                <a:solidFill>
                  <a:srgbClr val="C00000"/>
                </a:solidFill>
              </a:rPr>
              <a:t>1. druhu</a:t>
            </a:r>
            <a:r>
              <a:rPr lang="cs-CZ" sz="3400" dirty="0">
                <a:solidFill>
                  <a:srgbClr val="C0000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3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400" b="1" dirty="0" smtClean="0">
                <a:solidFill>
                  <a:srgbClr val="C00000"/>
                </a:solidFill>
              </a:rPr>
              <a:t>β</a:t>
            </a:r>
            <a:r>
              <a:rPr lang="cs-CZ" sz="3400" dirty="0" smtClean="0">
                <a:solidFill>
                  <a:srgbClr val="C00000"/>
                </a:solidFill>
              </a:rPr>
              <a:t> </a:t>
            </a:r>
            <a:r>
              <a:rPr lang="cs-CZ" sz="3400" dirty="0">
                <a:solidFill>
                  <a:srgbClr val="C00000"/>
                </a:solidFill>
              </a:rPr>
              <a:t>ozn. </a:t>
            </a:r>
            <a:r>
              <a:rPr lang="cs-CZ" sz="3400" dirty="0" smtClean="0">
                <a:solidFill>
                  <a:srgbClr val="C00000"/>
                </a:solidFill>
              </a:rPr>
              <a:t> </a:t>
            </a:r>
            <a:r>
              <a:rPr lang="cs-CZ" sz="3400" b="1" dirty="0" smtClean="0">
                <a:solidFill>
                  <a:srgbClr val="C00000"/>
                </a:solidFill>
              </a:rPr>
              <a:t>chybu </a:t>
            </a:r>
            <a:r>
              <a:rPr lang="cs-CZ" sz="3400" b="1" dirty="0">
                <a:solidFill>
                  <a:srgbClr val="C00000"/>
                </a:solidFill>
              </a:rPr>
              <a:t>2. druhu</a:t>
            </a:r>
            <a:r>
              <a:rPr lang="cs-CZ" sz="3400" dirty="0"/>
              <a:t>, souvisí se silou statistického testu . Nastává, když </a:t>
            </a:r>
            <a:r>
              <a:rPr lang="cs-CZ" sz="3400" dirty="0">
                <a:solidFill>
                  <a:srgbClr val="C00000"/>
                </a:solidFill>
              </a:rPr>
              <a:t>H</a:t>
            </a:r>
            <a:r>
              <a:rPr lang="cs-CZ" sz="3400" baseline="-25000" dirty="0">
                <a:solidFill>
                  <a:srgbClr val="C00000"/>
                </a:solidFill>
              </a:rPr>
              <a:t>0</a:t>
            </a:r>
            <a:r>
              <a:rPr lang="cs-CZ" sz="3400" dirty="0">
                <a:solidFill>
                  <a:srgbClr val="C00000"/>
                </a:solidFill>
              </a:rPr>
              <a:t> nezamítáme, přestože ve skutečnosti neplatí</a:t>
            </a:r>
            <a:r>
              <a:rPr lang="cs-CZ" sz="3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400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400" dirty="0"/>
              <a:t> </a:t>
            </a:r>
            <a:r>
              <a:rPr lang="cs-CZ" sz="3400" b="1" dirty="0"/>
              <a:t>Síla testu</a:t>
            </a:r>
            <a:r>
              <a:rPr lang="cs-CZ" sz="3400" dirty="0"/>
              <a:t> = 1- </a:t>
            </a:r>
            <a:r>
              <a:rPr lang="el-GR" sz="3400" dirty="0" smtClean="0"/>
              <a:t>β</a:t>
            </a:r>
            <a:r>
              <a:rPr lang="cs-CZ" sz="3400" dirty="0" smtClean="0"/>
              <a:t>: </a:t>
            </a:r>
            <a:r>
              <a:rPr lang="cs-CZ" sz="3400" dirty="0"/>
              <a:t>schopnost zamítnout H</a:t>
            </a:r>
            <a:r>
              <a:rPr lang="cs-CZ" sz="3400" baseline="-25000" dirty="0"/>
              <a:t>0</a:t>
            </a:r>
            <a:r>
              <a:rPr lang="cs-CZ" sz="3400" dirty="0"/>
              <a:t>, když neplatí.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400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229600" cy="1428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Příklad: SROVNÁVÁNÍ PRŮMĚRŮ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b="1" dirty="0" smtClean="0">
                <a:solidFill>
                  <a:srgbClr val="0000CC"/>
                </a:solidFill>
              </a:rPr>
              <a:t> 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268913"/>
          </a:xfrm>
        </p:spPr>
        <p:txBody>
          <a:bodyPr rtlCol="0">
            <a:normAutofit/>
          </a:bodyPr>
          <a:lstStyle/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Je potřeba použít pro hodnocení hladiny cholesterolu různých norem s přihlédnutím k věku?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20-30 let:  n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50   m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4,57   s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0,70    SE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40-50 let:  n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= 60    m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5,42   s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0,85    SE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0,11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Hladinu významnosti si zvolíme např. </a:t>
            </a:r>
            <a:r>
              <a:rPr lang="el-GR" sz="2400" b="1" dirty="0" smtClean="0"/>
              <a:t>α</a:t>
            </a:r>
            <a:r>
              <a:rPr lang="cs-CZ" sz="2400" b="1" dirty="0" smtClean="0"/>
              <a:t> = 0,05. </a:t>
            </a:r>
            <a:r>
              <a:rPr lang="cs-CZ" sz="2400" b="1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0000CC"/>
                </a:solidFill>
              </a:rPr>
              <a:t>TESTOVÁNÍ STATISTICKÝCH HYPOTÉZ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Stanovíme nulovou a alternativní hypotézu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Zvolíme hladinu významnosti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>
                <a:solidFill>
                  <a:srgbClr val="C00000"/>
                </a:solidFill>
              </a:rPr>
              <a:t>Vybereme vhodný test</a:t>
            </a:r>
          </a:p>
        </p:txBody>
      </p:sp>
      <p:sp>
        <p:nvSpPr>
          <p:cNvPr id="31747" name="Zástupný symbol pro obsah 2"/>
          <p:cNvSpPr txBox="1">
            <a:spLocks/>
          </p:cNvSpPr>
          <p:nvPr/>
        </p:nvSpPr>
        <p:spPr bwMode="auto">
          <a:xfrm>
            <a:off x="609600" y="1223963"/>
            <a:ext cx="8229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TESTY VÝZNAMNOSTI</a:t>
            </a:r>
            <a:r>
              <a:rPr lang="cs-CZ" sz="2800" dirty="0" smtClean="0">
                <a:solidFill>
                  <a:srgbClr val="0000CC"/>
                </a:solidFill>
              </a:rPr>
              <a:t/>
            </a:r>
            <a:br>
              <a:rPr lang="cs-CZ" sz="2800" dirty="0" smtClean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Platnost statistických hypotéz prověřujeme pomocí tzv. </a:t>
            </a:r>
            <a:r>
              <a:rPr lang="cs-CZ" b="1" dirty="0"/>
              <a:t>testů významnosti</a:t>
            </a:r>
            <a:r>
              <a:rPr lang="cs-CZ" dirty="0"/>
              <a:t>:</a:t>
            </a:r>
            <a:endParaRPr lang="cs-CZ" sz="1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 </a:t>
            </a:r>
            <a:endParaRPr lang="cs-CZ" sz="18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Testy pro hodnoty parametrů (měříme vzdálenost pozorované statistiky od hypotézou stanovené hodnoty parametru)</a:t>
            </a:r>
            <a:endParaRPr lang="cs-CZ" sz="16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Srovnávání rozdílů parametrů (např. test významnosti pro rozdíly středních hodnot či pravděpodobností)</a:t>
            </a:r>
            <a:endParaRPr lang="cs-CZ" sz="16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Zjišťování typu rozložení četností (testy NR)</a:t>
            </a:r>
            <a:endParaRPr lang="cs-CZ" sz="16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Hodnocení závislostí (testy závislosti)</a:t>
            </a:r>
            <a:endParaRPr lang="cs-CZ" sz="1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TESTY VÝZNAMNOSTI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dirty="0"/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b="1" smtClean="0">
                <a:solidFill>
                  <a:srgbClr val="C00000"/>
                </a:solidFill>
              </a:rPr>
              <a:t>Parametrické testy</a:t>
            </a:r>
            <a:endParaRPr lang="cs-CZ" smtClean="0">
              <a:solidFill>
                <a:srgbClr val="C00000"/>
              </a:solidFill>
            </a:endParaRPr>
          </a:p>
          <a:p>
            <a:r>
              <a:rPr lang="cs-CZ" smtClean="0"/>
              <a:t>Vycházejí ze </a:t>
            </a:r>
            <a:r>
              <a:rPr lang="cs-CZ" u="sng" smtClean="0"/>
              <a:t>srovnávání parametrů </a:t>
            </a:r>
            <a:r>
              <a:rPr lang="el-GR" b="1" smtClean="0"/>
              <a:t>μ</a:t>
            </a:r>
            <a:r>
              <a:rPr lang="cs-CZ" b="1" smtClean="0"/>
              <a:t>, </a:t>
            </a:r>
            <a:r>
              <a:rPr lang="el-GR" b="1" smtClean="0"/>
              <a:t>σ</a:t>
            </a:r>
            <a:r>
              <a:rPr lang="cs-CZ" b="1" smtClean="0"/>
              <a:t>,</a:t>
            </a:r>
            <a:r>
              <a:rPr lang="cs-CZ" smtClean="0"/>
              <a:t> </a:t>
            </a:r>
            <a:r>
              <a:rPr lang="el-GR" b="1" smtClean="0"/>
              <a:t>π</a:t>
            </a:r>
            <a:r>
              <a:rPr lang="cs-CZ" smtClean="0"/>
              <a:t> (zastoupených při srovnávání výběrovými charakteristikami m, p, s).</a:t>
            </a:r>
          </a:p>
          <a:p>
            <a:r>
              <a:rPr lang="cs-CZ" smtClean="0"/>
              <a:t>Musíme </a:t>
            </a:r>
            <a:r>
              <a:rPr lang="cs-CZ" u="sng" smtClean="0"/>
              <a:t>znát typ rozložení </a:t>
            </a:r>
            <a:r>
              <a:rPr lang="cs-CZ" smtClean="0"/>
              <a:t>testované veličiny, hypotézy se týkají parametrů tohoto rozložení.</a:t>
            </a:r>
          </a:p>
          <a:p>
            <a:r>
              <a:rPr lang="cs-CZ" smtClean="0"/>
              <a:t>Srovnáváme charakteristiky dvou </a:t>
            </a:r>
            <a:r>
              <a:rPr lang="cs-CZ" b="1" smtClean="0"/>
              <a:t>nezávislých</a:t>
            </a:r>
            <a:r>
              <a:rPr lang="cs-CZ" smtClean="0"/>
              <a:t> výběrů.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0000CC"/>
                </a:solidFill>
              </a:rPr>
              <a:t>TESTOVÁNÍ STATISTICKÝCH HYPOTÉZ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7365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Při </a:t>
            </a:r>
            <a:r>
              <a:rPr lang="cs-CZ" b="1" dirty="0"/>
              <a:t>testování statistických hypotéz</a:t>
            </a:r>
            <a:r>
              <a:rPr lang="cs-CZ" dirty="0"/>
              <a:t> vycházíme z údajů  zjištěných ve výběrovém souboru - jde o </a:t>
            </a:r>
            <a:r>
              <a:rPr lang="cs-CZ" b="1" dirty="0"/>
              <a:t>induktivní soud</a:t>
            </a:r>
            <a:r>
              <a:rPr lang="cs-CZ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Statistická hypotéza = </a:t>
            </a:r>
            <a:r>
              <a:rPr lang="cs-CZ" dirty="0"/>
              <a:t>výrok o statistickém souboru (není nutně totožná s výzkumnou hypotézou</a:t>
            </a:r>
            <a:r>
              <a:rPr lang="cs-CZ" dirty="0" smtClean="0"/>
              <a:t>!!!)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např</a:t>
            </a:r>
            <a:r>
              <a:rPr lang="cs-CZ" sz="2600" dirty="0" smtClean="0"/>
              <a:t>.      -  daná veličina má normální rozdělení,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/>
              <a:t>                 -   dva srovnávané výběry pocházejí z jednoho ZS,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/>
              <a:t>                 -   dvě veličiny jsou na sobě nezávislé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</a:t>
            </a:r>
            <a:r>
              <a:rPr lang="cs-CZ" dirty="0"/>
              <a:t> určení platnosti hypotézy se používá tzv. </a:t>
            </a:r>
            <a:r>
              <a:rPr lang="cs-CZ" b="1" dirty="0"/>
              <a:t>testů významnosti</a:t>
            </a:r>
            <a:r>
              <a:rPr lang="cs-CZ" dirty="0"/>
              <a:t>, které rozhodují mezi</a:t>
            </a:r>
            <a:r>
              <a:rPr lang="cs-CZ" dirty="0" smtClean="0"/>
              <a:t>: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3400" b="1" u="sng" dirty="0" smtClean="0"/>
              <a:t>nulovou </a:t>
            </a:r>
            <a:r>
              <a:rPr lang="cs-CZ" sz="3400" b="1" u="sng" dirty="0"/>
              <a:t>(testovanou) </a:t>
            </a:r>
            <a:r>
              <a:rPr lang="cs-CZ" sz="3400" b="1" u="sng" dirty="0" smtClean="0"/>
              <a:t>hypotézou H</a:t>
            </a:r>
            <a:r>
              <a:rPr lang="cs-CZ" sz="3400" b="1" u="sng" baseline="-25000" dirty="0" smtClean="0"/>
              <a:t>0 </a:t>
            </a:r>
            <a:endParaRPr lang="cs-CZ" sz="3400" b="1" u="sng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3200" b="1" u="sng" dirty="0" smtClean="0"/>
              <a:t>hypotézou </a:t>
            </a:r>
            <a:r>
              <a:rPr lang="cs-CZ" sz="3200" b="1" u="sng" dirty="0"/>
              <a:t>alternativní (opačnou) H</a:t>
            </a:r>
            <a:r>
              <a:rPr lang="cs-CZ" sz="3200" b="1" u="sng" baseline="-25000" dirty="0"/>
              <a:t>A</a:t>
            </a:r>
            <a:endParaRPr lang="cs-CZ" sz="3200" b="1" u="sng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TESTY VÝZNAMNOSTI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Neparametrické testy</a:t>
            </a:r>
            <a:endParaRPr lang="cs-CZ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Velkou skupinu tvoří např. testy založené na pořadí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Výhody:  jsou početně jednodušší </a:t>
            </a:r>
            <a:br>
              <a:rPr lang="cs-CZ" dirty="0"/>
            </a:br>
            <a:r>
              <a:rPr lang="cs-CZ" dirty="0"/>
              <a:t>a </a:t>
            </a:r>
            <a:r>
              <a:rPr lang="cs-CZ" b="1" dirty="0"/>
              <a:t>nepředpokládají znalost typu rozložení</a:t>
            </a:r>
            <a:r>
              <a:rPr lang="cs-CZ" dirty="0"/>
              <a:t> a lze je použít pro </a:t>
            </a:r>
            <a:r>
              <a:rPr lang="cs-CZ" b="1" dirty="0"/>
              <a:t>závislé</a:t>
            </a:r>
            <a:r>
              <a:rPr lang="cs-CZ" dirty="0"/>
              <a:t> </a:t>
            </a:r>
            <a:r>
              <a:rPr lang="cs-CZ" dirty="0" smtClean="0"/>
              <a:t>výběry malého rozsahu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Nevýhody: mají menší sílu, tzn. mají menší schopnost zamítnout nulovou hypotézu, když ta skutečně neplatí.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r>
              <a:rPr lang="cs-CZ" sz="4000" b="1" smtClean="0">
                <a:solidFill>
                  <a:srgbClr val="0000CC"/>
                </a:solidFill>
              </a:rPr>
              <a:t>VÝBĚR VHODNÉHO TESTU</a:t>
            </a:r>
            <a:r>
              <a:rPr lang="cs-CZ" sz="4000" b="1" smtClean="0"/>
              <a:t/>
            </a:r>
            <a:br>
              <a:rPr lang="cs-CZ" sz="4000" b="1" smtClean="0"/>
            </a:br>
            <a:endParaRPr lang="cs-CZ" sz="4000" b="1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593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C00000"/>
                </a:solidFill>
              </a:rPr>
              <a:t> </a:t>
            </a:r>
            <a:r>
              <a:rPr lang="cs-CZ" sz="2600" b="1" dirty="0" smtClean="0"/>
              <a:t>Obecně: </a:t>
            </a:r>
            <a:r>
              <a:rPr lang="cs-CZ" sz="2400" dirty="0" smtClean="0"/>
              <a:t>rozhodování mezi Ho a HA  spočívá v přijetí vhodného pravidla, kterým se rozdělí výběrový prostor na 2 podmnožiny :            </a:t>
            </a:r>
            <a:r>
              <a:rPr lang="cs-CZ" sz="2800" dirty="0" smtClean="0"/>
              <a:t>    1/obor  nezamítnutí  Ho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/>
              <a:t>     2/ kritický obor (</a:t>
            </a:r>
            <a:r>
              <a:rPr lang="cs-CZ" sz="2400" dirty="0" err="1" smtClean="0"/>
              <a:t>tj.obor</a:t>
            </a:r>
            <a:r>
              <a:rPr lang="cs-CZ" sz="2400" dirty="0" smtClean="0"/>
              <a:t>  zamítnutí Ho)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   </a:t>
            </a:r>
            <a:r>
              <a:rPr lang="cs-CZ" sz="2800" b="1" dirty="0" smtClean="0"/>
              <a:t>Testovací charakteristika </a:t>
            </a:r>
            <a:r>
              <a:rPr lang="cs-CZ" sz="2800" dirty="0" smtClean="0"/>
              <a:t>má </a:t>
            </a:r>
            <a:r>
              <a:rPr lang="cs-CZ" sz="2800" u="sng" dirty="0" smtClean="0"/>
              <a:t>za platnosti Ho </a:t>
            </a:r>
            <a:r>
              <a:rPr lang="cs-CZ" sz="2800" dirty="0" smtClean="0"/>
              <a:t>některé známé teoretické rozdělení → znalost modelu umožnit stanovit </a:t>
            </a:r>
            <a:r>
              <a:rPr lang="cs-CZ" sz="2800" u="sng" dirty="0" smtClean="0"/>
              <a:t>hranice</a:t>
            </a:r>
            <a:r>
              <a:rPr lang="cs-CZ" sz="2800" dirty="0" smtClean="0"/>
              <a:t> mezi oborem zamítnutí a nezamítnutí tj. tzv. </a:t>
            </a:r>
            <a:r>
              <a:rPr lang="cs-CZ" sz="2800" b="1" dirty="0" smtClean="0"/>
              <a:t>kritické hodnoty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   u-test  </a:t>
            </a:r>
            <a:r>
              <a:rPr lang="cs-CZ" sz="2600" b="1" dirty="0" smtClean="0"/>
              <a:t>(z-test):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/>
              <a:t> </a:t>
            </a:r>
            <a:r>
              <a:rPr lang="cs-CZ" sz="2600" dirty="0" smtClean="0"/>
              <a:t>parametrický test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normální rozložení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Vypočítaná testovací charakteristika u (někdy ozn. z) se srovnává s kritickými hodnotami normálního rozložení (1,96;2,58)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229600" cy="1428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Příklad: SROVNÁVÁNÍ PRŮMĚRŮ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b="1" dirty="0" smtClean="0">
                <a:solidFill>
                  <a:srgbClr val="0000CC"/>
                </a:solidFill>
              </a:rPr>
              <a:t> 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268913"/>
          </a:xfrm>
        </p:spPr>
        <p:txBody>
          <a:bodyPr rtlCol="0">
            <a:normAutofit/>
          </a:bodyPr>
          <a:lstStyle/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Je potřeba použít pro hodnocení hladiny cholesterolu různých norem s přihlédnutím k věku?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20-30 let:  n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50   m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4,57   s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0,70    SE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40-50 let:  n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= 60    m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5,42   s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0,85    SE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0,11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/>
              <a:t>Pro srovnání průměrů zvolíme u-test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/>
              <a:t>Při dostatečně velkých souborech mají rozdíly výběrových  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     průměrů normální rozdělení </a:t>
            </a:r>
            <a:r>
              <a:rPr lang="cs-CZ" sz="2400" b="1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0000CC"/>
                </a:solidFill>
              </a:rPr>
              <a:t>TESTOVÁNÍ STATISTICKÝCH HYPOTÉZ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Stanovíme nulovou a alternativní hypotézu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Zvolíme hladinu významnosti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Vybereme vhodný test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>
                <a:solidFill>
                  <a:srgbClr val="C00000"/>
                </a:solidFill>
              </a:rPr>
              <a:t>Ověříme, zda jsou splněny podmínky pro použití testu</a:t>
            </a:r>
          </a:p>
        </p:txBody>
      </p:sp>
      <p:sp>
        <p:nvSpPr>
          <p:cNvPr id="37891" name="Zástupný symbol pro obsah 2"/>
          <p:cNvSpPr txBox="1">
            <a:spLocks/>
          </p:cNvSpPr>
          <p:nvPr/>
        </p:nvSpPr>
        <p:spPr bwMode="auto">
          <a:xfrm>
            <a:off x="609600" y="1223963"/>
            <a:ext cx="8229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r>
              <a:rPr lang="cs-CZ" b="1" smtClean="0">
                <a:solidFill>
                  <a:srgbClr val="0000CC"/>
                </a:solidFill>
              </a:rPr>
              <a:t>PODMÍNKY PRO POUŽITÍ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b="1" dirty="0" smtClean="0">
                <a:solidFill>
                  <a:srgbClr val="C00000"/>
                </a:solidFill>
              </a:rPr>
              <a:t>Podmínky pro použití u-testu pro srovnávání průměrů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600" dirty="0" smtClean="0"/>
              <a:t>n</a:t>
            </a:r>
            <a:r>
              <a:rPr lang="cs-CZ" sz="2600" baseline="-25000" dirty="0" smtClean="0"/>
              <a:t>1 </a:t>
            </a:r>
            <a:r>
              <a:rPr lang="cs-CZ" sz="2600" dirty="0" smtClean="0"/>
              <a:t>&gt; 30, n</a:t>
            </a:r>
            <a:r>
              <a:rPr lang="cs-CZ" sz="2600" baseline="-25000" dirty="0" smtClean="0"/>
              <a:t>2 </a:t>
            </a:r>
            <a:r>
              <a:rPr lang="cs-CZ" sz="2600" dirty="0" smtClean="0"/>
              <a:t>&gt; 30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200" dirty="0" smtClean="0"/>
              <a:t>pro menší soubory Studentův t-test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600" dirty="0" smtClean="0"/>
              <a:t>nezávislé výběry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200" dirty="0" smtClean="0"/>
              <a:t>(hodnoty do nich zahrnuté se vzájemně neovlivňují)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600" dirty="0" smtClean="0"/>
              <a:t>stejné rozptyly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200" dirty="0" smtClean="0"/>
              <a:t>neliší se významně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229600" cy="1428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Příklad: SROVNÁVÁNÍ PRŮMĚRŮ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b="1" dirty="0" smtClean="0">
                <a:solidFill>
                  <a:srgbClr val="0000CC"/>
                </a:solidFill>
              </a:rPr>
              <a:t> 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268913"/>
          </a:xfrm>
        </p:spPr>
        <p:txBody>
          <a:bodyPr rtlCol="0">
            <a:normAutofit/>
          </a:bodyPr>
          <a:lstStyle/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Je potřeba použít pro hodnocení hladiny cholesterolu různých norem s přihlédnutím k věku?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20-30 let:  n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50    m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4,57   s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0,70    SE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40-50 let:  n</a:t>
            </a:r>
            <a:r>
              <a:rPr lang="cs-CZ" sz="2400" baseline="-25000" dirty="0" smtClean="0"/>
              <a:t>2 </a:t>
            </a:r>
            <a:r>
              <a:rPr lang="cs-CZ" sz="2400" dirty="0" smtClean="0"/>
              <a:t>=  60    m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5,42   s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0,85    SE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0,11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Podmínky pro použití u-testu:</a:t>
            </a:r>
          </a:p>
          <a:p>
            <a:pPr marL="1143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 smtClean="0"/>
              <a:t>50 &gt; 30	 60 &gt; 30 </a:t>
            </a:r>
          </a:p>
          <a:p>
            <a:pPr marL="1143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 smtClean="0"/>
              <a:t>soubory jsou nezávislé</a:t>
            </a:r>
          </a:p>
          <a:p>
            <a:pPr marL="1143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 smtClean="0"/>
              <a:t>předpokládáme stejné rozptyly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0000CC"/>
                </a:solidFill>
              </a:rPr>
              <a:t>TESTOVÁNÍ STATISTICKÝCH HYPOTÉZ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Stanovíme nulovou a alternativní hypotézu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Zvolíme hladinu významnosti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Vybereme vhodný test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Ověříme, zda jsou splněny podmínky pro použití testu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>
                <a:solidFill>
                  <a:srgbClr val="C00000"/>
                </a:solidFill>
              </a:rPr>
              <a:t>Vypočítáme testovací charakteristiku</a:t>
            </a:r>
          </a:p>
        </p:txBody>
      </p:sp>
      <p:sp>
        <p:nvSpPr>
          <p:cNvPr id="40963" name="Zástupný symbol pro obsah 2"/>
          <p:cNvSpPr txBox="1">
            <a:spLocks/>
          </p:cNvSpPr>
          <p:nvPr/>
        </p:nvSpPr>
        <p:spPr bwMode="auto">
          <a:xfrm>
            <a:off x="609600" y="1223963"/>
            <a:ext cx="8229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0000CC"/>
                </a:solidFill>
              </a:rPr>
              <a:t>TESTOVACÍ CHARAKTERISTIKA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4292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Testy významnosti  rozhodují mezi </a:t>
            </a:r>
            <a:r>
              <a:rPr lang="cs-CZ" b="1" dirty="0"/>
              <a:t>H</a:t>
            </a:r>
            <a:r>
              <a:rPr lang="cs-CZ" b="1" baseline="-25000" dirty="0"/>
              <a:t>0</a:t>
            </a:r>
            <a:r>
              <a:rPr lang="cs-CZ" dirty="0"/>
              <a:t> a </a:t>
            </a:r>
            <a:r>
              <a:rPr lang="cs-CZ" b="1" dirty="0"/>
              <a:t>H</a:t>
            </a:r>
            <a:r>
              <a:rPr lang="cs-CZ" b="1" baseline="-25000" dirty="0"/>
              <a:t>A</a:t>
            </a:r>
            <a:r>
              <a:rPr lang="cs-CZ" dirty="0"/>
              <a:t>, a to nejčastěji pomocí výpočtu tzv. </a:t>
            </a:r>
            <a:r>
              <a:rPr lang="cs-CZ" b="1" dirty="0"/>
              <a:t>testovací charakteristiky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C00000"/>
                </a:solidFill>
              </a:rPr>
              <a:t>Vymezuje </a:t>
            </a:r>
            <a:r>
              <a:rPr lang="cs-CZ" dirty="0">
                <a:solidFill>
                  <a:srgbClr val="C00000"/>
                </a:solidFill>
              </a:rPr>
              <a:t>obor hodnot pro zamítnutí a obor hodnot pro nezamítnutí H</a:t>
            </a:r>
            <a:r>
              <a:rPr lang="cs-CZ" baseline="-25000" dirty="0">
                <a:solidFill>
                  <a:srgbClr val="C00000"/>
                </a:solidFill>
              </a:rPr>
              <a:t>0.</a:t>
            </a:r>
            <a:endParaRPr lang="cs-CZ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Pro stanovení takových oborů hodnot je nezbytné, aby měla některé ze známých teoretických rozdělení – umožní to stanovení tzv. </a:t>
            </a:r>
            <a:r>
              <a:rPr lang="cs-CZ" b="1" dirty="0">
                <a:solidFill>
                  <a:srgbClr val="C00000"/>
                </a:solidFill>
              </a:rPr>
              <a:t>kritických hodnot</a:t>
            </a:r>
            <a:r>
              <a:rPr lang="cs-CZ" b="1" dirty="0"/>
              <a:t>.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Kritické </a:t>
            </a:r>
            <a:r>
              <a:rPr lang="cs-CZ" dirty="0"/>
              <a:t>hodnoty vymezují </a:t>
            </a:r>
            <a:r>
              <a:rPr lang="cs-CZ" b="1" dirty="0">
                <a:solidFill>
                  <a:srgbClr val="C00000"/>
                </a:solidFill>
              </a:rPr>
              <a:t>interval spolehlivosti</a:t>
            </a:r>
            <a:r>
              <a:rPr lang="cs-CZ" dirty="0">
                <a:solidFill>
                  <a:srgbClr val="C00000"/>
                </a:solidFill>
              </a:rPr>
              <a:t>, jenž je mírou vzdálenosti od 0</a:t>
            </a:r>
            <a:r>
              <a:rPr lang="cs-CZ" dirty="0"/>
              <a:t>. Leží-li hodnota testovací charakteristiky mimo tento interval, zamítáme H</a:t>
            </a:r>
            <a:r>
              <a:rPr lang="cs-CZ" baseline="-25000" dirty="0"/>
              <a:t>0.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0000CC"/>
                </a:solidFill>
              </a:rPr>
              <a:t>VZDÁLENOST OD NULY</a:t>
            </a:r>
          </a:p>
        </p:txBody>
      </p:sp>
      <p:sp>
        <p:nvSpPr>
          <p:cNvPr id="430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Pokud je rozdíl srovnávaných průměrů </a:t>
            </a:r>
            <a:r>
              <a:rPr lang="cs-CZ" b="1" smtClean="0">
                <a:solidFill>
                  <a:srgbClr val="C00000"/>
                </a:solidFill>
              </a:rPr>
              <a:t>rozumně blízko nule</a:t>
            </a:r>
            <a:r>
              <a:rPr lang="cs-CZ" smtClean="0"/>
              <a:t>, pak můžeme říct, že rozdíl vznikl náhodou a rozhodujeme se pro nulovou hypotézu.</a:t>
            </a:r>
          </a:p>
          <a:p>
            <a:pPr>
              <a:buFont typeface="Arial" charset="0"/>
              <a:buNone/>
            </a:pPr>
            <a:endParaRPr lang="cs-CZ" smtClean="0"/>
          </a:p>
          <a:p>
            <a:r>
              <a:rPr lang="cs-CZ" smtClean="0"/>
              <a:t>Je-li rozdíl </a:t>
            </a:r>
            <a:r>
              <a:rPr lang="cs-CZ" b="1" smtClean="0">
                <a:solidFill>
                  <a:srgbClr val="C00000"/>
                </a:solidFill>
              </a:rPr>
              <a:t>hodně vzdálen od nuly</a:t>
            </a:r>
            <a:r>
              <a:rPr lang="cs-CZ" smtClean="0"/>
              <a:t>, dáváme přednost alternativní hypotéze.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0000CC"/>
                </a:solidFill>
              </a:rPr>
              <a:t>VZDÁLENOST OD NULY</a:t>
            </a:r>
            <a:endParaRPr lang="cs-CZ" sz="4000" b="1" smtClean="0"/>
          </a:p>
        </p:txBody>
      </p:sp>
      <p:sp>
        <p:nvSpPr>
          <p:cNvPr id="44034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72062"/>
          </a:xfrm>
        </p:spPr>
        <p:txBody>
          <a:bodyPr/>
          <a:lstStyle/>
          <a:p>
            <a:r>
              <a:rPr lang="cs-CZ" sz="2800" smtClean="0"/>
              <a:t>Řeší se pomocí </a:t>
            </a:r>
            <a:r>
              <a:rPr lang="cs-CZ" sz="2800" u="sng" smtClean="0"/>
              <a:t>intervalu spolehlivosti pro rozdíl průměrů.</a:t>
            </a:r>
          </a:p>
          <a:p>
            <a:pPr>
              <a:buFont typeface="Arial" charset="0"/>
              <a:buNone/>
            </a:pPr>
            <a:endParaRPr lang="cs-CZ" sz="2800" smtClean="0"/>
          </a:p>
          <a:p>
            <a:r>
              <a:rPr lang="cs-CZ" sz="2800" smtClean="0"/>
              <a:t>Pokud  </a:t>
            </a:r>
            <a:r>
              <a:rPr lang="cs-CZ" sz="2800" b="1" smtClean="0"/>
              <a:t>H</a:t>
            </a:r>
            <a:r>
              <a:rPr lang="cs-CZ" sz="2800" b="1" baseline="-25000" smtClean="0"/>
              <a:t>0</a:t>
            </a:r>
            <a:r>
              <a:rPr lang="cs-CZ" sz="2800" b="1" smtClean="0"/>
              <a:t> </a:t>
            </a:r>
            <a:r>
              <a:rPr lang="cs-CZ" sz="2800" smtClean="0"/>
              <a:t>platí</a:t>
            </a:r>
            <a:r>
              <a:rPr lang="cs-CZ" sz="2800" b="1" smtClean="0"/>
              <a:t> (</a:t>
            </a:r>
            <a:r>
              <a:rPr lang="el-GR" sz="2800" b="1" smtClean="0"/>
              <a:t>μ</a:t>
            </a:r>
            <a:r>
              <a:rPr lang="cs-CZ" sz="2800" b="1" baseline="-25000" smtClean="0"/>
              <a:t>1 </a:t>
            </a:r>
            <a:r>
              <a:rPr lang="cs-CZ" sz="2800" b="1" smtClean="0"/>
              <a:t>= </a:t>
            </a:r>
            <a:r>
              <a:rPr lang="el-GR" sz="2800" b="1" smtClean="0"/>
              <a:t>μ</a:t>
            </a:r>
            <a:r>
              <a:rPr lang="cs-CZ" sz="2800" b="1" baseline="-25000" smtClean="0"/>
              <a:t>2 </a:t>
            </a:r>
            <a:r>
              <a:rPr lang="cs-CZ" sz="2800" b="1" smtClean="0"/>
              <a:t>= </a:t>
            </a:r>
            <a:r>
              <a:rPr lang="el-GR" sz="2800" b="1" smtClean="0"/>
              <a:t>μ</a:t>
            </a:r>
            <a:r>
              <a:rPr lang="cs-CZ" sz="2800" b="1" smtClean="0"/>
              <a:t>)</a:t>
            </a:r>
            <a:r>
              <a:rPr lang="cs-CZ" sz="2800" smtClean="0"/>
              <a:t>, pak                                         s pravděpodobností 0,95 by se měl rozdíl m</a:t>
            </a:r>
            <a:r>
              <a:rPr lang="cs-CZ" sz="2800" baseline="-25000" smtClean="0"/>
              <a:t>1</a:t>
            </a:r>
            <a:r>
              <a:rPr lang="cs-CZ" sz="2800" smtClean="0"/>
              <a:t> – m</a:t>
            </a:r>
            <a:r>
              <a:rPr lang="cs-CZ" sz="2800" baseline="-25000" smtClean="0"/>
              <a:t>2 </a:t>
            </a:r>
            <a:r>
              <a:rPr lang="cs-CZ" sz="2800" smtClean="0"/>
              <a:t>nacházet v 95% intervalu spolehlivosti.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642938" y="4786313"/>
            <a:ext cx="735806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5400000">
            <a:off x="4071144" y="4787106"/>
            <a:ext cx="2857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5400000">
            <a:off x="2501107" y="4785519"/>
            <a:ext cx="28575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5400000">
            <a:off x="1000919" y="4785519"/>
            <a:ext cx="2857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5400000">
            <a:off x="7073107" y="4785519"/>
            <a:ext cx="28575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5400000">
            <a:off x="5572919" y="4785519"/>
            <a:ext cx="2857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>
            <a:off x="2320925" y="5251450"/>
            <a:ext cx="642938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5394325" y="5249863"/>
            <a:ext cx="642937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5400000">
            <a:off x="499269" y="5572919"/>
            <a:ext cx="1285875" cy="1587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5400000">
            <a:off x="6573044" y="5571332"/>
            <a:ext cx="1285875" cy="1587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2643188" y="5572125"/>
            <a:ext cx="3071812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1143000" y="6215063"/>
            <a:ext cx="6072188" cy="158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7" name="TextovéPole 26"/>
          <p:cNvSpPr txBox="1">
            <a:spLocks noChangeArrowheads="1"/>
          </p:cNvSpPr>
          <p:nvPr/>
        </p:nvSpPr>
        <p:spPr bwMode="auto">
          <a:xfrm>
            <a:off x="4071938" y="49291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alibri" pitchFamily="34" charset="0"/>
              </a:rPr>
              <a:t>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000625" y="4929188"/>
            <a:ext cx="1490663" cy="3698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+ 1,96 SE</a:t>
            </a:r>
            <a:r>
              <a:rPr lang="cs-CZ" b="1" baseline="-25000" dirty="0">
                <a:latin typeface="+mn-lt"/>
                <a:cs typeface="+mn-cs"/>
              </a:rPr>
              <a:t>m</a:t>
            </a:r>
            <a:r>
              <a:rPr lang="cs-CZ" b="1" baseline="-50000" dirty="0">
                <a:latin typeface="+mn-lt"/>
                <a:cs typeface="+mn-cs"/>
              </a:rPr>
              <a:t>1</a:t>
            </a:r>
            <a:r>
              <a:rPr lang="cs-CZ" b="1" baseline="-25000" dirty="0">
                <a:latin typeface="+mn-lt"/>
                <a:cs typeface="+mn-cs"/>
              </a:rPr>
              <a:t>-m</a:t>
            </a:r>
            <a:r>
              <a:rPr lang="cs-CZ" b="1" baseline="-50000" dirty="0">
                <a:latin typeface="+mn-lt"/>
                <a:cs typeface="+mn-cs"/>
              </a:rPr>
              <a:t>2</a:t>
            </a:r>
            <a:endParaRPr lang="cs-CZ" b="1" baseline="-50000" dirty="0">
              <a:latin typeface="+mn-lt"/>
              <a:cs typeface="+mn-cs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928813" y="4929188"/>
            <a:ext cx="1446212" cy="3698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- 1,96 SE</a:t>
            </a:r>
            <a:r>
              <a:rPr lang="cs-CZ" b="1" baseline="-25000" dirty="0">
                <a:latin typeface="+mn-lt"/>
                <a:cs typeface="+mn-cs"/>
              </a:rPr>
              <a:t>m</a:t>
            </a:r>
            <a:r>
              <a:rPr lang="cs-CZ" b="1" baseline="-50000" dirty="0">
                <a:latin typeface="+mn-lt"/>
                <a:cs typeface="+mn-cs"/>
              </a:rPr>
              <a:t>1</a:t>
            </a:r>
            <a:r>
              <a:rPr lang="cs-CZ" b="1" baseline="-25000" dirty="0">
                <a:latin typeface="+mn-lt"/>
                <a:cs typeface="+mn-cs"/>
              </a:rPr>
              <a:t>-m</a:t>
            </a:r>
            <a:r>
              <a:rPr lang="cs-CZ" b="1" baseline="-50000" dirty="0">
                <a:latin typeface="+mn-lt"/>
                <a:cs typeface="+mn-cs"/>
              </a:rPr>
              <a:t>2</a:t>
            </a:r>
            <a:endParaRPr lang="cs-CZ" b="1" baseline="-50000" dirty="0">
              <a:latin typeface="+mn-lt"/>
              <a:cs typeface="+mn-cs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28625" y="4929188"/>
            <a:ext cx="1446213" cy="3698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- 2,58 SE</a:t>
            </a:r>
            <a:r>
              <a:rPr lang="cs-CZ" b="1" baseline="-25000" dirty="0">
                <a:latin typeface="+mn-lt"/>
                <a:cs typeface="+mn-cs"/>
              </a:rPr>
              <a:t>m</a:t>
            </a:r>
            <a:r>
              <a:rPr lang="cs-CZ" b="1" baseline="-50000" dirty="0">
                <a:latin typeface="+mn-lt"/>
                <a:cs typeface="+mn-cs"/>
              </a:rPr>
              <a:t>1</a:t>
            </a:r>
            <a:r>
              <a:rPr lang="cs-CZ" b="1" baseline="-25000" dirty="0">
                <a:latin typeface="+mn-lt"/>
                <a:cs typeface="+mn-cs"/>
              </a:rPr>
              <a:t>-m</a:t>
            </a:r>
            <a:r>
              <a:rPr lang="cs-CZ" b="1" baseline="-50000" dirty="0">
                <a:latin typeface="+mn-lt"/>
                <a:cs typeface="+mn-cs"/>
              </a:rPr>
              <a:t>2</a:t>
            </a:r>
            <a:endParaRPr lang="cs-CZ" b="1" baseline="-50000" dirty="0">
              <a:latin typeface="+mn-lt"/>
              <a:cs typeface="+mn-cs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572250" y="5000625"/>
            <a:ext cx="1490663" cy="3698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+ 2,58 SE</a:t>
            </a:r>
            <a:r>
              <a:rPr lang="cs-CZ" b="1" baseline="-25000" dirty="0">
                <a:latin typeface="+mn-lt"/>
                <a:cs typeface="+mn-cs"/>
              </a:rPr>
              <a:t>m</a:t>
            </a:r>
            <a:r>
              <a:rPr lang="cs-CZ" b="1" baseline="-50000" dirty="0">
                <a:latin typeface="+mn-lt"/>
                <a:cs typeface="+mn-cs"/>
              </a:rPr>
              <a:t>1</a:t>
            </a:r>
            <a:r>
              <a:rPr lang="cs-CZ" b="1" baseline="-25000" dirty="0">
                <a:latin typeface="+mn-lt"/>
                <a:cs typeface="+mn-cs"/>
              </a:rPr>
              <a:t>-m</a:t>
            </a:r>
            <a:r>
              <a:rPr lang="cs-CZ" b="1" baseline="-50000" dirty="0">
                <a:latin typeface="+mn-lt"/>
                <a:cs typeface="+mn-cs"/>
              </a:rPr>
              <a:t>2</a:t>
            </a:r>
            <a:endParaRPr lang="cs-CZ" b="1" baseline="-50000" dirty="0">
              <a:latin typeface="+mn-lt"/>
              <a:cs typeface="+mn-cs"/>
            </a:endParaRPr>
          </a:p>
        </p:txBody>
      </p:sp>
      <p:sp>
        <p:nvSpPr>
          <p:cNvPr id="44052" name="TextovéPole 31"/>
          <p:cNvSpPr txBox="1">
            <a:spLocks noChangeArrowheads="1"/>
          </p:cNvSpPr>
          <p:nvPr/>
        </p:nvSpPr>
        <p:spPr bwMode="auto">
          <a:xfrm>
            <a:off x="4000500" y="5572125"/>
            <a:ext cx="58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95%</a:t>
            </a:r>
          </a:p>
        </p:txBody>
      </p:sp>
      <p:sp>
        <p:nvSpPr>
          <p:cNvPr id="44053" name="TextovéPole 32"/>
          <p:cNvSpPr txBox="1">
            <a:spLocks noChangeArrowheads="1"/>
          </p:cNvSpPr>
          <p:nvPr/>
        </p:nvSpPr>
        <p:spPr bwMode="auto">
          <a:xfrm>
            <a:off x="4000500" y="6215063"/>
            <a:ext cx="58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00B050"/>
                </a:solidFill>
                <a:latin typeface="Calibri" pitchFamily="34" charset="0"/>
              </a:rPr>
              <a:t>99%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Hypotéza  </a:t>
            </a:r>
            <a:r>
              <a:rPr lang="cs-CZ" b="1" dirty="0" smtClean="0"/>
              <a:t>jednoduchá</a:t>
            </a:r>
            <a:r>
              <a:rPr lang="cs-CZ" dirty="0" smtClean="0"/>
              <a:t> (</a:t>
            </a:r>
            <a:r>
              <a:rPr lang="cs-CZ" sz="2000" dirty="0" smtClean="0"/>
              <a:t>předpokládá se jediná možnost)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       např</a:t>
            </a:r>
            <a:r>
              <a:rPr lang="cs-CZ" sz="2000" dirty="0" smtClean="0">
                <a:latin typeface="Baskerville Old Face" pitchFamily="18" charset="0"/>
                <a:cs typeface="Arial" pitchFamily="34" charset="0"/>
              </a:rPr>
              <a:t>. </a:t>
            </a:r>
            <a:r>
              <a:rPr lang="el-GR" sz="2800" dirty="0" smtClean="0">
                <a:latin typeface="Baskerville Old Face" pitchFamily="18" charset="0"/>
                <a:cs typeface="Arial" pitchFamily="34" charset="0"/>
              </a:rPr>
              <a:t>π</a:t>
            </a:r>
            <a:r>
              <a:rPr lang="cs-CZ" sz="2800" dirty="0" smtClean="0">
                <a:latin typeface="Baskerville Old Face" pitchFamily="18" charset="0"/>
                <a:cs typeface="Arial" pitchFamily="34" charset="0"/>
              </a:rPr>
              <a:t> = 0,3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cs typeface="Arial" pitchFamily="34" charset="0"/>
              </a:rPr>
              <a:t>Hypotéza  </a:t>
            </a:r>
            <a:r>
              <a:rPr lang="cs-CZ" b="1" dirty="0" smtClean="0">
                <a:cs typeface="Arial" pitchFamily="34" charset="0"/>
              </a:rPr>
              <a:t>složená </a:t>
            </a:r>
            <a:r>
              <a:rPr lang="cs-CZ" sz="2400" dirty="0" smtClean="0">
                <a:cs typeface="Arial" pitchFamily="34" charset="0"/>
              </a:rPr>
              <a:t>(</a:t>
            </a:r>
            <a:r>
              <a:rPr lang="cs-CZ" sz="2000" dirty="0" smtClean="0">
                <a:cs typeface="Arial" pitchFamily="34" charset="0"/>
              </a:rPr>
              <a:t>souhrn jednoduchých hypotéz</a:t>
            </a:r>
            <a:r>
              <a:rPr lang="cs-CZ" sz="2400" dirty="0" smtClean="0">
                <a:cs typeface="Arial" pitchFamily="34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cs typeface="Arial" pitchFamily="34" charset="0"/>
              </a:rPr>
              <a:t>     </a:t>
            </a:r>
            <a:r>
              <a:rPr lang="cs-CZ" sz="2000" dirty="0" smtClean="0">
                <a:cs typeface="Arial" pitchFamily="34" charset="0"/>
              </a:rPr>
              <a:t>např.  </a:t>
            </a:r>
            <a:r>
              <a:rPr lang="el-GR" sz="2800" dirty="0" smtClean="0">
                <a:latin typeface="Baskerville Old Face" pitchFamily="18" charset="0"/>
                <a:cs typeface="Arial" pitchFamily="34" charset="0"/>
              </a:rPr>
              <a:t>π</a:t>
            </a:r>
            <a:r>
              <a:rPr lang="cs-CZ" sz="2800" dirty="0" smtClean="0">
                <a:latin typeface="Baskerville Old Face" pitchFamily="18" charset="0"/>
                <a:cs typeface="Arial" pitchFamily="34" charset="0"/>
              </a:rPr>
              <a:t> ≠ 0,3  -  jednostranná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>
                <a:latin typeface="Baskerville Old Face" pitchFamily="18" charset="0"/>
                <a:cs typeface="Arial" pitchFamily="34" charset="0"/>
              </a:rPr>
              <a:t>                        -  dvoustranná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Formulace  Ho, H</a:t>
            </a:r>
            <a:r>
              <a:rPr lang="cs-CZ" sz="2400" dirty="0" smtClean="0"/>
              <a:t>A</a:t>
            </a:r>
            <a:r>
              <a:rPr lang="cs-CZ" sz="2800" dirty="0" smtClean="0"/>
              <a:t> </a:t>
            </a:r>
            <a:r>
              <a:rPr lang="cs-CZ" sz="2800" u="sng" dirty="0" smtClean="0"/>
              <a:t>není nahodilá,  </a:t>
            </a:r>
            <a:r>
              <a:rPr lang="cs-CZ" sz="2800" dirty="0" smtClean="0"/>
              <a:t>je přesně specifikovaná statistikem při odvozování testu významnosti.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/>
              <a:t>     ! H</a:t>
            </a:r>
            <a:r>
              <a:rPr lang="cs-CZ" sz="1600" b="1" dirty="0" smtClean="0"/>
              <a:t>0</a:t>
            </a:r>
            <a:r>
              <a:rPr lang="cs-CZ" sz="2800" b="1" dirty="0" smtClean="0"/>
              <a:t> se volí jako jednoduchá 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/>
              <a:t>     =   </a:t>
            </a:r>
            <a:r>
              <a:rPr lang="cs-CZ" sz="2800" dirty="0" smtClean="0"/>
              <a:t>je rovno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/>
              <a:t>     ≠   </a:t>
            </a:r>
            <a:r>
              <a:rPr lang="cs-CZ" sz="2800" dirty="0" smtClean="0"/>
              <a:t>není rovno – dvoustranná 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     &gt;  je větší – jednostranná 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/>
              <a:t>     ≡   </a:t>
            </a:r>
            <a:r>
              <a:rPr lang="cs-CZ" sz="2800" dirty="0" smtClean="0"/>
              <a:t>totožný s…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>
              <a:latin typeface="Baskerville Old Face" pitchFamily="18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>
              <a:cs typeface="Arial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/>
            </a:r>
            <a:br>
              <a:rPr lang="cs-CZ" b="1" dirty="0" smtClean="0">
                <a:solidFill>
                  <a:srgbClr val="0000CC"/>
                </a:solidFill>
              </a:rPr>
            </a:br>
            <a:r>
              <a:rPr lang="cs-CZ" sz="4000" b="1" dirty="0" smtClean="0">
                <a:solidFill>
                  <a:srgbClr val="0000CC"/>
                </a:solidFill>
              </a:rPr>
              <a:t>TESTOVÁNÍ </a:t>
            </a:r>
            <a:r>
              <a:rPr lang="cs-CZ" sz="4000" b="1" dirty="0">
                <a:solidFill>
                  <a:srgbClr val="0000CC"/>
                </a:solidFill>
              </a:rPr>
              <a:t>STATISTICKÝCH </a:t>
            </a:r>
            <a:r>
              <a:rPr lang="cs-CZ" sz="4000" b="1" dirty="0" smtClean="0">
                <a:solidFill>
                  <a:srgbClr val="0000CC"/>
                </a:solidFill>
              </a:rPr>
              <a:t>HYPOTÉZ –</a:t>
            </a:r>
            <a:br>
              <a:rPr lang="cs-CZ" sz="4000" b="1" dirty="0" smtClean="0">
                <a:solidFill>
                  <a:srgbClr val="0000CC"/>
                </a:solidFill>
              </a:rPr>
            </a:br>
            <a:r>
              <a:rPr lang="cs-CZ" sz="4000" b="1" dirty="0" smtClean="0">
                <a:solidFill>
                  <a:srgbClr val="0000CC"/>
                </a:solidFill>
              </a:rPr>
              <a:t>základní pojmy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0000CC"/>
                </a:solidFill>
              </a:rPr>
              <a:t>VZDÁLENOST OD NULY</a:t>
            </a:r>
            <a:endParaRPr lang="cs-CZ" sz="4000" b="1" smtClean="0"/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72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b="1" smtClean="0"/>
              <a:t>Chyba rozdílu průměrů</a:t>
            </a:r>
          </a:p>
          <a:p>
            <a:r>
              <a:rPr lang="cs-CZ" smtClean="0"/>
              <a:t>Rozdíly průměrů mají normální rozdělení s parametry </a:t>
            </a:r>
            <a:r>
              <a:rPr lang="el-GR" b="1" smtClean="0"/>
              <a:t>μ</a:t>
            </a:r>
            <a:r>
              <a:rPr lang="cs-CZ" b="1" smtClean="0"/>
              <a:t> </a:t>
            </a:r>
            <a:r>
              <a:rPr lang="cs-CZ" smtClean="0"/>
              <a:t>a </a:t>
            </a:r>
            <a:r>
              <a:rPr lang="el-GR" b="1" smtClean="0"/>
              <a:t>σ</a:t>
            </a:r>
            <a:r>
              <a:rPr lang="cs-CZ" smtClean="0"/>
              <a:t>; </a:t>
            </a:r>
            <a:r>
              <a:rPr lang="el-GR" smtClean="0"/>
              <a:t>σ</a:t>
            </a:r>
            <a:r>
              <a:rPr lang="cs-CZ" smtClean="0"/>
              <a:t> odhadujeme pomocí SE</a:t>
            </a:r>
            <a:endParaRPr lang="cs-CZ" b="1" smtClean="0"/>
          </a:p>
          <a:p>
            <a:r>
              <a:rPr lang="cs-CZ" sz="2800" b="1" smtClean="0"/>
              <a:t> SE</a:t>
            </a:r>
            <a:r>
              <a:rPr lang="cs-CZ" sz="2800" b="1" baseline="-25000" smtClean="0"/>
              <a:t>m</a:t>
            </a:r>
            <a:r>
              <a:rPr lang="cs-CZ" sz="2800" b="1" baseline="-50000" smtClean="0"/>
              <a:t>1</a:t>
            </a:r>
            <a:r>
              <a:rPr lang="cs-CZ" sz="2800" b="1" baseline="-25000" smtClean="0"/>
              <a:t>-m</a:t>
            </a:r>
            <a:r>
              <a:rPr lang="cs-CZ" sz="2800" b="1" baseline="-50000" smtClean="0"/>
              <a:t>2</a:t>
            </a:r>
            <a:r>
              <a:rPr lang="cs-CZ" sz="2800" smtClean="0"/>
              <a:t> = chyba rozdílu průměrů (m</a:t>
            </a:r>
            <a:r>
              <a:rPr lang="cs-CZ" sz="2800" baseline="-25000" smtClean="0"/>
              <a:t>1</a:t>
            </a:r>
            <a:r>
              <a:rPr lang="cs-CZ" sz="2800" smtClean="0"/>
              <a:t> – m</a:t>
            </a:r>
            <a:r>
              <a:rPr lang="cs-CZ" sz="2800" baseline="-25000" smtClean="0"/>
              <a:t>2</a:t>
            </a:r>
            <a:r>
              <a:rPr lang="cs-CZ" sz="2800" smtClean="0"/>
              <a:t>), přičemž pro nezávislé výběry platí: </a:t>
            </a:r>
            <a:r>
              <a:rPr lang="cs-CZ" sz="2800" b="1" smtClean="0"/>
              <a:t>SE</a:t>
            </a:r>
            <a:r>
              <a:rPr lang="cs-CZ" sz="2800" baseline="30000" smtClean="0"/>
              <a:t>2</a:t>
            </a:r>
            <a:r>
              <a:rPr lang="cs-CZ" sz="2800" b="1" baseline="-25000" smtClean="0"/>
              <a:t>m</a:t>
            </a:r>
            <a:r>
              <a:rPr lang="cs-CZ" sz="2800" b="1" baseline="-50000" smtClean="0"/>
              <a:t>1</a:t>
            </a:r>
            <a:r>
              <a:rPr lang="cs-CZ" sz="2800" b="1" baseline="-25000" smtClean="0"/>
              <a:t>-m</a:t>
            </a:r>
            <a:r>
              <a:rPr lang="cs-CZ" sz="2800" b="1" baseline="-50000" smtClean="0"/>
              <a:t>2</a:t>
            </a:r>
            <a:r>
              <a:rPr lang="cs-CZ" sz="2800" smtClean="0"/>
              <a:t>=</a:t>
            </a:r>
            <a:r>
              <a:rPr lang="cs-CZ" sz="2800" b="1" smtClean="0"/>
              <a:t> SE</a:t>
            </a:r>
            <a:r>
              <a:rPr lang="cs-CZ" sz="2800" baseline="30000" smtClean="0"/>
              <a:t>2</a:t>
            </a:r>
            <a:r>
              <a:rPr lang="cs-CZ" sz="2800" b="1" baseline="-25000" smtClean="0"/>
              <a:t>m</a:t>
            </a:r>
            <a:r>
              <a:rPr lang="cs-CZ" sz="2800" b="1" baseline="-50000" smtClean="0"/>
              <a:t>1</a:t>
            </a:r>
            <a:r>
              <a:rPr lang="cs-CZ" sz="2800" b="1" smtClean="0"/>
              <a:t>+ SE</a:t>
            </a:r>
            <a:r>
              <a:rPr lang="cs-CZ" sz="2800" baseline="30000" smtClean="0"/>
              <a:t>2</a:t>
            </a:r>
            <a:r>
              <a:rPr lang="cs-CZ" sz="2800" b="1" baseline="-25000" smtClean="0"/>
              <a:t>m</a:t>
            </a:r>
            <a:r>
              <a:rPr lang="cs-CZ" sz="2800" b="1" baseline="-50000" smtClean="0"/>
              <a:t>2</a:t>
            </a:r>
          </a:p>
          <a:p>
            <a:endParaRPr lang="cs-CZ" sz="2800" smtClean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642938" y="4786313"/>
            <a:ext cx="735806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5400000">
            <a:off x="4071144" y="4787106"/>
            <a:ext cx="2857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5400000">
            <a:off x="2501107" y="4785519"/>
            <a:ext cx="28575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5400000">
            <a:off x="1000919" y="4785519"/>
            <a:ext cx="2857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5400000">
            <a:off x="7073107" y="4785519"/>
            <a:ext cx="28575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5400000">
            <a:off x="5572919" y="4785519"/>
            <a:ext cx="2857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>
            <a:off x="2320925" y="5251450"/>
            <a:ext cx="642938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5394325" y="5249863"/>
            <a:ext cx="642937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5400000">
            <a:off x="499269" y="5572919"/>
            <a:ext cx="1285875" cy="1587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5400000">
            <a:off x="6573044" y="5571332"/>
            <a:ext cx="1285875" cy="1587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2643188" y="5572125"/>
            <a:ext cx="3071812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1143000" y="6215063"/>
            <a:ext cx="6072188" cy="158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1" name="TextovéPole 26"/>
          <p:cNvSpPr txBox="1">
            <a:spLocks noChangeArrowheads="1"/>
          </p:cNvSpPr>
          <p:nvPr/>
        </p:nvSpPr>
        <p:spPr bwMode="auto">
          <a:xfrm>
            <a:off x="4071938" y="49291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alibri" pitchFamily="34" charset="0"/>
              </a:rPr>
              <a:t>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000625" y="4929188"/>
            <a:ext cx="1490663" cy="3698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+ 1,96 SE</a:t>
            </a:r>
            <a:r>
              <a:rPr lang="cs-CZ" b="1" baseline="-25000" dirty="0">
                <a:latin typeface="+mn-lt"/>
                <a:cs typeface="+mn-cs"/>
              </a:rPr>
              <a:t>m</a:t>
            </a:r>
            <a:r>
              <a:rPr lang="cs-CZ" b="1" baseline="-50000" dirty="0">
                <a:latin typeface="+mn-lt"/>
                <a:cs typeface="+mn-cs"/>
              </a:rPr>
              <a:t>1</a:t>
            </a:r>
            <a:r>
              <a:rPr lang="cs-CZ" b="1" baseline="-25000" dirty="0">
                <a:latin typeface="+mn-lt"/>
                <a:cs typeface="+mn-cs"/>
              </a:rPr>
              <a:t>-m</a:t>
            </a:r>
            <a:r>
              <a:rPr lang="cs-CZ" b="1" baseline="-50000" dirty="0">
                <a:latin typeface="+mn-lt"/>
                <a:cs typeface="+mn-cs"/>
              </a:rPr>
              <a:t>2</a:t>
            </a:r>
            <a:endParaRPr lang="cs-CZ" b="1" baseline="-50000" dirty="0">
              <a:latin typeface="+mn-lt"/>
              <a:cs typeface="+mn-cs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928813" y="4929188"/>
            <a:ext cx="1446212" cy="3698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- 1,96 SE</a:t>
            </a:r>
            <a:r>
              <a:rPr lang="cs-CZ" b="1" baseline="-25000" dirty="0">
                <a:latin typeface="+mn-lt"/>
                <a:cs typeface="+mn-cs"/>
              </a:rPr>
              <a:t>m</a:t>
            </a:r>
            <a:r>
              <a:rPr lang="cs-CZ" b="1" baseline="-50000" dirty="0">
                <a:latin typeface="+mn-lt"/>
                <a:cs typeface="+mn-cs"/>
              </a:rPr>
              <a:t>1</a:t>
            </a:r>
            <a:r>
              <a:rPr lang="cs-CZ" b="1" baseline="-25000" dirty="0">
                <a:latin typeface="+mn-lt"/>
                <a:cs typeface="+mn-cs"/>
              </a:rPr>
              <a:t>-m</a:t>
            </a:r>
            <a:r>
              <a:rPr lang="cs-CZ" b="1" baseline="-50000" dirty="0">
                <a:latin typeface="+mn-lt"/>
                <a:cs typeface="+mn-cs"/>
              </a:rPr>
              <a:t>2</a:t>
            </a:r>
            <a:endParaRPr lang="cs-CZ" b="1" baseline="-50000" dirty="0">
              <a:latin typeface="+mn-lt"/>
              <a:cs typeface="+mn-cs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28625" y="4929188"/>
            <a:ext cx="1446213" cy="3698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- 2,58 SE</a:t>
            </a:r>
            <a:r>
              <a:rPr lang="cs-CZ" b="1" baseline="-25000" dirty="0">
                <a:latin typeface="+mn-lt"/>
                <a:cs typeface="+mn-cs"/>
              </a:rPr>
              <a:t>m</a:t>
            </a:r>
            <a:r>
              <a:rPr lang="cs-CZ" b="1" baseline="-50000" dirty="0">
                <a:latin typeface="+mn-lt"/>
                <a:cs typeface="+mn-cs"/>
              </a:rPr>
              <a:t>1</a:t>
            </a:r>
            <a:r>
              <a:rPr lang="cs-CZ" b="1" baseline="-25000" dirty="0">
                <a:latin typeface="+mn-lt"/>
                <a:cs typeface="+mn-cs"/>
              </a:rPr>
              <a:t>-m</a:t>
            </a:r>
            <a:r>
              <a:rPr lang="cs-CZ" b="1" baseline="-50000" dirty="0">
                <a:latin typeface="+mn-lt"/>
                <a:cs typeface="+mn-cs"/>
              </a:rPr>
              <a:t>2</a:t>
            </a:r>
            <a:endParaRPr lang="cs-CZ" b="1" baseline="-50000" dirty="0">
              <a:latin typeface="+mn-lt"/>
              <a:cs typeface="+mn-cs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572250" y="5000625"/>
            <a:ext cx="1490663" cy="3698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+ 2,58 SE</a:t>
            </a:r>
            <a:r>
              <a:rPr lang="cs-CZ" b="1" baseline="-25000" dirty="0">
                <a:latin typeface="+mn-lt"/>
                <a:cs typeface="+mn-cs"/>
              </a:rPr>
              <a:t>m</a:t>
            </a:r>
            <a:r>
              <a:rPr lang="cs-CZ" b="1" baseline="-50000" dirty="0">
                <a:latin typeface="+mn-lt"/>
                <a:cs typeface="+mn-cs"/>
              </a:rPr>
              <a:t>1</a:t>
            </a:r>
            <a:r>
              <a:rPr lang="cs-CZ" b="1" baseline="-25000" dirty="0">
                <a:latin typeface="+mn-lt"/>
                <a:cs typeface="+mn-cs"/>
              </a:rPr>
              <a:t>-m</a:t>
            </a:r>
            <a:r>
              <a:rPr lang="cs-CZ" b="1" baseline="-50000" dirty="0">
                <a:latin typeface="+mn-lt"/>
                <a:cs typeface="+mn-cs"/>
              </a:rPr>
              <a:t>2</a:t>
            </a:r>
            <a:endParaRPr lang="cs-CZ" b="1" baseline="-50000" dirty="0">
              <a:latin typeface="+mn-lt"/>
              <a:cs typeface="+mn-cs"/>
            </a:endParaRPr>
          </a:p>
        </p:txBody>
      </p:sp>
      <p:sp>
        <p:nvSpPr>
          <p:cNvPr id="45076" name="TextovéPole 31"/>
          <p:cNvSpPr txBox="1">
            <a:spLocks noChangeArrowheads="1"/>
          </p:cNvSpPr>
          <p:nvPr/>
        </p:nvSpPr>
        <p:spPr bwMode="auto">
          <a:xfrm>
            <a:off x="4000500" y="5572125"/>
            <a:ext cx="58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95%</a:t>
            </a:r>
          </a:p>
        </p:txBody>
      </p:sp>
      <p:sp>
        <p:nvSpPr>
          <p:cNvPr id="45077" name="TextovéPole 32"/>
          <p:cNvSpPr txBox="1">
            <a:spLocks noChangeArrowheads="1"/>
          </p:cNvSpPr>
          <p:nvPr/>
        </p:nvSpPr>
        <p:spPr bwMode="auto">
          <a:xfrm>
            <a:off x="4000500" y="6215063"/>
            <a:ext cx="58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00B050"/>
                </a:solidFill>
                <a:latin typeface="Calibri" pitchFamily="34" charset="0"/>
              </a:rPr>
              <a:t>99%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JAK ROZHODUJEME?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6375"/>
          </a:xfrm>
          <a:ln w="25400"/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/>
              <a:t>Testovací charakteristika „u“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Pokud leží rozdíl mimo interval spolehlivosti, pak zamítáme nulovou hypotézu.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	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   </a:t>
            </a:r>
            <a:endParaRPr lang="cs-CZ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Pokud leží rozdíl v intervalu spolehlivosti, pak  nulovou hypotézu nezamítáme.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b="1" dirty="0" smtClean="0">
                <a:solidFill>
                  <a:srgbClr val="FF0000"/>
                </a:solidFill>
              </a:rPr>
              <a:t>Nezamítnutí nulové hypotézy neznamená její přijetí!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608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60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608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60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46091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2428875"/>
            <a:ext cx="5695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609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46094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4429125"/>
            <a:ext cx="5695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ravá složená závorka 25"/>
          <p:cNvSpPr/>
          <p:nvPr/>
        </p:nvSpPr>
        <p:spPr>
          <a:xfrm rot="16200000" flipH="1">
            <a:off x="5500688" y="2643188"/>
            <a:ext cx="357187" cy="1214437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6096" name="TextovéPole 29"/>
          <p:cNvSpPr txBox="1">
            <a:spLocks noChangeArrowheads="1"/>
          </p:cNvSpPr>
          <p:nvPr/>
        </p:nvSpPr>
        <p:spPr bwMode="auto">
          <a:xfrm>
            <a:off x="5500688" y="3357563"/>
            <a:ext cx="34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00B050"/>
                </a:solidFill>
                <a:latin typeface="Calibri" pitchFamily="34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229600" cy="1428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Příklad: SROVNÁVÁNÍ PRŮMĚRŮ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b="1" dirty="0" smtClean="0">
                <a:solidFill>
                  <a:srgbClr val="0000CC"/>
                </a:solidFill>
              </a:rPr>
              <a:t> 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268913"/>
          </a:xfrm>
        </p:spPr>
        <p:txBody>
          <a:bodyPr rtlCol="0">
            <a:normAutofit/>
          </a:bodyPr>
          <a:lstStyle/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Je potřeba použít pro hodnocení hladiny cholesterolu různých norem s přihlédnutím k věku?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20-30 let:  n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50   m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4,57   s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0,70    SE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40-50 let:  n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= 60    m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5,42   s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0,85    SE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0,11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Výpočet testovací charakteristiky u: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– m</a:t>
            </a:r>
            <a:r>
              <a:rPr lang="cs-CZ" sz="2400" baseline="-25000" dirty="0" smtClean="0"/>
              <a:t>2 </a:t>
            </a:r>
            <a:r>
              <a:rPr lang="cs-CZ" sz="2400" dirty="0" smtClean="0"/>
              <a:t>= 4,57 – 5,42 = -0,88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SE</a:t>
            </a:r>
            <a:r>
              <a:rPr lang="cs-CZ" sz="2400" baseline="-25000" dirty="0" smtClean="0"/>
              <a:t>m</a:t>
            </a:r>
            <a:r>
              <a:rPr lang="cs-CZ" sz="2400" baseline="-50000" dirty="0" smtClean="0"/>
              <a:t>1</a:t>
            </a:r>
            <a:r>
              <a:rPr lang="cs-CZ" sz="2400" baseline="-25000" dirty="0" smtClean="0"/>
              <a:t>-m</a:t>
            </a:r>
            <a:r>
              <a:rPr lang="cs-CZ" sz="2400" baseline="-50000" dirty="0" smtClean="0"/>
              <a:t>2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= 0,10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+ 0,11</a:t>
            </a:r>
            <a:r>
              <a:rPr lang="cs-CZ" sz="2400" baseline="30000" dirty="0" smtClean="0"/>
              <a:t>2 </a:t>
            </a:r>
            <a:r>
              <a:rPr lang="cs-CZ" sz="2400" dirty="0" smtClean="0"/>
              <a:t>= 0,0221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SE</a:t>
            </a:r>
            <a:r>
              <a:rPr lang="cs-CZ" sz="2400" baseline="-25000" dirty="0" smtClean="0"/>
              <a:t>m</a:t>
            </a:r>
            <a:r>
              <a:rPr lang="cs-CZ" sz="2400" baseline="-50000" dirty="0" smtClean="0"/>
              <a:t>1</a:t>
            </a:r>
            <a:r>
              <a:rPr lang="cs-CZ" sz="2400" baseline="-25000" dirty="0" smtClean="0"/>
              <a:t>-m</a:t>
            </a:r>
            <a:r>
              <a:rPr lang="cs-CZ" sz="2400" baseline="-50000" dirty="0" smtClean="0"/>
              <a:t>2</a:t>
            </a:r>
            <a:r>
              <a:rPr lang="cs-CZ" sz="2400" dirty="0" smtClean="0"/>
              <a:t>= 0,15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u = 0,88: 0,15= 5,66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0000CC"/>
                </a:solidFill>
              </a:rPr>
              <a:t>TESTOVÁNÍ STATISTICKÝCH HYPOTÉZ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Stanovíme nulovou a alternativní hypotézu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Zvolíme hladinu významnosti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Vybereme vhodný test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Ověříme, zda jsou splněny podmínky pro použití testu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/>
              <a:t>Vypočítáme testovací charakteristiku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mtClean="0">
                <a:solidFill>
                  <a:srgbClr val="C00000"/>
                </a:solidFill>
              </a:rPr>
              <a:t>Srovnáme ji s odpovídajícími kritickými hodnotami</a:t>
            </a:r>
          </a:p>
        </p:txBody>
      </p:sp>
      <p:sp>
        <p:nvSpPr>
          <p:cNvPr id="48131" name="Zástupný symbol pro obsah 2"/>
          <p:cNvSpPr txBox="1">
            <a:spLocks/>
          </p:cNvSpPr>
          <p:nvPr/>
        </p:nvSpPr>
        <p:spPr bwMode="auto">
          <a:xfrm>
            <a:off x="609600" y="1223963"/>
            <a:ext cx="8229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229600" cy="1428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Příklad: SROVNÁVÁNÍ PRŮMĚRŮ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b="1" dirty="0" smtClean="0">
                <a:solidFill>
                  <a:srgbClr val="0000CC"/>
                </a:solidFill>
              </a:rPr>
              <a:t> 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268913"/>
          </a:xfrm>
        </p:spPr>
        <p:txBody>
          <a:bodyPr rtlCol="0">
            <a:normAutofit/>
          </a:bodyPr>
          <a:lstStyle/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Je potřeba použít pro hodnocení hladiny cholesterolu různých norem s přihlédnutím k věku?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20-30 let:  n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50   m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4,57   s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0,70    SE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40-50 let:  n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= 60    m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5,42   s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0,85    SE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0,11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Srovnání testovací charakteristiky s kritickou hodnotou: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5,66 &gt;1,96,      (5,66 &gt; 2,58)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testovací charakteristika  je  větší než kritická hodnota pro </a:t>
            </a:r>
            <a:r>
              <a:rPr lang="el-GR" sz="2400" dirty="0" smtClean="0"/>
              <a:t>α</a:t>
            </a:r>
            <a:r>
              <a:rPr lang="cs-CZ" sz="2400" dirty="0" smtClean="0"/>
              <a:t> = 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      0,05, tzn. leží mimo 95% CI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0000CC"/>
                </a:solidFill>
              </a:rPr>
              <a:t>TESTOVÁNÍ STATISTICKÝCH HYPOTÉZ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Stanovíme nulovou a alternativní hypotézu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Zvolíme hladinu významnosti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Vybereme vhodný test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Ověříme, zda jsou splněny podmínky pro použití testu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Vypočítáme testovací charakteristiku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Srovnáme ji s odpovídajícími kritickými hodnotami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solidFill>
                  <a:srgbClr val="C00000"/>
                </a:solidFill>
              </a:rPr>
              <a:t>Zamítneme nebo nezamítneme nulovou </a:t>
            </a:r>
            <a:r>
              <a:rPr lang="cs-CZ" dirty="0" smtClean="0">
                <a:solidFill>
                  <a:srgbClr val="C00000"/>
                </a:solidFill>
              </a:rPr>
              <a:t>hypotézu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0179" name="Zástupný symbol pro obsah 2"/>
          <p:cNvSpPr txBox="1">
            <a:spLocks/>
          </p:cNvSpPr>
          <p:nvPr/>
        </p:nvSpPr>
        <p:spPr bwMode="auto">
          <a:xfrm>
            <a:off x="609600" y="1223963"/>
            <a:ext cx="8229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0000CC"/>
                </a:solidFill>
              </a:rPr>
              <a:t>JAK ROZHODUJEME?</a:t>
            </a:r>
          </a:p>
        </p:txBody>
      </p:sp>
      <p:sp>
        <p:nvSpPr>
          <p:cNvPr id="512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smtClean="0">
                <a:solidFill>
                  <a:srgbClr val="C00000"/>
                </a:solidFill>
              </a:rPr>
              <a:t>Nezamítnutí H</a:t>
            </a:r>
            <a:r>
              <a:rPr lang="cs-CZ" sz="2800" b="1" baseline="-25000" smtClean="0">
                <a:solidFill>
                  <a:srgbClr val="C00000"/>
                </a:solidFill>
              </a:rPr>
              <a:t>0</a:t>
            </a:r>
            <a:r>
              <a:rPr lang="cs-CZ" sz="2800" smtClean="0"/>
              <a:t>– rozdíly nepřesahují velikost rozdílů způsobených náhodou, ale mohla nastat tzv. chyba druhého typu.</a:t>
            </a:r>
          </a:p>
          <a:p>
            <a:pPr>
              <a:buFont typeface="Arial" charset="0"/>
              <a:buNone/>
            </a:pPr>
            <a:endParaRPr lang="cs-CZ" sz="2800" smtClean="0"/>
          </a:p>
          <a:p>
            <a:r>
              <a:rPr lang="cs-CZ" sz="2800" b="1" smtClean="0">
                <a:solidFill>
                  <a:srgbClr val="C00000"/>
                </a:solidFill>
              </a:rPr>
              <a:t>Zamítnutí H</a:t>
            </a:r>
            <a:r>
              <a:rPr lang="cs-CZ" sz="2800" b="1" baseline="-25000" smtClean="0">
                <a:solidFill>
                  <a:srgbClr val="C00000"/>
                </a:solidFill>
              </a:rPr>
              <a:t>0</a:t>
            </a:r>
            <a:r>
              <a:rPr lang="cs-CZ" sz="2800" smtClean="0"/>
              <a:t>– pravděpodobnost, že rozdíl mezi průměry je způsoben náhodou je tak malá, že tuto možnost zamítáme – a přijímáme alternativní hypotézu (riziko chyby prvního typu)</a:t>
            </a:r>
          </a:p>
          <a:p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0000CC"/>
                </a:solidFill>
              </a:rPr>
              <a:t>JAK ROZHODUJEME?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28625" y="2071688"/>
          <a:ext cx="8229600" cy="2571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642942"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Skutečnost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Naše rozhodnutí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cs-CZ" sz="2400" b="1" baseline="-25000" dirty="0" smtClean="0">
                          <a:solidFill>
                            <a:srgbClr val="C00000"/>
                          </a:solidFill>
                        </a:rPr>
                        <a:t>0 </a:t>
                      </a:r>
                      <a:r>
                        <a:rPr lang="cs-CZ" sz="2400" b="1" baseline="0" dirty="0" smtClean="0">
                          <a:solidFill>
                            <a:srgbClr val="C00000"/>
                          </a:solidFill>
                        </a:rPr>
                        <a:t> neplatí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cs-CZ" sz="2400" b="1" baseline="-25000" dirty="0" smtClean="0">
                          <a:solidFill>
                            <a:srgbClr val="C00000"/>
                          </a:solidFill>
                        </a:rPr>
                        <a:t>0 </a:t>
                      </a:r>
                      <a:r>
                        <a:rPr lang="cs-CZ" sz="2400" b="1" baseline="0" dirty="0" smtClean="0">
                          <a:solidFill>
                            <a:srgbClr val="C00000"/>
                          </a:solidFill>
                        </a:rPr>
                        <a:t> platí</a:t>
                      </a:r>
                      <a:endParaRPr lang="cs-CZ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Zamítáme H</a:t>
                      </a:r>
                      <a:r>
                        <a:rPr lang="cs-CZ" sz="2400" b="1" baseline="-25000" dirty="0" smtClean="0">
                          <a:solidFill>
                            <a:srgbClr val="C00000"/>
                          </a:solidFill>
                        </a:rPr>
                        <a:t>0 </a:t>
                      </a:r>
                      <a:endParaRPr lang="cs-CZ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1317AD"/>
                          </a:solidFill>
                        </a:rPr>
                        <a:t>Správné rozhodnutí</a:t>
                      </a:r>
                      <a:endParaRPr lang="cs-CZ" sz="2400" b="1" dirty="0">
                        <a:solidFill>
                          <a:srgbClr val="1317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Chyba I. typu</a:t>
                      </a: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Nezamítáme H</a:t>
                      </a:r>
                      <a:r>
                        <a:rPr lang="cs-CZ" sz="2400" b="1" baseline="-25000" dirty="0" smtClean="0">
                          <a:solidFill>
                            <a:srgbClr val="C00000"/>
                          </a:solidFill>
                        </a:rPr>
                        <a:t>0 </a:t>
                      </a:r>
                      <a:endParaRPr lang="cs-CZ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Chyba II. typu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1317AD"/>
                          </a:solidFill>
                        </a:rPr>
                        <a:t>Správné rozhodnutí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857250"/>
          </a:xfrm>
        </p:spPr>
        <p:txBody>
          <a:bodyPr/>
          <a:lstStyle/>
          <a:p>
            <a:r>
              <a:rPr lang="cs-CZ" b="1" smtClean="0">
                <a:solidFill>
                  <a:srgbClr val="0000CC"/>
                </a:solidFill>
              </a:rPr>
              <a:t>JAK ROZHODUJEME?</a:t>
            </a:r>
            <a:endParaRPr lang="cs-CZ" smtClean="0">
              <a:solidFill>
                <a:srgbClr val="0000CC"/>
              </a:solidFill>
            </a:endParaRPr>
          </a:p>
        </p:txBody>
      </p:sp>
      <p:sp>
        <p:nvSpPr>
          <p:cNvPr id="53250" name="Zástupný symbol pro obsah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5286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800" b="1" smtClean="0">
                <a:solidFill>
                  <a:srgbClr val="C00000"/>
                </a:solidFill>
              </a:rPr>
              <a:t>Statistický program	</a:t>
            </a:r>
            <a:endParaRPr lang="cs-CZ" sz="2800" smtClean="0">
              <a:solidFill>
                <a:srgbClr val="C00000"/>
              </a:solidFill>
            </a:endParaRPr>
          </a:p>
          <a:p>
            <a:r>
              <a:rPr lang="cs-CZ" sz="2800" smtClean="0"/>
              <a:t>spolu s testovací charakteristikou uvádí i </a:t>
            </a:r>
            <a:r>
              <a:rPr lang="cs-CZ" sz="2800" b="1" smtClean="0">
                <a:solidFill>
                  <a:srgbClr val="C00000"/>
                </a:solidFill>
              </a:rPr>
              <a:t>P-value</a:t>
            </a:r>
            <a:endParaRPr lang="cs-CZ" sz="2800" smtClean="0">
              <a:solidFill>
                <a:srgbClr val="C00000"/>
              </a:solidFill>
            </a:endParaRPr>
          </a:p>
          <a:p>
            <a:r>
              <a:rPr lang="cs-CZ" sz="2800" smtClean="0"/>
              <a:t>hodnota P-value udává </a:t>
            </a:r>
            <a:r>
              <a:rPr lang="cs-CZ" sz="2800" smtClean="0">
                <a:solidFill>
                  <a:srgbClr val="C00000"/>
                </a:solidFill>
              </a:rPr>
              <a:t>pravděpodobnost, že hodnocený rozdíl je způsoben náhodou</a:t>
            </a:r>
          </a:p>
          <a:p>
            <a:r>
              <a:rPr lang="cs-CZ" sz="2800" smtClean="0"/>
              <a:t>pokud je P-value  menší než zvolená hladina významnosti, nulovou hypotézu zamítáme, pokud je větší nulovou hypotézu nezamítáme</a:t>
            </a:r>
          </a:p>
          <a:p>
            <a:r>
              <a:rPr lang="cs-CZ" sz="2800" smtClean="0"/>
              <a:t>Např.:  </a:t>
            </a:r>
            <a:r>
              <a:rPr lang="el-GR" sz="2800" smtClean="0"/>
              <a:t>α</a:t>
            </a:r>
            <a:r>
              <a:rPr lang="cs-CZ" sz="2800" smtClean="0"/>
              <a:t> = 5% (pravděpodobnost platnosti H</a:t>
            </a:r>
            <a:r>
              <a:rPr lang="cs-CZ" sz="2800" baseline="-25000" smtClean="0"/>
              <a:t>0</a:t>
            </a:r>
            <a:r>
              <a:rPr lang="cs-CZ" sz="2800" smtClean="0"/>
              <a:t>)</a:t>
            </a:r>
          </a:p>
          <a:p>
            <a:pPr lvl="3">
              <a:buFont typeface="Arial" charset="0"/>
              <a:buNone/>
            </a:pPr>
            <a:r>
              <a:rPr lang="cs-CZ" sz="2800" smtClean="0"/>
              <a:t>P-value = 0,00073, zamítáme H</a:t>
            </a:r>
            <a:r>
              <a:rPr lang="cs-CZ" sz="2800" baseline="-25000" smtClean="0"/>
              <a:t>0</a:t>
            </a:r>
            <a:endParaRPr lang="cs-CZ" sz="2800" smtClean="0"/>
          </a:p>
          <a:p>
            <a:pPr lvl="3">
              <a:buFont typeface="Arial" charset="0"/>
              <a:buNone/>
            </a:pPr>
            <a:r>
              <a:rPr lang="cs-CZ" sz="2800" smtClean="0"/>
              <a:t>P-value = 0,07300, nezamítáme H</a:t>
            </a:r>
            <a:r>
              <a:rPr lang="cs-CZ" sz="2800" baseline="-25000" smtClean="0"/>
              <a:t>0</a:t>
            </a:r>
            <a:endParaRPr lang="cs-CZ" sz="2800" smtClean="0"/>
          </a:p>
          <a:p>
            <a:endParaRPr lang="cs-CZ" sz="2800" smtClean="0"/>
          </a:p>
        </p:txBody>
      </p:sp>
      <p:sp>
        <p:nvSpPr>
          <p:cNvPr id="53251" name="Zástupný symbol pro obsah 2"/>
          <p:cNvSpPr txBox="1">
            <a:spLocks/>
          </p:cNvSpPr>
          <p:nvPr/>
        </p:nvSpPr>
        <p:spPr bwMode="auto">
          <a:xfrm>
            <a:off x="609600" y="1223963"/>
            <a:ext cx="8229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229600" cy="1428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Příklad: SROVNÁVÁNÍ PRŮMĚRŮ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b="1" dirty="0" smtClean="0">
                <a:solidFill>
                  <a:srgbClr val="0000CC"/>
                </a:solidFill>
              </a:rPr>
              <a:t> 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268913"/>
          </a:xfrm>
        </p:spPr>
        <p:txBody>
          <a:bodyPr rtlCol="0">
            <a:normAutofit/>
          </a:bodyPr>
          <a:lstStyle/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Je potřeba použít pro hodnocení hladiny cholesterolu různých norem s přihlédnutím k věku?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20-30 let:  n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50   m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4,57   s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0,70    SE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40-50 let:  n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= 60    m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5,42   s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0,85    SE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0,11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Zamítnutí nebo nezamítnutí nulové hypotézy: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Zamítáme nulovou hypotézu a přijímáme hypotézu alternativní.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02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1026" name="Object 2" descr="Pergamen"/>
          <p:cNvGraphicFramePr>
            <a:graphicFrameLocks noChangeAspect="1"/>
          </p:cNvGraphicFramePr>
          <p:nvPr/>
        </p:nvGraphicFramePr>
        <p:xfrm>
          <a:off x="0" y="0"/>
          <a:ext cx="9540875" cy="6858000"/>
        </p:xfrm>
        <a:graphic>
          <a:graphicData uri="http://schemas.openxmlformats.org/presentationml/2006/ole">
            <p:oleObj spid="_x0000_s1026" name="Snímek" r:id="rId3" imgW="3812913" imgH="2859123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0000CC"/>
                </a:solidFill>
              </a:rPr>
              <a:t>TESTOVÁNÍ STATISTICKÝCH HYPOTÉZ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Stanovíme nulovou a alternativní hypotézu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Zvolíme hladinu významnosti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Vybereme vhodný test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Ověříme, zda jsou splněny podmínky pro použití testu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Vypočítáme testovací charakteristiku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Srovnáme ji s odpovídajícími kritickými hodnotami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Zamítneme nebo nezamítneme nulovou hypotézu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solidFill>
                  <a:srgbClr val="C00000"/>
                </a:solidFill>
              </a:rPr>
              <a:t>Výsledky interpretujeme</a:t>
            </a:r>
          </a:p>
        </p:txBody>
      </p:sp>
      <p:sp>
        <p:nvSpPr>
          <p:cNvPr id="55299" name="Zástupný symbol pro obsah 2"/>
          <p:cNvSpPr txBox="1">
            <a:spLocks/>
          </p:cNvSpPr>
          <p:nvPr/>
        </p:nvSpPr>
        <p:spPr bwMode="auto">
          <a:xfrm>
            <a:off x="609600" y="1223963"/>
            <a:ext cx="8229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229600" cy="1428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Příklad: SROVNÁVÁNÍ PRŮMĚRŮ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b="1" dirty="0" smtClean="0">
                <a:solidFill>
                  <a:srgbClr val="0000CC"/>
                </a:solidFill>
              </a:rPr>
              <a:t> 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268913"/>
          </a:xfrm>
        </p:spPr>
        <p:txBody>
          <a:bodyPr rtlCol="0">
            <a:normAutofit/>
          </a:bodyPr>
          <a:lstStyle/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Je potřeba použít pro hodnocení hladiny cholesterolu různých norem s přihlédnutím k věku?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20-30 let:  n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50   m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4,57   s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0,70    SE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Muži 40-50 let:  n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= 60    m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5,42   s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0,85    SE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0,11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 ( jedná se o 2 NV ze 2 ZS)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Interpretace výsledků: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Na 5% (resp. 1%HV)  hladině významnosti jsme prokázali, že při </a:t>
            </a:r>
            <a:r>
              <a:rPr lang="cs-CZ" sz="2400" u="sng" dirty="0" smtClean="0"/>
              <a:t>hodnocení hladiny cholesterolu je vhodné používat různé normy pro různé věkové kategorie. </a:t>
            </a:r>
            <a:r>
              <a:rPr lang="cs-CZ" sz="2400" dirty="0" smtClean="0"/>
              <a:t>Je hodně malá </a:t>
            </a:r>
            <a:r>
              <a:rPr lang="cs-CZ" sz="2400" dirty="0" err="1" smtClean="0"/>
              <a:t>pst</a:t>
            </a:r>
            <a:r>
              <a:rPr lang="cs-CZ" sz="2400" dirty="0" smtClean="0"/>
              <a:t>, že se mýlíme , když přisuzujeme významný vliv věku. Rozdíl mezi výběrovými průměry je vysoce statisticky významný.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smtClean="0">
                <a:solidFill>
                  <a:srgbClr val="0000CC"/>
                </a:solidFill>
              </a:rPr>
              <a:t>SHRNUTÍ PŘÍKLADU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86375"/>
          </a:xfrm>
        </p:spPr>
        <p:txBody>
          <a:bodyPr rtlCol="0">
            <a:normAutofit fontScale="92500" lnSpcReduction="10000"/>
          </a:bodyPr>
          <a:lstStyle/>
          <a:p>
            <a:pPr marL="0" indent="-450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600" dirty="0" smtClean="0"/>
              <a:t>H</a:t>
            </a:r>
            <a:r>
              <a:rPr lang="cs-CZ" sz="2600" baseline="-25000" dirty="0" smtClean="0"/>
              <a:t>0</a:t>
            </a:r>
            <a:r>
              <a:rPr lang="cs-CZ" sz="2600" dirty="0" smtClean="0"/>
              <a:t>:  </a:t>
            </a:r>
            <a:r>
              <a:rPr lang="el-GR" sz="2600" dirty="0" smtClean="0"/>
              <a:t>μ</a:t>
            </a:r>
            <a:r>
              <a:rPr lang="cs-CZ" sz="2600" baseline="-25000" dirty="0" smtClean="0"/>
              <a:t>1 </a:t>
            </a:r>
            <a:r>
              <a:rPr lang="cs-CZ" sz="2600" dirty="0" smtClean="0"/>
              <a:t>= </a:t>
            </a:r>
            <a:r>
              <a:rPr lang="el-GR" sz="2600" dirty="0" smtClean="0"/>
              <a:t>μ</a:t>
            </a:r>
            <a:r>
              <a:rPr lang="cs-CZ" sz="2600" baseline="-25000" dirty="0" smtClean="0"/>
              <a:t>2 </a:t>
            </a:r>
            <a:r>
              <a:rPr lang="cs-CZ" sz="2600" dirty="0" smtClean="0"/>
              <a:t>= </a:t>
            </a:r>
            <a:r>
              <a:rPr lang="el-GR" sz="2600" dirty="0" smtClean="0"/>
              <a:t>μ</a:t>
            </a:r>
            <a:r>
              <a:rPr lang="cs-CZ" sz="2600" dirty="0" smtClean="0"/>
              <a:t>;  </a:t>
            </a:r>
            <a:r>
              <a:rPr lang="el-GR" sz="2600" dirty="0" smtClean="0"/>
              <a:t>μ</a:t>
            </a:r>
            <a:r>
              <a:rPr lang="cs-CZ" sz="2600" baseline="-25000" dirty="0" smtClean="0"/>
              <a:t>1 </a:t>
            </a:r>
            <a:r>
              <a:rPr lang="cs-CZ" sz="2600" dirty="0" smtClean="0"/>
              <a:t>- </a:t>
            </a:r>
            <a:r>
              <a:rPr lang="el-GR" sz="2600" dirty="0" smtClean="0"/>
              <a:t>μ</a:t>
            </a:r>
            <a:r>
              <a:rPr lang="cs-CZ" sz="2600" baseline="-25000" dirty="0" smtClean="0"/>
              <a:t>2 </a:t>
            </a:r>
            <a:r>
              <a:rPr lang="cs-CZ" sz="2600" dirty="0" smtClean="0"/>
              <a:t>= 0</a:t>
            </a:r>
          </a:p>
          <a:p>
            <a:pPr marL="1143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/>
              <a:t>	     H</a:t>
            </a:r>
            <a:r>
              <a:rPr lang="cs-CZ" sz="2600" baseline="-25000" dirty="0" smtClean="0"/>
              <a:t>A</a:t>
            </a:r>
            <a:r>
              <a:rPr lang="cs-CZ" sz="2600" dirty="0" smtClean="0"/>
              <a:t>:  </a:t>
            </a:r>
            <a:r>
              <a:rPr lang="el-GR" sz="2600" dirty="0" smtClean="0"/>
              <a:t>μ</a:t>
            </a:r>
            <a:r>
              <a:rPr lang="cs-CZ" sz="2600" baseline="-25000" dirty="0" smtClean="0"/>
              <a:t>1 </a:t>
            </a:r>
            <a:r>
              <a:rPr lang="cs-CZ" sz="2600" dirty="0" smtClean="0"/>
              <a:t>≠ </a:t>
            </a:r>
            <a:r>
              <a:rPr lang="el-GR" sz="2600" dirty="0" smtClean="0"/>
              <a:t>μ</a:t>
            </a:r>
            <a:r>
              <a:rPr lang="cs-CZ" sz="2600" baseline="-25000" dirty="0" smtClean="0"/>
              <a:t>2</a:t>
            </a:r>
            <a:r>
              <a:rPr lang="cs-CZ" sz="2600" dirty="0" smtClean="0"/>
              <a:t>; </a:t>
            </a:r>
            <a:r>
              <a:rPr lang="el-GR" sz="2600" dirty="0" smtClean="0"/>
              <a:t>μ</a:t>
            </a:r>
            <a:r>
              <a:rPr lang="cs-CZ" sz="2600" baseline="-25000" dirty="0" smtClean="0"/>
              <a:t>1 </a:t>
            </a:r>
            <a:r>
              <a:rPr lang="cs-CZ" sz="2600" dirty="0" smtClean="0"/>
              <a:t>- </a:t>
            </a:r>
            <a:r>
              <a:rPr lang="el-GR" sz="2600" dirty="0" smtClean="0"/>
              <a:t>μ</a:t>
            </a:r>
            <a:r>
              <a:rPr lang="cs-CZ" sz="2600" baseline="-25000" dirty="0" smtClean="0"/>
              <a:t>2 </a:t>
            </a:r>
            <a:r>
              <a:rPr lang="cs-CZ" sz="2600" dirty="0" smtClean="0"/>
              <a:t>≠ 0  </a:t>
            </a:r>
          </a:p>
          <a:p>
            <a:pPr marL="1143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l-GR" sz="2600" dirty="0" smtClean="0"/>
              <a:t>α</a:t>
            </a:r>
            <a:r>
              <a:rPr lang="cs-CZ" sz="2600" dirty="0" smtClean="0"/>
              <a:t> = 0,05</a:t>
            </a:r>
          </a:p>
          <a:p>
            <a:pPr marL="1143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cs-CZ" sz="2600" dirty="0" smtClean="0"/>
              <a:t>u-test</a:t>
            </a:r>
          </a:p>
          <a:p>
            <a:pPr marL="1143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cs-CZ" sz="2600" dirty="0" smtClean="0"/>
              <a:t>n</a:t>
            </a:r>
            <a:r>
              <a:rPr lang="cs-CZ" sz="2600" baseline="-25000" dirty="0" smtClean="0"/>
              <a:t>1</a:t>
            </a:r>
            <a:r>
              <a:rPr lang="cs-CZ" sz="2600" dirty="0" smtClean="0"/>
              <a:t> &gt; 30; n</a:t>
            </a:r>
            <a:r>
              <a:rPr lang="cs-CZ" sz="2600" baseline="-25000" dirty="0" smtClean="0"/>
              <a:t>2</a:t>
            </a:r>
            <a:r>
              <a:rPr lang="cs-CZ" sz="2600" dirty="0" smtClean="0"/>
              <a:t> &gt; 30; nezávislé soubory;   stejné rozptyly</a:t>
            </a:r>
          </a:p>
          <a:p>
            <a:pPr marL="1143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cs-CZ" sz="2600" dirty="0" smtClean="0"/>
              <a:t>u = 5,66</a:t>
            </a:r>
          </a:p>
          <a:p>
            <a:pPr marL="1143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cs-CZ" sz="2600" dirty="0" smtClean="0"/>
              <a:t>5,66 &gt; 1,96</a:t>
            </a:r>
          </a:p>
          <a:p>
            <a:pPr marL="1143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cs-CZ" sz="2600" dirty="0" smtClean="0"/>
              <a:t>Zamítáme nulovou hypotézu a přijímáme hypotézu </a:t>
            </a:r>
          </a:p>
          <a:p>
            <a:pPr marL="1143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 </a:t>
            </a:r>
            <a:r>
              <a:rPr lang="cs-CZ" sz="2600" dirty="0" smtClean="0"/>
              <a:t>      alternativní.</a:t>
            </a:r>
          </a:p>
          <a:p>
            <a:pPr marL="1714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cs-CZ" sz="2600" dirty="0" smtClean="0"/>
              <a:t>Rozdíl mezi průměrnými hodnotami cholesterolu je   </a:t>
            </a:r>
          </a:p>
          <a:p>
            <a:pPr marL="1714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 </a:t>
            </a:r>
            <a:r>
              <a:rPr lang="cs-CZ" sz="2600" dirty="0" smtClean="0"/>
              <a:t>       statisticky významný, tj. není způsoben náhodou a pro různé </a:t>
            </a:r>
          </a:p>
          <a:p>
            <a:pPr marL="1714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 </a:t>
            </a:r>
            <a:r>
              <a:rPr lang="cs-CZ" sz="2600" dirty="0" smtClean="0"/>
              <a:t>       věkové kategorie má smysl použít odlišné normy</a:t>
            </a:r>
          </a:p>
          <a:p>
            <a:pPr marL="1143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 </a:t>
            </a:r>
            <a:endParaRPr lang="cs-CZ" sz="2600" dirty="0" smtClean="0"/>
          </a:p>
          <a:p>
            <a:pPr marL="400050" indent="-742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/>
              <a:t> </a:t>
            </a:r>
            <a:endParaRPr lang="cs-CZ" sz="2600" dirty="0"/>
          </a:p>
          <a:p>
            <a:pPr marL="400050" indent="-742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dirty="0" smtClean="0"/>
              <a:t>		</a:t>
            </a: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Snímek" r:id="rId3" imgW="4090386" imgH="306632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10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Snímek" r:id="rId3" imgW="4572180" imgH="3428933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512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Snímek" r:id="rId3" imgW="4572180" imgH="3428933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614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Snímek" r:id="rId3" imgW="4572180" imgH="3428933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024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42" name="Snímek" r:id="rId3" imgW="4572180" imgH="3428933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331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3314" name="Snímek" r:id="rId3" imgW="4572180" imgH="3428933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229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669088"/>
        </p:xfrm>
        <a:graphic>
          <a:graphicData uri="http://schemas.openxmlformats.org/presentationml/2006/ole">
            <p:oleObj spid="_x0000_s12290" name="Snímek" r:id="rId3" imgW="4572180" imgH="3428933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1123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Příklad: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88" y="1214438"/>
            <a:ext cx="8229600" cy="5286375"/>
          </a:xfrm>
        </p:spPr>
        <p:txBody>
          <a:bodyPr rtlCol="0">
            <a:normAutofit fontScale="92500" lnSpcReduction="10000"/>
          </a:bodyPr>
          <a:lstStyle/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b="1" dirty="0" smtClean="0"/>
              <a:t>Je </a:t>
            </a:r>
            <a:r>
              <a:rPr lang="cs-CZ" sz="2600" b="1" dirty="0"/>
              <a:t>potřeba použít pro hodnocení hladiny cholesterolu různých norem s přihlédnutím k věku?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Muži 20-30 let:  </a:t>
            </a:r>
            <a:r>
              <a:rPr lang="cs-CZ" sz="2600" dirty="0" smtClean="0"/>
              <a:t>n</a:t>
            </a:r>
            <a:r>
              <a:rPr lang="cs-CZ" sz="2600" baseline="-25000" dirty="0" smtClean="0"/>
              <a:t>1</a:t>
            </a:r>
            <a:r>
              <a:rPr lang="cs-CZ" sz="2600" dirty="0" smtClean="0"/>
              <a:t> </a:t>
            </a:r>
            <a:r>
              <a:rPr lang="cs-CZ" sz="2600" dirty="0"/>
              <a:t>= </a:t>
            </a:r>
            <a:r>
              <a:rPr lang="cs-CZ" sz="2600" dirty="0" smtClean="0"/>
              <a:t>50   m</a:t>
            </a:r>
            <a:r>
              <a:rPr lang="cs-CZ" sz="2600" baseline="-25000" dirty="0" smtClean="0"/>
              <a:t>1</a:t>
            </a:r>
            <a:r>
              <a:rPr lang="cs-CZ" sz="2600" dirty="0" smtClean="0"/>
              <a:t> </a:t>
            </a:r>
            <a:r>
              <a:rPr lang="cs-CZ" sz="2600" dirty="0"/>
              <a:t>= 4,57  </a:t>
            </a:r>
            <a:r>
              <a:rPr lang="cs-CZ" sz="2600" dirty="0" smtClean="0"/>
              <a:t> s</a:t>
            </a:r>
            <a:r>
              <a:rPr lang="cs-CZ" sz="2600" baseline="-25000" dirty="0" smtClean="0"/>
              <a:t>1</a:t>
            </a:r>
            <a:r>
              <a:rPr lang="cs-CZ" sz="2600" dirty="0" smtClean="0"/>
              <a:t> </a:t>
            </a:r>
            <a:r>
              <a:rPr lang="cs-CZ" sz="2600" dirty="0"/>
              <a:t>= 0,70  </a:t>
            </a:r>
            <a:r>
              <a:rPr lang="cs-CZ" sz="2600" dirty="0" smtClean="0"/>
              <a:t>  SE</a:t>
            </a:r>
            <a:r>
              <a:rPr lang="cs-CZ" sz="2600" baseline="-25000" dirty="0" smtClean="0"/>
              <a:t>1</a:t>
            </a:r>
            <a:r>
              <a:rPr lang="cs-CZ" sz="2600" dirty="0" smtClean="0"/>
              <a:t> </a:t>
            </a:r>
            <a:r>
              <a:rPr lang="cs-CZ" sz="2600" dirty="0"/>
              <a:t>= 0,10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Muži 40-50 let:  </a:t>
            </a:r>
            <a:r>
              <a:rPr lang="cs-CZ" sz="2600" dirty="0" smtClean="0"/>
              <a:t>n</a:t>
            </a:r>
            <a:r>
              <a:rPr lang="cs-CZ" sz="2600" baseline="-25000" dirty="0" smtClean="0"/>
              <a:t>2  </a:t>
            </a:r>
            <a:r>
              <a:rPr lang="cs-CZ" sz="2600" dirty="0" smtClean="0"/>
              <a:t>= 60</a:t>
            </a:r>
            <a:r>
              <a:rPr lang="cs-CZ" sz="2600" dirty="0"/>
              <a:t> </a:t>
            </a:r>
            <a:r>
              <a:rPr lang="cs-CZ" sz="2600" dirty="0" smtClean="0"/>
              <a:t>   m</a:t>
            </a:r>
            <a:r>
              <a:rPr lang="cs-CZ" sz="2600" baseline="-25000" dirty="0" smtClean="0"/>
              <a:t>2</a:t>
            </a:r>
            <a:r>
              <a:rPr lang="cs-CZ" sz="2600" dirty="0" smtClean="0"/>
              <a:t> </a:t>
            </a:r>
            <a:r>
              <a:rPr lang="cs-CZ" sz="2600" dirty="0"/>
              <a:t>= 5,42   </a:t>
            </a:r>
            <a:r>
              <a:rPr lang="cs-CZ" sz="2600" dirty="0" smtClean="0"/>
              <a:t>s</a:t>
            </a:r>
            <a:r>
              <a:rPr lang="cs-CZ" sz="2600" baseline="-25000" dirty="0" smtClean="0"/>
              <a:t>2</a:t>
            </a:r>
            <a:r>
              <a:rPr lang="cs-CZ" sz="2600" dirty="0" smtClean="0"/>
              <a:t> </a:t>
            </a:r>
            <a:r>
              <a:rPr lang="cs-CZ" sz="2600" dirty="0"/>
              <a:t>= 0,85  </a:t>
            </a:r>
            <a:r>
              <a:rPr lang="cs-CZ" sz="2600" dirty="0" smtClean="0"/>
              <a:t>  SE</a:t>
            </a:r>
            <a:r>
              <a:rPr lang="cs-CZ" sz="2600" baseline="-25000" dirty="0" smtClean="0"/>
              <a:t>2</a:t>
            </a:r>
            <a:r>
              <a:rPr lang="cs-CZ" sz="2600" dirty="0" smtClean="0"/>
              <a:t> </a:t>
            </a:r>
            <a:r>
              <a:rPr lang="cs-CZ" sz="2600" dirty="0"/>
              <a:t>= 0,11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/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/>
              <a:t>Odpověď můžeme odhadnout pomocí </a:t>
            </a:r>
            <a:r>
              <a:rPr lang="cs-CZ" sz="2600" u="sng" dirty="0" smtClean="0"/>
              <a:t>intervalů spolehlivosti</a:t>
            </a:r>
            <a:r>
              <a:rPr lang="cs-CZ" sz="2600" dirty="0" smtClean="0"/>
              <a:t>.  Pokud se intervaly spolehlivosti, které vytvoříme kolem bodových odhadů m</a:t>
            </a:r>
            <a:r>
              <a:rPr lang="cs-CZ" sz="2600" baseline="-25000" dirty="0" smtClean="0"/>
              <a:t>1 </a:t>
            </a:r>
            <a:r>
              <a:rPr lang="cs-CZ" sz="2600" dirty="0" smtClean="0"/>
              <a:t>a m</a:t>
            </a:r>
            <a:r>
              <a:rPr lang="cs-CZ" sz="2600" baseline="-25000" dirty="0" smtClean="0"/>
              <a:t>2 </a:t>
            </a:r>
            <a:r>
              <a:rPr lang="cs-CZ" sz="2600" dirty="0" smtClean="0"/>
              <a:t>překrývají, pak lze očekávat, že rozdíl mezi nimi není statisticky významný. Naopak, pokud se nepřekrývají, lze očekávat, že rozdíl je statisticky významný.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/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/>
              <a:t>m</a:t>
            </a:r>
            <a:r>
              <a:rPr lang="cs-CZ" sz="2600" baseline="-25000" dirty="0" smtClean="0"/>
              <a:t>1 </a:t>
            </a:r>
            <a:r>
              <a:rPr lang="cs-CZ" sz="2600" dirty="0" smtClean="0"/>
              <a:t>= 4,57   </a:t>
            </a:r>
            <a:r>
              <a:rPr lang="cs-CZ" sz="2600" dirty="0" smtClean="0">
                <a:solidFill>
                  <a:srgbClr val="0000CC"/>
                </a:solidFill>
              </a:rPr>
              <a:t>95% CI (4,37; 4,77)</a:t>
            </a:r>
            <a:r>
              <a:rPr lang="cs-CZ" sz="2600" dirty="0" smtClean="0"/>
              <a:t>          m</a:t>
            </a:r>
            <a:r>
              <a:rPr lang="cs-CZ" sz="2600" baseline="-25000" dirty="0" smtClean="0"/>
              <a:t>2 </a:t>
            </a:r>
            <a:r>
              <a:rPr lang="cs-CZ" sz="2600" dirty="0" smtClean="0"/>
              <a:t>= 5,42   </a:t>
            </a:r>
            <a:r>
              <a:rPr lang="cs-CZ" sz="2600" dirty="0" smtClean="0">
                <a:solidFill>
                  <a:srgbClr val="0000CC"/>
                </a:solidFill>
              </a:rPr>
              <a:t>95% CI (5,18; 5,66)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/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0279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3600" b="1" dirty="0" smtClean="0">
                <a:solidFill>
                  <a:srgbClr val="0000CC"/>
                </a:solidFill>
              </a:rPr>
              <a:t>Příklad: SROVNÁNÍ PRAVDĚPODOBNOSTÍ (</a:t>
            </a:r>
            <a:r>
              <a:rPr lang="el-GR" sz="3600" b="1" dirty="0" smtClean="0">
                <a:solidFill>
                  <a:srgbClr val="0000CC"/>
                </a:solidFill>
              </a:rPr>
              <a:t>π</a:t>
            </a:r>
            <a:r>
              <a:rPr lang="cs-CZ" sz="2700" b="1" dirty="0" smtClean="0">
                <a:solidFill>
                  <a:srgbClr val="0000CC"/>
                </a:solidFill>
              </a:rPr>
              <a:t>1,</a:t>
            </a:r>
            <a:r>
              <a:rPr lang="el-GR" sz="3600" b="1" dirty="0" smtClean="0">
                <a:solidFill>
                  <a:srgbClr val="0000CC"/>
                </a:solidFill>
              </a:rPr>
              <a:t>π</a:t>
            </a:r>
            <a:r>
              <a:rPr lang="cs-CZ" sz="2700" b="1" dirty="0" smtClean="0">
                <a:solidFill>
                  <a:srgbClr val="0000CC"/>
                </a:solidFill>
              </a:rPr>
              <a:t>2</a:t>
            </a:r>
            <a:r>
              <a:rPr lang="cs-CZ" sz="3600" b="1" dirty="0" smtClean="0">
                <a:solidFill>
                  <a:srgbClr val="0000CC"/>
                </a:solidFill>
              </a:rPr>
              <a:t>) dvou náhodných jevů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72706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/>
            <a:r>
              <a:rPr lang="cs-CZ" b="1" smtClean="0"/>
              <a:t>Podmínka pro použití u-testu:</a:t>
            </a:r>
          </a:p>
          <a:p>
            <a:pPr marL="0">
              <a:buFont typeface="Arial" charset="0"/>
              <a:buNone/>
            </a:pPr>
            <a:r>
              <a:rPr lang="cs-CZ" smtClean="0">
                <a:solidFill>
                  <a:srgbClr val="FF0000"/>
                </a:solidFill>
              </a:rPr>
              <a:t>a)</a:t>
            </a:r>
            <a:r>
              <a:rPr lang="cs-CZ" smtClean="0"/>
              <a:t>n</a:t>
            </a:r>
            <a:r>
              <a:rPr lang="cs-CZ" baseline="-25000" smtClean="0"/>
              <a:t>1</a:t>
            </a:r>
            <a:r>
              <a:rPr lang="cs-CZ" sz="1800" smtClean="0"/>
              <a:t>•</a:t>
            </a:r>
            <a:r>
              <a:rPr lang="cs-CZ" smtClean="0"/>
              <a:t>p</a:t>
            </a:r>
            <a:r>
              <a:rPr lang="cs-CZ" baseline="-25000" smtClean="0"/>
              <a:t>1</a:t>
            </a:r>
            <a:r>
              <a:rPr lang="cs-CZ" sz="1800" smtClean="0"/>
              <a:t>• </a:t>
            </a:r>
            <a:r>
              <a:rPr lang="cs-CZ" smtClean="0"/>
              <a:t>(1 - p</a:t>
            </a:r>
            <a:r>
              <a:rPr lang="cs-CZ" baseline="-25000" smtClean="0"/>
              <a:t>1</a:t>
            </a:r>
            <a:r>
              <a:rPr lang="cs-CZ" smtClean="0"/>
              <a:t>)&gt; 9     </a:t>
            </a:r>
            <a:r>
              <a:rPr lang="cs-CZ" smtClean="0">
                <a:solidFill>
                  <a:srgbClr val="FF0000"/>
                </a:solidFill>
              </a:rPr>
              <a:t>b)</a:t>
            </a:r>
            <a:r>
              <a:rPr lang="cs-CZ" smtClean="0"/>
              <a:t>srovnávané výběry jsou</a:t>
            </a:r>
          </a:p>
          <a:p>
            <a:pPr marL="0">
              <a:buFont typeface="Arial" charset="0"/>
              <a:buNone/>
            </a:pPr>
            <a:r>
              <a:rPr lang="cs-CZ" smtClean="0"/>
              <a:t>   n</a:t>
            </a:r>
            <a:r>
              <a:rPr lang="cs-CZ" baseline="-25000" smtClean="0"/>
              <a:t>2</a:t>
            </a:r>
            <a:r>
              <a:rPr lang="cs-CZ" sz="1800" smtClean="0"/>
              <a:t>•</a:t>
            </a:r>
            <a:r>
              <a:rPr lang="cs-CZ" smtClean="0"/>
              <a:t>p</a:t>
            </a:r>
            <a:r>
              <a:rPr lang="cs-CZ" baseline="-25000" smtClean="0"/>
              <a:t>2</a:t>
            </a:r>
            <a:r>
              <a:rPr lang="cs-CZ" sz="1800" smtClean="0"/>
              <a:t>•</a:t>
            </a:r>
            <a:r>
              <a:rPr lang="cs-CZ" smtClean="0"/>
              <a:t> (1 - p</a:t>
            </a:r>
            <a:r>
              <a:rPr lang="cs-CZ" baseline="-25000" smtClean="0"/>
              <a:t>2</a:t>
            </a:r>
            <a:r>
              <a:rPr lang="cs-CZ" smtClean="0"/>
              <a:t>)&gt; 9         vzájemně nezávislé</a:t>
            </a:r>
          </a:p>
          <a:p>
            <a:pPr marL="0">
              <a:lnSpc>
                <a:spcPct val="150000"/>
              </a:lnSpc>
            </a:pPr>
            <a:r>
              <a:rPr lang="cs-CZ" b="1" smtClean="0"/>
              <a:t>Standardní chyba rozdílu pravděpodobností</a:t>
            </a:r>
          </a:p>
          <a:p>
            <a:pPr marL="0">
              <a:lnSpc>
                <a:spcPct val="150000"/>
              </a:lnSpc>
              <a:buFont typeface="Arial" charset="0"/>
              <a:buNone/>
            </a:pPr>
            <a:r>
              <a:rPr lang="cs-CZ" b="1" smtClean="0"/>
              <a:t>SE</a:t>
            </a:r>
            <a:r>
              <a:rPr lang="cs-CZ" b="1" baseline="30000" smtClean="0"/>
              <a:t>2</a:t>
            </a:r>
            <a:r>
              <a:rPr lang="cs-CZ" b="1" smtClean="0"/>
              <a:t>= SE</a:t>
            </a:r>
            <a:r>
              <a:rPr lang="cs-CZ" b="1" baseline="-25000" smtClean="0"/>
              <a:t>1</a:t>
            </a:r>
            <a:r>
              <a:rPr lang="cs-CZ" b="1" baseline="30000" smtClean="0"/>
              <a:t>2</a:t>
            </a:r>
            <a:r>
              <a:rPr lang="cs-CZ" b="1" smtClean="0"/>
              <a:t>+ SE</a:t>
            </a:r>
            <a:r>
              <a:rPr lang="cs-CZ" b="1" baseline="-25000" smtClean="0"/>
              <a:t>2</a:t>
            </a:r>
            <a:r>
              <a:rPr lang="cs-CZ" b="1" baseline="30000" smtClean="0"/>
              <a:t>2 </a:t>
            </a:r>
            <a:r>
              <a:rPr lang="cs-CZ" b="1" smtClean="0"/>
              <a:t> = </a:t>
            </a:r>
          </a:p>
          <a:p>
            <a:pPr marL="0">
              <a:lnSpc>
                <a:spcPct val="150000"/>
              </a:lnSpc>
            </a:pPr>
            <a:r>
              <a:rPr lang="cs-CZ" b="1" smtClean="0"/>
              <a:t>Testovací charakteristika u</a:t>
            </a:r>
            <a:endParaRPr lang="cs-CZ" b="1" baseline="30000" smtClean="0"/>
          </a:p>
          <a:p>
            <a:pPr marL="0">
              <a:buFont typeface="Arial" charset="0"/>
              <a:buNone/>
            </a:pPr>
            <a:endParaRPr lang="cs-CZ" b="1" baseline="-50000" smtClean="0"/>
          </a:p>
          <a:p>
            <a:pPr marL="0">
              <a:buFont typeface="Arial" charset="0"/>
              <a:buNone/>
            </a:pPr>
            <a:endParaRPr lang="cs-CZ" b="1" smtClean="0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-468313" y="0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200" b="1" i="1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cs-CZ" sz="3200" b="1" i="1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sz="3200" b="1" i="1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cs-CZ" sz="3200" b="1" i="1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</a:br>
            <a:endParaRPr lang="cs-CZ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7271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500438"/>
            <a:ext cx="49149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7271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5373688"/>
            <a:ext cx="2228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000" b="1" dirty="0" smtClean="0">
                <a:solidFill>
                  <a:srgbClr val="0000CC"/>
                </a:solidFill>
              </a:rPr>
              <a:t>Příklad: SROVNÁNÍ PRAVDĚPODOBNOSTÍ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737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Font typeface="Arial" charset="0"/>
              <a:buNone/>
            </a:pPr>
            <a:r>
              <a:rPr lang="cs-CZ" smtClean="0"/>
              <a:t>Byl sledován výskyt alergií u studentů LF.</a:t>
            </a:r>
          </a:p>
          <a:p>
            <a:pPr marL="0">
              <a:buFont typeface="Arial" charset="0"/>
              <a:buNone/>
            </a:pPr>
            <a:r>
              <a:rPr lang="cs-CZ" smtClean="0">
                <a:solidFill>
                  <a:srgbClr val="1317AD"/>
                </a:solidFill>
              </a:rPr>
              <a:t>Muži:  m</a:t>
            </a:r>
            <a:r>
              <a:rPr lang="cs-CZ" baseline="-25000" smtClean="0">
                <a:solidFill>
                  <a:srgbClr val="1317AD"/>
                </a:solidFill>
              </a:rPr>
              <a:t>1</a:t>
            </a:r>
            <a:r>
              <a:rPr lang="cs-CZ" smtClean="0">
                <a:solidFill>
                  <a:srgbClr val="1317AD"/>
                </a:solidFill>
              </a:rPr>
              <a:t> = 105	 k</a:t>
            </a:r>
            <a:r>
              <a:rPr lang="cs-CZ" baseline="-25000" smtClean="0">
                <a:solidFill>
                  <a:srgbClr val="1317AD"/>
                </a:solidFill>
              </a:rPr>
              <a:t>1</a:t>
            </a:r>
            <a:r>
              <a:rPr lang="cs-CZ" smtClean="0">
                <a:solidFill>
                  <a:srgbClr val="1317AD"/>
                </a:solidFill>
              </a:rPr>
              <a:t> = 21   p</a:t>
            </a:r>
            <a:r>
              <a:rPr lang="cs-CZ" baseline="-25000" smtClean="0">
                <a:solidFill>
                  <a:srgbClr val="1317AD"/>
                </a:solidFill>
              </a:rPr>
              <a:t>1</a:t>
            </a:r>
            <a:r>
              <a:rPr lang="cs-CZ" smtClean="0">
                <a:solidFill>
                  <a:srgbClr val="1317AD"/>
                </a:solidFill>
              </a:rPr>
              <a:t> = 0,20 (20%)</a:t>
            </a:r>
          </a:p>
          <a:p>
            <a:pPr marL="0">
              <a:buFont typeface="Arial" charset="0"/>
              <a:buNone/>
            </a:pPr>
            <a:r>
              <a:rPr lang="cs-CZ" smtClean="0">
                <a:solidFill>
                  <a:srgbClr val="1317AD"/>
                </a:solidFill>
              </a:rPr>
              <a:t>Ženy:   m</a:t>
            </a:r>
            <a:r>
              <a:rPr lang="cs-CZ" baseline="-25000" smtClean="0">
                <a:solidFill>
                  <a:srgbClr val="1317AD"/>
                </a:solidFill>
              </a:rPr>
              <a:t>2</a:t>
            </a:r>
            <a:r>
              <a:rPr lang="cs-CZ" smtClean="0">
                <a:solidFill>
                  <a:srgbClr val="1317AD"/>
                </a:solidFill>
              </a:rPr>
              <a:t> = 195	 k</a:t>
            </a:r>
            <a:r>
              <a:rPr lang="cs-CZ" baseline="-25000" smtClean="0">
                <a:solidFill>
                  <a:srgbClr val="1317AD"/>
                </a:solidFill>
              </a:rPr>
              <a:t>2</a:t>
            </a:r>
            <a:r>
              <a:rPr lang="cs-CZ" smtClean="0">
                <a:solidFill>
                  <a:srgbClr val="1317AD"/>
                </a:solidFill>
              </a:rPr>
              <a:t> = 19   p</a:t>
            </a:r>
            <a:r>
              <a:rPr lang="cs-CZ" baseline="-25000" smtClean="0">
                <a:solidFill>
                  <a:srgbClr val="1317AD"/>
                </a:solidFill>
              </a:rPr>
              <a:t>2</a:t>
            </a:r>
            <a:r>
              <a:rPr lang="cs-CZ" smtClean="0">
                <a:solidFill>
                  <a:srgbClr val="1317AD"/>
                </a:solidFill>
              </a:rPr>
              <a:t> = 0,097 (9,7%)</a:t>
            </a:r>
          </a:p>
          <a:p>
            <a:pPr marL="0">
              <a:buFont typeface="Arial" charset="0"/>
              <a:buNone/>
            </a:pPr>
            <a:endParaRPr lang="cs-CZ" smtClean="0"/>
          </a:p>
          <a:p>
            <a:pPr marL="0">
              <a:buFont typeface="Arial" charset="0"/>
              <a:buNone/>
            </a:pPr>
            <a:r>
              <a:rPr lang="cs-CZ" b="1" smtClean="0"/>
              <a:t>Otázka:</a:t>
            </a:r>
            <a:r>
              <a:rPr lang="cs-CZ" smtClean="0"/>
              <a:t> Je rozdíl ve výskytu alergie u mužů a u žen způsoben náhodou, anebo lze odvodit, že alergie postihují muže častěji?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l"/>
            <a:r>
              <a:rPr lang="cs-CZ" b="1" smtClean="0">
                <a:solidFill>
                  <a:srgbClr val="0000CC"/>
                </a:solidFill>
              </a:rPr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6072187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600" dirty="0" smtClean="0"/>
              <a:t>H</a:t>
            </a:r>
            <a:r>
              <a:rPr lang="cs-CZ" sz="2600" baseline="-25000" dirty="0" smtClean="0"/>
              <a:t>0</a:t>
            </a:r>
            <a:r>
              <a:rPr lang="cs-CZ" sz="2600" dirty="0" smtClean="0"/>
              <a:t>:  </a:t>
            </a:r>
            <a:r>
              <a:rPr lang="el-GR" sz="2600" dirty="0" smtClean="0"/>
              <a:t>π</a:t>
            </a:r>
            <a:r>
              <a:rPr lang="cs-CZ" sz="2600" baseline="-25000" dirty="0" smtClean="0"/>
              <a:t>1 </a:t>
            </a:r>
            <a:r>
              <a:rPr lang="cs-CZ" sz="2600" dirty="0" smtClean="0"/>
              <a:t>= </a:t>
            </a:r>
            <a:r>
              <a:rPr lang="el-GR" sz="2600" dirty="0" smtClean="0"/>
              <a:t>π</a:t>
            </a:r>
            <a:r>
              <a:rPr lang="cs-CZ" sz="2600" baseline="-25000" dirty="0" smtClean="0"/>
              <a:t>2 </a:t>
            </a:r>
            <a:r>
              <a:rPr lang="cs-CZ" sz="2600" dirty="0" smtClean="0"/>
              <a:t>= </a:t>
            </a:r>
            <a:r>
              <a:rPr lang="el-GR" sz="2600" dirty="0" smtClean="0"/>
              <a:t>π</a:t>
            </a:r>
            <a:r>
              <a:rPr lang="cs-CZ" sz="2600" dirty="0" smtClean="0"/>
              <a:t>; </a:t>
            </a:r>
            <a:r>
              <a:rPr lang="el-GR" sz="2600" dirty="0" smtClean="0"/>
              <a:t>π</a:t>
            </a:r>
            <a:r>
              <a:rPr lang="cs-CZ" sz="2600" baseline="-25000" dirty="0" smtClean="0"/>
              <a:t>1 </a:t>
            </a:r>
            <a:r>
              <a:rPr lang="cs-CZ" sz="2600" dirty="0" smtClean="0"/>
              <a:t>- </a:t>
            </a:r>
            <a:r>
              <a:rPr lang="el-GR" sz="2600" dirty="0" smtClean="0"/>
              <a:t>π</a:t>
            </a:r>
            <a:r>
              <a:rPr lang="cs-CZ" sz="2600" baseline="-25000" dirty="0" smtClean="0"/>
              <a:t>2 </a:t>
            </a:r>
            <a:r>
              <a:rPr lang="cs-CZ" sz="2600" dirty="0" smtClean="0"/>
              <a:t>= 0                                                                                           H</a:t>
            </a:r>
            <a:r>
              <a:rPr lang="cs-CZ" sz="2600" baseline="-25000" dirty="0" smtClean="0"/>
              <a:t>A</a:t>
            </a:r>
            <a:r>
              <a:rPr lang="cs-CZ" sz="2600" dirty="0" smtClean="0"/>
              <a:t>:  </a:t>
            </a:r>
            <a:r>
              <a:rPr lang="el-GR" sz="2600" dirty="0" smtClean="0"/>
              <a:t>π</a:t>
            </a:r>
            <a:r>
              <a:rPr lang="cs-CZ" sz="2600" baseline="-25000" dirty="0" smtClean="0"/>
              <a:t>1 </a:t>
            </a:r>
            <a:r>
              <a:rPr lang="cs-CZ" sz="2600" dirty="0" smtClean="0"/>
              <a:t>≠ </a:t>
            </a:r>
            <a:r>
              <a:rPr lang="el-GR" sz="2600" dirty="0" smtClean="0"/>
              <a:t>π</a:t>
            </a:r>
            <a:r>
              <a:rPr lang="cs-CZ" sz="2600" baseline="-25000" dirty="0" smtClean="0"/>
              <a:t>2</a:t>
            </a:r>
            <a:r>
              <a:rPr lang="cs-CZ" sz="2600" dirty="0" smtClean="0"/>
              <a:t>; </a:t>
            </a:r>
            <a:r>
              <a:rPr lang="el-GR" sz="2600" dirty="0" smtClean="0"/>
              <a:t>π</a:t>
            </a:r>
            <a:r>
              <a:rPr lang="cs-CZ" sz="2600" baseline="-25000" dirty="0" smtClean="0"/>
              <a:t>1 </a:t>
            </a:r>
            <a:r>
              <a:rPr lang="cs-CZ" sz="2600" dirty="0" smtClean="0"/>
              <a:t>- </a:t>
            </a:r>
            <a:r>
              <a:rPr lang="el-GR" sz="2600" dirty="0" smtClean="0"/>
              <a:t>π</a:t>
            </a:r>
            <a:r>
              <a:rPr lang="cs-CZ" sz="2600" baseline="-25000" dirty="0" smtClean="0"/>
              <a:t>2 </a:t>
            </a:r>
            <a:r>
              <a:rPr lang="cs-CZ" sz="2600" dirty="0" smtClean="0"/>
              <a:t>≠ 0                        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600" dirty="0" smtClean="0"/>
              <a:t>α</a:t>
            </a:r>
            <a:r>
              <a:rPr lang="cs-CZ" sz="2600" dirty="0" smtClean="0"/>
              <a:t> = 0,05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600" dirty="0" smtClean="0"/>
              <a:t>u-test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600" dirty="0" smtClean="0"/>
              <a:t>velikost souboru: n</a:t>
            </a:r>
            <a:r>
              <a:rPr lang="cs-CZ" sz="2600" baseline="-25000" dirty="0" smtClean="0"/>
              <a:t>1</a:t>
            </a:r>
            <a:r>
              <a:rPr lang="cs-CZ" sz="2600" dirty="0" smtClean="0"/>
              <a:t> &gt; 30; n</a:t>
            </a:r>
            <a:r>
              <a:rPr lang="cs-CZ" sz="2600" baseline="-25000" dirty="0" smtClean="0"/>
              <a:t>2</a:t>
            </a:r>
            <a:r>
              <a:rPr lang="cs-CZ" sz="2600" dirty="0" smtClean="0"/>
              <a:t> &gt; 30                                                                                      platnost nerovnosti: 16,8 &gt; 9; 17,1 &gt; 9                                                                                 nezávislé soubory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600" dirty="0" smtClean="0"/>
              <a:t>u = </a:t>
            </a:r>
            <a:r>
              <a:rPr lang="cs-CZ" sz="2600" b="1" dirty="0" smtClean="0"/>
              <a:t>2,32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600" dirty="0" smtClean="0"/>
              <a:t> </a:t>
            </a:r>
            <a:r>
              <a:rPr lang="cs-CZ" sz="2600" u="sng" dirty="0" smtClean="0"/>
              <a:t>2,32 &gt; 1,96</a:t>
            </a:r>
            <a:endParaRPr lang="cs-CZ" sz="2600" dirty="0" smtClean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600" dirty="0" smtClean="0"/>
              <a:t>Na 5% hladině významnosti </a:t>
            </a:r>
            <a:r>
              <a:rPr lang="cs-CZ" sz="2600" u="sng" dirty="0" smtClean="0"/>
              <a:t>nulovou hypotézu zamítáme</a:t>
            </a:r>
            <a:r>
              <a:rPr lang="cs-CZ" sz="2600" dirty="0" smtClean="0"/>
              <a:t>   a přijímáme hypotézu alternativní. Riziko, že se mýlíme je menší než 5%.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600" u="sng" dirty="0" smtClean="0"/>
              <a:t>Alergie jsou častější u mužů než u žen.</a:t>
            </a:r>
            <a:endParaRPr lang="cs-CZ" sz="2600" dirty="0" smtClean="0"/>
          </a:p>
          <a:p>
            <a:pPr marL="1714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2600" dirty="0" smtClean="0"/>
          </a:p>
          <a:p>
            <a:pPr marL="400050" indent="-742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dirty="0" smtClean="0"/>
              <a:t>		</a:t>
            </a: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819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4" name="Snímek" r:id="rId3" imgW="4572180" imgH="3428933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922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218" name="Snímek" r:id="rId3" imgW="4572180" imgH="3428933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717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Snímek" r:id="rId3" imgW="4572180" imgH="3428933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229600" cy="1428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Příklad: SROVNÁVÁNÍ PRŮMĚRŮ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b="1" dirty="0" smtClean="0">
                <a:solidFill>
                  <a:srgbClr val="0000CC"/>
                </a:solidFill>
              </a:rPr>
              <a:t> </a:t>
            </a: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268913"/>
          </a:xfrm>
        </p:spPr>
        <p:txBody>
          <a:bodyPr/>
          <a:lstStyle/>
          <a:p>
            <a:pPr marL="0">
              <a:spcBef>
                <a:spcPct val="0"/>
              </a:spcBef>
              <a:buFont typeface="Arial" charset="0"/>
              <a:buNone/>
            </a:pPr>
            <a:r>
              <a:rPr lang="cs-CZ" sz="2800" b="1" smtClean="0"/>
              <a:t>Jsou rozdíly v průměrné hladině cholesterolu v různých věkových skupinách tak velké, že je pro její hodnocení vhodné používat různé normy?</a:t>
            </a:r>
            <a:endParaRPr lang="cs-CZ" sz="2800" smtClean="0"/>
          </a:p>
          <a:p>
            <a:pPr marL="0">
              <a:spcBef>
                <a:spcPct val="0"/>
              </a:spcBef>
              <a:buFont typeface="Arial" charset="0"/>
              <a:buNone/>
            </a:pPr>
            <a:endParaRPr lang="cs-CZ" sz="2800" smtClean="0"/>
          </a:p>
          <a:p>
            <a:pPr marL="0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Otázku můžeme </a:t>
            </a:r>
            <a:r>
              <a:rPr lang="cs-CZ" sz="2800" u="sng" smtClean="0"/>
              <a:t>objektivně</a:t>
            </a:r>
            <a:r>
              <a:rPr lang="cs-CZ" sz="2800" smtClean="0"/>
              <a:t> zodpovědět pomocí </a:t>
            </a:r>
            <a:r>
              <a:rPr lang="cs-CZ" sz="2800" b="1" smtClean="0">
                <a:solidFill>
                  <a:srgbClr val="0000CC"/>
                </a:solidFill>
              </a:rPr>
              <a:t>testování statistické hypotézy </a:t>
            </a:r>
            <a:r>
              <a:rPr lang="cs-CZ" sz="2800" smtClean="0">
                <a:solidFill>
                  <a:srgbClr val="0000CC"/>
                </a:solidFill>
              </a:rPr>
              <a:t>o rozdílu průměrů m</a:t>
            </a:r>
            <a:r>
              <a:rPr lang="cs-CZ" sz="2800" baseline="-25000" smtClean="0">
                <a:solidFill>
                  <a:srgbClr val="0000CC"/>
                </a:solidFill>
              </a:rPr>
              <a:t>1</a:t>
            </a:r>
            <a:r>
              <a:rPr lang="cs-CZ" sz="2800" smtClean="0">
                <a:solidFill>
                  <a:srgbClr val="0000CC"/>
                </a:solidFill>
              </a:rPr>
              <a:t> – m</a:t>
            </a:r>
            <a:r>
              <a:rPr lang="cs-CZ" sz="2800" baseline="-25000" smtClean="0">
                <a:solidFill>
                  <a:srgbClr val="0000CC"/>
                </a:solidFill>
              </a:rPr>
              <a:t>2</a:t>
            </a:r>
            <a:r>
              <a:rPr lang="cs-CZ" sz="2800" smtClean="0"/>
              <a:t>. </a:t>
            </a:r>
            <a:r>
              <a:rPr lang="cs-CZ" sz="2400" smtClean="0"/>
              <a:t>(test pro srovnání dvou průměrů)</a:t>
            </a:r>
          </a:p>
          <a:p>
            <a:pPr marL="0">
              <a:spcBef>
                <a:spcPct val="0"/>
              </a:spcBef>
              <a:buFont typeface="Arial" charset="0"/>
              <a:buNone/>
            </a:pPr>
            <a:r>
              <a:rPr lang="cs-CZ" sz="2400" smtClean="0"/>
              <a:t> </a:t>
            </a:r>
          </a:p>
          <a:p>
            <a:pPr marL="0">
              <a:spcBef>
                <a:spcPct val="0"/>
              </a:spcBef>
              <a:buFont typeface="Arial" charset="0"/>
              <a:buNone/>
            </a:pPr>
            <a:r>
              <a:rPr lang="cs-CZ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0000CC"/>
                </a:solidFill>
              </a:rPr>
              <a:t>TESTOVÁNÍ STATISTICKÝCH HYPOTÉZ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Stanovíme nulovou a alternativní hypotézu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Zvolíme hladinu významnosti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Vybereme vhodný test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Ověříme, zda jsou splněny podmínky pro použití testu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Vypočítáme testovací charakteristiku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Srovnáme ji s odpovídajícími kritickými hodnotami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Zamítneme nebo nezamítneme nulovou hypotézu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Výsledky interpretujeme</a:t>
            </a:r>
          </a:p>
        </p:txBody>
      </p:sp>
      <p:sp>
        <p:nvSpPr>
          <p:cNvPr id="21507" name="Zástupný symbol pro obsah 2"/>
          <p:cNvSpPr txBox="1">
            <a:spLocks/>
          </p:cNvSpPr>
          <p:nvPr/>
        </p:nvSpPr>
        <p:spPr bwMode="auto">
          <a:xfrm>
            <a:off x="609600" y="1223963"/>
            <a:ext cx="8229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0000CC"/>
                </a:solidFill>
              </a:rPr>
              <a:t>TESTOVÁNÍ STATISTICKÝCH HYPOTÉZ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cs-CZ" smtClean="0">
                <a:solidFill>
                  <a:srgbClr val="C00000"/>
                </a:solidFill>
              </a:rPr>
              <a:t>Stanovíme nulovou a alternativní hypotézu</a:t>
            </a:r>
          </a:p>
          <a:p>
            <a:pPr marL="514350" indent="-514350">
              <a:buFont typeface="Arial" charset="0"/>
              <a:buNone/>
            </a:pPr>
            <a:endParaRPr lang="cs-CZ" smtClean="0">
              <a:solidFill>
                <a:srgbClr val="C00000"/>
              </a:solidFill>
            </a:endParaRPr>
          </a:p>
        </p:txBody>
      </p:sp>
      <p:sp>
        <p:nvSpPr>
          <p:cNvPr id="22531" name="Zástupný symbol pro obsah 2"/>
          <p:cNvSpPr txBox="1">
            <a:spLocks/>
          </p:cNvSpPr>
          <p:nvPr/>
        </p:nvSpPr>
        <p:spPr bwMode="auto">
          <a:xfrm>
            <a:off x="609600" y="1223963"/>
            <a:ext cx="8229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CC"/>
                </a:solidFill>
              </a:rPr>
              <a:t>NULOVÁ A ALTERNATIVNÍ HYPOTÉZA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2863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cs-CZ" sz="2600" smtClean="0"/>
              <a:t>Při testování hypotéz začínáme tím, že předpokládáme určitou hodnotu parametru základního souboru a potom učiníme závěr týkající se výběrového statistického ukazatele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cs-CZ" sz="2600" b="1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cs-CZ" sz="2600" b="1" smtClean="0">
                <a:solidFill>
                  <a:srgbClr val="C00000"/>
                </a:solidFill>
              </a:rPr>
              <a:t>Nulová hypotéza H</a:t>
            </a:r>
            <a:r>
              <a:rPr lang="cs-CZ" sz="2600" b="1" baseline="-25000" smtClean="0">
                <a:solidFill>
                  <a:srgbClr val="C00000"/>
                </a:solidFill>
              </a:rPr>
              <a:t>0 </a:t>
            </a:r>
            <a:r>
              <a:rPr lang="cs-CZ" sz="2600" b="1" smtClean="0">
                <a:solidFill>
                  <a:srgbClr val="C00000"/>
                </a:solidFill>
              </a:rPr>
              <a:t>- testovaná</a:t>
            </a:r>
            <a:endParaRPr lang="cs-CZ" sz="2600" b="1" baseline="-2500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cs-CZ" sz="2600" smtClean="0"/>
              <a:t>Předpokládá, že</a:t>
            </a:r>
            <a:r>
              <a:rPr lang="cs-CZ" sz="2600" u="sng" smtClean="0"/>
              <a:t> rozdíl </a:t>
            </a:r>
            <a:r>
              <a:rPr lang="cs-CZ" sz="2600" smtClean="0"/>
              <a:t>mezi parametrem a výběrovým ukazatelem je </a:t>
            </a:r>
            <a:r>
              <a:rPr lang="cs-CZ" sz="2600" u="sng" smtClean="0"/>
              <a:t>blízký nule </a:t>
            </a:r>
            <a:r>
              <a:rPr lang="cs-CZ" sz="2600" smtClean="0"/>
              <a:t>– nulová hypotéza.</a:t>
            </a:r>
          </a:p>
          <a:p>
            <a:pPr marL="0" indent="0">
              <a:lnSpc>
                <a:spcPct val="80000"/>
              </a:lnSpc>
            </a:pPr>
            <a:r>
              <a:rPr lang="cs-CZ" sz="2600" smtClean="0"/>
              <a:t>     (p = 0,3 = </a:t>
            </a:r>
            <a:r>
              <a:rPr lang="el-GR" sz="2600" smtClean="0"/>
              <a:t>π</a:t>
            </a:r>
            <a:r>
              <a:rPr lang="cs-CZ" sz="2600" smtClean="0"/>
              <a:t>,  </a:t>
            </a:r>
            <a:r>
              <a:rPr lang="el-GR" sz="2600" smtClean="0"/>
              <a:t>π</a:t>
            </a:r>
            <a:r>
              <a:rPr lang="cs-CZ" sz="2600" smtClean="0"/>
              <a:t> - p = 0)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cs-CZ" sz="260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cs-CZ" sz="2600" b="1" smtClean="0">
                <a:solidFill>
                  <a:srgbClr val="C00000"/>
                </a:solidFill>
              </a:rPr>
              <a:t>Alternativní hypotéza H</a:t>
            </a:r>
            <a:r>
              <a:rPr lang="cs-CZ" sz="2600" b="1" baseline="-25000" smtClean="0">
                <a:solidFill>
                  <a:srgbClr val="C00000"/>
                </a:solidFill>
              </a:rPr>
              <a:t>A </a:t>
            </a:r>
            <a:r>
              <a:rPr lang="cs-CZ" sz="2600" b="1" smtClean="0">
                <a:solidFill>
                  <a:srgbClr val="C00000"/>
                </a:solidFill>
              </a:rPr>
              <a:t> -  opačná</a:t>
            </a:r>
          </a:p>
          <a:p>
            <a:pPr marL="0" indent="0">
              <a:lnSpc>
                <a:spcPct val="80000"/>
              </a:lnSpc>
            </a:pPr>
            <a:r>
              <a:rPr lang="cs-CZ" sz="2600" smtClean="0"/>
              <a:t>Předpokládá opak, tj. že </a:t>
            </a:r>
            <a:r>
              <a:rPr lang="cs-CZ" sz="2600" u="sng" smtClean="0"/>
              <a:t>rozdíl</a:t>
            </a:r>
            <a:r>
              <a:rPr lang="cs-CZ" sz="2600" smtClean="0"/>
              <a:t> mezi parametrem a výběrovým ukazatelem je nenulový (</a:t>
            </a:r>
            <a:r>
              <a:rPr lang="cs-CZ" sz="2600" u="sng" smtClean="0"/>
              <a:t>hodně vzdálen od nuly).</a:t>
            </a:r>
          </a:p>
          <a:p>
            <a:pPr marL="0" indent="0">
              <a:lnSpc>
                <a:spcPct val="80000"/>
              </a:lnSpc>
            </a:pPr>
            <a:r>
              <a:rPr lang="cs-CZ" sz="2600" smtClean="0"/>
              <a:t> (p = 0,3 ≠</a:t>
            </a:r>
            <a:r>
              <a:rPr lang="el-GR" sz="2600" smtClean="0"/>
              <a:t>π</a:t>
            </a:r>
            <a:r>
              <a:rPr lang="cs-CZ" sz="2600" smtClean="0"/>
              <a:t>,  </a:t>
            </a:r>
            <a:r>
              <a:rPr lang="el-GR" sz="2600" smtClean="0"/>
              <a:t>π</a:t>
            </a:r>
            <a:r>
              <a:rPr lang="cs-CZ" sz="2600" smtClean="0"/>
              <a:t> – p ≠ 0)</a:t>
            </a:r>
            <a:endParaRPr lang="cs-CZ" sz="2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1937</Words>
  <Application>Microsoft Office PowerPoint</Application>
  <PresentationFormat>Předvádění na obrazovce (4:3)</PresentationFormat>
  <Paragraphs>354</Paragraphs>
  <Slides>55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1" baseType="lpstr">
      <vt:lpstr>Calibri</vt:lpstr>
      <vt:lpstr>Arial</vt:lpstr>
      <vt:lpstr>Baskerville Old Face</vt:lpstr>
      <vt:lpstr>Times New Roman</vt:lpstr>
      <vt:lpstr>Motiv sady Office</vt:lpstr>
      <vt:lpstr>Snímek</vt:lpstr>
      <vt:lpstr>INDUKTIVNÍ STATISTIKA</vt:lpstr>
      <vt:lpstr>TESTOVÁNÍ STATISTICKÝCH HYPOTÉZ </vt:lpstr>
      <vt:lpstr> TESTOVÁNÍ STATISTICKÝCH HYPOTÉZ – základní pojmy </vt:lpstr>
      <vt:lpstr>Snímek 4</vt:lpstr>
      <vt:lpstr>Příklad: </vt:lpstr>
      <vt:lpstr>Příklad: SROVNÁVÁNÍ PRŮMĚRŮ   </vt:lpstr>
      <vt:lpstr>TESTOVÁNÍ STATISTICKÝCH HYPOTÉZ </vt:lpstr>
      <vt:lpstr>TESTOVÁNÍ STATISTICKÝCH HYPOTÉZ </vt:lpstr>
      <vt:lpstr>NULOVÁ A ALTERNATIVNÍ HYPOTÉZA</vt:lpstr>
      <vt:lpstr>Příklad: SROVNÁVÁNÍ PRŮMĚRŮ    </vt:lpstr>
      <vt:lpstr>Příklad: SROVNÁVÁNÍ PRŮMĚRŮ    </vt:lpstr>
      <vt:lpstr>Příklad: SROVNÁVÁNÍ PRŮMĚRŮ    </vt:lpstr>
      <vt:lpstr>Příklad: SROVNÁVÁNÍ PRŮMĚRŮ    </vt:lpstr>
      <vt:lpstr>TESTOVÁNÍ STATISTICKÝCH HYPOTÉZ </vt:lpstr>
      <vt:lpstr>HLADINA VÝZNAMNOSTI</vt:lpstr>
      <vt:lpstr>Příklad: SROVNÁVÁNÍ PRŮMĚRŮ   </vt:lpstr>
      <vt:lpstr>TESTOVÁNÍ STATISTICKÝCH HYPOTÉZ </vt:lpstr>
      <vt:lpstr>TESTY VÝZNAMNOSTI </vt:lpstr>
      <vt:lpstr>TESTY VÝZNAMNOSTI </vt:lpstr>
      <vt:lpstr>TESTY VÝZNAMNOSTI </vt:lpstr>
      <vt:lpstr>VÝBĚR VHODNÉHO TESTU </vt:lpstr>
      <vt:lpstr>Příklad: SROVNÁVÁNÍ PRŮMĚRŮ   </vt:lpstr>
      <vt:lpstr>TESTOVÁNÍ STATISTICKÝCH HYPOTÉZ </vt:lpstr>
      <vt:lpstr>PODMÍNKY PRO POUŽITÍ TESTU</vt:lpstr>
      <vt:lpstr>Příklad: SROVNÁVÁNÍ PRŮMĚRŮ   </vt:lpstr>
      <vt:lpstr>TESTOVÁNÍ STATISTICKÝCH HYPOTÉZ </vt:lpstr>
      <vt:lpstr>TESTOVACÍ CHARAKTERISTIKA </vt:lpstr>
      <vt:lpstr>VZDÁLENOST OD NULY</vt:lpstr>
      <vt:lpstr>VZDÁLENOST OD NULY</vt:lpstr>
      <vt:lpstr>VZDÁLENOST OD NULY</vt:lpstr>
      <vt:lpstr>JAK ROZHODUJEME?</vt:lpstr>
      <vt:lpstr>Příklad: SROVNÁVÁNÍ PRŮMĚRŮ   </vt:lpstr>
      <vt:lpstr>TESTOVÁNÍ STATISTICKÝCH HYPOTÉZ </vt:lpstr>
      <vt:lpstr>Příklad: SROVNÁVÁNÍ PRŮMĚRŮ   </vt:lpstr>
      <vt:lpstr>TESTOVÁNÍ STATISTICKÝCH HYPOTÉZ </vt:lpstr>
      <vt:lpstr>JAK ROZHODUJEME?</vt:lpstr>
      <vt:lpstr>JAK ROZHODUJEME?</vt:lpstr>
      <vt:lpstr>JAK ROZHODUJEME?</vt:lpstr>
      <vt:lpstr>Příklad: SROVNÁVÁNÍ PRŮMĚRŮ   </vt:lpstr>
      <vt:lpstr>TESTOVÁNÍ STATISTICKÝCH HYPOTÉZ </vt:lpstr>
      <vt:lpstr>Příklad: SROVNÁVÁNÍ PRŮMĚRŮ   </vt:lpstr>
      <vt:lpstr>SHRNUTÍ PŘÍKLADU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  Příklad: SROVNÁNÍ PRAVDĚPODOBNOSTÍ (π1,π2) dvou náhodných jevů    </vt:lpstr>
      <vt:lpstr>   Příklad: SROVNÁNÍ PRAVDĚPODOBNOSTÍ    </vt:lpstr>
      <vt:lpstr>Řešení</vt:lpstr>
      <vt:lpstr>Snímek 53</vt:lpstr>
      <vt:lpstr>Snímek 54</vt:lpstr>
      <vt:lpstr>Snímek 55</vt:lpstr>
    </vt:vector>
  </TitlesOfParts>
  <Company>MUNI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INDUKTIVNÍ STATISTIKA</dc:title>
  <dc:creator>lfsoc7</dc:creator>
  <cp:lastModifiedBy>vyzulova</cp:lastModifiedBy>
  <cp:revision>126</cp:revision>
  <dcterms:created xsi:type="dcterms:W3CDTF">2011-11-09T20:34:02Z</dcterms:created>
  <dcterms:modified xsi:type="dcterms:W3CDTF">2011-11-16T08:45:06Z</dcterms:modified>
</cp:coreProperties>
</file>