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6F46-149F-4E57-A094-5963404AC655}" type="datetimeFigureOut">
              <a:rPr lang="el-GR" smtClean="0"/>
              <a:pPr/>
              <a:t>10/11/2011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7B830-9333-4ED0-A6BA-CE9845F0026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7B830-9333-4ED0-A6BA-CE9845F00267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7B830-9333-4ED0-A6BA-CE9845F00267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7B830-9333-4ED0-A6BA-CE9845F00267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7B830-9333-4ED0-A6BA-CE9845F00267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7B830-9333-4ED0-A6BA-CE9845F00267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7B830-9333-4ED0-A6BA-CE9845F00267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7B830-9333-4ED0-A6BA-CE9845F00267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7B830-9333-4ED0-A6BA-CE9845F00267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7B830-9333-4ED0-A6BA-CE9845F00267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7B830-9333-4ED0-A6BA-CE9845F00267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7B830-9333-4ED0-A6BA-CE9845F00267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7B830-9333-4ED0-A6BA-CE9845F00267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7B830-9333-4ED0-A6BA-CE9845F00267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7B830-9333-4ED0-A6BA-CE9845F00267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7B830-9333-4ED0-A6BA-CE9845F00267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7B830-9333-4ED0-A6BA-CE9845F00267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96C2-A32A-436E-B6F1-F5AAA61C5D25}" type="datetimeFigureOut">
              <a:rPr lang="el-GR" smtClean="0"/>
              <a:pPr/>
              <a:t>10/11/2011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2925-1017-4AAB-A5D1-9E227CEFDFE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96C2-A32A-436E-B6F1-F5AAA61C5D25}" type="datetimeFigureOut">
              <a:rPr lang="el-GR" smtClean="0"/>
              <a:pPr/>
              <a:t>10/11/2011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2925-1017-4AAB-A5D1-9E227CEFDFE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96C2-A32A-436E-B6F1-F5AAA61C5D25}" type="datetimeFigureOut">
              <a:rPr lang="el-GR" smtClean="0"/>
              <a:pPr/>
              <a:t>10/11/2011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2925-1017-4AAB-A5D1-9E227CEFDFE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96C2-A32A-436E-B6F1-F5AAA61C5D25}" type="datetimeFigureOut">
              <a:rPr lang="el-GR" smtClean="0"/>
              <a:pPr/>
              <a:t>10/11/2011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2925-1017-4AAB-A5D1-9E227CEFDFE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96C2-A32A-436E-B6F1-F5AAA61C5D25}" type="datetimeFigureOut">
              <a:rPr lang="el-GR" smtClean="0"/>
              <a:pPr/>
              <a:t>10/11/2011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2925-1017-4AAB-A5D1-9E227CEFDFE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96C2-A32A-436E-B6F1-F5AAA61C5D25}" type="datetimeFigureOut">
              <a:rPr lang="el-GR" smtClean="0"/>
              <a:pPr/>
              <a:t>10/11/2011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2925-1017-4AAB-A5D1-9E227CEFDFE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96C2-A32A-436E-B6F1-F5AAA61C5D25}" type="datetimeFigureOut">
              <a:rPr lang="el-GR" smtClean="0"/>
              <a:pPr/>
              <a:t>10/11/2011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2925-1017-4AAB-A5D1-9E227CEFDFE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96C2-A32A-436E-B6F1-F5AAA61C5D25}" type="datetimeFigureOut">
              <a:rPr lang="el-GR" smtClean="0"/>
              <a:pPr/>
              <a:t>10/11/2011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2925-1017-4AAB-A5D1-9E227CEFDFE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96C2-A32A-436E-B6F1-F5AAA61C5D25}" type="datetimeFigureOut">
              <a:rPr lang="el-GR" smtClean="0"/>
              <a:pPr/>
              <a:t>10/11/2011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2925-1017-4AAB-A5D1-9E227CEFDFE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96C2-A32A-436E-B6F1-F5AAA61C5D25}" type="datetimeFigureOut">
              <a:rPr lang="el-GR" smtClean="0"/>
              <a:pPr/>
              <a:t>10/11/2011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2925-1017-4AAB-A5D1-9E227CEFDFE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96C2-A32A-436E-B6F1-F5AAA61C5D25}" type="datetimeFigureOut">
              <a:rPr lang="el-GR" smtClean="0"/>
              <a:pPr/>
              <a:t>10/11/2011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2925-1017-4AAB-A5D1-9E227CEFDFE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096C2-A32A-436E-B6F1-F5AAA61C5D25}" type="datetimeFigureOut">
              <a:rPr lang="el-GR" smtClean="0"/>
              <a:pPr/>
              <a:t>10/11/2011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F2925-1017-4AAB-A5D1-9E227CEFDFE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1470025"/>
          </a:xfrm>
        </p:spPr>
        <p:txBody>
          <a:bodyPr/>
          <a:lstStyle/>
          <a:p>
            <a:r>
              <a:rPr lang="en-US" dirty="0" smtClean="0"/>
              <a:t>Joints and </a:t>
            </a:r>
            <a:r>
              <a:rPr lang="en-US" dirty="0" smtClean="0"/>
              <a:t>ligaments of the Thorax and the Back 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797152"/>
            <a:ext cx="6400800" cy="1752600"/>
          </a:xfrm>
        </p:spPr>
        <p:txBody>
          <a:bodyPr/>
          <a:lstStyle/>
          <a:p>
            <a:r>
              <a:rPr lang="en-US" dirty="0" smtClean="0"/>
              <a:t>Stelios Valerkos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Interspinous</a:t>
            </a:r>
            <a:r>
              <a:rPr lang="en-US" dirty="0" smtClean="0"/>
              <a:t> ligaments</a:t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83264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Also known as the </a:t>
            </a:r>
            <a:r>
              <a:rPr lang="en-US" sz="2400" dirty="0" err="1" smtClean="0"/>
              <a:t>interspinal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 ligaments, they connect the 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err="1" smtClean="0"/>
              <a:t>spinous</a:t>
            </a:r>
            <a:r>
              <a:rPr lang="en-US" sz="2400" dirty="0" smtClean="0"/>
              <a:t> processes of two adjacent </a:t>
            </a:r>
          </a:p>
          <a:p>
            <a:pPr>
              <a:buNone/>
            </a:pPr>
            <a:r>
              <a:rPr lang="en-US" sz="2400" dirty="0" smtClean="0"/>
              <a:t>vertebra; They meet the </a:t>
            </a:r>
            <a:r>
              <a:rPr lang="en-US" sz="2400" dirty="0" err="1" smtClean="0"/>
              <a:t>ligamenta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err="1" smtClean="0"/>
              <a:t>flava</a:t>
            </a:r>
            <a:r>
              <a:rPr lang="en-US" sz="2400" dirty="0" smtClean="0"/>
              <a:t> in front and the </a:t>
            </a:r>
            <a:r>
              <a:rPr lang="en-US" sz="2400" dirty="0" err="1" smtClean="0"/>
              <a:t>supraspinal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ligament behind.  They are narrow </a:t>
            </a:r>
          </a:p>
          <a:p>
            <a:pPr>
              <a:buNone/>
            </a:pPr>
            <a:r>
              <a:rPr lang="en-US" sz="2400" dirty="0" smtClean="0"/>
              <a:t>and elongated in the thoracic region; </a:t>
            </a:r>
          </a:p>
          <a:p>
            <a:pPr>
              <a:buNone/>
            </a:pPr>
            <a:r>
              <a:rPr lang="en-US" sz="2400" dirty="0" smtClean="0"/>
              <a:t>broader, thicker, and quadrilateral </a:t>
            </a:r>
          </a:p>
          <a:p>
            <a:pPr>
              <a:buNone/>
            </a:pPr>
            <a:r>
              <a:rPr lang="en-US" sz="2400" dirty="0" smtClean="0"/>
              <a:t>in form in the lumbar region; and </a:t>
            </a:r>
          </a:p>
          <a:p>
            <a:pPr>
              <a:buNone/>
            </a:pPr>
            <a:r>
              <a:rPr lang="en-US" sz="2400" dirty="0" smtClean="0"/>
              <a:t>only slightly  developed in the neck</a:t>
            </a:r>
            <a:endParaRPr lang="el-GR" sz="2400" dirty="0"/>
          </a:p>
        </p:txBody>
      </p:sp>
      <p:pic>
        <p:nvPicPr>
          <p:cNvPr id="4" name="Picture 3" descr="ligaments_segment_b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9712" y="1628800"/>
            <a:ext cx="4294288" cy="36724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60032" y="3861048"/>
            <a:ext cx="936104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c_anat1_b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916832"/>
            <a:ext cx="4673686" cy="37444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Intervertebral disks</a:t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A </a:t>
            </a:r>
            <a:r>
              <a:rPr lang="en-US" sz="2400" dirty="0" err="1" smtClean="0"/>
              <a:t>fibrocartilaginous</a:t>
            </a:r>
            <a:r>
              <a:rPr lang="en-US" sz="2400" dirty="0" smtClean="0"/>
              <a:t> disk between </a:t>
            </a:r>
          </a:p>
          <a:p>
            <a:pPr>
              <a:buNone/>
            </a:pPr>
            <a:r>
              <a:rPr lang="en-US" sz="2400" dirty="0" smtClean="0"/>
              <a:t> adjacent vertebral bodies.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it is composed of two parts: </a:t>
            </a:r>
          </a:p>
          <a:p>
            <a:pPr>
              <a:buNone/>
            </a:pPr>
            <a:r>
              <a:rPr lang="en-US" sz="2400" dirty="0" smtClean="0"/>
              <a:t> an outer </a:t>
            </a:r>
            <a:r>
              <a:rPr lang="en-US" sz="2400" dirty="0" err="1" smtClean="0"/>
              <a:t>anulus</a:t>
            </a:r>
            <a:r>
              <a:rPr lang="en-US" sz="2400" dirty="0" smtClean="0"/>
              <a:t> </a:t>
            </a:r>
            <a:r>
              <a:rPr lang="en-US" sz="2400" dirty="0" err="1" smtClean="0"/>
              <a:t>fibrosus</a:t>
            </a:r>
            <a:r>
              <a:rPr lang="en-US" sz="2400" dirty="0" smtClean="0"/>
              <a:t> and an </a:t>
            </a:r>
          </a:p>
          <a:p>
            <a:pPr>
              <a:buNone/>
            </a:pPr>
            <a:r>
              <a:rPr lang="en-US" sz="2400" dirty="0" smtClean="0"/>
              <a:t> inner nucleus </a:t>
            </a:r>
            <a:r>
              <a:rPr lang="en-US" sz="2400" dirty="0" err="1" smtClean="0"/>
              <a:t>pulposus</a:t>
            </a:r>
            <a:r>
              <a:rPr lang="en-US" sz="2400" dirty="0" smtClean="0"/>
              <a:t>; the nucleus</a:t>
            </a:r>
          </a:p>
          <a:p>
            <a:pPr>
              <a:buNone/>
            </a:pPr>
            <a:r>
              <a:rPr lang="en-US" sz="2400" dirty="0" smtClean="0"/>
              <a:t>  </a:t>
            </a:r>
            <a:r>
              <a:rPr lang="en-US" sz="2400" dirty="0" err="1" smtClean="0"/>
              <a:t>pulposus</a:t>
            </a:r>
            <a:r>
              <a:rPr lang="en-US" sz="2400" dirty="0" smtClean="0"/>
              <a:t> is the remnant of the </a:t>
            </a:r>
          </a:p>
          <a:p>
            <a:pPr>
              <a:buNone/>
            </a:pPr>
            <a:r>
              <a:rPr lang="en-US" sz="2400" dirty="0" smtClean="0"/>
              <a:t> notochord; the intervertebral disks </a:t>
            </a:r>
          </a:p>
          <a:p>
            <a:pPr>
              <a:buNone/>
            </a:pPr>
            <a:r>
              <a:rPr lang="en-US" sz="2400" dirty="0" smtClean="0"/>
              <a:t> are important shock absorbers </a:t>
            </a:r>
          </a:p>
          <a:p>
            <a:pPr>
              <a:buNone/>
            </a:pPr>
            <a:r>
              <a:rPr lang="en-US" sz="2400" dirty="0" smtClean="0"/>
              <a:t> between vertebrae. Detailed </a:t>
            </a:r>
          </a:p>
          <a:p>
            <a:pPr>
              <a:buNone/>
            </a:pPr>
            <a:r>
              <a:rPr lang="en-US" sz="2400" dirty="0" smtClean="0"/>
              <a:t> information about the intervertebral</a:t>
            </a:r>
          </a:p>
          <a:p>
            <a:pPr>
              <a:buNone/>
            </a:pPr>
            <a:r>
              <a:rPr lang="en-US" sz="2400" dirty="0" smtClean="0"/>
              <a:t> disc can be found here.</a:t>
            </a:r>
            <a:endParaRPr lang="el-GR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092280" y="3717032"/>
            <a:ext cx="1008112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100392" y="4509120"/>
            <a:ext cx="576064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Ligamenta</a:t>
            </a:r>
            <a:r>
              <a:rPr lang="en-US" dirty="0" smtClean="0"/>
              <a:t> </a:t>
            </a:r>
            <a:r>
              <a:rPr lang="en-US" dirty="0" err="1" smtClean="0"/>
              <a:t>flava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772816"/>
            <a:ext cx="4038600" cy="46805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2100" dirty="0" smtClean="0"/>
              <a:t>They connect the </a:t>
            </a:r>
            <a:r>
              <a:rPr lang="en-US" sz="2100" dirty="0" err="1" smtClean="0"/>
              <a:t>laminae</a:t>
            </a:r>
            <a:r>
              <a:rPr lang="en-US" sz="2100" dirty="0" smtClean="0"/>
              <a:t> of adjacent </a:t>
            </a:r>
          </a:p>
          <a:p>
            <a:pPr>
              <a:buNone/>
            </a:pPr>
            <a:r>
              <a:rPr lang="en-US" sz="2100" dirty="0" smtClean="0"/>
              <a:t>vertebrae, all the way from the axis to </a:t>
            </a:r>
          </a:p>
          <a:p>
            <a:pPr>
              <a:buNone/>
            </a:pPr>
            <a:r>
              <a:rPr lang="en-US" sz="2100" dirty="0" smtClean="0"/>
              <a:t>the first segment of the sacrum (C2 to S1).</a:t>
            </a:r>
          </a:p>
          <a:p>
            <a:pPr>
              <a:buNone/>
            </a:pPr>
            <a:r>
              <a:rPr lang="en-US" sz="2100" dirty="0" smtClean="0"/>
              <a:t> They are best seen from the interior of</a:t>
            </a:r>
          </a:p>
          <a:p>
            <a:pPr>
              <a:buNone/>
            </a:pPr>
            <a:r>
              <a:rPr lang="en-US" sz="2100" dirty="0" smtClean="0"/>
              <a:t> the vertebral canal; when looked at from </a:t>
            </a:r>
          </a:p>
          <a:p>
            <a:pPr>
              <a:buNone/>
            </a:pPr>
            <a:r>
              <a:rPr lang="en-US" sz="2100" dirty="0" smtClean="0"/>
              <a:t>the outer surface they appear short, being </a:t>
            </a:r>
          </a:p>
          <a:p>
            <a:pPr>
              <a:buNone/>
            </a:pPr>
            <a:r>
              <a:rPr lang="en-US" sz="2100" dirty="0" smtClean="0"/>
              <a:t>overlapped by the </a:t>
            </a:r>
            <a:r>
              <a:rPr lang="en-US" sz="2100" dirty="0" err="1" smtClean="0"/>
              <a:t>laminae</a:t>
            </a:r>
            <a:r>
              <a:rPr lang="en-US" sz="2100" dirty="0" smtClean="0"/>
              <a:t>.</a:t>
            </a:r>
            <a:r>
              <a:rPr lang="en-US" sz="2100" dirty="0"/>
              <a:t> </a:t>
            </a:r>
            <a:endParaRPr lang="en-US" sz="2100" dirty="0" smtClean="0"/>
          </a:p>
          <a:p>
            <a:pPr>
              <a:buNone/>
            </a:pPr>
            <a:r>
              <a:rPr lang="en-US" sz="2100" dirty="0" smtClean="0"/>
              <a:t>The </a:t>
            </a:r>
            <a:r>
              <a:rPr lang="en-US" sz="2100" dirty="0" err="1" smtClean="0"/>
              <a:t>ligamentum</a:t>
            </a:r>
            <a:r>
              <a:rPr lang="en-US" sz="2100" dirty="0" smtClean="0"/>
              <a:t> </a:t>
            </a:r>
            <a:r>
              <a:rPr lang="en-US" sz="2100" dirty="0" err="1" smtClean="0"/>
              <a:t>flavum</a:t>
            </a:r>
            <a:r>
              <a:rPr lang="en-US" sz="2100" dirty="0" smtClean="0"/>
              <a:t> </a:t>
            </a:r>
            <a:r>
              <a:rPr lang="en-US" sz="2100" dirty="0"/>
              <a:t>is penetrated by </a:t>
            </a:r>
            <a:endParaRPr lang="en-US" sz="2100" dirty="0" smtClean="0"/>
          </a:p>
          <a:p>
            <a:pPr>
              <a:buNone/>
            </a:pPr>
            <a:r>
              <a:rPr lang="en-US" sz="2100" dirty="0" smtClean="0"/>
              <a:t>the </a:t>
            </a:r>
            <a:r>
              <a:rPr lang="en-US" sz="2100" dirty="0"/>
              <a:t>needle during </a:t>
            </a:r>
            <a:r>
              <a:rPr lang="en-US" sz="2100" dirty="0" smtClean="0"/>
              <a:t>spinal </a:t>
            </a:r>
            <a:r>
              <a:rPr lang="en-US" sz="2100" dirty="0"/>
              <a:t>tap; the word </a:t>
            </a:r>
            <a:endParaRPr lang="en-US" sz="2100" dirty="0" smtClean="0"/>
          </a:p>
          <a:p>
            <a:pPr>
              <a:buNone/>
            </a:pPr>
            <a:r>
              <a:rPr lang="en-US" sz="2100" dirty="0" err="1" smtClean="0"/>
              <a:t>flavum</a:t>
            </a:r>
            <a:r>
              <a:rPr lang="en-US" sz="2100" dirty="0" smtClean="0"/>
              <a:t> </a:t>
            </a:r>
            <a:r>
              <a:rPr lang="en-US" sz="2100" dirty="0"/>
              <a:t>is derived from </a:t>
            </a:r>
            <a:r>
              <a:rPr lang="en-US" sz="2100" dirty="0" smtClean="0"/>
              <a:t>the </a:t>
            </a:r>
            <a:r>
              <a:rPr lang="en-US" sz="2100" dirty="0"/>
              <a:t>Latin word </a:t>
            </a:r>
            <a:r>
              <a:rPr lang="en-US" sz="2100" dirty="0" err="1"/>
              <a:t>flavus</a:t>
            </a:r>
            <a:r>
              <a:rPr lang="en-US" sz="2100" dirty="0" smtClean="0"/>
              <a:t>,</a:t>
            </a:r>
          </a:p>
          <a:p>
            <a:pPr>
              <a:buNone/>
            </a:pPr>
            <a:r>
              <a:rPr lang="en-US" sz="2100" dirty="0" smtClean="0"/>
              <a:t> </a:t>
            </a:r>
            <a:r>
              <a:rPr lang="en-US" sz="2100" dirty="0"/>
              <a:t>which means "yellow" </a:t>
            </a:r>
            <a:r>
              <a:rPr lang="en-US" sz="2100" dirty="0" smtClean="0"/>
              <a:t>a </a:t>
            </a:r>
            <a:r>
              <a:rPr lang="en-US" sz="2100" dirty="0"/>
              <a:t>reference to the </a:t>
            </a:r>
            <a:endParaRPr lang="en-US" sz="2100" dirty="0" smtClean="0"/>
          </a:p>
          <a:p>
            <a:pPr>
              <a:buNone/>
            </a:pPr>
            <a:r>
              <a:rPr lang="en-US" sz="2100" dirty="0" smtClean="0"/>
              <a:t>predominance </a:t>
            </a:r>
            <a:r>
              <a:rPr lang="en-US" sz="2100" dirty="0"/>
              <a:t>of yellow </a:t>
            </a:r>
            <a:r>
              <a:rPr lang="en-US" sz="2100" dirty="0" smtClean="0"/>
              <a:t>elastic </a:t>
            </a:r>
            <a:r>
              <a:rPr lang="en-US" sz="2100" dirty="0"/>
              <a:t>fibers which </a:t>
            </a:r>
            <a:endParaRPr lang="en-US" sz="2100" dirty="0" smtClean="0"/>
          </a:p>
          <a:p>
            <a:pPr>
              <a:buNone/>
            </a:pPr>
            <a:r>
              <a:rPr lang="en-US" sz="2100" dirty="0" smtClean="0"/>
              <a:t>gives </a:t>
            </a:r>
            <a:r>
              <a:rPr lang="en-US" sz="2100" dirty="0"/>
              <a:t>this ligament </a:t>
            </a:r>
            <a:r>
              <a:rPr lang="en-US" sz="2100" dirty="0" smtClean="0"/>
              <a:t>its </a:t>
            </a:r>
            <a:r>
              <a:rPr lang="en-US" sz="2100" dirty="0"/>
              <a:t>grossly visible color. </a:t>
            </a:r>
            <a:endParaRPr lang="en-US" sz="21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l-GR"/>
          </a:p>
        </p:txBody>
      </p:sp>
      <p:pic>
        <p:nvPicPr>
          <p:cNvPr id="4" name="Picture 3" descr="ligaments_segment_b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268760"/>
            <a:ext cx="4922936" cy="48866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27984" y="1556792"/>
            <a:ext cx="1512168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124744"/>
            <a:ext cx="512368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r>
              <a:rPr lang="en-US" dirty="0" smtClean="0"/>
              <a:t>Nuchal ligament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424428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     Also known as the </a:t>
            </a:r>
            <a:r>
              <a:rPr lang="en-US" sz="2200" dirty="0" err="1" smtClean="0"/>
              <a:t>paxwax</a:t>
            </a:r>
            <a:r>
              <a:rPr lang="en-US" sz="2200" dirty="0" smtClean="0"/>
              <a:t> ligament, this is a midline ligament that extends </a:t>
            </a:r>
            <a:r>
              <a:rPr lang="en-US" sz="2200" dirty="0" err="1" smtClean="0"/>
              <a:t>posteriorly</a:t>
            </a:r>
            <a:r>
              <a:rPr lang="en-US" sz="2200" dirty="0" smtClean="0"/>
              <a:t> from the </a:t>
            </a:r>
            <a:r>
              <a:rPr lang="en-US" sz="2200" dirty="0" err="1" smtClean="0"/>
              <a:t>spinous</a:t>
            </a:r>
            <a:r>
              <a:rPr lang="en-US" sz="2200" dirty="0" smtClean="0"/>
              <a:t> processes of cervical </a:t>
            </a:r>
            <a:r>
              <a:rPr lang="en-US" sz="2200" dirty="0" err="1" smtClean="0"/>
              <a:t>vertebraeand</a:t>
            </a:r>
            <a:r>
              <a:rPr lang="en-US" sz="2200" dirty="0" smtClean="0"/>
              <a:t> extends from the base of the skull to the 7th cervical </a:t>
            </a:r>
            <a:r>
              <a:rPr lang="en-US" sz="2200" dirty="0" err="1" smtClean="0"/>
              <a:t>vertebraa</a:t>
            </a:r>
            <a:r>
              <a:rPr lang="en-US" sz="2200" dirty="0" smtClean="0"/>
              <a:t> </a:t>
            </a:r>
            <a:r>
              <a:rPr lang="en-US" sz="2200" dirty="0" err="1" smtClean="0"/>
              <a:t>syndesmosis</a:t>
            </a:r>
            <a:r>
              <a:rPr lang="en-US" sz="2200" dirty="0" smtClean="0"/>
              <a:t>; it provides muscle attachments to the cervical </a:t>
            </a:r>
            <a:r>
              <a:rPr lang="en-US" sz="2200" dirty="0" err="1" smtClean="0"/>
              <a:t>spinous</a:t>
            </a:r>
            <a:r>
              <a:rPr lang="en-US" sz="2200" dirty="0" smtClean="0"/>
              <a:t> processes without the necessity of long </a:t>
            </a:r>
            <a:r>
              <a:rPr lang="en-US" sz="2200" dirty="0" err="1" smtClean="0"/>
              <a:t>spinous</a:t>
            </a:r>
            <a:r>
              <a:rPr lang="en-US" sz="2200" dirty="0" smtClean="0"/>
              <a:t> processes that would hinder extension of the neck. Detailed information about the spine can be found here.</a:t>
            </a:r>
            <a:endParaRPr lang="el-GR" sz="2200" dirty="0"/>
          </a:p>
        </p:txBody>
      </p:sp>
      <p:sp>
        <p:nvSpPr>
          <p:cNvPr id="6" name="Rectangle 5"/>
          <p:cNvSpPr/>
          <p:nvPr/>
        </p:nvSpPr>
        <p:spPr>
          <a:xfrm>
            <a:off x="4067944" y="3717032"/>
            <a:ext cx="936104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igaments_segment_bh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30662" y="1700808"/>
            <a:ext cx="5113338" cy="43440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txBody>
          <a:bodyPr/>
          <a:lstStyle/>
          <a:p>
            <a:r>
              <a:rPr lang="en-US" dirty="0" smtClean="0"/>
              <a:t>Posterior </a:t>
            </a:r>
            <a:r>
              <a:rPr lang="en-US" dirty="0"/>
              <a:t>longitudinal ligament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252536" y="1484784"/>
            <a:ext cx="4317304" cy="492392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A ligament that is situated within the vertebral canal and courses from superior to inferior along the posterior surfaces of all vertebral bodies; it is broader above than below, and thicker  than in the cervical and lumbar regions.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7956376" y="3573016"/>
            <a:ext cx="108012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igaments_segment_bh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27954" y="1340768"/>
            <a:ext cx="4916046" cy="417646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en-US" dirty="0" err="1"/>
              <a:t>supraspinous</a:t>
            </a:r>
            <a:r>
              <a:rPr lang="en-US" dirty="0"/>
              <a:t> ligaments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241376"/>
            <a:ext cx="4316288" cy="5616624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T</a:t>
            </a:r>
            <a:r>
              <a:rPr lang="en-US" sz="2400" dirty="0" smtClean="0"/>
              <a:t>hey are strong fibrous cords </a:t>
            </a:r>
          </a:p>
          <a:p>
            <a:pPr>
              <a:buNone/>
            </a:pPr>
            <a:r>
              <a:rPr lang="en-US" sz="2400" dirty="0" smtClean="0"/>
              <a:t>that connect the tips of the</a:t>
            </a:r>
          </a:p>
          <a:p>
            <a:pPr>
              <a:buNone/>
            </a:pPr>
            <a:r>
              <a:rPr lang="en-US" sz="2400" dirty="0" err="1" smtClean="0"/>
              <a:t>Spinous</a:t>
            </a:r>
            <a:r>
              <a:rPr lang="en-US" sz="2400" dirty="0" smtClean="0"/>
              <a:t> processes of thoracic </a:t>
            </a:r>
          </a:p>
          <a:p>
            <a:pPr>
              <a:buNone/>
            </a:pPr>
            <a:r>
              <a:rPr lang="en-US" sz="2400" dirty="0" smtClean="0"/>
              <a:t>and lumbar vertebrae</a:t>
            </a:r>
          </a:p>
          <a:p>
            <a:pPr>
              <a:buNone/>
            </a:pPr>
            <a:r>
              <a:rPr lang="en-US" sz="2400" dirty="0" smtClean="0"/>
              <a:t>The </a:t>
            </a:r>
            <a:r>
              <a:rPr lang="en-US" sz="2400" dirty="0" err="1"/>
              <a:t>supraspinous</a:t>
            </a:r>
            <a:r>
              <a:rPr lang="en-US" sz="2400" dirty="0"/>
              <a:t> </a:t>
            </a:r>
            <a:r>
              <a:rPr lang="en-US" sz="2400" dirty="0" smtClean="0"/>
              <a:t>ligament</a:t>
            </a:r>
          </a:p>
          <a:p>
            <a:pPr>
              <a:buNone/>
            </a:pPr>
            <a:r>
              <a:rPr lang="en-US" sz="2400" dirty="0" smtClean="0"/>
              <a:t>begins </a:t>
            </a:r>
            <a:r>
              <a:rPr lang="en-US" sz="2400" dirty="0"/>
              <a:t>at the C7 vertebra </a:t>
            </a:r>
            <a:r>
              <a:rPr lang="en-US" sz="2400" dirty="0" smtClean="0"/>
              <a:t>and</a:t>
            </a:r>
          </a:p>
          <a:p>
            <a:pPr>
              <a:buNone/>
            </a:pPr>
            <a:r>
              <a:rPr lang="en-US" sz="2400" dirty="0" smtClean="0"/>
              <a:t>ends </a:t>
            </a:r>
            <a:r>
              <a:rPr lang="en-US" sz="2400" dirty="0"/>
              <a:t>at the mid-sacral </a:t>
            </a:r>
            <a:r>
              <a:rPr lang="en-US" sz="2400" dirty="0" smtClean="0"/>
              <a:t>segmental</a:t>
            </a:r>
          </a:p>
          <a:p>
            <a:pPr>
              <a:buNone/>
            </a:pPr>
            <a:r>
              <a:rPr lang="en-US" sz="2400" dirty="0" smtClean="0"/>
              <a:t>level</a:t>
            </a:r>
            <a:r>
              <a:rPr lang="en-US" sz="2400" dirty="0"/>
              <a:t>; it serves as a </a:t>
            </a:r>
            <a:r>
              <a:rPr lang="en-US" sz="2400" dirty="0" smtClean="0"/>
              <a:t>muscle</a:t>
            </a:r>
          </a:p>
          <a:p>
            <a:pPr>
              <a:buNone/>
            </a:pPr>
            <a:r>
              <a:rPr lang="en-US" sz="2400" dirty="0" smtClean="0"/>
              <a:t>attachment </a:t>
            </a:r>
            <a:r>
              <a:rPr lang="en-US" sz="2400" dirty="0"/>
              <a:t>site; between </a:t>
            </a:r>
            <a:r>
              <a:rPr lang="en-US" sz="2400" dirty="0" smtClean="0"/>
              <a:t>the</a:t>
            </a:r>
          </a:p>
          <a:p>
            <a:pPr>
              <a:buNone/>
            </a:pPr>
            <a:r>
              <a:rPr lang="en-US" sz="2400" dirty="0" err="1" smtClean="0"/>
              <a:t>spinous</a:t>
            </a:r>
            <a:r>
              <a:rPr lang="en-US" sz="2400" dirty="0" smtClean="0"/>
              <a:t> </a:t>
            </a:r>
            <a:r>
              <a:rPr lang="en-US" sz="2400" dirty="0"/>
              <a:t>processes it </a:t>
            </a:r>
            <a:r>
              <a:rPr lang="en-US" sz="2400" dirty="0" smtClean="0"/>
              <a:t>is</a:t>
            </a:r>
          </a:p>
          <a:p>
            <a:pPr>
              <a:buNone/>
            </a:pPr>
            <a:r>
              <a:rPr lang="en-US" sz="2400" dirty="0" smtClean="0"/>
              <a:t>continuous </a:t>
            </a:r>
            <a:r>
              <a:rPr lang="en-US" sz="2400" dirty="0"/>
              <a:t>with the </a:t>
            </a:r>
            <a:r>
              <a:rPr lang="en-US" sz="2400" dirty="0" err="1" smtClean="0"/>
              <a:t>interspinal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ligaments</a:t>
            </a:r>
            <a:r>
              <a:rPr lang="en-US" sz="2400" dirty="0"/>
              <a:t>.</a:t>
            </a:r>
            <a:endParaRPr lang="en-US" sz="2400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4283968" y="5301208"/>
            <a:ext cx="1224136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96752"/>
            <a:ext cx="4680520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txBody>
          <a:bodyPr/>
          <a:lstStyle/>
          <a:p>
            <a:r>
              <a:rPr lang="en-US" dirty="0" err="1"/>
              <a:t>Z</a:t>
            </a:r>
            <a:r>
              <a:rPr lang="en-US" dirty="0" err="1" smtClean="0"/>
              <a:t>ygapophyseal</a:t>
            </a:r>
            <a:r>
              <a:rPr lang="en-US" dirty="0" smtClean="0"/>
              <a:t> </a:t>
            </a:r>
            <a:r>
              <a:rPr lang="en-US" dirty="0"/>
              <a:t>joint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4316288" cy="4752528"/>
          </a:xfrm>
        </p:spPr>
        <p:txBody>
          <a:bodyPr/>
          <a:lstStyle/>
          <a:p>
            <a:pPr>
              <a:buNone/>
            </a:pPr>
            <a:r>
              <a:rPr lang="en-US" dirty="0"/>
              <a:t>T</a:t>
            </a:r>
            <a:r>
              <a:rPr lang="en-US" dirty="0" smtClean="0"/>
              <a:t>hey are located between</a:t>
            </a:r>
          </a:p>
          <a:p>
            <a:pPr>
              <a:buNone/>
            </a:pPr>
            <a:r>
              <a:rPr lang="en-US" dirty="0" smtClean="0"/>
              <a:t>the superior </a:t>
            </a:r>
            <a:r>
              <a:rPr lang="en-US" dirty="0" err="1" smtClean="0"/>
              <a:t>articular</a:t>
            </a:r>
            <a:endParaRPr lang="en-US" dirty="0"/>
          </a:p>
          <a:p>
            <a:pPr>
              <a:buNone/>
            </a:pPr>
            <a:r>
              <a:rPr lang="en-US" dirty="0" smtClean="0"/>
              <a:t>process of one vertebra and</a:t>
            </a:r>
          </a:p>
          <a:p>
            <a:pPr>
              <a:buNone/>
            </a:pPr>
            <a:r>
              <a:rPr lang="en-US" dirty="0" smtClean="0"/>
              <a:t>the inferior </a:t>
            </a:r>
            <a:r>
              <a:rPr lang="en-US" dirty="0" err="1" smtClean="0"/>
              <a:t>articular</a:t>
            </a:r>
            <a:r>
              <a:rPr lang="en-US" dirty="0" smtClean="0"/>
              <a:t> process</a:t>
            </a:r>
          </a:p>
          <a:p>
            <a:pPr>
              <a:buNone/>
            </a:pPr>
            <a:r>
              <a:rPr lang="en-US" dirty="0" smtClean="0"/>
              <a:t>of the vertebra directly</a:t>
            </a:r>
          </a:p>
          <a:p>
            <a:pPr>
              <a:buNone/>
            </a:pPr>
            <a:r>
              <a:rPr lang="en-US" dirty="0" smtClean="0"/>
              <a:t>above it. There are two</a:t>
            </a:r>
          </a:p>
          <a:p>
            <a:pPr>
              <a:buNone/>
            </a:pPr>
            <a:r>
              <a:rPr lang="en-US" dirty="0" smtClean="0"/>
              <a:t>facet joints in each spinal</a:t>
            </a:r>
          </a:p>
          <a:p>
            <a:pPr>
              <a:buNone/>
            </a:pPr>
            <a:r>
              <a:rPr lang="en-US" dirty="0" smtClean="0"/>
              <a:t>motion segment.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7884368" y="4437112"/>
            <a:ext cx="864096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Joints and Ligaments of the Thorax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3849291"/>
          </a:xfrm>
        </p:spPr>
        <p:txBody>
          <a:bodyPr/>
          <a:lstStyle/>
          <a:p>
            <a:r>
              <a:rPr lang="en-US" dirty="0" smtClean="0"/>
              <a:t>Costal cartilage</a:t>
            </a:r>
          </a:p>
          <a:p>
            <a:r>
              <a:rPr lang="en-US" dirty="0" smtClean="0"/>
              <a:t>Radiate sternocostal ligaments</a:t>
            </a:r>
          </a:p>
          <a:p>
            <a:r>
              <a:rPr lang="en-US" dirty="0" smtClean="0"/>
              <a:t>Angle of sternum</a:t>
            </a:r>
          </a:p>
          <a:p>
            <a:r>
              <a:rPr lang="en-US" dirty="0" smtClean="0"/>
              <a:t>Sternocostal joint</a:t>
            </a:r>
          </a:p>
          <a:p>
            <a:r>
              <a:rPr lang="en-US" dirty="0" smtClean="0"/>
              <a:t>Xiphisternal joint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636" y="1412776"/>
            <a:ext cx="527036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en-US" dirty="0" smtClean="0"/>
              <a:t>Costal cartilage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244280" cy="55446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800" dirty="0" smtClean="0"/>
              <a:t> </a:t>
            </a:r>
            <a:r>
              <a:rPr lang="en-US" sz="2400" dirty="0" smtClean="0"/>
              <a:t>A </a:t>
            </a:r>
            <a:r>
              <a:rPr lang="en-US" sz="2400" dirty="0"/>
              <a:t>bar of hyaline cartilage </a:t>
            </a:r>
            <a:r>
              <a:rPr lang="en-US" sz="2400" dirty="0" smtClean="0"/>
              <a:t>that</a:t>
            </a:r>
          </a:p>
          <a:p>
            <a:pPr>
              <a:buNone/>
            </a:pPr>
            <a:r>
              <a:rPr lang="en-US" sz="2400" dirty="0" smtClean="0"/>
              <a:t>attaches a </a:t>
            </a:r>
            <a:r>
              <a:rPr lang="en-US" sz="2400" dirty="0"/>
              <a:t>rib </a:t>
            </a:r>
            <a:r>
              <a:rPr lang="en-US" sz="2400" dirty="0" smtClean="0"/>
              <a:t>to the sternum 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in </a:t>
            </a:r>
            <a:r>
              <a:rPr lang="en-US" sz="2400" dirty="0"/>
              <a:t>the case of true </a:t>
            </a:r>
            <a:r>
              <a:rPr lang="en-US" sz="2400" dirty="0" smtClean="0"/>
              <a:t> ribs</a:t>
            </a:r>
            <a:r>
              <a:rPr lang="en-US" sz="2400" dirty="0"/>
              <a:t>, or </a:t>
            </a:r>
            <a:r>
              <a:rPr lang="en-US" sz="2400" dirty="0" smtClean="0"/>
              <a:t>to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rib </a:t>
            </a:r>
            <a:r>
              <a:rPr lang="en-US" sz="2400" dirty="0" smtClean="0"/>
              <a:t>immediately above in </a:t>
            </a:r>
          </a:p>
          <a:p>
            <a:pPr>
              <a:buNone/>
            </a:pPr>
            <a:r>
              <a:rPr lang="en-US" sz="2400" dirty="0" smtClean="0"/>
              <a:t> the case of the upper false ribs.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Costal </a:t>
            </a:r>
            <a:r>
              <a:rPr lang="en-US" sz="2400" dirty="0"/>
              <a:t>cartilages of ribs </a:t>
            </a:r>
            <a:r>
              <a:rPr lang="en-US" sz="2400" dirty="0" smtClean="0"/>
              <a:t>1-7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connect </a:t>
            </a:r>
            <a:r>
              <a:rPr lang="en-US" sz="2400" dirty="0"/>
              <a:t>to </a:t>
            </a:r>
            <a:r>
              <a:rPr lang="en-US" sz="2400" dirty="0" smtClean="0"/>
              <a:t>the sternum;  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costal </a:t>
            </a:r>
            <a:r>
              <a:rPr lang="en-US" sz="2400" dirty="0"/>
              <a:t>cartilages of ribs </a:t>
            </a:r>
            <a:r>
              <a:rPr lang="en-US" sz="2400" dirty="0" smtClean="0"/>
              <a:t>8-10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connect </a:t>
            </a:r>
            <a:r>
              <a:rPr lang="en-US" sz="2400" dirty="0"/>
              <a:t>to the costal </a:t>
            </a:r>
          </a:p>
          <a:p>
            <a:pPr>
              <a:buNone/>
            </a:pPr>
            <a:r>
              <a:rPr lang="en-US" sz="2400" dirty="0" smtClean="0"/>
              <a:t> cartilage </a:t>
            </a:r>
            <a:r>
              <a:rPr lang="en-US" sz="2400" dirty="0"/>
              <a:t>of rib 7; </a:t>
            </a:r>
            <a:r>
              <a:rPr lang="en-US" sz="2400" dirty="0" smtClean="0"/>
              <a:t>costal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cartilages </a:t>
            </a:r>
            <a:r>
              <a:rPr lang="en-US" sz="2400" dirty="0"/>
              <a:t>of ribs 11 &amp; 12 do </a:t>
            </a:r>
            <a:r>
              <a:rPr lang="en-US" sz="2400" dirty="0" smtClean="0"/>
              <a:t>not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articulate anteriorly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but </a:t>
            </a:r>
            <a:r>
              <a:rPr lang="en-US" sz="2400" dirty="0"/>
              <a:t>end in the </a:t>
            </a:r>
            <a:r>
              <a:rPr lang="en-US" sz="2400" dirty="0" smtClean="0"/>
              <a:t>muscles of the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abdominal </a:t>
            </a:r>
            <a:r>
              <a:rPr lang="en-US" sz="2400" dirty="0"/>
              <a:t>wall</a:t>
            </a:r>
            <a:endParaRPr lang="en-US" sz="24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l-GR" sz="2000" dirty="0"/>
          </a:p>
        </p:txBody>
      </p:sp>
      <p:sp>
        <p:nvSpPr>
          <p:cNvPr id="17" name="Rectangle 16"/>
          <p:cNvSpPr/>
          <p:nvPr/>
        </p:nvSpPr>
        <p:spPr>
          <a:xfrm>
            <a:off x="3995936" y="5157192"/>
            <a:ext cx="504056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9978" y="1196752"/>
            <a:ext cx="480402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Radiate </a:t>
            </a:r>
            <a:r>
              <a:rPr lang="en-US" dirty="0"/>
              <a:t>sternocostal ligaments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052736"/>
            <a:ext cx="4495800" cy="554461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Fibrous </a:t>
            </a:r>
            <a:r>
              <a:rPr lang="en-US" dirty="0"/>
              <a:t>bands that </a:t>
            </a:r>
            <a:r>
              <a:rPr lang="en-US" dirty="0" smtClean="0"/>
              <a:t>cross</a:t>
            </a:r>
          </a:p>
          <a:p>
            <a:pPr>
              <a:buNone/>
            </a:pPr>
            <a:r>
              <a:rPr lang="en-US" dirty="0" smtClean="0"/>
              <a:t>from </a:t>
            </a:r>
            <a:r>
              <a:rPr lang="en-US" dirty="0"/>
              <a:t>the sternal end of </a:t>
            </a:r>
            <a:r>
              <a:rPr lang="en-US" dirty="0" smtClean="0"/>
              <a:t>the</a:t>
            </a:r>
          </a:p>
          <a:p>
            <a:pPr>
              <a:buNone/>
            </a:pPr>
            <a:r>
              <a:rPr lang="en-US" dirty="0" smtClean="0"/>
              <a:t>costal </a:t>
            </a:r>
            <a:r>
              <a:rPr lang="en-US" dirty="0"/>
              <a:t>cartilage to </a:t>
            </a:r>
            <a:r>
              <a:rPr lang="en-US" dirty="0" smtClean="0"/>
              <a:t>the</a:t>
            </a:r>
          </a:p>
          <a:p>
            <a:pPr>
              <a:buNone/>
            </a:pPr>
            <a:r>
              <a:rPr lang="en-US" dirty="0" smtClean="0"/>
              <a:t>ventral </a:t>
            </a:r>
            <a:r>
              <a:rPr lang="en-US" dirty="0"/>
              <a:t>part of </a:t>
            </a:r>
            <a:r>
              <a:rPr lang="en-US" dirty="0" smtClean="0"/>
              <a:t>the sternum.</a:t>
            </a:r>
          </a:p>
          <a:p>
            <a:pPr>
              <a:buNone/>
            </a:pPr>
            <a:r>
              <a:rPr lang="en-US" dirty="0"/>
              <a:t>T</a:t>
            </a:r>
            <a:r>
              <a:rPr lang="en-US" dirty="0" smtClean="0"/>
              <a:t>hese ligaments connect the</a:t>
            </a:r>
          </a:p>
          <a:p>
            <a:pPr>
              <a:buNone/>
            </a:pPr>
            <a:r>
              <a:rPr lang="en-US" dirty="0" smtClean="0"/>
              <a:t>costal cartilages of </a:t>
            </a:r>
            <a:r>
              <a:rPr lang="en-US" dirty="0"/>
              <a:t>ribs </a:t>
            </a:r>
            <a:r>
              <a:rPr lang="en-US" dirty="0" smtClean="0"/>
              <a:t>1-7</a:t>
            </a:r>
          </a:p>
          <a:p>
            <a:pPr>
              <a:buNone/>
            </a:pPr>
            <a:r>
              <a:rPr lang="en-US" dirty="0" smtClean="0"/>
              <a:t>with </a:t>
            </a:r>
            <a:r>
              <a:rPr lang="en-US" dirty="0"/>
              <a:t>the </a:t>
            </a:r>
            <a:r>
              <a:rPr lang="en-US" dirty="0" smtClean="0"/>
              <a:t>sternum on </a:t>
            </a:r>
            <a:r>
              <a:rPr lang="en-US" dirty="0"/>
              <a:t>both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/>
              <a:t>anterior </a:t>
            </a:r>
            <a:r>
              <a:rPr lang="en-US" dirty="0" smtClean="0"/>
              <a:t>and posterior</a:t>
            </a:r>
          </a:p>
          <a:p>
            <a:pPr>
              <a:buNone/>
            </a:pPr>
            <a:r>
              <a:rPr lang="en-US" dirty="0" smtClean="0"/>
              <a:t>surfaces </a:t>
            </a:r>
            <a:r>
              <a:rPr lang="en-US" dirty="0"/>
              <a:t>of </a:t>
            </a:r>
            <a:r>
              <a:rPr lang="en-US" dirty="0" smtClean="0"/>
              <a:t>the</a:t>
            </a:r>
          </a:p>
          <a:p>
            <a:pPr>
              <a:buNone/>
            </a:pPr>
            <a:r>
              <a:rPr lang="en-US" dirty="0" smtClean="0"/>
              <a:t>sternocostal </a:t>
            </a:r>
            <a:r>
              <a:rPr lang="en-US" dirty="0"/>
              <a:t>articulation</a:t>
            </a:r>
            <a:endParaRPr lang="el-GR" dirty="0"/>
          </a:p>
        </p:txBody>
      </p:sp>
      <p:sp>
        <p:nvSpPr>
          <p:cNvPr id="13" name="Rectangle 12"/>
          <p:cNvSpPr/>
          <p:nvPr/>
        </p:nvSpPr>
        <p:spPr>
          <a:xfrm>
            <a:off x="4499992" y="4653136"/>
            <a:ext cx="1008112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Angle </a:t>
            </a:r>
            <a:r>
              <a:rPr lang="en-US" dirty="0"/>
              <a:t>of sternum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3960440" cy="561662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dirty="0"/>
              <a:t>angle formed by </a:t>
            </a:r>
            <a:r>
              <a:rPr lang="en-US" dirty="0" smtClean="0"/>
              <a:t>the</a:t>
            </a:r>
          </a:p>
          <a:p>
            <a:pPr>
              <a:buNone/>
            </a:pPr>
            <a:r>
              <a:rPr lang="en-US" dirty="0" smtClean="0"/>
              <a:t>articulation </a:t>
            </a:r>
            <a:r>
              <a:rPr lang="en-US" dirty="0"/>
              <a:t>between </a:t>
            </a:r>
            <a:r>
              <a:rPr lang="en-US" dirty="0" smtClean="0"/>
              <a:t>the</a:t>
            </a:r>
          </a:p>
          <a:p>
            <a:pPr>
              <a:buNone/>
            </a:pPr>
            <a:r>
              <a:rPr lang="en-US" dirty="0" smtClean="0"/>
              <a:t>manubrium </a:t>
            </a:r>
            <a:r>
              <a:rPr lang="en-US" dirty="0"/>
              <a:t>and the body </a:t>
            </a:r>
            <a:r>
              <a:rPr lang="en-US" dirty="0" smtClean="0"/>
              <a:t>of</a:t>
            </a:r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/>
              <a:t>sternum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The cartilage</a:t>
            </a:r>
          </a:p>
          <a:p>
            <a:pPr>
              <a:buNone/>
            </a:pPr>
            <a:r>
              <a:rPr lang="en-US" dirty="0" smtClean="0"/>
              <a:t>within </a:t>
            </a:r>
            <a:r>
              <a:rPr lang="en-US" dirty="0"/>
              <a:t>this joint usually </a:t>
            </a:r>
            <a:r>
              <a:rPr lang="en-US" dirty="0" smtClean="0"/>
              <a:t>does</a:t>
            </a:r>
          </a:p>
          <a:p>
            <a:pPr>
              <a:buNone/>
            </a:pPr>
            <a:r>
              <a:rPr lang="en-US" dirty="0" smtClean="0"/>
              <a:t>not </a:t>
            </a:r>
            <a:r>
              <a:rPr lang="en-US" dirty="0"/>
              <a:t>become ossified until </a:t>
            </a:r>
            <a:r>
              <a:rPr lang="en-US" dirty="0" smtClean="0"/>
              <a:t>old</a:t>
            </a:r>
          </a:p>
          <a:p>
            <a:pPr>
              <a:buNone/>
            </a:pPr>
            <a:r>
              <a:rPr lang="en-US" dirty="0" smtClean="0"/>
              <a:t>age</a:t>
            </a:r>
            <a:r>
              <a:rPr lang="en-US" dirty="0"/>
              <a:t>; the angle formed by </a:t>
            </a:r>
            <a:r>
              <a:rPr lang="en-US" dirty="0" smtClean="0"/>
              <a:t>this</a:t>
            </a:r>
          </a:p>
          <a:p>
            <a:pPr>
              <a:buNone/>
            </a:pPr>
            <a:r>
              <a:rPr lang="en-US" dirty="0" smtClean="0"/>
              <a:t>articulation </a:t>
            </a:r>
            <a:r>
              <a:rPr lang="en-US" dirty="0"/>
              <a:t>is also called </a:t>
            </a:r>
            <a:r>
              <a:rPr lang="en-US" dirty="0" smtClean="0"/>
              <a:t>the</a:t>
            </a:r>
          </a:p>
          <a:p>
            <a:pPr>
              <a:buNone/>
            </a:pPr>
            <a:r>
              <a:rPr lang="en-US" dirty="0" smtClean="0"/>
              <a:t>angle </a:t>
            </a:r>
            <a:r>
              <a:rPr lang="en-US" dirty="0"/>
              <a:t>of Louis; the </a:t>
            </a:r>
            <a:r>
              <a:rPr lang="en-US" dirty="0" smtClean="0"/>
              <a:t>sternal</a:t>
            </a:r>
          </a:p>
          <a:p>
            <a:pPr>
              <a:buNone/>
            </a:pPr>
            <a:r>
              <a:rPr lang="en-US" dirty="0" smtClean="0"/>
              <a:t>angle </a:t>
            </a:r>
            <a:r>
              <a:rPr lang="en-US" dirty="0"/>
              <a:t>marks the level of </a:t>
            </a:r>
            <a:r>
              <a:rPr lang="en-US" dirty="0" smtClean="0"/>
              <a:t>the</a:t>
            </a:r>
          </a:p>
          <a:p>
            <a:pPr>
              <a:buNone/>
            </a:pPr>
            <a:r>
              <a:rPr lang="en-US" dirty="0" smtClean="0"/>
              <a:t>second </a:t>
            </a:r>
            <a:r>
              <a:rPr lang="en-US" dirty="0"/>
              <a:t>costal cartilage </a:t>
            </a:r>
            <a:r>
              <a:rPr lang="en-US" dirty="0" smtClean="0"/>
              <a:t>from</a:t>
            </a:r>
          </a:p>
          <a:p>
            <a:pPr>
              <a:buNone/>
            </a:pPr>
            <a:r>
              <a:rPr lang="en-US" dirty="0" smtClean="0"/>
              <a:t>which </a:t>
            </a:r>
            <a:r>
              <a:rPr lang="en-US" dirty="0"/>
              <a:t>all other ribs </a:t>
            </a:r>
            <a:r>
              <a:rPr lang="en-US" dirty="0" smtClean="0"/>
              <a:t>are</a:t>
            </a:r>
          </a:p>
          <a:p>
            <a:pPr>
              <a:buNone/>
            </a:pPr>
            <a:r>
              <a:rPr lang="en-US" dirty="0" smtClean="0"/>
              <a:t>counted</a:t>
            </a:r>
            <a:endParaRPr lang="el-GR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7940" y="1340768"/>
            <a:ext cx="516606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388424" y="2348880"/>
            <a:ext cx="576064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426" y="1700808"/>
            <a:ext cx="510557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Sternocostal joint</a:t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104456" cy="52565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dirty="0"/>
              <a:t>articulations </a:t>
            </a:r>
            <a:r>
              <a:rPr lang="en-US" dirty="0" smtClean="0"/>
              <a:t>that</a:t>
            </a:r>
          </a:p>
          <a:p>
            <a:pPr>
              <a:buNone/>
            </a:pPr>
            <a:r>
              <a:rPr lang="en-US" dirty="0" smtClean="0"/>
              <a:t>connect </a:t>
            </a:r>
            <a:r>
              <a:rPr lang="en-US" dirty="0"/>
              <a:t>the </a:t>
            </a:r>
            <a:r>
              <a:rPr lang="en-US" dirty="0" smtClean="0"/>
              <a:t>costal</a:t>
            </a:r>
          </a:p>
          <a:p>
            <a:pPr>
              <a:buNone/>
            </a:pPr>
            <a:r>
              <a:rPr lang="en-US" dirty="0" smtClean="0"/>
              <a:t>Cartilages with the</a:t>
            </a:r>
          </a:p>
          <a:p>
            <a:pPr>
              <a:buNone/>
            </a:pPr>
            <a:r>
              <a:rPr lang="en-US" dirty="0" smtClean="0"/>
              <a:t>Sternum. The </a:t>
            </a:r>
            <a:r>
              <a:rPr lang="en-US" dirty="0" err="1" smtClean="0"/>
              <a:t>sternocotal</a:t>
            </a:r>
            <a:endParaRPr lang="en-US" dirty="0"/>
          </a:p>
          <a:p>
            <a:pPr>
              <a:buNone/>
            </a:pPr>
            <a:r>
              <a:rPr lang="en-US" dirty="0" smtClean="0"/>
              <a:t>joints are </a:t>
            </a:r>
            <a:r>
              <a:rPr lang="en-US" dirty="0" err="1" smtClean="0"/>
              <a:t>arthrodial</a:t>
            </a:r>
            <a:r>
              <a:rPr lang="en-US" dirty="0" smtClean="0"/>
              <a:t> joints,</a:t>
            </a:r>
          </a:p>
          <a:p>
            <a:pPr>
              <a:buNone/>
            </a:pPr>
            <a:r>
              <a:rPr lang="en-US" dirty="0" smtClean="0"/>
              <a:t>with the exception </a:t>
            </a:r>
            <a:r>
              <a:rPr lang="en-US" dirty="0"/>
              <a:t>of </a:t>
            </a:r>
            <a:r>
              <a:rPr lang="en-US" dirty="0" smtClean="0"/>
              <a:t>the</a:t>
            </a:r>
          </a:p>
          <a:p>
            <a:pPr>
              <a:buNone/>
            </a:pPr>
            <a:r>
              <a:rPr lang="en-US" dirty="0" smtClean="0"/>
              <a:t>first</a:t>
            </a:r>
            <a:r>
              <a:rPr lang="en-US" dirty="0"/>
              <a:t>, </a:t>
            </a:r>
            <a:r>
              <a:rPr lang="en-US" dirty="0" err="1" smtClean="0"/>
              <a:t>inwhich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cartilage</a:t>
            </a:r>
          </a:p>
          <a:p>
            <a:pPr>
              <a:buNone/>
            </a:pPr>
            <a:r>
              <a:rPr lang="en-US" dirty="0" smtClean="0"/>
              <a:t>Is directly </a:t>
            </a:r>
            <a:r>
              <a:rPr lang="en-US" dirty="0"/>
              <a:t>united with </a:t>
            </a:r>
            <a:r>
              <a:rPr lang="en-US" dirty="0" smtClean="0"/>
              <a:t>the</a:t>
            </a:r>
          </a:p>
          <a:p>
            <a:pPr>
              <a:buNone/>
            </a:pPr>
            <a:r>
              <a:rPr lang="en-US" dirty="0" smtClean="0"/>
              <a:t>sternum</a:t>
            </a:r>
            <a:r>
              <a:rPr lang="en-US" dirty="0"/>
              <a:t>, and which </a:t>
            </a:r>
            <a:r>
              <a:rPr lang="en-US" dirty="0" smtClean="0"/>
              <a:t>is,</a:t>
            </a:r>
          </a:p>
          <a:p>
            <a:pPr>
              <a:buNone/>
            </a:pPr>
            <a:r>
              <a:rPr lang="en-US" dirty="0" smtClean="0"/>
              <a:t>therefore</a:t>
            </a:r>
            <a:r>
              <a:rPr lang="en-US" dirty="0"/>
              <a:t>, a </a:t>
            </a:r>
            <a:r>
              <a:rPr lang="en-US" dirty="0" err="1" smtClean="0"/>
              <a:t>synarthrodial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articulation</a:t>
            </a:r>
            <a:r>
              <a:rPr lang="en-US" dirty="0"/>
              <a:t>.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7524328" y="4797152"/>
            <a:ext cx="720080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Xiphisternal joint</a:t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844824"/>
            <a:ext cx="3744416" cy="3483768"/>
          </a:xfrm>
        </p:spPr>
        <p:txBody>
          <a:bodyPr/>
          <a:lstStyle/>
          <a:p>
            <a:pPr>
              <a:buNone/>
            </a:pPr>
            <a:r>
              <a:rPr lang="en-US" dirty="0"/>
              <a:t>located near the </a:t>
            </a:r>
            <a:r>
              <a:rPr lang="en-US" dirty="0" smtClean="0"/>
              <a:t>bottom</a:t>
            </a:r>
          </a:p>
          <a:p>
            <a:pPr>
              <a:buNone/>
            </a:pPr>
            <a:r>
              <a:rPr lang="en-US" dirty="0"/>
              <a:t>o</a:t>
            </a:r>
            <a:r>
              <a:rPr lang="en-US" dirty="0" smtClean="0"/>
              <a:t>f the </a:t>
            </a:r>
            <a:r>
              <a:rPr lang="en-US" dirty="0"/>
              <a:t>sternum, </a:t>
            </a:r>
            <a:r>
              <a:rPr lang="en-US" dirty="0" smtClean="0"/>
              <a:t>this</a:t>
            </a:r>
          </a:p>
          <a:p>
            <a:pPr>
              <a:buNone/>
            </a:pPr>
            <a:r>
              <a:rPr lang="en-US" dirty="0" smtClean="0"/>
              <a:t>articulation connects</a:t>
            </a:r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 err="1" smtClean="0"/>
              <a:t>xiphoid</a:t>
            </a:r>
            <a:r>
              <a:rPr lang="en-US" dirty="0" smtClean="0"/>
              <a:t> </a:t>
            </a:r>
            <a:r>
              <a:rPr lang="en-US" dirty="0"/>
              <a:t>process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with the body </a:t>
            </a:r>
            <a:r>
              <a:rPr lang="en-US" dirty="0"/>
              <a:t>of </a:t>
            </a:r>
            <a:r>
              <a:rPr lang="en-US" dirty="0" smtClean="0"/>
              <a:t>the</a:t>
            </a:r>
          </a:p>
          <a:p>
            <a:pPr>
              <a:buNone/>
            </a:pPr>
            <a:r>
              <a:rPr lang="en-US" dirty="0" smtClean="0"/>
              <a:t>sternum</a:t>
            </a:r>
            <a:r>
              <a:rPr lang="en-US" dirty="0"/>
              <a:t>.</a:t>
            </a:r>
            <a:endParaRPr lang="el-GR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1" y="836613"/>
            <a:ext cx="4896544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12360" y="566124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Xiphisternal joint</a:t>
            </a:r>
            <a:endParaRPr lang="el-G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8" name="Straight Connector 7"/>
          <p:cNvCxnSpPr>
            <a:endCxn id="6" idx="1"/>
          </p:cNvCxnSpPr>
          <p:nvPr/>
        </p:nvCxnSpPr>
        <p:spPr>
          <a:xfrm flipV="1">
            <a:off x="7380312" y="5922858"/>
            <a:ext cx="432048" cy="98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884368" y="6165304"/>
            <a:ext cx="864096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Joints and Ligaments of the Back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/>
          <a:lstStyle/>
          <a:p>
            <a:r>
              <a:rPr lang="en-US" dirty="0" smtClean="0"/>
              <a:t>Anterior longitudinal ligament</a:t>
            </a:r>
          </a:p>
          <a:p>
            <a:r>
              <a:rPr lang="en-US" dirty="0" err="1" smtClean="0"/>
              <a:t>Interspinous</a:t>
            </a:r>
            <a:r>
              <a:rPr lang="en-US" dirty="0" smtClean="0"/>
              <a:t> ligaments</a:t>
            </a:r>
          </a:p>
          <a:p>
            <a:r>
              <a:rPr lang="en-US" dirty="0" smtClean="0"/>
              <a:t>Intervertebral disks</a:t>
            </a:r>
          </a:p>
          <a:p>
            <a:r>
              <a:rPr lang="en-US" dirty="0" err="1" smtClean="0"/>
              <a:t>Ligamenta</a:t>
            </a:r>
            <a:r>
              <a:rPr lang="en-US" dirty="0" smtClean="0"/>
              <a:t> </a:t>
            </a:r>
            <a:r>
              <a:rPr lang="en-US" dirty="0" err="1" smtClean="0"/>
              <a:t>flava</a:t>
            </a:r>
            <a:endParaRPr lang="en-US" dirty="0" smtClean="0"/>
          </a:p>
          <a:p>
            <a:r>
              <a:rPr lang="en-US" dirty="0" smtClean="0"/>
              <a:t>Nuchal ligament</a:t>
            </a:r>
          </a:p>
          <a:p>
            <a:r>
              <a:rPr lang="en-US" dirty="0" smtClean="0"/>
              <a:t>Posterior longitudinal ligament</a:t>
            </a:r>
          </a:p>
          <a:p>
            <a:r>
              <a:rPr lang="en-US" dirty="0" err="1" smtClean="0"/>
              <a:t>Supraspinous</a:t>
            </a:r>
            <a:r>
              <a:rPr lang="en-US" dirty="0" smtClean="0"/>
              <a:t> ligaments</a:t>
            </a:r>
          </a:p>
          <a:p>
            <a:r>
              <a:rPr lang="en-US" dirty="0" err="1" smtClean="0"/>
              <a:t>Zygapophyseal</a:t>
            </a:r>
            <a:r>
              <a:rPr lang="en-US" dirty="0"/>
              <a:t> </a:t>
            </a:r>
            <a:r>
              <a:rPr lang="en-US" dirty="0" smtClean="0"/>
              <a:t>joint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0106"/>
          </a:xfrm>
        </p:spPr>
        <p:txBody>
          <a:bodyPr/>
          <a:lstStyle/>
          <a:p>
            <a:r>
              <a:rPr lang="en-US" dirty="0" smtClean="0"/>
              <a:t>Anterior longitudinal ligament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A ligament that runs down the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anterior surface of the spine. </a:t>
            </a:r>
          </a:p>
          <a:p>
            <a:pPr>
              <a:buNone/>
            </a:pPr>
            <a:r>
              <a:rPr lang="en-US" sz="2400" dirty="0" smtClean="0"/>
              <a:t> It traverses all of the vertebral </a:t>
            </a:r>
          </a:p>
          <a:p>
            <a:pPr>
              <a:buNone/>
            </a:pPr>
            <a:r>
              <a:rPr lang="en-US" sz="2400" dirty="0" smtClean="0"/>
              <a:t> bodies and intervertebral discs.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It lies directly posterior to the </a:t>
            </a:r>
          </a:p>
          <a:p>
            <a:pPr>
              <a:buNone/>
            </a:pPr>
            <a:r>
              <a:rPr lang="en-US" sz="2400" dirty="0" smtClean="0"/>
              <a:t> thoracic and abdominal viscera. </a:t>
            </a:r>
          </a:p>
          <a:p>
            <a:pPr>
              <a:buNone/>
            </a:pPr>
            <a:r>
              <a:rPr lang="en-US" sz="2400" dirty="0" smtClean="0"/>
              <a:t> Detailed information about the </a:t>
            </a:r>
          </a:p>
          <a:p>
            <a:pPr>
              <a:buNone/>
            </a:pPr>
            <a:r>
              <a:rPr lang="en-US" sz="2400" dirty="0" smtClean="0"/>
              <a:t>spine can be found here.</a:t>
            </a:r>
            <a:endParaRPr lang="el-GR" sz="2400" dirty="0"/>
          </a:p>
        </p:txBody>
      </p:sp>
      <p:pic>
        <p:nvPicPr>
          <p:cNvPr id="6145" name="Picture 1" descr="C:\Users\stelios\Desktop\anatomy research\ligaments_segment_b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84784"/>
            <a:ext cx="4407489" cy="374441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884368" y="5229200"/>
            <a:ext cx="1008112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461</Words>
  <Application>Microsoft Office PowerPoint</Application>
  <PresentationFormat>On-screen Show (4:3)</PresentationFormat>
  <Paragraphs>174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Joints and ligaments of the Thorax and the Back </vt:lpstr>
      <vt:lpstr>Joints and Ligaments of the Thorax</vt:lpstr>
      <vt:lpstr>Costal cartilage</vt:lpstr>
      <vt:lpstr>Radiate sternocostal ligaments</vt:lpstr>
      <vt:lpstr>Angle of sternum</vt:lpstr>
      <vt:lpstr> Sternocostal joint </vt:lpstr>
      <vt:lpstr> Xiphisternal joint </vt:lpstr>
      <vt:lpstr>Joints and Ligaments of the Back</vt:lpstr>
      <vt:lpstr>Anterior longitudinal ligament</vt:lpstr>
      <vt:lpstr> Interspinous ligaments </vt:lpstr>
      <vt:lpstr> Intervertebral disks </vt:lpstr>
      <vt:lpstr>Ligamenta flava</vt:lpstr>
      <vt:lpstr>Nuchal ligament</vt:lpstr>
      <vt:lpstr>Posterior longitudinal ligament</vt:lpstr>
      <vt:lpstr>supraspinous ligaments</vt:lpstr>
      <vt:lpstr>Zygapophyseal joint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Joints and ligaments</dc:title>
  <dc:creator>stelios</dc:creator>
  <cp:lastModifiedBy>stelios</cp:lastModifiedBy>
  <cp:revision>41</cp:revision>
  <dcterms:created xsi:type="dcterms:W3CDTF">2011-11-09T16:56:31Z</dcterms:created>
  <dcterms:modified xsi:type="dcterms:W3CDTF">2011-11-09T23:39:06Z</dcterms:modified>
</cp:coreProperties>
</file>