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0" r:id="rId2"/>
    <p:sldMasterId id="2147483886" r:id="rId3"/>
    <p:sldMasterId id="2147483898" r:id="rId4"/>
    <p:sldMasterId id="2147483910" r:id="rId5"/>
    <p:sldMasterId id="2147483922" r:id="rId6"/>
    <p:sldMasterId id="2147483934" r:id="rId7"/>
    <p:sldMasterId id="2147483946" r:id="rId8"/>
  </p:sldMasterIdLst>
  <p:notesMasterIdLst>
    <p:notesMasterId r:id="rId114"/>
  </p:notesMasterIdLst>
  <p:handoutMasterIdLst>
    <p:handoutMasterId r:id="rId115"/>
  </p:handoutMasterIdLst>
  <p:sldIdLst>
    <p:sldId id="676" r:id="rId9"/>
    <p:sldId id="622" r:id="rId10"/>
    <p:sldId id="664" r:id="rId11"/>
    <p:sldId id="624" r:id="rId12"/>
    <p:sldId id="625" r:id="rId13"/>
    <p:sldId id="626" r:id="rId14"/>
    <p:sldId id="620" r:id="rId15"/>
    <p:sldId id="566" r:id="rId16"/>
    <p:sldId id="567" r:id="rId17"/>
    <p:sldId id="454" r:id="rId18"/>
    <p:sldId id="455" r:id="rId19"/>
    <p:sldId id="458" r:id="rId20"/>
    <p:sldId id="456" r:id="rId21"/>
    <p:sldId id="568" r:id="rId22"/>
    <p:sldId id="457" r:id="rId23"/>
    <p:sldId id="410" r:id="rId24"/>
    <p:sldId id="666" r:id="rId25"/>
    <p:sldId id="667" r:id="rId26"/>
    <p:sldId id="569" r:id="rId27"/>
    <p:sldId id="424" r:id="rId28"/>
    <p:sldId id="627" r:id="rId29"/>
    <p:sldId id="619" r:id="rId30"/>
    <p:sldId id="623" r:id="rId31"/>
    <p:sldId id="668" r:id="rId32"/>
    <p:sldId id="669" r:id="rId33"/>
    <p:sldId id="670" r:id="rId34"/>
    <p:sldId id="671" r:id="rId35"/>
    <p:sldId id="672" r:id="rId36"/>
    <p:sldId id="673" r:id="rId37"/>
    <p:sldId id="674" r:id="rId38"/>
    <p:sldId id="675" r:id="rId39"/>
    <p:sldId id="572" r:id="rId40"/>
    <p:sldId id="574" r:id="rId41"/>
    <p:sldId id="575" r:id="rId42"/>
    <p:sldId id="665" r:id="rId43"/>
    <p:sldId id="618" r:id="rId44"/>
    <p:sldId id="585" r:id="rId45"/>
    <p:sldId id="590" r:id="rId46"/>
    <p:sldId id="592" r:id="rId47"/>
    <p:sldId id="593" r:id="rId48"/>
    <p:sldId id="595" r:id="rId49"/>
    <p:sldId id="596" r:id="rId50"/>
    <p:sldId id="598" r:id="rId51"/>
    <p:sldId id="600" r:id="rId52"/>
    <p:sldId id="604" r:id="rId53"/>
    <p:sldId id="608" r:id="rId54"/>
    <p:sldId id="611" r:id="rId55"/>
    <p:sldId id="612" r:id="rId56"/>
    <p:sldId id="613" r:id="rId57"/>
    <p:sldId id="616" r:id="rId58"/>
    <p:sldId id="617" r:id="rId59"/>
    <p:sldId id="501" r:id="rId60"/>
    <p:sldId id="502" r:id="rId61"/>
    <p:sldId id="564" r:id="rId62"/>
    <p:sldId id="650" r:id="rId63"/>
    <p:sldId id="505" r:id="rId64"/>
    <p:sldId id="509" r:id="rId65"/>
    <p:sldId id="510" r:id="rId66"/>
    <p:sldId id="628" r:id="rId67"/>
    <p:sldId id="514" r:id="rId68"/>
    <p:sldId id="517" r:id="rId69"/>
    <p:sldId id="519" r:id="rId70"/>
    <p:sldId id="629" r:id="rId71"/>
    <p:sldId id="630" r:id="rId72"/>
    <p:sldId id="632" r:id="rId73"/>
    <p:sldId id="635" r:id="rId74"/>
    <p:sldId id="636" r:id="rId75"/>
    <p:sldId id="637" r:id="rId76"/>
    <p:sldId id="638" r:id="rId77"/>
    <p:sldId id="651" r:id="rId78"/>
    <p:sldId id="639" r:id="rId79"/>
    <p:sldId id="652" r:id="rId80"/>
    <p:sldId id="640" r:id="rId81"/>
    <p:sldId id="653" r:id="rId82"/>
    <p:sldId id="641" r:id="rId83"/>
    <p:sldId id="654" r:id="rId84"/>
    <p:sldId id="642" r:id="rId85"/>
    <p:sldId id="655" r:id="rId86"/>
    <p:sldId id="643" r:id="rId87"/>
    <p:sldId id="656" r:id="rId88"/>
    <p:sldId id="644" r:id="rId89"/>
    <p:sldId id="657" r:id="rId90"/>
    <p:sldId id="645" r:id="rId91"/>
    <p:sldId id="658" r:id="rId92"/>
    <p:sldId id="646" r:id="rId93"/>
    <p:sldId id="659" r:id="rId94"/>
    <p:sldId id="647" r:id="rId95"/>
    <p:sldId id="660" r:id="rId96"/>
    <p:sldId id="648" r:id="rId97"/>
    <p:sldId id="649" r:id="rId98"/>
    <p:sldId id="529" r:id="rId99"/>
    <p:sldId id="541" r:id="rId100"/>
    <p:sldId id="663" r:id="rId101"/>
    <p:sldId id="544" r:id="rId102"/>
    <p:sldId id="545" r:id="rId103"/>
    <p:sldId id="546" r:id="rId104"/>
    <p:sldId id="550" r:id="rId105"/>
    <p:sldId id="551" r:id="rId106"/>
    <p:sldId id="552" r:id="rId107"/>
    <p:sldId id="553" r:id="rId108"/>
    <p:sldId id="554" r:id="rId109"/>
    <p:sldId id="555" r:id="rId110"/>
    <p:sldId id="556" r:id="rId111"/>
    <p:sldId id="557" r:id="rId112"/>
    <p:sldId id="558" r:id="rId113"/>
  </p:sldIdLst>
  <p:sldSz cx="9144000" cy="6858000" type="screen4x3"/>
  <p:notesSz cx="6661150" cy="9871075"/>
  <p:defaultTextStyle>
    <a:defPPr>
      <a:defRPr lang="en-US"/>
    </a:defPPr>
    <a:lvl1pPr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rgbClr val="FF9966"/>
      </a:buClr>
      <a:buSzPct val="120000"/>
      <a:buFont typeface="Wingdings" pitchFamily="2" charset="2"/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Letter Gothic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505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66FFFF"/>
    <a:srgbClr val="0000FF"/>
    <a:srgbClr val="0066FF"/>
    <a:srgbClr val="00CC99"/>
    <a:srgbClr val="FF9900"/>
    <a:srgbClr val="66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91" d="100"/>
          <a:sy n="91" d="100"/>
        </p:scale>
        <p:origin x="-3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78"/>
    </p:cViewPr>
  </p:sorterViewPr>
  <p:notesViewPr>
    <p:cSldViewPr>
      <p:cViewPr varScale="1">
        <p:scale>
          <a:sx n="93" d="100"/>
          <a:sy n="93" d="100"/>
        </p:scale>
        <p:origin x="-3732" y="-120"/>
      </p:cViewPr>
      <p:guideLst>
        <p:guide orient="horz" pos="3109"/>
        <p:guide pos="20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viewProps" Target="viewProps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102" Type="http://schemas.openxmlformats.org/officeDocument/2006/relationships/slide" Target="slides/slide94.xml"/><Relationship Id="rId110" Type="http://schemas.openxmlformats.org/officeDocument/2006/relationships/slide" Target="slides/slide102.xml"/><Relationship Id="rId11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13" Type="http://schemas.openxmlformats.org/officeDocument/2006/relationships/slide" Target="slides/slide105.xml"/><Relationship Id="rId11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cs-CZ"/>
              <a:t>habilitace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146C9FC-CFEB-4520-860D-559F22AA85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30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60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60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89475"/>
            <a:ext cx="488632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D47C4AE-902E-4E80-88F6-2ACF713F70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68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A3B39834-12EF-4BEF-9F23-F1CB8926F575}" type="slidenum">
              <a:rPr lang="cs-CZ" sz="1200" b="0" smtClean="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cs-CZ" sz="1200" b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1F41DED5-D8C2-4B79-AE6D-E17226EC8838}" type="slidenum">
              <a:rPr lang="cs-CZ" sz="1200" b="0" smtClean="0">
                <a:latin typeface="Times New Roman" pitchFamily="18" charset="0"/>
              </a:rPr>
              <a:pPr/>
              <a:t>10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89EC6AF-EFCC-49BA-864A-E3CE3A8BC861}" type="slidenum">
              <a:rPr lang="cs-CZ" sz="1200" b="0" smtClean="0">
                <a:latin typeface="Times New Roman" pitchFamily="18" charset="0"/>
              </a:rPr>
              <a:pPr/>
              <a:t>101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97225AAF-1020-4870-BA86-44D9C9FA7F3E}" type="slidenum">
              <a:rPr lang="cs-CZ" sz="1200" b="0" smtClean="0">
                <a:latin typeface="Times New Roman" pitchFamily="18" charset="0"/>
              </a:rPr>
              <a:pPr/>
              <a:t>102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16FC07D2-D19F-416C-95EF-4334129F3941}" type="slidenum">
              <a:rPr lang="cs-CZ" sz="1200" b="0" smtClean="0">
                <a:latin typeface="Times New Roman" pitchFamily="18" charset="0"/>
              </a:rPr>
              <a:pPr/>
              <a:t>103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36524BB4-A546-4D5B-84C4-14B536FC43D0}" type="slidenum">
              <a:rPr lang="cs-CZ" sz="1200" b="0" smtClean="0">
                <a:latin typeface="Times New Roman" pitchFamily="18" charset="0"/>
              </a:rPr>
              <a:pPr/>
              <a:t>104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5538" cy="3702050"/>
          </a:xfrm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5F4E469B-05BE-45B3-952D-4A62C40E4CD1}" type="slidenum">
              <a:rPr lang="cs-CZ" sz="1200" b="0" smtClean="0">
                <a:latin typeface="Times New Roman" pitchFamily="18" charset="0"/>
              </a:rPr>
              <a:pPr/>
              <a:t>105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EA8785A7-DC4A-41C1-BBCC-9B89678DF673}" type="slidenum">
              <a:rPr lang="cs-CZ" sz="1200" b="0" smtClean="0">
                <a:latin typeface="Times New Roman" pitchFamily="18" charset="0"/>
              </a:rPr>
              <a:pPr/>
              <a:t>11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C33051E1-D789-462C-8551-3525319C984F}" type="slidenum">
              <a:rPr lang="cs-CZ" sz="1200" b="0" smtClean="0">
                <a:latin typeface="Times New Roman" pitchFamily="18" charset="0"/>
              </a:rPr>
              <a:pPr/>
              <a:t>12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3177DECD-AEEA-496A-8AA7-A85EC717D654}" type="slidenum">
              <a:rPr lang="cs-CZ" sz="1200" b="0" smtClean="0">
                <a:latin typeface="Times New Roman" pitchFamily="18" charset="0"/>
              </a:rPr>
              <a:pPr/>
              <a:t>13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5538" cy="370205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19" tIns="45710" rIns="91419" bIns="45710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0297396E-9927-4D81-89B1-63DD46ABC537}" type="slidenum">
              <a:rPr lang="cs-CZ" sz="1200" b="0" smtClean="0">
                <a:latin typeface="Times New Roman" pitchFamily="18" charset="0"/>
              </a:rPr>
              <a:pPr/>
              <a:t>14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0403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D99CE6C-D488-4B9F-9B97-BB466C4A2F6E}" type="slidenum">
              <a:rPr lang="cs-CZ" sz="1200" b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sz="1200" b="0">
              <a:latin typeface="Times New Roman" pitchFamily="18" charset="0"/>
            </a:endParaRPr>
          </a:p>
        </p:txBody>
      </p:sp>
      <p:sp>
        <p:nvSpPr>
          <p:cNvPr id="230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F4606A41-F874-4DD8-B6A9-DD449BBA16F1}" type="slidenum">
              <a:rPr lang="cs-CZ" sz="1200" b="0" smtClean="0">
                <a:latin typeface="Times New Roman" pitchFamily="18" charset="0"/>
              </a:rPr>
              <a:pPr/>
              <a:t>15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F15F1B84-BC68-4E9F-8424-8A92C6FFCD1C}" type="slidenum">
              <a:rPr lang="cs-CZ" sz="1200" b="0" smtClean="0">
                <a:latin typeface="Times New Roman" pitchFamily="18" charset="0"/>
              </a:rPr>
              <a:pPr/>
              <a:t>16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71A45AF-5C5B-4CA2-A78F-353F5D10B5CD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17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D2F6DB8C-9EB7-4FFA-85A7-0C3F732C8A5A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18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EF7D8308-6177-4F0D-9013-CC43FC020EED}" type="slidenum">
              <a:rPr lang="cs-CZ" sz="1200" b="0" smtClean="0">
                <a:latin typeface="Times New Roman" pitchFamily="18" charset="0"/>
              </a:rPr>
              <a:pPr/>
              <a:t>19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5523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92A9B34-D3C7-45E9-8DFB-D5683897C1D6}" type="slidenum">
              <a:rPr lang="cs-CZ" sz="1200" b="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sz="1200" b="0">
              <a:latin typeface="Times New Roman" pitchFamily="18" charset="0"/>
            </a:endParaRPr>
          </a:p>
        </p:txBody>
      </p:sp>
      <p:sp>
        <p:nvSpPr>
          <p:cNvPr id="235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A068ABD9-709C-483A-9BEF-C930AA5C042E}" type="slidenum">
              <a:rPr lang="cs-CZ" sz="1200" b="0" smtClean="0">
                <a:latin typeface="Times New Roman" pitchFamily="18" charset="0"/>
              </a:rPr>
              <a:pPr/>
              <a:t>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C29ADDE-A8CD-4B82-84AA-211773CC3E52}" type="slidenum">
              <a:rPr lang="cs-CZ" sz="1200" b="0" smtClean="0">
                <a:latin typeface="Times New Roman" pitchFamily="18" charset="0"/>
              </a:rPr>
              <a:pPr/>
              <a:t>20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B2606D8-C4B1-40FC-B17F-B0648DD16756}" type="slidenum">
              <a:rPr lang="cs-CZ" sz="1200" b="0" smtClean="0">
                <a:latin typeface="Times New Roman" pitchFamily="18" charset="0"/>
              </a:rPr>
              <a:pPr/>
              <a:t>21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E747571D-6399-477C-B316-13D63E75321B}" type="slidenum">
              <a:rPr lang="cs-CZ" sz="1200" b="0" smtClean="0">
                <a:latin typeface="Times New Roman" pitchFamily="18" charset="0"/>
              </a:rPr>
              <a:pPr/>
              <a:t>22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CF04413-E1AF-4F7A-AAC1-D2002DFC176C}" type="slidenum">
              <a:rPr lang="cs-CZ" sz="1200" b="0" smtClean="0">
                <a:latin typeface="Times New Roman" pitchFamily="18" charset="0"/>
              </a:rPr>
              <a:pPr/>
              <a:t>23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317D0097-D0C5-462A-AE16-10A7FB5A427F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D2B5B20A-31F3-4CE0-B00B-70E4D0110BDD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86882516-7B4E-4A3A-9618-E325CE87A466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26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97362D3B-5E88-4EBC-96F2-4212CCB97C33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27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302A66D9-6105-4125-9838-3376909B7EF1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28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37FC7874-4E6D-40FD-B8AF-CF57C14BB47F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29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6D38917C-EF5B-43C5-9A51-55C812DCA58C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16545B17-DCC7-4D78-B115-43B26458EC50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30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6558289-7B0C-44C9-9513-0A5D641E0FBF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31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4625F146-42DC-451B-A8B0-5E49AAD9B225}" type="slidenum">
              <a:rPr lang="cs-CZ" sz="1200" b="0" smtClean="0">
                <a:latin typeface="Times New Roman" pitchFamily="18" charset="0"/>
              </a:rPr>
              <a:pPr/>
              <a:t>32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EC58EF5A-79BC-4CE8-932A-40BD9E7F0A03}" type="slidenum">
              <a:rPr lang="cs-CZ" sz="1200" b="0" smtClean="0">
                <a:latin typeface="Times New Roman" pitchFamily="18" charset="0"/>
              </a:rPr>
              <a:pPr/>
              <a:t>33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9C2C6E74-C1E5-4014-BC59-9C8CF659F885}" type="slidenum">
              <a:rPr lang="cs-CZ" sz="1200" b="0" smtClean="0">
                <a:latin typeface="Times New Roman" pitchFamily="18" charset="0"/>
              </a:rPr>
              <a:pPr/>
              <a:t>34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582D1296-5DE3-4EE6-BE2B-61CD86A39241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35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9D7A946A-133C-473E-954B-BAE13DDDF4B3}" type="slidenum">
              <a:rPr lang="cs-CZ" sz="1200" b="0" smtClean="0">
                <a:latin typeface="Times New Roman" pitchFamily="18" charset="0"/>
              </a:rPr>
              <a:pPr/>
              <a:t>36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FE27986-187C-4753-A171-A8D84EF26B36}" type="slidenum">
              <a:rPr lang="cs-CZ" sz="1200" b="0" smtClean="0">
                <a:latin typeface="Times New Roman" pitchFamily="18" charset="0"/>
              </a:rPr>
              <a:pPr/>
              <a:t>37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CC06A57A-0D97-4E55-A936-6FFE6E8D066B}" type="slidenum">
              <a:rPr lang="cs-CZ" sz="1200" b="0" smtClean="0">
                <a:latin typeface="Times New Roman" pitchFamily="18" charset="0"/>
              </a:rPr>
              <a:pPr/>
              <a:t>38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22331DA0-D0CB-4B75-958E-6E79088D5DF7}" type="slidenum">
              <a:rPr lang="cs-CZ" sz="1200" b="0" smtClean="0">
                <a:latin typeface="Times New Roman" pitchFamily="18" charset="0"/>
              </a:rPr>
              <a:pPr/>
              <a:t>39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553EDEA1-6189-41B2-9C53-F690E59D599F}" type="slidenum">
              <a:rPr lang="cs-CZ" sz="1200" b="0" smtClean="0">
                <a:latin typeface="Times New Roman" pitchFamily="18" charset="0"/>
              </a:rPr>
              <a:pPr/>
              <a:t>4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2381587-4884-4A3B-9EC7-129F93EBE20B}" type="slidenum">
              <a:rPr lang="cs-CZ" sz="1200" b="0" smtClean="0">
                <a:latin typeface="Times New Roman" pitchFamily="18" charset="0"/>
              </a:rPr>
              <a:pPr/>
              <a:t>40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E63E0096-7033-4ABF-A51E-3A8F300E3A3C}" type="slidenum">
              <a:rPr lang="cs-CZ" sz="1200" b="0" smtClean="0">
                <a:latin typeface="Times New Roman" pitchFamily="18" charset="0"/>
              </a:rPr>
              <a:pPr/>
              <a:t>41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3E6EB394-EBAE-4BC9-8B2B-2D5154C15583}" type="slidenum">
              <a:rPr lang="cs-CZ" sz="1200" b="0" smtClean="0">
                <a:latin typeface="Times New Roman" pitchFamily="18" charset="0"/>
              </a:rPr>
              <a:pPr/>
              <a:t>42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80BDA0C0-2A35-48F7-B3D3-70DEFB98688F}" type="slidenum">
              <a:rPr lang="cs-CZ" sz="1200" b="0" smtClean="0">
                <a:latin typeface="Times New Roman" pitchFamily="18" charset="0"/>
              </a:rPr>
              <a:pPr/>
              <a:t>43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871F6D8-2C03-4826-83D7-5DB024D468FD}" type="slidenum">
              <a:rPr lang="cs-CZ" sz="1200" b="0" smtClean="0">
                <a:latin typeface="Times New Roman" pitchFamily="18" charset="0"/>
              </a:rPr>
              <a:pPr/>
              <a:t>44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AE18E3C3-F9D0-44DD-B3E1-7E6C8ED1ECDB}" type="slidenum">
              <a:rPr lang="cs-CZ" sz="1200" b="0" smtClean="0">
                <a:latin typeface="Times New Roman" pitchFamily="18" charset="0"/>
              </a:rPr>
              <a:pPr/>
              <a:t>45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0F344F9-EB20-4809-999A-43B825147256}" type="slidenum">
              <a:rPr lang="cs-CZ" sz="1200" b="0" smtClean="0">
                <a:latin typeface="Times New Roman" pitchFamily="18" charset="0"/>
              </a:rPr>
              <a:pPr/>
              <a:t>46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DD11CE90-7E5D-4256-984C-83BC159F0F97}" type="slidenum">
              <a:rPr lang="cs-CZ" sz="1200" b="0" smtClean="0">
                <a:latin typeface="Times New Roman" pitchFamily="18" charset="0"/>
              </a:rPr>
              <a:pPr/>
              <a:t>47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285C72A1-366D-47C9-AF7F-0A212FEC640D}" type="slidenum">
              <a:rPr lang="cs-CZ" sz="1200" b="0" smtClean="0">
                <a:latin typeface="Times New Roman" pitchFamily="18" charset="0"/>
              </a:rPr>
              <a:pPr/>
              <a:t>48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BC8130C-13E0-4A41-BED5-A4FE578A745E}" type="slidenum">
              <a:rPr lang="cs-CZ" sz="1200" b="0" smtClean="0">
                <a:latin typeface="Times New Roman" pitchFamily="18" charset="0"/>
              </a:rPr>
              <a:pPr/>
              <a:t>49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D198BAD8-0C17-4665-9D37-0AEDB6DBCBD7}" type="slidenum">
              <a:rPr lang="cs-CZ" sz="1200" b="0" smtClean="0">
                <a:latin typeface="Times New Roman" pitchFamily="18" charset="0"/>
              </a:rPr>
              <a:pPr/>
              <a:t>5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F7E9343E-2D28-4B13-BA7F-970F976CBA1E}" type="slidenum">
              <a:rPr lang="cs-CZ" sz="1200" b="0" smtClean="0">
                <a:latin typeface="Times New Roman" pitchFamily="18" charset="0"/>
              </a:rPr>
              <a:pPr/>
              <a:t>50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123020DF-574F-466C-AC6D-1B80DBDF0B42}" type="slidenum">
              <a:rPr lang="cs-CZ" sz="1200" b="0" smtClean="0">
                <a:latin typeface="Times New Roman" pitchFamily="18" charset="0"/>
              </a:rPr>
              <a:pPr/>
              <a:t>51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6132F1DD-4F04-4D17-B737-39DD4D78330B}" type="slidenum">
              <a:rPr lang="cs-CZ" sz="1200" b="0" smtClean="0">
                <a:latin typeface="Times New Roman" pitchFamily="18" charset="0"/>
              </a:rPr>
              <a:pPr/>
              <a:t>52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9" tIns="45715" rIns="91429" bIns="45715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F57C3EE7-641E-4F05-A9C1-E94B0239A76A}" type="slidenum">
              <a:rPr lang="cs-CZ" sz="1200" b="0" smtClean="0">
                <a:latin typeface="Times New Roman" pitchFamily="18" charset="0"/>
              </a:rPr>
              <a:pPr/>
              <a:t>53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C641B500-A086-40AC-95CA-6D0E7AD15CB5}" type="slidenum">
              <a:rPr lang="cs-CZ" sz="1200" b="0" smtClean="0">
                <a:latin typeface="Times New Roman" pitchFamily="18" charset="0"/>
              </a:rPr>
              <a:pPr/>
              <a:t>54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CA1070D6-9700-4EBB-BAC2-6C61A074ECE1}" type="slidenum">
              <a:rPr lang="cs-CZ" sz="1200" b="0" smtClean="0">
                <a:latin typeface="Times New Roman" pitchFamily="18" charset="0"/>
              </a:rPr>
              <a:pPr/>
              <a:t>55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AC66A8EC-CFD5-4652-8F4D-6D06E7BF1BBA}" type="slidenum">
              <a:rPr lang="cs-CZ" sz="1200" b="0" smtClean="0">
                <a:latin typeface="Times New Roman" pitchFamily="18" charset="0"/>
              </a:rPr>
              <a:pPr/>
              <a:t>56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DF824CF8-22D6-47FE-A040-838AD1DBFA20}" type="slidenum">
              <a:rPr lang="cs-CZ" sz="1200" b="0" smtClean="0">
                <a:latin typeface="Times New Roman" pitchFamily="18" charset="0"/>
              </a:rPr>
              <a:pPr/>
              <a:t>57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390EA6BE-11E1-45D9-8AAA-FA904D3CA4DA}" type="slidenum">
              <a:rPr lang="cs-CZ" sz="1200" b="0" smtClean="0">
                <a:latin typeface="Times New Roman" pitchFamily="18" charset="0"/>
              </a:rPr>
              <a:pPr/>
              <a:t>58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/>
            <a:fld id="{E36B7EA4-559B-484B-9FE8-3B074FD45E5F}" type="slidenum">
              <a:rPr lang="cs-CZ" sz="1200" b="0">
                <a:latin typeface="Times New Roman" pitchFamily="18" charset="0"/>
              </a:rPr>
              <a:pPr algn="r"/>
              <a:t>59</a:t>
            </a:fld>
            <a:endParaRPr lang="cs-CZ" sz="1200" b="0">
              <a:latin typeface="Times New Roman" pitchFamily="18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3535B66-8E6F-48B0-8203-8099656813DF}" type="slidenum">
              <a:rPr lang="cs-CZ" sz="1200" b="0" smtClean="0">
                <a:latin typeface="Times New Roman" pitchFamily="18" charset="0"/>
              </a:rPr>
              <a:pPr/>
              <a:t>6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238EB4E-8AB3-4084-AE63-1A7F44606DBA}" type="slidenum">
              <a:rPr lang="cs-CZ" sz="1200" b="0" smtClean="0">
                <a:latin typeface="Times New Roman" pitchFamily="18" charset="0"/>
              </a:rPr>
              <a:pPr/>
              <a:t>60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9F649608-1A45-4594-8074-758C5E550B49}" type="slidenum">
              <a:rPr lang="cs-CZ" sz="1200" b="0" smtClean="0">
                <a:latin typeface="Times New Roman" pitchFamily="18" charset="0"/>
              </a:rPr>
              <a:pPr/>
              <a:t>62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12813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ABF6B902-3180-4C4B-965E-CBAF277C118C}" type="slidenum">
              <a:rPr lang="cs-CZ" sz="1200" b="0" smtClean="0">
                <a:solidFill>
                  <a:srgbClr val="000000"/>
                </a:solidFill>
                <a:latin typeface="Times New Roman" pitchFamily="18" charset="0"/>
              </a:rPr>
              <a:pPr/>
              <a:t>63</a:t>
            </a:fld>
            <a:endParaRPr lang="cs-CZ" sz="12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solidFill>
            <a:srgbClr val="FFFFFF"/>
          </a:solidFill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F0F1806-8F29-43BD-B594-D7745BEE9B60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9C23F1F-14FF-47F7-93CC-0CD754DFA9A2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597F5CA-A4E4-441B-AB48-14E2B00949CA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3F878FE-B0EE-4BB6-AD2B-E3CDF5B3D889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2F1E29C-A78E-46C5-9CE4-F1B480E242A9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E4BB19A-849F-4D98-8D9A-273391EAE23C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6CA5421-421F-4AE1-BA8E-CC38402E99F3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3A54E3D-F05C-4081-A24F-8494B6C92EC7}" type="slidenum">
              <a:rPr lang="cs-CZ" sz="1200" b="0" smtClean="0">
                <a:latin typeface="Times New Roman" pitchFamily="18" charset="0"/>
              </a:rPr>
              <a:pPr/>
              <a:t>7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E33FE38-C4F5-48AB-9E27-7AFFDE4F8B29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E01F087-58C9-40E1-9CFD-DC2E846A9289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C97483A-155D-4A36-B7DB-69A0A9E388BC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A069D79-8AEB-4533-A810-A1485BD9EF7F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A3A1A87-13D2-4BEF-8742-8F09B68275E1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981C3C7-207B-4B60-8990-17BF8AD3B181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1808515-1449-4679-8DD9-5B73C11EEF7C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2865071-CCA8-4B24-9C30-61333688C3C5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85CED3B-DF8B-4DDF-8100-FCA1B2AD9442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1429FB5-27B2-4A00-B7AE-D09759A37C83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1560F4BA-CF8F-432B-B7C3-6862178E88AA}" type="slidenum">
              <a:rPr lang="cs-CZ" sz="1200" b="0" smtClean="0">
                <a:latin typeface="Times New Roman" pitchFamily="18" charset="0"/>
              </a:rPr>
              <a:pPr/>
              <a:t>8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32ACC4-4AD3-47F0-AC25-27B47030DFC8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998B6CE-08E4-4A2E-8A97-44B060EE5E86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9AD4E57-6C90-43C3-B9B6-6540B991C97D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96D0CD9-ACB5-495E-BEE1-7D663A0183C4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F1C519BB-50EF-47FF-9DE2-A027CBFEB4DC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428BFB0-90D8-49CE-AF52-8DE4C4FE631D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EB6D359-35FE-4EAF-ABA1-F54E3B17D21E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DE64F97-5D5A-43EA-9E8E-A633E4B31482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AF05B23-5B34-4AD9-BA9E-A31C903C52F6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4F5ED65-88C5-4221-A2A1-1ADA424172B0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4A7E478D-453F-4337-A3CB-6C271821AC7A}" type="slidenum">
              <a:rPr lang="cs-CZ" sz="1200" b="0" smtClean="0">
                <a:latin typeface="Times New Roman" pitchFamily="18" charset="0"/>
              </a:rPr>
              <a:pPr/>
              <a:t>9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AE6149B8-E8E3-405A-8BB7-584DD2EC3ACC}" type="slidenum">
              <a:rPr lang="cs-CZ" sz="1200" b="0" smtClean="0">
                <a:latin typeface="Times New Roman" pitchFamily="18" charset="0"/>
              </a:rPr>
              <a:pPr/>
              <a:t>91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5BE05A0F-ECF2-42A2-926F-C2908E8C659D}" type="slidenum">
              <a:rPr lang="cs-CZ" sz="1200" b="0" smtClean="0">
                <a:latin typeface="Times New Roman" pitchFamily="18" charset="0"/>
              </a:rPr>
              <a:pPr/>
              <a:t>92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1031"/>
          <p:cNvSpPr txBox="1">
            <a:spLocks noGrp="1" noChangeArrowheads="1"/>
          </p:cNvSpPr>
          <p:nvPr/>
        </p:nvSpPr>
        <p:spPr bwMode="auto">
          <a:xfrm>
            <a:off x="3775075" y="9377363"/>
            <a:ext cx="28860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 anchor="b"/>
          <a:lstStyle>
            <a:lvl1pPr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defTabSz="923925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defTabSz="923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BAAB6DB-DA8E-43EB-902E-D9FE5E748207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BA9C7621-E913-4A98-B4DE-9EEDDEA725CB}" type="slidenum">
              <a:rPr lang="cs-CZ" sz="1200" b="0" smtClean="0">
                <a:latin typeface="Times New Roman" pitchFamily="18" charset="0"/>
              </a:rPr>
              <a:pPr/>
              <a:t>94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62CE51D-BAA4-41B7-86CA-123060AA5E33}" type="slidenum">
              <a:rPr lang="cs-CZ" sz="1200" b="0" smtClean="0">
                <a:latin typeface="Times New Roman" pitchFamily="18" charset="0"/>
              </a:rPr>
              <a:pPr/>
              <a:t>95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E5665B33-80E1-4FAA-ABC4-C23C92F44525}" type="slidenum">
              <a:rPr lang="cs-CZ" sz="1200" b="0" smtClean="0">
                <a:latin typeface="Times New Roman" pitchFamily="18" charset="0"/>
              </a:rPr>
              <a:pPr/>
              <a:t>96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5E5AD963-8510-4ACC-B127-90CF171BB0D4}" type="slidenum">
              <a:rPr lang="cs-CZ" sz="1200" b="0" smtClean="0">
                <a:latin typeface="Times New Roman" pitchFamily="18" charset="0"/>
              </a:rPr>
              <a:pPr/>
              <a:t>97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02C30C65-D33C-4388-A043-E2781C094CF9}" type="slidenum">
              <a:rPr lang="cs-CZ" sz="1200" b="0" smtClean="0">
                <a:latin typeface="Times New Roman" pitchFamily="18" charset="0"/>
              </a:rPr>
              <a:pPr/>
              <a:t>98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75303842-76AD-429D-AF97-DE6A5ED33758}" type="slidenum">
              <a:rPr lang="cs-CZ" sz="1200" b="0" smtClean="0">
                <a:latin typeface="Times New Roman" pitchFamily="18" charset="0"/>
              </a:rPr>
              <a:pPr/>
              <a:t>99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fld id="{EA24D29C-5E99-43E0-B0C0-EB8BCEBD7C6E}" type="slidenum">
              <a:rPr lang="cs-CZ" sz="1200" b="0" smtClean="0">
                <a:latin typeface="Times New Roman" pitchFamily="18" charset="0"/>
              </a:rPr>
              <a:pPr/>
              <a:t>100</a:t>
            </a:fld>
            <a:endParaRPr lang="cs-CZ" sz="1200" b="0" smtClean="0">
              <a:latin typeface="Times New Roman" pitchFamily="18" charset="0"/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3600" y="739775"/>
            <a:ext cx="4933950" cy="3702050"/>
          </a:xfrm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5029200"/>
            <a:ext cx="9147175" cy="0"/>
          </a:xfrm>
          <a:prstGeom prst="line">
            <a:avLst/>
          </a:prstGeom>
          <a:noFill/>
          <a:ln w="15875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cs-CZ" noProof="0" smtClean="0"/>
              <a:t>Klepnutím upravíte styl předlohy nadpisu.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cs-CZ" noProof="0" smtClean="0"/>
              <a:t>Klepnutím upravíte styl předlohy podnadpisu.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6956-01D9-4B57-AB0D-DDE9F4F4ED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853306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744B-C8F9-4121-AFCD-21E41CED8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217393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F78B-6AFA-4A6B-BDAE-3A07AAA630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133394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9D59-C033-41BC-900E-986F852210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856596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99A0-C1D6-4ABA-A8A4-6E43A21E25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362405"/>
      </p:ext>
    </p:extLst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19400" y="19812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2819400" y="41148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3F89-608F-460C-807F-1D3700F16C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622001"/>
      </p:ext>
    </p:extLst>
  </p:cSld>
  <p:clrMapOvr>
    <a:masterClrMapping/>
  </p:clrMapOvr>
  <p:transition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D116-DF33-4162-B684-510CB54FCF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383331"/>
      </p:ext>
    </p:extLst>
  </p:cSld>
  <p:clrMapOvr>
    <a:masterClrMapping/>
  </p:clrMapOvr>
  <p:transition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E96F630B-FBB6-4694-A467-8421CEF85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117080"/>
      </p:ext>
    </p:extLst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86E61B8-D683-41CB-B9B2-7BDEB6F2E6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280307"/>
      </p:ext>
    </p:extLst>
  </p:cSld>
  <p:clrMapOvr>
    <a:masterClrMapping/>
  </p:clrMapOvr>
  <p:transition spd="med"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376D174-C89A-4207-8A64-ADC86BB9FA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109841"/>
      </p:ext>
    </p:extLst>
  </p:cSld>
  <p:clrMapOvr>
    <a:masterClrMapping/>
  </p:clrMapOvr>
  <p:transition spd="med"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1A2E0617-2567-4E07-8D4F-6F10E5DC47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39723"/>
      </p:ext>
    </p:extLst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89BD-EA87-4410-98CB-380843C84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13642"/>
      </p:ext>
    </p:extLst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A701238-6A0D-43B3-BD68-CE24D9EC0C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072061"/>
      </p:ext>
    </p:extLst>
  </p:cSld>
  <p:clrMapOvr>
    <a:masterClrMapping/>
  </p:clrMapOvr>
  <p:transition spd="med"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D3648D4-4A84-485B-BD41-9017CF2B2D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04894"/>
      </p:ext>
    </p:extLst>
  </p:cSld>
  <p:clrMapOvr>
    <a:masterClrMapping/>
  </p:clrMapOvr>
  <p:transition spd="med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A655830-410C-4CB4-877D-18C3D6A476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090344"/>
      </p:ext>
    </p:extLst>
  </p:cSld>
  <p:clrMapOvr>
    <a:masterClrMapping/>
  </p:clrMapOvr>
  <p:transition spd="med"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5D1DB3E-18FD-46B0-92D7-1FA6F0375A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545997"/>
      </p:ext>
    </p:extLst>
  </p:cSld>
  <p:clrMapOvr>
    <a:masterClrMapping/>
  </p:clrMapOvr>
  <p:transition spd="med"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B98C083-79B8-4975-9B6D-4298C99A78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368132"/>
      </p:ext>
    </p:extLst>
  </p:cSld>
  <p:clrMapOvr>
    <a:masterClrMapping/>
  </p:clrMapOvr>
  <p:transition spd="med"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1CF14DD1-77E5-4A89-BE41-2FF09B96E1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356872"/>
      </p:ext>
    </p:extLst>
  </p:cSld>
  <p:clrMapOvr>
    <a:masterClrMapping/>
  </p:clrMapOvr>
  <p:transition spd="med"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ACEFBC6-0C0F-40C2-B766-EB6D45E87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855467"/>
      </p:ext>
    </p:extLst>
  </p:cSld>
  <p:clrMapOvr>
    <a:masterClrMapping/>
  </p:clrMapOvr>
  <p:transition spd="med"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AE0DC57E-8CC0-48DA-8496-9206A1876FC1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DC90AFB-5FFB-43A6-A91A-209B28F29C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105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AD9CB7FC-3C15-4ACA-9975-574C25AE9A9C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577AAA1-4B93-4D45-B456-326E2E77D6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99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F1D5B29-49DE-4E71-85FB-1B8DE57399AD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6D6258D-E4AF-4561-A8D5-6E618031C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78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EF90-1F3A-4DFD-AA8E-B60DE0BD15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530931"/>
      </p:ext>
    </p:extLst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6340C5FF-DF41-4746-9A25-F534A84BC057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983180A-5017-4D47-8E57-19D9DD0CE1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947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AE59232-AC73-478A-9830-405DE2468D11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EF83327B-7FEF-4439-8FD7-F9AD68C7CB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37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4704EA7-C9FB-4818-BCBA-BFFFF2440003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719ACE7-8113-42CD-ADDD-7BD1F8DD4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711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B1FAEFC-AE8D-4C9A-860C-73AE847299BB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A50DACFF-4A20-4690-9DE2-0BAADAF22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505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C2EED6E-F572-4E4F-9347-3C45F63D879C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F0EB46A-F579-44D5-96E3-965CE7ACFF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070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EBD87A05-AC44-4AC6-AD3D-E57484998BBE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4EAB532-50BF-4F4A-934A-9A4A8B44F3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870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C1DCDD7-E323-4275-948A-8D7D5CFA3AEF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997950E-74AC-412B-9B7B-569D751077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63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6E595C6-BF14-4858-AB1B-0621561B26AC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0C55C3E-FC3C-41C4-9F7B-56CCACC3E7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452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E2665E5-D10E-4736-BFFA-1675EC88B387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12C0273-57C2-484C-9623-691E9DCA4E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691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557D874-EC67-457A-A55E-14064087A91E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135EEE9-6E1A-4575-9DD6-4AF4D8B5C8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1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B892-BE75-4667-9D5E-9A4615A40B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451254"/>
      </p:ext>
    </p:extLst>
  </p:cSld>
  <p:clrMapOvr>
    <a:masterClrMapping/>
  </p:clrMapOvr>
  <p:transition>
    <p:pull dir="r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E77CAF6-842F-4EF5-8635-22A8C429FFC5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C84CC79-05F0-417D-99CB-D18E4C90C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626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39C8CC8-5AF7-48AB-9731-0F137EEB0826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FE259B1-456F-48C6-8F5C-48A99B7B71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70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D4D364E-D5D3-4C7D-B219-C198201AE2A4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0E5B37F-72AD-4B78-A85F-E9B38485A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299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D74E27C9-6ADB-413B-9495-80E12785A368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3A3CCD0-BB14-4881-94BF-CB14117B11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03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B8BC9B7-B803-4422-B63C-66835273C4E9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05EE769-9EDB-4F23-BF78-8FA4FA8FF0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408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62F3BC40-6565-4238-A45A-7E082A938925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0FBB46E-293C-4317-BA45-453039715A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319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3519600-24CF-47ED-A497-67C7C12404F5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B929F8A-BD9A-4D39-A659-6C5E4C63BC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601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13DB5DEC-5846-4CDD-9B08-DF09EFF82C7E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EF3D4F3-7E12-477D-A78B-D4B53361B2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306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2C6B1AB-5246-4215-A718-9A9A17673E0F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14D51F3E-3A78-409B-AC14-7AEAA9C246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270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5C88004-C334-414D-8B22-1FFF8E965EFD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C7D66FA-3C8A-4AEF-A062-86FBB3EB2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02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4B9A-9AF2-48BA-AD5F-419DA65EC0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142026"/>
      </p:ext>
    </p:extLst>
  </p:cSld>
  <p:clrMapOvr>
    <a:masterClrMapping/>
  </p:clrMapOvr>
  <p:transition>
    <p:pull dir="r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AD092B29-0231-4CC1-94B3-126F56AF2DFE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D3F9D476-7759-4AEE-BE49-5684E9D34E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230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40C8012-F26D-4C09-AA44-49F225D820BC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F9C43AC-CA6C-4217-845D-818BF6F54F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086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0F294AF-9AA9-40EF-97F2-67AAD086405D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5F8D5A4-6D39-43A9-BFF5-2CF98C4BE6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617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4C60FFA-AD6D-4239-B31C-DD9899ACB897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76DED67-1C9B-4436-8293-F78D6385D6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935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FEF90AC-BA30-4C77-AA9A-E8F9ABEFC5BE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F239EB6-B052-4528-90B1-C0E10A11DD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706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3E5F121-3859-4CA3-9594-AF6B9CEAB1CE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3AB3C49-B6FF-4455-9F74-A14B9B9223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460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666A7FCE-23D2-4728-9338-72F1F8102D2A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A51319D6-8C9A-4169-93C1-F7DCE552DD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483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6F594F6E-7B8B-4FD2-AC36-2476337F0B71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2D0C5B53-16B1-421D-BB15-89F21614A3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90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2A8F23F-2B18-420D-85C6-7AEC59E925E2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ABE2177-DB62-4450-8A32-708FB63881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6923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E27D321-3D0C-4469-9A95-F8632E839396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E3059408-91AE-4115-8EA1-6073768257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34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4ED4-9322-402D-9ED5-9BDC0C5CD5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184652"/>
      </p:ext>
    </p:extLst>
  </p:cSld>
  <p:clrMapOvr>
    <a:masterClrMapping/>
  </p:clrMapOvr>
  <p:transition>
    <p:pull dir="r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05C1F0B-AD51-4D4E-A733-157A43A5A765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C0D8B24-1401-46B3-9313-83466C8492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7886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D7D7A230-5A6A-44AB-867A-44259808F9A4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0B64D47-6847-4AB5-BD92-CE49196171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52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75E61B1-2030-496D-A431-3526D63471DA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488C1B9-B298-43EC-B069-FE0155F70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400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9757911-D5DD-433C-9330-F7CFA736D694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3D287DB-16C0-4D81-B9FB-B9075CB99B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101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24DE779A-CD96-4C50-876F-5E22CA4D5882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FB76EBA-E2D7-4369-8560-9DFBE25B56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726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754E4B3-650D-4D01-9EE3-9880D63DDF91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0930F9E-35F9-4C5C-B728-336A84148E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068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AE287AD-BF5C-4796-A35F-06323DF09A88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163B40C-0CB6-43E3-87B4-366830A1EB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1817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9F9620B-0FB0-4EE5-B798-B81364DC2749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FAB7E22-95D8-46C4-8F15-D74B24201D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77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D224C415-F02E-4E56-9233-07738DE6A0DD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FC86C6B-48C9-46A6-BC00-FC6B88CAA1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185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809702B-95A6-4A37-819C-C9698CEF8857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DEAA8B7-1637-470F-8D68-02AF148366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8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D033-927C-4BBB-B630-A58D675A3F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041873"/>
      </p:ext>
    </p:extLst>
  </p:cSld>
  <p:clrMapOvr>
    <a:masterClrMapping/>
  </p:clrMapOvr>
  <p:transition>
    <p:pull dir="r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5D63E17-4A2D-4855-BBB6-FB0A85BE7D6F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5903B89-551A-49BE-B236-5482BC1F2C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8718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E4A56A83-5631-4C94-8F4A-3AA3C0071C13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C2CDBDE-D554-4A53-8287-E21753A769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5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E83B063-FD4F-4956-BFF3-CDB7B0BD64DD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C8C1503-6F2D-42BF-8C0F-1E4A93963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3988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20EC270-DC61-410B-ADAE-CC92B9DDA305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633D48D-A212-40C6-921F-EF3F1F8433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045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A53166D-111B-4824-AE5E-044C73E71795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3FAAC10-ED41-4F45-AD0F-D1D011A770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356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D732802B-1092-410F-AE84-EAF44F1448B9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2597D51-7709-48EC-9E94-E3F6FB7961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0249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7FE5CB0-E095-42A5-A77E-2AE6863D1092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1BA9AA6-3E87-4BA3-8A2E-B8926B5234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4463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8415B6F-B780-4719-8972-64B8AA5D94FE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3738D1B-6DA6-4B83-9B9F-141672E8F9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205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DD08C296-FBC1-4B1F-B228-9BCC2F985DEE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B5778B6-C425-4BFE-9D5A-D875B16EFB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593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4A75B6E5-9687-48A5-AB2A-C1664A850599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E5AE0EAC-1E54-4676-B1A9-972A245669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09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6B7E-B9FC-4129-BFAB-72CCC6184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551728"/>
      </p:ext>
    </p:extLst>
  </p:cSld>
  <p:clrMapOvr>
    <a:masterClrMapping/>
  </p:clrMapOvr>
  <p:transition>
    <p:pull dir="r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F5D31A4-6396-4D5D-8AC3-53521CE5616C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D780ADEF-E87D-42DA-BF30-BB22F80D89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5430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99659B8A-2597-4495-81BA-803CC1BE1635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5A20781D-ADBD-4DB4-A5EC-4581A2B688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6205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31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0823870-A556-4B5F-972B-90C562920D15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AD4443D8-3B02-44B6-9AF7-18BE0F42B6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4176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4812618-C765-43E6-940A-757591A79B0F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75377327-623D-454E-92A4-642AA15159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6860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1F7165C-6B81-4ED5-9D16-3ABA2A79B2F3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F6EF9CD-F097-47E2-8A9A-63EB02D032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364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33E83BB-B3AE-4ECD-A38C-016839C2A6A3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5DAD01B-6B19-40EC-B00C-65A54B0CF4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4904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31998AC-F98B-4E14-A5B4-732945007501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07D73C3-6E68-4986-ABA2-BBB5E39C60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9592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674EF35-537E-4627-97C5-4054B9A1642A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480CB77-7277-45C7-9DF6-1B1135F975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150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04951D0-2288-405D-B631-6241E5692ED0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046B4698-FE5C-43E5-894D-041B2A67ED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4196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0E723A6-3924-4591-A77E-A0ED2C4B8EE3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C8DFEB44-6CCD-4B69-9B00-83D0E12AB7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85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CD74-FA5F-4CED-B119-F7E6C6D1D0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406737"/>
      </p:ext>
    </p:extLst>
  </p:cSld>
  <p:clrMapOvr>
    <a:masterClrMapping/>
  </p:clrMapOvr>
  <p:transition>
    <p:pull dir="r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866BAC38-72D5-48A0-8856-D8DF2615EB63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370320F6-4EEE-42C0-AE1F-5E0574C79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2363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F2D5A5F6-5B43-4296-B291-7A13D2230980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E479CD01-FD62-433C-82B7-BCA7096F77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7559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B6BFFA17-AC79-4373-AB81-AAEDFFDE3FD0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buClr>
                <a:srgbClr val="FF9966"/>
              </a:buClr>
              <a:buSzPct val="120000"/>
              <a:buFont typeface="Wingdings" pitchFamily="2" charset="2"/>
              <a:buNone/>
              <a:defRPr/>
            </a:lvl1pPr>
          </a:lstStyle>
          <a:p>
            <a:pPr>
              <a:defRPr/>
            </a:pPr>
            <a:fld id="{E9F524BD-B480-436D-A3FD-3DD04A6A1B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22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 předlohy nadpisu.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styly předlohy textu. </a:t>
            </a:r>
          </a:p>
          <a:p>
            <a:pPr lvl="1"/>
            <a:r>
              <a:rPr lang="cs-CZ" smtClean="0"/>
              <a:t>Druhá úroveň 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  <a:p>
            <a:pPr lvl="4"/>
            <a:endParaRPr lang="cs-CZ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latin typeface="+mn-lt"/>
              </a:defRPr>
            </a:lvl1pPr>
          </a:lstStyle>
          <a:p>
            <a:pPr>
              <a:defRPr/>
            </a:pPr>
            <a:fld id="{41AC3474-379A-4809-93B5-4A92D451E0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</p:sldLayoutIdLst>
  <p:transition>
    <p:pull dir="ru"/>
  </p:transition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7176DCA-8448-4C03-91F0-0E39BB6994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 spd="med">
    <p:pull dir="r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9216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216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3B2543E-7718-42B6-80BC-2B7E3389CDEC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13FD39C-C2F6-4E14-89DC-6802A6B42F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9216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216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30ED00-58FB-4951-93AC-A489B6D452F0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051FC17-CBB8-4F9D-AFD9-DEF3EE294F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9216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216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6082A1B-525E-457C-81BF-A4B6609FA1B9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48BAEF8-AADD-43DF-B8C9-65A48FBF97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9216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216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0BE7A1A-4F32-43F8-9FB4-58E73DFEA604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A3835ED-F2DB-459F-8FDC-E2EEB7123F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1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9216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216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D41DA91-8853-44DF-AC72-2F1174C665D1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8772F36-3A89-4F09-BAD6-18AC5EC2A1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17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9216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2164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3F47B14-3370-4222-B2AF-68817D3AC9D1}" type="datetime1">
              <a:rPr lang="cs-CZ"/>
              <a:pPr>
                <a:defRPr/>
              </a:pPr>
              <a:t>7.10.2011</a:t>
            </a:fld>
            <a:endParaRPr lang="cs-CZ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2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A0FFBDF-F1B2-4C81-8027-FF3D9BF60D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19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WINDOWS\Profiles\tom\Plocha\LOGOSUPP.PC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0AF6C-A549-4488-B25D-312C4CAA1E0B}" type="slidenum">
              <a:rPr lang="cs-CZ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219200"/>
            <a:ext cx="9144000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sz="4400" smtClean="0">
                <a:latin typeface="Arial" charset="0"/>
              </a:rPr>
              <a:t>The Basic of Hygiene in Dentistry </a:t>
            </a:r>
            <a:endParaRPr lang="en-US" sz="4400" smtClean="0">
              <a:latin typeface="Arial" charset="0"/>
              <a:cs typeface="Arial" charset="0"/>
            </a:endParaRP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5562600"/>
            <a:ext cx="5562600" cy="533400"/>
          </a:xfrm>
        </p:spPr>
        <p:txBody>
          <a:bodyPr/>
          <a:lstStyle/>
          <a:p>
            <a:pPr eaLnBrk="1" hangingPunct="1"/>
            <a:r>
              <a:rPr lang="cs-CZ" sz="2800" smtClean="0"/>
              <a:t>assoc. Prof. Jindřich Fiala</a:t>
            </a:r>
          </a:p>
        </p:txBody>
      </p:sp>
      <p:sp>
        <p:nvSpPr>
          <p:cNvPr id="103429" name="Text Box 8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cs-CZ" sz="2400" b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430" name="Text Box 9"/>
          <p:cNvSpPr txBox="1">
            <a:spLocks noChangeArrowheads="1"/>
          </p:cNvSpPr>
          <p:nvPr/>
        </p:nvSpPr>
        <p:spPr bwMode="auto">
          <a:xfrm>
            <a:off x="2971800" y="6096000"/>
            <a:ext cx="502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en-US" sz="2400" b="0">
                <a:solidFill>
                  <a:srgbClr val="FFFFFF"/>
                </a:solidFill>
                <a:latin typeface="Times New Roman" pitchFamily="18" charset="0"/>
              </a:rPr>
              <a:t>Dept. of Preventive Medicine</a:t>
            </a:r>
          </a:p>
        </p:txBody>
      </p:sp>
      <p:pic>
        <p:nvPicPr>
          <p:cNvPr id="103431" name="Picture 10" descr="C:\WINDOWS\Profiles\tom\Plocha\LOGOSUPP.PCX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34025"/>
            <a:ext cx="1074738" cy="10953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Rectangle 13"/>
          <p:cNvSpPr>
            <a:spLocks noChangeArrowheads="1"/>
          </p:cNvSpPr>
          <p:nvPr/>
        </p:nvSpPr>
        <p:spPr bwMode="auto">
          <a:xfrm>
            <a:off x="3657600" y="1524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60000"/>
            </a:pPr>
            <a:r>
              <a:rPr lang="en-US" sz="2800" i="1">
                <a:solidFill>
                  <a:srgbClr val="66FF33"/>
                </a:solidFill>
                <a:latin typeface="Times New Roman" pitchFamily="18" charset="0"/>
              </a:rPr>
              <a:t>Subject</a:t>
            </a:r>
            <a:r>
              <a:rPr lang="cs-CZ" sz="2800" i="1">
                <a:solidFill>
                  <a:srgbClr val="66FF33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3433" name="Rectangle 14"/>
          <p:cNvSpPr>
            <a:spLocks noChangeArrowheads="1"/>
          </p:cNvSpPr>
          <p:nvPr/>
        </p:nvSpPr>
        <p:spPr bwMode="auto">
          <a:xfrm>
            <a:off x="3657600" y="3352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60000"/>
            </a:pPr>
            <a:r>
              <a:rPr lang="cs-CZ" sz="2800" i="1">
                <a:solidFill>
                  <a:srgbClr val="66FF33"/>
                </a:solidFill>
                <a:latin typeface="Times New Roman" pitchFamily="18" charset="0"/>
              </a:rPr>
              <a:t>For:</a:t>
            </a:r>
          </a:p>
        </p:txBody>
      </p:sp>
      <p:sp>
        <p:nvSpPr>
          <p:cNvPr id="103434" name="Rectangle 15"/>
          <p:cNvSpPr>
            <a:spLocks noChangeArrowheads="1"/>
          </p:cNvSpPr>
          <p:nvPr/>
        </p:nvSpPr>
        <p:spPr bwMode="auto">
          <a:xfrm>
            <a:off x="304800" y="36576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CCECFF"/>
                </a:solidFill>
                <a:latin typeface="Arial" charset="0"/>
              </a:rPr>
              <a:t>Dent</a:t>
            </a:r>
            <a:r>
              <a:rPr lang="cs-CZ" sz="3200">
                <a:solidFill>
                  <a:srgbClr val="CCECFF"/>
                </a:solidFill>
                <a:latin typeface="Arial" charset="0"/>
              </a:rPr>
              <a:t>istry</a:t>
            </a:r>
            <a:endParaRPr lang="en-US" sz="3200">
              <a:solidFill>
                <a:srgbClr val="CCECFF"/>
              </a:solidFill>
              <a:latin typeface="Arial" charset="0"/>
              <a:cs typeface="Arial" charset="0"/>
            </a:endParaRPr>
          </a:p>
        </p:txBody>
      </p:sp>
      <p:sp>
        <p:nvSpPr>
          <p:cNvPr id="103435" name="Rectangle 7"/>
          <p:cNvSpPr txBox="1">
            <a:spLocks noChangeArrowheads="1"/>
          </p:cNvSpPr>
          <p:nvPr/>
        </p:nvSpPr>
        <p:spPr bwMode="auto">
          <a:xfrm>
            <a:off x="3086100" y="2667000"/>
            <a:ext cx="2781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800000"/>
              </a:buClr>
              <a:buSzPct val="60000"/>
            </a:pPr>
            <a:r>
              <a:rPr lang="cs-CZ" sz="2800" b="0">
                <a:solidFill>
                  <a:srgbClr val="FFFFFF"/>
                </a:solidFill>
                <a:latin typeface="Arial" charset="0"/>
              </a:rPr>
              <a:t>(lect. practice)</a:t>
            </a:r>
          </a:p>
        </p:txBody>
      </p:sp>
    </p:spTree>
    <p:extLst>
      <p:ext uri="{BB962C8B-B14F-4D97-AF65-F5344CB8AC3E}">
        <p14:creationId xmlns:p14="http://schemas.microsoft.com/office/powerpoint/2010/main" val="150714032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A0475-950B-403A-B805-ED872A01706B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5875"/>
            <a:ext cx="6337300" cy="5334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Determinants of health</a:t>
            </a:r>
          </a:p>
        </p:txBody>
      </p:sp>
      <p:sp>
        <p:nvSpPr>
          <p:cNvPr id="112644" name="Line 3"/>
          <p:cNvSpPr>
            <a:spLocks noChangeShapeType="1"/>
          </p:cNvSpPr>
          <p:nvPr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45" name="Oval 4"/>
          <p:cNvSpPr>
            <a:spLocks noChangeArrowheads="1"/>
          </p:cNvSpPr>
          <p:nvPr/>
        </p:nvSpPr>
        <p:spPr bwMode="auto">
          <a:xfrm>
            <a:off x="3190875" y="2992438"/>
            <a:ext cx="2447925" cy="16557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4000" b="0">
                <a:latin typeface="Times New Roman" pitchFamily="18" charset="0"/>
              </a:rPr>
              <a:t>Hereditary</a:t>
            </a:r>
            <a:br>
              <a:rPr kumimoji="1" lang="en-US" sz="4000" b="0">
                <a:latin typeface="Times New Roman" pitchFamily="18" charset="0"/>
              </a:rPr>
            </a:br>
            <a:r>
              <a:rPr kumimoji="1" lang="en-US" sz="4000" b="0">
                <a:latin typeface="Times New Roman" pitchFamily="18" charset="0"/>
              </a:rPr>
              <a:t>dispositions</a:t>
            </a:r>
          </a:p>
        </p:txBody>
      </p:sp>
      <p:sp>
        <p:nvSpPr>
          <p:cNvPr id="112646" name="AutoShape 5"/>
          <p:cNvSpPr>
            <a:spLocks noChangeArrowheads="1"/>
          </p:cNvSpPr>
          <p:nvPr/>
        </p:nvSpPr>
        <p:spPr bwMode="auto">
          <a:xfrm>
            <a:off x="2971800" y="5867400"/>
            <a:ext cx="3048000" cy="685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4000" b="0">
                <a:latin typeface="Times New Roman" pitchFamily="18" charset="0"/>
              </a:rPr>
              <a:t>Health</a:t>
            </a:r>
          </a:p>
        </p:txBody>
      </p:sp>
      <p:sp>
        <p:nvSpPr>
          <p:cNvPr id="112647" name="AutoShape 6"/>
          <p:cNvSpPr>
            <a:spLocks noChangeArrowheads="1"/>
          </p:cNvSpPr>
          <p:nvPr/>
        </p:nvSpPr>
        <p:spPr bwMode="auto">
          <a:xfrm>
            <a:off x="4343400" y="48006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48" name="AutoShape 7"/>
          <p:cNvSpPr>
            <a:spLocks noChangeArrowheads="1"/>
          </p:cNvSpPr>
          <p:nvPr/>
        </p:nvSpPr>
        <p:spPr bwMode="auto">
          <a:xfrm>
            <a:off x="2133600" y="914400"/>
            <a:ext cx="4419600" cy="990600"/>
          </a:xfrm>
          <a:prstGeom prst="roundRect">
            <a:avLst>
              <a:gd name="adj" fmla="val 16667"/>
            </a:avLst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>
                <a:solidFill>
                  <a:schemeClr val="tx2"/>
                </a:solidFill>
                <a:latin typeface="Arial" charset="0"/>
              </a:rPr>
              <a:t>External influences</a:t>
            </a:r>
          </a:p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>
                <a:solidFill>
                  <a:schemeClr val="tx2"/>
                </a:solidFill>
                <a:latin typeface="Arial" charset="0"/>
              </a:rPr>
              <a:t>(including lifestyle</a:t>
            </a:r>
            <a:r>
              <a:rPr kumimoji="1" lang="cs-CZ" sz="2800" b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112649" name="AutoShape 8"/>
          <p:cNvSpPr>
            <a:spLocks noChangeArrowheads="1"/>
          </p:cNvSpPr>
          <p:nvPr/>
        </p:nvSpPr>
        <p:spPr bwMode="auto">
          <a:xfrm>
            <a:off x="4267200" y="19812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56B72-C9BF-4F04-A62D-97A7C702C5D4}" type="slidenum">
              <a:rPr lang="cs-CZ"/>
              <a:pPr>
                <a:defRPr/>
              </a:pPr>
              <a:t>100</a:t>
            </a:fld>
            <a:endParaRPr lang="cs-CZ"/>
          </a:p>
        </p:txBody>
      </p:sp>
      <p:sp>
        <p:nvSpPr>
          <p:cNvPr id="209923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099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992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290513"/>
            <a:ext cx="4724400" cy="471487"/>
          </a:xfrm>
          <a:noFill/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3600" smtClean="0">
                <a:solidFill>
                  <a:srgbClr val="008080"/>
                </a:solidFill>
              </a:rPr>
              <a:t>RECOMMENDATION  3</a:t>
            </a:r>
          </a:p>
        </p:txBody>
      </p:sp>
      <p:sp>
        <p:nvSpPr>
          <p:cNvPr id="209926" name="Rectangle 5"/>
          <p:cNvSpPr>
            <a:spLocks noChangeArrowheads="1"/>
          </p:cNvSpPr>
          <p:nvPr/>
        </p:nvSpPr>
        <p:spPr bwMode="auto">
          <a:xfrm>
            <a:off x="609600" y="11430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4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4000">
                <a:solidFill>
                  <a:srgbClr val="FF0066"/>
                </a:solidFill>
                <a:latin typeface="Arial Narrow" pitchFamily="34" charset="0"/>
              </a:rPr>
              <a:t>POTRAVINY </a:t>
            </a:r>
            <a:r>
              <a:rPr lang="en-US" sz="4000">
                <a:solidFill>
                  <a:srgbClr val="FF0066"/>
                </a:solidFill>
                <a:latin typeface="Arial Narrow" pitchFamily="34" charset="0"/>
              </a:rPr>
              <a:t>A</a:t>
            </a:r>
            <a:r>
              <a:rPr lang="cs-CZ" sz="4000">
                <a:solidFill>
                  <a:srgbClr val="FF0066"/>
                </a:solidFill>
                <a:latin typeface="Arial Narrow" pitchFamily="34" charset="0"/>
              </a:rPr>
              <a:t> </a:t>
            </a:r>
            <a:r>
              <a:rPr lang="en-US" sz="4000">
                <a:solidFill>
                  <a:srgbClr val="FF0066"/>
                </a:solidFill>
                <a:latin typeface="Arial Narrow" pitchFamily="34" charset="0"/>
              </a:rPr>
              <a:t>N</a:t>
            </a:r>
            <a:r>
              <a:rPr lang="cs-CZ" sz="4000">
                <a:solidFill>
                  <a:srgbClr val="FF0066"/>
                </a:solidFill>
                <a:latin typeface="Arial Narrow" pitchFamily="34" charset="0"/>
              </a:rPr>
              <a:t>ÁPOJE PODPORUJÍCÍ NABÍRÁNÍ VÁHY</a:t>
            </a:r>
          </a:p>
        </p:txBody>
      </p:sp>
      <p:sp>
        <p:nvSpPr>
          <p:cNvPr id="209927" name="Rectangle 6"/>
          <p:cNvSpPr>
            <a:spLocks noChangeArrowheads="1"/>
          </p:cNvSpPr>
          <p:nvPr/>
        </p:nvSpPr>
        <p:spPr bwMode="auto">
          <a:xfrm>
            <a:off x="685800" y="2438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2800">
                <a:solidFill>
                  <a:srgbClr val="FF0066"/>
                </a:solidFill>
                <a:latin typeface="Arial Narrow" pitchFamily="34" charset="0"/>
              </a:rPr>
              <a:t>Omezit konzumaci energeticky bohatých potravin</a:t>
            </a:r>
            <a:br>
              <a:rPr lang="cs-CZ" sz="2800">
                <a:solidFill>
                  <a:srgbClr val="FF0066"/>
                </a:solidFill>
                <a:latin typeface="Arial Narrow" pitchFamily="34" charset="0"/>
              </a:rPr>
            </a:br>
            <a:r>
              <a:rPr lang="cs-CZ" sz="2800">
                <a:solidFill>
                  <a:srgbClr val="FF0066"/>
                </a:solidFill>
                <a:latin typeface="Arial Narrow" pitchFamily="34" charset="0"/>
              </a:rPr>
              <a:t>Nepít sladké nápoje</a:t>
            </a:r>
          </a:p>
        </p:txBody>
      </p:sp>
      <p:sp>
        <p:nvSpPr>
          <p:cNvPr id="209928" name="Rectangle 7"/>
          <p:cNvSpPr>
            <a:spLocks noChangeArrowheads="1"/>
          </p:cNvSpPr>
          <p:nvPr/>
        </p:nvSpPr>
        <p:spPr bwMode="auto">
          <a:xfrm>
            <a:off x="457200" y="4267200"/>
            <a:ext cx="80724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Průměrná energetická densita stravy by měla být snížena ke 125 kcal /</a:t>
            </a:r>
            <a:r>
              <a:rPr lang="en-US" sz="2800" b="0">
                <a:latin typeface="Arial" charset="0"/>
              </a:rPr>
              <a:t> 100g</a:t>
            </a:r>
            <a:endParaRPr lang="cs-CZ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AE381-F5CA-473B-9D8F-227D44532D57}" type="slidenum">
              <a:rPr lang="cs-CZ"/>
              <a:pPr>
                <a:defRPr/>
              </a:pPr>
              <a:t>101</a:t>
            </a:fld>
            <a:endParaRPr lang="cs-CZ"/>
          </a:p>
        </p:txBody>
      </p:sp>
      <p:sp>
        <p:nvSpPr>
          <p:cNvPr id="210947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109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094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290513"/>
            <a:ext cx="4724400" cy="471487"/>
          </a:xfrm>
          <a:noFill/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3600" smtClean="0">
                <a:solidFill>
                  <a:srgbClr val="008080"/>
                </a:solidFill>
              </a:rPr>
              <a:t>RECOMMENDATION  4</a:t>
            </a:r>
          </a:p>
        </p:txBody>
      </p:sp>
      <p:sp>
        <p:nvSpPr>
          <p:cNvPr id="210950" name="Rectangle 5"/>
          <p:cNvSpPr>
            <a:spLocks noChangeArrowheads="1"/>
          </p:cNvSpPr>
          <p:nvPr/>
        </p:nvSpPr>
        <p:spPr bwMode="auto">
          <a:xfrm>
            <a:off x="609600" y="1295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4000">
                <a:solidFill>
                  <a:srgbClr val="FF0066"/>
                </a:solidFill>
                <a:latin typeface="Arial Narrow" pitchFamily="34" charset="0"/>
              </a:rPr>
              <a:t>ROSTLINNÉ POTRAVINY</a:t>
            </a:r>
          </a:p>
        </p:txBody>
      </p:sp>
      <p:sp>
        <p:nvSpPr>
          <p:cNvPr id="210951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2800">
                <a:solidFill>
                  <a:srgbClr val="FF0066"/>
                </a:solidFill>
                <a:latin typeface="Arial Narrow" pitchFamily="34" charset="0"/>
              </a:rPr>
              <a:t>Jíst převážně potraviny rostlinného původu</a:t>
            </a:r>
          </a:p>
        </p:txBody>
      </p:sp>
      <p:sp>
        <p:nvSpPr>
          <p:cNvPr id="210952" name="Rectangle 7"/>
          <p:cNvSpPr>
            <a:spLocks noChangeArrowheads="1"/>
          </p:cNvSpPr>
          <p:nvPr/>
        </p:nvSpPr>
        <p:spPr bwMode="auto">
          <a:xfrm>
            <a:off x="457200" y="3048000"/>
            <a:ext cx="80724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Jíst nejméně 5 porcí (min. 400g) rozmanitosti neškrobové zeleniny a ovoce každý den</a:t>
            </a:r>
            <a:endParaRPr lang="cs-CZ">
              <a:latin typeface="Arial" charset="0"/>
            </a:endParaRPr>
          </a:p>
        </p:txBody>
      </p:sp>
      <p:sp>
        <p:nvSpPr>
          <p:cNvPr id="210953" name="Rectangle 8"/>
          <p:cNvSpPr>
            <a:spLocks noChangeArrowheads="1"/>
          </p:cNvSpPr>
          <p:nvPr/>
        </p:nvSpPr>
        <p:spPr bwMode="auto">
          <a:xfrm>
            <a:off x="457200" y="4191000"/>
            <a:ext cx="80724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Jíst relativně nezpracované cerálie a luštěniny s každým jídlem    </a:t>
            </a:r>
            <a:endParaRPr lang="cs-CZ">
              <a:latin typeface="Arial" charset="0"/>
            </a:endParaRPr>
          </a:p>
        </p:txBody>
      </p:sp>
      <p:sp>
        <p:nvSpPr>
          <p:cNvPr id="210954" name="Rectangle 9"/>
          <p:cNvSpPr>
            <a:spLocks noChangeArrowheads="1"/>
          </p:cNvSpPr>
          <p:nvPr/>
        </p:nvSpPr>
        <p:spPr bwMode="auto">
          <a:xfrm>
            <a:off x="457200" y="5334000"/>
            <a:ext cx="80724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Limitovat rafinované škrobové potraviny (refined starchy foods)</a:t>
            </a:r>
            <a:endParaRPr lang="cs-CZ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5330-5057-4A79-AEE1-3F28E5F1AC89}" type="slidenum">
              <a:rPr lang="cs-CZ"/>
              <a:pPr>
                <a:defRPr/>
              </a:pPr>
              <a:t>102</a:t>
            </a:fld>
            <a:endParaRPr lang="cs-CZ"/>
          </a:p>
        </p:txBody>
      </p:sp>
      <p:sp>
        <p:nvSpPr>
          <p:cNvPr id="211971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119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197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290513"/>
            <a:ext cx="4724400" cy="471487"/>
          </a:xfrm>
          <a:noFill/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3600" smtClean="0">
                <a:solidFill>
                  <a:srgbClr val="008080"/>
                </a:solidFill>
              </a:rPr>
              <a:t>RECOMMENDATION  5</a:t>
            </a:r>
          </a:p>
        </p:txBody>
      </p:sp>
      <p:sp>
        <p:nvSpPr>
          <p:cNvPr id="211974" name="Rectangle 5"/>
          <p:cNvSpPr>
            <a:spLocks noChangeArrowheads="1"/>
          </p:cNvSpPr>
          <p:nvPr/>
        </p:nvSpPr>
        <p:spPr bwMode="auto">
          <a:xfrm>
            <a:off x="609600" y="1295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4000">
                <a:solidFill>
                  <a:srgbClr val="FF0066"/>
                </a:solidFill>
                <a:latin typeface="Arial Narrow" pitchFamily="34" charset="0"/>
              </a:rPr>
              <a:t>ŽIVOČIŠNÉ POTRAVINY</a:t>
            </a:r>
          </a:p>
        </p:txBody>
      </p:sp>
      <p:sp>
        <p:nvSpPr>
          <p:cNvPr id="211975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2800">
                <a:solidFill>
                  <a:srgbClr val="FF0066"/>
                </a:solidFill>
                <a:latin typeface="Arial Narrow" pitchFamily="34" charset="0"/>
              </a:rPr>
              <a:t>Limitovat konzumaci červeného masa a vyhýbat se konzumaci masných výrobků (processed meat*)</a:t>
            </a:r>
          </a:p>
        </p:txBody>
      </p:sp>
      <p:sp>
        <p:nvSpPr>
          <p:cNvPr id="211976" name="Rectangle 7"/>
          <p:cNvSpPr>
            <a:spLocks noChangeArrowheads="1"/>
          </p:cNvSpPr>
          <p:nvPr/>
        </p:nvSpPr>
        <p:spPr bwMode="auto">
          <a:xfrm>
            <a:off x="457200" y="2971800"/>
            <a:ext cx="80724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Lidé, kteří jedí červené maso konzumovat méně než 500g týdně, a velmi málo (pokud vůbec) zpracovaného (processed)*</a:t>
            </a:r>
            <a:endParaRPr lang="cs-CZ">
              <a:latin typeface="Arial" charset="0"/>
            </a:endParaRPr>
          </a:p>
        </p:txBody>
      </p:sp>
      <p:sp>
        <p:nvSpPr>
          <p:cNvPr id="211977" name="Rectangle 8"/>
          <p:cNvSpPr>
            <a:spLocks noChangeArrowheads="1"/>
          </p:cNvSpPr>
          <p:nvPr/>
        </p:nvSpPr>
        <p:spPr bwMode="auto">
          <a:xfrm>
            <a:off x="457200" y="4343400"/>
            <a:ext cx="80724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Populační průměrná konzumace červeného masa by neměla přesáhnout 300 g týdně</a:t>
            </a:r>
            <a:endParaRPr lang="cs-CZ">
              <a:latin typeface="Arial" charset="0"/>
            </a:endParaRPr>
          </a:p>
        </p:txBody>
      </p:sp>
      <p:sp>
        <p:nvSpPr>
          <p:cNvPr id="211978" name="Rectangle 9"/>
          <p:cNvSpPr>
            <a:spLocks noChangeArrowheads="1"/>
          </p:cNvSpPr>
          <p:nvPr/>
        </p:nvSpPr>
        <p:spPr bwMode="auto">
          <a:xfrm>
            <a:off x="381000" y="5715000"/>
            <a:ext cx="80724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b="0" i="1">
                <a:latin typeface="Arial" charset="0"/>
              </a:rPr>
              <a:t>*Processed = meat preserved by smoking, curing or salting, or addition chemical preservatives</a:t>
            </a:r>
            <a:endParaRPr lang="cs-CZ" i="1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E9F76-983C-427D-A8C9-AA674E0BE5BD}" type="slidenum">
              <a:rPr lang="cs-CZ"/>
              <a:pPr>
                <a:defRPr/>
              </a:pPr>
              <a:t>103</a:t>
            </a:fld>
            <a:endParaRPr lang="cs-CZ"/>
          </a:p>
        </p:txBody>
      </p:sp>
      <p:sp>
        <p:nvSpPr>
          <p:cNvPr id="212995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129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299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290513"/>
            <a:ext cx="4724400" cy="471487"/>
          </a:xfrm>
          <a:noFill/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3600" smtClean="0">
                <a:solidFill>
                  <a:srgbClr val="008080"/>
                </a:solidFill>
              </a:rPr>
              <a:t>RECOMMENDATION  6</a:t>
            </a:r>
          </a:p>
        </p:txBody>
      </p:sp>
      <p:sp>
        <p:nvSpPr>
          <p:cNvPr id="212998" name="Rectangle 5"/>
          <p:cNvSpPr>
            <a:spLocks noChangeArrowheads="1"/>
          </p:cNvSpPr>
          <p:nvPr/>
        </p:nvSpPr>
        <p:spPr bwMode="auto">
          <a:xfrm>
            <a:off x="609600" y="1295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4000">
                <a:solidFill>
                  <a:srgbClr val="FF0066"/>
                </a:solidFill>
                <a:latin typeface="Arial Narrow" pitchFamily="34" charset="0"/>
              </a:rPr>
              <a:t>ALKOHOLICKÉ NÁPOJE</a:t>
            </a:r>
          </a:p>
        </p:txBody>
      </p:sp>
      <p:sp>
        <p:nvSpPr>
          <p:cNvPr id="212999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2800">
                <a:solidFill>
                  <a:srgbClr val="FF0066"/>
                </a:solidFill>
                <a:latin typeface="Arial Narrow" pitchFamily="34" charset="0"/>
              </a:rPr>
              <a:t>Limitovat konzumaci alkoholu</a:t>
            </a:r>
          </a:p>
        </p:txBody>
      </p:sp>
      <p:sp>
        <p:nvSpPr>
          <p:cNvPr id="213000" name="Rectangle 7"/>
          <p:cNvSpPr>
            <a:spLocks noChangeArrowheads="1"/>
          </p:cNvSpPr>
          <p:nvPr/>
        </p:nvSpPr>
        <p:spPr bwMode="auto">
          <a:xfrm>
            <a:off x="309563" y="3352800"/>
            <a:ext cx="80724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Lidé, kteří jedí konzumují alkohol, omezit konzumaci na max. 2 dávky denně pro muže a 1 dávku pro ženy</a:t>
            </a:r>
            <a:endParaRPr lang="cs-CZ">
              <a:latin typeface="Arial" charset="0"/>
            </a:endParaRPr>
          </a:p>
        </p:txBody>
      </p:sp>
      <p:sp>
        <p:nvSpPr>
          <p:cNvPr id="213001" name="Rectangle 8"/>
          <p:cNvSpPr>
            <a:spLocks noChangeArrowheads="1"/>
          </p:cNvSpPr>
          <p:nvPr/>
        </p:nvSpPr>
        <p:spPr bwMode="auto">
          <a:xfrm>
            <a:off x="381000" y="5715000"/>
            <a:ext cx="80724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b="0" i="1">
                <a:latin typeface="Arial" charset="0"/>
              </a:rPr>
              <a:t>*1 dávka = 10-15g etanolu</a:t>
            </a:r>
            <a:endParaRPr lang="cs-CZ" i="1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B9E80-F78A-453A-967F-EF4556F26011}" type="slidenum">
              <a:rPr lang="cs-CZ"/>
              <a:pPr>
                <a:defRPr/>
              </a:pPr>
              <a:t>104</a:t>
            </a:fld>
            <a:endParaRPr lang="cs-CZ"/>
          </a:p>
        </p:txBody>
      </p:sp>
      <p:sp>
        <p:nvSpPr>
          <p:cNvPr id="214019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140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402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290513"/>
            <a:ext cx="4724400" cy="471487"/>
          </a:xfrm>
          <a:noFill/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3600" smtClean="0">
                <a:solidFill>
                  <a:srgbClr val="008080"/>
                </a:solidFill>
              </a:rPr>
              <a:t>RECOMMENDATION  7</a:t>
            </a:r>
          </a:p>
        </p:txBody>
      </p:sp>
      <p:sp>
        <p:nvSpPr>
          <p:cNvPr id="214022" name="Rectangle 5"/>
          <p:cNvSpPr>
            <a:spLocks noChangeArrowheads="1"/>
          </p:cNvSpPr>
          <p:nvPr/>
        </p:nvSpPr>
        <p:spPr bwMode="auto">
          <a:xfrm>
            <a:off x="381000" y="10668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4000">
                <a:solidFill>
                  <a:srgbClr val="FF0066"/>
                </a:solidFill>
                <a:latin typeface="Arial Narrow" pitchFamily="34" charset="0"/>
              </a:rPr>
              <a:t>UCHOVÁVÁNÍ, ZPRACOVÁNÍ, PŘÍPRAVA </a:t>
            </a:r>
          </a:p>
        </p:txBody>
      </p:sp>
      <p:sp>
        <p:nvSpPr>
          <p:cNvPr id="214023" name="Rectangle 6"/>
          <p:cNvSpPr>
            <a:spLocks noChangeArrowheads="1"/>
          </p:cNvSpPr>
          <p:nvPr/>
        </p:nvSpPr>
        <p:spPr bwMode="auto">
          <a:xfrm>
            <a:off x="685800" y="2286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2800">
                <a:solidFill>
                  <a:srgbClr val="FF0066"/>
                </a:solidFill>
                <a:latin typeface="Arial Narrow" pitchFamily="34" charset="0"/>
              </a:rPr>
              <a:t>Limitovat konzumaci soli</a:t>
            </a:r>
            <a:br>
              <a:rPr lang="cs-CZ" sz="2800">
                <a:solidFill>
                  <a:srgbClr val="FF0066"/>
                </a:solidFill>
                <a:latin typeface="Arial Narrow" pitchFamily="34" charset="0"/>
              </a:rPr>
            </a:br>
            <a:r>
              <a:rPr lang="cs-CZ" sz="2800">
                <a:solidFill>
                  <a:srgbClr val="FF0066"/>
                </a:solidFill>
                <a:latin typeface="Arial Narrow" pitchFamily="34" charset="0"/>
              </a:rPr>
              <a:t>Vyvarovat se plesnivých potravin </a:t>
            </a:r>
          </a:p>
        </p:txBody>
      </p:sp>
      <p:sp>
        <p:nvSpPr>
          <p:cNvPr id="214024" name="Rectangle 7"/>
          <p:cNvSpPr>
            <a:spLocks noChangeArrowheads="1"/>
          </p:cNvSpPr>
          <p:nvPr/>
        </p:nvSpPr>
        <p:spPr bwMode="auto">
          <a:xfrm>
            <a:off x="309563" y="3200400"/>
            <a:ext cx="80724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Vyvarovat se solí konzervovaných a slaných potravin, konzervovat potraviny bez použití soli</a:t>
            </a:r>
            <a:endParaRPr lang="cs-CZ">
              <a:latin typeface="Arial" charset="0"/>
            </a:endParaRPr>
          </a:p>
        </p:txBody>
      </p:sp>
      <p:sp>
        <p:nvSpPr>
          <p:cNvPr id="214025" name="Rectangle 8"/>
          <p:cNvSpPr>
            <a:spLocks noChangeArrowheads="1"/>
          </p:cNvSpPr>
          <p:nvPr/>
        </p:nvSpPr>
        <p:spPr bwMode="auto">
          <a:xfrm>
            <a:off x="304800" y="1600200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2400" b="0">
                <a:solidFill>
                  <a:srgbClr val="FF0066"/>
                </a:solidFill>
                <a:latin typeface="Arial Narrow" pitchFamily="34" charset="0"/>
              </a:rPr>
              <a:t>(Preservation, Processing, Preparation)</a:t>
            </a:r>
            <a:endParaRPr lang="cs-CZ" sz="4000">
              <a:solidFill>
                <a:srgbClr val="FF0066"/>
              </a:solidFill>
              <a:latin typeface="Arial Narrow" pitchFamily="34" charset="0"/>
            </a:endParaRPr>
          </a:p>
        </p:txBody>
      </p:sp>
      <p:sp>
        <p:nvSpPr>
          <p:cNvPr id="214026" name="Rectangle 9"/>
          <p:cNvSpPr>
            <a:spLocks noChangeArrowheads="1"/>
          </p:cNvSpPr>
          <p:nvPr/>
        </p:nvSpPr>
        <p:spPr bwMode="auto">
          <a:xfrm>
            <a:off x="304800" y="4191000"/>
            <a:ext cx="80724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Limitovat  spotřebu soli na méně než 6 g (2.4g sodíku) denně</a:t>
            </a:r>
            <a:endParaRPr lang="cs-CZ">
              <a:latin typeface="Arial" charset="0"/>
            </a:endParaRPr>
          </a:p>
        </p:txBody>
      </p:sp>
      <p:sp>
        <p:nvSpPr>
          <p:cNvPr id="214027" name="Rectangle 10"/>
          <p:cNvSpPr>
            <a:spLocks noChangeArrowheads="1"/>
          </p:cNvSpPr>
          <p:nvPr/>
        </p:nvSpPr>
        <p:spPr bwMode="auto">
          <a:xfrm>
            <a:off x="309563" y="5562600"/>
            <a:ext cx="80724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Nejíst plesnivé potraviny</a:t>
            </a:r>
            <a:endParaRPr lang="cs-CZ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0ED3F-B34D-4979-93AB-C14C0B3218CC}" type="slidenum">
              <a:rPr lang="cs-CZ"/>
              <a:pPr>
                <a:defRPr/>
              </a:pPr>
              <a:t>105</a:t>
            </a:fld>
            <a:endParaRPr lang="cs-CZ"/>
          </a:p>
        </p:txBody>
      </p:sp>
      <p:sp>
        <p:nvSpPr>
          <p:cNvPr id="215043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150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4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290513"/>
            <a:ext cx="4724400" cy="471487"/>
          </a:xfrm>
          <a:noFill/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3600" smtClean="0">
                <a:solidFill>
                  <a:srgbClr val="008080"/>
                </a:solidFill>
              </a:rPr>
              <a:t>RECOMMENDATION  8</a:t>
            </a:r>
          </a:p>
        </p:txBody>
      </p:sp>
      <p:sp>
        <p:nvSpPr>
          <p:cNvPr id="215046" name="Rectangle 5"/>
          <p:cNvSpPr>
            <a:spLocks noChangeArrowheads="1"/>
          </p:cNvSpPr>
          <p:nvPr/>
        </p:nvSpPr>
        <p:spPr bwMode="auto">
          <a:xfrm>
            <a:off x="381000" y="10668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4000">
                <a:solidFill>
                  <a:srgbClr val="FF0066"/>
                </a:solidFill>
                <a:latin typeface="Arial Narrow" pitchFamily="34" charset="0"/>
              </a:rPr>
              <a:t>POTRAVINOVÉ DOPLŇKY</a:t>
            </a:r>
          </a:p>
        </p:txBody>
      </p:sp>
      <p:sp>
        <p:nvSpPr>
          <p:cNvPr id="215047" name="Rectangle 6"/>
          <p:cNvSpPr>
            <a:spLocks noChangeArrowheads="1"/>
          </p:cNvSpPr>
          <p:nvPr/>
        </p:nvSpPr>
        <p:spPr bwMode="auto">
          <a:xfrm>
            <a:off x="685800" y="2286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2800">
                <a:solidFill>
                  <a:srgbClr val="FF0066"/>
                </a:solidFill>
                <a:latin typeface="Arial Narrow" pitchFamily="34" charset="0"/>
              </a:rPr>
              <a:t>Zaměřit se na naplnění výživových požadavků stravou samotnou </a:t>
            </a:r>
          </a:p>
        </p:txBody>
      </p:sp>
      <p:sp>
        <p:nvSpPr>
          <p:cNvPr id="215048" name="Rectangle 7"/>
          <p:cNvSpPr>
            <a:spLocks noChangeArrowheads="1"/>
          </p:cNvSpPr>
          <p:nvPr/>
        </p:nvSpPr>
        <p:spPr bwMode="auto">
          <a:xfrm>
            <a:off x="614363" y="4038600"/>
            <a:ext cx="80724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Potravinové doplňky nejsou doporučeny pro prevenci rakoviny</a:t>
            </a:r>
            <a:endParaRPr lang="cs-CZ">
              <a:latin typeface="Arial" charset="0"/>
            </a:endParaRPr>
          </a:p>
        </p:txBody>
      </p:sp>
      <p:sp>
        <p:nvSpPr>
          <p:cNvPr id="215049" name="Rectangle 8"/>
          <p:cNvSpPr>
            <a:spLocks noChangeArrowheads="1"/>
          </p:cNvSpPr>
          <p:nvPr/>
        </p:nvSpPr>
        <p:spPr bwMode="auto">
          <a:xfrm>
            <a:off x="304800" y="1600200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2400" b="0">
                <a:solidFill>
                  <a:srgbClr val="FF0066"/>
                </a:solidFill>
                <a:latin typeface="Arial Narrow" pitchFamily="34" charset="0"/>
              </a:rPr>
              <a:t>(Dietary Supplemets)</a:t>
            </a:r>
            <a:endParaRPr lang="cs-CZ" sz="4000">
              <a:solidFill>
                <a:srgbClr val="FF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7482D-F3C0-4C14-8AFD-CE0FDC8C2636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875"/>
            <a:ext cx="7924800" cy="5334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On what depends, how healthy we are </a:t>
            </a:r>
          </a:p>
        </p:txBody>
      </p:sp>
      <p:sp>
        <p:nvSpPr>
          <p:cNvPr id="113668" name="Line 3"/>
          <p:cNvSpPr>
            <a:spLocks noChangeShapeType="1"/>
          </p:cNvSpPr>
          <p:nvPr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69" name="Oval 4"/>
          <p:cNvSpPr>
            <a:spLocks noChangeArrowheads="1"/>
          </p:cNvSpPr>
          <p:nvPr/>
        </p:nvSpPr>
        <p:spPr bwMode="auto">
          <a:xfrm>
            <a:off x="3200400" y="2819400"/>
            <a:ext cx="2447925" cy="16557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4000" b="0">
                <a:latin typeface="Times New Roman" pitchFamily="18" charset="0"/>
              </a:rPr>
              <a:t>Inherited</a:t>
            </a:r>
            <a:br>
              <a:rPr kumimoji="1" lang="en-US" sz="4000" b="0">
                <a:latin typeface="Times New Roman" pitchFamily="18" charset="0"/>
              </a:rPr>
            </a:br>
            <a:r>
              <a:rPr kumimoji="1" lang="en-US" sz="4000" b="0">
                <a:latin typeface="Times New Roman" pitchFamily="18" charset="0"/>
              </a:rPr>
              <a:t> dispositions</a:t>
            </a:r>
          </a:p>
        </p:txBody>
      </p:sp>
      <p:sp>
        <p:nvSpPr>
          <p:cNvPr id="113670" name="AutoShape 5"/>
          <p:cNvSpPr>
            <a:spLocks noChangeArrowheads="1"/>
          </p:cNvSpPr>
          <p:nvPr/>
        </p:nvSpPr>
        <p:spPr bwMode="auto">
          <a:xfrm>
            <a:off x="3059113" y="5838825"/>
            <a:ext cx="3048000" cy="6858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4000" b="0">
                <a:latin typeface="Times New Roman" pitchFamily="18" charset="0"/>
              </a:rPr>
              <a:t>Health</a:t>
            </a:r>
          </a:p>
        </p:txBody>
      </p:sp>
      <p:sp>
        <p:nvSpPr>
          <p:cNvPr id="113671" name="AutoShape 6"/>
          <p:cNvSpPr>
            <a:spLocks noChangeArrowheads="1"/>
          </p:cNvSpPr>
          <p:nvPr/>
        </p:nvSpPr>
        <p:spPr bwMode="auto">
          <a:xfrm>
            <a:off x="6553200" y="3352800"/>
            <a:ext cx="2514600" cy="152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>
                <a:latin typeface="Arial" charset="0"/>
              </a:rPr>
              <a:t>Environment</a:t>
            </a:r>
          </a:p>
          <a:p>
            <a:pPr eaLnBrk="0" hangingPunct="0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cs-CZ" sz="1800" b="0">
                <a:latin typeface="Arial" charset="0"/>
              </a:rPr>
              <a:t>(</a:t>
            </a:r>
            <a:r>
              <a:rPr kumimoji="1" lang="en-US" sz="1800" b="0">
                <a:latin typeface="Arial" charset="0"/>
              </a:rPr>
              <a:t>air pollution, water quality,</a:t>
            </a:r>
            <a:r>
              <a:rPr kumimoji="1" lang="cs-CZ" sz="1800" b="0">
                <a:latin typeface="Arial" charset="0"/>
              </a:rPr>
              <a:t/>
            </a:r>
            <a:br>
              <a:rPr kumimoji="1" lang="cs-CZ" sz="1800" b="0">
                <a:latin typeface="Arial" charset="0"/>
              </a:rPr>
            </a:br>
            <a:r>
              <a:rPr kumimoji="1" lang="en-US" sz="1800" b="0">
                <a:latin typeface="Arial" charset="0"/>
              </a:rPr>
              <a:t> noise, chemicals</a:t>
            </a:r>
            <a:r>
              <a:rPr kumimoji="1" lang="cs-CZ" sz="1800" b="0">
                <a:latin typeface="Arial" charset="0"/>
              </a:rPr>
              <a:t>, </a:t>
            </a:r>
            <a:r>
              <a:rPr kumimoji="1" lang="en-US" sz="1800" b="0">
                <a:latin typeface="Arial" charset="0"/>
              </a:rPr>
              <a:t>etc</a:t>
            </a:r>
            <a:r>
              <a:rPr kumimoji="1" lang="cs-CZ" sz="1800" b="0">
                <a:latin typeface="Arial" charset="0"/>
              </a:rPr>
              <a:t>.)</a:t>
            </a:r>
          </a:p>
          <a:p>
            <a:pPr eaLnBrk="0" hangingPunct="0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cs-CZ" sz="1800" b="0">
                <a:latin typeface="Arial" charset="0"/>
              </a:rPr>
              <a:t>(up to 5 %)</a:t>
            </a:r>
          </a:p>
        </p:txBody>
      </p:sp>
      <p:sp>
        <p:nvSpPr>
          <p:cNvPr id="113672" name="AutoShape 7"/>
          <p:cNvSpPr>
            <a:spLocks noChangeArrowheads="1"/>
          </p:cNvSpPr>
          <p:nvPr/>
        </p:nvSpPr>
        <p:spPr bwMode="auto">
          <a:xfrm>
            <a:off x="6732588" y="1557338"/>
            <a:ext cx="2133600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1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>
                <a:latin typeface="Arial" charset="0"/>
              </a:rPr>
              <a:t>Health</a:t>
            </a:r>
            <a:r>
              <a:rPr kumimoji="1" lang="cs-CZ" sz="2800" b="0">
                <a:latin typeface="Arial" charset="0"/>
              </a:rPr>
              <a:t> Care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1600" b="0">
                <a:latin typeface="Arial" charset="0"/>
              </a:rPr>
              <a:t>(quality, availability,</a:t>
            </a:r>
            <a:br>
              <a:rPr kumimoji="1" lang="en-US" sz="1600" b="0">
                <a:latin typeface="Arial" charset="0"/>
              </a:rPr>
            </a:br>
            <a:r>
              <a:rPr kumimoji="1" lang="en-US" sz="1600" b="0">
                <a:latin typeface="Arial" charset="0"/>
              </a:rPr>
              <a:t>effectiveness)</a:t>
            </a:r>
            <a:r>
              <a:rPr kumimoji="1" lang="cs-CZ" sz="1600" b="0">
                <a:latin typeface="Arial" charset="0"/>
              </a:rPr>
              <a:t> </a:t>
            </a:r>
            <a:br>
              <a:rPr kumimoji="1" lang="cs-CZ" sz="1600" b="0">
                <a:latin typeface="Arial" charset="0"/>
              </a:rPr>
            </a:br>
            <a:r>
              <a:rPr kumimoji="1" lang="cs-CZ" sz="1600" b="0">
                <a:latin typeface="Arial" charset="0"/>
              </a:rPr>
              <a:t>up to 20%</a:t>
            </a:r>
            <a:endParaRPr kumimoji="1" lang="en-US" sz="1600" b="0">
              <a:latin typeface="Arial" charset="0"/>
            </a:endParaRPr>
          </a:p>
        </p:txBody>
      </p:sp>
      <p:sp>
        <p:nvSpPr>
          <p:cNvPr id="113673" name="AutoShape 8"/>
          <p:cNvSpPr>
            <a:spLocks noChangeArrowheads="1"/>
          </p:cNvSpPr>
          <p:nvPr/>
        </p:nvSpPr>
        <p:spPr bwMode="auto">
          <a:xfrm>
            <a:off x="152400" y="1628775"/>
            <a:ext cx="22860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>
                <a:latin typeface="Arial" charset="0"/>
              </a:rPr>
              <a:t>Lifestyle</a:t>
            </a:r>
            <a:br>
              <a:rPr kumimoji="1" lang="en-US" sz="2800" b="0">
                <a:latin typeface="Arial" charset="0"/>
              </a:rPr>
            </a:br>
            <a:r>
              <a:rPr kumimoji="1" lang="en-US" sz="2800" b="0">
                <a:latin typeface="Arial" charset="0"/>
              </a:rPr>
              <a:t> factors</a:t>
            </a:r>
            <a:r>
              <a:rPr kumimoji="1" lang="cs-CZ" sz="2800" b="0">
                <a:latin typeface="Arial" charset="0"/>
              </a:rPr>
              <a:t> (70%)</a:t>
            </a:r>
            <a:endParaRPr kumimoji="1" lang="en-US" sz="2800" b="0">
              <a:latin typeface="Arial" charset="0"/>
            </a:endParaRPr>
          </a:p>
        </p:txBody>
      </p:sp>
      <p:sp>
        <p:nvSpPr>
          <p:cNvPr id="113674" name="AutoShape 9"/>
          <p:cNvSpPr>
            <a:spLocks noChangeArrowheads="1"/>
          </p:cNvSpPr>
          <p:nvPr/>
        </p:nvSpPr>
        <p:spPr bwMode="auto">
          <a:xfrm>
            <a:off x="228600" y="3746500"/>
            <a:ext cx="1828800" cy="762000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>
                <a:solidFill>
                  <a:schemeClr val="bg1"/>
                </a:solidFill>
                <a:latin typeface="Arial" charset="0"/>
              </a:rPr>
              <a:t>Time (age)</a:t>
            </a:r>
          </a:p>
        </p:txBody>
      </p:sp>
      <p:sp>
        <p:nvSpPr>
          <p:cNvPr id="113675" name="AutoShape 10"/>
          <p:cNvSpPr>
            <a:spLocks noChangeArrowheads="1"/>
          </p:cNvSpPr>
          <p:nvPr/>
        </p:nvSpPr>
        <p:spPr bwMode="auto">
          <a:xfrm>
            <a:off x="4343400" y="4648200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76" name="Line 11"/>
          <p:cNvSpPr>
            <a:spLocks noChangeShapeType="1"/>
          </p:cNvSpPr>
          <p:nvPr/>
        </p:nvSpPr>
        <p:spPr bwMode="auto">
          <a:xfrm flipV="1">
            <a:off x="2124075" y="4076700"/>
            <a:ext cx="1152525" cy="71438"/>
          </a:xfrm>
          <a:prstGeom prst="line">
            <a:avLst/>
          </a:prstGeom>
          <a:noFill/>
          <a:ln w="44450">
            <a:solidFill>
              <a:srgbClr val="CC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77" name="Line 12"/>
          <p:cNvSpPr>
            <a:spLocks noChangeShapeType="1"/>
          </p:cNvSpPr>
          <p:nvPr/>
        </p:nvSpPr>
        <p:spPr bwMode="auto">
          <a:xfrm>
            <a:off x="2438400" y="2636838"/>
            <a:ext cx="863600" cy="504825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78" name="Line 13"/>
          <p:cNvSpPr>
            <a:spLocks noChangeShapeType="1"/>
          </p:cNvSpPr>
          <p:nvPr/>
        </p:nvSpPr>
        <p:spPr bwMode="auto">
          <a:xfrm flipH="1">
            <a:off x="5651500" y="2492375"/>
            <a:ext cx="1079500" cy="720725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79" name="Line 14"/>
          <p:cNvSpPr>
            <a:spLocks noChangeShapeType="1"/>
          </p:cNvSpPr>
          <p:nvPr/>
        </p:nvSpPr>
        <p:spPr bwMode="auto">
          <a:xfrm flipH="1" flipV="1">
            <a:off x="5638800" y="3733800"/>
            <a:ext cx="838200" cy="304800"/>
          </a:xfrm>
          <a:prstGeom prst="line">
            <a:avLst/>
          </a:prstGeom>
          <a:noFill/>
          <a:ln w="635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80" name="AutoShape 15"/>
          <p:cNvSpPr>
            <a:spLocks noChangeArrowheads="1"/>
          </p:cNvSpPr>
          <p:nvPr/>
        </p:nvSpPr>
        <p:spPr bwMode="auto">
          <a:xfrm>
            <a:off x="2667000" y="938213"/>
            <a:ext cx="3657600" cy="762000"/>
          </a:xfrm>
          <a:prstGeom prst="roundRect">
            <a:avLst>
              <a:gd name="adj" fmla="val 16667"/>
            </a:avLst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2800" b="0">
                <a:solidFill>
                  <a:srgbClr val="FF0066"/>
                </a:solidFill>
                <a:latin typeface="Arial" charset="0"/>
              </a:rPr>
              <a:t>Socioeconomic</a:t>
            </a:r>
            <a:br>
              <a:rPr kumimoji="1" lang="en-US" sz="2800" b="0">
                <a:solidFill>
                  <a:srgbClr val="FF0066"/>
                </a:solidFill>
                <a:latin typeface="Arial" charset="0"/>
              </a:rPr>
            </a:br>
            <a:r>
              <a:rPr kumimoji="1" lang="en-US" sz="2800" b="0">
                <a:solidFill>
                  <a:srgbClr val="FF0066"/>
                </a:solidFill>
                <a:latin typeface="Arial" charset="0"/>
              </a:rPr>
              <a:t> factors</a:t>
            </a:r>
          </a:p>
        </p:txBody>
      </p:sp>
      <p:sp>
        <p:nvSpPr>
          <p:cNvPr id="113681" name="Line 16"/>
          <p:cNvSpPr>
            <a:spLocks noChangeShapeType="1"/>
          </p:cNvSpPr>
          <p:nvPr/>
        </p:nvSpPr>
        <p:spPr bwMode="auto">
          <a:xfrm flipH="1">
            <a:off x="4500563" y="1844675"/>
            <a:ext cx="0" cy="9366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82" name="Line 17"/>
          <p:cNvSpPr>
            <a:spLocks noChangeShapeType="1"/>
          </p:cNvSpPr>
          <p:nvPr/>
        </p:nvSpPr>
        <p:spPr bwMode="auto">
          <a:xfrm>
            <a:off x="4724400" y="1828800"/>
            <a:ext cx="1905000" cy="4794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83" name="Line 18"/>
          <p:cNvSpPr>
            <a:spLocks noChangeShapeType="1"/>
          </p:cNvSpPr>
          <p:nvPr/>
        </p:nvSpPr>
        <p:spPr bwMode="auto">
          <a:xfrm flipH="1">
            <a:off x="2590800" y="1828800"/>
            <a:ext cx="1676400" cy="708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3684" name="Line 19"/>
          <p:cNvSpPr>
            <a:spLocks noChangeShapeType="1"/>
          </p:cNvSpPr>
          <p:nvPr/>
        </p:nvSpPr>
        <p:spPr bwMode="auto">
          <a:xfrm>
            <a:off x="4724400" y="1905000"/>
            <a:ext cx="1905000" cy="13176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ED1D8-27AE-4779-9E22-654D5E94C8FA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5257800" cy="533400"/>
          </a:xfrm>
        </p:spPr>
        <p:txBody>
          <a:bodyPr/>
          <a:lstStyle/>
          <a:p>
            <a:pPr algn="ctr" eaLnBrk="1" hangingPunct="1"/>
            <a:r>
              <a:rPr lang="cs-CZ" sz="3600" smtClean="0"/>
              <a:t>Health determinants</a:t>
            </a:r>
          </a:p>
        </p:txBody>
      </p:sp>
      <p:sp>
        <p:nvSpPr>
          <p:cNvPr id="114692" name="Line 3"/>
          <p:cNvSpPr>
            <a:spLocks noChangeShapeType="1"/>
          </p:cNvSpPr>
          <p:nvPr/>
        </p:nvSpPr>
        <p:spPr bwMode="auto">
          <a:xfrm>
            <a:off x="381000" y="609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4693" name="AutoShape 4"/>
          <p:cNvSpPr>
            <a:spLocks noChangeArrowheads="1"/>
          </p:cNvSpPr>
          <p:nvPr/>
        </p:nvSpPr>
        <p:spPr bwMode="auto">
          <a:xfrm>
            <a:off x="1295400" y="3429000"/>
            <a:ext cx="6172200" cy="3200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cs-CZ" sz="3200" b="0">
                <a:latin typeface="Times New Roman" pitchFamily="18" charset="0"/>
              </a:rPr>
              <a:t/>
            </a:r>
            <a:br>
              <a:rPr kumimoji="1" lang="cs-CZ" sz="3200" b="0">
                <a:latin typeface="Times New Roman" pitchFamily="18" charset="0"/>
              </a:rPr>
            </a:br>
            <a:r>
              <a:rPr kumimoji="1" lang="cs-CZ" sz="3200" b="0">
                <a:latin typeface="Times New Roman" pitchFamily="18" charset="0"/>
              </a:rPr>
              <a:t/>
            </a:r>
            <a:br>
              <a:rPr kumimoji="1" lang="cs-CZ" sz="3200" b="0">
                <a:latin typeface="Times New Roman" pitchFamily="18" charset="0"/>
              </a:rPr>
            </a:br>
            <a:r>
              <a:rPr kumimoji="1" lang="cs-CZ" sz="3200" b="0">
                <a:latin typeface="Times New Roman" pitchFamily="18" charset="0"/>
              </a:rPr>
              <a:t/>
            </a:r>
            <a:br>
              <a:rPr kumimoji="1" lang="cs-CZ" sz="3200" b="0">
                <a:latin typeface="Times New Roman" pitchFamily="18" charset="0"/>
              </a:rPr>
            </a:br>
            <a:r>
              <a:rPr kumimoji="1" lang="cs-CZ" sz="4800" b="0">
                <a:latin typeface="Times New Roman" pitchFamily="18" charset="0"/>
              </a:rPr>
              <a:t>Genetic basis</a:t>
            </a:r>
          </a:p>
        </p:txBody>
      </p:sp>
      <p:sp>
        <p:nvSpPr>
          <p:cNvPr id="114694" name="Line 5"/>
          <p:cNvSpPr>
            <a:spLocks noChangeShapeType="1"/>
          </p:cNvSpPr>
          <p:nvPr/>
        </p:nvSpPr>
        <p:spPr bwMode="auto">
          <a:xfrm flipV="1">
            <a:off x="1143000" y="2895600"/>
            <a:ext cx="6705600" cy="990600"/>
          </a:xfrm>
          <a:prstGeom prst="line">
            <a:avLst/>
          </a:prstGeom>
          <a:noFill/>
          <a:ln w="539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4695" name="AutoShape 6"/>
          <p:cNvSpPr>
            <a:spLocks noChangeArrowheads="1"/>
          </p:cNvSpPr>
          <p:nvPr/>
        </p:nvSpPr>
        <p:spPr bwMode="auto">
          <a:xfrm>
            <a:off x="304800" y="2209800"/>
            <a:ext cx="1905000" cy="1600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3200" b="0">
                <a:latin typeface="Times New Roman" pitchFamily="18" charset="0"/>
              </a:rPr>
              <a:t>Risk</a:t>
            </a:r>
            <a:br>
              <a:rPr kumimoji="1" lang="en-US" sz="3200" b="0">
                <a:latin typeface="Times New Roman" pitchFamily="18" charset="0"/>
              </a:rPr>
            </a:br>
            <a:r>
              <a:rPr kumimoji="1" lang="en-US" sz="3200" b="0">
                <a:latin typeface="Times New Roman" pitchFamily="18" charset="0"/>
              </a:rPr>
              <a:t> factors</a:t>
            </a:r>
          </a:p>
        </p:txBody>
      </p:sp>
      <p:sp>
        <p:nvSpPr>
          <p:cNvPr id="114696" name="Text Box 7"/>
          <p:cNvSpPr txBox="1">
            <a:spLocks noChangeArrowheads="1"/>
          </p:cNvSpPr>
          <p:nvPr/>
        </p:nvSpPr>
        <p:spPr bwMode="auto">
          <a:xfrm>
            <a:off x="2819400" y="908050"/>
            <a:ext cx="32766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>
              <a:lnSpc>
                <a:spcPts val="3300"/>
              </a:lnSpc>
              <a:buClrTx/>
              <a:buSzTx/>
              <a:buFontTx/>
              <a:buNone/>
            </a:pPr>
            <a:r>
              <a:rPr kumimoji="1" lang="en-US" sz="3200" b="0">
                <a:solidFill>
                  <a:srgbClr val="00CC99"/>
                </a:solidFill>
                <a:latin typeface="Times New Roman" pitchFamily="18" charset="0"/>
              </a:rPr>
              <a:t>The result depends on the balance</a:t>
            </a:r>
            <a:endParaRPr kumimoji="1" lang="cs-CZ" sz="3200" b="0">
              <a:solidFill>
                <a:srgbClr val="00CC99"/>
              </a:solidFill>
              <a:latin typeface="Times New Roman" pitchFamily="18" charset="0"/>
            </a:endParaRPr>
          </a:p>
        </p:txBody>
      </p:sp>
      <p:sp>
        <p:nvSpPr>
          <p:cNvPr id="114697" name="Text Box 8"/>
          <p:cNvSpPr txBox="1">
            <a:spLocks noChangeArrowheads="1"/>
          </p:cNvSpPr>
          <p:nvPr/>
        </p:nvSpPr>
        <p:spPr bwMode="auto">
          <a:xfrm>
            <a:off x="2362200" y="2684463"/>
            <a:ext cx="41148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>
              <a:lnSpc>
                <a:spcPts val="3300"/>
              </a:lnSpc>
              <a:buClrTx/>
              <a:buSzTx/>
              <a:buFontTx/>
              <a:buNone/>
            </a:pPr>
            <a:r>
              <a:rPr kumimoji="1" lang="cs-CZ" sz="3200" b="0">
                <a:solidFill>
                  <a:srgbClr val="00CC99"/>
                </a:solidFill>
                <a:latin typeface="Times New Roman" pitchFamily="18" charset="0"/>
              </a:rPr>
              <a:t>ILLNESS - HEALTH?</a:t>
            </a:r>
          </a:p>
        </p:txBody>
      </p:sp>
      <p:sp>
        <p:nvSpPr>
          <p:cNvPr id="114698" name="AutoShape 9"/>
          <p:cNvSpPr>
            <a:spLocks noChangeArrowheads="1"/>
          </p:cNvSpPr>
          <p:nvPr/>
        </p:nvSpPr>
        <p:spPr bwMode="auto">
          <a:xfrm>
            <a:off x="6629400" y="1295400"/>
            <a:ext cx="1828800" cy="1600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ts val="33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sz="3200" b="0">
                <a:latin typeface="Times New Roman" pitchFamily="18" charset="0"/>
              </a:rPr>
              <a:t>Protective</a:t>
            </a:r>
            <a:br>
              <a:rPr kumimoji="1" lang="en-US" sz="3200" b="0">
                <a:latin typeface="Times New Roman" pitchFamily="18" charset="0"/>
              </a:rPr>
            </a:br>
            <a:r>
              <a:rPr kumimoji="1" lang="en-US" sz="3200" b="0">
                <a:latin typeface="Times New Roman" pitchFamily="18" charset="0"/>
              </a:rPr>
              <a:t> factors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A14CA-2E16-45C2-BAD7-F2176A9D400F}" type="slidenum">
              <a:rPr lang="cs-CZ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533400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2800" smtClean="0"/>
              <a:t>Progress of individual health– different combinations of genetics ans lifestyle</a:t>
            </a:r>
          </a:p>
        </p:txBody>
      </p:sp>
      <p:sp>
        <p:nvSpPr>
          <p:cNvPr id="115716" name="Line 3"/>
          <p:cNvSpPr>
            <a:spLocks noChangeShapeType="1"/>
          </p:cNvSpPr>
          <p:nvPr/>
        </p:nvSpPr>
        <p:spPr bwMode="auto">
          <a:xfrm>
            <a:off x="762000" y="5867400"/>
            <a:ext cx="79248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17" name="Rectangle 4"/>
          <p:cNvSpPr>
            <a:spLocks noChangeArrowheads="1"/>
          </p:cNvSpPr>
          <p:nvPr/>
        </p:nvSpPr>
        <p:spPr bwMode="auto">
          <a:xfrm>
            <a:off x="4114800" y="60198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400" b="0">
                <a:solidFill>
                  <a:srgbClr val="C0C0C0"/>
                </a:solidFill>
                <a:latin typeface="Arial" charset="0"/>
              </a:rPr>
              <a:t>Time, age</a:t>
            </a:r>
            <a:r>
              <a:rPr lang="cs-CZ" sz="2400" b="0">
                <a:latin typeface="Arial" charset="0"/>
              </a:rPr>
              <a:t> </a:t>
            </a:r>
          </a:p>
        </p:txBody>
      </p:sp>
      <p:sp>
        <p:nvSpPr>
          <p:cNvPr id="115718" name="Line 5"/>
          <p:cNvSpPr>
            <a:spLocks noChangeShapeType="1"/>
          </p:cNvSpPr>
          <p:nvPr/>
        </p:nvSpPr>
        <p:spPr bwMode="auto">
          <a:xfrm flipV="1">
            <a:off x="914400" y="1295400"/>
            <a:ext cx="0" cy="47244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19" name="Rectangle 6"/>
          <p:cNvSpPr>
            <a:spLocks noChangeArrowheads="1"/>
          </p:cNvSpPr>
          <p:nvPr/>
        </p:nvSpPr>
        <p:spPr bwMode="auto">
          <a:xfrm rot="-5400000">
            <a:off x="-968375" y="318135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400" b="0">
                <a:solidFill>
                  <a:srgbClr val="C0C0C0"/>
                </a:solidFill>
                <a:latin typeface="Arial" charset="0"/>
              </a:rPr>
              <a:t>Health quality (of life)</a:t>
            </a:r>
          </a:p>
        </p:txBody>
      </p:sp>
      <p:sp>
        <p:nvSpPr>
          <p:cNvPr id="115720" name="Line 7"/>
          <p:cNvSpPr>
            <a:spLocks noChangeShapeType="1"/>
          </p:cNvSpPr>
          <p:nvPr/>
        </p:nvSpPr>
        <p:spPr bwMode="auto">
          <a:xfrm>
            <a:off x="1143000" y="3657600"/>
            <a:ext cx="7772400" cy="0"/>
          </a:xfrm>
          <a:prstGeom prst="line">
            <a:avLst/>
          </a:prstGeom>
          <a:noFill/>
          <a:ln w="31750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21" name="Rectangle 8"/>
          <p:cNvSpPr>
            <a:spLocks noChangeArrowheads="1"/>
          </p:cNvSpPr>
          <p:nvPr/>
        </p:nvSpPr>
        <p:spPr bwMode="auto">
          <a:xfrm>
            <a:off x="914400" y="3276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C0C0C0"/>
                </a:solidFill>
                <a:latin typeface="Arial" charset="0"/>
              </a:rPr>
              <a:t>Health</a:t>
            </a:r>
            <a:endParaRPr lang="cs-CZ" sz="1600" b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15722" name="Rectangle 9"/>
          <p:cNvSpPr>
            <a:spLocks noChangeArrowheads="1"/>
          </p:cNvSpPr>
          <p:nvPr/>
        </p:nvSpPr>
        <p:spPr bwMode="auto">
          <a:xfrm>
            <a:off x="914400" y="36576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C0C0C0"/>
                </a:solidFill>
                <a:latin typeface="Arial" charset="0"/>
              </a:rPr>
              <a:t>Disease</a:t>
            </a:r>
            <a:endParaRPr lang="cs-CZ" sz="1600" b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15723" name="Rectangle 10"/>
          <p:cNvSpPr>
            <a:spLocks noChangeArrowheads="1"/>
          </p:cNvSpPr>
          <p:nvPr/>
        </p:nvSpPr>
        <p:spPr bwMode="auto">
          <a:xfrm>
            <a:off x="838200" y="52578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C0C0C0"/>
                </a:solidFill>
                <a:latin typeface="Arial" charset="0"/>
              </a:rPr>
              <a:t>Serious illness</a:t>
            </a:r>
            <a:endParaRPr lang="cs-CZ" sz="1600" b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15724" name="Rectangle 11"/>
          <p:cNvSpPr>
            <a:spLocks noChangeArrowheads="1"/>
          </p:cNvSpPr>
          <p:nvPr/>
        </p:nvSpPr>
        <p:spPr bwMode="auto">
          <a:xfrm>
            <a:off x="1066800" y="5943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00CC99"/>
                </a:solidFill>
                <a:latin typeface="Arial" charset="0"/>
              </a:rPr>
              <a:t>Youth</a:t>
            </a:r>
            <a:endParaRPr lang="cs-CZ" sz="1600" b="0">
              <a:solidFill>
                <a:srgbClr val="00CC99"/>
              </a:solidFill>
              <a:latin typeface="Arial" charset="0"/>
            </a:endParaRPr>
          </a:p>
        </p:txBody>
      </p:sp>
      <p:sp>
        <p:nvSpPr>
          <p:cNvPr id="115725" name="Rectangle 12"/>
          <p:cNvSpPr>
            <a:spLocks noChangeArrowheads="1"/>
          </p:cNvSpPr>
          <p:nvPr/>
        </p:nvSpPr>
        <p:spPr bwMode="auto">
          <a:xfrm>
            <a:off x="609600" y="7620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C0C0C0"/>
                </a:solidFill>
                <a:latin typeface="Arial" charset="0"/>
              </a:rPr>
              <a:t>Excellent health (condition)</a:t>
            </a:r>
            <a:endParaRPr lang="cs-CZ" sz="1600" b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15726" name="Freeform 13"/>
          <p:cNvSpPr>
            <a:spLocks/>
          </p:cNvSpPr>
          <p:nvPr/>
        </p:nvSpPr>
        <p:spPr bwMode="auto">
          <a:xfrm>
            <a:off x="-1219200" y="1117600"/>
            <a:ext cx="6121400" cy="6273800"/>
          </a:xfrm>
          <a:custGeom>
            <a:avLst/>
            <a:gdLst>
              <a:gd name="T0" fmla="*/ 2147483647 w 3856"/>
              <a:gd name="T1" fmla="*/ 2147483647 h 3952"/>
              <a:gd name="T2" fmla="*/ 2147483647 w 3856"/>
              <a:gd name="T3" fmla="*/ 2147483647 h 3952"/>
              <a:gd name="T4" fmla="*/ 2147483647 w 3856"/>
              <a:gd name="T5" fmla="*/ 2147483647 h 3952"/>
              <a:gd name="T6" fmla="*/ 2147483647 w 3856"/>
              <a:gd name="T7" fmla="*/ 2147483647 h 3952"/>
              <a:gd name="T8" fmla="*/ 2147483647 w 3856"/>
              <a:gd name="T9" fmla="*/ 2147483647 h 3952"/>
              <a:gd name="T10" fmla="*/ 2147483647 w 3856"/>
              <a:gd name="T11" fmla="*/ 2147483647 h 3952"/>
              <a:gd name="T12" fmla="*/ 2147483647 w 3856"/>
              <a:gd name="T13" fmla="*/ 2147483647 h 3952"/>
              <a:gd name="T14" fmla="*/ 2147483647 w 3856"/>
              <a:gd name="T15" fmla="*/ 2147483647 h 3952"/>
              <a:gd name="T16" fmla="*/ 2147483647 w 3856"/>
              <a:gd name="T17" fmla="*/ 2147483647 h 3952"/>
              <a:gd name="T18" fmla="*/ 2147483647 w 3856"/>
              <a:gd name="T19" fmla="*/ 2147483647 h 3952"/>
              <a:gd name="T20" fmla="*/ 2147483647 w 3856"/>
              <a:gd name="T21" fmla="*/ 2147483647 h 3952"/>
              <a:gd name="T22" fmla="*/ 2147483647 w 3856"/>
              <a:gd name="T23" fmla="*/ 2147483647 h 3952"/>
              <a:gd name="T24" fmla="*/ 2147483647 w 3856"/>
              <a:gd name="T25" fmla="*/ 2147483647 h 3952"/>
              <a:gd name="T26" fmla="*/ 2147483647 w 3856"/>
              <a:gd name="T27" fmla="*/ 2147483647 h 3952"/>
              <a:gd name="T28" fmla="*/ 2147483647 w 3856"/>
              <a:gd name="T29" fmla="*/ 2147483647 h 3952"/>
              <a:gd name="T30" fmla="*/ 2147483647 w 3856"/>
              <a:gd name="T31" fmla="*/ 2147483647 h 3952"/>
              <a:gd name="T32" fmla="*/ 2147483647 w 3856"/>
              <a:gd name="T33" fmla="*/ 2147483647 h 39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56" h="3952">
                <a:moveTo>
                  <a:pt x="1312" y="64"/>
                </a:moveTo>
                <a:cubicBezTo>
                  <a:pt x="1660" y="68"/>
                  <a:pt x="2008" y="72"/>
                  <a:pt x="2272" y="160"/>
                </a:cubicBezTo>
                <a:cubicBezTo>
                  <a:pt x="2536" y="248"/>
                  <a:pt x="2696" y="456"/>
                  <a:pt x="2896" y="592"/>
                </a:cubicBezTo>
                <a:cubicBezTo>
                  <a:pt x="3096" y="728"/>
                  <a:pt x="3352" y="896"/>
                  <a:pt x="3472" y="976"/>
                </a:cubicBezTo>
                <a:cubicBezTo>
                  <a:pt x="3592" y="1056"/>
                  <a:pt x="3640" y="1088"/>
                  <a:pt x="3616" y="1072"/>
                </a:cubicBezTo>
                <a:cubicBezTo>
                  <a:pt x="3592" y="1056"/>
                  <a:pt x="3440" y="952"/>
                  <a:pt x="3328" y="880"/>
                </a:cubicBezTo>
                <a:cubicBezTo>
                  <a:pt x="3216" y="808"/>
                  <a:pt x="2936" y="632"/>
                  <a:pt x="2944" y="640"/>
                </a:cubicBezTo>
                <a:cubicBezTo>
                  <a:pt x="2952" y="648"/>
                  <a:pt x="3856" y="384"/>
                  <a:pt x="3376" y="928"/>
                </a:cubicBezTo>
                <a:cubicBezTo>
                  <a:pt x="2896" y="1472"/>
                  <a:pt x="128" y="3952"/>
                  <a:pt x="64" y="3904"/>
                </a:cubicBezTo>
                <a:cubicBezTo>
                  <a:pt x="0" y="3856"/>
                  <a:pt x="2776" y="1280"/>
                  <a:pt x="2992" y="640"/>
                </a:cubicBezTo>
                <a:cubicBezTo>
                  <a:pt x="3208" y="0"/>
                  <a:pt x="1392" y="120"/>
                  <a:pt x="1360" y="64"/>
                </a:cubicBezTo>
                <a:cubicBezTo>
                  <a:pt x="1328" y="8"/>
                  <a:pt x="2560" y="272"/>
                  <a:pt x="2800" y="304"/>
                </a:cubicBezTo>
                <a:cubicBezTo>
                  <a:pt x="3040" y="336"/>
                  <a:pt x="2784" y="176"/>
                  <a:pt x="2800" y="256"/>
                </a:cubicBezTo>
                <a:cubicBezTo>
                  <a:pt x="2816" y="336"/>
                  <a:pt x="2856" y="648"/>
                  <a:pt x="2896" y="784"/>
                </a:cubicBezTo>
                <a:cubicBezTo>
                  <a:pt x="2936" y="920"/>
                  <a:pt x="3048" y="1048"/>
                  <a:pt x="3040" y="1072"/>
                </a:cubicBezTo>
                <a:cubicBezTo>
                  <a:pt x="3032" y="1096"/>
                  <a:pt x="2864" y="1016"/>
                  <a:pt x="2848" y="928"/>
                </a:cubicBezTo>
                <a:cubicBezTo>
                  <a:pt x="2832" y="840"/>
                  <a:pt x="2920" y="592"/>
                  <a:pt x="2944" y="544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27" name="Freeform 14"/>
          <p:cNvSpPr>
            <a:spLocks/>
          </p:cNvSpPr>
          <p:nvPr/>
        </p:nvSpPr>
        <p:spPr bwMode="auto">
          <a:xfrm>
            <a:off x="1471613" y="1819275"/>
            <a:ext cx="2368550" cy="823913"/>
          </a:xfrm>
          <a:custGeom>
            <a:avLst/>
            <a:gdLst>
              <a:gd name="T0" fmla="*/ 0 w 1492"/>
              <a:gd name="T1" fmla="*/ 0 h 519"/>
              <a:gd name="T2" fmla="*/ 2147483647 w 1492"/>
              <a:gd name="T3" fmla="*/ 2147483647 h 519"/>
              <a:gd name="T4" fmla="*/ 2147483647 w 1492"/>
              <a:gd name="T5" fmla="*/ 2147483647 h 519"/>
              <a:gd name="T6" fmla="*/ 2147483647 w 1492"/>
              <a:gd name="T7" fmla="*/ 2147483647 h 519"/>
              <a:gd name="T8" fmla="*/ 2147483647 w 1492"/>
              <a:gd name="T9" fmla="*/ 2147483647 h 519"/>
              <a:gd name="T10" fmla="*/ 2147483647 w 1492"/>
              <a:gd name="T11" fmla="*/ 2147483647 h 519"/>
              <a:gd name="T12" fmla="*/ 2147483647 w 1492"/>
              <a:gd name="T13" fmla="*/ 2147483647 h 519"/>
              <a:gd name="T14" fmla="*/ 2147483647 w 1492"/>
              <a:gd name="T15" fmla="*/ 2147483647 h 519"/>
              <a:gd name="T16" fmla="*/ 2147483647 w 1492"/>
              <a:gd name="T17" fmla="*/ 2147483647 h 519"/>
              <a:gd name="T18" fmla="*/ 2147483647 w 1492"/>
              <a:gd name="T19" fmla="*/ 2147483647 h 519"/>
              <a:gd name="T20" fmla="*/ 2147483647 w 1492"/>
              <a:gd name="T21" fmla="*/ 2147483647 h 519"/>
              <a:gd name="T22" fmla="*/ 2147483647 w 1492"/>
              <a:gd name="T23" fmla="*/ 2147483647 h 519"/>
              <a:gd name="T24" fmla="*/ 2147483647 w 1492"/>
              <a:gd name="T25" fmla="*/ 2147483647 h 519"/>
              <a:gd name="T26" fmla="*/ 2147483647 w 1492"/>
              <a:gd name="T27" fmla="*/ 2147483647 h 519"/>
              <a:gd name="T28" fmla="*/ 2147483647 w 1492"/>
              <a:gd name="T29" fmla="*/ 2147483647 h 519"/>
              <a:gd name="T30" fmla="*/ 2147483647 w 1492"/>
              <a:gd name="T31" fmla="*/ 2147483647 h 519"/>
              <a:gd name="T32" fmla="*/ 2147483647 w 1492"/>
              <a:gd name="T33" fmla="*/ 2147483647 h 519"/>
              <a:gd name="T34" fmla="*/ 2147483647 w 1492"/>
              <a:gd name="T35" fmla="*/ 2147483647 h 519"/>
              <a:gd name="T36" fmla="*/ 2147483647 w 1492"/>
              <a:gd name="T37" fmla="*/ 2147483647 h 5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92" h="519">
                <a:moveTo>
                  <a:pt x="0" y="0"/>
                </a:moveTo>
                <a:cubicBezTo>
                  <a:pt x="41" y="6"/>
                  <a:pt x="75" y="22"/>
                  <a:pt x="116" y="29"/>
                </a:cubicBezTo>
                <a:cubicBezTo>
                  <a:pt x="169" y="48"/>
                  <a:pt x="224" y="63"/>
                  <a:pt x="277" y="81"/>
                </a:cubicBezTo>
                <a:cubicBezTo>
                  <a:pt x="290" y="86"/>
                  <a:pt x="309" y="89"/>
                  <a:pt x="323" y="92"/>
                </a:cubicBezTo>
                <a:cubicBezTo>
                  <a:pt x="338" y="96"/>
                  <a:pt x="369" y="104"/>
                  <a:pt x="369" y="104"/>
                </a:cubicBezTo>
                <a:cubicBezTo>
                  <a:pt x="395" y="130"/>
                  <a:pt x="377" y="117"/>
                  <a:pt x="421" y="133"/>
                </a:cubicBezTo>
                <a:cubicBezTo>
                  <a:pt x="431" y="136"/>
                  <a:pt x="440" y="140"/>
                  <a:pt x="450" y="144"/>
                </a:cubicBezTo>
                <a:cubicBezTo>
                  <a:pt x="456" y="146"/>
                  <a:pt x="467" y="150"/>
                  <a:pt x="467" y="150"/>
                </a:cubicBezTo>
                <a:cubicBezTo>
                  <a:pt x="491" y="168"/>
                  <a:pt x="509" y="169"/>
                  <a:pt x="536" y="179"/>
                </a:cubicBezTo>
                <a:cubicBezTo>
                  <a:pt x="588" y="172"/>
                  <a:pt x="635" y="153"/>
                  <a:pt x="686" y="138"/>
                </a:cubicBezTo>
                <a:cubicBezTo>
                  <a:pt x="765" y="140"/>
                  <a:pt x="844" y="138"/>
                  <a:pt x="922" y="144"/>
                </a:cubicBezTo>
                <a:cubicBezTo>
                  <a:pt x="946" y="146"/>
                  <a:pt x="1008" y="221"/>
                  <a:pt x="1037" y="242"/>
                </a:cubicBezTo>
                <a:cubicBezTo>
                  <a:pt x="1098" y="286"/>
                  <a:pt x="1162" y="315"/>
                  <a:pt x="1233" y="340"/>
                </a:cubicBezTo>
                <a:cubicBezTo>
                  <a:pt x="1274" y="381"/>
                  <a:pt x="1224" y="334"/>
                  <a:pt x="1273" y="369"/>
                </a:cubicBezTo>
                <a:cubicBezTo>
                  <a:pt x="1280" y="374"/>
                  <a:pt x="1286" y="380"/>
                  <a:pt x="1291" y="386"/>
                </a:cubicBezTo>
                <a:cubicBezTo>
                  <a:pt x="1295" y="391"/>
                  <a:pt x="1297" y="399"/>
                  <a:pt x="1302" y="403"/>
                </a:cubicBezTo>
                <a:cubicBezTo>
                  <a:pt x="1329" y="426"/>
                  <a:pt x="1368" y="440"/>
                  <a:pt x="1400" y="455"/>
                </a:cubicBezTo>
                <a:cubicBezTo>
                  <a:pt x="1417" y="473"/>
                  <a:pt x="1447" y="499"/>
                  <a:pt x="1469" y="507"/>
                </a:cubicBezTo>
                <a:cubicBezTo>
                  <a:pt x="1489" y="514"/>
                  <a:pt x="1482" y="509"/>
                  <a:pt x="1492" y="519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28" name="Freeform 15"/>
          <p:cNvSpPr>
            <a:spLocks/>
          </p:cNvSpPr>
          <p:nvPr/>
        </p:nvSpPr>
        <p:spPr bwMode="auto">
          <a:xfrm>
            <a:off x="1527175" y="1855788"/>
            <a:ext cx="2587625" cy="1497012"/>
          </a:xfrm>
          <a:custGeom>
            <a:avLst/>
            <a:gdLst>
              <a:gd name="T0" fmla="*/ 0 w 1630"/>
              <a:gd name="T1" fmla="*/ 0 h 943"/>
              <a:gd name="T2" fmla="*/ 2147483647 w 1630"/>
              <a:gd name="T3" fmla="*/ 2147483647 h 943"/>
              <a:gd name="T4" fmla="*/ 2147483647 w 1630"/>
              <a:gd name="T5" fmla="*/ 2147483647 h 943"/>
              <a:gd name="T6" fmla="*/ 2147483647 w 1630"/>
              <a:gd name="T7" fmla="*/ 2147483647 h 943"/>
              <a:gd name="T8" fmla="*/ 2147483647 w 1630"/>
              <a:gd name="T9" fmla="*/ 2147483647 h 943"/>
              <a:gd name="T10" fmla="*/ 2147483647 w 1630"/>
              <a:gd name="T11" fmla="*/ 2147483647 h 943"/>
              <a:gd name="T12" fmla="*/ 2147483647 w 1630"/>
              <a:gd name="T13" fmla="*/ 2147483647 h 943"/>
              <a:gd name="T14" fmla="*/ 2147483647 w 1630"/>
              <a:gd name="T15" fmla="*/ 2147483647 h 9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30" h="943">
                <a:moveTo>
                  <a:pt x="0" y="0"/>
                </a:moveTo>
                <a:cubicBezTo>
                  <a:pt x="67" y="17"/>
                  <a:pt x="128" y="54"/>
                  <a:pt x="196" y="69"/>
                </a:cubicBezTo>
                <a:cubicBezTo>
                  <a:pt x="255" y="100"/>
                  <a:pt x="337" y="121"/>
                  <a:pt x="403" y="121"/>
                </a:cubicBezTo>
                <a:lnTo>
                  <a:pt x="1006" y="319"/>
                </a:lnTo>
                <a:lnTo>
                  <a:pt x="1246" y="607"/>
                </a:lnTo>
                <a:lnTo>
                  <a:pt x="1630" y="943"/>
                </a:lnTo>
                <a:lnTo>
                  <a:pt x="1582" y="943"/>
                </a:lnTo>
                <a:lnTo>
                  <a:pt x="1534" y="655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29" name="Freeform 16"/>
          <p:cNvSpPr>
            <a:spLocks/>
          </p:cNvSpPr>
          <p:nvPr/>
        </p:nvSpPr>
        <p:spPr bwMode="auto">
          <a:xfrm>
            <a:off x="1143000" y="2032000"/>
            <a:ext cx="7315200" cy="3606800"/>
          </a:xfrm>
          <a:custGeom>
            <a:avLst/>
            <a:gdLst>
              <a:gd name="T0" fmla="*/ 0 w 4608"/>
              <a:gd name="T1" fmla="*/ 2147483647 h 2272"/>
              <a:gd name="T2" fmla="*/ 2147483647 w 4608"/>
              <a:gd name="T3" fmla="*/ 2147483647 h 2272"/>
              <a:gd name="T4" fmla="*/ 2147483647 w 4608"/>
              <a:gd name="T5" fmla="*/ 2147483647 h 2272"/>
              <a:gd name="T6" fmla="*/ 2147483647 w 4608"/>
              <a:gd name="T7" fmla="*/ 2147483647 h 2272"/>
              <a:gd name="T8" fmla="*/ 2147483647 w 4608"/>
              <a:gd name="T9" fmla="*/ 2147483647 h 2272"/>
              <a:gd name="T10" fmla="*/ 2147483647 w 4608"/>
              <a:gd name="T11" fmla="*/ 2147483647 h 2272"/>
              <a:gd name="T12" fmla="*/ 2147483647 w 4608"/>
              <a:gd name="T13" fmla="*/ 2147483647 h 2272"/>
              <a:gd name="T14" fmla="*/ 2147483647 w 4608"/>
              <a:gd name="T15" fmla="*/ 2147483647 h 2272"/>
              <a:gd name="T16" fmla="*/ 2147483647 w 4608"/>
              <a:gd name="T17" fmla="*/ 2147483647 h 2272"/>
              <a:gd name="T18" fmla="*/ 2147483647 w 4608"/>
              <a:gd name="T19" fmla="*/ 2147483647 h 2272"/>
              <a:gd name="T20" fmla="*/ 2147483647 w 4608"/>
              <a:gd name="T21" fmla="*/ 2147483647 h 22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08" h="2272">
                <a:moveTo>
                  <a:pt x="0" y="16"/>
                </a:moveTo>
                <a:cubicBezTo>
                  <a:pt x="128" y="8"/>
                  <a:pt x="256" y="0"/>
                  <a:pt x="432" y="16"/>
                </a:cubicBezTo>
                <a:cubicBezTo>
                  <a:pt x="608" y="32"/>
                  <a:pt x="896" y="64"/>
                  <a:pt x="1056" y="112"/>
                </a:cubicBezTo>
                <a:cubicBezTo>
                  <a:pt x="1216" y="160"/>
                  <a:pt x="1272" y="240"/>
                  <a:pt x="1392" y="304"/>
                </a:cubicBezTo>
                <a:cubicBezTo>
                  <a:pt x="1512" y="368"/>
                  <a:pt x="1616" y="384"/>
                  <a:pt x="1776" y="496"/>
                </a:cubicBezTo>
                <a:cubicBezTo>
                  <a:pt x="1936" y="608"/>
                  <a:pt x="2192" y="872"/>
                  <a:pt x="2352" y="976"/>
                </a:cubicBezTo>
                <a:cubicBezTo>
                  <a:pt x="2512" y="1080"/>
                  <a:pt x="2576" y="1048"/>
                  <a:pt x="2736" y="1120"/>
                </a:cubicBezTo>
                <a:cubicBezTo>
                  <a:pt x="2896" y="1192"/>
                  <a:pt x="3128" y="1304"/>
                  <a:pt x="3312" y="1408"/>
                </a:cubicBezTo>
                <a:cubicBezTo>
                  <a:pt x="3496" y="1512"/>
                  <a:pt x="3704" y="1656"/>
                  <a:pt x="3840" y="1744"/>
                </a:cubicBezTo>
                <a:cubicBezTo>
                  <a:pt x="3976" y="1832"/>
                  <a:pt x="4000" y="1848"/>
                  <a:pt x="4128" y="1936"/>
                </a:cubicBezTo>
                <a:cubicBezTo>
                  <a:pt x="4256" y="2024"/>
                  <a:pt x="4520" y="2216"/>
                  <a:pt x="4608" y="2272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30" name="Rectangle 17"/>
          <p:cNvSpPr>
            <a:spLocks noChangeArrowheads="1"/>
          </p:cNvSpPr>
          <p:nvPr/>
        </p:nvSpPr>
        <p:spPr bwMode="auto">
          <a:xfrm>
            <a:off x="7467600" y="59436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00CC99"/>
                </a:solidFill>
                <a:latin typeface="Arial" charset="0"/>
              </a:rPr>
              <a:t>Elderly</a:t>
            </a:r>
            <a:endParaRPr lang="cs-CZ" sz="1600" b="0">
              <a:solidFill>
                <a:srgbClr val="00CC99"/>
              </a:solidFill>
              <a:latin typeface="Arial" charset="0"/>
            </a:endParaRPr>
          </a:p>
        </p:txBody>
      </p:sp>
      <p:sp>
        <p:nvSpPr>
          <p:cNvPr id="115731" name="Freeform 18"/>
          <p:cNvSpPr>
            <a:spLocks/>
          </p:cNvSpPr>
          <p:nvPr/>
        </p:nvSpPr>
        <p:spPr bwMode="auto">
          <a:xfrm>
            <a:off x="1371600" y="3429000"/>
            <a:ext cx="6999288" cy="1281113"/>
          </a:xfrm>
          <a:custGeom>
            <a:avLst/>
            <a:gdLst>
              <a:gd name="T0" fmla="*/ 0 w 4409"/>
              <a:gd name="T1" fmla="*/ 2147483647 h 807"/>
              <a:gd name="T2" fmla="*/ 2147483647 w 4409"/>
              <a:gd name="T3" fmla="*/ 2147483647 h 807"/>
              <a:gd name="T4" fmla="*/ 2147483647 w 4409"/>
              <a:gd name="T5" fmla="*/ 2147483647 h 807"/>
              <a:gd name="T6" fmla="*/ 2147483647 w 4409"/>
              <a:gd name="T7" fmla="*/ 2147483647 h 807"/>
              <a:gd name="T8" fmla="*/ 2147483647 w 4409"/>
              <a:gd name="T9" fmla="*/ 2147483647 h 807"/>
              <a:gd name="T10" fmla="*/ 2147483647 w 4409"/>
              <a:gd name="T11" fmla="*/ 2147483647 h 807"/>
              <a:gd name="T12" fmla="*/ 2147483647 w 4409"/>
              <a:gd name="T13" fmla="*/ 2147483647 h 807"/>
              <a:gd name="T14" fmla="*/ 2147483647 w 4409"/>
              <a:gd name="T15" fmla="*/ 2147483647 h 807"/>
              <a:gd name="T16" fmla="*/ 2147483647 w 4409"/>
              <a:gd name="T17" fmla="*/ 2147483647 h 807"/>
              <a:gd name="T18" fmla="*/ 2147483647 w 4409"/>
              <a:gd name="T19" fmla="*/ 2147483647 h 807"/>
              <a:gd name="T20" fmla="*/ 2147483647 w 4409"/>
              <a:gd name="T21" fmla="*/ 2147483647 h 807"/>
              <a:gd name="T22" fmla="*/ 2147483647 w 4409"/>
              <a:gd name="T23" fmla="*/ 2147483647 h 807"/>
              <a:gd name="T24" fmla="*/ 2147483647 w 4409"/>
              <a:gd name="T25" fmla="*/ 2147483647 h 807"/>
              <a:gd name="T26" fmla="*/ 2147483647 w 4409"/>
              <a:gd name="T27" fmla="*/ 2147483647 h 807"/>
              <a:gd name="T28" fmla="*/ 2147483647 w 4409"/>
              <a:gd name="T29" fmla="*/ 2147483647 h 8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09" h="807">
                <a:moveTo>
                  <a:pt x="0" y="807"/>
                </a:moveTo>
                <a:cubicBezTo>
                  <a:pt x="153" y="724"/>
                  <a:pt x="708" y="419"/>
                  <a:pt x="917" y="310"/>
                </a:cubicBezTo>
                <a:cubicBezTo>
                  <a:pt x="1126" y="201"/>
                  <a:pt x="1186" y="182"/>
                  <a:pt x="1254" y="153"/>
                </a:cubicBezTo>
                <a:cubicBezTo>
                  <a:pt x="1322" y="124"/>
                  <a:pt x="1313" y="140"/>
                  <a:pt x="1323" y="135"/>
                </a:cubicBezTo>
                <a:cubicBezTo>
                  <a:pt x="1333" y="130"/>
                  <a:pt x="1316" y="127"/>
                  <a:pt x="1316" y="126"/>
                </a:cubicBezTo>
                <a:cubicBezTo>
                  <a:pt x="1316" y="125"/>
                  <a:pt x="1320" y="128"/>
                  <a:pt x="1325" y="126"/>
                </a:cubicBezTo>
                <a:cubicBezTo>
                  <a:pt x="1330" y="124"/>
                  <a:pt x="1343" y="115"/>
                  <a:pt x="1350" y="112"/>
                </a:cubicBezTo>
                <a:cubicBezTo>
                  <a:pt x="1357" y="109"/>
                  <a:pt x="1361" y="110"/>
                  <a:pt x="1366" y="107"/>
                </a:cubicBezTo>
                <a:cubicBezTo>
                  <a:pt x="1371" y="104"/>
                  <a:pt x="1350" y="106"/>
                  <a:pt x="1383" y="93"/>
                </a:cubicBezTo>
                <a:cubicBezTo>
                  <a:pt x="1416" y="80"/>
                  <a:pt x="1473" y="37"/>
                  <a:pt x="1567" y="29"/>
                </a:cubicBezTo>
                <a:cubicBezTo>
                  <a:pt x="1661" y="21"/>
                  <a:pt x="1835" y="45"/>
                  <a:pt x="1949" y="47"/>
                </a:cubicBezTo>
                <a:cubicBezTo>
                  <a:pt x="2063" y="49"/>
                  <a:pt x="2135" y="42"/>
                  <a:pt x="2249" y="38"/>
                </a:cubicBezTo>
                <a:cubicBezTo>
                  <a:pt x="2363" y="34"/>
                  <a:pt x="2437" y="0"/>
                  <a:pt x="2631" y="24"/>
                </a:cubicBezTo>
                <a:cubicBezTo>
                  <a:pt x="2825" y="48"/>
                  <a:pt x="3118" y="129"/>
                  <a:pt x="3414" y="180"/>
                </a:cubicBezTo>
                <a:cubicBezTo>
                  <a:pt x="3710" y="231"/>
                  <a:pt x="4202" y="297"/>
                  <a:pt x="4409" y="328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732" name="Freeform 19"/>
          <p:cNvSpPr>
            <a:spLocks/>
          </p:cNvSpPr>
          <p:nvPr/>
        </p:nvSpPr>
        <p:spPr bwMode="auto">
          <a:xfrm>
            <a:off x="1143000" y="1854200"/>
            <a:ext cx="7658100" cy="812800"/>
          </a:xfrm>
          <a:custGeom>
            <a:avLst/>
            <a:gdLst>
              <a:gd name="T0" fmla="*/ 0 w 4824"/>
              <a:gd name="T1" fmla="*/ 2147483647 h 512"/>
              <a:gd name="T2" fmla="*/ 2147483647 w 4824"/>
              <a:gd name="T3" fmla="*/ 2147483647 h 512"/>
              <a:gd name="T4" fmla="*/ 2147483647 w 4824"/>
              <a:gd name="T5" fmla="*/ 2147483647 h 512"/>
              <a:gd name="T6" fmla="*/ 2147483647 w 4824"/>
              <a:gd name="T7" fmla="*/ 2147483647 h 512"/>
              <a:gd name="T8" fmla="*/ 2147483647 w 4824"/>
              <a:gd name="T9" fmla="*/ 2147483647 h 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4" h="512">
                <a:moveTo>
                  <a:pt x="0" y="16"/>
                </a:moveTo>
                <a:cubicBezTo>
                  <a:pt x="852" y="36"/>
                  <a:pt x="1704" y="56"/>
                  <a:pt x="2208" y="64"/>
                </a:cubicBezTo>
                <a:cubicBezTo>
                  <a:pt x="2712" y="72"/>
                  <a:pt x="2632" y="0"/>
                  <a:pt x="3024" y="64"/>
                </a:cubicBezTo>
                <a:cubicBezTo>
                  <a:pt x="3416" y="128"/>
                  <a:pt x="4296" y="384"/>
                  <a:pt x="4560" y="448"/>
                </a:cubicBezTo>
                <a:cubicBezTo>
                  <a:pt x="4824" y="512"/>
                  <a:pt x="4616" y="456"/>
                  <a:pt x="4608" y="448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33" name="Freeform 20"/>
          <p:cNvSpPr>
            <a:spLocks/>
          </p:cNvSpPr>
          <p:nvPr/>
        </p:nvSpPr>
        <p:spPr bwMode="auto">
          <a:xfrm>
            <a:off x="1219200" y="4368800"/>
            <a:ext cx="5003800" cy="1435100"/>
          </a:xfrm>
          <a:custGeom>
            <a:avLst/>
            <a:gdLst>
              <a:gd name="T0" fmla="*/ 0 w 3152"/>
              <a:gd name="T1" fmla="*/ 2147483647 h 904"/>
              <a:gd name="T2" fmla="*/ 2147483647 w 3152"/>
              <a:gd name="T3" fmla="*/ 2147483647 h 904"/>
              <a:gd name="T4" fmla="*/ 2147483647 w 3152"/>
              <a:gd name="T5" fmla="*/ 2147483647 h 904"/>
              <a:gd name="T6" fmla="*/ 2147483647 w 3152"/>
              <a:gd name="T7" fmla="*/ 2147483647 h 904"/>
              <a:gd name="T8" fmla="*/ 2147483647 w 3152"/>
              <a:gd name="T9" fmla="*/ 2147483647 h 904"/>
              <a:gd name="T10" fmla="*/ 2147483647 w 3152"/>
              <a:gd name="T11" fmla="*/ 2147483647 h 9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52" h="904">
                <a:moveTo>
                  <a:pt x="0" y="32"/>
                </a:moveTo>
                <a:cubicBezTo>
                  <a:pt x="272" y="16"/>
                  <a:pt x="544" y="0"/>
                  <a:pt x="864" y="32"/>
                </a:cubicBezTo>
                <a:cubicBezTo>
                  <a:pt x="1184" y="64"/>
                  <a:pt x="1624" y="136"/>
                  <a:pt x="1920" y="224"/>
                </a:cubicBezTo>
                <a:cubicBezTo>
                  <a:pt x="2216" y="312"/>
                  <a:pt x="2448" y="456"/>
                  <a:pt x="2640" y="560"/>
                </a:cubicBezTo>
                <a:cubicBezTo>
                  <a:pt x="2832" y="664"/>
                  <a:pt x="2992" y="792"/>
                  <a:pt x="3072" y="848"/>
                </a:cubicBezTo>
                <a:cubicBezTo>
                  <a:pt x="3152" y="904"/>
                  <a:pt x="3112" y="888"/>
                  <a:pt x="3120" y="896"/>
                </a:cubicBezTo>
              </a:path>
            </a:pathLst>
          </a:custGeom>
          <a:noFill/>
          <a:ln w="38100" cap="flat" cmpd="sng">
            <a:solidFill>
              <a:srgbClr val="9900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34" name="Rectangle 21"/>
          <p:cNvSpPr>
            <a:spLocks noChangeArrowheads="1"/>
          </p:cNvSpPr>
          <p:nvPr/>
        </p:nvSpPr>
        <p:spPr bwMode="auto">
          <a:xfrm>
            <a:off x="2819400" y="1600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008000"/>
                </a:solidFill>
                <a:latin typeface="Arial" charset="0"/>
              </a:rPr>
              <a:t>Excellent genotype  + very healthy lifestyle</a:t>
            </a:r>
          </a:p>
        </p:txBody>
      </p:sp>
      <p:sp>
        <p:nvSpPr>
          <p:cNvPr id="115735" name="Rectangle 22"/>
          <p:cNvSpPr>
            <a:spLocks noChangeArrowheads="1"/>
          </p:cNvSpPr>
          <p:nvPr/>
        </p:nvSpPr>
        <p:spPr bwMode="auto">
          <a:xfrm>
            <a:off x="2971800" y="2362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FF9900"/>
                </a:solidFill>
                <a:latin typeface="Arial" charset="0"/>
              </a:rPr>
              <a:t>Excellet genotype  + very unhealthy lifestyle</a:t>
            </a:r>
          </a:p>
        </p:txBody>
      </p:sp>
      <p:sp>
        <p:nvSpPr>
          <p:cNvPr id="115736" name="Rectangle 23"/>
          <p:cNvSpPr>
            <a:spLocks noChangeArrowheads="1"/>
          </p:cNvSpPr>
          <p:nvPr/>
        </p:nvSpPr>
        <p:spPr bwMode="auto">
          <a:xfrm>
            <a:off x="5029200" y="3124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66FF66"/>
                </a:solidFill>
                <a:latin typeface="Arial" charset="0"/>
              </a:rPr>
              <a:t>Bad genotype  + healthy lefestyle</a:t>
            </a:r>
          </a:p>
        </p:txBody>
      </p:sp>
      <p:sp>
        <p:nvSpPr>
          <p:cNvPr id="115737" name="Rectangle 24"/>
          <p:cNvSpPr>
            <a:spLocks noChangeArrowheads="1"/>
          </p:cNvSpPr>
          <p:nvPr/>
        </p:nvSpPr>
        <p:spPr bwMode="auto">
          <a:xfrm>
            <a:off x="3124200" y="4191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1600" b="0" i="1">
                <a:solidFill>
                  <a:srgbClr val="990033"/>
                </a:solidFill>
                <a:latin typeface="Arial" charset="0"/>
              </a:rPr>
              <a:t>Bad genotype  + unhealthy lifestyle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17CC7-877A-4DE7-8C98-C5AF81E5998E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10" name="Zástupný symbol pro číslo snímku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CE686B25-8DB5-4D63-A850-D0B29A1EFC08}" type="slidenum">
              <a:rPr lang="cs-CZ" sz="1400" b="0">
                <a:latin typeface="+mn-lt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cs-CZ" sz="1400" b="0">
              <a:latin typeface="+mn-lt"/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915400" cy="609600"/>
          </a:xfrm>
        </p:spPr>
        <p:txBody>
          <a:bodyPr/>
          <a:lstStyle/>
          <a:p>
            <a:pPr algn="ctr" eaLnBrk="1" hangingPunct="1"/>
            <a:r>
              <a:rPr lang="cs-CZ" sz="4400" smtClean="0">
                <a:latin typeface="Arial" charset="0"/>
                <a:cs typeface="Times New Roman" pitchFamily="18" charset="0"/>
              </a:rPr>
              <a:t>Health protection and promotion</a:t>
            </a:r>
            <a:endParaRPr lang="cs-CZ" sz="4400" smtClean="0"/>
          </a:p>
        </p:txBody>
      </p:sp>
      <p:sp>
        <p:nvSpPr>
          <p:cNvPr id="116741" name="Line 3"/>
          <p:cNvSpPr>
            <a:spLocks noChangeShapeType="1"/>
          </p:cNvSpPr>
          <p:nvPr/>
        </p:nvSpPr>
        <p:spPr bwMode="auto">
          <a:xfrm>
            <a:off x="533400" y="838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42" name="Rectangle 2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6743" name="Rectangle 25"/>
          <p:cNvSpPr>
            <a:spLocks noChangeArrowheads="1"/>
          </p:cNvSpPr>
          <p:nvPr/>
        </p:nvSpPr>
        <p:spPr bwMode="auto">
          <a:xfrm>
            <a:off x="152400" y="13716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3300" b="0">
                <a:latin typeface="Arial" charset="0"/>
              </a:rPr>
              <a:t>Protection from harmful external influences</a:t>
            </a:r>
            <a:endParaRPr lang="cs-CZ" sz="3300" b="0">
              <a:latin typeface="Arial" charset="0"/>
            </a:endParaRPr>
          </a:p>
        </p:txBody>
      </p:sp>
      <p:sp>
        <p:nvSpPr>
          <p:cNvPr id="116744" name="Rectangle 25"/>
          <p:cNvSpPr>
            <a:spLocks noChangeArrowheads="1"/>
          </p:cNvSpPr>
          <p:nvPr/>
        </p:nvSpPr>
        <p:spPr bwMode="auto">
          <a:xfrm>
            <a:off x="228600" y="40386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3600" b="0">
                <a:latin typeface="Arial" charset="0"/>
              </a:rPr>
              <a:t>Health promotion</a:t>
            </a:r>
            <a:endParaRPr lang="en-US" sz="3200" b="0">
              <a:latin typeface="Arial" charset="0"/>
            </a:endParaRPr>
          </a:p>
        </p:txBody>
      </p:sp>
      <p:sp>
        <p:nvSpPr>
          <p:cNvPr id="116745" name="Rectangle 25"/>
          <p:cNvSpPr>
            <a:spLocks noChangeArrowheads="1"/>
          </p:cNvSpPr>
          <p:nvPr/>
        </p:nvSpPr>
        <p:spPr bwMode="auto">
          <a:xfrm>
            <a:off x="1219200" y="2209800"/>
            <a:ext cx="807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00CC99"/>
              </a:buClr>
              <a:buSzTx/>
              <a:buFont typeface="Wingdings" pitchFamily="2" charset="2"/>
              <a:buChar char="n"/>
            </a:pPr>
            <a:r>
              <a:rPr lang="en-US" sz="3200" b="0">
                <a:latin typeface="Arial" charset="0"/>
              </a:rPr>
              <a:t>Environmental </a:t>
            </a:r>
            <a:r>
              <a:rPr lang="en-US" sz="1800" b="0">
                <a:latin typeface="Arial" charset="0"/>
              </a:rPr>
              <a:t>(physical, chemical, biological)</a:t>
            </a:r>
            <a:r>
              <a:rPr lang="en-US" sz="3200" b="0">
                <a:latin typeface="Arial" charset="0"/>
              </a:rPr>
              <a:t> </a:t>
            </a:r>
          </a:p>
          <a:p>
            <a:pPr marL="714375" indent="-536575" algn="l">
              <a:spcBef>
                <a:spcPct val="20000"/>
              </a:spcBef>
              <a:buClr>
                <a:srgbClr val="00CC99"/>
              </a:buClr>
              <a:buSzTx/>
              <a:buFont typeface="Wingdings" pitchFamily="2" charset="2"/>
              <a:buChar char="n"/>
            </a:pPr>
            <a:r>
              <a:rPr lang="en-US" sz="3200" b="0">
                <a:latin typeface="Arial" charset="0"/>
              </a:rPr>
              <a:t>Harms mediated by bad lifestyle</a:t>
            </a:r>
          </a:p>
        </p:txBody>
      </p:sp>
      <p:sp>
        <p:nvSpPr>
          <p:cNvPr id="116746" name="Rectangle 25"/>
          <p:cNvSpPr>
            <a:spLocks noChangeArrowheads="1"/>
          </p:cNvSpPr>
          <p:nvPr/>
        </p:nvSpPr>
        <p:spPr bwMode="auto">
          <a:xfrm>
            <a:off x="1295400" y="4876800"/>
            <a:ext cx="807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00CC99"/>
              </a:buClr>
              <a:buSzTx/>
              <a:buFont typeface="Wingdings" pitchFamily="2" charset="2"/>
              <a:buChar char="n"/>
            </a:pPr>
            <a:r>
              <a:rPr lang="en-US" sz="3200" b="0">
                <a:latin typeface="Arial" charset="0"/>
              </a:rPr>
              <a:t>Healthy lifestyle</a:t>
            </a:r>
          </a:p>
          <a:p>
            <a:pPr marL="714375" indent="-536575" algn="l">
              <a:spcBef>
                <a:spcPct val="20000"/>
              </a:spcBef>
              <a:buClr>
                <a:srgbClr val="00CC99"/>
              </a:buClr>
              <a:buSzTx/>
              <a:buFont typeface="Wingdings" pitchFamily="2" charset="2"/>
              <a:buChar char="n"/>
            </a:pPr>
            <a:r>
              <a:rPr lang="en-US" sz="3200" b="0">
                <a:latin typeface="Arial" charset="0"/>
              </a:rPr>
              <a:t>Medical promotion of imunity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F71A1-5158-4866-A272-9116655E993E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914400"/>
          </a:xfrm>
        </p:spPr>
        <p:txBody>
          <a:bodyPr/>
          <a:lstStyle/>
          <a:p>
            <a:pPr algn="ctr" eaLnBrk="1" hangingPunct="1"/>
            <a:r>
              <a:rPr lang="cs-CZ" sz="4000" smtClean="0">
                <a:latin typeface="Arial" charset="0"/>
                <a:cs typeface="Times New Roman" pitchFamily="18" charset="0"/>
              </a:rPr>
              <a:t>Hygiene, preventive medicine, epidemiology</a:t>
            </a:r>
            <a:endParaRPr lang="cs-CZ" sz="4000" smtClean="0"/>
          </a:p>
        </p:txBody>
      </p:sp>
      <p:sp>
        <p:nvSpPr>
          <p:cNvPr id="117764" name="Line 3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65" name="Rectangle 4"/>
          <p:cNvSpPr>
            <a:spLocks noChangeArrowheads="1"/>
          </p:cNvSpPr>
          <p:nvPr/>
        </p:nvSpPr>
        <p:spPr bwMode="auto">
          <a:xfrm>
            <a:off x="304800" y="1143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3200">
                <a:solidFill>
                  <a:srgbClr val="66FF33"/>
                </a:solidFill>
                <a:latin typeface="Times New Roman" pitchFamily="18" charset="0"/>
              </a:rPr>
              <a:t>Hygiene:</a:t>
            </a:r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7767" name="Rectangle 6"/>
          <p:cNvSpPr>
            <a:spLocks noChangeArrowheads="1"/>
          </p:cNvSpPr>
          <p:nvPr/>
        </p:nvSpPr>
        <p:spPr bwMode="auto">
          <a:xfrm>
            <a:off x="304800" y="17526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 b="0">
                <a:latin typeface="Arial" charset="0"/>
              </a:rPr>
              <a:t>Environment and its impact on health (living conditions, work…)</a:t>
            </a:r>
          </a:p>
        </p:txBody>
      </p:sp>
      <p:sp>
        <p:nvSpPr>
          <p:cNvPr id="117768" name="Rectangle 10"/>
          <p:cNvSpPr>
            <a:spLocks noChangeArrowheads="1"/>
          </p:cNvSpPr>
          <p:nvPr/>
        </p:nvSpPr>
        <p:spPr bwMode="auto">
          <a:xfrm>
            <a:off x="304800" y="30480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3200">
                <a:solidFill>
                  <a:srgbClr val="66FF33"/>
                </a:solidFill>
                <a:latin typeface="Times New Roman" pitchFamily="18" charset="0"/>
              </a:rPr>
              <a:t>Preventive medicine:</a:t>
            </a:r>
          </a:p>
        </p:txBody>
      </p:sp>
      <p:sp>
        <p:nvSpPr>
          <p:cNvPr id="117769" name="Rectangle 11"/>
          <p:cNvSpPr>
            <a:spLocks noChangeArrowheads="1"/>
          </p:cNvSpPr>
          <p:nvPr/>
        </p:nvSpPr>
        <p:spPr bwMode="auto">
          <a:xfrm>
            <a:off x="457200" y="35814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 b="0">
                <a:latin typeface="Arial" charset="0"/>
              </a:rPr>
              <a:t>Health protection, disease prevention, health promotion</a:t>
            </a:r>
          </a:p>
        </p:txBody>
      </p:sp>
      <p:sp>
        <p:nvSpPr>
          <p:cNvPr id="117770" name="Rectangle 12"/>
          <p:cNvSpPr>
            <a:spLocks noChangeArrowheads="1"/>
          </p:cNvSpPr>
          <p:nvPr/>
        </p:nvSpPr>
        <p:spPr bwMode="auto">
          <a:xfrm>
            <a:off x="304800" y="4876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200">
                <a:solidFill>
                  <a:srgbClr val="66FF33"/>
                </a:solidFill>
                <a:latin typeface="Times New Roman" pitchFamily="18" charset="0"/>
              </a:rPr>
              <a:t>Epidemiology:</a:t>
            </a:r>
          </a:p>
        </p:txBody>
      </p:sp>
      <p:sp>
        <p:nvSpPr>
          <p:cNvPr id="117771" name="Rectangle 13"/>
          <p:cNvSpPr>
            <a:spLocks noChangeArrowheads="1"/>
          </p:cNvSpPr>
          <p:nvPr/>
        </p:nvSpPr>
        <p:spPr bwMode="auto">
          <a:xfrm>
            <a:off x="457200" y="54864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 b="0">
                <a:latin typeface="Arial" charset="0"/>
              </a:rPr>
              <a:t>Study of the distribution and determinants of diseases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404D6-4A62-4A3F-889E-7669A92FE01D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 algn="ctr" eaLnBrk="1" hangingPunct="1"/>
            <a:r>
              <a:rPr lang="cs-CZ" sz="3800" smtClean="0">
                <a:latin typeface="Arial" charset="0"/>
                <a:cs typeface="Times New Roman" pitchFamily="18" charset="0"/>
              </a:rPr>
              <a:t>TYPES OF PREVENTION</a:t>
            </a:r>
            <a:endParaRPr lang="cs-CZ" sz="3800" smtClean="0"/>
          </a:p>
        </p:txBody>
      </p:sp>
      <p:sp>
        <p:nvSpPr>
          <p:cNvPr id="118788" name="Line 3"/>
          <p:cNvSpPr>
            <a:spLocks noChangeShapeType="1"/>
          </p:cNvSpPr>
          <p:nvPr/>
        </p:nvSpPr>
        <p:spPr bwMode="auto">
          <a:xfrm>
            <a:off x="533400" y="838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371741" name="Group 29"/>
          <p:cNvGraphicFramePr>
            <a:graphicFrameLocks noGrp="1"/>
          </p:cNvGraphicFramePr>
          <p:nvPr/>
        </p:nvGraphicFramePr>
        <p:xfrm>
          <a:off x="152400" y="990600"/>
          <a:ext cx="8915400" cy="6426201"/>
        </p:xfrm>
        <a:graphic>
          <a:graphicData uri="http://schemas.openxmlformats.org/drawingml/2006/table">
            <a:tbl>
              <a:tblPr/>
              <a:tblGrid>
                <a:gridCol w="2590800"/>
                <a:gridCol w="6324600"/>
              </a:tblGrid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FF99"/>
                          </a:solidFill>
                          <a:effectLst/>
                          <a:latin typeface="Arial" charset="0"/>
                        </a:rPr>
                        <a:t>Principle</a:t>
                      </a:r>
                      <a:r>
                        <a:rPr kumimoji="0" lang="cs-CZ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99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06" name="Rectangle 19"/>
          <p:cNvSpPr>
            <a:spLocks noChangeArrowheads="1"/>
          </p:cNvSpPr>
          <p:nvPr/>
        </p:nvSpPr>
        <p:spPr bwMode="auto">
          <a:xfrm>
            <a:off x="0" y="13716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cs-CZ" sz="3200" i="1">
                <a:solidFill>
                  <a:srgbClr val="FFFF99"/>
                </a:solidFill>
                <a:latin typeface="Arial" charset="0"/>
              </a:rPr>
              <a:t>Prevention levels</a:t>
            </a:r>
          </a:p>
        </p:txBody>
      </p:sp>
      <p:sp>
        <p:nvSpPr>
          <p:cNvPr id="118807" name="Rectangle 20"/>
          <p:cNvSpPr>
            <a:spLocks noChangeArrowheads="1"/>
          </p:cNvSpPr>
          <p:nvPr/>
        </p:nvSpPr>
        <p:spPr bwMode="auto">
          <a:xfrm>
            <a:off x="228600" y="2590800"/>
            <a:ext cx="2438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sz="3600" i="1">
                <a:solidFill>
                  <a:srgbClr val="FF5050"/>
                </a:solidFill>
                <a:latin typeface="Times New Roman" pitchFamily="18" charset="0"/>
              </a:rPr>
              <a:t>Primary</a:t>
            </a:r>
          </a:p>
        </p:txBody>
      </p:sp>
      <p:sp>
        <p:nvSpPr>
          <p:cNvPr id="118808" name="Text Box 21"/>
          <p:cNvSpPr txBox="1">
            <a:spLocks noChangeArrowheads="1"/>
          </p:cNvSpPr>
          <p:nvPr/>
        </p:nvSpPr>
        <p:spPr bwMode="auto">
          <a:xfrm>
            <a:off x="152400" y="4159250"/>
            <a:ext cx="2514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600" i="1">
                <a:solidFill>
                  <a:srgbClr val="FF5050"/>
                </a:solidFill>
                <a:latin typeface="Times New Roman" pitchFamily="18" charset="0"/>
              </a:rPr>
              <a:t>Secondary</a:t>
            </a:r>
            <a:endParaRPr lang="cs-CZ" sz="3600">
              <a:latin typeface="Times New Roman" pitchFamily="18" charset="0"/>
            </a:endParaRPr>
          </a:p>
        </p:txBody>
      </p:sp>
      <p:sp>
        <p:nvSpPr>
          <p:cNvPr id="118809" name="Text Box 22"/>
          <p:cNvSpPr txBox="1">
            <a:spLocks noChangeArrowheads="1"/>
          </p:cNvSpPr>
          <p:nvPr/>
        </p:nvSpPr>
        <p:spPr bwMode="auto">
          <a:xfrm>
            <a:off x="2819400" y="2133600"/>
            <a:ext cx="61722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3000" b="0">
                <a:latin typeface="Arial" charset="0"/>
                <a:cs typeface="Times New Roman" pitchFamily="18" charset="0"/>
              </a:rPr>
              <a:t>Prevent the origin of ilness – by eleminating the causes of disease and/or by promoting the resistence</a:t>
            </a:r>
            <a:endParaRPr lang="en-US" sz="3000" b="0">
              <a:latin typeface="Arial" charset="0"/>
            </a:endParaRPr>
          </a:p>
        </p:txBody>
      </p:sp>
      <p:sp>
        <p:nvSpPr>
          <p:cNvPr id="118810" name="Text Box 23"/>
          <p:cNvSpPr txBox="1">
            <a:spLocks noChangeArrowheads="1"/>
          </p:cNvSpPr>
          <p:nvPr/>
        </p:nvSpPr>
        <p:spPr bwMode="auto">
          <a:xfrm>
            <a:off x="2819400" y="3810000"/>
            <a:ext cx="61722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b="0">
                <a:latin typeface="Arial" charset="0"/>
              </a:rPr>
              <a:t>Early diagnosis of disorder, </a:t>
            </a:r>
            <a:r>
              <a:rPr lang="en-US" sz="2600" b="0">
                <a:latin typeface="Arial" charset="0"/>
              </a:rPr>
              <a:t>interruption of the development of the disease before the symptomatic stage</a:t>
            </a:r>
            <a:endParaRPr lang="en-US" b="0">
              <a:latin typeface="Arial" charset="0"/>
            </a:endParaRPr>
          </a:p>
        </p:txBody>
      </p:sp>
      <p:sp>
        <p:nvSpPr>
          <p:cNvPr id="118811" name="Rectangle 2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8812" name="Text Box 30"/>
          <p:cNvSpPr txBox="1">
            <a:spLocks noChangeArrowheads="1"/>
          </p:cNvSpPr>
          <p:nvPr/>
        </p:nvSpPr>
        <p:spPr bwMode="auto">
          <a:xfrm>
            <a:off x="304800" y="5835650"/>
            <a:ext cx="2133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600" i="1">
                <a:solidFill>
                  <a:srgbClr val="FF5050"/>
                </a:solidFill>
                <a:latin typeface="Times New Roman" pitchFamily="18" charset="0"/>
              </a:rPr>
              <a:t>Terciary</a:t>
            </a:r>
            <a:endParaRPr lang="cs-CZ" sz="3600">
              <a:latin typeface="Times New Roman" pitchFamily="18" charset="0"/>
            </a:endParaRPr>
          </a:p>
        </p:txBody>
      </p:sp>
      <p:sp>
        <p:nvSpPr>
          <p:cNvPr id="118813" name="Text Box 31"/>
          <p:cNvSpPr txBox="1">
            <a:spLocks noChangeArrowheads="1"/>
          </p:cNvSpPr>
          <p:nvPr/>
        </p:nvSpPr>
        <p:spPr bwMode="auto">
          <a:xfrm>
            <a:off x="2971800" y="5514975"/>
            <a:ext cx="617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000" b="0">
                <a:latin typeface="Arial" charset="0"/>
              </a:rPr>
              <a:t>Reduce the progression of disease, prevent new attacs of disease</a:t>
            </a:r>
            <a:endParaRPr lang="en-US" b="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52A90-2773-494C-B45B-E06FBCE4975F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cs typeface="Times New Roman" pitchFamily="18" charset="0"/>
              </a:rPr>
              <a:t>Levels of prevention</a:t>
            </a:r>
            <a:r>
              <a:rPr lang="cs-CZ" sz="2000" b="1" smtClean="0"/>
              <a:t/>
            </a:r>
            <a:br>
              <a:rPr lang="cs-CZ" sz="2000" b="1" smtClean="0"/>
            </a:br>
            <a:r>
              <a:rPr lang="cs-CZ" sz="2000" b="1" smtClean="0"/>
              <a:t>a) primary, b) secondary, c) tertiary</a:t>
            </a:r>
            <a:endParaRPr lang="cs-CZ" sz="400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800" b="1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a. Primary prevention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is the prevention of disease or injury. Primary prevention activities can be directed at 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individuals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or at the </a:t>
            </a:r>
            <a:r>
              <a:rPr lang="en-US" sz="2000" smtClean="0">
                <a:solidFill>
                  <a:schemeClr val="folHlink"/>
                </a:solidFill>
                <a:latin typeface="Arial" charset="0"/>
                <a:cs typeface="Times New Roman" pitchFamily="18" charset="0"/>
              </a:rPr>
              <a:t>environment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.</a:t>
            </a:r>
            <a:endParaRPr lang="cs-CZ" sz="2400" smtClean="0">
              <a:latin typeface="Arial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8839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en-US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(1) Health education</a:t>
            </a:r>
            <a:r>
              <a:rPr lang="cs-CZ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en-US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encouraging people to develop good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health habits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(nutrition, exercise)</a:t>
            </a:r>
            <a:r>
              <a:rPr 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to avoid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harmful substances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(alcohol, tobacco, drug abuse) and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harmful circumstances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(driving while intoxicated)</a:t>
            </a:r>
            <a:r>
              <a:rPr 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cs-CZ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to use 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pecific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protective measures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(e.g., immunizations, condom use).</a:t>
            </a:r>
            <a:endParaRPr lang="cs-CZ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28600" y="4572000"/>
            <a:ext cx="85344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</a:t>
            </a:r>
            <a:r>
              <a:rPr lang="en-US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(2) Environmental modification</a:t>
            </a: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can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decrease injuries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from falls, fires, or automobile accidents. Environmental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sanitation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is used to provide an adequate sewage system, safe drinking water, clean air, and environment free of toxic substances.</a:t>
            </a:r>
            <a:endParaRPr lang="cs-CZ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  <p:bldP spid="103428" grpId="0" autoUpdateAnimBg="0"/>
      <p:bldP spid="10342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8BDFC-AD52-4295-A4A0-F0E94A7DC906}" type="slidenum">
              <a:rPr lang="cs-CZ"/>
              <a:pPr>
                <a:defRPr/>
              </a:pPr>
              <a:t>18</a:t>
            </a:fld>
            <a:endParaRPr lang="cs-CZ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smtClean="0">
                <a:cs typeface="Times New Roman" pitchFamily="18" charset="0"/>
              </a:rPr>
              <a:t>b. Secondary prevention</a:t>
            </a:r>
            <a:r>
              <a:rPr lang="en-US" sz="2800" smtClean="0">
                <a:cs typeface="Times New Roman" pitchFamily="18" charset="0"/>
              </a:rPr>
              <a:t> </a:t>
            </a:r>
            <a:endParaRPr lang="cs-CZ" sz="2800" smtClean="0">
              <a:cs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772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smtClean="0">
                <a:latin typeface="Arial" charset="0"/>
              </a:rPr>
              <a:t>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is the early detection and prompt treatment of disease.</a:t>
            </a:r>
            <a:endParaRPr lang="cs-CZ" sz="2000" smtClean="0">
              <a:latin typeface="Arial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534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en-US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(1) Screening programs</a:t>
            </a:r>
            <a:r>
              <a:rPr lang="en-US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are used to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detect diseases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in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early preclinical stages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, when effective therapy may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either cure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the disease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or limit its progression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(e.g., neonatal detection of phenylketonuria, the Pap test to detect in situ carcinoma of the cervix, glaucoma testing).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</a:t>
            </a:r>
            <a:r>
              <a:rPr lang="en-US" sz="240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(2) Primary medical care</a:t>
            </a:r>
            <a:r>
              <a:rPr lang="en-US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is the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predominant form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of secondary prevention. Most health expenses are spent on, and most health care personnel are employed in, primary care.</a:t>
            </a:r>
            <a:endParaRPr lang="cs-CZ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sz="280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28600" y="4572000"/>
            <a:ext cx="8686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c. Tertiary prevention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is the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limitation of disability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and the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rehabilitation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from disease. It emphasizes a person’s remaining abilities and attempts to restore the person to as normal a life as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  <p:bldP spid="104452" grpId="0" autoUpdateAnimBg="0"/>
      <p:bldP spid="104453" grpId="0" autoUpdateAnimBg="0"/>
      <p:bldP spid="104454" grpId="0" autoUpdateAnimBg="0"/>
      <p:bldP spid="10445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15089-0979-4324-A989-9A3D8F9112BB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10" name="Zástupný symbol pro číslo snímku 5"/>
          <p:cNvSpPr txBox="1">
            <a:spLocks noGrp="1"/>
          </p:cNvSpPr>
          <p:nvPr/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CA350990-8C60-4FB4-B726-930088046B51}" type="slidenum">
              <a:rPr lang="cs-CZ" sz="1400" b="0">
                <a:latin typeface="+mn-lt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19</a:t>
            </a:fld>
            <a:endParaRPr lang="cs-CZ" sz="1400" b="0">
              <a:latin typeface="+mn-lt"/>
            </a:endParaRPr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763000" cy="914400"/>
          </a:xfrm>
        </p:spPr>
        <p:txBody>
          <a:bodyPr/>
          <a:lstStyle/>
          <a:p>
            <a:pPr algn="ctr" eaLnBrk="1" hangingPunct="1"/>
            <a:r>
              <a:rPr lang="en-US" sz="4400" smtClean="0">
                <a:latin typeface="Arial" charset="0"/>
                <a:cs typeface="Times New Roman" pitchFamily="18" charset="0"/>
              </a:rPr>
              <a:t>2 strategies in prevention:</a:t>
            </a:r>
            <a:endParaRPr lang="en-US" sz="4400" smtClean="0"/>
          </a:p>
        </p:txBody>
      </p:sp>
      <p:sp>
        <p:nvSpPr>
          <p:cNvPr id="121861" name="Line 3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1862" name="Rectangle 2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21863" name="Rectangle 25"/>
          <p:cNvSpPr>
            <a:spLocks noChangeArrowheads="1"/>
          </p:cNvSpPr>
          <p:nvPr/>
        </p:nvSpPr>
        <p:spPr bwMode="auto">
          <a:xfrm>
            <a:off x="304800" y="2209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4400" b="0">
                <a:latin typeface="Arial" charset="0"/>
              </a:rPr>
              <a:t>Population approach </a:t>
            </a:r>
          </a:p>
        </p:txBody>
      </p:sp>
      <p:sp>
        <p:nvSpPr>
          <p:cNvPr id="121864" name="Rectangle 26"/>
          <p:cNvSpPr>
            <a:spLocks noChangeArrowheads="1"/>
          </p:cNvSpPr>
          <p:nvPr/>
        </p:nvSpPr>
        <p:spPr bwMode="auto">
          <a:xfrm>
            <a:off x="457200" y="4191000"/>
            <a:ext cx="815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82800" rIns="92075" bIns="118800"/>
          <a:lstStyle/>
          <a:p>
            <a:pPr marL="623888" indent="-623888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4400" b="0">
                <a:latin typeface="Arial" charset="0"/>
              </a:rPr>
              <a:t>Individual approach </a:t>
            </a:r>
            <a:br>
              <a:rPr lang="en-US" sz="4400" b="0">
                <a:latin typeface="Arial" charset="0"/>
              </a:rPr>
            </a:br>
            <a:r>
              <a:rPr lang="en-US" sz="4400" b="0">
                <a:latin typeface="Arial" charset="0"/>
              </a:rPr>
              <a:t>(also „high risk strategy“)</a:t>
            </a:r>
            <a:endParaRPr lang="en-US" sz="4400" b="0">
              <a:solidFill>
                <a:srgbClr val="FF0066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1D6D-8388-4913-8B4B-BF554F891739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pPr algn="ctr" eaLnBrk="1" hangingPunct="1"/>
            <a:r>
              <a:rPr lang="cs-CZ" sz="4000" smtClean="0">
                <a:latin typeface="Arial" charset="0"/>
                <a:cs typeface="Times New Roman" pitchFamily="18" charset="0"/>
              </a:rPr>
              <a:t>Subject scope</a:t>
            </a:r>
            <a:endParaRPr lang="cs-CZ" sz="4000" smtClean="0"/>
          </a:p>
        </p:txBody>
      </p:sp>
      <p:sp>
        <p:nvSpPr>
          <p:cNvPr id="104452" name="Line 3"/>
          <p:cNvSpPr>
            <a:spLocks noChangeShapeType="1"/>
          </p:cNvSpPr>
          <p:nvPr/>
        </p:nvSpPr>
        <p:spPr bwMode="auto">
          <a:xfrm>
            <a:off x="533400" y="838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152400" y="914400"/>
            <a:ext cx="8763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3600">
                <a:latin typeface="Arial" charset="0"/>
              </a:rPr>
              <a:t>The basic general principles and methods of </a:t>
            </a:r>
            <a:r>
              <a:rPr lang="cs-CZ" sz="3600">
                <a:latin typeface="Arial" charset="0"/>
              </a:rPr>
              <a:t>health </a:t>
            </a:r>
            <a:r>
              <a:rPr lang="en-US" sz="3600">
                <a:latin typeface="Arial" charset="0"/>
              </a:rPr>
              <a:t>protection</a:t>
            </a:r>
            <a:endParaRPr lang="cs-CZ" sz="1800" b="0">
              <a:latin typeface="Arial" charset="0"/>
            </a:endParaRPr>
          </a:p>
        </p:txBody>
      </p:sp>
      <p:sp>
        <p:nvSpPr>
          <p:cNvPr id="104455" name="Rectangle 10"/>
          <p:cNvSpPr>
            <a:spLocks noChangeArrowheads="1"/>
          </p:cNvSpPr>
          <p:nvPr/>
        </p:nvSpPr>
        <p:spPr bwMode="auto">
          <a:xfrm>
            <a:off x="76200" y="2667000"/>
            <a:ext cx="777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3600">
                <a:latin typeface="Arial" charset="0"/>
              </a:rPr>
              <a:t>Non-infectious factors affecting health </a:t>
            </a:r>
            <a:r>
              <a:rPr lang="cs-CZ" sz="2800" b="0">
                <a:latin typeface="Arial" charset="0"/>
              </a:rPr>
              <a:t>(environmental, occupational, nutritional and other lifestyle factors…)</a:t>
            </a:r>
          </a:p>
        </p:txBody>
      </p:sp>
      <p:sp>
        <p:nvSpPr>
          <p:cNvPr id="104456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4457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76200" y="53340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3600">
                <a:latin typeface="Arial" charset="0"/>
              </a:rPr>
              <a:t>Infectious factors </a:t>
            </a:r>
            <a:r>
              <a:rPr lang="cs-CZ" sz="2800" b="0">
                <a:latin typeface="Arial" charset="0"/>
              </a:rPr>
              <a:t>(infectious epidemiology)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882DD-A0B8-476E-81EE-15CBD41123EA}" type="slidenum">
              <a:rPr lang="cs-CZ"/>
              <a:pPr>
                <a:defRPr/>
              </a:pPr>
              <a:t>20</a:t>
            </a:fld>
            <a:endParaRPr lang="cs-CZ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000" i="1" smtClean="0"/>
              <a:t>What belongs to primary prevention</a:t>
            </a:r>
          </a:p>
        </p:txBody>
      </p:sp>
      <p:sp>
        <p:nvSpPr>
          <p:cNvPr id="122884" name="Line 10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885" name="Rectangle 13"/>
          <p:cNvSpPr>
            <a:spLocks noChangeArrowheads="1"/>
          </p:cNvSpPr>
          <p:nvPr/>
        </p:nvSpPr>
        <p:spPr bwMode="auto">
          <a:xfrm>
            <a:off x="838200" y="62484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Vaccination</a:t>
            </a:r>
          </a:p>
        </p:txBody>
      </p:sp>
      <p:sp>
        <p:nvSpPr>
          <p:cNvPr id="122886" name="Rectangle 14"/>
          <p:cNvSpPr>
            <a:spLocks noChangeArrowheads="1"/>
          </p:cNvSpPr>
          <p:nvPr/>
        </p:nvSpPr>
        <p:spPr bwMode="auto">
          <a:xfrm>
            <a:off x="762000" y="2819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Occupational hygiene </a:t>
            </a:r>
            <a:r>
              <a:rPr lang="cs-CZ" sz="2400" b="0">
                <a:latin typeface="Arial" charset="0"/>
              </a:rPr>
              <a:t>(a chování pracovníků)</a:t>
            </a:r>
          </a:p>
        </p:txBody>
      </p:sp>
      <p:sp>
        <p:nvSpPr>
          <p:cNvPr id="122887" name="Rectangle 15"/>
          <p:cNvSpPr>
            <a:spLocks noChangeArrowheads="1"/>
          </p:cNvSpPr>
          <p:nvPr/>
        </p:nvSpPr>
        <p:spPr bwMode="auto">
          <a:xfrm>
            <a:off x="762000" y="36576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Environmental hygiena </a:t>
            </a:r>
            <a:br>
              <a:rPr lang="cs-CZ" sz="2800" b="0">
                <a:latin typeface="Arial" charset="0"/>
              </a:rPr>
            </a:br>
            <a:r>
              <a:rPr lang="cs-CZ" sz="2400" b="0">
                <a:latin typeface="Arial" charset="0"/>
              </a:rPr>
              <a:t>(air, water, noise, radiaton…)</a:t>
            </a:r>
          </a:p>
        </p:txBody>
      </p:sp>
      <p:sp>
        <p:nvSpPr>
          <p:cNvPr id="122888" name="Rectangle 16"/>
          <p:cNvSpPr>
            <a:spLocks noChangeArrowheads="1"/>
          </p:cNvSpPr>
          <p:nvPr/>
        </p:nvSpPr>
        <p:spPr bwMode="auto">
          <a:xfrm>
            <a:off x="838200" y="55626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Common hygiene (transmission of infections)</a:t>
            </a:r>
          </a:p>
        </p:txBody>
      </p:sp>
      <p:sp>
        <p:nvSpPr>
          <p:cNvPr id="122889" name="Rectangle 17"/>
          <p:cNvSpPr>
            <a:spLocks noChangeArrowheads="1"/>
          </p:cNvSpPr>
          <p:nvPr/>
        </p:nvSpPr>
        <p:spPr bwMode="auto">
          <a:xfrm>
            <a:off x="838200" y="4724400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Food safety</a:t>
            </a:r>
          </a:p>
        </p:txBody>
      </p:sp>
      <p:sp>
        <p:nvSpPr>
          <p:cNvPr id="122890" name="Rectangle 18"/>
          <p:cNvSpPr>
            <a:spLocks noChangeArrowheads="1"/>
          </p:cNvSpPr>
          <p:nvPr/>
        </p:nvSpPr>
        <p:spPr bwMode="auto">
          <a:xfrm>
            <a:off x="762000" y="762000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Lifestyle:</a:t>
            </a:r>
          </a:p>
        </p:txBody>
      </p:sp>
      <p:sp>
        <p:nvSpPr>
          <p:cNvPr id="122891" name="Rectangle 19"/>
          <p:cNvSpPr>
            <a:spLocks noChangeArrowheads="1"/>
          </p:cNvSpPr>
          <p:nvPr/>
        </p:nvSpPr>
        <p:spPr bwMode="auto">
          <a:xfrm>
            <a:off x="3276600" y="11430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rgbClr val="FF6699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No-Smoking</a:t>
            </a:r>
          </a:p>
        </p:txBody>
      </p:sp>
      <p:sp>
        <p:nvSpPr>
          <p:cNvPr id="122892" name="Rectangle 20"/>
          <p:cNvSpPr>
            <a:spLocks noChangeArrowheads="1"/>
          </p:cNvSpPr>
          <p:nvPr/>
        </p:nvSpPr>
        <p:spPr bwMode="auto">
          <a:xfrm>
            <a:off x="3276600" y="16002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rgbClr val="FF6699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Healthy diet</a:t>
            </a:r>
          </a:p>
        </p:txBody>
      </p:sp>
      <p:sp>
        <p:nvSpPr>
          <p:cNvPr id="122893" name="Rectangle 21"/>
          <p:cNvSpPr>
            <a:spLocks noChangeArrowheads="1"/>
          </p:cNvSpPr>
          <p:nvPr/>
        </p:nvSpPr>
        <p:spPr bwMode="auto">
          <a:xfrm>
            <a:off x="3276600" y="21336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rgbClr val="FF6699"/>
              </a:buClr>
              <a:buSzTx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Physical activity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5CB4-9B47-4CE7-B7BE-D7F0C54FFC9D}" type="slidenum">
              <a:rPr lang="cs-CZ"/>
              <a:pPr>
                <a:defRPr/>
              </a:pPr>
              <a:t>21</a:t>
            </a:fld>
            <a:endParaRPr lang="cs-CZ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000" i="1" smtClean="0"/>
              <a:t>What belongs to secondary prevention</a:t>
            </a:r>
          </a:p>
        </p:txBody>
      </p:sp>
      <p:sp>
        <p:nvSpPr>
          <p:cNvPr id="123908" name="Line 10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909" name="Rectangle 13"/>
          <p:cNvSpPr>
            <a:spLocks noChangeArrowheads="1"/>
          </p:cNvSpPr>
          <p:nvPr/>
        </p:nvSpPr>
        <p:spPr bwMode="auto">
          <a:xfrm>
            <a:off x="762000" y="1447800"/>
            <a:ext cx="7467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 b="0">
                <a:latin typeface="Arial" charset="0"/>
              </a:rPr>
              <a:t>Screening, preventive check-ups with the aim of early diagnosis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04D10-821E-4CEE-AF2E-13118E82E8B5}" type="slidenum">
              <a:rPr lang="cs-CZ" smtClean="0"/>
              <a:pPr>
                <a:defRPr/>
              </a:pPr>
              <a:t>22</a:t>
            </a:fld>
            <a:endParaRPr lang="cs-CZ" smtClean="0"/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066800"/>
          </a:xfrm>
        </p:spPr>
        <p:txBody>
          <a:bodyPr/>
          <a:lstStyle/>
          <a:p>
            <a:pPr algn="ctr"/>
            <a:r>
              <a:rPr lang="cs-CZ" sz="3400" smtClean="0">
                <a:latin typeface="Arial" charset="0"/>
              </a:rPr>
              <a:t>PRINCIPY</a:t>
            </a:r>
            <a:r>
              <a:rPr lang="cs-CZ" sz="3400" smtClean="0">
                <a:latin typeface="Arial" charset="0"/>
                <a:cs typeface="Times New Roman" pitchFamily="18" charset="0"/>
              </a:rPr>
              <a:t> PRIMÁRNÍ PREVENCE</a:t>
            </a:r>
            <a:r>
              <a:rPr lang="cs-CZ" sz="2800" smtClean="0">
                <a:latin typeface="Arial" charset="0"/>
              </a:rPr>
              <a:t/>
            </a:r>
            <a:br>
              <a:rPr lang="cs-CZ" sz="2800" smtClean="0">
                <a:latin typeface="Arial" charset="0"/>
              </a:rPr>
            </a:br>
            <a:r>
              <a:rPr lang="cs-CZ" sz="1000" smtClean="0">
                <a:latin typeface="Arial" charset="0"/>
                <a:cs typeface="Times New Roman" pitchFamily="18" charset="0"/>
              </a:rPr>
              <a:t> </a:t>
            </a:r>
            <a:r>
              <a:rPr lang="cs-CZ" sz="1000" smtClean="0">
                <a:latin typeface="Arial" charset="0"/>
              </a:rPr>
              <a:t/>
            </a:r>
            <a:br>
              <a:rPr lang="cs-CZ" sz="1000" smtClean="0">
                <a:latin typeface="Arial" charset="0"/>
              </a:rPr>
            </a:br>
            <a:r>
              <a:rPr lang="cs-CZ" sz="2400" smtClean="0">
                <a:latin typeface="Arial" charset="0"/>
              </a:rPr>
              <a:t>a srovnání s klinickou medicínou</a:t>
            </a:r>
            <a:endParaRPr lang="cs-CZ" sz="2400" smtClean="0"/>
          </a:p>
        </p:txBody>
      </p:sp>
      <p:graphicFrame>
        <p:nvGraphicFramePr>
          <p:cNvPr id="277585" name="Group 81"/>
          <p:cNvGraphicFramePr>
            <a:graphicFrameLocks noGrp="1"/>
          </p:cNvGraphicFramePr>
          <p:nvPr/>
        </p:nvGraphicFramePr>
        <p:xfrm>
          <a:off x="152400" y="1524000"/>
          <a:ext cx="8839200" cy="4875213"/>
        </p:xfrm>
        <a:graphic>
          <a:graphicData uri="http://schemas.openxmlformats.org/drawingml/2006/table">
            <a:tbl>
              <a:tblPr/>
              <a:tblGrid>
                <a:gridCol w="2362200"/>
                <a:gridCol w="2819400"/>
                <a:gridCol w="3657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/>
                          <a:latin typeface="Arial" charset="0"/>
                        </a:rPr>
                        <a:t>Klinická medicína: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Primární prevence: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EC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954" name="Text Box 37"/>
          <p:cNvSpPr txBox="1">
            <a:spLocks noChangeArrowheads="1"/>
          </p:cNvSpPr>
          <p:nvPr/>
        </p:nvSpPr>
        <p:spPr bwMode="auto">
          <a:xfrm>
            <a:off x="152400" y="2528888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sz="2800" i="1">
                <a:solidFill>
                  <a:srgbClr val="FFCC00"/>
                </a:solidFill>
                <a:latin typeface="Times New Roman" pitchFamily="18" charset="0"/>
              </a:rPr>
              <a:t>Subjekt zájmu:</a:t>
            </a:r>
          </a:p>
        </p:txBody>
      </p:sp>
      <p:sp>
        <p:nvSpPr>
          <p:cNvPr id="124955" name="Text Box 39"/>
          <p:cNvSpPr txBox="1">
            <a:spLocks noChangeArrowheads="1"/>
          </p:cNvSpPr>
          <p:nvPr/>
        </p:nvSpPr>
        <p:spPr bwMode="auto">
          <a:xfrm>
            <a:off x="152400" y="3763963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cs-CZ" sz="2800" i="1">
                <a:solidFill>
                  <a:srgbClr val="FFCC00"/>
                </a:solidFill>
                <a:latin typeface="Times New Roman" pitchFamily="18" charset="0"/>
              </a:rPr>
              <a:t>Cíl vyšetření:</a:t>
            </a:r>
          </a:p>
        </p:txBody>
      </p:sp>
      <p:sp>
        <p:nvSpPr>
          <p:cNvPr id="124956" name="Rectangle 41"/>
          <p:cNvSpPr>
            <a:spLocks noChangeArrowheads="1"/>
          </p:cNvSpPr>
          <p:nvPr/>
        </p:nvSpPr>
        <p:spPr bwMode="auto">
          <a:xfrm>
            <a:off x="220663" y="5135563"/>
            <a:ext cx="2141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sz="2800" i="1">
                <a:solidFill>
                  <a:srgbClr val="FFCC00"/>
                </a:solidFill>
                <a:latin typeface="Times New Roman" pitchFamily="18" charset="0"/>
              </a:rPr>
              <a:t>Opatření:</a:t>
            </a:r>
          </a:p>
        </p:txBody>
      </p:sp>
      <p:sp>
        <p:nvSpPr>
          <p:cNvPr id="124957" name="Rectangle 43"/>
          <p:cNvSpPr>
            <a:spLocks noChangeArrowheads="1"/>
          </p:cNvSpPr>
          <p:nvPr/>
        </p:nvSpPr>
        <p:spPr bwMode="auto">
          <a:xfrm>
            <a:off x="2590800" y="2362200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sz="2400">
                <a:solidFill>
                  <a:srgbClr val="CCECFF"/>
                </a:solidFill>
                <a:latin typeface="Arial" charset="0"/>
              </a:rPr>
              <a:t>Nemocný člověk,</a:t>
            </a:r>
            <a:r>
              <a:rPr lang="cs-CZ" b="0">
                <a:solidFill>
                  <a:srgbClr val="CCECFF"/>
                </a:solidFill>
                <a:latin typeface="Arial" charset="0"/>
              </a:rPr>
              <a:t/>
            </a:r>
            <a:br>
              <a:rPr lang="cs-CZ" b="0">
                <a:solidFill>
                  <a:srgbClr val="CCECFF"/>
                </a:solidFill>
                <a:latin typeface="Arial" charset="0"/>
              </a:rPr>
            </a:br>
            <a:r>
              <a:rPr lang="cs-CZ" sz="2400" b="0">
                <a:solidFill>
                  <a:srgbClr val="CCECFF"/>
                </a:solidFill>
                <a:latin typeface="Arial" charset="0"/>
              </a:rPr>
              <a:t>pacient</a:t>
            </a:r>
            <a:r>
              <a:rPr lang="cs-CZ" b="0" i="1">
                <a:solidFill>
                  <a:srgbClr val="FFCC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4958" name="Rectangle 45"/>
          <p:cNvSpPr>
            <a:spLocks noChangeArrowheads="1"/>
          </p:cNvSpPr>
          <p:nvPr/>
        </p:nvSpPr>
        <p:spPr bwMode="auto">
          <a:xfrm>
            <a:off x="2514600" y="3505200"/>
            <a:ext cx="2819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400">
                <a:solidFill>
                  <a:srgbClr val="CCECFF"/>
                </a:solidFill>
                <a:latin typeface="Arial" charset="0"/>
              </a:rPr>
              <a:t>Klinická diagnóza</a:t>
            </a:r>
            <a:r>
              <a:rPr lang="cs-CZ" sz="2200" b="0">
                <a:solidFill>
                  <a:srgbClr val="CCECFF"/>
                </a:solidFill>
                <a:latin typeface="Arial" charset="0"/>
              </a:rPr>
              <a:t/>
            </a:r>
            <a:br>
              <a:rPr lang="cs-CZ" sz="2200" b="0">
                <a:solidFill>
                  <a:srgbClr val="CCECFF"/>
                </a:solidFill>
                <a:latin typeface="Arial" charset="0"/>
              </a:rPr>
            </a:br>
            <a:r>
              <a:rPr lang="cs-CZ" sz="2200" b="0">
                <a:solidFill>
                  <a:srgbClr val="CCECFF"/>
                </a:solidFill>
                <a:latin typeface="Arial" charset="0"/>
              </a:rPr>
              <a:t>(určení příčiny </a:t>
            </a:r>
            <a:br>
              <a:rPr lang="cs-CZ" sz="2200" b="0">
                <a:solidFill>
                  <a:srgbClr val="CCECFF"/>
                </a:solidFill>
                <a:latin typeface="Arial" charset="0"/>
              </a:rPr>
            </a:br>
            <a:r>
              <a:rPr lang="cs-CZ" sz="2200" b="0">
                <a:solidFill>
                  <a:srgbClr val="CCECFF"/>
                </a:solidFill>
                <a:latin typeface="Arial" charset="0"/>
              </a:rPr>
              <a:t>aktuálních potíží)</a:t>
            </a:r>
          </a:p>
        </p:txBody>
      </p:sp>
      <p:sp>
        <p:nvSpPr>
          <p:cNvPr id="124959" name="Rectangle 47"/>
          <p:cNvSpPr>
            <a:spLocks noChangeArrowheads="1"/>
          </p:cNvSpPr>
          <p:nvPr/>
        </p:nvSpPr>
        <p:spPr bwMode="auto">
          <a:xfrm>
            <a:off x="2590800" y="4953000"/>
            <a:ext cx="2667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400">
                <a:solidFill>
                  <a:srgbClr val="CCECFF"/>
                </a:solidFill>
                <a:latin typeface="Arial" charset="0"/>
              </a:rPr>
              <a:t>Léčba </a:t>
            </a:r>
            <a:r>
              <a:rPr lang="cs-CZ" sz="1800" b="0">
                <a:solidFill>
                  <a:srgbClr val="CCECFF"/>
                </a:solidFill>
                <a:latin typeface="Arial" charset="0"/>
              </a:rPr>
              <a:t/>
            </a:r>
            <a:br>
              <a:rPr lang="cs-CZ" sz="1800" b="0">
                <a:solidFill>
                  <a:srgbClr val="CCECFF"/>
                </a:solidFill>
                <a:latin typeface="Arial" charset="0"/>
              </a:rPr>
            </a:br>
            <a:r>
              <a:rPr lang="cs-CZ" sz="2200" b="0">
                <a:solidFill>
                  <a:srgbClr val="CCECFF"/>
                </a:solidFill>
                <a:latin typeface="Arial" charset="0"/>
              </a:rPr>
              <a:t>(farmakologická, chirurgická či jiná)</a:t>
            </a:r>
          </a:p>
        </p:txBody>
      </p:sp>
      <p:sp>
        <p:nvSpPr>
          <p:cNvPr id="124960" name="Rectangle 49"/>
          <p:cNvSpPr>
            <a:spLocks noChangeArrowheads="1"/>
          </p:cNvSpPr>
          <p:nvPr/>
        </p:nvSpPr>
        <p:spPr bwMode="auto">
          <a:xfrm>
            <a:off x="5410200" y="2300288"/>
            <a:ext cx="33528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200">
                <a:solidFill>
                  <a:srgbClr val="FFCCCC"/>
                </a:solidFill>
                <a:latin typeface="Arial" charset="0"/>
              </a:rPr>
              <a:t>Zdravý člověk</a:t>
            </a:r>
            <a:r>
              <a:rPr lang="cs-CZ" sz="2200" b="0">
                <a:solidFill>
                  <a:srgbClr val="FFCCCC"/>
                </a:solidFill>
                <a:latin typeface="Arial" charset="0"/>
              </a:rPr>
              <a:t/>
            </a:r>
            <a:br>
              <a:rPr lang="cs-CZ" sz="2200" b="0">
                <a:solidFill>
                  <a:srgbClr val="FFCCCC"/>
                </a:solidFill>
                <a:latin typeface="Arial" charset="0"/>
              </a:rPr>
            </a:br>
            <a:r>
              <a:rPr lang="cs-CZ" b="0">
                <a:solidFill>
                  <a:srgbClr val="FFCCCC"/>
                </a:solidFill>
                <a:latin typeface="Arial" charset="0"/>
              </a:rPr>
              <a:t>(= bez specifických potíží)</a:t>
            </a:r>
          </a:p>
        </p:txBody>
      </p:sp>
      <p:sp>
        <p:nvSpPr>
          <p:cNvPr id="124961" name="Rectangle 51"/>
          <p:cNvSpPr>
            <a:spLocks noChangeArrowheads="1"/>
          </p:cNvSpPr>
          <p:nvPr/>
        </p:nvSpPr>
        <p:spPr bwMode="auto">
          <a:xfrm>
            <a:off x="5334000" y="3352800"/>
            <a:ext cx="38100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sz="3200">
                <a:solidFill>
                  <a:srgbClr val="FFCCCC"/>
                </a:solidFill>
                <a:latin typeface="Arial" charset="0"/>
              </a:rPr>
              <a:t>Profil rizik</a:t>
            </a:r>
            <a:r>
              <a:rPr lang="cs-CZ" sz="1800" b="0">
                <a:solidFill>
                  <a:srgbClr val="FFCCCC"/>
                </a:solidFill>
                <a:latin typeface="Arial" charset="0"/>
              </a:rPr>
              <a:t>  </a:t>
            </a:r>
            <a:br>
              <a:rPr lang="cs-CZ" sz="1800" b="0">
                <a:solidFill>
                  <a:srgbClr val="FFCCCC"/>
                </a:solidFill>
                <a:latin typeface="Arial" charset="0"/>
              </a:rPr>
            </a:br>
            <a:r>
              <a:rPr lang="cs-CZ" sz="2200">
                <a:solidFill>
                  <a:srgbClr val="FFCCCC"/>
                </a:solidFill>
                <a:latin typeface="Arial" charset="0"/>
              </a:rPr>
              <a:t>(detekce rizik ohrožujících zdraví do budoucna)</a:t>
            </a:r>
          </a:p>
        </p:txBody>
      </p:sp>
      <p:sp>
        <p:nvSpPr>
          <p:cNvPr id="124962" name="Rectangle 53"/>
          <p:cNvSpPr>
            <a:spLocks noChangeArrowheads="1"/>
          </p:cNvSpPr>
          <p:nvPr/>
        </p:nvSpPr>
        <p:spPr bwMode="auto">
          <a:xfrm>
            <a:off x="5410200" y="4876800"/>
            <a:ext cx="33528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3200">
                <a:solidFill>
                  <a:srgbClr val="FFCCCC"/>
                </a:solidFill>
                <a:latin typeface="Arial" charset="0"/>
              </a:rPr>
              <a:t>Behaviorální</a:t>
            </a:r>
            <a:br>
              <a:rPr lang="cs-CZ" sz="3200">
                <a:solidFill>
                  <a:srgbClr val="FFCCCC"/>
                </a:solidFill>
                <a:latin typeface="Arial" charset="0"/>
              </a:rPr>
            </a:br>
            <a:r>
              <a:rPr lang="cs-CZ" sz="3200">
                <a:solidFill>
                  <a:srgbClr val="FFCCCC"/>
                </a:solidFill>
                <a:latin typeface="Arial" charset="0"/>
              </a:rPr>
              <a:t>intervence</a:t>
            </a:r>
            <a:r>
              <a:rPr lang="cs-CZ" sz="3000" b="0">
                <a:solidFill>
                  <a:srgbClr val="FFCCCC"/>
                </a:solidFill>
                <a:latin typeface="Arial" charset="0"/>
              </a:rPr>
              <a:t> </a:t>
            </a:r>
            <a:r>
              <a:rPr lang="cs-CZ" sz="2400" b="0">
                <a:solidFill>
                  <a:srgbClr val="FFCCCC"/>
                </a:solidFill>
                <a:latin typeface="Arial" charset="0"/>
              </a:rPr>
              <a:t>(nefarmakologická)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34E6F-D4FE-4370-BEE8-A58DFE433F5B}" type="slidenum">
              <a:rPr lang="cs-CZ" smtClean="0"/>
              <a:pPr>
                <a:defRPr/>
              </a:pPr>
              <a:t>23</a:t>
            </a:fld>
            <a:endParaRPr lang="cs-CZ" smtClean="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609600"/>
          </a:xfrm>
        </p:spPr>
        <p:txBody>
          <a:bodyPr/>
          <a:lstStyle/>
          <a:p>
            <a:pPr algn="ctr"/>
            <a:r>
              <a:rPr lang="cs-CZ" sz="3400" smtClean="0"/>
              <a:t>Epidemiologické metody </a:t>
            </a:r>
          </a:p>
        </p:txBody>
      </p:sp>
      <p:sp>
        <p:nvSpPr>
          <p:cNvPr id="125956" name="Rectangle 3"/>
          <p:cNvSpPr>
            <a:spLocks noChangeArrowheads="1"/>
          </p:cNvSpPr>
          <p:nvPr/>
        </p:nvSpPr>
        <p:spPr bwMode="auto">
          <a:xfrm>
            <a:off x="685800" y="15240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200" b="0">
                <a:latin typeface="Arial" charset="0"/>
              </a:rPr>
              <a:t>Data nejsou získávána od jednotlivců, ale na populační úrovni.  Např. spotřeba potravin vs. výskyt nádorů, a mezinár. srovnání      </a:t>
            </a:r>
          </a:p>
        </p:txBody>
      </p:sp>
      <p:sp>
        <p:nvSpPr>
          <p:cNvPr id="125957" name="Rectangle 4"/>
          <p:cNvSpPr>
            <a:spLocks noChangeArrowheads="1"/>
          </p:cNvSpPr>
          <p:nvPr/>
        </p:nvSpPr>
        <p:spPr bwMode="auto">
          <a:xfrm>
            <a:off x="990600" y="533400"/>
            <a:ext cx="7391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cs-CZ" sz="2300" b="0" i="1">
                <a:solidFill>
                  <a:srgbClr val="FF0066"/>
                </a:solidFill>
                <a:latin typeface="Arial Narrow" pitchFamily="34" charset="0"/>
              </a:rPr>
              <a:t>Ne každá prokázaná souvislost je souvislostí příčinnou (kauzální)!</a:t>
            </a:r>
          </a:p>
        </p:txBody>
      </p:sp>
      <p:sp>
        <p:nvSpPr>
          <p:cNvPr id="125958" name="Line 5"/>
          <p:cNvSpPr>
            <a:spLocks noChangeShapeType="1"/>
          </p:cNvSpPr>
          <p:nvPr/>
        </p:nvSpPr>
        <p:spPr bwMode="auto">
          <a:xfrm>
            <a:off x="381000" y="5334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59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609600"/>
          </a:xfrm>
          <a:noFill/>
        </p:spPr>
        <p:txBody>
          <a:bodyPr/>
          <a:lstStyle/>
          <a:p>
            <a:pPr marL="457200" indent="-457200">
              <a:lnSpc>
                <a:spcPct val="85000"/>
              </a:lnSpc>
              <a:buClr>
                <a:srgbClr val="FF9966"/>
              </a:buClr>
              <a:buSzTx/>
              <a:buFont typeface="Wingdings" pitchFamily="2" charset="2"/>
              <a:buAutoNum type="arabicParenR"/>
            </a:pPr>
            <a:r>
              <a:rPr lang="cs-CZ" sz="3200" b="1" smtClean="0">
                <a:solidFill>
                  <a:srgbClr val="00FF99"/>
                </a:solidFill>
              </a:rPr>
              <a:t>Korelační studie</a:t>
            </a:r>
          </a:p>
        </p:txBody>
      </p:sp>
      <p:sp>
        <p:nvSpPr>
          <p:cNvPr id="125960" name="Rectangle 7"/>
          <p:cNvSpPr>
            <a:spLocks noChangeArrowheads="1"/>
          </p:cNvSpPr>
          <p:nvPr/>
        </p:nvSpPr>
        <p:spPr bwMode="auto">
          <a:xfrm>
            <a:off x="76200" y="2590800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Font typeface="Wingdings" pitchFamily="2" charset="2"/>
              <a:buAutoNum type="arabicParenR" startAt="2"/>
            </a:pPr>
            <a:r>
              <a:rPr lang="cs-CZ" sz="3400">
                <a:solidFill>
                  <a:srgbClr val="00FF99"/>
                </a:solidFill>
                <a:latin typeface="Arial" charset="0"/>
              </a:rPr>
              <a:t>Studie případů a kontrol (case-control)</a:t>
            </a:r>
            <a:endParaRPr lang="cs-CZ" sz="3400" b="0">
              <a:solidFill>
                <a:srgbClr val="00FF99"/>
              </a:solidFill>
              <a:latin typeface="Arial" charset="0"/>
            </a:endParaRPr>
          </a:p>
        </p:txBody>
      </p:sp>
      <p:sp>
        <p:nvSpPr>
          <p:cNvPr id="125961" name="Rectangle 8"/>
          <p:cNvSpPr>
            <a:spLocks noChangeArrowheads="1"/>
          </p:cNvSpPr>
          <p:nvPr/>
        </p:nvSpPr>
        <p:spPr bwMode="auto">
          <a:xfrm>
            <a:off x="228600" y="41148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lnSpc>
                <a:spcPct val="85000"/>
              </a:lnSpc>
              <a:spcBef>
                <a:spcPts val="13"/>
              </a:spcBef>
              <a:buFont typeface="Wingdings" pitchFamily="2" charset="2"/>
              <a:buAutoNum type="arabicParenR" startAt="3"/>
            </a:pPr>
            <a:r>
              <a:rPr lang="cs-CZ" sz="3400">
                <a:solidFill>
                  <a:srgbClr val="00FF99"/>
                </a:solidFill>
                <a:latin typeface="Arial" charset="0"/>
              </a:rPr>
              <a:t>Prospektivní studie</a:t>
            </a:r>
          </a:p>
        </p:txBody>
      </p:sp>
      <p:sp>
        <p:nvSpPr>
          <p:cNvPr id="125962" name="Rectangle 9"/>
          <p:cNvSpPr>
            <a:spLocks noChangeArrowheads="1"/>
          </p:cNvSpPr>
          <p:nvPr/>
        </p:nvSpPr>
        <p:spPr bwMode="auto">
          <a:xfrm>
            <a:off x="762000" y="3124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200" b="0">
                <a:latin typeface="Arial" charset="0"/>
              </a:rPr>
              <a:t>Osoby vybrány podle přítomnosti či nepřítomnosti onemocnění, (případy + kontrolní soubor), zpětně srovnávána anamnéza.      </a:t>
            </a:r>
          </a:p>
        </p:txBody>
      </p:sp>
      <p:sp>
        <p:nvSpPr>
          <p:cNvPr id="125963" name="Rectangle 10"/>
          <p:cNvSpPr>
            <a:spLocks noChangeArrowheads="1"/>
          </p:cNvSpPr>
          <p:nvPr/>
        </p:nvSpPr>
        <p:spPr bwMode="auto">
          <a:xfrm>
            <a:off x="762000" y="4648200"/>
            <a:ext cx="8153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200" b="0">
                <a:latin typeface="Arial" charset="0"/>
              </a:rPr>
              <a:t>Skupina zdravých osob sledována řadu let (např. sledování výživy), čeká se na výskyt onemocnění, potom srovnání působením kterých faktorů se lišili zdraví a nemocní.        </a:t>
            </a:r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762000" y="5943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200" b="0">
                <a:latin typeface="Arial" charset="0"/>
              </a:rPr>
              <a:t>Mohou být i experimentální typu </a:t>
            </a:r>
            <a:r>
              <a:rPr lang="cs-CZ" sz="2200" b="0">
                <a:solidFill>
                  <a:srgbClr val="00FF99"/>
                </a:solidFill>
                <a:latin typeface="Arial" charset="0"/>
              </a:rPr>
              <a:t>CLINICAL TRIAL</a:t>
            </a:r>
            <a:r>
              <a:rPr lang="cs-CZ" sz="2200" b="0">
                <a:latin typeface="Arial" charset="0"/>
              </a:rPr>
              <a:t>     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B2D67-1345-40F0-9734-49F638648BE3}" type="slidenum">
              <a:rPr lang="cs-CZ"/>
              <a:pPr>
                <a:defRPr/>
              </a:pPr>
              <a:t>24</a:t>
            </a:fld>
            <a:endParaRPr lang="cs-CZ"/>
          </a:p>
        </p:txBody>
      </p:sp>
      <p:sp>
        <p:nvSpPr>
          <p:cNvPr id="952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Types of </a:t>
            </a:r>
            <a:r>
              <a:rPr lang="en-GB" sz="4000" b="1" smtClean="0"/>
              <a:t>epidemiologic studies</a:t>
            </a:r>
          </a:p>
        </p:txBody>
      </p:sp>
      <p:sp>
        <p:nvSpPr>
          <p:cNvPr id="952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7921625" cy="8001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GB" sz="3600" b="1" smtClean="0">
                <a:latin typeface="Arial" charset="0"/>
              </a:rPr>
              <a:t>Descriptive</a:t>
            </a:r>
          </a:p>
        </p:txBody>
      </p:sp>
      <p:sp>
        <p:nvSpPr>
          <p:cNvPr id="95236" name="Text Box 2052"/>
          <p:cNvSpPr txBox="1">
            <a:spLocks noChangeArrowheads="1"/>
          </p:cNvSpPr>
          <p:nvPr/>
        </p:nvSpPr>
        <p:spPr bwMode="auto">
          <a:xfrm>
            <a:off x="879475" y="3225800"/>
            <a:ext cx="254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AutoNum type="arabicPeriod" startAt="2"/>
            </a:pPr>
            <a:r>
              <a:rPr lang="en-GB" sz="3600">
                <a:solidFill>
                  <a:srgbClr val="FFFFFF"/>
                </a:solidFill>
                <a:latin typeface="Arial" charset="0"/>
              </a:rPr>
              <a:t> Analytic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  <p:bldP spid="9523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CD3AB-7913-4173-A988-96B82981FCFC}" type="slidenum">
              <a:rPr lang="cs-CZ"/>
              <a:pPr>
                <a:defRPr/>
              </a:pPr>
              <a:t>25</a:t>
            </a:fld>
            <a:endParaRPr 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/>
              <a:t>Descriptive studies</a:t>
            </a:r>
            <a:r>
              <a:rPr lang="en-US" smtClean="0"/>
              <a:t> </a:t>
            </a:r>
            <a:endParaRPr lang="cs-CZ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82015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/>
              <a:t>   </a:t>
            </a:r>
            <a:r>
              <a:rPr lang="en-US" sz="3600" b="1" smtClean="0">
                <a:latin typeface="Arial" charset="0"/>
              </a:rPr>
              <a:t>describe the </a:t>
            </a:r>
            <a:r>
              <a:rPr lang="en-US" sz="3600" b="1" smtClean="0">
                <a:solidFill>
                  <a:schemeClr val="folHlink"/>
                </a:solidFill>
                <a:latin typeface="Arial" charset="0"/>
              </a:rPr>
              <a:t>distribution</a:t>
            </a:r>
            <a:r>
              <a:rPr lang="en-US" sz="3600" b="1" smtClean="0">
                <a:latin typeface="Arial" charset="0"/>
              </a:rPr>
              <a:t> of cases by the variables of person, place, and time in order to </a:t>
            </a:r>
            <a:r>
              <a:rPr lang="en-US" sz="3600" b="1" smtClean="0">
                <a:solidFill>
                  <a:schemeClr val="folHlink"/>
                </a:solidFill>
                <a:latin typeface="Arial" charset="0"/>
              </a:rPr>
              <a:t>study and </a:t>
            </a:r>
            <a:r>
              <a:rPr lang="cs-CZ" sz="3600" b="1" smtClean="0">
                <a:solidFill>
                  <a:schemeClr val="folHlink"/>
                </a:solidFill>
                <a:latin typeface="Arial" charset="0"/>
              </a:rPr>
              <a:t>describe </a:t>
            </a:r>
            <a:r>
              <a:rPr lang="en-US" sz="3600" b="1" smtClean="0">
                <a:latin typeface="Arial" charset="0"/>
              </a:rPr>
              <a:t>acute outbreaks of disease, to follow </a:t>
            </a:r>
            <a:r>
              <a:rPr lang="en-US" sz="3600" b="1" smtClean="0">
                <a:solidFill>
                  <a:schemeClr val="folHlink"/>
                </a:solidFill>
                <a:latin typeface="Arial" charset="0"/>
              </a:rPr>
              <a:t>secular trends</a:t>
            </a:r>
            <a:r>
              <a:rPr lang="en-US" sz="3600" b="1" smtClean="0">
                <a:latin typeface="Arial" charset="0"/>
              </a:rPr>
              <a:t> of disease occurrence over time, and to </a:t>
            </a:r>
            <a:r>
              <a:rPr lang="en-US" sz="3600" b="1" smtClean="0">
                <a:solidFill>
                  <a:schemeClr val="folHlink"/>
                </a:solidFill>
                <a:latin typeface="Arial" charset="0"/>
              </a:rPr>
              <a:t>develop hypotheses</a:t>
            </a:r>
            <a:r>
              <a:rPr lang="en-US" sz="3600" b="1" smtClean="0">
                <a:latin typeface="Arial" charset="0"/>
              </a:rPr>
              <a:t> about disease transmission.</a:t>
            </a:r>
            <a:endParaRPr lang="cs-CZ" sz="36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814A1-64BF-436E-B8F2-8B5A4A629C76}" type="slidenum">
              <a:rPr lang="cs-CZ"/>
              <a:pPr>
                <a:defRPr/>
              </a:pPr>
              <a:t>26</a:t>
            </a:fld>
            <a:endParaRPr lang="cs-CZ"/>
          </a:p>
        </p:txBody>
      </p:sp>
      <p:pic>
        <p:nvPicPr>
          <p:cNvPr id="129028" name="Picture 4" descr="Mortokr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92150"/>
            <a:ext cx="41608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7380C-7840-4F3C-B8FA-B20AA034D015}" type="slidenum">
              <a:rPr lang="cs-CZ"/>
              <a:pPr>
                <a:defRPr/>
              </a:pPr>
              <a:t>27</a:t>
            </a:fld>
            <a:endParaRPr lang="cs-CZ"/>
          </a:p>
        </p:txBody>
      </p:sp>
      <p:pic>
        <p:nvPicPr>
          <p:cNvPr id="130052" name="Picture 2" descr="Stroke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2484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29F5D-19CD-45AB-A04E-5AA24070C6FB}" type="slidenum">
              <a:rPr lang="cs-CZ"/>
              <a:pPr>
                <a:defRPr/>
              </a:pPr>
              <a:t>28</a:t>
            </a:fld>
            <a:endParaRPr lang="cs-CZ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/>
              <a:t>Analytic studies</a:t>
            </a:r>
            <a:r>
              <a:rPr lang="en-US" smtClean="0"/>
              <a:t> </a:t>
            </a:r>
            <a:endParaRPr lang="cs-CZ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420938"/>
            <a:ext cx="8820150" cy="1592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600" b="1" smtClean="0">
                <a:latin typeface="Arial" charset="0"/>
              </a:rPr>
              <a:t>   </a:t>
            </a:r>
            <a:r>
              <a:rPr lang="en-US" sz="2000" b="1" smtClean="0">
                <a:latin typeface="Arial" charset="0"/>
              </a:rPr>
              <a:t>such as the </a:t>
            </a:r>
            <a:r>
              <a:rPr lang="en-US" sz="2000" b="1" i="1" smtClean="0">
                <a:solidFill>
                  <a:schemeClr val="folHlink"/>
                </a:solidFill>
                <a:latin typeface="Arial" charset="0"/>
              </a:rPr>
              <a:t>retrospective</a:t>
            </a:r>
            <a:r>
              <a:rPr lang="en-US" sz="2000" b="1" smtClean="0">
                <a:latin typeface="Arial" charset="0"/>
              </a:rPr>
              <a:t> (case-control) studies and the </a:t>
            </a:r>
            <a:r>
              <a:rPr lang="en-US" sz="2000" b="1" i="1" smtClean="0">
                <a:solidFill>
                  <a:schemeClr val="folHlink"/>
                </a:solidFill>
                <a:latin typeface="Arial" charset="0"/>
              </a:rPr>
              <a:t>prospective</a:t>
            </a:r>
            <a:r>
              <a:rPr lang="en-US" sz="2000" b="1" smtClean="0">
                <a:latin typeface="Arial" charset="0"/>
              </a:rPr>
              <a:t> (cohort) studies, </a:t>
            </a:r>
            <a:r>
              <a:rPr lang="en-US" sz="2000" b="1" u="sng" smtClean="0">
                <a:latin typeface="Arial" charset="0"/>
              </a:rPr>
              <a:t>identify causal relationships</a:t>
            </a:r>
            <a:r>
              <a:rPr lang="en-US" sz="2000" b="1" smtClean="0">
                <a:latin typeface="Arial" charset="0"/>
              </a:rPr>
              <a:t> or factors associated with disease. </a:t>
            </a:r>
            <a:r>
              <a:rPr lang="cs-CZ" sz="2000" b="1" smtClean="0">
                <a:latin typeface="Arial" charset="0"/>
              </a:rPr>
              <a:t>In most cases, a</a:t>
            </a:r>
            <a:r>
              <a:rPr lang="en-US" sz="2000" b="1" smtClean="0">
                <a:latin typeface="Arial" charset="0"/>
              </a:rPr>
              <a:t>nalytic studies do not prove cause and effect, but there are used to </a:t>
            </a:r>
            <a:r>
              <a:rPr lang="en-US" sz="2000" b="1" u="sng" smtClean="0">
                <a:latin typeface="Arial" charset="0"/>
              </a:rPr>
              <a:t>generate hypotheses</a:t>
            </a:r>
            <a:r>
              <a:rPr lang="en-US" sz="2000" b="1" smtClean="0">
                <a:latin typeface="Arial" charset="0"/>
              </a:rPr>
              <a:t> that can be tested</a:t>
            </a:r>
            <a:r>
              <a:rPr lang="en-US" sz="2000" smtClean="0">
                <a:latin typeface="Arial" charset="0"/>
              </a:rPr>
              <a:t>.</a:t>
            </a:r>
            <a:endParaRPr lang="cs-CZ" sz="2000" smtClean="0">
              <a:latin typeface="Arial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95288" y="1844675"/>
            <a:ext cx="741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SzTx/>
              <a:buFontTx/>
              <a:buNone/>
              <a:defRPr/>
            </a:pPr>
            <a:r>
              <a: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a) Observational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95288" y="4365625"/>
            <a:ext cx="3167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Tx/>
              <a:buSzTx/>
              <a:buFontTx/>
              <a:buNone/>
              <a:defRPr/>
            </a:pPr>
            <a:r>
              <a:rPr lang="cs-CZ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b) Experimental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  <p:bldP spid="972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4CD8E-929E-4BE0-A468-8B596E3E796F}" type="slidenum">
              <a:rPr lang="cs-CZ"/>
              <a:pPr>
                <a:defRPr/>
              </a:pPr>
              <a:t>29</a:t>
            </a:fld>
            <a:endParaRPr lang="cs-CZ"/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104900"/>
            <a:ext cx="52292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D96C5-2176-466F-B63F-27D17713CFE9}" type="slidenum">
              <a:rPr lang="cs-CZ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763000" cy="457200"/>
          </a:xfrm>
        </p:spPr>
        <p:txBody>
          <a:bodyPr/>
          <a:lstStyle/>
          <a:p>
            <a:pPr algn="ctr" eaLnBrk="1" hangingPunct="1"/>
            <a:r>
              <a:rPr lang="cs-CZ" sz="2800" b="0" smtClean="0">
                <a:latin typeface="Arial" charset="0"/>
                <a:cs typeface="Times New Roman" pitchFamily="18" charset="0"/>
              </a:rPr>
              <a:t>Exam questions – topics:</a:t>
            </a:r>
            <a:endParaRPr lang="cs-CZ" sz="2800" b="0" smtClean="0"/>
          </a:p>
        </p:txBody>
      </p:sp>
      <p:sp>
        <p:nvSpPr>
          <p:cNvPr id="105476" name="Line 3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rgbClr val="800000"/>
              </a:buClr>
              <a:buSzPct val="60000"/>
            </a:pPr>
            <a:r>
              <a:rPr lang="cs-CZ" sz="2800" i="1">
                <a:solidFill>
                  <a:srgbClr val="FFFFCC"/>
                </a:solidFill>
                <a:latin typeface="Arial" charset="0"/>
              </a:rPr>
              <a:t>    </a:t>
            </a:r>
            <a:endParaRPr lang="cs-CZ" sz="3200" i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0" y="533400"/>
            <a:ext cx="899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800000"/>
              </a:buClr>
              <a:buSzTx/>
              <a:buFont typeface="Wingdings" pitchFamily="2" charset="2"/>
              <a:buChar char="n"/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Health determinants, principles and types of prevention, preventive medicine……</a:t>
            </a:r>
          </a:p>
        </p:txBody>
      </p:sp>
      <p:sp>
        <p:nvSpPr>
          <p:cNvPr id="105479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480" name="Rectangle 6"/>
          <p:cNvSpPr>
            <a:spLocks noChangeArrowheads="1"/>
          </p:cNvSpPr>
          <p:nvPr/>
        </p:nvSpPr>
        <p:spPr bwMode="auto">
          <a:xfrm>
            <a:off x="0" y="15240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800000"/>
              </a:buClr>
              <a:buSzTx/>
              <a:buFont typeface="Wingdings" pitchFamily="2" charset="2"/>
              <a:buChar char="n"/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Main risk factors and prevention of cardiovascular diseases </a:t>
            </a:r>
          </a:p>
        </p:txBody>
      </p:sp>
      <p:sp>
        <p:nvSpPr>
          <p:cNvPr id="105481" name="Rectangle 6"/>
          <p:cNvSpPr>
            <a:spLocks noChangeArrowheads="1"/>
          </p:cNvSpPr>
          <p:nvPr/>
        </p:nvSpPr>
        <p:spPr bwMode="auto">
          <a:xfrm>
            <a:off x="0" y="21336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800000"/>
              </a:buClr>
              <a:buSzTx/>
              <a:buFont typeface="Wingdings" pitchFamily="2" charset="2"/>
              <a:buChar char="n"/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Main risk factors and prevention of cancer</a:t>
            </a:r>
          </a:p>
        </p:txBody>
      </p:sp>
      <p:sp>
        <p:nvSpPr>
          <p:cNvPr id="105482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800000"/>
              </a:buClr>
              <a:buSzTx/>
              <a:buFont typeface="Wingdings" pitchFamily="2" charset="2"/>
              <a:buChar char="n"/>
            </a:pPr>
            <a:r>
              <a:rPr lang="en-US" sz="2400" b="0">
                <a:solidFill>
                  <a:srgbClr val="FFFFFF"/>
                </a:solidFill>
                <a:latin typeface="Arial" charset="0"/>
              </a:rPr>
              <a:t>Questions from </a:t>
            </a:r>
            <a:r>
              <a:rPr lang="cs-CZ" sz="2400" b="0">
                <a:solidFill>
                  <a:srgbClr val="FFFFFF"/>
                </a:solidFill>
                <a:latin typeface="Arial" charset="0"/>
              </a:rPr>
              <a:t>h</a:t>
            </a:r>
            <a:r>
              <a:rPr lang="en-US" sz="2400" b="0">
                <a:solidFill>
                  <a:srgbClr val="FFFFFF"/>
                </a:solidFill>
                <a:latin typeface="Arial" charset="0"/>
              </a:rPr>
              <a:t>uman nutrition, dietary guidelines</a:t>
            </a:r>
            <a:r>
              <a:rPr lang="cs-CZ" sz="2400" b="0">
                <a:solidFill>
                  <a:srgbClr val="FFFFFF"/>
                </a:solidFill>
                <a:latin typeface="Arial" charset="0"/>
              </a:rPr>
              <a:t> ( 9 ques.)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483" name="Rectangle 6"/>
          <p:cNvSpPr>
            <a:spLocks noChangeArrowheads="1"/>
          </p:cNvSpPr>
          <p:nvPr/>
        </p:nvSpPr>
        <p:spPr bwMode="auto">
          <a:xfrm>
            <a:off x="0" y="35052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800000"/>
              </a:buClr>
              <a:buSzTx/>
              <a:buFont typeface="Wingdings" pitchFamily="2" charset="2"/>
              <a:buChar char="n"/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Smoking and health (9 questions)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484" name="Rectangle 6"/>
          <p:cNvSpPr>
            <a:spLocks noChangeArrowheads="1"/>
          </p:cNvSpPr>
          <p:nvPr/>
        </p:nvSpPr>
        <p:spPr bwMode="auto">
          <a:xfrm>
            <a:off x="0" y="53340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800000"/>
              </a:buClr>
              <a:buSzTx/>
              <a:buFont typeface="Wingdings" pitchFamily="2" charset="2"/>
              <a:buChar char="n"/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Infectious epidemiology (20 questions)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5485" name="Rectangle 6"/>
          <p:cNvSpPr>
            <a:spLocks noChangeArrowheads="1"/>
          </p:cNvSpPr>
          <p:nvPr/>
        </p:nvSpPr>
        <p:spPr bwMode="auto">
          <a:xfrm>
            <a:off x="76200" y="434340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rgbClr val="800000"/>
              </a:buClr>
              <a:buSzTx/>
              <a:buFont typeface="Wingdings" pitchFamily="2" charset="2"/>
              <a:buChar char="n"/>
            </a:pPr>
            <a:r>
              <a:rPr lang="cs-CZ" sz="2400" b="0">
                <a:solidFill>
                  <a:srgbClr val="FFFFFF"/>
                </a:solidFill>
                <a:latin typeface="Arial" charset="0"/>
              </a:rPr>
              <a:t>Occupational hygiene – work and health (8 questions)</a:t>
            </a:r>
            <a:endParaRPr lang="en-US" sz="2400" b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E7335-DF43-4404-8D79-25567E21CE25}" type="slidenum">
              <a:rPr lang="cs-CZ"/>
              <a:pPr>
                <a:defRPr/>
              </a:pPr>
              <a:t>30</a:t>
            </a:fld>
            <a:endParaRPr lang="cs-CZ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/>
              <a:t>Experimental studies</a:t>
            </a:r>
            <a:r>
              <a:rPr lang="cs-CZ" sz="4000" smtClean="0"/>
              <a:t>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7775575" cy="79216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2000" b="1" smtClean="0">
                <a:latin typeface="Arial" charset="0"/>
              </a:rPr>
              <a:t>e.g. </a:t>
            </a:r>
            <a:r>
              <a:rPr lang="en-US" sz="2000" b="1" smtClean="0">
                <a:latin typeface="Arial" charset="0"/>
              </a:rPr>
              <a:t>vaccine field trials and clinical studies that evaluate therapy</a:t>
            </a:r>
            <a:r>
              <a:rPr lang="cs-CZ" sz="2000" b="1" smtClean="0">
                <a:latin typeface="Arial" charset="0"/>
              </a:rPr>
              <a:t>   </a:t>
            </a:r>
            <a:endParaRPr lang="cs-CZ" sz="3600" b="1" smtClean="0">
              <a:latin typeface="Arial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990600" y="4303713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39750" y="4941888"/>
            <a:ext cx="542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4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Placebo controlled double blind test</a:t>
            </a:r>
            <a:endParaRPr lang="en-GB" sz="240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84213" y="1844675"/>
            <a:ext cx="6983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are carefully designed to 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prove an association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between a factor and disease outcome</a:t>
            </a:r>
            <a:endParaRPr lang="cs-CZ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68313" y="386080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FFCC66"/>
              </a:buClr>
              <a:buSzPct val="80000"/>
              <a:buFont typeface="Wingdings" pitchFamily="2" charset="2"/>
              <a:buChar char="Ø"/>
              <a:defRPr/>
            </a:pPr>
            <a:r>
              <a:rPr lang="cs-CZ">
                <a:solidFill>
                  <a:srgbClr val="FFFFFF"/>
                </a:solidFill>
                <a:latin typeface="Arial" charset="0"/>
              </a:rPr>
              <a:t>  giving vitamins, antioxidants etc.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</a:t>
            </a:r>
            <a:r>
              <a:rPr lang="cs-CZ">
                <a:solidFill>
                  <a:srgbClr val="FFFFFF"/>
                </a:solidFill>
                <a:latin typeface="Arial" charset="0"/>
              </a:rPr>
              <a:t>and studying the preventive effect</a:t>
            </a:r>
            <a:endParaRPr lang="cs-CZ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  <p:bldP spid="98309" grpId="0"/>
      <p:bldP spid="98310" grpId="0"/>
      <p:bldP spid="983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Kotulán: Introduction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FA8F4-7A82-4220-A3BA-3CF205BA01F4}" type="slidenum">
              <a:rPr lang="cs-CZ"/>
              <a:pPr>
                <a:defRPr/>
              </a:pPr>
              <a:t>31</a:t>
            </a:fld>
            <a:endParaRPr lang="cs-CZ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Tools for measuring health status of a population</a:t>
            </a:r>
            <a:endParaRPr lang="cs-CZ" sz="4000" b="1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3600" b="1" smtClean="0">
                <a:solidFill>
                  <a:schemeClr val="folHlink"/>
                </a:solidFill>
                <a:latin typeface="Arial" charset="0"/>
              </a:rPr>
              <a:t>Mortality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b="1" smtClean="0">
                <a:latin typeface="Arial" charset="0"/>
              </a:rPr>
              <a:t>standardized mortality ratio (SMR), mortality in the productive age, years of potential life lost (YPLL)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b="1" smtClean="0">
                <a:latin typeface="Arial" charset="0"/>
              </a:rPr>
              <a:t>life expectancy (at birth</a:t>
            </a:r>
            <a:r>
              <a:rPr lang="en-US" smtClean="0">
                <a:latin typeface="Arial" charset="0"/>
              </a:rPr>
              <a:t>)</a:t>
            </a:r>
            <a:endParaRPr lang="cs-CZ" smtClean="0">
              <a:latin typeface="Arial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611188" y="4652963"/>
            <a:ext cx="8085137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>
                <a:srgbClr val="FFFF00"/>
              </a:buClr>
              <a:buSzTx/>
              <a:buFont typeface="Wingdings" pitchFamily="2" charset="2"/>
              <a:buChar char="Ø"/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Morbidity</a:t>
            </a:r>
            <a:r>
              <a:rPr lang="cs-CZ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</a:t>
            </a:r>
            <a:r>
              <a:rPr lang="cs-CZ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prevalence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3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</a:t>
            </a:r>
            <a:r>
              <a:rPr lang="cs-CZ" sz="3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</a:t>
            </a:r>
            <a:r>
              <a:rPr lang="cs-CZ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incidence</a:t>
            </a:r>
            <a:endParaRPr lang="cs-CZ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  <p:bldP spid="9933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5D7F4-CA49-4F5E-BB47-57E1C985879B}" type="slidenum">
              <a:rPr lang="cs-CZ"/>
              <a:pPr>
                <a:defRPr/>
              </a:pPr>
              <a:t>32</a:t>
            </a:fld>
            <a:endParaRPr lang="cs-CZ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65250"/>
            <a:ext cx="8459788" cy="2520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sz="5000" smtClean="0">
                <a:latin typeface="Arial" charset="0"/>
              </a:rPr>
              <a:t>Cardiovascular diseases – epidemiology, risk factors (etiology), prevention</a:t>
            </a:r>
            <a:endParaRPr lang="cs-CZ" sz="5000" smtClean="0">
              <a:latin typeface="Arial" charset="0"/>
              <a:cs typeface="Arial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cs-CZ" sz="2400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85E1B-C0CE-4AC4-BD71-9BB352D3E963}" type="slidenum">
              <a:rPr lang="cs-CZ"/>
              <a:pPr>
                <a:defRPr/>
              </a:pPr>
              <a:t>33</a:t>
            </a:fld>
            <a:endParaRPr lang="cs-CZ"/>
          </a:p>
        </p:txBody>
      </p:sp>
      <p:sp>
        <p:nvSpPr>
          <p:cNvPr id="136195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36196" name="Picture 3" descr="AHD0501-01-07-00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71438"/>
            <a:ext cx="4751388" cy="674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412C8-BB3D-4666-A442-9B1221AB068B}" type="slidenum">
              <a:rPr lang="cs-CZ"/>
              <a:pPr>
                <a:defRPr/>
              </a:pPr>
              <a:t>34</a:t>
            </a:fld>
            <a:endParaRPr lang="cs-CZ"/>
          </a:p>
        </p:txBody>
      </p:sp>
      <p:sp>
        <p:nvSpPr>
          <p:cNvPr id="137219" name="Line 2"/>
          <p:cNvSpPr>
            <a:spLocks noChangeShapeType="1"/>
          </p:cNvSpPr>
          <p:nvPr/>
        </p:nvSpPr>
        <p:spPr bwMode="auto">
          <a:xfrm>
            <a:off x="381000" y="1828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7220" name="AutoShape 3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37221" name="Rectangle 4"/>
          <p:cNvSpPr>
            <a:spLocks noChangeArrowheads="1"/>
          </p:cNvSpPr>
          <p:nvPr/>
        </p:nvSpPr>
        <p:spPr bwMode="auto">
          <a:xfrm>
            <a:off x="250825" y="260350"/>
            <a:ext cx="874871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CC0000"/>
              </a:buClr>
              <a:buSzTx/>
            </a:pPr>
            <a:r>
              <a:rPr lang="cs-CZ" sz="3600">
                <a:solidFill>
                  <a:srgbClr val="FF0066"/>
                </a:solidFill>
                <a:latin typeface="Arial" charset="0"/>
              </a:rPr>
              <a:t>Atherosclerosis</a:t>
            </a:r>
            <a:r>
              <a:rPr lang="cs-CZ" sz="340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CC0000"/>
              </a:buClr>
              <a:buSzTx/>
            </a:pPr>
            <a:endParaRPr lang="cs-CZ" sz="180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CC0000"/>
              </a:buClr>
              <a:buSzTx/>
            </a:pPr>
            <a:r>
              <a:rPr lang="cs-CZ" sz="2400" b="0">
                <a:latin typeface="Arial" charset="0"/>
              </a:rPr>
              <a:t>C</a:t>
            </a:r>
            <a:r>
              <a:rPr lang="en-US" sz="2400" b="0">
                <a:latin typeface="Arial" charset="0"/>
              </a:rPr>
              <a:t>ommon denominator, and the main cause of cardiovascular disease</a:t>
            </a:r>
            <a:endParaRPr lang="cs-CZ" sz="2400" b="0"/>
          </a:p>
        </p:txBody>
      </p:sp>
      <p:sp>
        <p:nvSpPr>
          <p:cNvPr id="137222" name="Rectangle 5"/>
          <p:cNvSpPr>
            <a:spLocks noChangeArrowheads="1"/>
          </p:cNvSpPr>
          <p:nvPr/>
        </p:nvSpPr>
        <p:spPr bwMode="auto">
          <a:xfrm>
            <a:off x="2895600" y="3352800"/>
            <a:ext cx="59547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Myocardial infarction</a:t>
            </a:r>
            <a:endParaRPr lang="cs-CZ" sz="4400"/>
          </a:p>
        </p:txBody>
      </p:sp>
      <p:sp>
        <p:nvSpPr>
          <p:cNvPr id="137223" name="Rectangle 6"/>
          <p:cNvSpPr>
            <a:spLocks noChangeArrowheads="1"/>
          </p:cNvSpPr>
          <p:nvPr/>
        </p:nvSpPr>
        <p:spPr bwMode="auto">
          <a:xfrm>
            <a:off x="2890838" y="4635500"/>
            <a:ext cx="44243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Stroke</a:t>
            </a:r>
            <a:r>
              <a:rPr lang="cs-CZ" sz="3600">
                <a:latin typeface="Arial" charset="0"/>
              </a:rPr>
              <a:t> 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37224" name="Rectangle 5"/>
          <p:cNvSpPr>
            <a:spLocks noChangeArrowheads="1"/>
          </p:cNvSpPr>
          <p:nvPr/>
        </p:nvSpPr>
        <p:spPr bwMode="auto">
          <a:xfrm>
            <a:off x="381000" y="1905000"/>
            <a:ext cx="8208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algn="l">
              <a:spcBef>
                <a:spcPct val="20000"/>
              </a:spcBef>
              <a:buClr>
                <a:srgbClr val="CC0000"/>
              </a:buClr>
              <a:buSzTx/>
            </a:pPr>
            <a:r>
              <a:rPr lang="cs-CZ" sz="3200">
                <a:latin typeface="Arial" charset="0"/>
              </a:rPr>
              <a:t>Consequences:</a:t>
            </a:r>
            <a:endParaRPr lang="cs-CZ" sz="440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86526-08E6-4750-A00C-68A82F9325B7}" type="slidenum">
              <a:rPr lang="cs-CZ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44450"/>
            <a:ext cx="6096000" cy="6477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000" smtClean="0"/>
              <a:t>Mortality structure</a:t>
            </a:r>
            <a:endParaRPr lang="cs-CZ" sz="4000" i="1" smtClean="0"/>
          </a:p>
        </p:txBody>
      </p:sp>
      <p:sp>
        <p:nvSpPr>
          <p:cNvPr id="138244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8245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graphicFrame>
        <p:nvGraphicFramePr>
          <p:cNvPr id="13824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4925" y="1508125"/>
          <a:ext cx="9036050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9" name="Graf" r:id="rId4" imgW="7562890" imgH="5819648" progId="Excel.Chart.8">
                  <p:embed/>
                </p:oleObj>
              </mc:Choice>
              <mc:Fallback>
                <p:oleObj name="Graf" r:id="rId4" imgW="7562890" imgH="5819648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900" t="21033" r="10472" b="29074"/>
                      <a:stretch>
                        <a:fillRect/>
                      </a:stretch>
                    </p:blipFill>
                    <p:spPr bwMode="auto">
                      <a:xfrm>
                        <a:off x="34925" y="1508125"/>
                        <a:ext cx="9036050" cy="503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F09BE-5B02-494A-9500-190E7A56531C}" type="slidenum">
              <a:rPr lang="cs-CZ"/>
              <a:pPr>
                <a:defRPr/>
              </a:pPr>
              <a:t>36</a:t>
            </a:fld>
            <a:endParaRPr lang="cs-CZ"/>
          </a:p>
        </p:txBody>
      </p:sp>
      <p:sp>
        <p:nvSpPr>
          <p:cNvPr id="139267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chemeClr val="bg2"/>
              </a:buClr>
              <a:buSzTx/>
            </a:pPr>
            <a:endParaRPr lang="cs-CZ" sz="3200"/>
          </a:p>
        </p:txBody>
      </p:sp>
      <p:pic>
        <p:nvPicPr>
          <p:cNvPr id="139269" name="Picture 7" descr="circulatory SDR 0-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" b="1247"/>
          <a:stretch>
            <a:fillRect/>
          </a:stretch>
        </p:blipFill>
        <p:spPr>
          <a:xfrm>
            <a:off x="228600" y="0"/>
            <a:ext cx="8686800" cy="682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5" descr="legen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733425"/>
            <a:ext cx="2362200" cy="124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E51EF-F246-4B30-A933-89843B17D7AA}" type="slidenum">
              <a:rPr lang="cs-CZ"/>
              <a:pPr>
                <a:defRPr/>
              </a:pPr>
              <a:t>37</a:t>
            </a:fld>
            <a:endParaRPr lang="cs-CZ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656512" cy="50323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2800" b="0" smtClean="0"/>
              <a:t>Časový vývoj aterosklerózy</a:t>
            </a:r>
            <a:endParaRPr lang="cs-CZ" sz="2800" b="0" i="1" smtClean="0"/>
          </a:p>
        </p:txBody>
      </p:sp>
      <p:sp>
        <p:nvSpPr>
          <p:cNvPr id="140292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0293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40294" name="Picture 5" descr="AHD1004-01-03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8"/>
          <a:stretch>
            <a:fillRect/>
          </a:stretch>
        </p:blipFill>
        <p:spPr>
          <a:xfrm>
            <a:off x="0" y="882650"/>
            <a:ext cx="9144000" cy="521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4EFA4-5EB6-4657-ADAE-74E77CB33028}" type="slidenum">
              <a:rPr lang="cs-CZ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49525" y="115888"/>
            <a:ext cx="4117975" cy="381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CC"/>
                </a:solidFill>
              </a:rPr>
              <a:t>Causes  of atherosclerosis</a:t>
            </a:r>
            <a:endParaRPr lang="cs-CZ" sz="3600" smtClean="0"/>
          </a:p>
        </p:txBody>
      </p:sp>
      <p:sp>
        <p:nvSpPr>
          <p:cNvPr id="141316" name="Line 3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1317" name="Rectangle 4"/>
          <p:cNvSpPr>
            <a:spLocks noChangeArrowheads="1"/>
          </p:cNvSpPr>
          <p:nvPr/>
        </p:nvSpPr>
        <p:spPr bwMode="auto">
          <a:xfrm>
            <a:off x="228600" y="1295400"/>
            <a:ext cx="3962400" cy="609600"/>
          </a:xfrm>
          <a:prstGeom prst="rect">
            <a:avLst/>
          </a:prstGeom>
          <a:noFill/>
          <a:ln w="15875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rgbClr val="800000"/>
              </a:buClr>
              <a:buSzPct val="60000"/>
            </a:pPr>
            <a:r>
              <a:rPr lang="en-US" sz="2800" b="0" i="1">
                <a:solidFill>
                  <a:srgbClr val="00FF99"/>
                </a:solidFill>
                <a:latin typeface="Arial" charset="0"/>
              </a:rPr>
              <a:t>Lifestyle factors</a:t>
            </a:r>
            <a:endParaRPr lang="cs-CZ" sz="2800" b="0" i="1">
              <a:solidFill>
                <a:srgbClr val="00FF99"/>
              </a:solidFill>
              <a:latin typeface="Arial" charset="0"/>
            </a:endParaRPr>
          </a:p>
        </p:txBody>
      </p:sp>
      <p:sp>
        <p:nvSpPr>
          <p:cNvPr id="141318" name="Rectangle 5"/>
          <p:cNvSpPr>
            <a:spLocks noChangeArrowheads="1"/>
          </p:cNvSpPr>
          <p:nvPr/>
        </p:nvSpPr>
        <p:spPr bwMode="auto">
          <a:xfrm>
            <a:off x="152400" y="3429000"/>
            <a:ext cx="3886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6838" indent="-96838"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solidFill>
                  <a:srgbClr val="FFFFFF"/>
                </a:solidFill>
                <a:latin typeface="Arial" charset="0"/>
              </a:rPr>
              <a:t>Diet</a:t>
            </a:r>
            <a:r>
              <a:rPr lang="cs-CZ" b="0">
                <a:solidFill>
                  <a:srgbClr val="FFFFFF"/>
                </a:solidFill>
                <a:latin typeface="Arial" charset="0"/>
              </a:rPr>
              <a:t>  - </a:t>
            </a:r>
            <a:r>
              <a:rPr lang="en-US" b="0">
                <a:solidFill>
                  <a:srgbClr val="FFFFFF"/>
                </a:solidFill>
                <a:latin typeface="Arial" charset="0"/>
              </a:rPr>
              <a:t>rich in saturated fats, cholesterol and energy</a:t>
            </a:r>
            <a:endParaRPr lang="cs-CZ" b="0">
              <a:latin typeface="Arial" charset="0"/>
            </a:endParaRPr>
          </a:p>
        </p:txBody>
      </p:sp>
      <p:sp>
        <p:nvSpPr>
          <p:cNvPr id="141319" name="Rectangle 6"/>
          <p:cNvSpPr>
            <a:spLocks noChangeArrowheads="1"/>
          </p:cNvSpPr>
          <p:nvPr/>
        </p:nvSpPr>
        <p:spPr bwMode="auto">
          <a:xfrm>
            <a:off x="152400" y="2708275"/>
            <a:ext cx="2362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Smoking</a:t>
            </a:r>
          </a:p>
        </p:txBody>
      </p:sp>
      <p:sp>
        <p:nvSpPr>
          <p:cNvPr id="141320" name="Rectangle 7"/>
          <p:cNvSpPr>
            <a:spLocks noChangeArrowheads="1"/>
          </p:cNvSpPr>
          <p:nvPr/>
        </p:nvSpPr>
        <p:spPr bwMode="auto">
          <a:xfrm>
            <a:off x="152400" y="4643438"/>
            <a:ext cx="4114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400">
                <a:solidFill>
                  <a:srgbClr val="FFFFFF"/>
                </a:solidFill>
                <a:latin typeface="Arial" charset="0"/>
              </a:rPr>
              <a:t>Physical inactivity</a:t>
            </a:r>
            <a:endParaRPr lang="cs-CZ" sz="2600">
              <a:latin typeface="Arial" charset="0"/>
            </a:endParaRPr>
          </a:p>
        </p:txBody>
      </p:sp>
      <p:sp>
        <p:nvSpPr>
          <p:cNvPr id="141321" name="Rectangle 8"/>
          <p:cNvSpPr>
            <a:spLocks noChangeArrowheads="1"/>
          </p:cNvSpPr>
          <p:nvPr/>
        </p:nvSpPr>
        <p:spPr bwMode="auto">
          <a:xfrm>
            <a:off x="152400" y="5527675"/>
            <a:ext cx="4038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buSzPct val="150000"/>
              <a:buFont typeface="Wingdings" pitchFamily="2" charset="2"/>
              <a:buChar char="§"/>
              <a:tabLst>
                <a:tab pos="193675" algn="l"/>
              </a:tabLst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solidFill>
                  <a:srgbClr val="FFFFFF"/>
                </a:solidFill>
                <a:latin typeface="Arial" charset="0"/>
              </a:rPr>
              <a:t>Alcohol</a:t>
            </a:r>
            <a:r>
              <a:rPr lang="cs-CZ" b="0">
                <a:solidFill>
                  <a:srgbClr val="FFFFFF"/>
                </a:solidFill>
                <a:latin typeface="Arial" charset="0"/>
              </a:rPr>
              <a:t> – high consumption </a:t>
            </a:r>
            <a:endParaRPr lang="cs-CZ" b="0">
              <a:latin typeface="Arial" charset="0"/>
            </a:endParaRPr>
          </a:p>
        </p:txBody>
      </p:sp>
      <p:sp>
        <p:nvSpPr>
          <p:cNvPr id="141322" name="Rectangle 9"/>
          <p:cNvSpPr>
            <a:spLocks noChangeArrowheads="1"/>
          </p:cNvSpPr>
          <p:nvPr/>
        </p:nvSpPr>
        <p:spPr bwMode="auto">
          <a:xfrm>
            <a:off x="4419600" y="1295400"/>
            <a:ext cx="4572000" cy="609600"/>
          </a:xfrm>
          <a:prstGeom prst="rect">
            <a:avLst/>
          </a:prstGeom>
          <a:noFill/>
          <a:ln w="15875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60325" indent="-60325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endParaRPr lang="cs-CZ" sz="2800" b="0" i="1">
              <a:solidFill>
                <a:srgbClr val="00FF99"/>
              </a:solidFill>
              <a:latin typeface="Arial" charset="0"/>
            </a:endParaRPr>
          </a:p>
        </p:txBody>
      </p:sp>
      <p:sp>
        <p:nvSpPr>
          <p:cNvPr id="141323" name="Rectangle 10"/>
          <p:cNvSpPr>
            <a:spLocks noChangeArrowheads="1"/>
          </p:cNvSpPr>
          <p:nvPr/>
        </p:nvSpPr>
        <p:spPr bwMode="auto">
          <a:xfrm>
            <a:off x="4572000" y="2565400"/>
            <a:ext cx="4419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5263" indent="-195263" algn="l">
              <a:lnSpc>
                <a:spcPct val="80000"/>
              </a:lnSpc>
              <a:buSzPct val="160000"/>
              <a:buFont typeface="Wingdings" pitchFamily="2" charset="2"/>
              <a:buChar char="§"/>
              <a:tabLst>
                <a:tab pos="195263" algn="l"/>
                <a:tab pos="377825" algn="l"/>
              </a:tabLst>
            </a:pPr>
            <a:r>
              <a:rPr lang="cs-CZ" b="0">
                <a:latin typeface="Arial" charset="0"/>
              </a:rPr>
              <a:t> </a:t>
            </a:r>
            <a:r>
              <a:rPr lang="en-US" b="0">
                <a:solidFill>
                  <a:srgbClr val="FFFFFF"/>
                </a:solidFill>
                <a:latin typeface="Arial" charset="0"/>
              </a:rPr>
              <a:t>High blood </a:t>
            </a:r>
            <a:r>
              <a:rPr lang="en-US" sz="2600">
                <a:solidFill>
                  <a:srgbClr val="FFFFFF"/>
                </a:solidFill>
                <a:latin typeface="Arial" charset="0"/>
              </a:rPr>
              <a:t>Cholesterol</a:t>
            </a:r>
            <a:endParaRPr lang="cs-CZ" sz="1600" b="0">
              <a:latin typeface="Arial" charset="0"/>
            </a:endParaRPr>
          </a:p>
        </p:txBody>
      </p:sp>
      <p:sp>
        <p:nvSpPr>
          <p:cNvPr id="141324" name="Rectangle 11"/>
          <p:cNvSpPr>
            <a:spLocks noChangeArrowheads="1"/>
          </p:cNvSpPr>
          <p:nvPr/>
        </p:nvSpPr>
        <p:spPr bwMode="auto">
          <a:xfrm>
            <a:off x="4572000" y="3084513"/>
            <a:ext cx="3886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6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b="0">
                <a:solidFill>
                  <a:srgbClr val="FFFFFF"/>
                </a:solidFill>
                <a:latin typeface="Arial" charset="0"/>
              </a:rPr>
              <a:t>High </a:t>
            </a:r>
            <a:r>
              <a:rPr lang="cs-CZ" sz="2600">
                <a:solidFill>
                  <a:srgbClr val="FFFFFF"/>
                </a:solidFill>
                <a:latin typeface="Arial" charset="0"/>
              </a:rPr>
              <a:t>Blood Pressure</a:t>
            </a:r>
            <a:endParaRPr lang="cs-CZ" sz="2600">
              <a:latin typeface="Arial" charset="0"/>
            </a:endParaRPr>
          </a:p>
        </p:txBody>
      </p:sp>
      <p:sp>
        <p:nvSpPr>
          <p:cNvPr id="141325" name="Rectangle 12"/>
          <p:cNvSpPr>
            <a:spLocks noChangeArrowheads="1"/>
          </p:cNvSpPr>
          <p:nvPr/>
        </p:nvSpPr>
        <p:spPr bwMode="auto">
          <a:xfrm>
            <a:off x="4578350" y="3716338"/>
            <a:ext cx="3810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buSzPct val="140000"/>
              <a:buFont typeface="Wingdings" pitchFamily="2" charset="2"/>
              <a:buChar char="§"/>
              <a:tabLst>
                <a:tab pos="193675" algn="l"/>
              </a:tabLst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Overweight, obesity </a:t>
            </a:r>
            <a:endParaRPr lang="cs-CZ" sz="2600" b="0">
              <a:latin typeface="Arial" charset="0"/>
            </a:endParaRPr>
          </a:p>
        </p:txBody>
      </p:sp>
      <p:sp>
        <p:nvSpPr>
          <p:cNvPr id="141326" name="Rectangle 13"/>
          <p:cNvSpPr>
            <a:spLocks noChangeArrowheads="1"/>
          </p:cNvSpPr>
          <p:nvPr/>
        </p:nvSpPr>
        <p:spPr bwMode="auto">
          <a:xfrm>
            <a:off x="4591050" y="5661025"/>
            <a:ext cx="35814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4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500">
                <a:latin typeface="Arial" charset="0"/>
              </a:rPr>
              <a:t>Trombogenic</a:t>
            </a:r>
            <a:r>
              <a:rPr lang="cs-CZ" b="0">
                <a:latin typeface="Arial" charset="0"/>
              </a:rPr>
              <a:t> factors</a:t>
            </a:r>
          </a:p>
        </p:txBody>
      </p:sp>
      <p:sp>
        <p:nvSpPr>
          <p:cNvPr id="141327" name="Line 14"/>
          <p:cNvSpPr>
            <a:spLocks noChangeShapeType="1"/>
          </p:cNvSpPr>
          <p:nvPr/>
        </p:nvSpPr>
        <p:spPr bwMode="auto">
          <a:xfrm>
            <a:off x="4343400" y="1295400"/>
            <a:ext cx="0" cy="525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1328" name="Rectangle 15"/>
          <p:cNvSpPr>
            <a:spLocks noChangeArrowheads="1"/>
          </p:cNvSpPr>
          <p:nvPr/>
        </p:nvSpPr>
        <p:spPr bwMode="auto">
          <a:xfrm>
            <a:off x="2268538" y="549275"/>
            <a:ext cx="41751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buClrTx/>
              <a:buSzTx/>
            </a:pPr>
            <a:r>
              <a:rPr lang="en-US" sz="2200" b="0" i="1">
                <a:solidFill>
                  <a:srgbClr val="FFFFCC"/>
                </a:solidFill>
                <a:latin typeface="Arial Narrow" pitchFamily="34" charset="0"/>
              </a:rPr>
              <a:t>Main modifiable risk factors</a:t>
            </a:r>
            <a:endParaRPr lang="cs-CZ" sz="2400" b="0" i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1329" name="Rectangle 16"/>
          <p:cNvSpPr>
            <a:spLocks noChangeArrowheads="1"/>
          </p:cNvSpPr>
          <p:nvPr/>
        </p:nvSpPr>
        <p:spPr bwMode="auto">
          <a:xfrm>
            <a:off x="4572000" y="4487863"/>
            <a:ext cx="3744913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buSzPct val="14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Diabetes, </a:t>
            </a:r>
            <a:br>
              <a:rPr lang="cs-CZ" sz="2600">
                <a:latin typeface="Arial" charset="0"/>
              </a:rPr>
            </a:br>
            <a:r>
              <a:rPr lang="cs-CZ" sz="2600">
                <a:latin typeface="Arial" charset="0"/>
              </a:rPr>
              <a:t>elevated blood sugar</a:t>
            </a:r>
            <a:endParaRPr lang="cs-CZ" sz="1600" b="0">
              <a:latin typeface="Arial" charset="0"/>
            </a:endParaRPr>
          </a:p>
        </p:txBody>
      </p:sp>
      <p:sp>
        <p:nvSpPr>
          <p:cNvPr id="141330" name="Rectangle 17"/>
          <p:cNvSpPr>
            <a:spLocks noChangeArrowheads="1"/>
          </p:cNvSpPr>
          <p:nvPr/>
        </p:nvSpPr>
        <p:spPr bwMode="auto">
          <a:xfrm>
            <a:off x="838200" y="2011363"/>
            <a:ext cx="2743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sz="2200" b="0" i="1">
                <a:solidFill>
                  <a:srgbClr val="FF3399"/>
                </a:solidFill>
                <a:latin typeface="Arial" charset="0"/>
              </a:rPr>
              <a:t> </a:t>
            </a:r>
            <a:r>
              <a:rPr lang="cs-CZ" sz="2400" b="0" i="1">
                <a:solidFill>
                  <a:srgbClr val="FF3399"/>
                </a:solidFill>
                <a:latin typeface="Arial" charset="0"/>
              </a:rPr>
              <a:t>(</a:t>
            </a:r>
            <a:r>
              <a:rPr lang="cs-CZ" sz="2400" i="1">
                <a:solidFill>
                  <a:srgbClr val="FF3399"/>
                </a:solidFill>
                <a:latin typeface="Times New Roman" pitchFamily="18" charset="0"/>
              </a:rPr>
              <a:t>Modifiable directly</a:t>
            </a:r>
            <a:endParaRPr lang="cs-CZ" sz="240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41331" name="Rectangle 18"/>
          <p:cNvSpPr>
            <a:spLocks noChangeArrowheads="1"/>
          </p:cNvSpPr>
          <p:nvPr/>
        </p:nvSpPr>
        <p:spPr bwMode="auto">
          <a:xfrm>
            <a:off x="4267200" y="1981200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cs-CZ" sz="2200" b="0" i="1">
                <a:solidFill>
                  <a:srgbClr val="FF3399"/>
                </a:solidFill>
                <a:latin typeface="Arial" charset="0"/>
              </a:rPr>
              <a:t> </a:t>
            </a:r>
            <a:r>
              <a:rPr lang="cs-CZ" sz="2400" b="0" i="1">
                <a:solidFill>
                  <a:srgbClr val="FF3399"/>
                </a:solidFill>
                <a:latin typeface="Arial" charset="0"/>
              </a:rPr>
              <a:t>(</a:t>
            </a:r>
            <a:r>
              <a:rPr lang="cs-CZ" sz="2400" i="1">
                <a:solidFill>
                  <a:srgbClr val="FF3399"/>
                </a:solidFill>
                <a:latin typeface="Times New Roman" pitchFamily="18" charset="0"/>
              </a:rPr>
              <a:t>Modifiable undirectly, secondarily)</a:t>
            </a:r>
            <a:endParaRPr lang="cs-CZ" sz="2400">
              <a:solidFill>
                <a:srgbClr val="FF3399"/>
              </a:solidFill>
              <a:latin typeface="Times New Roman" pitchFamily="18" charset="0"/>
            </a:endParaRPr>
          </a:p>
        </p:txBody>
      </p:sp>
      <p:sp>
        <p:nvSpPr>
          <p:cNvPr id="141332" name="AutoShape 19"/>
          <p:cNvSpPr>
            <a:spLocks noChangeArrowheads="1"/>
          </p:cNvSpPr>
          <p:nvPr/>
        </p:nvSpPr>
        <p:spPr bwMode="auto">
          <a:xfrm>
            <a:off x="3886200" y="2209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1333" name="Obdélník 1"/>
          <p:cNvSpPr>
            <a:spLocks noChangeArrowheads="1"/>
          </p:cNvSpPr>
          <p:nvPr/>
        </p:nvSpPr>
        <p:spPr bwMode="auto">
          <a:xfrm>
            <a:off x="4513263" y="1370013"/>
            <a:ext cx="44021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60325" indent="-60325">
              <a:lnSpc>
                <a:spcPct val="85000"/>
              </a:lnSpc>
              <a:spcBef>
                <a:spcPct val="20000"/>
              </a:spcBef>
              <a:buClr>
                <a:srgbClr val="800000"/>
              </a:buClr>
              <a:buSzPct val="60000"/>
            </a:pPr>
            <a:r>
              <a:rPr lang="en-US" sz="2800" b="0" i="1">
                <a:solidFill>
                  <a:srgbClr val="00FF99"/>
                </a:solidFill>
                <a:latin typeface="Arial" charset="0"/>
              </a:rPr>
              <a:t>Physiologic characteristics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1C1EB-17EF-47A0-B2B1-F126B8DCF58B}" type="slidenum">
              <a:rPr lang="cs-CZ"/>
              <a:pPr>
                <a:defRPr/>
              </a:pPr>
              <a:t>39</a:t>
            </a:fld>
            <a:endParaRPr lang="cs-CZ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400" i="1" smtClean="0"/>
              <a:t>Smoking</a:t>
            </a:r>
          </a:p>
        </p:txBody>
      </p:sp>
      <p:sp>
        <p:nvSpPr>
          <p:cNvPr id="142340" name="Line 3"/>
          <p:cNvSpPr>
            <a:spLocks noChangeShapeType="1"/>
          </p:cNvSpPr>
          <p:nvPr/>
        </p:nvSpPr>
        <p:spPr bwMode="auto">
          <a:xfrm>
            <a:off x="381000" y="762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2341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2342" name="Rectangle 5"/>
          <p:cNvSpPr>
            <a:spLocks noChangeArrowheads="1"/>
          </p:cNvSpPr>
          <p:nvPr/>
        </p:nvSpPr>
        <p:spPr bwMode="auto">
          <a:xfrm>
            <a:off x="228600" y="1628775"/>
            <a:ext cx="876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3200" b="0">
                <a:latin typeface="Arial" charset="0"/>
              </a:rPr>
              <a:t>The single most important risk factor for cardiovascular diseases (and cancer)</a:t>
            </a:r>
            <a:endParaRPr lang="en-US" sz="32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2343" name="Rectangle 6"/>
          <p:cNvSpPr>
            <a:spLocks noChangeArrowheads="1"/>
          </p:cNvSpPr>
          <p:nvPr/>
        </p:nvSpPr>
        <p:spPr bwMode="auto">
          <a:xfrm>
            <a:off x="381000" y="4652963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3200" b="0">
                <a:latin typeface="Arial" charset="0"/>
              </a:rPr>
              <a:t> </a:t>
            </a:r>
            <a:r>
              <a:rPr lang="en-US" sz="3200" b="0">
                <a:latin typeface="Arial" charset="0"/>
              </a:rPr>
              <a:t>Basicaly very easy modifiability</a:t>
            </a:r>
            <a:endParaRPr lang="en-US" sz="32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2344" name="Rectangle 7"/>
          <p:cNvSpPr>
            <a:spLocks noChangeArrowheads="1"/>
          </p:cNvSpPr>
          <p:nvPr/>
        </p:nvSpPr>
        <p:spPr bwMode="auto">
          <a:xfrm>
            <a:off x="304800" y="34290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3200" b="0">
                <a:latin typeface="Arial" charset="0"/>
              </a:rPr>
              <a:t> </a:t>
            </a:r>
            <a:r>
              <a:rPr lang="en-US" sz="3200" b="0">
                <a:latin typeface="Arial" charset="0"/>
              </a:rPr>
              <a:t>Harms even in the smallest dose</a:t>
            </a:r>
            <a:endParaRPr lang="en-US" sz="3200" b="0">
              <a:solidFill>
                <a:srgbClr val="FF0066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A3AAD-9DCA-4351-9AED-1A13E1D9035A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457200"/>
          </a:xfrm>
        </p:spPr>
        <p:txBody>
          <a:bodyPr/>
          <a:lstStyle/>
          <a:p>
            <a:pPr algn="ctr" eaLnBrk="1" hangingPunct="1"/>
            <a:r>
              <a:rPr lang="cs-CZ" sz="2000" smtClean="0">
                <a:latin typeface="Arial" charset="0"/>
                <a:cs typeface="Times New Roman" pitchFamily="18" charset="0"/>
              </a:rPr>
              <a:t>Zkušební otázky </a:t>
            </a:r>
            <a:endParaRPr lang="cs-CZ" sz="2000" smtClean="0"/>
          </a:p>
        </p:txBody>
      </p:sp>
      <p:sp>
        <p:nvSpPr>
          <p:cNvPr id="106500" name="Line 3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6502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6503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106504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9916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5" name="Picture 3" descr="C:\Users\jfiala\Desktop\Beze jmé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538538"/>
            <a:ext cx="874712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14DEE-1880-4B49-8C42-C9FB96284575}" type="slidenum">
              <a:rPr lang="cs-CZ"/>
              <a:pPr>
                <a:defRPr/>
              </a:pPr>
              <a:t>40</a:t>
            </a:fld>
            <a:endParaRPr lang="cs-CZ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830388" y="188913"/>
            <a:ext cx="5262562" cy="381000"/>
          </a:xfrm>
        </p:spPr>
        <p:txBody>
          <a:bodyPr/>
          <a:lstStyle/>
          <a:p>
            <a:pPr eaLnBrk="1" hangingPunct="1"/>
            <a:r>
              <a:rPr lang="cs-CZ" sz="3600" smtClean="0"/>
              <a:t>Strava a riziko aterosklerózy</a:t>
            </a:r>
          </a:p>
        </p:txBody>
      </p:sp>
      <p:sp>
        <p:nvSpPr>
          <p:cNvPr id="143364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65" name="Rectangle 4"/>
          <p:cNvSpPr>
            <a:spLocks noChangeArrowheads="1"/>
          </p:cNvSpPr>
          <p:nvPr/>
        </p:nvSpPr>
        <p:spPr bwMode="auto">
          <a:xfrm>
            <a:off x="468313" y="836613"/>
            <a:ext cx="7667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3200">
                <a:latin typeface="Arial" charset="0"/>
              </a:rPr>
              <a:t>Složení a množství tuků (MK)</a:t>
            </a:r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539750" y="4794250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563" indent="-182563"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3200">
                <a:latin typeface="Arial" charset="0"/>
              </a:rPr>
              <a:t>Energetický příjem (nadměrný) </a:t>
            </a:r>
          </a:p>
        </p:txBody>
      </p:sp>
      <p:sp>
        <p:nvSpPr>
          <p:cNvPr id="143367" name="Rectangle 6"/>
          <p:cNvSpPr>
            <a:spLocks noChangeArrowheads="1"/>
          </p:cNvSpPr>
          <p:nvPr/>
        </p:nvSpPr>
        <p:spPr bwMode="auto">
          <a:xfrm>
            <a:off x="539750" y="5729288"/>
            <a:ext cx="7920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563" indent="-182563"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3200">
                <a:latin typeface="Arial" charset="0"/>
              </a:rPr>
              <a:t>Ochranné látky </a:t>
            </a:r>
            <a:r>
              <a:rPr lang="cs-CZ" sz="2400" b="0">
                <a:latin typeface="Arial" charset="0"/>
              </a:rPr>
              <a:t>(vitamíny, antioxidanty, vláknina)</a:t>
            </a:r>
            <a:r>
              <a:rPr lang="cs-CZ" b="0">
                <a:latin typeface="Arial" charset="0"/>
              </a:rPr>
              <a:t> </a:t>
            </a:r>
          </a:p>
        </p:txBody>
      </p:sp>
      <p:sp>
        <p:nvSpPr>
          <p:cNvPr id="143368" name="Rectangle 7"/>
          <p:cNvSpPr>
            <a:spLocks noChangeArrowheads="1"/>
          </p:cNvSpPr>
          <p:nvPr/>
        </p:nvSpPr>
        <p:spPr bwMode="auto">
          <a:xfrm>
            <a:off x="1547813" y="1485900"/>
            <a:ext cx="70564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3200" b="0">
                <a:latin typeface="Times New Roman" pitchFamily="18" charset="0"/>
              </a:rPr>
              <a:t>Nasycené (saturované)</a:t>
            </a:r>
            <a:r>
              <a:rPr lang="cs-CZ" sz="2400" b="0">
                <a:latin typeface="Times New Roman" pitchFamily="18" charset="0"/>
              </a:rPr>
              <a:t> </a:t>
            </a:r>
            <a:r>
              <a:rPr lang="cs-CZ" sz="1600" b="0">
                <a:solidFill>
                  <a:srgbClr val="FF0066"/>
                </a:solidFill>
                <a:latin typeface="Times New Roman" pitchFamily="18" charset="0"/>
              </a:rPr>
              <a:t>(masný a mléčný tuk, kokos)</a:t>
            </a:r>
            <a:r>
              <a:rPr lang="cs-CZ" sz="2400" b="0">
                <a:latin typeface="Times New Roman" pitchFamily="18" charset="0"/>
              </a:rPr>
              <a:t> </a:t>
            </a: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3200" b="0">
                <a:latin typeface="Times New Roman" pitchFamily="18" charset="0"/>
              </a:rPr>
              <a:t>Nenasycené </a:t>
            </a:r>
            <a:r>
              <a:rPr lang="cs-CZ" sz="2400" b="0">
                <a:latin typeface="Times New Roman" pitchFamily="18" charset="0"/>
              </a:rPr>
              <a:t> </a:t>
            </a:r>
            <a:r>
              <a:rPr lang="cs-CZ" sz="1600" b="0">
                <a:solidFill>
                  <a:srgbClr val="00FF00"/>
                </a:solidFill>
                <a:latin typeface="Times New Roman" pitchFamily="18" charset="0"/>
              </a:rPr>
              <a:t>(rostlinné oleje, mořské ryby)</a:t>
            </a:r>
          </a:p>
        </p:txBody>
      </p:sp>
      <p:sp>
        <p:nvSpPr>
          <p:cNvPr id="143369" name="Rectangle 8"/>
          <p:cNvSpPr>
            <a:spLocks noChangeArrowheads="1"/>
          </p:cNvSpPr>
          <p:nvPr/>
        </p:nvSpPr>
        <p:spPr bwMode="auto">
          <a:xfrm>
            <a:off x="3132138" y="2565400"/>
            <a:ext cx="42370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400" b="0">
                <a:latin typeface="Times New Roman" pitchFamily="18" charset="0"/>
              </a:rPr>
              <a:t>- Jedno-nenasycené</a:t>
            </a:r>
          </a:p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b="0">
                <a:latin typeface="Times New Roman" pitchFamily="18" charset="0"/>
              </a:rPr>
              <a:t>- </a:t>
            </a:r>
            <a:r>
              <a:rPr lang="cs-CZ" sz="2400" b="0">
                <a:latin typeface="Times New Roman" pitchFamily="18" charset="0"/>
              </a:rPr>
              <a:t>Vícenenasycené</a:t>
            </a:r>
          </a:p>
        </p:txBody>
      </p:sp>
      <p:sp>
        <p:nvSpPr>
          <p:cNvPr id="143370" name="Rectangle 9"/>
          <p:cNvSpPr>
            <a:spLocks noChangeArrowheads="1"/>
          </p:cNvSpPr>
          <p:nvPr/>
        </p:nvSpPr>
        <p:spPr bwMode="auto">
          <a:xfrm>
            <a:off x="3132138" y="3429000"/>
            <a:ext cx="42370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182563" indent="-182563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400" b="0">
                <a:latin typeface="Times New Roman" pitchFamily="18" charset="0"/>
              </a:rPr>
              <a:t>- </a:t>
            </a:r>
            <a:r>
              <a:rPr lang="cs-CZ" sz="2400" b="0">
                <a:solidFill>
                  <a:srgbClr val="FF0066"/>
                </a:solidFill>
                <a:latin typeface="Times New Roman" pitchFamily="18" charset="0"/>
              </a:rPr>
              <a:t>„Trans</a:t>
            </a:r>
            <a:r>
              <a:rPr lang="cs-CZ" b="0">
                <a:solidFill>
                  <a:srgbClr val="FF0066"/>
                </a:solidFill>
                <a:latin typeface="Times New Roman" pitchFamily="18" charset="0"/>
              </a:rPr>
              <a:t>“- pozor – pečivo apod!</a:t>
            </a:r>
          </a:p>
        </p:txBody>
      </p:sp>
      <p:sp>
        <p:nvSpPr>
          <p:cNvPr id="143371" name="Rectangle 10"/>
          <p:cNvSpPr>
            <a:spLocks noChangeArrowheads="1"/>
          </p:cNvSpPr>
          <p:nvPr/>
        </p:nvSpPr>
        <p:spPr bwMode="auto">
          <a:xfrm>
            <a:off x="539750" y="4005263"/>
            <a:ext cx="7667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3200">
                <a:latin typeface="Arial" charset="0"/>
              </a:rPr>
              <a:t>Cholesterol </a:t>
            </a:r>
            <a:r>
              <a:rPr lang="cs-CZ" b="0">
                <a:latin typeface="Arial" charset="0"/>
              </a:rPr>
              <a:t>(není ale to nejdůležitější)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97FE3-9DE8-4412-8070-02C26E954456}" type="slidenum">
              <a:rPr lang="cs-CZ"/>
              <a:pPr>
                <a:defRPr/>
              </a:pPr>
              <a:t>41</a:t>
            </a:fld>
            <a:endParaRPr lang="cs-CZ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650" y="115888"/>
            <a:ext cx="6332538" cy="381000"/>
          </a:xfrm>
        </p:spPr>
        <p:txBody>
          <a:bodyPr/>
          <a:lstStyle/>
          <a:p>
            <a:pPr eaLnBrk="1" hangingPunct="1"/>
            <a:r>
              <a:rPr lang="cs-CZ" sz="2800" smtClean="0"/>
              <a:t>Prevence kardiovaskulárních onemocnění</a:t>
            </a:r>
          </a:p>
        </p:txBody>
      </p:sp>
      <p:sp>
        <p:nvSpPr>
          <p:cNvPr id="144388" name="Line 3"/>
          <p:cNvSpPr>
            <a:spLocks noChangeShapeType="1"/>
          </p:cNvSpPr>
          <p:nvPr/>
        </p:nvSpPr>
        <p:spPr bwMode="auto">
          <a:xfrm>
            <a:off x="381000" y="1268413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406525" y="527050"/>
            <a:ext cx="5908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b="0">
                <a:solidFill>
                  <a:schemeClr val="tx2"/>
                </a:solidFill>
                <a:latin typeface="Times New Roman" pitchFamily="18" charset="0"/>
              </a:rPr>
              <a:t>Společné doporučení českých odborných společností  </a:t>
            </a:r>
            <a:endParaRPr lang="cs-CZ" b="0">
              <a:solidFill>
                <a:srgbClr val="66FF66"/>
              </a:solidFill>
              <a:latin typeface="Times New Roman" pitchFamily="18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23850" y="1600200"/>
            <a:ext cx="85693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71463" indent="-271463"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3000" b="0">
                <a:latin typeface="Arial" charset="0"/>
              </a:rPr>
              <a:t>Všem jedincům profesionálně poradit ve výběru  potravin tak, aby si dokázali sestavit jídelníček představující nejnižší riziko vzniku KVO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396875" y="3646488"/>
            <a:ext cx="8747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71463" indent="-271463"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3000" b="0">
                <a:latin typeface="Arial" charset="0"/>
              </a:rPr>
              <a:t>Zdravá strava snižuje riziko více mechanismy, včetně: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2843213" y="4581525"/>
            <a:ext cx="58324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600" b="0">
                <a:latin typeface="Arial" charset="0"/>
              </a:rPr>
              <a:t>Snížení hmotnosti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600" b="0">
                <a:latin typeface="Arial" charset="0"/>
              </a:rPr>
              <a:t>Snížení TK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600" b="0">
                <a:latin typeface="Arial" charset="0"/>
              </a:rPr>
              <a:t>Snížení krevních lipidů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600" b="0">
                <a:latin typeface="Arial" charset="0"/>
              </a:rPr>
              <a:t>Ovlivnění glykémie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600" b="0">
                <a:latin typeface="Arial" charset="0"/>
              </a:rPr>
              <a:t>Snížení náchylnosti k trombóze</a:t>
            </a:r>
            <a:endParaRPr lang="cs-CZ" sz="2600">
              <a:latin typeface="Arial" charset="0"/>
            </a:endParaRP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900113" y="836613"/>
            <a:ext cx="698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indent="-179388">
              <a:spcBef>
                <a:spcPct val="0"/>
              </a:spcBef>
              <a:buClr>
                <a:schemeClr val="bg2"/>
              </a:buClr>
              <a:buSzTx/>
            </a:pPr>
            <a:r>
              <a:rPr lang="cs-CZ" sz="2400" b="0">
                <a:solidFill>
                  <a:srgbClr val="FFFF00"/>
                </a:solidFill>
                <a:latin typeface="Arial" charset="0"/>
              </a:rPr>
              <a:t>www.athero.cz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2444D-6648-4D4A-9264-C5E0D708C8FA}" type="slidenum">
              <a:rPr lang="cs-CZ"/>
              <a:pPr>
                <a:defRPr/>
              </a:pPr>
              <a:t>42</a:t>
            </a:fld>
            <a:endParaRPr lang="cs-CZ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4450"/>
            <a:ext cx="6048375" cy="381000"/>
          </a:xfrm>
        </p:spPr>
        <p:txBody>
          <a:bodyPr/>
          <a:lstStyle/>
          <a:p>
            <a:pPr eaLnBrk="1" hangingPunct="1"/>
            <a:r>
              <a:rPr lang="cs-CZ" sz="3200" smtClean="0"/>
              <a:t>Doporučení stravy pro prevenci KVO</a:t>
            </a:r>
          </a:p>
        </p:txBody>
      </p:sp>
      <p:sp>
        <p:nvSpPr>
          <p:cNvPr id="145412" name="Line 3"/>
          <p:cNvSpPr>
            <a:spLocks noChangeShapeType="1"/>
          </p:cNvSpPr>
          <p:nvPr/>
        </p:nvSpPr>
        <p:spPr bwMode="auto">
          <a:xfrm>
            <a:off x="381000" y="549275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5413" name="Rectangle 4"/>
          <p:cNvSpPr>
            <a:spLocks noChangeArrowheads="1"/>
          </p:cNvSpPr>
          <p:nvPr/>
        </p:nvSpPr>
        <p:spPr bwMode="auto">
          <a:xfrm>
            <a:off x="468313" y="476250"/>
            <a:ext cx="7667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800" b="0">
                <a:latin typeface="Arial" charset="0"/>
              </a:rPr>
              <a:t>Strava musí být pestrá</a:t>
            </a:r>
          </a:p>
        </p:txBody>
      </p:sp>
      <p:sp>
        <p:nvSpPr>
          <p:cNvPr id="145414" name="Rectangle 5"/>
          <p:cNvSpPr>
            <a:spLocks noChangeArrowheads="1"/>
          </p:cNvSpPr>
          <p:nvPr/>
        </p:nvSpPr>
        <p:spPr bwMode="auto">
          <a:xfrm>
            <a:off x="504825" y="1052513"/>
            <a:ext cx="8170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800" b="0">
                <a:latin typeface="Arial" charset="0"/>
              </a:rPr>
              <a:t>Energetický příjem takový, aby BMI = 18,5 - 25</a:t>
            </a:r>
          </a:p>
        </p:txBody>
      </p:sp>
      <p:sp>
        <p:nvSpPr>
          <p:cNvPr id="145415" name="Rectangle 6"/>
          <p:cNvSpPr>
            <a:spLocks noChangeArrowheads="1"/>
          </p:cNvSpPr>
          <p:nvPr/>
        </p:nvSpPr>
        <p:spPr bwMode="auto">
          <a:xfrm>
            <a:off x="2268538" y="2132013"/>
            <a:ext cx="6624637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>
                <a:latin typeface="Arial" charset="0"/>
              </a:rPr>
              <a:t>Ovoce a zelenina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>
                <a:latin typeface="Arial" charset="0"/>
              </a:rPr>
              <a:t>Celozrnné obilniny a chléb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>
                <a:latin typeface="Arial" charset="0"/>
              </a:rPr>
              <a:t>Mléčné výrobky s nízkým obsahem tuku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>
                <a:latin typeface="Arial" charset="0"/>
              </a:rPr>
              <a:t>Ryby</a:t>
            </a:r>
            <a:endParaRPr lang="cs-CZ" sz="2400">
              <a:latin typeface="Arial" charset="0"/>
            </a:endParaRPr>
          </a:p>
        </p:txBody>
      </p:sp>
      <p:sp>
        <p:nvSpPr>
          <p:cNvPr id="145416" name="Rectangle 7"/>
          <p:cNvSpPr>
            <a:spLocks noChangeArrowheads="1"/>
          </p:cNvSpPr>
          <p:nvPr/>
        </p:nvSpPr>
        <p:spPr bwMode="auto">
          <a:xfrm>
            <a:off x="468313" y="1700213"/>
            <a:ext cx="86756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0975" indent="-180975" algn="l">
              <a:lnSpc>
                <a:spcPct val="80000"/>
              </a:lnSpc>
              <a:spcBef>
                <a:spcPct val="0"/>
              </a:spcBef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800" b="0">
                <a:latin typeface="Arial" charset="0"/>
              </a:rPr>
              <a:t>Podporovat konzumaci následujících druhů potravin:</a:t>
            </a:r>
          </a:p>
        </p:txBody>
      </p:sp>
      <p:sp>
        <p:nvSpPr>
          <p:cNvPr id="145417" name="Rectangle 8"/>
          <p:cNvSpPr>
            <a:spLocks noChangeArrowheads="1"/>
          </p:cNvSpPr>
          <p:nvPr/>
        </p:nvSpPr>
        <p:spPr bwMode="auto">
          <a:xfrm>
            <a:off x="539750" y="3557588"/>
            <a:ext cx="8172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800" b="0">
                <a:latin typeface="Arial" charset="0"/>
              </a:rPr>
              <a:t>Ryby a omega-3 MK obzvláště chrání před KVO</a:t>
            </a:r>
          </a:p>
        </p:txBody>
      </p:sp>
      <p:sp>
        <p:nvSpPr>
          <p:cNvPr id="145418" name="Rectangle 9"/>
          <p:cNvSpPr>
            <a:spLocks noChangeArrowheads="1"/>
          </p:cNvSpPr>
          <p:nvPr/>
        </p:nvSpPr>
        <p:spPr bwMode="auto">
          <a:xfrm>
            <a:off x="541338" y="4149725"/>
            <a:ext cx="1366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800" b="0">
                <a:latin typeface="Arial" charset="0"/>
              </a:rPr>
              <a:t>Tuky:</a:t>
            </a:r>
          </a:p>
        </p:txBody>
      </p:sp>
      <p:sp>
        <p:nvSpPr>
          <p:cNvPr id="145419" name="Rectangle 10"/>
          <p:cNvSpPr>
            <a:spLocks noChangeArrowheads="1"/>
          </p:cNvSpPr>
          <p:nvPr/>
        </p:nvSpPr>
        <p:spPr bwMode="auto">
          <a:xfrm>
            <a:off x="2195513" y="4294188"/>
            <a:ext cx="694848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>
                <a:latin typeface="Arial" charset="0"/>
              </a:rPr>
              <a:t>Tuky = 25-35%  příjmu energie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>
                <a:latin typeface="Arial" charset="0"/>
              </a:rPr>
              <a:t>Nasycené – do 7% celk. energie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>
                <a:latin typeface="Arial" charset="0"/>
              </a:rPr>
              <a:t>Příjem cholesterolu </a:t>
            </a:r>
            <a:r>
              <a:rPr lang="en-US" sz="2400" b="0">
                <a:latin typeface="Arial" charset="0"/>
              </a:rPr>
              <a:t>&lt;</a:t>
            </a:r>
            <a:r>
              <a:rPr lang="cs-CZ" sz="2400" b="0">
                <a:latin typeface="Arial" charset="0"/>
              </a:rPr>
              <a:t> 200mg denně</a:t>
            </a:r>
          </a:p>
          <a:p>
            <a:pPr marL="457200" indent="-457200" algn="l">
              <a:lnSpc>
                <a:spcPct val="9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2400" b="0">
                <a:latin typeface="Arial" charset="0"/>
              </a:rPr>
              <a:t>Nasycené t.nahradit sacharidy a MUFA+PUFA</a:t>
            </a:r>
            <a:endParaRPr lang="cs-CZ" sz="2600" b="0">
              <a:latin typeface="Arial" charset="0"/>
            </a:endParaRPr>
          </a:p>
        </p:txBody>
      </p:sp>
      <p:sp>
        <p:nvSpPr>
          <p:cNvPr id="145420" name="Rectangle 11"/>
          <p:cNvSpPr>
            <a:spLocks noChangeArrowheads="1"/>
          </p:cNvSpPr>
          <p:nvPr/>
        </p:nvSpPr>
        <p:spPr bwMode="auto">
          <a:xfrm>
            <a:off x="577850" y="5934075"/>
            <a:ext cx="8386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800" b="0">
                <a:latin typeface="Arial" charset="0"/>
              </a:rPr>
              <a:t>Při zvýšeném LDL-chol dopor. fytosteroly 2g/den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15888"/>
            <a:ext cx="4056063" cy="381000"/>
          </a:xfrm>
        </p:spPr>
        <p:txBody>
          <a:bodyPr/>
          <a:lstStyle/>
          <a:p>
            <a:pPr eaLnBrk="1" hangingPunct="1"/>
            <a:r>
              <a:rPr lang="en-US" sz="2800" smtClean="0"/>
              <a:t>Causes  of atherosclerosis</a:t>
            </a:r>
            <a:endParaRPr lang="en-US" sz="3600" smtClean="0"/>
          </a:p>
        </p:txBody>
      </p:sp>
      <p:sp>
        <p:nvSpPr>
          <p:cNvPr id="146435" name="Line 3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50825" y="1125538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800" b="0" i="1">
                <a:solidFill>
                  <a:srgbClr val="00FF99"/>
                </a:solidFill>
                <a:latin typeface="Arial" charset="0"/>
              </a:rPr>
              <a:t>Lifestyle factors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152400" y="3068638"/>
            <a:ext cx="3886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6838" indent="-96838"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Diet</a:t>
            </a:r>
            <a:r>
              <a:rPr lang="cs-CZ" b="0">
                <a:latin typeface="Arial" charset="0"/>
              </a:rPr>
              <a:t>  - </a:t>
            </a:r>
            <a:r>
              <a:rPr lang="en-US" b="0">
                <a:latin typeface="Arial" charset="0"/>
              </a:rPr>
              <a:t>rich in saturated fats, cholesterol and energy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152400" y="2276475"/>
            <a:ext cx="2362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Smoking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152400" y="4343400"/>
            <a:ext cx="4114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5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400">
                <a:latin typeface="Arial" charset="0"/>
              </a:rPr>
              <a:t>Physical inactivity</a:t>
            </a:r>
            <a:endParaRPr lang="cs-CZ" sz="2600">
              <a:latin typeface="Arial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152400" y="5410200"/>
            <a:ext cx="4114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buSzPct val="150000"/>
              <a:buFont typeface="Wingdings" pitchFamily="2" charset="2"/>
              <a:buChar char="§"/>
              <a:tabLst>
                <a:tab pos="193675" algn="l"/>
              </a:tabLst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Alcohol</a:t>
            </a:r>
            <a:r>
              <a:rPr lang="cs-CZ" b="0">
                <a:latin typeface="Arial" charset="0"/>
              </a:rPr>
              <a:t> – high consumption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4572000" y="1150938"/>
            <a:ext cx="4498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60325" indent="-60325">
              <a:lnSpc>
                <a:spcPct val="85000"/>
              </a:lnSpc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800" b="0" i="1">
                <a:solidFill>
                  <a:srgbClr val="00FF99"/>
                </a:solidFill>
                <a:latin typeface="Arial" charset="0"/>
              </a:rPr>
              <a:t>Physiologic characteristics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5638800" y="2298700"/>
            <a:ext cx="35687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5263" indent="-195263" algn="l">
              <a:lnSpc>
                <a:spcPct val="80000"/>
              </a:lnSpc>
              <a:buSzPct val="160000"/>
              <a:buFont typeface="Wingdings" pitchFamily="2" charset="2"/>
              <a:buChar char="§"/>
              <a:tabLst>
                <a:tab pos="195263" algn="l"/>
                <a:tab pos="377825" algn="l"/>
              </a:tabLst>
            </a:pPr>
            <a:r>
              <a:rPr lang="en-US" b="0">
                <a:latin typeface="Arial" charset="0"/>
              </a:rPr>
              <a:t> High blood </a:t>
            </a:r>
            <a:r>
              <a:rPr lang="en-US" sz="2600">
                <a:latin typeface="Arial" charset="0"/>
              </a:rPr>
              <a:t>Cholesterol</a:t>
            </a:r>
            <a:r>
              <a:rPr lang="en-US" b="0">
                <a:latin typeface="Arial" charset="0"/>
              </a:rPr>
              <a:t> </a:t>
            </a:r>
            <a:endParaRPr lang="en-US" sz="1600" b="0">
              <a:latin typeface="Arial" charset="0"/>
            </a:endParaRP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5638800" y="2940050"/>
            <a:ext cx="34925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SzPct val="16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High </a:t>
            </a:r>
            <a:r>
              <a:rPr lang="cs-CZ" sz="2600">
                <a:latin typeface="Arial" charset="0"/>
              </a:rPr>
              <a:t>Blood Pressure</a:t>
            </a: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5586413" y="3729038"/>
            <a:ext cx="36210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buSzPct val="140000"/>
              <a:buFont typeface="Wingdings" pitchFamily="2" charset="2"/>
              <a:buChar char="§"/>
              <a:tabLst>
                <a:tab pos="193675" algn="l"/>
              </a:tabLst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Overweight, obesity</a:t>
            </a:r>
            <a:endParaRPr lang="cs-CZ" sz="2600" b="0">
              <a:latin typeface="Arial" charset="0"/>
            </a:endParaRP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5638800" y="5229225"/>
            <a:ext cx="33289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en-US" b="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Trombogenic </a:t>
            </a:r>
            <a:r>
              <a:rPr lang="en-US" sz="1800" b="0">
                <a:latin typeface="Arial" charset="0"/>
              </a:rPr>
              <a:t>factors</a:t>
            </a:r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>
            <a:off x="4643438" y="1295400"/>
            <a:ext cx="0" cy="5257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2268538" y="549275"/>
            <a:ext cx="4175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200" b="0" i="1">
                <a:solidFill>
                  <a:schemeClr val="tx2"/>
                </a:solidFill>
                <a:latin typeface="Arial Narrow" pitchFamily="34" charset="0"/>
              </a:rPr>
              <a:t>Main modifiable risk factors</a:t>
            </a:r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5578475" y="4365625"/>
            <a:ext cx="36290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93675" indent="-193675" algn="l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Diabetes, </a:t>
            </a:r>
            <a:br>
              <a:rPr lang="cs-CZ" sz="2600">
                <a:latin typeface="Arial" charset="0"/>
              </a:rPr>
            </a:br>
            <a:r>
              <a:rPr lang="cs-CZ">
                <a:latin typeface="Arial" charset="0"/>
              </a:rPr>
              <a:t>Glucose intolerance</a:t>
            </a:r>
            <a:r>
              <a:rPr lang="cs-CZ" b="0">
                <a:latin typeface="Arial" charset="0"/>
              </a:rPr>
              <a:t> </a:t>
            </a:r>
            <a:endParaRPr lang="cs-CZ" sz="1600" b="0">
              <a:latin typeface="Arial" charset="0"/>
            </a:endParaRPr>
          </a:p>
        </p:txBody>
      </p:sp>
      <p:sp>
        <p:nvSpPr>
          <p:cNvPr id="146449" name="Rectangle 17"/>
          <p:cNvSpPr>
            <a:spLocks noChangeArrowheads="1"/>
          </p:cNvSpPr>
          <p:nvPr/>
        </p:nvSpPr>
        <p:spPr bwMode="auto">
          <a:xfrm>
            <a:off x="177800" y="4259263"/>
            <a:ext cx="4106863" cy="609600"/>
          </a:xfrm>
          <a:prstGeom prst="rect">
            <a:avLst/>
          </a:prstGeom>
          <a:noFill/>
          <a:ln w="349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endParaRPr lang="cs-CZ" sz="2800" b="0" i="1">
              <a:solidFill>
                <a:srgbClr val="00FF99"/>
              </a:solidFill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endParaRPr lang="cs-CZ" sz="2800" b="0" i="1">
              <a:solidFill>
                <a:srgbClr val="00FF99"/>
              </a:solidFill>
              <a:latin typeface="Arial" charset="0"/>
            </a:endParaRPr>
          </a:p>
        </p:txBody>
      </p:sp>
      <p:cxnSp>
        <p:nvCxnSpPr>
          <p:cNvPr id="146450" name="AutoShape 18"/>
          <p:cNvCxnSpPr>
            <a:cxnSpLocks noChangeShapeType="1"/>
          </p:cNvCxnSpPr>
          <p:nvPr/>
        </p:nvCxnSpPr>
        <p:spPr bwMode="auto">
          <a:xfrm flipV="1">
            <a:off x="4427538" y="2492375"/>
            <a:ext cx="1225550" cy="1800225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451" name="AutoShape 19"/>
          <p:cNvCxnSpPr>
            <a:cxnSpLocks noChangeShapeType="1"/>
          </p:cNvCxnSpPr>
          <p:nvPr/>
        </p:nvCxnSpPr>
        <p:spPr bwMode="auto">
          <a:xfrm flipV="1">
            <a:off x="4427538" y="3213100"/>
            <a:ext cx="1223962" cy="1295400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452" name="AutoShape 20"/>
          <p:cNvCxnSpPr>
            <a:cxnSpLocks noChangeShapeType="1"/>
          </p:cNvCxnSpPr>
          <p:nvPr/>
        </p:nvCxnSpPr>
        <p:spPr bwMode="auto">
          <a:xfrm flipV="1">
            <a:off x="4427538" y="4005263"/>
            <a:ext cx="1158875" cy="620712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453" name="AutoShape 21"/>
          <p:cNvCxnSpPr>
            <a:cxnSpLocks noChangeShapeType="1"/>
          </p:cNvCxnSpPr>
          <p:nvPr/>
        </p:nvCxnSpPr>
        <p:spPr bwMode="auto">
          <a:xfrm flipV="1">
            <a:off x="4500563" y="4581525"/>
            <a:ext cx="1079500" cy="142875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454" name="AutoShape 22"/>
          <p:cNvCxnSpPr>
            <a:cxnSpLocks noChangeShapeType="1"/>
          </p:cNvCxnSpPr>
          <p:nvPr/>
        </p:nvCxnSpPr>
        <p:spPr bwMode="auto">
          <a:xfrm>
            <a:off x="4500563" y="4797425"/>
            <a:ext cx="1228725" cy="576263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6455" name="AutoShape 23"/>
          <p:cNvCxnSpPr>
            <a:cxnSpLocks noChangeShapeType="1"/>
          </p:cNvCxnSpPr>
          <p:nvPr/>
        </p:nvCxnSpPr>
        <p:spPr bwMode="auto">
          <a:xfrm>
            <a:off x="4427538" y="4868863"/>
            <a:ext cx="1296987" cy="1152525"/>
          </a:xfrm>
          <a:prstGeom prst="straightConnector1">
            <a:avLst/>
          </a:prstGeom>
          <a:noFill/>
          <a:ln w="444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6456" name="Rectangle 24"/>
          <p:cNvSpPr>
            <a:spLocks noChangeArrowheads="1"/>
          </p:cNvSpPr>
          <p:nvPr/>
        </p:nvSpPr>
        <p:spPr bwMode="auto">
          <a:xfrm>
            <a:off x="5638800" y="5878513"/>
            <a:ext cx="347345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  <a:buSzPct val="140000"/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</a:t>
            </a:r>
            <a:r>
              <a:rPr lang="cs-CZ" sz="2300">
                <a:latin typeface="Arial" charset="0"/>
              </a:rPr>
              <a:t> Low</a:t>
            </a:r>
            <a:br>
              <a:rPr lang="cs-CZ" sz="2300">
                <a:latin typeface="Arial" charset="0"/>
              </a:rPr>
            </a:br>
            <a:r>
              <a:rPr lang="cs-CZ" sz="2300">
                <a:latin typeface="Arial" charset="0"/>
              </a:rPr>
              <a:t>    cardiorespiratory</a:t>
            </a:r>
            <a:br>
              <a:rPr lang="cs-CZ" sz="2300">
                <a:latin typeface="Arial" charset="0"/>
              </a:rPr>
            </a:br>
            <a:r>
              <a:rPr lang="cs-CZ" sz="2300">
                <a:latin typeface="Arial" charset="0"/>
              </a:rPr>
              <a:t>    fitness</a:t>
            </a:r>
            <a:endParaRPr lang="cs-CZ" b="0"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B3D85-7AAF-49AE-ACED-A9B72AB66F7A}" type="slidenum">
              <a:rPr lang="cs-CZ"/>
              <a:pPr>
                <a:defRPr/>
              </a:pPr>
              <a:t>44</a:t>
            </a:fld>
            <a:endParaRPr lang="cs-CZ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algn="ctr" eaLnBrk="1" hangingPunct="1"/>
            <a:r>
              <a:rPr lang="cs-CZ" sz="4000" smtClean="0"/>
              <a:t>Doporučení pohybové aktivity</a:t>
            </a:r>
          </a:p>
        </p:txBody>
      </p:sp>
      <p:sp>
        <p:nvSpPr>
          <p:cNvPr id="147460" name="Rectangle 3"/>
          <p:cNvSpPr>
            <a:spLocks noChangeArrowheads="1"/>
          </p:cNvSpPr>
          <p:nvPr/>
        </p:nvSpPr>
        <p:spPr bwMode="auto">
          <a:xfrm>
            <a:off x="1676400" y="776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47461" name="Line 4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7462" name="Rectangle 5"/>
          <p:cNvSpPr>
            <a:spLocks noChangeArrowheads="1"/>
          </p:cNvSpPr>
          <p:nvPr/>
        </p:nvSpPr>
        <p:spPr bwMode="auto">
          <a:xfrm>
            <a:off x="152400" y="6096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 i="1">
                <a:solidFill>
                  <a:srgbClr val="00FF99"/>
                </a:solidFill>
                <a:latin typeface="Arial" charset="0"/>
              </a:rPr>
              <a:t>Provozovat pravidelně rekreačně-sportovní aktivitu:</a:t>
            </a:r>
            <a:endParaRPr lang="cs-CZ" sz="2400" b="0">
              <a:latin typeface="Arial" charset="0"/>
            </a:endParaRPr>
          </a:p>
        </p:txBody>
      </p:sp>
      <p:sp>
        <p:nvSpPr>
          <p:cNvPr id="147463" name="Rectangle 6"/>
          <p:cNvSpPr>
            <a:spLocks noChangeArrowheads="1"/>
          </p:cNvSpPr>
          <p:nvPr/>
        </p:nvSpPr>
        <p:spPr bwMode="auto">
          <a:xfrm>
            <a:off x="762000" y="5715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800" b="0" i="1">
                <a:solidFill>
                  <a:srgbClr val="FF9999"/>
                </a:solidFill>
                <a:latin typeface="Arial" charset="0"/>
              </a:rPr>
              <a:t> </a:t>
            </a:r>
          </a:p>
        </p:txBody>
      </p:sp>
      <p:sp>
        <p:nvSpPr>
          <p:cNvPr id="147464" name="Rectangle 7"/>
          <p:cNvSpPr>
            <a:spLocks noChangeArrowheads="1"/>
          </p:cNvSpPr>
          <p:nvPr/>
        </p:nvSpPr>
        <p:spPr bwMode="auto">
          <a:xfrm>
            <a:off x="3200400" y="17526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600">
                <a:solidFill>
                  <a:srgbClr val="FF0066"/>
                </a:solidFill>
                <a:latin typeface="Arial" charset="0"/>
              </a:rPr>
              <a:t>5 nebo více dní v týdnu</a:t>
            </a:r>
          </a:p>
        </p:txBody>
      </p:sp>
      <p:sp>
        <p:nvSpPr>
          <p:cNvPr id="147465" name="Rectangle 8"/>
          <p:cNvSpPr>
            <a:spLocks noChangeArrowheads="1"/>
          </p:cNvSpPr>
          <p:nvPr/>
        </p:nvSpPr>
        <p:spPr bwMode="auto">
          <a:xfrm>
            <a:off x="3352800" y="33528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endParaRPr lang="cs-CZ" sz="36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7466" name="Rectangle 9"/>
          <p:cNvSpPr>
            <a:spLocks noChangeArrowheads="1"/>
          </p:cNvSpPr>
          <p:nvPr/>
        </p:nvSpPr>
        <p:spPr bwMode="auto">
          <a:xfrm>
            <a:off x="76200" y="2514600"/>
            <a:ext cx="342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0"/>
              </a:spcBef>
              <a:buClr>
                <a:schemeClr val="hlink"/>
              </a:buClr>
              <a:buSzPct val="60000"/>
            </a:pPr>
            <a:endParaRPr lang="cs-CZ" sz="3600" b="0" i="1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47467" name="Rectangle 10"/>
          <p:cNvSpPr>
            <a:spLocks noChangeArrowheads="1"/>
          </p:cNvSpPr>
          <p:nvPr/>
        </p:nvSpPr>
        <p:spPr bwMode="auto">
          <a:xfrm>
            <a:off x="685800" y="19050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lnSpc>
                <a:spcPts val="19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b="0" i="1">
                <a:solidFill>
                  <a:srgbClr val="FFFF99"/>
                </a:solidFill>
                <a:latin typeface="Arial" charset="0"/>
              </a:rPr>
              <a:t>Frekvence:</a:t>
            </a:r>
          </a:p>
        </p:txBody>
      </p:sp>
      <p:sp>
        <p:nvSpPr>
          <p:cNvPr id="147468" name="Rectangle 11"/>
          <p:cNvSpPr>
            <a:spLocks noChangeArrowheads="1"/>
          </p:cNvSpPr>
          <p:nvPr/>
        </p:nvSpPr>
        <p:spPr bwMode="auto">
          <a:xfrm>
            <a:off x="304800" y="2590800"/>
            <a:ext cx="335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lnSpc>
                <a:spcPct val="80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b="0" i="1">
                <a:solidFill>
                  <a:srgbClr val="FFFF99"/>
                </a:solidFill>
                <a:latin typeface="Arial" charset="0"/>
              </a:rPr>
              <a:t>Trvání 1 aktivity:</a:t>
            </a:r>
          </a:p>
        </p:txBody>
      </p:sp>
      <p:sp>
        <p:nvSpPr>
          <p:cNvPr id="147469" name="Rectangle 12"/>
          <p:cNvSpPr>
            <a:spLocks noChangeArrowheads="1"/>
          </p:cNvSpPr>
          <p:nvPr/>
        </p:nvSpPr>
        <p:spPr bwMode="auto">
          <a:xfrm>
            <a:off x="3200400" y="2514600"/>
            <a:ext cx="525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98425" indent="-98425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600">
                <a:solidFill>
                  <a:srgbClr val="FF0066"/>
                </a:solidFill>
                <a:latin typeface="Arial" charset="0"/>
              </a:rPr>
              <a:t>30 min, lépe 45 min</a:t>
            </a:r>
            <a:endParaRPr lang="cs-CZ" sz="2800" b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47470" name="Rectangle 13"/>
          <p:cNvSpPr>
            <a:spLocks noChangeArrowheads="1"/>
          </p:cNvSpPr>
          <p:nvPr/>
        </p:nvSpPr>
        <p:spPr bwMode="auto">
          <a:xfrm>
            <a:off x="838200" y="3276600"/>
            <a:ext cx="175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b="0" i="1">
                <a:solidFill>
                  <a:srgbClr val="FFFF99"/>
                </a:solidFill>
                <a:latin typeface="Arial" charset="0"/>
              </a:rPr>
              <a:t>Intenzita:</a:t>
            </a:r>
          </a:p>
        </p:txBody>
      </p:sp>
      <p:sp>
        <p:nvSpPr>
          <p:cNvPr id="147471" name="Rectangle 14"/>
          <p:cNvSpPr>
            <a:spLocks noChangeArrowheads="1"/>
          </p:cNvSpPr>
          <p:nvPr/>
        </p:nvSpPr>
        <p:spPr bwMode="auto">
          <a:xfrm>
            <a:off x="3200400" y="3276600"/>
            <a:ext cx="571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600">
                <a:solidFill>
                  <a:srgbClr val="FF0066"/>
                </a:solidFill>
                <a:latin typeface="Arial" charset="0"/>
              </a:rPr>
              <a:t>Střední </a:t>
            </a:r>
            <a:r>
              <a:rPr lang="cs-CZ" sz="3200" b="0">
                <a:solidFill>
                  <a:srgbClr val="FF0066"/>
                </a:solidFill>
                <a:latin typeface="Arial" charset="0"/>
              </a:rPr>
              <a:t>(</a:t>
            </a:r>
            <a:r>
              <a:rPr lang="en-US" sz="3200" b="0">
                <a:solidFill>
                  <a:srgbClr val="FF0066"/>
                </a:solidFill>
                <a:latin typeface="Arial" charset="0"/>
              </a:rPr>
              <a:t>&gt;</a:t>
            </a:r>
            <a:r>
              <a:rPr lang="cs-CZ" sz="3200" b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3200" b="0">
                <a:solidFill>
                  <a:srgbClr val="FF0066"/>
                </a:solidFill>
                <a:latin typeface="Arial" charset="0"/>
              </a:rPr>
              <a:t>6</a:t>
            </a:r>
            <a:r>
              <a:rPr lang="cs-CZ" sz="3200" b="0">
                <a:solidFill>
                  <a:srgbClr val="FF0066"/>
                </a:solidFill>
                <a:latin typeface="Arial" charset="0"/>
              </a:rPr>
              <a:t>0 % max. SF)</a:t>
            </a:r>
          </a:p>
        </p:txBody>
      </p:sp>
      <p:sp>
        <p:nvSpPr>
          <p:cNvPr id="147472" name="Rectangle 15"/>
          <p:cNvSpPr>
            <a:spLocks noChangeArrowheads="1"/>
          </p:cNvSpPr>
          <p:nvPr/>
        </p:nvSpPr>
        <p:spPr bwMode="auto">
          <a:xfrm>
            <a:off x="228600" y="47244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 i="1">
                <a:solidFill>
                  <a:srgbClr val="00FF99"/>
                </a:solidFill>
                <a:latin typeface="Arial" charset="0"/>
              </a:rPr>
              <a:t>Další cesty jak zvýšit aktivitu:</a:t>
            </a:r>
            <a:endParaRPr lang="cs-CZ" sz="2400" b="0">
              <a:latin typeface="Arial" charset="0"/>
            </a:endParaRPr>
          </a:p>
        </p:txBody>
      </p:sp>
      <p:sp>
        <p:nvSpPr>
          <p:cNvPr id="147473" name="Rectangle 16"/>
          <p:cNvSpPr>
            <a:spLocks noChangeArrowheads="1"/>
          </p:cNvSpPr>
          <p:nvPr/>
        </p:nvSpPr>
        <p:spPr bwMode="auto">
          <a:xfrm>
            <a:off x="838200" y="5334000"/>
            <a:ext cx="3581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Do schodů místo výtahu</a:t>
            </a:r>
          </a:p>
        </p:txBody>
      </p:sp>
      <p:sp>
        <p:nvSpPr>
          <p:cNvPr id="147474" name="Rectangle 17"/>
          <p:cNvSpPr>
            <a:spLocks noChangeArrowheads="1"/>
          </p:cNvSpPr>
          <p:nvPr/>
        </p:nvSpPr>
        <p:spPr bwMode="auto">
          <a:xfrm>
            <a:off x="838200" y="5715000"/>
            <a:ext cx="3581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Do práce pěšky, na kole….</a:t>
            </a:r>
          </a:p>
        </p:txBody>
      </p:sp>
      <p:sp>
        <p:nvSpPr>
          <p:cNvPr id="147475" name="Rectangle 18"/>
          <p:cNvSpPr>
            <a:spLocks noChangeArrowheads="1"/>
          </p:cNvSpPr>
          <p:nvPr/>
        </p:nvSpPr>
        <p:spPr bwMode="auto">
          <a:xfrm>
            <a:off x="838200" y="6172200"/>
            <a:ext cx="4267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Zacvičit si v pracovní přestávce</a:t>
            </a:r>
          </a:p>
        </p:txBody>
      </p:sp>
      <p:sp>
        <p:nvSpPr>
          <p:cNvPr id="147476" name="Rectangle 19"/>
          <p:cNvSpPr>
            <a:spLocks noChangeArrowheads="1"/>
          </p:cNvSpPr>
          <p:nvPr/>
        </p:nvSpPr>
        <p:spPr bwMode="auto">
          <a:xfrm>
            <a:off x="4876800" y="5292725"/>
            <a:ext cx="4343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Vytvořit plán aktivit, zaznamenávat</a:t>
            </a:r>
          </a:p>
        </p:txBody>
      </p:sp>
      <p:sp>
        <p:nvSpPr>
          <p:cNvPr id="147477" name="Rectangle 20"/>
          <p:cNvSpPr>
            <a:spLocks noChangeArrowheads="1"/>
          </p:cNvSpPr>
          <p:nvPr/>
        </p:nvSpPr>
        <p:spPr bwMode="auto">
          <a:xfrm>
            <a:off x="4876800" y="5673725"/>
            <a:ext cx="3581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 Pořídit si a nosit krokoměr</a:t>
            </a:r>
          </a:p>
        </p:txBody>
      </p:sp>
      <p:sp>
        <p:nvSpPr>
          <p:cNvPr id="147478" name="Rectangle 21"/>
          <p:cNvSpPr>
            <a:spLocks noChangeArrowheads="1"/>
          </p:cNvSpPr>
          <p:nvPr/>
        </p:nvSpPr>
        <p:spPr bwMode="auto">
          <a:xfrm>
            <a:off x="4876800" y="6096000"/>
            <a:ext cx="44196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8913" indent="-188913" algn="l">
              <a:lnSpc>
                <a:spcPts val="2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cs-CZ" b="0">
                <a:latin typeface="Arial" charset="0"/>
              </a:rPr>
              <a:t>Jízda na rotopedu při sledování TV</a:t>
            </a:r>
          </a:p>
        </p:txBody>
      </p:sp>
      <p:sp>
        <p:nvSpPr>
          <p:cNvPr id="147479" name="Rectangle 22"/>
          <p:cNvSpPr>
            <a:spLocks noChangeArrowheads="1"/>
          </p:cNvSpPr>
          <p:nvPr/>
        </p:nvSpPr>
        <p:spPr bwMode="auto">
          <a:xfrm>
            <a:off x="762000" y="1295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lnSpc>
                <a:spcPts val="19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b="0" i="1">
                <a:solidFill>
                  <a:srgbClr val="FFFF99"/>
                </a:solidFill>
                <a:latin typeface="Arial" charset="0"/>
              </a:rPr>
              <a:t>Typ aktivity:</a:t>
            </a:r>
          </a:p>
        </p:txBody>
      </p:sp>
      <p:sp>
        <p:nvSpPr>
          <p:cNvPr id="147480" name="Rectangle 23"/>
          <p:cNvSpPr>
            <a:spLocks noChangeArrowheads="1"/>
          </p:cNvSpPr>
          <p:nvPr/>
        </p:nvSpPr>
        <p:spPr bwMode="auto">
          <a:xfrm>
            <a:off x="3200400" y="1143000"/>
            <a:ext cx="525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3200" b="0">
                <a:solidFill>
                  <a:srgbClr val="FF0066"/>
                </a:solidFill>
                <a:latin typeface="Arial" charset="0"/>
              </a:rPr>
              <a:t>Vytrvalostní, aerobní</a:t>
            </a:r>
          </a:p>
        </p:txBody>
      </p:sp>
      <p:sp>
        <p:nvSpPr>
          <p:cNvPr id="147481" name="Text Box 24"/>
          <p:cNvSpPr txBox="1">
            <a:spLocks noChangeArrowheads="1"/>
          </p:cNvSpPr>
          <p:nvPr/>
        </p:nvSpPr>
        <p:spPr bwMode="auto">
          <a:xfrm>
            <a:off x="3581400" y="4038600"/>
            <a:ext cx="533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eaLnBrk="1" hangingPunct="1"/>
            <a:r>
              <a:rPr lang="cs-CZ" b="0" i="1">
                <a:latin typeface="Arial" charset="0"/>
              </a:rPr>
              <a:t>Max.SF (srdeční frekvence) = 220 - věk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4D887-7379-4E07-A1E7-89EE67EE9DC7}" type="slidenum">
              <a:rPr lang="cs-CZ"/>
              <a:pPr>
                <a:defRPr/>
              </a:pPr>
              <a:t>45</a:t>
            </a:fld>
            <a:endParaRPr lang="cs-CZ"/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458200" cy="360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2400" smtClean="0"/>
              <a:t>RR koronárně-srdečního onemocnění ve vztahu k alkoholu</a:t>
            </a:r>
            <a:r>
              <a:rPr lang="en-US" sz="2400" smtClean="0"/>
              <a:t> </a:t>
            </a:r>
            <a:r>
              <a:rPr lang="cs-CZ" sz="2400" i="1" smtClean="0"/>
              <a:t> </a:t>
            </a:r>
          </a:p>
        </p:txBody>
      </p:sp>
      <p:sp>
        <p:nvSpPr>
          <p:cNvPr id="149508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9509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9510" name="Rectangle 5"/>
          <p:cNvSpPr>
            <a:spLocks noChangeArrowheads="1"/>
          </p:cNvSpPr>
          <p:nvPr/>
        </p:nvSpPr>
        <p:spPr bwMode="auto">
          <a:xfrm>
            <a:off x="0" y="69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cs-CZ"/>
          </a:p>
        </p:txBody>
      </p:sp>
      <p:sp>
        <p:nvSpPr>
          <p:cNvPr id="149511" name="Rectangle 6"/>
          <p:cNvSpPr>
            <a:spLocks noChangeArrowheads="1"/>
          </p:cNvSpPr>
          <p:nvPr/>
        </p:nvSpPr>
        <p:spPr bwMode="auto">
          <a:xfrm>
            <a:off x="0" y="700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cs-CZ"/>
          </a:p>
        </p:txBody>
      </p:sp>
      <p:sp>
        <p:nvSpPr>
          <p:cNvPr id="149512" name="Rectangle 7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cs-CZ"/>
          </a:p>
        </p:txBody>
      </p:sp>
      <p:graphicFrame>
        <p:nvGraphicFramePr>
          <p:cNvPr id="149513" name="Object 8"/>
          <p:cNvGraphicFramePr>
            <a:graphicFrameLocks noChangeAspect="1"/>
          </p:cNvGraphicFramePr>
          <p:nvPr/>
        </p:nvGraphicFramePr>
        <p:xfrm>
          <a:off x="539750" y="938213"/>
          <a:ext cx="7848600" cy="515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6" name="Graf" r:id="rId4" imgW="4915024" imgH="3229138" progId="Excel.Chart.8">
                  <p:embed/>
                </p:oleObj>
              </mc:Choice>
              <mc:Fallback>
                <p:oleObj name="Graf" r:id="rId4" imgW="4915024" imgH="3229138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38213"/>
                        <a:ext cx="7848600" cy="515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191FA-3CA3-4C03-AFFE-C1E118BB92C4}" type="slidenum">
              <a:rPr lang="cs-CZ"/>
              <a:pPr>
                <a:defRPr/>
              </a:pPr>
              <a:t>46</a:t>
            </a:fld>
            <a:endParaRPr lang="cs-CZ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400" smtClean="0"/>
              <a:t>Cholesterol</a:t>
            </a:r>
            <a:r>
              <a:rPr lang="cs-CZ" sz="4000" i="1" smtClean="0"/>
              <a:t> </a:t>
            </a:r>
          </a:p>
        </p:txBody>
      </p:sp>
      <p:sp>
        <p:nvSpPr>
          <p:cNvPr id="150532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0533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50534" name="Rectangle 5"/>
          <p:cNvSpPr>
            <a:spLocks noChangeArrowheads="1"/>
          </p:cNvSpPr>
          <p:nvPr/>
        </p:nvSpPr>
        <p:spPr bwMode="auto">
          <a:xfrm>
            <a:off x="250825" y="1484313"/>
            <a:ext cx="87487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Stavební kámen každé buňky (membrána)</a:t>
            </a:r>
            <a:r>
              <a:rPr lang="cs-CZ" sz="3600">
                <a:latin typeface="Arial" charset="0"/>
              </a:rPr>
              <a:t> 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50535" name="Rectangle 6"/>
          <p:cNvSpPr>
            <a:spLocks noChangeArrowheads="1"/>
          </p:cNvSpPr>
          <p:nvPr/>
        </p:nvSpPr>
        <p:spPr bwMode="auto">
          <a:xfrm>
            <a:off x="250825" y="2492375"/>
            <a:ext cx="87487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7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Tvorba steroidních hormonů </a:t>
            </a:r>
            <a:br>
              <a:rPr lang="cs-CZ" sz="3200">
                <a:latin typeface="Arial" charset="0"/>
              </a:rPr>
            </a:br>
            <a:r>
              <a:rPr lang="cs-CZ" sz="2400" b="0">
                <a:latin typeface="Arial" charset="0"/>
              </a:rPr>
              <a:t>(hormony kůry nadledvinek, pohlavní hormony)</a:t>
            </a:r>
            <a:r>
              <a:rPr lang="cs-CZ" sz="3600">
                <a:latin typeface="Arial" charset="0"/>
              </a:rPr>
              <a:t> 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50536" name="Rectangle 7"/>
          <p:cNvSpPr>
            <a:spLocks noChangeArrowheads="1"/>
          </p:cNvSpPr>
          <p:nvPr/>
        </p:nvSpPr>
        <p:spPr bwMode="auto">
          <a:xfrm>
            <a:off x="395288" y="908050"/>
            <a:ext cx="87487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</a:pPr>
            <a:r>
              <a:rPr lang="cs-CZ" sz="3200" b="0" i="1">
                <a:solidFill>
                  <a:srgbClr val="00FF00"/>
                </a:solidFill>
                <a:latin typeface="Arial" charset="0"/>
              </a:rPr>
              <a:t>Pozitivní role:</a:t>
            </a:r>
            <a:endParaRPr lang="cs-CZ" sz="4400" b="0" i="1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50537" name="Rectangle 8"/>
          <p:cNvSpPr>
            <a:spLocks noChangeArrowheads="1"/>
          </p:cNvSpPr>
          <p:nvPr/>
        </p:nvSpPr>
        <p:spPr bwMode="auto">
          <a:xfrm>
            <a:off x="287338" y="3500438"/>
            <a:ext cx="87487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7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Základ žluče </a:t>
            </a:r>
            <a:r>
              <a:rPr lang="cs-CZ" sz="2400" b="0">
                <a:latin typeface="Arial" charset="0"/>
              </a:rPr>
              <a:t>(důležitá pro trávení)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50538" name="Rectangle 9"/>
          <p:cNvSpPr>
            <a:spLocks noChangeArrowheads="1"/>
          </p:cNvSpPr>
          <p:nvPr/>
        </p:nvSpPr>
        <p:spPr bwMode="auto">
          <a:xfrm>
            <a:off x="395288" y="4437063"/>
            <a:ext cx="87487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</a:pPr>
            <a:r>
              <a:rPr lang="cs-CZ" sz="3200" b="0" i="1">
                <a:solidFill>
                  <a:srgbClr val="00FF00"/>
                </a:solidFill>
                <a:latin typeface="Arial" charset="0"/>
              </a:rPr>
              <a:t>Škodlivá – je-li ho v krvi příliš:</a:t>
            </a:r>
            <a:endParaRPr lang="cs-CZ" sz="4400" b="0" i="1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150539" name="Rectangle 10"/>
          <p:cNvSpPr>
            <a:spLocks noChangeArrowheads="1"/>
          </p:cNvSpPr>
          <p:nvPr/>
        </p:nvSpPr>
        <p:spPr bwMode="auto">
          <a:xfrm>
            <a:off x="395288" y="5373688"/>
            <a:ext cx="87487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7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Ateroskleróza </a:t>
            </a:r>
            <a:br>
              <a:rPr lang="cs-CZ" sz="3200">
                <a:latin typeface="Arial" charset="0"/>
              </a:rPr>
            </a:br>
            <a:r>
              <a:rPr lang="cs-CZ" sz="2400" b="0">
                <a:latin typeface="Arial" charset="0"/>
              </a:rPr>
              <a:t>(ukládání do stěny tepen jako cholesterolový plát)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A5D92-AB7F-4056-883E-2B3BA7B2A49A}" type="slidenum">
              <a:rPr lang="cs-CZ"/>
              <a:pPr>
                <a:defRPr/>
              </a:pPr>
              <a:t>47</a:t>
            </a:fld>
            <a:endParaRPr lang="cs-CZ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9036050" cy="503237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000" smtClean="0"/>
              <a:t>Druhy cholesterolu v krvi</a:t>
            </a:r>
            <a:r>
              <a:rPr lang="cs-CZ" sz="4000" i="1" smtClean="0"/>
              <a:t> </a:t>
            </a:r>
          </a:p>
        </p:txBody>
      </p:sp>
      <p:sp>
        <p:nvSpPr>
          <p:cNvPr id="151556" name="Line 3"/>
          <p:cNvSpPr>
            <a:spLocks noChangeShapeType="1"/>
          </p:cNvSpPr>
          <p:nvPr/>
        </p:nvSpPr>
        <p:spPr bwMode="auto">
          <a:xfrm>
            <a:off x="446088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1557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51558" name="Rectangle 5"/>
          <p:cNvSpPr>
            <a:spLocks noChangeArrowheads="1"/>
          </p:cNvSpPr>
          <p:nvPr/>
        </p:nvSpPr>
        <p:spPr bwMode="auto">
          <a:xfrm>
            <a:off x="107950" y="765175"/>
            <a:ext cx="820896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Celkový cholesterol (TC)</a:t>
            </a:r>
            <a:r>
              <a:rPr lang="cs-CZ" sz="3600">
                <a:latin typeface="Arial" charset="0"/>
              </a:rPr>
              <a:t> 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51559" name="Rectangle 6"/>
          <p:cNvSpPr>
            <a:spLocks noChangeArrowheads="1"/>
          </p:cNvSpPr>
          <p:nvPr/>
        </p:nvSpPr>
        <p:spPr bwMode="auto">
          <a:xfrm>
            <a:off x="250825" y="2349500"/>
            <a:ext cx="82089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LDL-cholesterol</a:t>
            </a:r>
            <a:r>
              <a:rPr lang="en-US" sz="3200">
                <a:latin typeface="Arial" charset="0"/>
              </a:rPr>
              <a:t> (LDL</a:t>
            </a:r>
            <a:r>
              <a:rPr lang="cs-CZ" sz="3200">
                <a:latin typeface="Arial" charset="0"/>
              </a:rPr>
              <a:t>-</a:t>
            </a:r>
            <a:r>
              <a:rPr lang="en-US" sz="3200">
                <a:latin typeface="Arial" charset="0"/>
              </a:rPr>
              <a:t>C)</a:t>
            </a:r>
            <a:r>
              <a:rPr lang="cs-CZ" sz="3600">
                <a:latin typeface="Arial" charset="0"/>
              </a:rPr>
              <a:t> 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51560" name="Rectangle 7"/>
          <p:cNvSpPr>
            <a:spLocks noChangeArrowheads="1"/>
          </p:cNvSpPr>
          <p:nvPr/>
        </p:nvSpPr>
        <p:spPr bwMode="auto">
          <a:xfrm>
            <a:off x="250825" y="4076700"/>
            <a:ext cx="82089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HDL-cholesterol (HDL-C)</a:t>
            </a:r>
            <a:endParaRPr lang="cs-CZ" sz="4400">
              <a:latin typeface="Arial" charset="0"/>
            </a:endParaRPr>
          </a:p>
        </p:txBody>
      </p:sp>
      <p:sp>
        <p:nvSpPr>
          <p:cNvPr id="151561" name="Rectangle 8"/>
          <p:cNvSpPr>
            <a:spLocks noChangeArrowheads="1"/>
          </p:cNvSpPr>
          <p:nvPr/>
        </p:nvSpPr>
        <p:spPr bwMode="auto">
          <a:xfrm>
            <a:off x="3130550" y="1484313"/>
            <a:ext cx="568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</a:pPr>
            <a:r>
              <a:rPr lang="en-US" sz="3200">
                <a:latin typeface="Arial" charset="0"/>
              </a:rPr>
              <a:t> </a:t>
            </a:r>
            <a:r>
              <a:rPr lang="en-US" sz="3200" b="0">
                <a:solidFill>
                  <a:srgbClr val="00FF99"/>
                </a:solidFill>
                <a:latin typeface="Arial" charset="0"/>
              </a:rPr>
              <a:t>&lt; 5 mmol</a:t>
            </a:r>
            <a:r>
              <a:rPr lang="cs-CZ" sz="3200" b="0">
                <a:solidFill>
                  <a:srgbClr val="00FF99"/>
                </a:solidFill>
                <a:latin typeface="Arial" charset="0"/>
              </a:rPr>
              <a:t>/l</a:t>
            </a:r>
            <a:r>
              <a:rPr lang="en-US" sz="3200" b="0">
                <a:solidFill>
                  <a:srgbClr val="00FF99"/>
                </a:solidFill>
                <a:latin typeface="Arial" charset="0"/>
              </a:rPr>
              <a:t>,  </a:t>
            </a:r>
            <a:r>
              <a:rPr lang="en-US" sz="2400" b="0">
                <a:solidFill>
                  <a:srgbClr val="00FF99"/>
                </a:solidFill>
                <a:latin typeface="Arial" charset="0"/>
              </a:rPr>
              <a:t>u rizik. &lt; 4,5 mmol</a:t>
            </a:r>
            <a:endParaRPr lang="cs-CZ" sz="2400" b="0">
              <a:solidFill>
                <a:srgbClr val="00FF99"/>
              </a:solidFill>
              <a:latin typeface="Arial" charset="0"/>
            </a:endParaRPr>
          </a:p>
        </p:txBody>
      </p:sp>
      <p:sp>
        <p:nvSpPr>
          <p:cNvPr id="151562" name="Rectangle 9"/>
          <p:cNvSpPr>
            <a:spLocks noChangeArrowheads="1"/>
          </p:cNvSpPr>
          <p:nvPr/>
        </p:nvSpPr>
        <p:spPr bwMode="auto">
          <a:xfrm>
            <a:off x="3346450" y="3068638"/>
            <a:ext cx="568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</a:pPr>
            <a:r>
              <a:rPr lang="en-US" sz="3200">
                <a:latin typeface="Arial" charset="0"/>
              </a:rPr>
              <a:t> </a:t>
            </a:r>
            <a:r>
              <a:rPr lang="en-US" sz="3200" b="0">
                <a:solidFill>
                  <a:srgbClr val="00FF99"/>
                </a:solidFill>
                <a:latin typeface="Arial" charset="0"/>
              </a:rPr>
              <a:t>&lt; </a:t>
            </a:r>
            <a:r>
              <a:rPr lang="cs-CZ" sz="3200" b="0">
                <a:solidFill>
                  <a:srgbClr val="00FF99"/>
                </a:solidFill>
                <a:latin typeface="Arial" charset="0"/>
              </a:rPr>
              <a:t>3</a:t>
            </a:r>
            <a:r>
              <a:rPr lang="en-US" sz="3200" b="0">
                <a:solidFill>
                  <a:srgbClr val="00FF99"/>
                </a:solidFill>
                <a:latin typeface="Arial" charset="0"/>
              </a:rPr>
              <a:t> mmol</a:t>
            </a:r>
            <a:r>
              <a:rPr lang="cs-CZ" sz="3200" b="0">
                <a:solidFill>
                  <a:srgbClr val="00FF99"/>
                </a:solidFill>
                <a:latin typeface="Arial" charset="0"/>
              </a:rPr>
              <a:t>/l</a:t>
            </a:r>
            <a:r>
              <a:rPr lang="en-US" sz="3200" b="0">
                <a:solidFill>
                  <a:srgbClr val="00FF99"/>
                </a:solidFill>
                <a:latin typeface="Arial" charset="0"/>
              </a:rPr>
              <a:t>,  </a:t>
            </a:r>
            <a:r>
              <a:rPr lang="en-US" sz="2400" b="0">
                <a:solidFill>
                  <a:srgbClr val="00FF99"/>
                </a:solidFill>
                <a:latin typeface="Arial" charset="0"/>
              </a:rPr>
              <a:t>u rizik. &lt; </a:t>
            </a:r>
            <a:r>
              <a:rPr lang="cs-CZ" sz="2400" b="0">
                <a:solidFill>
                  <a:srgbClr val="00FF99"/>
                </a:solidFill>
                <a:latin typeface="Arial" charset="0"/>
              </a:rPr>
              <a:t>2</a:t>
            </a:r>
            <a:r>
              <a:rPr lang="en-US" sz="2400" b="0">
                <a:solidFill>
                  <a:srgbClr val="00FF99"/>
                </a:solidFill>
                <a:latin typeface="Arial" charset="0"/>
              </a:rPr>
              <a:t>,5 mmol</a:t>
            </a:r>
            <a:endParaRPr lang="cs-CZ" sz="2400" b="0">
              <a:solidFill>
                <a:srgbClr val="00FF99"/>
              </a:solidFill>
              <a:latin typeface="Arial" charset="0"/>
            </a:endParaRPr>
          </a:p>
        </p:txBody>
      </p:sp>
      <p:sp>
        <p:nvSpPr>
          <p:cNvPr id="151563" name="Rectangle 10"/>
          <p:cNvSpPr>
            <a:spLocks noChangeArrowheads="1"/>
          </p:cNvSpPr>
          <p:nvPr/>
        </p:nvSpPr>
        <p:spPr bwMode="auto">
          <a:xfrm>
            <a:off x="3419475" y="4868863"/>
            <a:ext cx="568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</a:pPr>
            <a:r>
              <a:rPr lang="en-US" sz="3200">
                <a:latin typeface="Arial" charset="0"/>
              </a:rPr>
              <a:t> </a:t>
            </a:r>
            <a:r>
              <a:rPr lang="en-US" sz="3200" b="0">
                <a:solidFill>
                  <a:srgbClr val="00FF99"/>
                </a:solidFill>
                <a:latin typeface="Arial" charset="0"/>
              </a:rPr>
              <a:t>&gt; 1 mmol</a:t>
            </a:r>
            <a:r>
              <a:rPr lang="cs-CZ" sz="3200" b="0">
                <a:solidFill>
                  <a:srgbClr val="00FF99"/>
                </a:solidFill>
                <a:latin typeface="Arial" charset="0"/>
              </a:rPr>
              <a:t>/l</a:t>
            </a:r>
            <a:endParaRPr lang="cs-CZ" sz="2400" b="0">
              <a:solidFill>
                <a:srgbClr val="00FF99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A89CB-BA20-4E21-8416-85FD3CBAFFAB}" type="slidenum">
              <a:rPr lang="cs-CZ"/>
              <a:pPr>
                <a:defRPr/>
              </a:pPr>
              <a:t>48</a:t>
            </a:fld>
            <a:endParaRPr lang="cs-CZ"/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4450"/>
            <a:ext cx="7273925" cy="5873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000" smtClean="0"/>
              <a:t>Cholesterol v ČR</a:t>
            </a:r>
            <a:r>
              <a:rPr lang="cs-CZ" sz="4000" i="1" smtClean="0"/>
              <a:t> </a:t>
            </a:r>
          </a:p>
        </p:txBody>
      </p:sp>
      <p:sp>
        <p:nvSpPr>
          <p:cNvPr id="152580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2581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52582" name="Rectangle 5"/>
          <p:cNvSpPr>
            <a:spLocks noChangeArrowheads="1"/>
          </p:cNvSpPr>
          <p:nvPr/>
        </p:nvSpPr>
        <p:spPr bwMode="auto">
          <a:xfrm>
            <a:off x="250825" y="981075"/>
            <a:ext cx="8424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3300"/>
              </a:buClr>
              <a:buSzTx/>
              <a:buFont typeface="Wingdings" pitchFamily="2" charset="2"/>
              <a:buChar char="n"/>
            </a:pPr>
            <a:r>
              <a:rPr lang="cs-CZ" sz="3600">
                <a:latin typeface="Arial" charset="0"/>
              </a:rPr>
              <a:t>Průměr v populaci dospělých:</a:t>
            </a:r>
            <a:endParaRPr lang="cs-CZ" sz="3600"/>
          </a:p>
        </p:txBody>
      </p:sp>
      <p:sp>
        <p:nvSpPr>
          <p:cNvPr id="152583" name="Rectangle 6"/>
          <p:cNvSpPr>
            <a:spLocks noChangeArrowheads="1"/>
          </p:cNvSpPr>
          <p:nvPr/>
        </p:nvSpPr>
        <p:spPr bwMode="auto">
          <a:xfrm>
            <a:off x="3203575" y="1916113"/>
            <a:ext cx="31686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FFFF99"/>
              </a:buClr>
              <a:buSzTx/>
            </a:pPr>
            <a:r>
              <a:rPr lang="cs-CZ" sz="4800">
                <a:solidFill>
                  <a:srgbClr val="FF0066"/>
                </a:solidFill>
                <a:latin typeface="Arial" charset="0"/>
              </a:rPr>
              <a:t>6 mmol/l</a:t>
            </a:r>
          </a:p>
        </p:txBody>
      </p:sp>
      <p:sp>
        <p:nvSpPr>
          <p:cNvPr id="152584" name="Rectangle 7"/>
          <p:cNvSpPr>
            <a:spLocks noChangeArrowheads="1"/>
          </p:cNvSpPr>
          <p:nvPr/>
        </p:nvSpPr>
        <p:spPr bwMode="auto">
          <a:xfrm>
            <a:off x="252413" y="3500438"/>
            <a:ext cx="80645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3300"/>
              </a:buClr>
              <a:buSzTx/>
              <a:buFont typeface="Wingdings" pitchFamily="2" charset="2"/>
              <a:buChar char="n"/>
            </a:pPr>
            <a:r>
              <a:rPr lang="cs-CZ" sz="3600">
                <a:latin typeface="Arial" charset="0"/>
              </a:rPr>
              <a:t>Podíl populace s hladinami vyšší než doporučená hodnota:</a:t>
            </a:r>
            <a:endParaRPr lang="cs-CZ" sz="3600"/>
          </a:p>
        </p:txBody>
      </p:sp>
      <p:sp>
        <p:nvSpPr>
          <p:cNvPr id="152585" name="Rectangle 8"/>
          <p:cNvSpPr>
            <a:spLocks noChangeArrowheads="1"/>
          </p:cNvSpPr>
          <p:nvPr/>
        </p:nvSpPr>
        <p:spPr bwMode="auto">
          <a:xfrm>
            <a:off x="3779838" y="5084763"/>
            <a:ext cx="1800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FFFF99"/>
              </a:buClr>
              <a:buSzTx/>
            </a:pPr>
            <a:r>
              <a:rPr lang="cs-CZ" sz="4800">
                <a:solidFill>
                  <a:srgbClr val="FF0066"/>
                </a:solidFill>
                <a:latin typeface="Arial" charset="0"/>
              </a:rPr>
              <a:t>70%</a:t>
            </a:r>
            <a:r>
              <a:rPr lang="cs-CZ" sz="3200">
                <a:latin typeface="Arial" charset="0"/>
              </a:rPr>
              <a:t> </a:t>
            </a:r>
            <a:endParaRPr lang="cs-CZ" sz="320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16A1A-0CCB-42E3-AF24-0ADFF4B85133}" type="slidenum">
              <a:rPr lang="cs-CZ"/>
              <a:pPr>
                <a:defRPr/>
              </a:pPr>
              <a:t>49</a:t>
            </a:fld>
            <a:endParaRPr lang="cs-CZ"/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964612" cy="70008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cs-CZ" sz="4000" smtClean="0"/>
              <a:t>Na čem závisí hladina krevního cholesterolu</a:t>
            </a:r>
            <a:r>
              <a:rPr lang="cs-CZ" sz="4000" i="1" smtClean="0"/>
              <a:t> </a:t>
            </a:r>
          </a:p>
        </p:txBody>
      </p:sp>
      <p:sp>
        <p:nvSpPr>
          <p:cNvPr id="153604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05" name="AutoShape 4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53606" name="Rectangle 5"/>
          <p:cNvSpPr>
            <a:spLocks noChangeArrowheads="1"/>
          </p:cNvSpPr>
          <p:nvPr/>
        </p:nvSpPr>
        <p:spPr bwMode="auto">
          <a:xfrm>
            <a:off x="468313" y="908050"/>
            <a:ext cx="84963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8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Individuální regulační schopnosti dané geneticky </a:t>
            </a:r>
            <a:r>
              <a:rPr lang="cs-CZ" sz="2400" b="0">
                <a:latin typeface="Arial" charset="0"/>
              </a:rPr>
              <a:t>(kvalita LDL receptorů apod.)  </a:t>
            </a:r>
            <a:endParaRPr lang="cs-CZ" sz="2400" b="0"/>
          </a:p>
        </p:txBody>
      </p:sp>
      <p:sp>
        <p:nvSpPr>
          <p:cNvPr id="153607" name="Rectangle 6"/>
          <p:cNvSpPr>
            <a:spLocks noChangeArrowheads="1"/>
          </p:cNvSpPr>
          <p:nvPr/>
        </p:nvSpPr>
        <p:spPr bwMode="auto">
          <a:xfrm>
            <a:off x="468313" y="1844675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Strava:</a:t>
            </a:r>
            <a:r>
              <a:rPr lang="cs-CZ" sz="3600">
                <a:latin typeface="Arial" charset="0"/>
              </a:rPr>
              <a:t> 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53608" name="Rectangle 7"/>
          <p:cNvSpPr>
            <a:spLocks noChangeArrowheads="1"/>
          </p:cNvSpPr>
          <p:nvPr/>
        </p:nvSpPr>
        <p:spPr bwMode="auto">
          <a:xfrm>
            <a:off x="1979613" y="2565400"/>
            <a:ext cx="69850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70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Ø"/>
            </a:pPr>
            <a:r>
              <a:rPr lang="cs-CZ" sz="3000">
                <a:latin typeface="Arial" charset="0"/>
              </a:rPr>
              <a:t>Složení konzumovaných tuků</a:t>
            </a:r>
            <a:r>
              <a:rPr lang="cs-CZ" sz="3200">
                <a:latin typeface="Arial" charset="0"/>
              </a:rPr>
              <a:t> </a:t>
            </a:r>
            <a:r>
              <a:rPr lang="cs-CZ" sz="2400" b="0">
                <a:latin typeface="Arial" charset="0"/>
              </a:rPr>
              <a:t>(poměr nasycených a nenasycených mastných kyselin)</a:t>
            </a:r>
            <a:r>
              <a:rPr lang="cs-CZ" sz="3600">
                <a:latin typeface="Arial" charset="0"/>
              </a:rPr>
              <a:t> 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53609" name="Rectangle 8"/>
          <p:cNvSpPr>
            <a:spLocks noChangeArrowheads="1"/>
          </p:cNvSpPr>
          <p:nvPr/>
        </p:nvSpPr>
        <p:spPr bwMode="auto">
          <a:xfrm>
            <a:off x="1979613" y="3644900"/>
            <a:ext cx="6985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75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Ø"/>
            </a:pPr>
            <a:r>
              <a:rPr lang="cs-CZ" sz="3000">
                <a:latin typeface="Arial" charset="0"/>
              </a:rPr>
              <a:t>Množství cholesterolu v potravě</a:t>
            </a:r>
            <a:r>
              <a:rPr lang="cs-CZ" sz="3600">
                <a:latin typeface="Arial" charset="0"/>
              </a:rPr>
              <a:t> 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53610" name="Rectangle 9"/>
          <p:cNvSpPr>
            <a:spLocks noChangeArrowheads="1"/>
          </p:cNvSpPr>
          <p:nvPr/>
        </p:nvSpPr>
        <p:spPr bwMode="auto">
          <a:xfrm>
            <a:off x="1979613" y="4365625"/>
            <a:ext cx="6985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lnSpc>
                <a:spcPct val="75000"/>
              </a:lnSpc>
              <a:spcBef>
                <a:spcPct val="0"/>
              </a:spcBef>
              <a:buClr>
                <a:srgbClr val="CC0000"/>
              </a:buClr>
              <a:buSzTx/>
              <a:buFont typeface="Wingdings" pitchFamily="2" charset="2"/>
              <a:buChar char="Ø"/>
            </a:pPr>
            <a:r>
              <a:rPr lang="cs-CZ" sz="3000">
                <a:latin typeface="Arial" charset="0"/>
              </a:rPr>
              <a:t>Látky ovlivňující vstřebávání cholesterolu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53611" name="Rectangle 10"/>
          <p:cNvSpPr>
            <a:spLocks noChangeArrowheads="1"/>
          </p:cNvSpPr>
          <p:nvPr/>
        </p:nvSpPr>
        <p:spPr bwMode="auto">
          <a:xfrm>
            <a:off x="612775" y="5229225"/>
            <a:ext cx="8496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Pohybová aktivita</a:t>
            </a:r>
            <a:r>
              <a:rPr lang="cs-CZ" sz="3600">
                <a:latin typeface="Arial" charset="0"/>
              </a:rPr>
              <a:t> 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  <p:sp>
        <p:nvSpPr>
          <p:cNvPr id="153612" name="Rectangle 11"/>
          <p:cNvSpPr>
            <a:spLocks noChangeArrowheads="1"/>
          </p:cNvSpPr>
          <p:nvPr/>
        </p:nvSpPr>
        <p:spPr bwMode="auto">
          <a:xfrm>
            <a:off x="611188" y="5949950"/>
            <a:ext cx="84963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457200" indent="-457200" algn="l">
              <a:spcBef>
                <a:spcPct val="20000"/>
              </a:spcBef>
              <a:buClr>
                <a:srgbClr val="CC0000"/>
              </a:buClr>
              <a:buSzTx/>
              <a:buFont typeface="Wingdings" pitchFamily="2" charset="2"/>
              <a:buChar char="n"/>
            </a:pPr>
            <a:r>
              <a:rPr lang="cs-CZ" sz="3200">
                <a:latin typeface="Arial" charset="0"/>
              </a:rPr>
              <a:t>Nadváha a obezita</a:t>
            </a:r>
            <a:r>
              <a:rPr lang="cs-CZ" sz="4400">
                <a:latin typeface="Arial" charset="0"/>
              </a:rPr>
              <a:t> </a:t>
            </a:r>
            <a:endParaRPr lang="cs-CZ" sz="440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34F14-8F21-4B07-8B5C-B71F41A37CFF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457200"/>
          </a:xfrm>
        </p:spPr>
        <p:txBody>
          <a:bodyPr/>
          <a:lstStyle/>
          <a:p>
            <a:pPr algn="ctr" eaLnBrk="1" hangingPunct="1"/>
            <a:r>
              <a:rPr lang="cs-CZ" sz="1800" smtClean="0">
                <a:latin typeface="Arial" charset="0"/>
                <a:cs typeface="Times New Roman" pitchFamily="18" charset="0"/>
              </a:rPr>
              <a:t>Zkušební otázky </a:t>
            </a:r>
            <a:endParaRPr lang="cs-CZ" sz="1800" smtClean="0"/>
          </a:p>
        </p:txBody>
      </p:sp>
      <p:sp>
        <p:nvSpPr>
          <p:cNvPr id="107524" name="Line 3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7526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7527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107528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550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3" descr="C:\Users\jfiala\Desktop\Beze jmé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28" b="18288"/>
          <a:stretch>
            <a:fillRect/>
          </a:stretch>
        </p:blipFill>
        <p:spPr bwMode="auto">
          <a:xfrm>
            <a:off x="304800" y="2895600"/>
            <a:ext cx="75438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CF1EA-C131-4451-9E3F-03745D367615}" type="slidenum">
              <a:rPr lang="cs-CZ"/>
              <a:pPr>
                <a:defRPr/>
              </a:pPr>
              <a:t>50</a:t>
            </a:fld>
            <a:endParaRPr lang="cs-CZ"/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5200" cy="685800"/>
          </a:xfrm>
        </p:spPr>
        <p:txBody>
          <a:bodyPr/>
          <a:lstStyle/>
          <a:p>
            <a:pPr algn="ctr" eaLnBrk="1" hangingPunct="1"/>
            <a:r>
              <a:rPr lang="cs-CZ" sz="4000" smtClean="0"/>
              <a:t>Doporučení tělesné hmotnosti</a:t>
            </a:r>
          </a:p>
        </p:txBody>
      </p:sp>
      <p:sp>
        <p:nvSpPr>
          <p:cNvPr id="156676" name="Rectangle 3"/>
          <p:cNvSpPr>
            <a:spLocks noChangeArrowheads="1"/>
          </p:cNvSpPr>
          <p:nvPr/>
        </p:nvSpPr>
        <p:spPr bwMode="auto">
          <a:xfrm>
            <a:off x="1676400" y="776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6677" name="Rectangle 4"/>
          <p:cNvSpPr>
            <a:spLocks noChangeArrowheads="1"/>
          </p:cNvSpPr>
          <p:nvPr/>
        </p:nvSpPr>
        <p:spPr bwMode="auto">
          <a:xfrm>
            <a:off x="838200" y="5334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2800" b="0">
                <a:solidFill>
                  <a:srgbClr val="FFCC66"/>
                </a:solidFill>
                <a:latin typeface="Arial" charset="0"/>
              </a:rPr>
              <a:t>(Energetická bilance, složení těla – obsah tuku)</a:t>
            </a:r>
          </a:p>
        </p:txBody>
      </p:sp>
      <p:sp>
        <p:nvSpPr>
          <p:cNvPr id="156678" name="Line 5"/>
          <p:cNvSpPr>
            <a:spLocks noChangeShapeType="1"/>
          </p:cNvSpPr>
          <p:nvPr/>
        </p:nvSpPr>
        <p:spPr bwMode="auto">
          <a:xfrm>
            <a:off x="381000" y="1143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6679" name="Rectangle 6"/>
          <p:cNvSpPr>
            <a:spLocks noChangeArrowheads="1"/>
          </p:cNvSpPr>
          <p:nvPr/>
        </p:nvSpPr>
        <p:spPr bwMode="auto">
          <a:xfrm>
            <a:off x="2209800" y="22860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sz="4000">
                <a:solidFill>
                  <a:srgbClr val="FF0066"/>
                </a:solidFill>
                <a:latin typeface="Arial" charset="0"/>
              </a:rPr>
              <a:t>BMI 18,5 - 25</a:t>
            </a:r>
          </a:p>
        </p:txBody>
      </p:sp>
      <p:sp>
        <p:nvSpPr>
          <p:cNvPr id="156680" name="Rectangle 7"/>
          <p:cNvSpPr>
            <a:spLocks noChangeArrowheads="1"/>
          </p:cNvSpPr>
          <p:nvPr/>
        </p:nvSpPr>
        <p:spPr bwMode="auto">
          <a:xfrm>
            <a:off x="5791200" y="2438400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i="1">
                <a:solidFill>
                  <a:srgbClr val="99CCFF"/>
                </a:solidFill>
                <a:latin typeface="Times New Roman" pitchFamily="18" charset="0"/>
              </a:rPr>
              <a:t>Hmotnost </a:t>
            </a:r>
            <a:r>
              <a:rPr lang="en-US" i="1">
                <a:solidFill>
                  <a:srgbClr val="99CCFF"/>
                </a:solidFill>
                <a:latin typeface="Times New Roman" pitchFamily="18" charset="0"/>
              </a:rPr>
              <a:t>[kg]</a:t>
            </a:r>
            <a:r>
              <a:rPr lang="cs-CZ" i="1">
                <a:solidFill>
                  <a:srgbClr val="99CCFF"/>
                </a:solidFill>
                <a:latin typeface="Times New Roman" pitchFamily="18" charset="0"/>
              </a:rPr>
              <a:t>  / (Výška)</a:t>
            </a:r>
            <a:r>
              <a:rPr lang="en-US" i="1" baseline="30000">
                <a:solidFill>
                  <a:srgbClr val="99CCFF"/>
                </a:solidFill>
                <a:latin typeface="Times New Roman" pitchFamily="18" charset="0"/>
              </a:rPr>
              <a:t>2</a:t>
            </a:r>
            <a:r>
              <a:rPr lang="en-US" i="1">
                <a:solidFill>
                  <a:srgbClr val="99CCFF"/>
                </a:solidFill>
                <a:latin typeface="Times New Roman" pitchFamily="18" charset="0"/>
              </a:rPr>
              <a:t> [m]</a:t>
            </a:r>
            <a:r>
              <a:rPr lang="cs-CZ" sz="2400" i="1">
                <a:solidFill>
                  <a:srgbClr val="99CCFF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56681" name="Rectangle 8"/>
          <p:cNvSpPr>
            <a:spLocks noChangeArrowheads="1"/>
          </p:cNvSpPr>
          <p:nvPr/>
        </p:nvSpPr>
        <p:spPr bwMode="auto">
          <a:xfrm>
            <a:off x="228600" y="1219200"/>
            <a:ext cx="6858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 i="1">
                <a:solidFill>
                  <a:srgbClr val="00FF99"/>
                </a:solidFill>
                <a:latin typeface="Arial" charset="0"/>
              </a:rPr>
              <a:t>Udržovat rovnováhu mezi  příjmem energie a výdejem tak, aby:</a:t>
            </a:r>
            <a:r>
              <a:rPr lang="cs-CZ" sz="2400" b="0">
                <a:latin typeface="Arial" charset="0"/>
              </a:rPr>
              <a:t> </a:t>
            </a:r>
          </a:p>
        </p:txBody>
      </p:sp>
      <p:sp>
        <p:nvSpPr>
          <p:cNvPr id="156682" name="Rectangle 9"/>
          <p:cNvSpPr>
            <a:spLocks noChangeArrowheads="1"/>
          </p:cNvSpPr>
          <p:nvPr/>
        </p:nvSpPr>
        <p:spPr bwMode="auto">
          <a:xfrm>
            <a:off x="228600" y="3276600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 b="0" i="1">
                <a:solidFill>
                  <a:srgbClr val="00FF99"/>
                </a:solidFill>
                <a:latin typeface="Arial" charset="0"/>
              </a:rPr>
              <a:t>Hmotnostní přírůstek za dospělost </a:t>
            </a:r>
            <a:r>
              <a:rPr lang="en-US" sz="2800" b="0" i="1">
                <a:solidFill>
                  <a:srgbClr val="00FF99"/>
                </a:solidFill>
                <a:latin typeface="Arial" charset="0"/>
              </a:rPr>
              <a:t>&lt; 5 kg</a:t>
            </a:r>
            <a:r>
              <a:rPr lang="cs-CZ" sz="2800" b="0" i="1">
                <a:solidFill>
                  <a:srgbClr val="00FF99"/>
                </a:solidFill>
                <a:latin typeface="Arial" charset="0"/>
              </a:rPr>
              <a:t>  </a:t>
            </a:r>
            <a:endParaRPr lang="cs-CZ" sz="2400" b="0">
              <a:latin typeface="Arial" charset="0"/>
            </a:endParaRPr>
          </a:p>
        </p:txBody>
      </p:sp>
      <p:graphicFrame>
        <p:nvGraphicFramePr>
          <p:cNvPr id="809994" name="Group 10"/>
          <p:cNvGraphicFramePr>
            <a:graphicFrameLocks noGrp="1"/>
          </p:cNvGraphicFramePr>
          <p:nvPr/>
        </p:nvGraphicFramePr>
        <p:xfrm>
          <a:off x="457200" y="4800600"/>
          <a:ext cx="8077200" cy="1752600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Podváha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Přiměřená hmotnost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Nadváha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Obezita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&lt; 18,5</a:t>
                      </a:r>
                      <a:endParaRPr kumimoji="0" lang="cs-CZ" sz="3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18,5 - 25</a:t>
                      </a:r>
                      <a:endParaRPr kumimoji="0" lang="cs-CZ" sz="3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FF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Arial" charset="0"/>
                        </a:rPr>
                        <a:t>25 - 30</a:t>
                      </a:r>
                      <a:endParaRPr kumimoji="0" lang="cs-CZ" sz="3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&gt; 30</a:t>
                      </a:r>
                      <a:endParaRPr kumimoji="0" lang="cs-CZ" sz="3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6700" name="Text Box 27"/>
          <p:cNvSpPr txBox="1">
            <a:spLocks noChangeArrowheads="1"/>
          </p:cNvSpPr>
          <p:nvPr/>
        </p:nvSpPr>
        <p:spPr bwMode="auto">
          <a:xfrm>
            <a:off x="1981200" y="4297363"/>
            <a:ext cx="480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eaLnBrk="1" hangingPunct="1"/>
            <a:r>
              <a:rPr lang="en-US" sz="2200" b="0" i="1">
                <a:latin typeface="Arial" charset="0"/>
              </a:rPr>
              <a:t>Hodnocen</a:t>
            </a:r>
            <a:r>
              <a:rPr lang="cs-CZ" sz="2200" b="0" i="1">
                <a:latin typeface="Arial" charset="0"/>
              </a:rPr>
              <a:t>í</a:t>
            </a:r>
            <a:r>
              <a:rPr lang="en-US" sz="2200" b="0" i="1">
                <a:latin typeface="Arial" charset="0"/>
              </a:rPr>
              <a:t> hmotnosti</a:t>
            </a:r>
            <a:r>
              <a:rPr lang="cs-CZ" sz="2200" b="0" i="1">
                <a:latin typeface="Arial" charset="0"/>
              </a:rPr>
              <a:t> </a:t>
            </a:r>
            <a:r>
              <a:rPr lang="en-US" sz="2200" b="0" i="1">
                <a:latin typeface="Arial" charset="0"/>
              </a:rPr>
              <a:t>podle BMI</a:t>
            </a:r>
            <a:r>
              <a:rPr lang="cs-CZ" sz="2200" b="0" i="1">
                <a:latin typeface="Arial" charset="0"/>
              </a:rPr>
              <a:t>: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29DD5-93AF-4C94-9FF3-73009A54D436}" type="slidenum">
              <a:rPr lang="cs-CZ"/>
              <a:pPr>
                <a:defRPr/>
              </a:pPr>
              <a:t>51</a:t>
            </a:fld>
            <a:endParaRPr lang="cs-CZ"/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52400"/>
            <a:ext cx="2057400" cy="381000"/>
          </a:xfrm>
        </p:spPr>
        <p:txBody>
          <a:bodyPr/>
          <a:lstStyle/>
          <a:p>
            <a:pPr eaLnBrk="1" hangingPunct="1"/>
            <a:r>
              <a:rPr lang="cs-CZ" sz="3400" smtClean="0"/>
              <a:t>Krevní tlak</a:t>
            </a:r>
            <a:r>
              <a:rPr lang="cs-CZ" sz="3200" smtClean="0"/>
              <a:t> </a:t>
            </a:r>
          </a:p>
        </p:txBody>
      </p:sp>
      <p:sp>
        <p:nvSpPr>
          <p:cNvPr id="157700" name="Line 3"/>
          <p:cNvSpPr>
            <a:spLocks noChangeShapeType="1"/>
          </p:cNvSpPr>
          <p:nvPr/>
        </p:nvSpPr>
        <p:spPr bwMode="auto">
          <a:xfrm>
            <a:off x="609600" y="5334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7701" name="Rectangle 6"/>
          <p:cNvSpPr>
            <a:spLocks noChangeArrowheads="1"/>
          </p:cNvSpPr>
          <p:nvPr/>
        </p:nvSpPr>
        <p:spPr bwMode="auto">
          <a:xfrm>
            <a:off x="2819400" y="1447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00FF99"/>
                </a:solidFill>
                <a:latin typeface="Times New Roman" pitchFamily="18" charset="0"/>
              </a:rPr>
              <a:t>&lt; 120</a:t>
            </a:r>
            <a:endParaRPr lang="cs-CZ" sz="2400" b="0">
              <a:solidFill>
                <a:srgbClr val="FFCCCC"/>
              </a:solidFill>
              <a:latin typeface="Times New Roman" pitchFamily="18" charset="0"/>
            </a:endParaRPr>
          </a:p>
        </p:txBody>
      </p:sp>
      <p:graphicFrame>
        <p:nvGraphicFramePr>
          <p:cNvPr id="812039" name="Group 7"/>
          <p:cNvGraphicFramePr>
            <a:graphicFrameLocks noGrp="1"/>
          </p:cNvGraphicFramePr>
          <p:nvPr/>
        </p:nvGraphicFramePr>
        <p:xfrm>
          <a:off x="2362200" y="990600"/>
          <a:ext cx="5334000" cy="2362200"/>
        </p:xfrm>
        <a:graphic>
          <a:graphicData uri="http://schemas.openxmlformats.org/drawingml/2006/table">
            <a:tbl>
              <a:tblPr/>
              <a:tblGrid>
                <a:gridCol w="1628775"/>
                <a:gridCol w="1647825"/>
                <a:gridCol w="2057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imes New Roman" pitchFamily="18" charset="0"/>
                        </a:rPr>
                        <a:t>Systolický TK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imes New Roman" pitchFamily="18" charset="0"/>
                        </a:rPr>
                        <a:t>Diastolický TK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FFFF"/>
                          </a:solidFill>
                          <a:effectLst/>
                          <a:latin typeface="Times New Roman" pitchFamily="18" charset="0"/>
                        </a:rPr>
                        <a:t>Kategorie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7728" name="Rectangle 34"/>
          <p:cNvSpPr>
            <a:spLocks noChangeArrowheads="1"/>
          </p:cNvSpPr>
          <p:nvPr/>
        </p:nvSpPr>
        <p:spPr bwMode="auto">
          <a:xfrm>
            <a:off x="4267200" y="1447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00FF99"/>
                </a:solidFill>
                <a:latin typeface="Times New Roman" pitchFamily="18" charset="0"/>
              </a:rPr>
              <a:t>&lt; 80</a:t>
            </a:r>
            <a:endParaRPr lang="cs-CZ" sz="2400" b="0">
              <a:solidFill>
                <a:srgbClr val="FFCCCC"/>
              </a:solidFill>
              <a:latin typeface="Times New Roman" pitchFamily="18" charset="0"/>
            </a:endParaRPr>
          </a:p>
        </p:txBody>
      </p:sp>
      <p:sp>
        <p:nvSpPr>
          <p:cNvPr id="157729" name="Rectangle 35"/>
          <p:cNvSpPr>
            <a:spLocks noChangeArrowheads="1"/>
          </p:cNvSpPr>
          <p:nvPr/>
        </p:nvSpPr>
        <p:spPr bwMode="auto">
          <a:xfrm>
            <a:off x="2514600" y="190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99FF33"/>
                </a:solidFill>
                <a:latin typeface="Times New Roman" pitchFamily="18" charset="0"/>
              </a:rPr>
              <a:t>120 - 129</a:t>
            </a:r>
            <a:endParaRPr lang="cs-CZ" sz="2400" b="0">
              <a:solidFill>
                <a:srgbClr val="99FF33"/>
              </a:solidFill>
              <a:latin typeface="Times New Roman" pitchFamily="18" charset="0"/>
            </a:endParaRPr>
          </a:p>
        </p:txBody>
      </p:sp>
      <p:sp>
        <p:nvSpPr>
          <p:cNvPr id="157730" name="Rectangle 36"/>
          <p:cNvSpPr>
            <a:spLocks noChangeArrowheads="1"/>
          </p:cNvSpPr>
          <p:nvPr/>
        </p:nvSpPr>
        <p:spPr bwMode="auto">
          <a:xfrm>
            <a:off x="4114800" y="190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99FF66"/>
                </a:solidFill>
                <a:latin typeface="Times New Roman" pitchFamily="18" charset="0"/>
              </a:rPr>
              <a:t>80 - 84</a:t>
            </a:r>
            <a:endParaRPr lang="cs-CZ" sz="2400" b="0">
              <a:solidFill>
                <a:srgbClr val="99FF66"/>
              </a:solidFill>
              <a:latin typeface="Times New Roman" pitchFamily="18" charset="0"/>
            </a:endParaRPr>
          </a:p>
        </p:txBody>
      </p:sp>
      <p:sp>
        <p:nvSpPr>
          <p:cNvPr id="157731" name="Rectangle 37"/>
          <p:cNvSpPr>
            <a:spLocks noChangeArrowheads="1"/>
          </p:cNvSpPr>
          <p:nvPr/>
        </p:nvSpPr>
        <p:spPr bwMode="auto">
          <a:xfrm>
            <a:off x="4267200" y="2362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FF6600"/>
                </a:solidFill>
                <a:latin typeface="Times New Roman" pitchFamily="18" charset="0"/>
              </a:rPr>
              <a:t>85 - 89</a:t>
            </a:r>
            <a:endParaRPr lang="cs-CZ" sz="2400" b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57732" name="Rectangle 38"/>
          <p:cNvSpPr>
            <a:spLocks noChangeArrowheads="1"/>
          </p:cNvSpPr>
          <p:nvPr/>
        </p:nvSpPr>
        <p:spPr bwMode="auto">
          <a:xfrm>
            <a:off x="4267200" y="2895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>
                <a:solidFill>
                  <a:srgbClr val="FF0066"/>
                </a:solidFill>
                <a:latin typeface="Times New Roman" pitchFamily="18" charset="0"/>
              </a:rPr>
              <a:t>&gt; 90</a:t>
            </a:r>
            <a:endParaRPr lang="cs-CZ" sz="24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57733" name="Rectangle 39"/>
          <p:cNvSpPr>
            <a:spLocks noChangeArrowheads="1"/>
          </p:cNvSpPr>
          <p:nvPr/>
        </p:nvSpPr>
        <p:spPr bwMode="auto">
          <a:xfrm>
            <a:off x="2438400" y="2362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 b="0">
                <a:solidFill>
                  <a:srgbClr val="FF6600"/>
                </a:solidFill>
                <a:latin typeface="Times New Roman" pitchFamily="18" charset="0"/>
              </a:rPr>
              <a:t>130 - 139</a:t>
            </a:r>
            <a:endParaRPr lang="cs-CZ" sz="2400" b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57734" name="Rectangle 40"/>
          <p:cNvSpPr>
            <a:spLocks noChangeArrowheads="1"/>
          </p:cNvSpPr>
          <p:nvPr/>
        </p:nvSpPr>
        <p:spPr bwMode="auto">
          <a:xfrm>
            <a:off x="2667000" y="2895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sz="2400">
                <a:solidFill>
                  <a:srgbClr val="FF0066"/>
                </a:solidFill>
                <a:latin typeface="Times New Roman" pitchFamily="18" charset="0"/>
              </a:rPr>
              <a:t>&gt; 140</a:t>
            </a:r>
            <a:endParaRPr lang="cs-CZ" sz="24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57735" name="Rectangle 41"/>
          <p:cNvSpPr>
            <a:spLocks noChangeArrowheads="1"/>
          </p:cNvSpPr>
          <p:nvPr/>
        </p:nvSpPr>
        <p:spPr bwMode="auto">
          <a:xfrm>
            <a:off x="5943600" y="14478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b="0">
                <a:solidFill>
                  <a:srgbClr val="00FF99"/>
                </a:solidFill>
                <a:latin typeface="Times New Roman" pitchFamily="18" charset="0"/>
              </a:rPr>
              <a:t>Optim</a:t>
            </a:r>
            <a:r>
              <a:rPr lang="cs-CZ" b="0">
                <a:solidFill>
                  <a:srgbClr val="00FF99"/>
                </a:solidFill>
                <a:latin typeface="Times New Roman" pitchFamily="18" charset="0"/>
              </a:rPr>
              <a:t>ální </a:t>
            </a:r>
            <a:endParaRPr lang="cs-CZ" b="0">
              <a:solidFill>
                <a:srgbClr val="FFCCCC"/>
              </a:solidFill>
              <a:latin typeface="Times New Roman" pitchFamily="18" charset="0"/>
            </a:endParaRPr>
          </a:p>
        </p:txBody>
      </p:sp>
      <p:sp>
        <p:nvSpPr>
          <p:cNvPr id="157736" name="Rectangle 42"/>
          <p:cNvSpPr>
            <a:spLocks noChangeArrowheads="1"/>
          </p:cNvSpPr>
          <p:nvPr/>
        </p:nvSpPr>
        <p:spPr bwMode="auto">
          <a:xfrm>
            <a:off x="6019800" y="19050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b="0">
                <a:solidFill>
                  <a:srgbClr val="99FF66"/>
                </a:solidFill>
                <a:latin typeface="Times New Roman" pitchFamily="18" charset="0"/>
              </a:rPr>
              <a:t>Normální</a:t>
            </a:r>
            <a:r>
              <a:rPr lang="cs-CZ" sz="1800" b="0">
                <a:solidFill>
                  <a:srgbClr val="99FF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7737" name="Rectangle 43"/>
          <p:cNvSpPr>
            <a:spLocks noChangeArrowheads="1"/>
          </p:cNvSpPr>
          <p:nvPr/>
        </p:nvSpPr>
        <p:spPr bwMode="auto">
          <a:xfrm>
            <a:off x="5638800" y="2438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b="0">
                <a:solidFill>
                  <a:srgbClr val="FF6600"/>
                </a:solidFill>
                <a:latin typeface="Times New Roman" pitchFamily="18" charset="0"/>
              </a:rPr>
              <a:t>Vysoký normální</a:t>
            </a:r>
            <a:endParaRPr lang="cs-CZ" sz="2400" b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157738" name="Rectangle 44"/>
          <p:cNvSpPr>
            <a:spLocks noChangeArrowheads="1"/>
          </p:cNvSpPr>
          <p:nvPr/>
        </p:nvSpPr>
        <p:spPr bwMode="auto">
          <a:xfrm>
            <a:off x="6019800" y="28956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cs-CZ" b="0">
                <a:solidFill>
                  <a:srgbClr val="FF0066"/>
                </a:solidFill>
                <a:latin typeface="Times New Roman" pitchFamily="18" charset="0"/>
              </a:rPr>
              <a:t>Hypertenze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C76B1-1135-48D3-921E-233E84B5ED5C}" type="slidenum">
              <a:rPr lang="cs-CZ"/>
              <a:pPr>
                <a:defRPr/>
              </a:pPr>
              <a:t>52</a:t>
            </a:fld>
            <a:endParaRPr lang="cs-CZ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8153400" cy="2971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sz="7200" smtClean="0">
                <a:latin typeface="Arial" charset="0"/>
              </a:rPr>
              <a:t>Cancer</a:t>
            </a:r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905000" y="48768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cs-CZ" sz="2400" b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4A575-5007-4350-958B-AC6301A2CC23}" type="slidenum">
              <a:rPr lang="cs-CZ"/>
              <a:pPr>
                <a:defRPr/>
              </a:pPr>
              <a:t>53</a:t>
            </a:fld>
            <a:endParaRPr lang="cs-CZ"/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39200" cy="471487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3600" smtClean="0"/>
              <a:t>Rakovina - epidemiologie</a:t>
            </a:r>
          </a:p>
        </p:txBody>
      </p:sp>
      <p:sp>
        <p:nvSpPr>
          <p:cNvPr id="159748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9749" name="Rectangle 4"/>
          <p:cNvSpPr>
            <a:spLocks noChangeArrowheads="1"/>
          </p:cNvSpPr>
          <p:nvPr/>
        </p:nvSpPr>
        <p:spPr bwMode="auto">
          <a:xfrm>
            <a:off x="461963" y="1752600"/>
            <a:ext cx="66246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26,7 % ze všech úmrtí </a:t>
            </a:r>
            <a:endParaRPr lang="cs-CZ">
              <a:latin typeface="Arial" charset="0"/>
            </a:endParaRPr>
          </a:p>
        </p:txBody>
      </p:sp>
      <p:sp>
        <p:nvSpPr>
          <p:cNvPr id="159750" name="Rectangle 5"/>
          <p:cNvSpPr>
            <a:spLocks noChangeArrowheads="1"/>
          </p:cNvSpPr>
          <p:nvPr/>
        </p:nvSpPr>
        <p:spPr bwMode="auto">
          <a:xfrm>
            <a:off x="466725" y="3962400"/>
            <a:ext cx="8524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V ČR ročně přes 70 tis. nových případů, ve stejné době 28 tis zemře </a:t>
            </a:r>
            <a:r>
              <a:rPr lang="cs-CZ" sz="1800" b="0">
                <a:latin typeface="Arial" charset="0"/>
              </a:rPr>
              <a:t>(letalita 39,2 %?)</a:t>
            </a:r>
            <a:r>
              <a:rPr lang="cs-CZ" sz="2800" b="0">
                <a:latin typeface="Arial" charset="0"/>
              </a:rPr>
              <a:t> </a:t>
            </a:r>
            <a:endParaRPr lang="cs-CZ">
              <a:latin typeface="Arial" charset="0"/>
            </a:endParaRPr>
          </a:p>
        </p:txBody>
      </p:sp>
      <p:sp>
        <p:nvSpPr>
          <p:cNvPr id="159751" name="Rectangle 6"/>
          <p:cNvSpPr>
            <a:spLocks noChangeArrowheads="1"/>
          </p:cNvSpPr>
          <p:nvPr/>
        </p:nvSpPr>
        <p:spPr bwMode="auto">
          <a:xfrm>
            <a:off x="457200" y="990600"/>
            <a:ext cx="80724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Postihne každého 3.člověka (onemocnění)</a:t>
            </a:r>
            <a:endParaRPr lang="cs-CZ">
              <a:latin typeface="Arial" charset="0"/>
            </a:endParaRPr>
          </a:p>
        </p:txBody>
      </p:sp>
      <p:sp>
        <p:nvSpPr>
          <p:cNvPr id="159752" name="Rectangle 7"/>
          <p:cNvSpPr>
            <a:spLocks noChangeArrowheads="1"/>
          </p:cNvSpPr>
          <p:nvPr/>
        </p:nvSpPr>
        <p:spPr bwMode="auto">
          <a:xfrm>
            <a:off x="533400" y="5367338"/>
            <a:ext cx="66246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Ale bez dg.C44: letalita 54,3  %! </a:t>
            </a:r>
            <a:endParaRPr lang="cs-CZ">
              <a:latin typeface="Arial" charset="0"/>
            </a:endParaRPr>
          </a:p>
        </p:txBody>
      </p:sp>
      <p:sp>
        <p:nvSpPr>
          <p:cNvPr id="159753" name="Rectangle 8"/>
          <p:cNvSpPr>
            <a:spLocks noChangeArrowheads="1"/>
          </p:cNvSpPr>
          <p:nvPr/>
        </p:nvSpPr>
        <p:spPr bwMode="auto">
          <a:xfrm>
            <a:off x="461963" y="2590800"/>
            <a:ext cx="662463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Ve věkovém rozmezí 45-64r. Ale zodpovídá za 50% všech úmrtí! (EU) </a:t>
            </a:r>
            <a:endParaRPr lang="cs-CZ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02156-A408-497F-AA15-6B9111687471}" type="slidenum">
              <a:rPr lang="cs-CZ"/>
              <a:pPr>
                <a:defRPr/>
              </a:pPr>
              <a:t>54</a:t>
            </a:fld>
            <a:endParaRPr lang="cs-CZ"/>
          </a:p>
        </p:txBody>
      </p:sp>
      <p:sp>
        <p:nvSpPr>
          <p:cNvPr id="160771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60772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chemeClr val="bg2"/>
              </a:buClr>
              <a:buSzTx/>
            </a:pPr>
            <a:endParaRPr lang="cs-CZ" sz="3200"/>
          </a:p>
        </p:txBody>
      </p:sp>
      <p:pic>
        <p:nvPicPr>
          <p:cNvPr id="160773" name="Picture 4" descr="Cancer mortali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3813"/>
            <a:ext cx="8610600" cy="683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5" descr="legen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28600"/>
            <a:ext cx="2362200" cy="124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53500-8418-4A41-A65F-D0EF7441E8C5}" type="slidenum">
              <a:rPr lang="cs-CZ"/>
              <a:pPr>
                <a:defRPr/>
              </a:pPr>
              <a:t>55</a:t>
            </a:fld>
            <a:endParaRPr lang="cs-CZ"/>
          </a:p>
        </p:txBody>
      </p:sp>
      <p:sp>
        <p:nvSpPr>
          <p:cNvPr id="161795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61796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chemeClr val="bg2"/>
              </a:buClr>
              <a:buSzTx/>
            </a:pPr>
            <a:endParaRPr lang="cs-CZ" sz="3200"/>
          </a:p>
        </p:txBody>
      </p:sp>
      <p:pic>
        <p:nvPicPr>
          <p:cNvPr id="161797" name="Picture 4" descr="Cancer inci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"/>
          <a:stretch>
            <a:fillRect/>
          </a:stretch>
        </p:blipFill>
        <p:spPr>
          <a:xfrm>
            <a:off x="381000" y="0"/>
            <a:ext cx="8610600" cy="681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8" name="Picture 5" descr="legen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657225"/>
            <a:ext cx="2362200" cy="124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1DB4F-FA93-4B8D-84E2-AF620028FFB5}" type="slidenum">
              <a:rPr lang="cs-CZ"/>
              <a:pPr>
                <a:defRPr/>
              </a:pPr>
              <a:t>56</a:t>
            </a:fld>
            <a:endParaRPr lang="cs-CZ"/>
          </a:p>
        </p:txBody>
      </p:sp>
      <p:sp>
        <p:nvSpPr>
          <p:cNvPr id="162819" name="Rectangle 2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cs-CZ"/>
          </a:p>
        </p:txBody>
      </p:sp>
      <p:sp>
        <p:nvSpPr>
          <p:cNvPr id="162820" name="Rectangle 3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cs-CZ"/>
          </a:p>
        </p:txBody>
      </p:sp>
      <p:sp>
        <p:nvSpPr>
          <p:cNvPr id="162821" name="Rectangle 4"/>
          <p:cNvSpPr>
            <a:spLocks noChangeArrowheads="1"/>
          </p:cNvSpPr>
          <p:nvPr/>
        </p:nvSpPr>
        <p:spPr bwMode="auto">
          <a:xfrm>
            <a:off x="0" y="180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cs-CZ"/>
          </a:p>
        </p:txBody>
      </p:sp>
      <p:sp>
        <p:nvSpPr>
          <p:cNvPr id="162822" name="Rectangle 5"/>
          <p:cNvSpPr>
            <a:spLocks noChangeArrowheads="1"/>
          </p:cNvSpPr>
          <p:nvPr/>
        </p:nvSpPr>
        <p:spPr bwMode="auto">
          <a:xfrm>
            <a:off x="0" y="505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endParaRPr kumimoji="1" lang="cs-CZ" sz="2400" b="0">
              <a:latin typeface="Times New Roman" pitchFamily="18" charset="0"/>
            </a:endParaRPr>
          </a:p>
        </p:txBody>
      </p:sp>
      <p:sp>
        <p:nvSpPr>
          <p:cNvPr id="162823" name="Rectangle 6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cs-CZ"/>
          </a:p>
        </p:txBody>
      </p:sp>
      <p:sp>
        <p:nvSpPr>
          <p:cNvPr id="162824" name="Rectangle 7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cs-CZ"/>
          </a:p>
        </p:txBody>
      </p:sp>
      <p:sp>
        <p:nvSpPr>
          <p:cNvPr id="162825" name="Rectangle 8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cs-CZ"/>
          </a:p>
        </p:txBody>
      </p:sp>
      <p:sp>
        <p:nvSpPr>
          <p:cNvPr id="162826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/>
          <a:p>
            <a:endParaRPr lang="cs-CZ"/>
          </a:p>
        </p:txBody>
      </p:sp>
      <p:sp>
        <p:nvSpPr>
          <p:cNvPr id="162827" name="Rectangle 10"/>
          <p:cNvSpPr>
            <a:spLocks noChangeArrowheads="1"/>
          </p:cNvSpPr>
          <p:nvPr/>
        </p:nvSpPr>
        <p:spPr bwMode="auto">
          <a:xfrm>
            <a:off x="685800" y="762000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3200" i="1" u="sng">
                <a:solidFill>
                  <a:srgbClr val="FF0066"/>
                </a:solidFill>
                <a:latin typeface="Arial" charset="0"/>
              </a:rPr>
              <a:t>Muži:</a:t>
            </a:r>
          </a:p>
        </p:txBody>
      </p:sp>
      <p:sp>
        <p:nvSpPr>
          <p:cNvPr id="162828" name="Rectangle 11"/>
          <p:cNvSpPr>
            <a:spLocks noChangeArrowheads="1"/>
          </p:cNvSpPr>
          <p:nvPr/>
        </p:nvSpPr>
        <p:spPr bwMode="auto">
          <a:xfrm>
            <a:off x="5334000" y="762000"/>
            <a:ext cx="144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3200" i="1" u="sng">
                <a:solidFill>
                  <a:srgbClr val="FF0066"/>
                </a:solidFill>
                <a:latin typeface="Arial" charset="0"/>
              </a:rPr>
              <a:t>Ženy:</a:t>
            </a:r>
            <a:endParaRPr lang="cs-CZ" sz="4800" i="1" u="sng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162829" name="Rectangle 12"/>
          <p:cNvSpPr>
            <a:spLocks noChangeArrowheads="1"/>
          </p:cNvSpPr>
          <p:nvPr/>
        </p:nvSpPr>
        <p:spPr bwMode="auto">
          <a:xfrm>
            <a:off x="228600" y="1524000"/>
            <a:ext cx="411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284163" indent="-284163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Plíce - 26,7 %</a:t>
            </a:r>
          </a:p>
          <a:p>
            <a:pPr marL="284163" indent="-284163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Kolorektum – 15,8 %</a:t>
            </a:r>
          </a:p>
          <a:p>
            <a:pPr marL="284163" indent="-284163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Prostata - 8,9 %</a:t>
            </a:r>
          </a:p>
          <a:p>
            <a:pPr marL="284163" indent="-284163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Slinivka -  6,0 %</a:t>
            </a:r>
          </a:p>
          <a:p>
            <a:pPr marL="284163" indent="-284163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Žaludek – 4,8 %</a:t>
            </a:r>
          </a:p>
          <a:p>
            <a:pPr marL="284163" indent="-284163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Ledviny – 4,6 %</a:t>
            </a:r>
          </a:p>
          <a:p>
            <a:pPr marL="284163" indent="-284163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Játra – 3,4 %</a:t>
            </a:r>
          </a:p>
          <a:p>
            <a:pPr marL="284163" indent="-284163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Moč. Měchýř – 3,0 %</a:t>
            </a:r>
          </a:p>
          <a:p>
            <a:pPr marL="284163" indent="-284163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1600">
                <a:solidFill>
                  <a:srgbClr val="FFFF66"/>
                </a:solidFill>
                <a:latin typeface="Arial Narrow" pitchFamily="34" charset="0"/>
              </a:rPr>
              <a:t>----------------------</a:t>
            </a:r>
          </a:p>
          <a:p>
            <a:pPr marL="284163" indent="-284163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1600">
                <a:solidFill>
                  <a:srgbClr val="FFFF66"/>
                </a:solidFill>
                <a:latin typeface="Arial Narrow" pitchFamily="34" charset="0"/>
              </a:rPr>
              <a:t>Těchto 8 = celk: 73,2 %</a:t>
            </a:r>
          </a:p>
        </p:txBody>
      </p:sp>
      <p:sp>
        <p:nvSpPr>
          <p:cNvPr id="162830" name="Line 13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2831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39200" cy="471487"/>
          </a:xfrm>
          <a:noFill/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3600" smtClean="0"/>
              <a:t>Pořadí nádorů dle úrtnosti</a:t>
            </a:r>
          </a:p>
        </p:txBody>
      </p:sp>
      <p:sp>
        <p:nvSpPr>
          <p:cNvPr id="162832" name="Rectangle 15"/>
          <p:cNvSpPr>
            <a:spLocks noChangeArrowheads="1"/>
          </p:cNvSpPr>
          <p:nvPr/>
        </p:nvSpPr>
        <p:spPr bwMode="auto">
          <a:xfrm>
            <a:off x="4495800" y="1524000"/>
            <a:ext cx="411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92075" indent="-92075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Prs – 15,4 %</a:t>
            </a:r>
          </a:p>
          <a:p>
            <a:pPr marL="92075" indent="-92075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Kolorektum – 14,3 %</a:t>
            </a:r>
          </a:p>
          <a:p>
            <a:pPr marL="92075" indent="-92075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Plíce – 11,0 %</a:t>
            </a:r>
          </a:p>
          <a:p>
            <a:pPr marL="92075" indent="-92075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Slinivka -  7,0 %</a:t>
            </a:r>
          </a:p>
          <a:p>
            <a:pPr marL="92075" indent="-92075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Vaječníky – 6,0 %</a:t>
            </a:r>
          </a:p>
          <a:p>
            <a:pPr marL="92075" indent="-92075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Žaludek – 4,3 %</a:t>
            </a:r>
          </a:p>
          <a:p>
            <a:pPr marL="92075" indent="-92075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Ledviny – 3,5 %</a:t>
            </a:r>
          </a:p>
          <a:p>
            <a:pPr marL="92075" indent="-92075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cs-CZ" sz="3200">
                <a:solidFill>
                  <a:srgbClr val="FFFF66"/>
                </a:solidFill>
                <a:latin typeface="Arial Narrow" pitchFamily="34" charset="0"/>
              </a:rPr>
              <a:t>Žlučník – 3,0 %</a:t>
            </a:r>
          </a:p>
          <a:p>
            <a:pPr marL="92075" indent="-92075" algn="l">
              <a:buClr>
                <a:schemeClr val="bg2"/>
              </a:buClr>
              <a:buSzTx/>
            </a:pPr>
            <a:r>
              <a:rPr lang="cs-CZ" sz="1600">
                <a:solidFill>
                  <a:srgbClr val="FFFF66"/>
                </a:solidFill>
                <a:latin typeface="Arial" charset="0"/>
              </a:rPr>
              <a:t>----------------------</a:t>
            </a:r>
          </a:p>
          <a:p>
            <a:pPr marL="92075" indent="-92075" algn="l">
              <a:buClr>
                <a:schemeClr val="bg2"/>
              </a:buClr>
              <a:buSzTx/>
            </a:pPr>
            <a:r>
              <a:rPr lang="cs-CZ" sz="1600">
                <a:solidFill>
                  <a:srgbClr val="FFFF66"/>
                </a:solidFill>
                <a:latin typeface="Arial" charset="0"/>
              </a:rPr>
              <a:t>Pohlavní orgány celkem: 14,3%</a:t>
            </a:r>
          </a:p>
          <a:p>
            <a:pPr marL="92075" indent="-92075" algn="l">
              <a:buClr>
                <a:schemeClr val="bg2"/>
              </a:buClr>
              <a:buSzTx/>
            </a:pPr>
            <a:r>
              <a:rPr lang="cs-CZ" sz="1600">
                <a:solidFill>
                  <a:srgbClr val="FFFF66"/>
                </a:solidFill>
                <a:latin typeface="Arial" charset="0"/>
              </a:rPr>
              <a:t>Tyto všechny nádory = celk: 72,8 %</a:t>
            </a:r>
          </a:p>
          <a:p>
            <a:pPr marL="92075" indent="-92075" algn="l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endParaRPr lang="cs-CZ" sz="160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FF8BA-E414-424F-A7DD-DCE61FE33FE4}" type="slidenum">
              <a:rPr lang="cs-CZ"/>
              <a:pPr>
                <a:defRPr/>
              </a:pPr>
              <a:t>57</a:t>
            </a:fld>
            <a:endParaRPr lang="cs-CZ"/>
          </a:p>
        </p:txBody>
      </p:sp>
      <p:sp>
        <p:nvSpPr>
          <p:cNvPr id="163843" name="Rectangle 2"/>
          <p:cNvSpPr>
            <a:spLocks noChangeArrowheads="1"/>
          </p:cNvSpPr>
          <p:nvPr/>
        </p:nvSpPr>
        <p:spPr bwMode="auto">
          <a:xfrm>
            <a:off x="76200" y="1828800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cs-CZ" b="0">
                <a:solidFill>
                  <a:schemeClr val="tx2"/>
                </a:solidFill>
                <a:latin typeface="Arial" charset="0"/>
              </a:rPr>
              <a:t>Incidence:</a:t>
            </a:r>
          </a:p>
        </p:txBody>
      </p:sp>
      <p:sp>
        <p:nvSpPr>
          <p:cNvPr id="163844" name="Rectangle 3"/>
          <p:cNvSpPr>
            <a:spLocks noChangeArrowheads="1"/>
          </p:cNvSpPr>
          <p:nvPr/>
        </p:nvSpPr>
        <p:spPr bwMode="auto">
          <a:xfrm>
            <a:off x="76200" y="45720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cs-CZ" b="0">
                <a:solidFill>
                  <a:schemeClr val="tx2"/>
                </a:solidFill>
                <a:latin typeface="Arial" charset="0"/>
              </a:rPr>
              <a:t>Mortalita:</a:t>
            </a:r>
          </a:p>
        </p:txBody>
      </p:sp>
      <p:sp>
        <p:nvSpPr>
          <p:cNvPr id="163845" name="Rectangle 4"/>
          <p:cNvSpPr>
            <a:spLocks noChangeArrowheads="1"/>
          </p:cNvSpPr>
          <p:nvPr/>
        </p:nvSpPr>
        <p:spPr bwMode="auto">
          <a:xfrm>
            <a:off x="76200" y="0"/>
            <a:ext cx="175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l">
              <a:lnSpc>
                <a:spcPct val="85000"/>
              </a:lnSpc>
              <a:spcBef>
                <a:spcPct val="20000"/>
              </a:spcBef>
              <a:buSzTx/>
            </a:pPr>
            <a:r>
              <a:rPr lang="cs-CZ" sz="2400" b="0">
                <a:solidFill>
                  <a:schemeClr val="tx2"/>
                </a:solidFill>
                <a:latin typeface="Arial" charset="0"/>
              </a:rPr>
              <a:t>Kolorektum</a:t>
            </a:r>
          </a:p>
        </p:txBody>
      </p:sp>
      <p:pic>
        <p:nvPicPr>
          <p:cNvPr id="163846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2863"/>
            <a:ext cx="6400800" cy="330993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63847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433763"/>
            <a:ext cx="6553200" cy="33877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6E047-98AA-449D-98D4-54E5D8576454}" type="slidenum">
              <a:rPr lang="cs-CZ"/>
              <a:pPr>
                <a:defRPr/>
              </a:pPr>
              <a:t>58</a:t>
            </a:fld>
            <a:endParaRPr lang="cs-CZ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8153400" cy="144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r>
              <a:rPr lang="cs-CZ" sz="5400" i="1" smtClean="0">
                <a:solidFill>
                  <a:srgbClr val="FFFF99"/>
                </a:solidFill>
                <a:latin typeface="Arial" charset="0"/>
              </a:rPr>
              <a:t>Main risk factors</a:t>
            </a:r>
            <a:endParaRPr lang="cs-CZ" sz="5400" smtClean="0">
              <a:latin typeface="Arial" charset="0"/>
              <a:cs typeface="Arial" charset="0"/>
            </a:endParaRPr>
          </a:p>
        </p:txBody>
      </p:sp>
      <p:sp>
        <p:nvSpPr>
          <p:cNvPr id="164868" name="Text Box 3"/>
          <p:cNvSpPr txBox="1">
            <a:spLocks noChangeArrowheads="1"/>
          </p:cNvSpPr>
          <p:nvPr/>
        </p:nvSpPr>
        <p:spPr bwMode="auto">
          <a:xfrm>
            <a:off x="1905000" y="51816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cs-CZ" sz="2400" b="0">
              <a:latin typeface="Times New Roman" pitchFamily="18" charset="0"/>
            </a:endParaRPr>
          </a:p>
        </p:txBody>
      </p:sp>
      <p:sp>
        <p:nvSpPr>
          <p:cNvPr id="16486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685800"/>
            <a:ext cx="7924800" cy="990600"/>
          </a:xfrm>
          <a:noFill/>
        </p:spPr>
        <p:txBody>
          <a:bodyPr/>
          <a:lstStyle/>
          <a:p>
            <a:pPr eaLnBrk="1" hangingPunct="1"/>
            <a:r>
              <a:rPr lang="cs-CZ" sz="4800" i="1" smtClean="0">
                <a:solidFill>
                  <a:srgbClr val="FF0066"/>
                </a:solidFill>
              </a:rPr>
              <a:t>Causes of cancer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305800" cy="381000"/>
          </a:xfrm>
        </p:spPr>
        <p:txBody>
          <a:bodyPr>
            <a:normAutofit/>
          </a:bodyPr>
          <a:lstStyle/>
          <a:p>
            <a:pPr eaLnBrk="1" hangingPunct="1">
              <a:lnSpc>
                <a:spcPts val="2200"/>
              </a:lnSpc>
              <a:defRPr/>
            </a:pPr>
            <a:r>
              <a:rPr lang="cs-CZ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Příčiny rakoviny</a:t>
            </a:r>
            <a:endParaRPr lang="cs-CZ" sz="1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</p:spPr>
        <p:txBody>
          <a:bodyPr lIns="27432" rIns="45720" anchor="ctr"/>
          <a:lstStyle/>
          <a:p>
            <a:pPr>
              <a:defRPr/>
            </a:pPr>
            <a:fld id="{A7ECC3D0-99EA-48B1-8940-E49D246CE339}" type="slidenum">
              <a:rPr lang="cs-CZ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pPr>
                <a:defRPr/>
              </a:pPr>
              <a:t>59</a:t>
            </a:fld>
            <a:endParaRPr lang="cs-CZ" sz="120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5892" name="Line 2"/>
          <p:cNvSpPr>
            <a:spLocks noChangeShapeType="1"/>
          </p:cNvSpPr>
          <p:nvPr/>
        </p:nvSpPr>
        <p:spPr bwMode="auto">
          <a:xfrm>
            <a:off x="533400" y="3048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5893" name="Picture 5" descr="ob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" b="1151"/>
          <a:stretch>
            <a:fillRect/>
          </a:stretch>
        </p:blipFill>
        <p:spPr bwMode="auto">
          <a:xfrm>
            <a:off x="76200" y="371475"/>
            <a:ext cx="9067800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2209800" y="533400"/>
            <a:ext cx="3810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cs-CZ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838200" y="3200400"/>
            <a:ext cx="3810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cs-CZ"/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5105400" y="3276600"/>
            <a:ext cx="3810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cs-CZ"/>
          </a:p>
        </p:txBody>
      </p:sp>
      <p:sp>
        <p:nvSpPr>
          <p:cNvPr id="165897" name="Rectangle 5"/>
          <p:cNvSpPr>
            <a:spLocks noChangeArrowheads="1"/>
          </p:cNvSpPr>
          <p:nvPr/>
        </p:nvSpPr>
        <p:spPr bwMode="auto">
          <a:xfrm>
            <a:off x="3886200" y="65532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60000"/>
            </a:pPr>
            <a:r>
              <a:rPr lang="cs-CZ" sz="1400" b="0" i="1">
                <a:latin typeface="Arial" charset="0"/>
              </a:rPr>
              <a:t>Anand et al. (2008)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F02CD-1370-4189-93AE-8EFE342D792E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457200"/>
          </a:xfrm>
        </p:spPr>
        <p:txBody>
          <a:bodyPr/>
          <a:lstStyle/>
          <a:p>
            <a:pPr algn="ctr" eaLnBrk="1" hangingPunct="1"/>
            <a:r>
              <a:rPr lang="cs-CZ" sz="1800" smtClean="0">
                <a:latin typeface="Arial" charset="0"/>
                <a:cs typeface="Times New Roman" pitchFamily="18" charset="0"/>
              </a:rPr>
              <a:t>Zkušební otázky </a:t>
            </a:r>
            <a:endParaRPr lang="cs-CZ" sz="1800" smtClean="0"/>
          </a:p>
        </p:txBody>
      </p:sp>
      <p:sp>
        <p:nvSpPr>
          <p:cNvPr id="108548" name="Line 3"/>
          <p:cNvSpPr>
            <a:spLocks noChangeShapeType="1"/>
          </p:cNvSpPr>
          <p:nvPr/>
        </p:nvSpPr>
        <p:spPr bwMode="auto">
          <a:xfrm>
            <a:off x="533400" y="381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8550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8551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pic>
        <p:nvPicPr>
          <p:cNvPr id="108552" name="Picture 2" descr="C:\Users\jfiala\Desktop\Beze jmé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3863"/>
            <a:ext cx="8001000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821BA-D9AD-4490-8744-DD8EAF032ED4}" type="slidenum">
              <a:rPr lang="cs-CZ"/>
              <a:pPr>
                <a:defRPr/>
              </a:pPr>
              <a:t>60</a:t>
            </a:fld>
            <a:endParaRPr lang="cs-CZ"/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096000" cy="457200"/>
          </a:xfrm>
        </p:spPr>
        <p:txBody>
          <a:bodyPr/>
          <a:lstStyle/>
          <a:p>
            <a:pPr eaLnBrk="1" hangingPunct="1"/>
            <a:r>
              <a:rPr lang="cs-CZ" sz="2400" b="0" smtClean="0">
                <a:latin typeface="Arial Narrow CE" pitchFamily="34" charset="-18"/>
              </a:rPr>
              <a:t>Attributive parta of overall cancer mortality</a:t>
            </a:r>
            <a:endParaRPr lang="cs-CZ" sz="2400" smtClean="0"/>
          </a:p>
        </p:txBody>
      </p:sp>
      <p:sp>
        <p:nvSpPr>
          <p:cNvPr id="166916" name="Line 3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17" name="Rectangle 4"/>
          <p:cNvSpPr>
            <a:spLocks noChangeArrowheads="1"/>
          </p:cNvSpPr>
          <p:nvPr/>
        </p:nvSpPr>
        <p:spPr bwMode="auto">
          <a:xfrm>
            <a:off x="1695450" y="-500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66918" name="Rectangle 5"/>
          <p:cNvSpPr>
            <a:spLocks noChangeArrowheads="1"/>
          </p:cNvSpPr>
          <p:nvPr/>
        </p:nvSpPr>
        <p:spPr bwMode="auto">
          <a:xfrm>
            <a:off x="641350" y="1042988"/>
            <a:ext cx="7745413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19" name="Rectangle 6"/>
          <p:cNvSpPr>
            <a:spLocks noChangeArrowheads="1"/>
          </p:cNvSpPr>
          <p:nvPr/>
        </p:nvSpPr>
        <p:spPr bwMode="auto">
          <a:xfrm>
            <a:off x="609600" y="1190625"/>
            <a:ext cx="7745413" cy="5057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20" name="Rectangle 7"/>
          <p:cNvSpPr>
            <a:spLocks noChangeArrowheads="1"/>
          </p:cNvSpPr>
          <p:nvPr/>
        </p:nvSpPr>
        <p:spPr bwMode="auto">
          <a:xfrm>
            <a:off x="609600" y="5791200"/>
            <a:ext cx="252413" cy="3048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921" name="Rectangle 8"/>
          <p:cNvSpPr>
            <a:spLocks noChangeArrowheads="1"/>
          </p:cNvSpPr>
          <p:nvPr/>
        </p:nvSpPr>
        <p:spPr bwMode="auto">
          <a:xfrm>
            <a:off x="609600" y="5334000"/>
            <a:ext cx="381000" cy="3048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922" name="Rectangle 9"/>
          <p:cNvSpPr>
            <a:spLocks noChangeArrowheads="1"/>
          </p:cNvSpPr>
          <p:nvPr/>
        </p:nvSpPr>
        <p:spPr bwMode="auto">
          <a:xfrm>
            <a:off x="609600" y="4800600"/>
            <a:ext cx="381000" cy="3048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923" name="Rectangle 10"/>
          <p:cNvSpPr>
            <a:spLocks noChangeArrowheads="1"/>
          </p:cNvSpPr>
          <p:nvPr/>
        </p:nvSpPr>
        <p:spPr bwMode="auto">
          <a:xfrm>
            <a:off x="609600" y="4191000"/>
            <a:ext cx="457200" cy="3810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924" name="Rectangle 11"/>
          <p:cNvSpPr>
            <a:spLocks noChangeArrowheads="1"/>
          </p:cNvSpPr>
          <p:nvPr/>
        </p:nvSpPr>
        <p:spPr bwMode="auto">
          <a:xfrm>
            <a:off x="609600" y="3657600"/>
            <a:ext cx="903288" cy="3810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925" name="Rectangle 12"/>
          <p:cNvSpPr>
            <a:spLocks noChangeArrowheads="1"/>
          </p:cNvSpPr>
          <p:nvPr/>
        </p:nvSpPr>
        <p:spPr bwMode="auto">
          <a:xfrm>
            <a:off x="609600" y="1676400"/>
            <a:ext cx="6778625" cy="4572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926" name="Rectangle 13"/>
          <p:cNvSpPr>
            <a:spLocks noChangeArrowheads="1"/>
          </p:cNvSpPr>
          <p:nvPr/>
        </p:nvSpPr>
        <p:spPr bwMode="auto">
          <a:xfrm>
            <a:off x="609600" y="2362200"/>
            <a:ext cx="5810250" cy="4445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927" name="Line 14"/>
          <p:cNvSpPr>
            <a:spLocks noChangeShapeType="1"/>
          </p:cNvSpPr>
          <p:nvPr/>
        </p:nvSpPr>
        <p:spPr bwMode="auto">
          <a:xfrm>
            <a:off x="609600" y="6246813"/>
            <a:ext cx="7745413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28" name="Line 15"/>
          <p:cNvSpPr>
            <a:spLocks noChangeShapeType="1"/>
          </p:cNvSpPr>
          <p:nvPr/>
        </p:nvSpPr>
        <p:spPr bwMode="auto">
          <a:xfrm flipV="1">
            <a:off x="609600" y="6172200"/>
            <a:ext cx="1588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29" name="Line 16"/>
          <p:cNvSpPr>
            <a:spLocks noChangeShapeType="1"/>
          </p:cNvSpPr>
          <p:nvPr/>
        </p:nvSpPr>
        <p:spPr bwMode="auto">
          <a:xfrm flipV="1">
            <a:off x="1608138" y="6172200"/>
            <a:ext cx="1587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30" name="Line 17"/>
          <p:cNvSpPr>
            <a:spLocks noChangeShapeType="1"/>
          </p:cNvSpPr>
          <p:nvPr/>
        </p:nvSpPr>
        <p:spPr bwMode="auto">
          <a:xfrm flipV="1">
            <a:off x="2576513" y="6172200"/>
            <a:ext cx="1587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31" name="Line 18"/>
          <p:cNvSpPr>
            <a:spLocks noChangeShapeType="1"/>
          </p:cNvSpPr>
          <p:nvPr/>
        </p:nvSpPr>
        <p:spPr bwMode="auto">
          <a:xfrm flipV="1">
            <a:off x="3544888" y="6172200"/>
            <a:ext cx="1587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32" name="Line 19"/>
          <p:cNvSpPr>
            <a:spLocks noChangeShapeType="1"/>
          </p:cNvSpPr>
          <p:nvPr/>
        </p:nvSpPr>
        <p:spPr bwMode="auto">
          <a:xfrm flipV="1">
            <a:off x="4514850" y="6172200"/>
            <a:ext cx="1588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33" name="Line 20"/>
          <p:cNvSpPr>
            <a:spLocks noChangeShapeType="1"/>
          </p:cNvSpPr>
          <p:nvPr/>
        </p:nvSpPr>
        <p:spPr bwMode="auto">
          <a:xfrm flipV="1">
            <a:off x="5483225" y="6172200"/>
            <a:ext cx="1588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34" name="Line 21"/>
          <p:cNvSpPr>
            <a:spLocks noChangeShapeType="1"/>
          </p:cNvSpPr>
          <p:nvPr/>
        </p:nvSpPr>
        <p:spPr bwMode="auto">
          <a:xfrm flipV="1">
            <a:off x="6451600" y="6172200"/>
            <a:ext cx="1588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35" name="Line 22"/>
          <p:cNvSpPr>
            <a:spLocks noChangeShapeType="1"/>
          </p:cNvSpPr>
          <p:nvPr/>
        </p:nvSpPr>
        <p:spPr bwMode="auto">
          <a:xfrm flipV="1">
            <a:off x="7419975" y="6172200"/>
            <a:ext cx="1588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36" name="Line 23"/>
          <p:cNvSpPr>
            <a:spLocks noChangeShapeType="1"/>
          </p:cNvSpPr>
          <p:nvPr/>
        </p:nvSpPr>
        <p:spPr bwMode="auto">
          <a:xfrm flipV="1">
            <a:off x="8380413" y="6172200"/>
            <a:ext cx="1587" cy="1174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37" name="Line 24"/>
          <p:cNvSpPr>
            <a:spLocks noChangeShapeType="1"/>
          </p:cNvSpPr>
          <p:nvPr/>
        </p:nvSpPr>
        <p:spPr bwMode="auto">
          <a:xfrm>
            <a:off x="593725" y="6248400"/>
            <a:ext cx="9366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38" name="Line 25"/>
          <p:cNvSpPr>
            <a:spLocks noChangeShapeType="1"/>
          </p:cNvSpPr>
          <p:nvPr/>
        </p:nvSpPr>
        <p:spPr bwMode="auto">
          <a:xfrm>
            <a:off x="593725" y="2209800"/>
            <a:ext cx="9366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39" name="Line 26"/>
          <p:cNvSpPr>
            <a:spLocks noChangeShapeType="1"/>
          </p:cNvSpPr>
          <p:nvPr/>
        </p:nvSpPr>
        <p:spPr bwMode="auto">
          <a:xfrm>
            <a:off x="593725" y="1600200"/>
            <a:ext cx="93663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6940" name="Rectangle 27"/>
          <p:cNvSpPr>
            <a:spLocks noChangeArrowheads="1"/>
          </p:cNvSpPr>
          <p:nvPr/>
        </p:nvSpPr>
        <p:spPr bwMode="auto">
          <a:xfrm>
            <a:off x="587375" y="6400800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0</a:t>
            </a:r>
            <a:endParaRPr lang="cs-CZ" b="0">
              <a:latin typeface="Arial" charset="0"/>
            </a:endParaRPr>
          </a:p>
        </p:txBody>
      </p:sp>
      <p:sp>
        <p:nvSpPr>
          <p:cNvPr id="166941" name="Rectangle 28"/>
          <p:cNvSpPr>
            <a:spLocks noChangeArrowheads="1"/>
          </p:cNvSpPr>
          <p:nvPr/>
        </p:nvSpPr>
        <p:spPr bwMode="auto">
          <a:xfrm>
            <a:off x="1554163" y="6400800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5</a:t>
            </a:r>
            <a:endParaRPr lang="cs-CZ" b="0">
              <a:latin typeface="Arial" charset="0"/>
            </a:endParaRPr>
          </a:p>
        </p:txBody>
      </p:sp>
      <p:sp>
        <p:nvSpPr>
          <p:cNvPr id="166942" name="Rectangle 29"/>
          <p:cNvSpPr>
            <a:spLocks noChangeArrowheads="1"/>
          </p:cNvSpPr>
          <p:nvPr/>
        </p:nvSpPr>
        <p:spPr bwMode="auto">
          <a:xfrm>
            <a:off x="2468563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10</a:t>
            </a:r>
            <a:endParaRPr lang="cs-CZ" b="0">
              <a:latin typeface="Arial" charset="0"/>
            </a:endParaRPr>
          </a:p>
        </p:txBody>
      </p:sp>
      <p:sp>
        <p:nvSpPr>
          <p:cNvPr id="166943" name="Rectangle 30"/>
          <p:cNvSpPr>
            <a:spLocks noChangeArrowheads="1"/>
          </p:cNvSpPr>
          <p:nvPr/>
        </p:nvSpPr>
        <p:spPr bwMode="auto">
          <a:xfrm>
            <a:off x="3436938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15</a:t>
            </a:r>
            <a:endParaRPr lang="cs-CZ" b="0">
              <a:latin typeface="Arial" charset="0"/>
            </a:endParaRPr>
          </a:p>
        </p:txBody>
      </p:sp>
      <p:sp>
        <p:nvSpPr>
          <p:cNvPr id="166944" name="Rectangle 31"/>
          <p:cNvSpPr>
            <a:spLocks noChangeArrowheads="1"/>
          </p:cNvSpPr>
          <p:nvPr/>
        </p:nvSpPr>
        <p:spPr bwMode="auto">
          <a:xfrm>
            <a:off x="4406900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20</a:t>
            </a:r>
            <a:endParaRPr lang="cs-CZ" b="0">
              <a:latin typeface="Arial" charset="0"/>
            </a:endParaRPr>
          </a:p>
        </p:txBody>
      </p:sp>
      <p:sp>
        <p:nvSpPr>
          <p:cNvPr id="166945" name="Rectangle 32"/>
          <p:cNvSpPr>
            <a:spLocks noChangeArrowheads="1"/>
          </p:cNvSpPr>
          <p:nvPr/>
        </p:nvSpPr>
        <p:spPr bwMode="auto">
          <a:xfrm>
            <a:off x="5375275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25</a:t>
            </a:r>
            <a:endParaRPr lang="cs-CZ" b="0">
              <a:latin typeface="Arial" charset="0"/>
            </a:endParaRPr>
          </a:p>
        </p:txBody>
      </p:sp>
      <p:sp>
        <p:nvSpPr>
          <p:cNvPr id="166946" name="Rectangle 33"/>
          <p:cNvSpPr>
            <a:spLocks noChangeArrowheads="1"/>
          </p:cNvSpPr>
          <p:nvPr/>
        </p:nvSpPr>
        <p:spPr bwMode="auto">
          <a:xfrm>
            <a:off x="6343650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30</a:t>
            </a:r>
            <a:endParaRPr lang="cs-CZ" b="0">
              <a:latin typeface="Arial" charset="0"/>
            </a:endParaRPr>
          </a:p>
        </p:txBody>
      </p:sp>
      <p:sp>
        <p:nvSpPr>
          <p:cNvPr id="166947" name="Rectangle 34"/>
          <p:cNvSpPr>
            <a:spLocks noChangeArrowheads="1"/>
          </p:cNvSpPr>
          <p:nvPr/>
        </p:nvSpPr>
        <p:spPr bwMode="auto">
          <a:xfrm>
            <a:off x="7310438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35</a:t>
            </a:r>
            <a:endParaRPr lang="cs-CZ" b="0">
              <a:latin typeface="Arial" charset="0"/>
            </a:endParaRPr>
          </a:p>
        </p:txBody>
      </p:sp>
      <p:sp>
        <p:nvSpPr>
          <p:cNvPr id="166948" name="Rectangle 35"/>
          <p:cNvSpPr>
            <a:spLocks noChangeArrowheads="1"/>
          </p:cNvSpPr>
          <p:nvPr/>
        </p:nvSpPr>
        <p:spPr bwMode="auto">
          <a:xfrm>
            <a:off x="8278813" y="64008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sz="1500" b="0">
                <a:solidFill>
                  <a:srgbClr val="FFFFFF"/>
                </a:solidFill>
                <a:latin typeface="Arial" charset="0"/>
              </a:rPr>
              <a:t>40</a:t>
            </a:r>
            <a:endParaRPr lang="cs-CZ" b="0">
              <a:latin typeface="Arial" charset="0"/>
            </a:endParaRPr>
          </a:p>
        </p:txBody>
      </p:sp>
      <p:sp>
        <p:nvSpPr>
          <p:cNvPr id="166949" name="Rectangle 36"/>
          <p:cNvSpPr>
            <a:spLocks noChangeArrowheads="1"/>
          </p:cNvSpPr>
          <p:nvPr/>
        </p:nvSpPr>
        <p:spPr bwMode="auto">
          <a:xfrm>
            <a:off x="8458200" y="5867400"/>
            <a:ext cx="22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cs-CZ" b="0">
                <a:latin typeface="Arial" charset="0"/>
              </a:rPr>
              <a:t>%</a:t>
            </a:r>
          </a:p>
        </p:txBody>
      </p:sp>
      <p:sp>
        <p:nvSpPr>
          <p:cNvPr id="166950" name="Rectangle 37"/>
          <p:cNvSpPr>
            <a:spLocks noChangeArrowheads="1"/>
          </p:cNvSpPr>
          <p:nvPr/>
        </p:nvSpPr>
        <p:spPr bwMode="auto">
          <a:xfrm>
            <a:off x="685800" y="2286000"/>
            <a:ext cx="18891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600" b="0">
                <a:latin typeface="Arial" charset="0"/>
              </a:rPr>
              <a:t> </a:t>
            </a:r>
            <a:r>
              <a:rPr lang="cs-CZ" sz="2600">
                <a:latin typeface="Arial" charset="0"/>
              </a:rPr>
              <a:t>Smoking</a:t>
            </a:r>
            <a:endParaRPr lang="cs-CZ" sz="2400" b="0">
              <a:latin typeface="Arial" charset="0"/>
            </a:endParaRPr>
          </a:p>
        </p:txBody>
      </p:sp>
      <p:sp>
        <p:nvSpPr>
          <p:cNvPr id="166951" name="Rectangle 38"/>
          <p:cNvSpPr>
            <a:spLocks noChangeArrowheads="1"/>
          </p:cNvSpPr>
          <p:nvPr/>
        </p:nvSpPr>
        <p:spPr bwMode="auto">
          <a:xfrm>
            <a:off x="762000" y="1600200"/>
            <a:ext cx="3733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latin typeface="Arial" charset="0"/>
              </a:rPr>
              <a:t> </a:t>
            </a:r>
            <a:r>
              <a:rPr lang="cs-CZ" sz="2800">
                <a:latin typeface="Arial" charset="0"/>
              </a:rPr>
              <a:t>Diet </a:t>
            </a:r>
          </a:p>
        </p:txBody>
      </p:sp>
      <p:sp>
        <p:nvSpPr>
          <p:cNvPr id="166952" name="Rectangle 39"/>
          <p:cNvSpPr>
            <a:spLocks noChangeArrowheads="1"/>
          </p:cNvSpPr>
          <p:nvPr/>
        </p:nvSpPr>
        <p:spPr bwMode="auto">
          <a:xfrm>
            <a:off x="2667000" y="2362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latin typeface="Arial" charset="0"/>
              </a:rPr>
              <a:t> 30 % </a:t>
            </a:r>
          </a:p>
        </p:txBody>
      </p:sp>
      <p:sp>
        <p:nvSpPr>
          <p:cNvPr id="166953" name="Rectangle 40"/>
          <p:cNvSpPr>
            <a:spLocks noChangeArrowheads="1"/>
          </p:cNvSpPr>
          <p:nvPr/>
        </p:nvSpPr>
        <p:spPr bwMode="auto">
          <a:xfrm>
            <a:off x="1524000" y="3657600"/>
            <a:ext cx="1676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latin typeface="Arial" charset="0"/>
              </a:rPr>
              <a:t> </a:t>
            </a:r>
            <a:r>
              <a:rPr lang="cs-CZ" sz="2400">
                <a:latin typeface="Arial" charset="0"/>
              </a:rPr>
              <a:t>Alcohol</a:t>
            </a:r>
          </a:p>
        </p:txBody>
      </p:sp>
      <p:sp>
        <p:nvSpPr>
          <p:cNvPr id="166954" name="Rectangle 41"/>
          <p:cNvSpPr>
            <a:spLocks noChangeArrowheads="1"/>
          </p:cNvSpPr>
          <p:nvPr/>
        </p:nvSpPr>
        <p:spPr bwMode="auto">
          <a:xfrm>
            <a:off x="990600" y="4191000"/>
            <a:ext cx="236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latin typeface="Arial" charset="0"/>
              </a:rPr>
              <a:t> Infections</a:t>
            </a:r>
          </a:p>
        </p:txBody>
      </p:sp>
      <p:sp>
        <p:nvSpPr>
          <p:cNvPr id="166955" name="Rectangle 42"/>
          <p:cNvSpPr>
            <a:spLocks noChangeArrowheads="1"/>
          </p:cNvSpPr>
          <p:nvPr/>
        </p:nvSpPr>
        <p:spPr bwMode="auto">
          <a:xfrm>
            <a:off x="990600" y="4724400"/>
            <a:ext cx="472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latin typeface="Arial" charset="0"/>
              </a:rPr>
              <a:t> Radiation (including Sun)</a:t>
            </a:r>
          </a:p>
        </p:txBody>
      </p:sp>
      <p:sp>
        <p:nvSpPr>
          <p:cNvPr id="166956" name="Rectangle 43"/>
          <p:cNvSpPr>
            <a:spLocks noChangeArrowheads="1"/>
          </p:cNvSpPr>
          <p:nvPr/>
        </p:nvSpPr>
        <p:spPr bwMode="auto">
          <a:xfrm>
            <a:off x="990600" y="5257800"/>
            <a:ext cx="3810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latin typeface="Arial" charset="0"/>
              </a:rPr>
              <a:t> Occupational exposures</a:t>
            </a:r>
          </a:p>
        </p:txBody>
      </p:sp>
      <p:sp>
        <p:nvSpPr>
          <p:cNvPr id="166957" name="Rectangle 44"/>
          <p:cNvSpPr>
            <a:spLocks noChangeArrowheads="1"/>
          </p:cNvSpPr>
          <p:nvPr/>
        </p:nvSpPr>
        <p:spPr bwMode="auto">
          <a:xfrm>
            <a:off x="838200" y="5715000"/>
            <a:ext cx="678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latin typeface="Arial" charset="0"/>
              </a:rPr>
              <a:t> Chemical pollution and residuals</a:t>
            </a:r>
          </a:p>
        </p:txBody>
      </p:sp>
      <p:sp>
        <p:nvSpPr>
          <p:cNvPr id="166958" name="Rectangle 45"/>
          <p:cNvSpPr>
            <a:spLocks noChangeArrowheads="1"/>
          </p:cNvSpPr>
          <p:nvPr/>
        </p:nvSpPr>
        <p:spPr bwMode="auto">
          <a:xfrm>
            <a:off x="4572000" y="1676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latin typeface="Arial" charset="0"/>
              </a:rPr>
              <a:t> 35 %  </a:t>
            </a:r>
          </a:p>
        </p:txBody>
      </p:sp>
      <p:sp>
        <p:nvSpPr>
          <p:cNvPr id="166959" name="Rectangle 46"/>
          <p:cNvSpPr>
            <a:spLocks noChangeArrowheads="1"/>
          </p:cNvSpPr>
          <p:nvPr/>
        </p:nvSpPr>
        <p:spPr bwMode="auto">
          <a:xfrm>
            <a:off x="750888" y="3657600"/>
            <a:ext cx="62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>
                <a:latin typeface="Arial" charset="0"/>
              </a:rPr>
              <a:t>5 %</a:t>
            </a:r>
          </a:p>
        </p:txBody>
      </p:sp>
      <p:sp>
        <p:nvSpPr>
          <p:cNvPr id="166960" name="Rectangle 47"/>
          <p:cNvSpPr>
            <a:spLocks noChangeArrowheads="1"/>
          </p:cNvSpPr>
          <p:nvPr/>
        </p:nvSpPr>
        <p:spPr bwMode="auto">
          <a:xfrm>
            <a:off x="1066800" y="91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i="1">
                <a:solidFill>
                  <a:srgbClr val="00FF99"/>
                </a:solidFill>
                <a:latin typeface="Arial" charset="0"/>
              </a:rPr>
              <a:t>Modifiable factors</a:t>
            </a:r>
            <a:r>
              <a:rPr lang="cs-CZ" b="0" i="1">
                <a:solidFill>
                  <a:srgbClr val="00FF99"/>
                </a:solidFill>
                <a:latin typeface="Arial" charset="0"/>
              </a:rPr>
              <a:t> cause</a:t>
            </a:r>
            <a:r>
              <a:rPr lang="en-US" b="0" i="1">
                <a:solidFill>
                  <a:srgbClr val="00FF99"/>
                </a:solidFill>
                <a:latin typeface="Arial" charset="0"/>
              </a:rPr>
              <a:t> </a:t>
            </a:r>
            <a:r>
              <a:rPr lang="cs-CZ" i="1">
                <a:solidFill>
                  <a:srgbClr val="00FF99"/>
                </a:solidFill>
                <a:latin typeface="Arial" charset="0"/>
              </a:rPr>
              <a:t>90-95 % of all cancers</a:t>
            </a:r>
            <a:r>
              <a:rPr lang="cs-CZ" b="0" i="1">
                <a:solidFill>
                  <a:srgbClr val="00FF99"/>
                </a:solidFill>
                <a:latin typeface="Arial" charset="0"/>
              </a:rPr>
              <a:t>!</a:t>
            </a:r>
          </a:p>
        </p:txBody>
      </p:sp>
      <p:sp>
        <p:nvSpPr>
          <p:cNvPr id="166961" name="Rectangle 48"/>
          <p:cNvSpPr>
            <a:spLocks noChangeArrowheads="1"/>
          </p:cNvSpPr>
          <p:nvPr/>
        </p:nvSpPr>
        <p:spPr bwMode="auto">
          <a:xfrm>
            <a:off x="2895600" y="762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l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3600">
                <a:solidFill>
                  <a:schemeClr val="tx2"/>
                </a:solidFill>
                <a:latin typeface="Arial Narrow" pitchFamily="34" charset="0"/>
              </a:rPr>
              <a:t>Cancer causes</a:t>
            </a:r>
            <a:endParaRPr lang="cs-CZ" sz="30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6962" name="Rectangle 49"/>
          <p:cNvSpPr>
            <a:spLocks noChangeArrowheads="1"/>
          </p:cNvSpPr>
          <p:nvPr/>
        </p:nvSpPr>
        <p:spPr bwMode="auto">
          <a:xfrm>
            <a:off x="609600" y="3048000"/>
            <a:ext cx="903288" cy="381000"/>
          </a:xfrm>
          <a:prstGeom prst="rect">
            <a:avLst/>
          </a:prstGeom>
          <a:solidFill>
            <a:srgbClr val="80808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963" name="Rectangle 50"/>
          <p:cNvSpPr>
            <a:spLocks noChangeArrowheads="1"/>
          </p:cNvSpPr>
          <p:nvPr/>
        </p:nvSpPr>
        <p:spPr bwMode="auto">
          <a:xfrm>
            <a:off x="1524000" y="3048000"/>
            <a:ext cx="434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</a:pPr>
            <a:r>
              <a:rPr lang="cs-CZ" sz="2400" b="0">
                <a:latin typeface="Arial" charset="0"/>
              </a:rPr>
              <a:t> </a:t>
            </a:r>
            <a:r>
              <a:rPr lang="cs-CZ" sz="2400">
                <a:latin typeface="Arial" charset="0"/>
              </a:rPr>
              <a:t>Physical inactivity</a:t>
            </a:r>
          </a:p>
        </p:txBody>
      </p:sp>
      <p:sp>
        <p:nvSpPr>
          <p:cNvPr id="166964" name="Rectangle 51"/>
          <p:cNvSpPr>
            <a:spLocks noChangeArrowheads="1"/>
          </p:cNvSpPr>
          <p:nvPr/>
        </p:nvSpPr>
        <p:spPr bwMode="auto">
          <a:xfrm>
            <a:off x="762000" y="3048000"/>
            <a:ext cx="620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cs-CZ">
                <a:latin typeface="Arial" charset="0"/>
              </a:rPr>
              <a:t>5 %</a:t>
            </a:r>
          </a:p>
        </p:txBody>
      </p:sp>
      <p:sp>
        <p:nvSpPr>
          <p:cNvPr id="166965" name="Line 52"/>
          <p:cNvSpPr>
            <a:spLocks noChangeShapeType="1"/>
          </p:cNvSpPr>
          <p:nvPr/>
        </p:nvSpPr>
        <p:spPr bwMode="auto">
          <a:xfrm flipH="1">
            <a:off x="609600" y="1600200"/>
            <a:ext cx="0" cy="45720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279E2-8A88-4696-9335-53FA45BC2302}" type="slidenum">
              <a:rPr lang="cs-CZ"/>
              <a:pPr>
                <a:defRPr/>
              </a:pPr>
              <a:t>61</a:t>
            </a:fld>
            <a:endParaRPr lang="cs-CZ"/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76200"/>
            <a:ext cx="2209800" cy="533400"/>
          </a:xfrm>
        </p:spPr>
        <p:txBody>
          <a:bodyPr/>
          <a:lstStyle/>
          <a:p>
            <a:pPr eaLnBrk="1" hangingPunct="1"/>
            <a:r>
              <a:rPr lang="cs-CZ" sz="4000" smtClean="0">
                <a:latin typeface="Arial" charset="0"/>
              </a:rPr>
              <a:t>Kouření</a:t>
            </a:r>
          </a:p>
        </p:txBody>
      </p:sp>
      <p:sp>
        <p:nvSpPr>
          <p:cNvPr id="167940" name="Line 3"/>
          <p:cNvSpPr>
            <a:spLocks noChangeShapeType="1"/>
          </p:cNvSpPr>
          <p:nvPr/>
        </p:nvSpPr>
        <p:spPr bwMode="auto">
          <a:xfrm>
            <a:off x="381000" y="6858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7941" name="Rectangle 4"/>
          <p:cNvSpPr>
            <a:spLocks noChangeArrowheads="1"/>
          </p:cNvSpPr>
          <p:nvPr/>
        </p:nvSpPr>
        <p:spPr bwMode="auto">
          <a:xfrm>
            <a:off x="0" y="8382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cs-CZ" sz="3200" b="0">
                <a:latin typeface="Arial" charset="0"/>
              </a:rPr>
              <a:t>Nejvýznamnější jednotlivá příčina rakoviny</a:t>
            </a:r>
            <a:r>
              <a:rPr lang="cs-CZ" sz="3400" b="0">
                <a:latin typeface="Arial" charset="0"/>
              </a:rPr>
              <a:t> </a:t>
            </a:r>
            <a:r>
              <a:rPr lang="cs-CZ" sz="2400" b="0">
                <a:latin typeface="Arial" charset="0"/>
              </a:rPr>
              <a:t>(30% všech případů)</a:t>
            </a:r>
            <a:r>
              <a:rPr lang="cs-CZ" sz="3400">
                <a:latin typeface="Arial" charset="0"/>
              </a:rPr>
              <a:t> </a:t>
            </a:r>
            <a:endParaRPr lang="cs-CZ" sz="2400" b="0">
              <a:latin typeface="Arial" charset="0"/>
            </a:endParaRPr>
          </a:p>
        </p:txBody>
      </p:sp>
      <p:sp>
        <p:nvSpPr>
          <p:cNvPr id="167942" name="Rectangle 5"/>
          <p:cNvSpPr>
            <a:spLocks noChangeArrowheads="1"/>
          </p:cNvSpPr>
          <p:nvPr/>
        </p:nvSpPr>
        <p:spPr bwMode="auto">
          <a:xfrm>
            <a:off x="76200" y="2057400"/>
            <a:ext cx="906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cs-CZ" sz="3200" b="0">
                <a:latin typeface="Arial" charset="0"/>
              </a:rPr>
              <a:t>V kouři cigaret 60 prokázaných lidských karcinogenů (!!!)</a:t>
            </a:r>
            <a:r>
              <a:rPr lang="cs-CZ" sz="3400">
                <a:latin typeface="Arial" charset="0"/>
              </a:rPr>
              <a:t> </a:t>
            </a:r>
            <a:endParaRPr lang="cs-CZ" sz="2400" b="0">
              <a:latin typeface="Arial" charset="0"/>
            </a:endParaRPr>
          </a:p>
        </p:txBody>
      </p:sp>
      <p:sp>
        <p:nvSpPr>
          <p:cNvPr id="167943" name="Rectangle 6"/>
          <p:cNvSpPr>
            <a:spLocks noChangeArrowheads="1"/>
          </p:cNvSpPr>
          <p:nvPr/>
        </p:nvSpPr>
        <p:spPr bwMode="auto">
          <a:xfrm>
            <a:off x="152400" y="35052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cs-CZ" sz="3200" b="0">
                <a:latin typeface="Arial" charset="0"/>
              </a:rPr>
              <a:t>Cigarety klasifikovány jako karcinogen třídy I (=prokázaný humánní)</a:t>
            </a:r>
            <a:r>
              <a:rPr lang="cs-CZ" sz="3400">
                <a:latin typeface="Arial" charset="0"/>
              </a:rPr>
              <a:t> </a:t>
            </a:r>
            <a:endParaRPr lang="cs-CZ" sz="2400" b="0">
              <a:latin typeface="Arial" charset="0"/>
            </a:endParaRPr>
          </a:p>
        </p:txBody>
      </p:sp>
      <p:sp>
        <p:nvSpPr>
          <p:cNvPr id="167944" name="Rectangle 7"/>
          <p:cNvSpPr>
            <a:spLocks noChangeArrowheads="1"/>
          </p:cNvSpPr>
          <p:nvPr/>
        </p:nvSpPr>
        <p:spPr bwMode="auto">
          <a:xfrm>
            <a:off x="228600" y="51816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57200" indent="-457200" algn="l">
              <a:spcBef>
                <a:spcPct val="20000"/>
              </a:spcBef>
              <a:buSzTx/>
              <a:buFont typeface="Wingdings" pitchFamily="2" charset="2"/>
              <a:buChar char="n"/>
            </a:pPr>
            <a:r>
              <a:rPr lang="cs-CZ" sz="3200" b="0">
                <a:latin typeface="Arial" charset="0"/>
              </a:rPr>
              <a:t>Prokazatelně zvyšuje riziko 19  nádorů</a:t>
            </a:r>
            <a:r>
              <a:rPr lang="cs-CZ" sz="3400">
                <a:latin typeface="Arial" charset="0"/>
              </a:rPr>
              <a:t> </a:t>
            </a:r>
            <a:endParaRPr lang="cs-CZ" sz="2400" b="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0C40D-E763-49E1-AF87-91F263221823}" type="slidenum">
              <a:rPr lang="cs-CZ"/>
              <a:pPr>
                <a:defRPr/>
              </a:pPr>
              <a:t>62</a:t>
            </a:fld>
            <a:endParaRPr lang="cs-CZ"/>
          </a:p>
        </p:txBody>
      </p:sp>
      <p:sp>
        <p:nvSpPr>
          <p:cNvPr id="168963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68964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chemeClr val="bg2"/>
              </a:buClr>
              <a:buSzTx/>
            </a:pPr>
            <a:endParaRPr lang="cs-CZ" sz="3200"/>
          </a:p>
        </p:txBody>
      </p:sp>
      <p:pic>
        <p:nvPicPr>
          <p:cNvPr id="168965" name="Picture 4" descr="kouření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8915400" cy="685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8153400" cy="1219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Diet and the risk of cancer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9989" name="Rectangle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eaLnBrk="1" hangingPunct="1"/>
            <a:fld id="{C3654DAF-AD9E-45DA-9C72-CE61184344D8}" type="slidenum">
              <a:rPr lang="cs-CZ" sz="1200" smtClean="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63</a:t>
            </a:fld>
            <a:endParaRPr lang="cs-CZ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Jak velký je podíl výživových faktorů na riziku rakoviny?</a:t>
            </a:r>
            <a:endParaRPr lang="cs-CZ" sz="25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011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F2D74A2E-5D5A-4E22-A8D1-2AD241A14E69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71012" name="Rectangle 5"/>
          <p:cNvSpPr>
            <a:spLocks noChangeArrowheads="1"/>
          </p:cNvSpPr>
          <p:nvPr/>
        </p:nvSpPr>
        <p:spPr bwMode="auto">
          <a:xfrm>
            <a:off x="228600" y="990600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</a:pPr>
            <a:r>
              <a:rPr lang="cs-CZ" sz="2400" b="0" i="1">
                <a:solidFill>
                  <a:srgbClr val="000000"/>
                </a:solidFill>
                <a:latin typeface="Arial" charset="0"/>
              </a:rPr>
              <a:t>Doll, Peto (1981):</a:t>
            </a:r>
          </a:p>
        </p:txBody>
      </p:sp>
      <p:sp>
        <p:nvSpPr>
          <p:cNvPr id="171013" name="Rectangle 4"/>
          <p:cNvSpPr>
            <a:spLocks noChangeArrowheads="1"/>
          </p:cNvSpPr>
          <p:nvPr/>
        </p:nvSpPr>
        <p:spPr bwMode="auto">
          <a:xfrm>
            <a:off x="2971800" y="1524000"/>
            <a:ext cx="320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4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2800" b="0">
                <a:solidFill>
                  <a:srgbClr val="000000"/>
                </a:solidFill>
                <a:latin typeface="Arial" charset="0"/>
              </a:rPr>
              <a:t>35 % (10-70) </a:t>
            </a:r>
            <a:endParaRPr lang="cs-CZ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1014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1015" name="Rectangle 5"/>
          <p:cNvSpPr>
            <a:spLocks noChangeArrowheads="1"/>
          </p:cNvSpPr>
          <p:nvPr/>
        </p:nvSpPr>
        <p:spPr bwMode="auto">
          <a:xfrm>
            <a:off x="304800" y="2895600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</a:pPr>
            <a:r>
              <a:rPr lang="cs-CZ" sz="2400" b="0" i="1">
                <a:solidFill>
                  <a:srgbClr val="000000"/>
                </a:solidFill>
                <a:latin typeface="Arial" charset="0"/>
              </a:rPr>
              <a:t>Moreno (2008):</a:t>
            </a:r>
          </a:p>
        </p:txBody>
      </p:sp>
      <p:sp>
        <p:nvSpPr>
          <p:cNvPr id="171016" name="Rectangle 4"/>
          <p:cNvSpPr>
            <a:spLocks noChangeArrowheads="1"/>
          </p:cNvSpPr>
          <p:nvPr/>
        </p:nvSpPr>
        <p:spPr bwMode="auto">
          <a:xfrm>
            <a:off x="3048000" y="3276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400" b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2800" b="0">
                <a:solidFill>
                  <a:srgbClr val="000000"/>
                </a:solidFill>
                <a:latin typeface="Arial" charset="0"/>
              </a:rPr>
              <a:t>30 % </a:t>
            </a:r>
            <a:endParaRPr lang="cs-CZ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1017" name="Rectangle 5"/>
          <p:cNvSpPr>
            <a:spLocks noChangeArrowheads="1"/>
          </p:cNvSpPr>
          <p:nvPr/>
        </p:nvSpPr>
        <p:spPr bwMode="auto">
          <a:xfrm>
            <a:off x="381000" y="4800600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</a:pPr>
            <a:r>
              <a:rPr lang="cs-CZ" sz="2400" b="0" i="1">
                <a:solidFill>
                  <a:srgbClr val="000000"/>
                </a:solidFill>
                <a:latin typeface="Arial" charset="0"/>
              </a:rPr>
              <a:t>Anand (2008):</a:t>
            </a:r>
          </a:p>
        </p:txBody>
      </p:sp>
      <p:sp>
        <p:nvSpPr>
          <p:cNvPr id="171018" name="Rectangle 4"/>
          <p:cNvSpPr>
            <a:spLocks noChangeArrowheads="1"/>
          </p:cNvSpPr>
          <p:nvPr/>
        </p:nvSpPr>
        <p:spPr bwMode="auto">
          <a:xfrm>
            <a:off x="3048000" y="5334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solidFill>
                  <a:srgbClr val="000000"/>
                </a:solidFill>
                <a:latin typeface="Arial" charset="0"/>
              </a:rPr>
              <a:t>30-35 % </a:t>
            </a:r>
            <a:endParaRPr lang="cs-CZ" sz="28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0DF7CE2C-1D74-471A-A471-D98070BC226D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pic>
        <p:nvPicPr>
          <p:cNvPr id="172035" name="Picture 2" descr="C:\Users\jfiala\Desktop\Beze jmé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21336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76200"/>
            <a:ext cx="5638800" cy="304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75000"/>
              </a:lnSpc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Kategorie důkazů o efektu na riziko  </a:t>
            </a:r>
            <a:r>
              <a:rPr lang="cs-CZ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(AICR/WCR 2008)</a:t>
            </a:r>
            <a:endParaRPr lang="cs-CZ" sz="13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3059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E4F1A931-ED93-4675-946F-89A857AC1E58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pic>
        <p:nvPicPr>
          <p:cNvPr id="173060" name="Picture 4" descr="C:\Users\jfiala\Desktop\Beze jmé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351838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Hodnocené potraviny, výživové faktory</a:t>
            </a:r>
            <a:endParaRPr lang="cs-CZ" sz="2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083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C8EF4673-6ED6-4E5C-B46C-2CD97AAECB4F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74084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74085" name="Picture 6" descr="pyramida - zmenše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1295400"/>
            <a:ext cx="50625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Rectangle 4"/>
          <p:cNvSpPr>
            <a:spLocks noChangeArrowheads="1"/>
          </p:cNvSpPr>
          <p:nvPr/>
        </p:nvSpPr>
        <p:spPr bwMode="auto">
          <a:xfrm>
            <a:off x="304800" y="609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rgbClr val="000000"/>
                </a:solidFill>
                <a:latin typeface="Arial" charset="0"/>
              </a:rPr>
              <a:t>Obiloviny (+ vláknina)</a:t>
            </a:r>
            <a:r>
              <a:rPr lang="cs-CZ" sz="2800" b="0">
                <a:solidFill>
                  <a:srgbClr val="000000"/>
                </a:solidFill>
                <a:latin typeface="Arial" charset="0"/>
              </a:rPr>
              <a:t> </a:t>
            </a: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87" name="Rectangle 4"/>
          <p:cNvSpPr>
            <a:spLocks noChangeArrowheads="1"/>
          </p:cNvSpPr>
          <p:nvPr/>
        </p:nvSpPr>
        <p:spPr bwMode="auto">
          <a:xfrm>
            <a:off x="304800" y="11430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rgbClr val="000000"/>
                </a:solidFill>
                <a:latin typeface="Arial" charset="0"/>
              </a:rPr>
              <a:t>Zelenina, ovoce, luštěniny, ořechy, bylinky</a:t>
            </a:r>
            <a:r>
              <a:rPr lang="cs-CZ" sz="2800" b="0">
                <a:solidFill>
                  <a:srgbClr val="000000"/>
                </a:solidFill>
                <a:latin typeface="Arial" charset="0"/>
              </a:rPr>
              <a:t> </a:t>
            </a: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88" name="Rectangle 4"/>
          <p:cNvSpPr>
            <a:spLocks noChangeArrowheads="1"/>
          </p:cNvSpPr>
          <p:nvPr/>
        </p:nvSpPr>
        <p:spPr bwMode="auto">
          <a:xfrm>
            <a:off x="304800" y="1600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rgbClr val="000000"/>
                </a:solidFill>
                <a:latin typeface="Arial" charset="0"/>
              </a:rPr>
              <a:t>Maso, drůbež, ryby, vejce</a:t>
            </a:r>
            <a:r>
              <a:rPr lang="cs-CZ" sz="2800" b="0">
                <a:solidFill>
                  <a:srgbClr val="000000"/>
                </a:solidFill>
                <a:latin typeface="Arial" charset="0"/>
              </a:rPr>
              <a:t> </a:t>
            </a: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89" name="Rectangle 4"/>
          <p:cNvSpPr>
            <a:spLocks noChangeArrowheads="1"/>
          </p:cNvSpPr>
          <p:nvPr/>
        </p:nvSpPr>
        <p:spPr bwMode="auto">
          <a:xfrm>
            <a:off x="304800" y="2057400"/>
            <a:ext cx="441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rgbClr val="000000"/>
                </a:solidFill>
                <a:latin typeface="Arial" charset="0"/>
              </a:rPr>
              <a:t>Mléko a mléčné výrobky</a:t>
            </a:r>
            <a:r>
              <a:rPr lang="cs-CZ" sz="2800" b="0">
                <a:solidFill>
                  <a:srgbClr val="000000"/>
                </a:solidFill>
                <a:latin typeface="Arial" charset="0"/>
              </a:rPr>
              <a:t> </a:t>
            </a: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90" name="Rectangle 4"/>
          <p:cNvSpPr>
            <a:spLocks noChangeArrowheads="1"/>
          </p:cNvSpPr>
          <p:nvPr/>
        </p:nvSpPr>
        <p:spPr bwMode="auto">
          <a:xfrm>
            <a:off x="304800" y="2590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rgbClr val="000000"/>
                </a:solidFill>
                <a:latin typeface="Arial" charset="0"/>
              </a:rPr>
              <a:t>Tuky a oleje</a:t>
            </a: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91" name="Rectangle 4"/>
          <p:cNvSpPr>
            <a:spLocks noChangeArrowheads="1"/>
          </p:cNvSpPr>
          <p:nvPr/>
        </p:nvSpPr>
        <p:spPr bwMode="auto">
          <a:xfrm>
            <a:off x="304800" y="3048000"/>
            <a:ext cx="441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rgbClr val="000000"/>
                </a:solidFill>
                <a:latin typeface="Arial" charset="0"/>
              </a:rPr>
              <a:t>Cukry, sůl</a:t>
            </a: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92" name="Rectangle 4"/>
          <p:cNvSpPr>
            <a:spLocks noChangeArrowheads="1"/>
          </p:cNvSpPr>
          <p:nvPr/>
        </p:nvSpPr>
        <p:spPr bwMode="auto">
          <a:xfrm>
            <a:off x="304800" y="35814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rgbClr val="000000"/>
                </a:solidFill>
                <a:latin typeface="Arial" charset="0"/>
              </a:rPr>
              <a:t>Voda, ovocné šťávy a ostatní „soft“ nápoje, teplé nápoje</a:t>
            </a: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93" name="Rectangle 4"/>
          <p:cNvSpPr>
            <a:spLocks noChangeArrowheads="1"/>
          </p:cNvSpPr>
          <p:nvPr/>
        </p:nvSpPr>
        <p:spPr bwMode="auto">
          <a:xfrm>
            <a:off x="304800" y="4419600"/>
            <a:ext cx="441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rgbClr val="000000"/>
                </a:solidFill>
                <a:latin typeface="Arial" charset="0"/>
              </a:rPr>
              <a:t>Alkoholické nápoje</a:t>
            </a: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94" name="Rectangle 4"/>
          <p:cNvSpPr>
            <a:spLocks noChangeArrowheads="1"/>
          </p:cNvSpPr>
          <p:nvPr/>
        </p:nvSpPr>
        <p:spPr bwMode="auto">
          <a:xfrm>
            <a:off x="304800" y="4953000"/>
            <a:ext cx="441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rgbClr val="000000"/>
                </a:solidFill>
                <a:latin typeface="Arial" charset="0"/>
              </a:rPr>
              <a:t>Suplementa</a:t>
            </a: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95" name="Rectangle 4"/>
          <p:cNvSpPr>
            <a:spLocks noChangeArrowheads="1"/>
          </p:cNvSpPr>
          <p:nvPr/>
        </p:nvSpPr>
        <p:spPr bwMode="auto">
          <a:xfrm>
            <a:off x="304800" y="5486400"/>
            <a:ext cx="441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rgbClr val="3399FF"/>
              </a:buClr>
              <a:buSzPct val="60000"/>
              <a:buFont typeface="Wingdings" pitchFamily="2" charset="2"/>
              <a:buChar char="n"/>
            </a:pPr>
            <a:r>
              <a:rPr lang="cs-CZ" sz="2200" b="0">
                <a:solidFill>
                  <a:srgbClr val="000000"/>
                </a:solidFill>
                <a:latin typeface="Arial" charset="0"/>
              </a:rPr>
              <a:t>Nadváha a obezita</a:t>
            </a:r>
            <a:endParaRPr lang="cs-CZ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305800" cy="457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3400"/>
              </a:lnSpc>
              <a:defRPr/>
            </a:pPr>
            <a:r>
              <a:rPr lang="cs-CZ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Systém vizualizace efektu výživových faktorů</a:t>
            </a:r>
            <a:endParaRPr lang="cs-CZ" sz="25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5107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866785C3-7A44-41BF-8500-5C171F3BC04D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75108" name="Line 2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38100" cap="sq">
            <a:solidFill>
              <a:srgbClr val="91B2D7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75109" name="Picture 11" descr="02 - prázdné hodnoc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8914" r="8232" b="21393"/>
          <a:stretch>
            <a:fillRect/>
          </a:stretch>
        </p:blipFill>
        <p:spPr bwMode="auto">
          <a:xfrm>
            <a:off x="258763" y="1066800"/>
            <a:ext cx="8580437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4" descr="tabulka 1 - vláknin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15002" r="7965" b="18874"/>
          <a:stretch>
            <a:fillRect/>
          </a:stretch>
        </p:blipFill>
        <p:spPr>
          <a:xfrm>
            <a:off x="304800" y="1600200"/>
            <a:ext cx="8534400" cy="3771900"/>
          </a:xfrm>
        </p:spPr>
      </p:pic>
      <p:sp>
        <p:nvSpPr>
          <p:cNvPr id="176131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1835D2E0-0B97-4EFC-A02E-B9FB5D97BAA7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76132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6133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685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5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Obiloviny (zrniny), vláknina stravy</a:t>
            </a:r>
            <a:endParaRPr lang="cs-CZ" sz="2500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48851-761F-456D-81C3-438EDF92180E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609600"/>
          </a:xfrm>
        </p:spPr>
        <p:txBody>
          <a:bodyPr/>
          <a:lstStyle/>
          <a:p>
            <a:pPr algn="ctr" eaLnBrk="1" hangingPunct="1"/>
            <a:r>
              <a:rPr lang="cs-CZ" sz="4000" smtClean="0">
                <a:latin typeface="Arial" charset="0"/>
                <a:cs typeface="Times New Roman" pitchFamily="18" charset="0"/>
              </a:rPr>
              <a:t>Schéma výuky:</a:t>
            </a:r>
            <a:endParaRPr lang="cs-CZ" sz="4000" smtClean="0"/>
          </a:p>
        </p:txBody>
      </p:sp>
      <p:sp>
        <p:nvSpPr>
          <p:cNvPr id="109572" name="Line 3"/>
          <p:cNvSpPr>
            <a:spLocks noChangeShapeType="1"/>
          </p:cNvSpPr>
          <p:nvPr/>
        </p:nvSpPr>
        <p:spPr bwMode="auto">
          <a:xfrm>
            <a:off x="533400" y="8382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76200" y="10668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3600">
                <a:latin typeface="Arial" charset="0"/>
              </a:rPr>
              <a:t>5 společných seminářů </a:t>
            </a:r>
            <a:r>
              <a:rPr lang="cs-CZ" sz="1800" b="0">
                <a:latin typeface="Arial" charset="0"/>
              </a:rPr>
              <a:t>(povinná účast!)</a:t>
            </a:r>
          </a:p>
        </p:txBody>
      </p:sp>
      <p:sp>
        <p:nvSpPr>
          <p:cNvPr id="109575" name="Rectangle 10"/>
          <p:cNvSpPr>
            <a:spLocks noChangeArrowheads="1"/>
          </p:cNvSpPr>
          <p:nvPr/>
        </p:nvSpPr>
        <p:spPr bwMode="auto">
          <a:xfrm>
            <a:off x="76200" y="3124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3600">
                <a:latin typeface="Arial" charset="0"/>
              </a:rPr>
              <a:t>Semináře / praktika  </a:t>
            </a:r>
            <a:r>
              <a:rPr lang="cs-CZ" sz="1800" b="0">
                <a:latin typeface="Arial" charset="0"/>
              </a:rPr>
              <a:t>(povinná účast!)</a:t>
            </a:r>
          </a:p>
        </p:txBody>
      </p:sp>
      <p:sp>
        <p:nvSpPr>
          <p:cNvPr id="109576" name="Rectangle 11"/>
          <p:cNvSpPr>
            <a:spLocks noChangeArrowheads="1"/>
          </p:cNvSpPr>
          <p:nvPr/>
        </p:nvSpPr>
        <p:spPr bwMode="auto">
          <a:xfrm>
            <a:off x="685800" y="39624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r>
              <a:rPr lang="cs-CZ" sz="2400" b="0">
                <a:latin typeface="Arial" charset="0"/>
              </a:rPr>
              <a:t>7 x  3 hod.</a:t>
            </a:r>
            <a:r>
              <a:rPr lang="cs-CZ" sz="3200" b="0">
                <a:latin typeface="Arial" charset="0"/>
              </a:rPr>
              <a:t> </a:t>
            </a:r>
          </a:p>
        </p:txBody>
      </p:sp>
      <p:sp>
        <p:nvSpPr>
          <p:cNvPr id="109577" name="Rectangle 13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  <p:sp>
        <p:nvSpPr>
          <p:cNvPr id="109578" name="Rectangle 15"/>
          <p:cNvSpPr>
            <a:spLocks noChangeArrowheads="1"/>
          </p:cNvSpPr>
          <p:nvPr/>
        </p:nvSpPr>
        <p:spPr bwMode="auto">
          <a:xfrm>
            <a:off x="152400" y="5334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3600">
                <a:latin typeface="Arial" charset="0"/>
              </a:rPr>
              <a:t>Zkouška</a:t>
            </a:r>
          </a:p>
        </p:txBody>
      </p:sp>
      <p:sp>
        <p:nvSpPr>
          <p:cNvPr id="109579" name="Rectangle 11"/>
          <p:cNvSpPr>
            <a:spLocks noChangeArrowheads="1"/>
          </p:cNvSpPr>
          <p:nvPr/>
        </p:nvSpPr>
        <p:spPr bwMode="auto">
          <a:xfrm>
            <a:off x="762000" y="1828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r>
              <a:rPr lang="cs-CZ" sz="2400" b="0">
                <a:latin typeface="Arial" charset="0"/>
              </a:rPr>
              <a:t>5 x  3 hod.</a:t>
            </a:r>
            <a:r>
              <a:rPr lang="cs-CZ" sz="3200" b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E2D4618E-742C-4820-B08D-51F16EC210E7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77155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7156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771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24000"/>
            <a:ext cx="92281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B0E74602-3971-4C2C-921B-6278FD9C587C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78179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8180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78181" name="Picture 4" descr="tabulka 2 - zelenin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6038" r="4965" b="5635"/>
          <a:stretch>
            <a:fillRect/>
          </a:stretch>
        </p:blipFill>
        <p:spPr>
          <a:xfrm>
            <a:off x="28575" y="390525"/>
            <a:ext cx="9115425" cy="6467475"/>
          </a:xfrm>
        </p:spPr>
      </p:pic>
      <p:sp>
        <p:nvSpPr>
          <p:cNvPr id="178182" name="Line 6"/>
          <p:cNvSpPr>
            <a:spLocks noChangeShapeType="1"/>
          </p:cNvSpPr>
          <p:nvPr/>
        </p:nvSpPr>
        <p:spPr bwMode="auto">
          <a:xfrm>
            <a:off x="2286000" y="1066800"/>
            <a:ext cx="685800" cy="0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cs-CZ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4876800" y="1066800"/>
            <a:ext cx="685800" cy="0"/>
          </a:xfrm>
          <a:prstGeom prst="line">
            <a:avLst/>
          </a:prstGeom>
          <a:noFill/>
          <a:ln w="539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cs-CZ"/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Zelenina, ovoce, luštěniny, ořechy, bylinky, koření</a:t>
            </a:r>
            <a:endParaRPr lang="cs-CZ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F85D42AE-FC3B-4CF4-9683-002D926EEE91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79203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9204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792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0"/>
            <a:ext cx="60198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3B25AD92-F73D-4C56-9F42-B789E6BD82B0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80227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0228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80229" name="Picture 4" descr="tabulka 3 - ma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2311" r="5945" b="12721"/>
          <a:stretch>
            <a:fillRect/>
          </a:stretch>
        </p:blipFill>
        <p:spPr bwMode="auto">
          <a:xfrm>
            <a:off x="28575" y="884238"/>
            <a:ext cx="9101138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2286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5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Maso, drůbež, ryby a vejce</a:t>
            </a:r>
            <a:endParaRPr lang="cs-CZ" sz="2500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3DE1BF5D-0775-42CD-A633-EA5804793E33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81251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1252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812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6200"/>
            <a:ext cx="8662987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47D3520-2651-4201-826E-B36D5CFB0ECA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82275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2276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82277" name="Picture 4" descr="tabulka 4 - mlé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" t="14589" r="7207" b="30090"/>
          <a:stretch>
            <a:fillRect/>
          </a:stretch>
        </p:blipFill>
        <p:spPr bwMode="auto">
          <a:xfrm>
            <a:off x="76200" y="1143000"/>
            <a:ext cx="90678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04800" y="3810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5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Mléko a mléčné výrobky</a:t>
            </a:r>
            <a:endParaRPr lang="cs-CZ" sz="2500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8CCAB39D-4C36-4D3C-8730-AD12EA5FA61D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83299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3300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833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990600"/>
            <a:ext cx="86947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A8BD79AA-E56B-4C7E-8AAD-01DAC4DDCC0C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84323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4324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84325" name="Picture 4" descr="tabulka 5 - tu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5044" r="5603" b="20683"/>
          <a:stretch>
            <a:fillRect/>
          </a:stretch>
        </p:blipFill>
        <p:spPr bwMode="auto">
          <a:xfrm>
            <a:off x="26988" y="1284288"/>
            <a:ext cx="911701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457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5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Tuky a oleje</a:t>
            </a:r>
            <a:endParaRPr lang="cs-CZ" sz="2500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C3EE0538-00C4-4158-846A-8B978973EE00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85347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5348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853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90600"/>
            <a:ext cx="89614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AF929637-0CFE-4636-A913-267D47687D5F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86371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6372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86373" name="Picture 4" descr="tabulka 6 - cukry a sů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18414" r="6105" b="24860"/>
          <a:stretch>
            <a:fillRect/>
          </a:stretch>
        </p:blipFill>
        <p:spPr bwMode="auto">
          <a:xfrm>
            <a:off x="152400" y="1390650"/>
            <a:ext cx="8980488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533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8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Cukry a sůl</a:t>
            </a:r>
            <a:endParaRPr lang="cs-CZ" sz="2800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AEF95-3DB6-47DC-8E4C-6B6EEC337659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905000"/>
            <a:ext cx="7239000" cy="2667000"/>
          </a:xfrm>
        </p:spPr>
        <p:txBody>
          <a:bodyPr/>
          <a:lstStyle/>
          <a:p>
            <a:pPr algn="ctr" eaLnBrk="1" hangingPunct="1"/>
            <a:r>
              <a:rPr lang="cs-CZ" sz="9600" smtClean="0">
                <a:latin typeface="Arial" charset="0"/>
                <a:cs typeface="Times New Roman" pitchFamily="18" charset="0"/>
              </a:rPr>
              <a:t>Why</a:t>
            </a:r>
            <a:r>
              <a:rPr lang="cs-CZ" sz="20000" smtClean="0">
                <a:latin typeface="Arial" charset="0"/>
                <a:cs typeface="Times New Roman" pitchFamily="18" charset="0"/>
              </a:rPr>
              <a:t>?</a:t>
            </a:r>
            <a:endParaRPr lang="cs-CZ" sz="20000" smtClean="0"/>
          </a:p>
        </p:txBody>
      </p:sp>
      <p:sp>
        <p:nvSpPr>
          <p:cNvPr id="110596" name="Rectangle 3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0597" name="Rectangle 4"/>
          <p:cNvSpPr>
            <a:spLocks noChangeArrowheads="1"/>
          </p:cNvSpPr>
          <p:nvPr/>
        </p:nvSpPr>
        <p:spPr bwMode="auto">
          <a:xfrm>
            <a:off x="685800" y="5867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363538" indent="-277813" algn="l">
              <a:lnSpc>
                <a:spcPct val="75000"/>
              </a:lnSpc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n"/>
            </a:pPr>
            <a:endParaRPr lang="cs-CZ" sz="3200" b="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357280F0-09FE-4A62-B32C-1D738AEFA539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87395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7396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873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1563"/>
            <a:ext cx="8610600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EAE2BAC-90DD-4A42-880C-A6E03EBE3AC7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88419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8420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88421" name="Picture 4" descr="tabulka 7 - nápo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4630" r="4996" b="16582"/>
          <a:stretch>
            <a:fillRect/>
          </a:stretch>
        </p:blipFill>
        <p:spPr bwMode="auto">
          <a:xfrm>
            <a:off x="76200" y="1449388"/>
            <a:ext cx="89916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457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5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Voda, ovocné šťávy a ostatní „soft“ nápoje, teplé nápoje</a:t>
            </a:r>
            <a:endParaRPr lang="cs-CZ" sz="2500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6045442-4E05-45AB-987C-9BAD1341F932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89443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9444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894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4A927FAB-1EF7-4A5C-BED1-31DA8F114644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90467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0468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90469" name="Picture 4" descr="tabulka 8 - alko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14299" r="5794" b="19064"/>
          <a:stretch>
            <a:fillRect/>
          </a:stretch>
        </p:blipFill>
        <p:spPr bwMode="auto">
          <a:xfrm>
            <a:off x="152400" y="1344613"/>
            <a:ext cx="8915400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457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30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Alkohol</a:t>
            </a:r>
            <a:endParaRPr lang="cs-CZ" sz="3000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7C075B05-D60C-4E7A-90F6-B9FA41E751B2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91491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492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914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685800"/>
            <a:ext cx="89360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F5AA69AB-B507-4DB3-B51F-B7B155E5CED3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92515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2516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92517" name="Picture 4" descr="tabulka 9 - supleme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13167" r="5069" b="18532"/>
          <a:stretch>
            <a:fillRect/>
          </a:stretch>
        </p:blipFill>
        <p:spPr bwMode="auto">
          <a:xfrm>
            <a:off x="36513" y="1371600"/>
            <a:ext cx="910748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228600" y="4572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32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Suplementa</a:t>
            </a:r>
            <a:endParaRPr lang="cs-CZ" sz="3200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8F8AE06A-7BCA-41FA-8825-4313CCE1D724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93539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3540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935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8672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CFA6E92-E0AD-451A-808F-CA29F382EE4B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94563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4564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94565" name="Picture 4" descr="tabulka 10 - obez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t="12340" r="3993" b="9598"/>
          <a:stretch>
            <a:fillRect/>
          </a:stretch>
        </p:blipFill>
        <p:spPr bwMode="auto">
          <a:xfrm>
            <a:off x="28575" y="1055688"/>
            <a:ext cx="908685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2286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8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Nadváha a obezita</a:t>
            </a:r>
            <a:endParaRPr lang="cs-CZ" sz="2800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592D78DD-08DA-447F-9FCE-48CF6F7FC279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95587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5588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955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8344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CE66F93E-9EE3-4313-9756-B449DB61BD6A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96611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6612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96613" name="Picture 6" descr="shrnutí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11620" r="604" b="3058"/>
          <a:stretch>
            <a:fillRect/>
          </a:stretch>
        </p:blipFill>
        <p:spPr bwMode="auto">
          <a:xfrm>
            <a:off x="76200" y="1511300"/>
            <a:ext cx="89376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6858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5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Shrnutí – výživové faktory s </a:t>
            </a:r>
            <a:r>
              <a:rPr lang="cs-CZ" sz="270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přesvědčivými</a:t>
            </a:r>
            <a:r>
              <a:rPr lang="cs-CZ" sz="25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důkazy:</a:t>
            </a:r>
            <a:endParaRPr lang="cs-CZ" sz="2500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43DBC-2B33-4756-A7B8-AF254F7B3F93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381000"/>
          </a:xfrm>
        </p:spPr>
        <p:txBody>
          <a:bodyPr/>
          <a:lstStyle/>
          <a:p>
            <a:pPr algn="ctr" eaLnBrk="1" hangingPunct="1"/>
            <a:r>
              <a:rPr lang="cs-CZ" sz="2600" smtClean="0">
                <a:latin typeface="Arial" charset="0"/>
                <a:cs typeface="Times New Roman" pitchFamily="18" charset="0"/>
              </a:rPr>
              <a:t>Reasons:</a:t>
            </a:r>
            <a:endParaRPr lang="cs-CZ" sz="2600" smtClean="0"/>
          </a:p>
        </p:txBody>
      </p:sp>
      <p:sp>
        <p:nvSpPr>
          <p:cNvPr id="111620" name="Line 3"/>
          <p:cNvSpPr>
            <a:spLocks noChangeShapeType="1"/>
          </p:cNvSpPr>
          <p:nvPr/>
        </p:nvSpPr>
        <p:spPr bwMode="auto">
          <a:xfrm>
            <a:off x="533400" y="5334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5105400" y="1828800"/>
            <a:ext cx="274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75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i="1">
                <a:solidFill>
                  <a:schemeClr val="tx2"/>
                </a:solidFill>
                <a:latin typeface="Arial" charset="0"/>
              </a:rPr>
              <a:t>    </a:t>
            </a:r>
            <a:endParaRPr lang="cs-CZ" sz="3200" i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10661" name="Rectangle 5"/>
          <p:cNvSpPr>
            <a:spLocks noChangeArrowheads="1"/>
          </p:cNvSpPr>
          <p:nvPr/>
        </p:nvSpPr>
        <p:spPr bwMode="auto">
          <a:xfrm>
            <a:off x="152400" y="762000"/>
            <a:ext cx="861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>
                <a:latin typeface="Arial" charset="0"/>
              </a:rPr>
              <a:t>Preventions works also in dentistry</a:t>
            </a:r>
          </a:p>
        </p:txBody>
      </p:sp>
      <p:sp>
        <p:nvSpPr>
          <p:cNvPr id="710662" name="Rectangle 6"/>
          <p:cNvSpPr>
            <a:spLocks noChangeArrowheads="1"/>
          </p:cNvSpPr>
          <p:nvPr/>
        </p:nvSpPr>
        <p:spPr bwMode="auto">
          <a:xfrm>
            <a:off x="76200" y="16002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>
                <a:latin typeface="Arial" charset="0"/>
              </a:rPr>
              <a:t>Oral health is greatly influenced by factors like nutrition, smoking, hygiene, infections….)</a:t>
            </a:r>
          </a:p>
        </p:txBody>
      </p:sp>
      <p:sp>
        <p:nvSpPr>
          <p:cNvPr id="710663" name="Rectangle 7"/>
          <p:cNvSpPr>
            <a:spLocks noChangeArrowheads="1"/>
          </p:cNvSpPr>
          <p:nvPr/>
        </p:nvSpPr>
        <p:spPr bwMode="auto">
          <a:xfrm>
            <a:off x="76200" y="28956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>
                <a:latin typeface="Arial" charset="0"/>
              </a:rPr>
              <a:t>Oral health is closely connected with main diseases and their risk factors</a:t>
            </a: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0" y="42672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en-US" sz="2800">
                <a:latin typeface="Arial" charset="0"/>
              </a:rPr>
              <a:t>Occupational hygiene (physical and chemical factors): risks both for medical staff and patients</a:t>
            </a:r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76200" y="57150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33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82800" rIns="92075" bIns="118800"/>
          <a:lstStyle/>
          <a:p>
            <a:pPr marL="714375" indent="-536575" algn="l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>
                <a:latin typeface="Arial" charset="0"/>
              </a:rPr>
              <a:t>Infections (respiratory, parenteral): </a:t>
            </a:r>
            <a:r>
              <a:rPr lang="en-US" sz="2800">
                <a:latin typeface="Arial" charset="0"/>
              </a:rPr>
              <a:t>risks both for medical staff and patients</a:t>
            </a:r>
          </a:p>
          <a:p>
            <a:pPr marL="714375" indent="-536575" algn="l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r>
              <a:rPr lang="cs-CZ" sz="2800">
                <a:latin typeface="Arial" charset="0"/>
              </a:rPr>
              <a:t> </a:t>
            </a:r>
          </a:p>
          <a:p>
            <a:pPr marL="714375" indent="-536575" algn="l">
              <a:spcBef>
                <a:spcPct val="20000"/>
              </a:spcBef>
              <a:buClr>
                <a:schemeClr val="bg2"/>
              </a:buClr>
              <a:buSzTx/>
              <a:buFont typeface="Wingdings" pitchFamily="2" charset="2"/>
              <a:buChar char="n"/>
            </a:pPr>
            <a:endParaRPr lang="cs-CZ" sz="2800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0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0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1" grpId="0"/>
      <p:bldP spid="710662" grpId="0"/>
      <p:bldP spid="710663" grpId="0"/>
      <p:bldP spid="710664" grpId="0"/>
      <p:bldP spid="710665" grpId="0" build="allAtOnce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Zástupný symbol pro číslo snímku 5"/>
          <p:cNvSpPr txBox="1">
            <a:spLocks noGrp="1"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247613BD-7A43-4DCF-A1C9-B62CDC430684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197635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7636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pic>
        <p:nvPicPr>
          <p:cNvPr id="197637" name="Picture 5" descr="shrnutí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" b="2759"/>
          <a:stretch>
            <a:fillRect/>
          </a:stretch>
        </p:blipFill>
        <p:spPr bwMode="auto">
          <a:xfrm>
            <a:off x="533400" y="508000"/>
            <a:ext cx="8001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76200" y="762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sz="25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Shrnutí – výživové faktory s </a:t>
            </a:r>
            <a:r>
              <a:rPr lang="cs-CZ" sz="270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pravděpodobnými</a:t>
            </a:r>
            <a:r>
              <a:rPr lang="cs-CZ" sz="2500" b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důkazy:</a:t>
            </a:r>
            <a:endParaRPr lang="cs-CZ" sz="2500" b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19EBC-9D08-42F1-AD36-FFAB99B59B9D}" type="slidenum">
              <a:rPr lang="cs-CZ"/>
              <a:pPr>
                <a:defRPr/>
              </a:pPr>
              <a:t>91</a:t>
            </a:fld>
            <a:endParaRPr lang="cs-CZ"/>
          </a:p>
        </p:txBody>
      </p:sp>
      <p:sp>
        <p:nvSpPr>
          <p:cNvPr id="1986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57400"/>
            <a:ext cx="8839200" cy="1295400"/>
          </a:xfrm>
        </p:spPr>
        <p:txBody>
          <a:bodyPr/>
          <a:lstStyle/>
          <a:p>
            <a:pPr algn="ctr" eaLnBrk="1" hangingPunct="1">
              <a:lnSpc>
                <a:spcPts val="9600"/>
              </a:lnSpc>
            </a:pPr>
            <a:r>
              <a:rPr lang="cs-CZ" sz="8800" smtClean="0"/>
              <a:t>Physical activity</a:t>
            </a:r>
          </a:p>
        </p:txBody>
      </p:sp>
      <p:sp>
        <p:nvSpPr>
          <p:cNvPr id="198660" name="Line 3"/>
          <p:cNvSpPr>
            <a:spLocks noChangeShapeType="1"/>
          </p:cNvSpPr>
          <p:nvPr/>
        </p:nvSpPr>
        <p:spPr bwMode="auto">
          <a:xfrm>
            <a:off x="381000" y="38100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E70A4-3E36-4DB8-9DD1-F1B52CF7D94C}" type="slidenum">
              <a:rPr lang="cs-CZ"/>
              <a:pPr>
                <a:defRPr/>
              </a:pPr>
              <a:t>92</a:t>
            </a:fld>
            <a:endParaRPr lang="cs-CZ"/>
          </a:p>
        </p:txBody>
      </p:sp>
      <p:sp>
        <p:nvSpPr>
          <p:cNvPr id="199683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9684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chemeClr val="bg2"/>
              </a:buClr>
              <a:buSzTx/>
            </a:pPr>
            <a:endParaRPr lang="cs-CZ" sz="3200"/>
          </a:p>
        </p:txBody>
      </p:sp>
      <p:pic>
        <p:nvPicPr>
          <p:cNvPr id="199685" name="Picture 4" descr="tabulka 12 - pohy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3410"/>
          <a:stretch>
            <a:fillRect/>
          </a:stretch>
        </p:blipFill>
        <p:spPr bwMode="auto">
          <a:xfrm>
            <a:off x="76200" y="357188"/>
            <a:ext cx="9067800" cy="61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Zástupný symbol pro číslo snímku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5ADC858-4FED-44BC-9C54-593C91E64318}" type="slidenum">
              <a:rPr lang="cs-CZ" sz="1200">
                <a:solidFill>
                  <a:srgbClr val="595959"/>
                </a:solidFill>
                <a:latin typeface="Century Gothic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cs-CZ" sz="120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200707" name="AutoShape 2"/>
          <p:cNvSpPr>
            <a:spLocks noChangeArrowheads="1"/>
          </p:cNvSpPr>
          <p:nvPr/>
        </p:nvSpPr>
        <p:spPr bwMode="auto">
          <a:xfrm>
            <a:off x="6019800" y="4114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0708" name="Text Box 3"/>
          <p:cNvSpPr txBox="1">
            <a:spLocks noChangeArrowheads="1"/>
          </p:cNvSpPr>
          <p:nvPr/>
        </p:nvSpPr>
        <p:spPr bwMode="auto">
          <a:xfrm>
            <a:off x="5651500" y="908050"/>
            <a:ext cx="1152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indent="-179388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Letter Gothic" pitchFamily="49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66"/>
              </a:buClr>
              <a:buSzPct val="120000"/>
              <a:buFont typeface="Wingdings" pitchFamily="2" charset="2"/>
              <a:defRPr sz="2000" b="1">
                <a:solidFill>
                  <a:schemeClr val="tx1"/>
                </a:solidFill>
                <a:latin typeface="Letter Gothic" pitchFamily="49" charset="0"/>
              </a:defRPr>
            </a:lvl9pPr>
          </a:lstStyle>
          <a:p>
            <a:pPr algn="l" eaLnBrk="1" hangingPunct="1">
              <a:buClr>
                <a:srgbClr val="E4E9EF"/>
              </a:buClr>
              <a:buSzTx/>
            </a:pPr>
            <a:endParaRPr lang="cs-CZ" sz="3200">
              <a:solidFill>
                <a:srgbClr val="000000"/>
              </a:solidFill>
            </a:endParaRPr>
          </a:p>
        </p:txBody>
      </p:sp>
      <p:sp>
        <p:nvSpPr>
          <p:cNvPr id="1037315" name="Rectangle 3"/>
          <p:cNvSpPr>
            <a:spLocks noChangeArrowheads="1"/>
          </p:cNvSpPr>
          <p:nvPr/>
        </p:nvSpPr>
        <p:spPr bwMode="auto">
          <a:xfrm>
            <a:off x="381000" y="152400"/>
            <a:ext cx="830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b="0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007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3213"/>
            <a:ext cx="495300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AD64C-67D3-4A28-AA06-FEB671CA2781}" type="slidenum">
              <a:rPr lang="cs-CZ"/>
              <a:pPr>
                <a:defRPr/>
              </a:pPr>
              <a:t>94</a:t>
            </a:fld>
            <a:endParaRPr lang="cs-CZ"/>
          </a:p>
        </p:txBody>
      </p:sp>
      <p:pic>
        <p:nvPicPr>
          <p:cNvPr id="201731" name="Picture 2" descr="obál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5721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2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1295400"/>
            <a:ext cx="5638800" cy="457200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2800" smtClean="0"/>
              <a:t>WCR / AICR – Second report - 2007</a:t>
            </a:r>
          </a:p>
        </p:txBody>
      </p:sp>
      <p:sp>
        <p:nvSpPr>
          <p:cNvPr id="201733" name="Rectangle 4"/>
          <p:cNvSpPr>
            <a:spLocks noChangeArrowheads="1"/>
          </p:cNvSpPr>
          <p:nvPr/>
        </p:nvSpPr>
        <p:spPr bwMode="auto">
          <a:xfrm>
            <a:off x="3352800" y="2819400"/>
            <a:ext cx="556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www.dietandcancerreport.org </a:t>
            </a:r>
            <a:endParaRPr lang="cs-CZ">
              <a:latin typeface="Arial" charset="0"/>
            </a:endParaRPr>
          </a:p>
        </p:txBody>
      </p:sp>
      <p:sp>
        <p:nvSpPr>
          <p:cNvPr id="201734" name="Rectangle 5"/>
          <p:cNvSpPr>
            <a:spLocks noChangeArrowheads="1"/>
          </p:cNvSpPr>
          <p:nvPr/>
        </p:nvSpPr>
        <p:spPr bwMode="auto">
          <a:xfrm>
            <a:off x="3352800" y="2209800"/>
            <a:ext cx="281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www.aicr.org</a:t>
            </a:r>
            <a:endParaRPr lang="cs-CZ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0884F-B385-41D0-A534-D5E22D086C9A}" type="slidenum">
              <a:rPr lang="cs-CZ"/>
              <a:pPr>
                <a:defRPr/>
              </a:pPr>
              <a:t>95</a:t>
            </a:fld>
            <a:endParaRPr lang="cs-CZ"/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39200" cy="471487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3600" smtClean="0"/>
              <a:t>A co důležité pro riziko není, apod.</a:t>
            </a:r>
          </a:p>
        </p:txBody>
      </p:sp>
      <p:sp>
        <p:nvSpPr>
          <p:cNvPr id="202756" name="Line 3"/>
          <p:cNvSpPr>
            <a:spLocks noChangeShapeType="1"/>
          </p:cNvSpPr>
          <p:nvPr/>
        </p:nvSpPr>
        <p:spPr bwMode="auto">
          <a:xfrm>
            <a:off x="381000" y="69215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2757" name="Rectangle 4"/>
          <p:cNvSpPr>
            <a:spLocks noChangeArrowheads="1"/>
          </p:cNvSpPr>
          <p:nvPr/>
        </p:nvSpPr>
        <p:spPr bwMode="auto">
          <a:xfrm>
            <a:off x="395288" y="1125538"/>
            <a:ext cx="66246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Zbytky pesticidů v potravinách</a:t>
            </a:r>
            <a:endParaRPr lang="cs-CZ">
              <a:latin typeface="Arial" charset="0"/>
            </a:endParaRPr>
          </a:p>
        </p:txBody>
      </p:sp>
      <p:sp>
        <p:nvSpPr>
          <p:cNvPr id="202758" name="Rectangle 5"/>
          <p:cNvSpPr>
            <a:spLocks noChangeArrowheads="1"/>
          </p:cNvSpPr>
          <p:nvPr/>
        </p:nvSpPr>
        <p:spPr bwMode="auto">
          <a:xfrm>
            <a:off x="431800" y="1916113"/>
            <a:ext cx="86772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Konzervační a jiné látky, tzv. É-čka</a:t>
            </a:r>
            <a:endParaRPr lang="cs-CZ">
              <a:latin typeface="Arial" charset="0"/>
            </a:endParaRPr>
          </a:p>
        </p:txBody>
      </p:sp>
      <p:sp>
        <p:nvSpPr>
          <p:cNvPr id="202759" name="Rectangle 6"/>
          <p:cNvSpPr>
            <a:spLocks noChangeArrowheads="1"/>
          </p:cNvSpPr>
          <p:nvPr/>
        </p:nvSpPr>
        <p:spPr bwMode="auto">
          <a:xfrm>
            <a:off x="431800" y="2708275"/>
            <a:ext cx="8677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Suplementa, vitamínové přípravky</a:t>
            </a:r>
            <a:endParaRPr lang="cs-CZ">
              <a:latin typeface="Arial" charset="0"/>
            </a:endParaRPr>
          </a:p>
        </p:txBody>
      </p:sp>
      <p:sp>
        <p:nvSpPr>
          <p:cNvPr id="202760" name="Rectangle 7"/>
          <p:cNvSpPr>
            <a:spLocks noChangeArrowheads="1"/>
          </p:cNvSpPr>
          <p:nvPr/>
        </p:nvSpPr>
        <p:spPr bwMode="auto">
          <a:xfrm>
            <a:off x="468313" y="4292600"/>
            <a:ext cx="8677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Káva, čaj</a:t>
            </a:r>
            <a:endParaRPr lang="cs-CZ">
              <a:latin typeface="Arial" charset="0"/>
            </a:endParaRPr>
          </a:p>
        </p:txBody>
      </p:sp>
      <p:sp>
        <p:nvSpPr>
          <p:cNvPr id="202761" name="Rectangle 8"/>
          <p:cNvSpPr>
            <a:spLocks noChangeArrowheads="1"/>
          </p:cNvSpPr>
          <p:nvPr/>
        </p:nvSpPr>
        <p:spPr bwMode="auto">
          <a:xfrm>
            <a:off x="395288" y="3429000"/>
            <a:ext cx="8677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Umělá sladidla</a:t>
            </a:r>
            <a:endParaRPr lang="cs-CZ">
              <a:latin typeface="Arial" charset="0"/>
            </a:endParaRPr>
          </a:p>
        </p:txBody>
      </p:sp>
      <p:sp>
        <p:nvSpPr>
          <p:cNvPr id="202762" name="Rectangle 9"/>
          <p:cNvSpPr>
            <a:spLocks noChangeArrowheads="1"/>
          </p:cNvSpPr>
          <p:nvPr/>
        </p:nvSpPr>
        <p:spPr bwMode="auto">
          <a:xfrm>
            <a:off x="2195513" y="4797425"/>
            <a:ext cx="55451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3200" b="0">
                <a:latin typeface="Arial" charset="0"/>
              </a:rPr>
              <a:t>. . . . . . . . . . . . . . . . . . . . . .</a:t>
            </a:r>
            <a:endParaRPr lang="cs-CZ" sz="3200">
              <a:latin typeface="Arial" charset="0"/>
            </a:endParaRPr>
          </a:p>
        </p:txBody>
      </p:sp>
      <p:sp>
        <p:nvSpPr>
          <p:cNvPr id="202763" name="Rectangle 10"/>
          <p:cNvSpPr>
            <a:spLocks noChangeArrowheads="1"/>
          </p:cNvSpPr>
          <p:nvPr/>
        </p:nvSpPr>
        <p:spPr bwMode="auto">
          <a:xfrm>
            <a:off x="1042988" y="5661025"/>
            <a:ext cx="80295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sz="2800" b="0">
                <a:solidFill>
                  <a:srgbClr val="CC0000"/>
                </a:solidFill>
                <a:latin typeface="Arial" charset="0"/>
              </a:rPr>
              <a:t>Nezaměřovat se na speciální druhy potravin…</a:t>
            </a:r>
            <a:endParaRPr lang="cs-CZ">
              <a:solidFill>
                <a:srgbClr val="CC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76FE6-F5DB-4DC7-9F2F-48B273A5B413}" type="slidenum">
              <a:rPr lang="cs-CZ"/>
              <a:pPr>
                <a:defRPr/>
              </a:pPr>
              <a:t>96</a:t>
            </a:fld>
            <a:endParaRPr lang="cs-CZ"/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57400"/>
            <a:ext cx="8839200" cy="1295400"/>
          </a:xfrm>
        </p:spPr>
        <p:txBody>
          <a:bodyPr/>
          <a:lstStyle/>
          <a:p>
            <a:pPr algn="ctr" eaLnBrk="1" hangingPunct="1">
              <a:lnSpc>
                <a:spcPts val="9600"/>
              </a:lnSpc>
            </a:pPr>
            <a:r>
              <a:rPr lang="cs-CZ" sz="8800" smtClean="0"/>
              <a:t/>
            </a:r>
            <a:br>
              <a:rPr lang="cs-CZ" sz="8800" smtClean="0"/>
            </a:br>
            <a:r>
              <a:rPr lang="cs-CZ" sz="8800" smtClean="0"/>
              <a:t>Doporučení</a:t>
            </a:r>
            <a:br>
              <a:rPr lang="cs-CZ" sz="8800" smtClean="0"/>
            </a:br>
            <a:r>
              <a:rPr lang="cs-CZ" sz="8800" smtClean="0"/>
              <a:t> </a:t>
            </a:r>
            <a:r>
              <a:rPr lang="cs-CZ" smtClean="0"/>
              <a:t>pro prevenci</a:t>
            </a:r>
          </a:p>
        </p:txBody>
      </p:sp>
      <p:sp>
        <p:nvSpPr>
          <p:cNvPr id="203780" name="Line 3"/>
          <p:cNvSpPr>
            <a:spLocks noChangeShapeType="1"/>
          </p:cNvSpPr>
          <p:nvPr/>
        </p:nvSpPr>
        <p:spPr bwMode="auto">
          <a:xfrm>
            <a:off x="381000" y="480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BFE48-E1BA-463F-9960-9B4135D4ADA1}" type="slidenum">
              <a:rPr lang="cs-CZ"/>
              <a:pPr>
                <a:defRPr/>
              </a:pPr>
              <a:t>97</a:t>
            </a:fld>
            <a:endParaRPr lang="cs-CZ"/>
          </a:p>
        </p:txBody>
      </p:sp>
      <p:pic>
        <p:nvPicPr>
          <p:cNvPr id="206851" name="Picture 2" descr="obál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5721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2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1295400"/>
            <a:ext cx="5638800" cy="457200"/>
          </a:xfrm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2800" smtClean="0"/>
              <a:t>WCR / AICR – Second report - 2007</a:t>
            </a:r>
          </a:p>
        </p:txBody>
      </p:sp>
      <p:sp>
        <p:nvSpPr>
          <p:cNvPr id="206853" name="Rectangle 4"/>
          <p:cNvSpPr>
            <a:spLocks noChangeArrowheads="1"/>
          </p:cNvSpPr>
          <p:nvPr/>
        </p:nvSpPr>
        <p:spPr bwMode="auto">
          <a:xfrm>
            <a:off x="3352800" y="2819400"/>
            <a:ext cx="556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www.dietandcancerreport.org </a:t>
            </a:r>
            <a:endParaRPr lang="cs-CZ">
              <a:latin typeface="Arial" charset="0"/>
            </a:endParaRPr>
          </a:p>
        </p:txBody>
      </p:sp>
      <p:sp>
        <p:nvSpPr>
          <p:cNvPr id="206854" name="Rectangle 5"/>
          <p:cNvSpPr>
            <a:spLocks noChangeArrowheads="1"/>
          </p:cNvSpPr>
          <p:nvPr/>
        </p:nvSpPr>
        <p:spPr bwMode="auto">
          <a:xfrm>
            <a:off x="3352800" y="2209800"/>
            <a:ext cx="2819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www.aicr.org</a:t>
            </a:r>
            <a:endParaRPr lang="cs-CZ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FC8BF-6E3F-4E1F-BC88-C349DA3DAAB3}" type="slidenum">
              <a:rPr lang="cs-CZ"/>
              <a:pPr>
                <a:defRPr/>
              </a:pPr>
              <a:t>98</a:t>
            </a:fld>
            <a:endParaRPr lang="cs-CZ"/>
          </a:p>
        </p:txBody>
      </p:sp>
      <p:sp>
        <p:nvSpPr>
          <p:cNvPr id="207875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078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787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290513"/>
            <a:ext cx="4724400" cy="471487"/>
          </a:xfrm>
          <a:noFill/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3600" smtClean="0">
                <a:solidFill>
                  <a:srgbClr val="008080"/>
                </a:solidFill>
              </a:rPr>
              <a:t>RECOMMENDATION  1</a:t>
            </a:r>
          </a:p>
        </p:txBody>
      </p:sp>
      <p:sp>
        <p:nvSpPr>
          <p:cNvPr id="207878" name="Rectangle 5"/>
          <p:cNvSpPr>
            <a:spLocks noChangeArrowheads="1"/>
          </p:cNvSpPr>
          <p:nvPr/>
        </p:nvSpPr>
        <p:spPr bwMode="auto">
          <a:xfrm>
            <a:off x="609600" y="1295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4000">
                <a:solidFill>
                  <a:srgbClr val="FF0066"/>
                </a:solidFill>
                <a:latin typeface="Arial Narrow" pitchFamily="34" charset="0"/>
              </a:rPr>
              <a:t>TĚLESNÁ HMOTNOST, TĚLESNÝ TUK</a:t>
            </a:r>
          </a:p>
        </p:txBody>
      </p:sp>
      <p:sp>
        <p:nvSpPr>
          <p:cNvPr id="207879" name="Rectangle 6"/>
          <p:cNvSpPr>
            <a:spLocks noChangeArrowheads="1"/>
          </p:cNvSpPr>
          <p:nvPr/>
        </p:nvSpPr>
        <p:spPr bwMode="auto">
          <a:xfrm>
            <a:off x="762000" y="1905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2800">
                <a:solidFill>
                  <a:srgbClr val="FF0066"/>
                </a:solidFill>
                <a:latin typeface="Arial Narrow" pitchFamily="34" charset="0"/>
              </a:rPr>
              <a:t>Být co nejvíce štíhlý v rámci normálního rozmezí</a:t>
            </a:r>
          </a:p>
        </p:txBody>
      </p:sp>
      <p:sp>
        <p:nvSpPr>
          <p:cNvPr id="207880" name="Rectangle 7"/>
          <p:cNvSpPr>
            <a:spLocks noChangeArrowheads="1"/>
          </p:cNvSpPr>
          <p:nvPr/>
        </p:nvSpPr>
        <p:spPr bwMode="auto">
          <a:xfrm>
            <a:off x="381000" y="2514600"/>
            <a:ext cx="80724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Udržovat hmotnost v normálním rozmezí BMI = 18.5 – 25 (WHO)</a:t>
            </a:r>
            <a:endParaRPr lang="cs-CZ">
              <a:latin typeface="Arial" charset="0"/>
            </a:endParaRPr>
          </a:p>
        </p:txBody>
      </p:sp>
      <p:sp>
        <p:nvSpPr>
          <p:cNvPr id="207881" name="Rectangle 8"/>
          <p:cNvSpPr>
            <a:spLocks noChangeArrowheads="1"/>
          </p:cNvSpPr>
          <p:nvPr/>
        </p:nvSpPr>
        <p:spPr bwMode="auto">
          <a:xfrm>
            <a:off x="385763" y="6053138"/>
            <a:ext cx="80724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Populační medián BMI by měl být mezi 21 a 23   </a:t>
            </a:r>
            <a:endParaRPr lang="cs-CZ">
              <a:latin typeface="Arial" charset="0"/>
            </a:endParaRPr>
          </a:p>
        </p:txBody>
      </p:sp>
      <p:sp>
        <p:nvSpPr>
          <p:cNvPr id="207882" name="Rectangle 9"/>
          <p:cNvSpPr>
            <a:spLocks noChangeArrowheads="1"/>
          </p:cNvSpPr>
          <p:nvPr/>
        </p:nvSpPr>
        <p:spPr bwMode="auto">
          <a:xfrm>
            <a:off x="385763" y="3429000"/>
            <a:ext cx="80724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Pro děti jsou speciální percentilové grafy</a:t>
            </a:r>
            <a:endParaRPr lang="cs-CZ">
              <a:latin typeface="Arial" charset="0"/>
            </a:endParaRPr>
          </a:p>
        </p:txBody>
      </p:sp>
      <p:sp>
        <p:nvSpPr>
          <p:cNvPr id="207883" name="Rectangle 10"/>
          <p:cNvSpPr>
            <a:spLocks noChangeArrowheads="1"/>
          </p:cNvSpPr>
          <p:nvPr/>
        </p:nvSpPr>
        <p:spPr bwMode="auto">
          <a:xfrm>
            <a:off x="309563" y="3962400"/>
            <a:ext cx="80724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Směřovat (přes detství a adoledcenci) aby v dospělosti byla hmotnost k dolnímu konci rozmezí</a:t>
            </a:r>
            <a:endParaRPr lang="cs-CZ">
              <a:latin typeface="Arial" charset="0"/>
            </a:endParaRPr>
          </a:p>
        </p:txBody>
      </p:sp>
      <p:sp>
        <p:nvSpPr>
          <p:cNvPr id="207884" name="Rectangle 11"/>
          <p:cNvSpPr>
            <a:spLocks noChangeArrowheads="1"/>
          </p:cNvSpPr>
          <p:nvPr/>
        </p:nvSpPr>
        <p:spPr bwMode="auto">
          <a:xfrm>
            <a:off x="381000" y="5138738"/>
            <a:ext cx="8072438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Vyvarovat se přírůstku hmotnosti a zvýšení obvodu břicha v dospělosti   </a:t>
            </a:r>
            <a:endParaRPr lang="cs-CZ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398CF-57C9-4860-AB84-5AB1CA9BB51D}" type="slidenum">
              <a:rPr lang="cs-CZ"/>
              <a:pPr>
                <a:defRPr/>
              </a:pPr>
              <a:t>99</a:t>
            </a:fld>
            <a:endParaRPr lang="cs-CZ"/>
          </a:p>
        </p:txBody>
      </p:sp>
      <p:sp>
        <p:nvSpPr>
          <p:cNvPr id="208899" name="Line 2"/>
          <p:cNvSpPr>
            <a:spLocks noChangeShapeType="1"/>
          </p:cNvSpPr>
          <p:nvPr/>
        </p:nvSpPr>
        <p:spPr bwMode="auto">
          <a:xfrm>
            <a:off x="381000" y="990600"/>
            <a:ext cx="8229600" cy="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089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32766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890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0" y="290513"/>
            <a:ext cx="4724400" cy="471487"/>
          </a:xfrm>
          <a:noFill/>
        </p:spPr>
        <p:txBody>
          <a:bodyPr/>
          <a:lstStyle/>
          <a:p>
            <a:pPr algn="ctr" eaLnBrk="1" hangingPunct="1">
              <a:lnSpc>
                <a:spcPts val="3400"/>
              </a:lnSpc>
            </a:pPr>
            <a:r>
              <a:rPr lang="cs-CZ" sz="3600" smtClean="0">
                <a:solidFill>
                  <a:srgbClr val="008080"/>
                </a:solidFill>
              </a:rPr>
              <a:t>RECOMMENDATION  2</a:t>
            </a:r>
          </a:p>
        </p:txBody>
      </p:sp>
      <p:sp>
        <p:nvSpPr>
          <p:cNvPr id="208902" name="Rectangle 5"/>
          <p:cNvSpPr>
            <a:spLocks noChangeArrowheads="1"/>
          </p:cNvSpPr>
          <p:nvPr/>
        </p:nvSpPr>
        <p:spPr bwMode="auto">
          <a:xfrm>
            <a:off x="609600" y="1143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4000">
                <a:solidFill>
                  <a:srgbClr val="FF0066"/>
                </a:solidFill>
                <a:latin typeface="Arial Narrow" pitchFamily="34" charset="0"/>
              </a:rPr>
              <a:t>POHYBOVÁ AKTIVITA</a:t>
            </a:r>
          </a:p>
        </p:txBody>
      </p:sp>
      <p:sp>
        <p:nvSpPr>
          <p:cNvPr id="208903" name="Rectangle 6"/>
          <p:cNvSpPr>
            <a:spLocks noChangeArrowheads="1"/>
          </p:cNvSpPr>
          <p:nvPr/>
        </p:nvSpPr>
        <p:spPr bwMode="auto">
          <a:xfrm>
            <a:off x="762000" y="1676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ts val="3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sz="2800">
                <a:solidFill>
                  <a:srgbClr val="FF0066"/>
                </a:solidFill>
                <a:latin typeface="Arial Narrow" pitchFamily="34" charset="0"/>
              </a:rPr>
              <a:t>Být fyzicky aktivní jako součást každodenního života</a:t>
            </a:r>
          </a:p>
        </p:txBody>
      </p:sp>
      <p:sp>
        <p:nvSpPr>
          <p:cNvPr id="208904" name="Rectangle 7"/>
          <p:cNvSpPr>
            <a:spLocks noChangeArrowheads="1"/>
          </p:cNvSpPr>
          <p:nvPr/>
        </p:nvSpPr>
        <p:spPr bwMode="auto">
          <a:xfrm>
            <a:off x="457200" y="2286000"/>
            <a:ext cx="8072438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Mírná fyzická aktivita (ekvivalent rychlé chůze) přinejmenším 30 minut každý den</a:t>
            </a:r>
            <a:endParaRPr lang="cs-CZ">
              <a:latin typeface="Arial" charset="0"/>
            </a:endParaRPr>
          </a:p>
        </p:txBody>
      </p:sp>
      <p:sp>
        <p:nvSpPr>
          <p:cNvPr id="208905" name="Rectangle 8"/>
          <p:cNvSpPr>
            <a:spLocks noChangeArrowheads="1"/>
          </p:cNvSpPr>
          <p:nvPr/>
        </p:nvSpPr>
        <p:spPr bwMode="auto">
          <a:xfrm>
            <a:off x="385763" y="3200400"/>
            <a:ext cx="8072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Po zlepšení kondice se snažit o 60 a více minut  mírné aktivity, nebo 30 či více minut intenzivnější aktivity každý den</a:t>
            </a:r>
            <a:endParaRPr lang="cs-CZ">
              <a:latin typeface="Arial" charset="0"/>
            </a:endParaRPr>
          </a:p>
        </p:txBody>
      </p:sp>
      <p:sp>
        <p:nvSpPr>
          <p:cNvPr id="208906" name="Rectangle 9"/>
          <p:cNvSpPr>
            <a:spLocks noChangeArrowheads="1"/>
          </p:cNvSpPr>
          <p:nvPr/>
        </p:nvSpPr>
        <p:spPr bwMode="auto">
          <a:xfrm>
            <a:off x="457200" y="4495800"/>
            <a:ext cx="80724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Limitovat sedavé návyky jako sledování TV</a:t>
            </a:r>
            <a:endParaRPr lang="cs-CZ">
              <a:latin typeface="Arial" charset="0"/>
            </a:endParaRPr>
          </a:p>
        </p:txBody>
      </p:sp>
      <p:sp>
        <p:nvSpPr>
          <p:cNvPr id="208907" name="Rectangle 10"/>
          <p:cNvSpPr>
            <a:spLocks noChangeArrowheads="1"/>
          </p:cNvSpPr>
          <p:nvPr/>
        </p:nvSpPr>
        <p:spPr bwMode="auto">
          <a:xfrm>
            <a:off x="457200" y="5181600"/>
            <a:ext cx="80724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2800" b="0">
                <a:latin typeface="Arial" charset="0"/>
              </a:rPr>
              <a:t>Průměrná PAL  by měla být nad 1.6</a:t>
            </a:r>
            <a:endParaRPr lang="cs-CZ">
              <a:latin typeface="Arial" charset="0"/>
            </a:endParaRPr>
          </a:p>
        </p:txBody>
      </p:sp>
      <p:sp>
        <p:nvSpPr>
          <p:cNvPr id="208908" name="Rectangle 11"/>
          <p:cNvSpPr>
            <a:spLocks noChangeArrowheads="1"/>
          </p:cNvSpPr>
          <p:nvPr/>
        </p:nvSpPr>
        <p:spPr bwMode="auto">
          <a:xfrm>
            <a:off x="381000" y="5867400"/>
            <a:ext cx="80724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60000"/>
            </a:pPr>
            <a:r>
              <a:rPr lang="cs-CZ" b="0" i="1">
                <a:latin typeface="Arial" charset="0"/>
              </a:rPr>
              <a:t>PAL = celkový energ.výdej  x basální metabalosmus, „sedavý“ – sedentary = 1.4 </a:t>
            </a:r>
            <a:endParaRPr lang="cs-CZ" i="1">
              <a:latin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ecná">
  <a:themeElements>
    <a:clrScheme name="Obecná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Obecná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9966"/>
          </a:buClr>
          <a:buSzPct val="120000"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etter Gothic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9966"/>
          </a:buClr>
          <a:buSzPct val="120000"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etter Gothic" pitchFamily="49" charset="0"/>
          </a:defRPr>
        </a:defPPr>
      </a:lstStyle>
    </a:lnDef>
  </a:objectDefaults>
  <a:extraClrSchemeLst>
    <a:extraClrScheme>
      <a:clrScheme name="Obecná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Office\Templates\1029\Obecná.pot</Template>
  <TotalTime>16524</TotalTime>
  <Words>2892</Words>
  <Application>Microsoft Office PowerPoint</Application>
  <PresentationFormat>Předvádění na obrazovce (4:3)</PresentationFormat>
  <Paragraphs>715</Paragraphs>
  <Slides>105</Slides>
  <Notes>104</Notes>
  <HiddenSlides>0</HiddenSlides>
  <MMClips>0</MMClips>
  <ScaleCrop>false</ScaleCrop>
  <HeadingPairs>
    <vt:vector size="6" baseType="variant">
      <vt:variant>
        <vt:lpstr>Motiv</vt:lpstr>
      </vt:variant>
      <vt:variant>
        <vt:i4>8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105</vt:i4>
      </vt:variant>
    </vt:vector>
  </HeadingPairs>
  <TitlesOfParts>
    <vt:vector size="114" baseType="lpstr">
      <vt:lpstr>Obecná</vt:lpstr>
      <vt:lpstr>Exekutivní</vt:lpstr>
      <vt:lpstr>Vzletný</vt:lpstr>
      <vt:lpstr>1_Vzletný</vt:lpstr>
      <vt:lpstr>2_Vzletný</vt:lpstr>
      <vt:lpstr>3_Vzletný</vt:lpstr>
      <vt:lpstr>4_Vzletný</vt:lpstr>
      <vt:lpstr>5_Vzletný</vt:lpstr>
      <vt:lpstr>Graf</vt:lpstr>
      <vt:lpstr>The Basic of Hygiene in Dentistry </vt:lpstr>
      <vt:lpstr>Subject scope</vt:lpstr>
      <vt:lpstr>Exam questions – topics:</vt:lpstr>
      <vt:lpstr>Zkušební otázky </vt:lpstr>
      <vt:lpstr>Zkušební otázky </vt:lpstr>
      <vt:lpstr>Zkušební otázky </vt:lpstr>
      <vt:lpstr>Schéma výuky:</vt:lpstr>
      <vt:lpstr>Why?</vt:lpstr>
      <vt:lpstr>Reasons:</vt:lpstr>
      <vt:lpstr>Determinants of health</vt:lpstr>
      <vt:lpstr>On what depends, how healthy we are </vt:lpstr>
      <vt:lpstr>Health determinants</vt:lpstr>
      <vt:lpstr>Progress of individual health– different combinations of genetics ans lifestyle</vt:lpstr>
      <vt:lpstr>Health protection and promotion</vt:lpstr>
      <vt:lpstr>Hygiene, preventive medicine, epidemiology</vt:lpstr>
      <vt:lpstr>TYPES OF PREVENTION</vt:lpstr>
      <vt:lpstr>Levels of prevention a) primary, b) secondary, c) tertiary</vt:lpstr>
      <vt:lpstr>b. Secondary prevention </vt:lpstr>
      <vt:lpstr>2 strategies in prevention:</vt:lpstr>
      <vt:lpstr>What belongs to primary prevention</vt:lpstr>
      <vt:lpstr>What belongs to secondary prevention</vt:lpstr>
      <vt:lpstr>PRINCIPY PRIMÁRNÍ PREVENCE   a srovnání s klinickou medicínou</vt:lpstr>
      <vt:lpstr>Epidemiologické metody </vt:lpstr>
      <vt:lpstr>Types of epidemiologic studies</vt:lpstr>
      <vt:lpstr>Descriptive studies </vt:lpstr>
      <vt:lpstr>Prezentace aplikace PowerPoint</vt:lpstr>
      <vt:lpstr>Prezentace aplikace PowerPoint</vt:lpstr>
      <vt:lpstr>Analytic studies </vt:lpstr>
      <vt:lpstr>Prezentace aplikace PowerPoint</vt:lpstr>
      <vt:lpstr>Experimental studies </vt:lpstr>
      <vt:lpstr>Tools for measuring health status of a population</vt:lpstr>
      <vt:lpstr>Cardiovascular diseases – epidemiology, risk factors (etiology), prevention</vt:lpstr>
      <vt:lpstr>Prezentace aplikace PowerPoint</vt:lpstr>
      <vt:lpstr>Prezentace aplikace PowerPoint</vt:lpstr>
      <vt:lpstr>Mortality structure</vt:lpstr>
      <vt:lpstr>Prezentace aplikace PowerPoint</vt:lpstr>
      <vt:lpstr>Časový vývoj aterosklerózy</vt:lpstr>
      <vt:lpstr>Causes  of atherosclerosis</vt:lpstr>
      <vt:lpstr>Smoking</vt:lpstr>
      <vt:lpstr>Strava a riziko aterosklerózy</vt:lpstr>
      <vt:lpstr>Prevence kardiovaskulárních onemocnění</vt:lpstr>
      <vt:lpstr>Doporučení stravy pro prevenci KVO</vt:lpstr>
      <vt:lpstr>Causes  of atherosclerosis</vt:lpstr>
      <vt:lpstr>Doporučení pohybové aktivity</vt:lpstr>
      <vt:lpstr>RR koronárně-srdečního onemocnění ve vztahu k alkoholu  </vt:lpstr>
      <vt:lpstr>Cholesterol </vt:lpstr>
      <vt:lpstr>Druhy cholesterolu v krvi </vt:lpstr>
      <vt:lpstr>Cholesterol v ČR </vt:lpstr>
      <vt:lpstr>Na čem závisí hladina krevního cholesterolu </vt:lpstr>
      <vt:lpstr>Doporučení tělesné hmotnosti</vt:lpstr>
      <vt:lpstr>Krevní tlak </vt:lpstr>
      <vt:lpstr>Cancer</vt:lpstr>
      <vt:lpstr>Rakovina - epidemiologie</vt:lpstr>
      <vt:lpstr>Prezentace aplikace PowerPoint</vt:lpstr>
      <vt:lpstr>Prezentace aplikace PowerPoint</vt:lpstr>
      <vt:lpstr>Pořadí nádorů dle úrtnosti</vt:lpstr>
      <vt:lpstr>Prezentace aplikace PowerPoint</vt:lpstr>
      <vt:lpstr> Main risk factors</vt:lpstr>
      <vt:lpstr>Příčiny rakoviny</vt:lpstr>
      <vt:lpstr>Attributive parta of overall cancer mortality</vt:lpstr>
      <vt:lpstr>Kouření</vt:lpstr>
      <vt:lpstr>Prezentace aplikace PowerPoint</vt:lpstr>
      <vt:lpstr>Diet and the risk of cancer</vt:lpstr>
      <vt:lpstr>Jak velký je podíl výživových faktorů na riziku rakoviny?</vt:lpstr>
      <vt:lpstr>Prezentace aplikace PowerPoint</vt:lpstr>
      <vt:lpstr>Kategorie důkazů o efektu na riziko  (AICR/WCR 2008)</vt:lpstr>
      <vt:lpstr>Hodnocené potraviny, výživové faktory</vt:lpstr>
      <vt:lpstr>Systém vizualizace efektu výživových faktorů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Physical activity</vt:lpstr>
      <vt:lpstr>Prezentace aplikace PowerPoint</vt:lpstr>
      <vt:lpstr>Prezentace aplikace PowerPoint</vt:lpstr>
      <vt:lpstr>WCR / AICR – Second report - 2007</vt:lpstr>
      <vt:lpstr>A co důležité pro riziko není, apod.</vt:lpstr>
      <vt:lpstr> Doporučení  pro prevenci</vt:lpstr>
      <vt:lpstr>WCR / AICR – Second report - 2007</vt:lpstr>
      <vt:lpstr>RECOMMENDATION  1</vt:lpstr>
      <vt:lpstr>RECOMMENDATION  2</vt:lpstr>
      <vt:lpstr>RECOMMENDATION  3</vt:lpstr>
      <vt:lpstr>RECOMMENDATION  4</vt:lpstr>
      <vt:lpstr>RECOMMENDATION  5</vt:lpstr>
      <vt:lpstr>RECOMMENDATION  6</vt:lpstr>
      <vt:lpstr>RECOMMENDATION  7</vt:lpstr>
      <vt:lpstr>RECOMMENDATION 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jfiala</dc:creator>
  <cp:lastModifiedBy>jfiala</cp:lastModifiedBy>
  <cp:revision>544</cp:revision>
  <cp:lastPrinted>1601-01-01T00:00:00Z</cp:lastPrinted>
  <dcterms:created xsi:type="dcterms:W3CDTF">1601-01-01T00:00:00Z</dcterms:created>
  <dcterms:modified xsi:type="dcterms:W3CDTF">2011-10-07T09:43:58Z</dcterms:modified>
</cp:coreProperties>
</file>