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6600" dirty="0" smtClean="0"/>
          </a:p>
          <a:p>
            <a:pPr algn="ctr">
              <a:buNone/>
            </a:pPr>
            <a:r>
              <a:rPr lang="cs-CZ" sz="6600" dirty="0" err="1" smtClean="0"/>
              <a:t>Satius</a:t>
            </a:r>
            <a:r>
              <a:rPr lang="cs-CZ" sz="6600" dirty="0" smtClean="0"/>
              <a:t> </a:t>
            </a:r>
            <a:r>
              <a:rPr lang="cs-CZ" sz="6600" dirty="0" err="1" smtClean="0"/>
              <a:t>est</a:t>
            </a:r>
            <a:r>
              <a:rPr lang="cs-CZ" sz="6600" dirty="0" smtClean="0"/>
              <a:t> </a:t>
            </a:r>
            <a:r>
              <a:rPr lang="cs-CZ" sz="6600" dirty="0" err="1" smtClean="0"/>
              <a:t>sero</a:t>
            </a:r>
            <a:r>
              <a:rPr lang="cs-CZ" sz="6600" dirty="0" smtClean="0"/>
              <a:t> </a:t>
            </a:r>
            <a:r>
              <a:rPr lang="cs-CZ" sz="6600" dirty="0" err="1" smtClean="0"/>
              <a:t>quam</a:t>
            </a:r>
            <a:r>
              <a:rPr lang="cs-CZ" sz="6600" dirty="0" smtClean="0"/>
              <a:t> </a:t>
            </a:r>
            <a:r>
              <a:rPr lang="cs-CZ" sz="6600" dirty="0" err="1" smtClean="0"/>
              <a:t>numquam</a:t>
            </a:r>
            <a:r>
              <a:rPr lang="cs-CZ" sz="6600" dirty="0" smtClean="0"/>
              <a:t> </a:t>
            </a:r>
            <a:r>
              <a:rPr lang="cs-CZ" sz="6600" dirty="0" err="1" smtClean="0"/>
              <a:t>discere</a:t>
            </a:r>
            <a:endParaRPr lang="cs-CZ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000" dirty="0" err="1" smtClean="0">
                <a:solidFill>
                  <a:schemeClr val="tx2"/>
                </a:solidFill>
              </a:rPr>
              <a:t>vās</a:t>
            </a:r>
            <a:r>
              <a:rPr lang="cs-CZ" sz="4000" dirty="0" smtClean="0">
                <a:solidFill>
                  <a:schemeClr val="tx2"/>
                </a:solidFill>
              </a:rPr>
              <a:t>, </a:t>
            </a:r>
            <a:r>
              <a:rPr lang="cs-CZ" sz="4000" dirty="0" err="1" smtClean="0">
                <a:solidFill>
                  <a:schemeClr val="tx2"/>
                </a:solidFill>
              </a:rPr>
              <a:t>vāsis</a:t>
            </a:r>
            <a:r>
              <a:rPr lang="cs-CZ" sz="4000" dirty="0" smtClean="0">
                <a:solidFill>
                  <a:schemeClr val="tx2"/>
                </a:solidFill>
              </a:rPr>
              <a:t>, n.</a:t>
            </a:r>
          </a:p>
          <a:p>
            <a:pPr>
              <a:buNone/>
            </a:pPr>
            <a:endParaRPr lang="cs-CZ" sz="4000" dirty="0" smtClean="0"/>
          </a:p>
          <a:p>
            <a:pPr>
              <a:buNone/>
            </a:pPr>
            <a:r>
              <a:rPr lang="cs-CZ" sz="2800" dirty="0" err="1" smtClean="0"/>
              <a:t>Sg</a:t>
            </a:r>
            <a:r>
              <a:rPr lang="cs-CZ" sz="2800" dirty="0" smtClean="0"/>
              <a:t>. – vzor corpus (= III. deklinace)</a:t>
            </a:r>
          </a:p>
          <a:p>
            <a:pPr>
              <a:buNone/>
            </a:pPr>
            <a:r>
              <a:rPr lang="cs-CZ" sz="2800" dirty="0" err="1" smtClean="0"/>
              <a:t>Pl</a:t>
            </a:r>
            <a:r>
              <a:rPr lang="cs-CZ" sz="2800" dirty="0" smtClean="0"/>
              <a:t>. – vzor cerebrum (= II. deklinace)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</a:t>
            </a:r>
            <a:r>
              <a:rPr lang="cs-CZ" sz="2800" dirty="0" err="1" smtClean="0"/>
              <a:t>sg</a:t>
            </a:r>
            <a:r>
              <a:rPr lang="cs-CZ" sz="2800" dirty="0" smtClean="0"/>
              <a:t>.				    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 marL="624078" indent="-514350"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vās</a:t>
            </a:r>
            <a:r>
              <a:rPr lang="cs-CZ" sz="2800" dirty="0" smtClean="0"/>
              <a:t>				1. </a:t>
            </a:r>
            <a:r>
              <a:rPr lang="cs-CZ" sz="2800" dirty="0" err="1" smtClean="0"/>
              <a:t>vāsa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800" dirty="0" smtClean="0"/>
              <a:t>2. </a:t>
            </a:r>
            <a:r>
              <a:rPr lang="cs-CZ" sz="2800" dirty="0" err="1" smtClean="0"/>
              <a:t>vāsis</a:t>
            </a:r>
            <a:r>
              <a:rPr lang="cs-CZ" sz="2800" dirty="0" smtClean="0"/>
              <a:t>				2. </a:t>
            </a:r>
            <a:r>
              <a:rPr lang="cs-CZ" sz="2800" dirty="0" err="1" smtClean="0"/>
              <a:t>vāsōrum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800" dirty="0" smtClean="0"/>
              <a:t>4</a:t>
            </a:r>
            <a:r>
              <a:rPr lang="cs-CZ" sz="2800" smtClean="0"/>
              <a:t>. </a:t>
            </a:r>
            <a:r>
              <a:rPr lang="cs-CZ" sz="2800" dirty="0" err="1" smtClean="0"/>
              <a:t>vās</a:t>
            </a:r>
            <a:r>
              <a:rPr lang="cs-CZ" sz="2800" dirty="0" smtClean="0"/>
              <a:t>				4. </a:t>
            </a:r>
            <a:r>
              <a:rPr lang="cs-CZ" sz="2800" dirty="0" err="1" smtClean="0"/>
              <a:t>vāsa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800" dirty="0" smtClean="0"/>
              <a:t>6. </a:t>
            </a:r>
            <a:r>
              <a:rPr lang="cs-CZ" sz="2800" dirty="0" err="1" smtClean="0"/>
              <a:t>vāse</a:t>
            </a:r>
            <a:r>
              <a:rPr lang="cs-CZ" sz="2800" dirty="0" smtClean="0"/>
              <a:t>				6. </a:t>
            </a:r>
            <a:r>
              <a:rPr lang="cs-CZ" sz="2800" dirty="0" err="1" smtClean="0"/>
              <a:t>vāsīs</a:t>
            </a:r>
            <a:endParaRPr lang="cs-CZ" sz="2800" dirty="0" smtClean="0"/>
          </a:p>
          <a:p>
            <a:pPr marL="624078" indent="-514350"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100" dirty="0" err="1" smtClean="0"/>
              <a:t>calcar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lac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laesio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canalis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cor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ars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pollex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mors</a:t>
            </a:r>
            <a:endParaRPr lang="cs-CZ" sz="3100" dirty="0" smtClean="0"/>
          </a:p>
          <a:p>
            <a:pPr>
              <a:buNone/>
            </a:pPr>
            <a:r>
              <a:rPr lang="cs-CZ" sz="3100" dirty="0" smtClean="0"/>
              <a:t>abdomen</a:t>
            </a:r>
          </a:p>
          <a:p>
            <a:pPr>
              <a:buNone/>
            </a:pPr>
            <a:r>
              <a:rPr lang="cs-CZ" sz="3100" dirty="0" smtClean="0"/>
              <a:t>axis</a:t>
            </a:r>
          </a:p>
          <a:p>
            <a:pPr>
              <a:buNone/>
            </a:pPr>
            <a:r>
              <a:rPr lang="cs-CZ" sz="3100" dirty="0" err="1" smtClean="0"/>
              <a:t>caput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infans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ren</a:t>
            </a:r>
            <a:endParaRPr lang="cs-CZ" sz="31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Úkol: Přiřaďte substantiva ke vzorům III. deklinace a skloňujte:</a:t>
            </a: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Nezhoubný nádor</a:t>
            </a:r>
          </a:p>
          <a:p>
            <a:pPr>
              <a:buNone/>
            </a:pPr>
            <a:r>
              <a:rPr lang="cs-CZ" dirty="0" smtClean="0"/>
              <a:t>Červené jádro</a:t>
            </a:r>
          </a:p>
          <a:p>
            <a:pPr>
              <a:buNone/>
            </a:pPr>
            <a:r>
              <a:rPr lang="cs-CZ" dirty="0" smtClean="0"/>
              <a:t>Malá lžíce</a:t>
            </a:r>
          </a:p>
          <a:p>
            <a:pPr>
              <a:buNone/>
            </a:pPr>
            <a:r>
              <a:rPr lang="cs-CZ" dirty="0" smtClean="0"/>
              <a:t>Akutní břišní vodnatelnost</a:t>
            </a:r>
          </a:p>
          <a:p>
            <a:pPr>
              <a:buNone/>
            </a:pPr>
            <a:r>
              <a:rPr lang="cs-CZ" dirty="0" smtClean="0"/>
              <a:t>Černý bez</a:t>
            </a:r>
          </a:p>
          <a:p>
            <a:pPr>
              <a:buNone/>
            </a:pPr>
            <a:r>
              <a:rPr lang="cs-CZ" dirty="0" smtClean="0"/>
              <a:t>Zlomená stehenní kost</a:t>
            </a:r>
          </a:p>
          <a:p>
            <a:pPr>
              <a:buNone/>
            </a:pPr>
            <a:r>
              <a:rPr lang="cs-CZ" dirty="0" smtClean="0"/>
              <a:t>Vyživovací céva</a:t>
            </a:r>
          </a:p>
          <a:p>
            <a:pPr>
              <a:buNone/>
            </a:pPr>
            <a:r>
              <a:rPr lang="cs-CZ" dirty="0" smtClean="0"/>
              <a:t>Zápěstní kost</a:t>
            </a:r>
          </a:p>
          <a:p>
            <a:pPr>
              <a:buNone/>
            </a:pPr>
            <a:r>
              <a:rPr lang="cs-CZ" dirty="0" smtClean="0"/>
              <a:t>Řezák</a:t>
            </a:r>
          </a:p>
          <a:p>
            <a:pPr>
              <a:buNone/>
            </a:pPr>
            <a:r>
              <a:rPr lang="cs-CZ" dirty="0" smtClean="0"/>
              <a:t>Cukrovka</a:t>
            </a:r>
          </a:p>
          <a:p>
            <a:pPr>
              <a:buNone/>
            </a:pPr>
            <a:r>
              <a:rPr lang="cs-CZ" dirty="0" smtClean="0"/>
              <a:t>Zubní kořen</a:t>
            </a:r>
          </a:p>
          <a:p>
            <a:pPr>
              <a:buNone/>
            </a:pPr>
            <a:r>
              <a:rPr lang="cs-CZ" dirty="0" smtClean="0"/>
              <a:t>Prudká bolest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Úkol: Přeložte a vyskloňujte</a:t>
            </a: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000" dirty="0" smtClean="0"/>
              <a:t>III. deklinace – latinská substantiva</a:t>
            </a:r>
          </a:p>
          <a:p>
            <a:pPr algn="ctr">
              <a:buNone/>
            </a:pPr>
            <a:r>
              <a:rPr lang="cs-CZ" sz="4000" dirty="0" smtClean="0"/>
              <a:t>(i-kmeny + konsonantické kmeny)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fontScale="92500" lnSpcReduction="20000"/>
          </a:bodyPr>
          <a:lstStyle/>
          <a:p>
            <a:r>
              <a:rPr lang="cs-CZ" sz="2300" dirty="0" smtClean="0"/>
              <a:t>Různá zakončení v </a:t>
            </a:r>
            <a:r>
              <a:rPr lang="cs-CZ" sz="2300" dirty="0" err="1" smtClean="0"/>
              <a:t>nom</a:t>
            </a:r>
            <a:r>
              <a:rPr lang="cs-CZ" sz="2300" dirty="0" smtClean="0"/>
              <a:t>. </a:t>
            </a:r>
            <a:r>
              <a:rPr lang="cs-CZ" sz="2300" dirty="0" err="1" smtClean="0"/>
              <a:t>sg</a:t>
            </a:r>
            <a:r>
              <a:rPr lang="cs-CZ" sz="2300" dirty="0" smtClean="0"/>
              <a:t>. (</a:t>
            </a:r>
            <a:r>
              <a:rPr lang="cs-CZ" sz="2300" dirty="0" err="1" smtClean="0"/>
              <a:t>sangu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, </a:t>
            </a:r>
            <a:r>
              <a:rPr lang="cs-CZ" sz="2300" dirty="0" err="1" smtClean="0"/>
              <a:t>deviat</a:t>
            </a:r>
            <a:r>
              <a:rPr lang="cs-CZ" sz="2300" u="sng" dirty="0" err="1" smtClean="0"/>
              <a:t>io</a:t>
            </a:r>
            <a:r>
              <a:rPr lang="cs-CZ" sz="2300" dirty="0" smtClean="0"/>
              <a:t>, </a:t>
            </a:r>
            <a:r>
              <a:rPr lang="cs-CZ" sz="2300" dirty="0" err="1" smtClean="0"/>
              <a:t>abduct</a:t>
            </a:r>
            <a:r>
              <a:rPr lang="cs-CZ" sz="2300" u="sng" dirty="0" err="1" smtClean="0"/>
              <a:t>or</a:t>
            </a:r>
            <a:r>
              <a:rPr lang="cs-CZ" sz="2300" dirty="0" smtClean="0"/>
              <a:t>, ret</a:t>
            </a:r>
            <a:r>
              <a:rPr lang="cs-CZ" sz="2300" u="sng" dirty="0" smtClean="0"/>
              <a:t>e</a:t>
            </a:r>
            <a:r>
              <a:rPr lang="cs-CZ" sz="2300" dirty="0" smtClean="0"/>
              <a:t>, </a:t>
            </a:r>
            <a:r>
              <a:rPr lang="cs-CZ" sz="2300" dirty="0" err="1" smtClean="0"/>
              <a:t>lat</a:t>
            </a:r>
            <a:r>
              <a:rPr lang="cs-CZ" sz="2300" u="sng" dirty="0" err="1" smtClean="0"/>
              <a:t>us</a:t>
            </a:r>
            <a:r>
              <a:rPr lang="cs-CZ" sz="2300" dirty="0" smtClean="0"/>
              <a:t>, fem</a:t>
            </a:r>
            <a:r>
              <a:rPr lang="cs-CZ" sz="2300" u="sng" dirty="0" smtClean="0"/>
              <a:t>ur</a:t>
            </a:r>
            <a:r>
              <a:rPr lang="cs-CZ" sz="2300" dirty="0" smtClean="0"/>
              <a:t> </a:t>
            </a:r>
            <a:r>
              <a:rPr lang="cs-CZ" sz="2300" dirty="0" smtClean="0"/>
              <a:t>…)</a:t>
            </a:r>
          </a:p>
          <a:p>
            <a:endParaRPr lang="cs-CZ" sz="2300" dirty="0" smtClean="0"/>
          </a:p>
          <a:p>
            <a:r>
              <a:rPr lang="cs-CZ" sz="2300" dirty="0" smtClean="0"/>
              <a:t>Gen. kmen se velmi často liší od kmene v nominativu (</a:t>
            </a:r>
            <a:r>
              <a:rPr lang="cs-CZ" sz="2300" dirty="0" err="1" smtClean="0"/>
              <a:t>animal</a:t>
            </a:r>
            <a:r>
              <a:rPr lang="cs-CZ" sz="2300" dirty="0" smtClean="0"/>
              <a:t> – </a:t>
            </a:r>
            <a:r>
              <a:rPr lang="cs-CZ" sz="2300" dirty="0" err="1" smtClean="0"/>
              <a:t>animalis</a:t>
            </a:r>
            <a:r>
              <a:rPr lang="cs-CZ" sz="2300" dirty="0" smtClean="0"/>
              <a:t> X homo – </a:t>
            </a:r>
            <a:r>
              <a:rPr lang="cs-CZ" sz="2300" dirty="0" err="1" smtClean="0"/>
              <a:t>hominis</a:t>
            </a:r>
            <a:r>
              <a:rPr lang="cs-CZ" sz="2300" dirty="0" smtClean="0"/>
              <a:t>)</a:t>
            </a:r>
          </a:p>
          <a:p>
            <a:endParaRPr lang="cs-CZ" sz="2300" dirty="0" smtClean="0"/>
          </a:p>
          <a:p>
            <a:r>
              <a:rPr lang="cs-CZ" sz="2300" dirty="0" smtClean="0"/>
              <a:t>Substantiva všech rodů (</a:t>
            </a:r>
            <a:r>
              <a:rPr lang="cs-CZ" sz="2300" dirty="0" err="1" smtClean="0"/>
              <a:t>unguis</a:t>
            </a:r>
            <a:r>
              <a:rPr lang="cs-CZ" sz="2300" dirty="0" smtClean="0"/>
              <a:t> </a:t>
            </a:r>
            <a:r>
              <a:rPr lang="cs-CZ" sz="2300" dirty="0" smtClean="0">
                <a:solidFill>
                  <a:srgbClr val="0070C0"/>
                </a:solidFill>
              </a:rPr>
              <a:t>m.</a:t>
            </a:r>
            <a:r>
              <a:rPr lang="cs-CZ" sz="2300" dirty="0" smtClean="0"/>
              <a:t>, radix </a:t>
            </a:r>
            <a:r>
              <a:rPr lang="cs-CZ" sz="2300" dirty="0" err="1" smtClean="0">
                <a:solidFill>
                  <a:srgbClr val="FF0000"/>
                </a:solidFill>
              </a:rPr>
              <a:t>f</a:t>
            </a:r>
            <a:r>
              <a:rPr lang="cs-CZ" sz="2300" dirty="0" smtClean="0">
                <a:solidFill>
                  <a:srgbClr val="FF0000"/>
                </a:solidFill>
              </a:rPr>
              <a:t>.</a:t>
            </a:r>
            <a:r>
              <a:rPr lang="cs-CZ" sz="2300" dirty="0" smtClean="0"/>
              <a:t>, femur </a:t>
            </a:r>
            <a:r>
              <a:rPr lang="cs-CZ" sz="2300" dirty="0" smtClean="0">
                <a:solidFill>
                  <a:srgbClr val="00B050"/>
                </a:solidFill>
              </a:rPr>
              <a:t>n</a:t>
            </a:r>
            <a:r>
              <a:rPr lang="cs-CZ" sz="2300" dirty="0" smtClean="0">
                <a:solidFill>
                  <a:srgbClr val="00B050"/>
                </a:solidFill>
              </a:rPr>
              <a:t>.</a:t>
            </a:r>
            <a:r>
              <a:rPr lang="cs-CZ" sz="2300" dirty="0" smtClean="0"/>
              <a:t>)</a:t>
            </a:r>
          </a:p>
          <a:p>
            <a:endParaRPr lang="cs-CZ" sz="2300" dirty="0" smtClean="0"/>
          </a:p>
          <a:p>
            <a:r>
              <a:rPr lang="cs-CZ" sz="2300" dirty="0" smtClean="0"/>
              <a:t>-</a:t>
            </a:r>
            <a:r>
              <a:rPr lang="cs-CZ" sz="2300" dirty="0" err="1" smtClean="0"/>
              <a:t>or</a:t>
            </a:r>
            <a:r>
              <a:rPr lang="cs-CZ" sz="2300" dirty="0" smtClean="0"/>
              <a:t> </a:t>
            </a:r>
            <a:r>
              <a:rPr lang="cs-CZ" sz="2400" dirty="0" smtClean="0">
                <a:sym typeface="Wingdings" pitchFamily="2" charset="2"/>
              </a:rPr>
              <a:t> </a:t>
            </a:r>
            <a:r>
              <a:rPr lang="cs-CZ" sz="2300" dirty="0" smtClean="0">
                <a:solidFill>
                  <a:srgbClr val="002060"/>
                </a:solidFill>
              </a:rPr>
              <a:t>m. </a:t>
            </a:r>
            <a:r>
              <a:rPr lang="cs-CZ" sz="2300" dirty="0" smtClean="0"/>
              <a:t>(flex</a:t>
            </a:r>
            <a:r>
              <a:rPr lang="cs-CZ" sz="2300" dirty="0" smtClean="0">
                <a:solidFill>
                  <a:srgbClr val="002060"/>
                </a:solidFill>
              </a:rPr>
              <a:t>or</a:t>
            </a:r>
            <a:r>
              <a:rPr lang="cs-CZ" sz="2300" dirty="0" smtClean="0"/>
              <a:t>)</a:t>
            </a:r>
          </a:p>
          <a:p>
            <a:pPr>
              <a:buNone/>
            </a:pPr>
            <a:r>
              <a:rPr lang="cs-CZ" sz="2300" dirty="0" smtClean="0"/>
              <a:t>   -</a:t>
            </a:r>
            <a:r>
              <a:rPr lang="cs-CZ" sz="2300" dirty="0" err="1" smtClean="0"/>
              <a:t>io</a:t>
            </a:r>
            <a:r>
              <a:rPr lang="cs-CZ" sz="2300" dirty="0" smtClean="0"/>
              <a:t>/-</a:t>
            </a:r>
            <a:r>
              <a:rPr lang="cs-CZ" sz="2300" dirty="0" err="1" smtClean="0"/>
              <a:t>itas</a:t>
            </a:r>
            <a:r>
              <a:rPr lang="cs-CZ" sz="2300" dirty="0" smtClean="0"/>
              <a:t> </a:t>
            </a:r>
            <a:r>
              <a:rPr lang="cs-CZ" sz="2400" dirty="0" smtClean="0">
                <a:sym typeface="Wingdings" pitchFamily="2" charset="2"/>
              </a:rPr>
              <a:t> </a:t>
            </a:r>
            <a:r>
              <a:rPr lang="cs-CZ" sz="2300" dirty="0" err="1" smtClean="0">
                <a:solidFill>
                  <a:srgbClr val="FF0000"/>
                </a:solidFill>
              </a:rPr>
              <a:t>f</a:t>
            </a:r>
            <a:r>
              <a:rPr lang="cs-CZ" sz="2300" dirty="0" smtClean="0">
                <a:solidFill>
                  <a:srgbClr val="FF0000"/>
                </a:solidFill>
              </a:rPr>
              <a:t>.</a:t>
            </a:r>
            <a:r>
              <a:rPr lang="cs-CZ" sz="2300" dirty="0" smtClean="0"/>
              <a:t> (</a:t>
            </a:r>
            <a:r>
              <a:rPr lang="cs-CZ" sz="2300" dirty="0" err="1" smtClean="0"/>
              <a:t>ablat</a:t>
            </a:r>
            <a:r>
              <a:rPr lang="cs-CZ" sz="2300" dirty="0" err="1" smtClean="0">
                <a:solidFill>
                  <a:srgbClr val="FF0000"/>
                </a:solidFill>
              </a:rPr>
              <a:t>io</a:t>
            </a:r>
            <a:r>
              <a:rPr lang="cs-CZ" sz="2300" dirty="0" smtClean="0"/>
              <a:t>, </a:t>
            </a:r>
            <a:r>
              <a:rPr lang="cs-CZ" sz="2300" dirty="0" err="1" smtClean="0"/>
              <a:t>cav</a:t>
            </a:r>
            <a:r>
              <a:rPr lang="cs-CZ" sz="2300" dirty="0" err="1" smtClean="0">
                <a:solidFill>
                  <a:srgbClr val="FF0000"/>
                </a:solidFill>
              </a:rPr>
              <a:t>itas</a:t>
            </a:r>
            <a:r>
              <a:rPr lang="cs-CZ" sz="2300" dirty="0" smtClean="0"/>
              <a:t>)</a:t>
            </a:r>
          </a:p>
          <a:p>
            <a:pPr>
              <a:buNone/>
            </a:pPr>
            <a:endParaRPr lang="cs-CZ" sz="2300" dirty="0" smtClean="0"/>
          </a:p>
          <a:p>
            <a:r>
              <a:rPr lang="cs-CZ" sz="2300" dirty="0" smtClean="0"/>
              <a:t>Koncovka </a:t>
            </a:r>
            <a:r>
              <a:rPr lang="cs-CZ" sz="2300" i="1" dirty="0" smtClean="0"/>
              <a:t>–</a:t>
            </a:r>
            <a:r>
              <a:rPr lang="cs-CZ" sz="2300" i="1" dirty="0" err="1" smtClean="0"/>
              <a:t>is</a:t>
            </a:r>
            <a:r>
              <a:rPr lang="cs-CZ" sz="2300" i="1" dirty="0" smtClean="0"/>
              <a:t> </a:t>
            </a:r>
            <a:r>
              <a:rPr lang="cs-CZ" sz="2300" dirty="0" smtClean="0"/>
              <a:t>v gen. </a:t>
            </a:r>
            <a:r>
              <a:rPr lang="cs-CZ" sz="2300" dirty="0" err="1" smtClean="0"/>
              <a:t>sg</a:t>
            </a:r>
            <a:r>
              <a:rPr lang="cs-CZ" sz="2300" dirty="0" smtClean="0"/>
              <a:t>. (</a:t>
            </a:r>
            <a:r>
              <a:rPr lang="cs-CZ" sz="2300" dirty="0" err="1" smtClean="0"/>
              <a:t>sanguin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, </a:t>
            </a:r>
            <a:r>
              <a:rPr lang="cs-CZ" sz="2300" dirty="0" err="1" smtClean="0"/>
              <a:t>deviation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, </a:t>
            </a:r>
            <a:r>
              <a:rPr lang="cs-CZ" sz="2300" dirty="0" err="1" smtClean="0"/>
              <a:t>abductor</a:t>
            </a:r>
            <a:r>
              <a:rPr lang="cs-CZ" sz="2300" u="sng" dirty="0" err="1" smtClean="0"/>
              <a:t>is</a:t>
            </a:r>
            <a:r>
              <a:rPr lang="cs-CZ" sz="2300" smtClean="0"/>
              <a:t>)</a:t>
            </a:r>
          </a:p>
          <a:p>
            <a:pPr>
              <a:buNone/>
            </a:pPr>
            <a:endParaRPr lang="cs-CZ" sz="2300" dirty="0" smtClean="0"/>
          </a:p>
          <a:p>
            <a:r>
              <a:rPr lang="cs-CZ" sz="2300" dirty="0" err="1" smtClean="0"/>
              <a:t>Nom</a:t>
            </a:r>
            <a:r>
              <a:rPr lang="cs-CZ" sz="2300" dirty="0" smtClean="0"/>
              <a:t>. a </a:t>
            </a:r>
            <a:r>
              <a:rPr lang="cs-CZ" sz="2300" dirty="0" err="1" smtClean="0"/>
              <a:t>akuz</a:t>
            </a:r>
            <a:r>
              <a:rPr lang="cs-CZ" sz="2300" dirty="0" smtClean="0"/>
              <a:t>. </a:t>
            </a:r>
            <a:r>
              <a:rPr lang="cs-CZ" sz="2300" dirty="0" err="1" smtClean="0"/>
              <a:t>pl</a:t>
            </a:r>
            <a:r>
              <a:rPr lang="cs-CZ" sz="2300" dirty="0" smtClean="0"/>
              <a:t>. – stejná koncovka (</a:t>
            </a:r>
            <a:r>
              <a:rPr lang="cs-CZ" sz="2300" dirty="0" err="1" smtClean="0"/>
              <a:t>tendin</a:t>
            </a:r>
            <a:r>
              <a:rPr lang="cs-CZ" sz="2300" dirty="0" err="1" smtClean="0">
                <a:solidFill>
                  <a:srgbClr val="0070C0"/>
                </a:solidFill>
              </a:rPr>
              <a:t>es</a:t>
            </a:r>
            <a:r>
              <a:rPr lang="cs-CZ" sz="2300" dirty="0" smtClean="0">
                <a:solidFill>
                  <a:srgbClr val="0070C0"/>
                </a:solidFill>
              </a:rPr>
              <a:t> m.</a:t>
            </a:r>
            <a:r>
              <a:rPr lang="cs-CZ" sz="2300" dirty="0" smtClean="0"/>
              <a:t>, </a:t>
            </a:r>
            <a:r>
              <a:rPr lang="cs-CZ" sz="2300" dirty="0" err="1" smtClean="0"/>
              <a:t>infusion</a:t>
            </a:r>
            <a:r>
              <a:rPr lang="cs-CZ" sz="2300" dirty="0" err="1" smtClean="0">
                <a:solidFill>
                  <a:srgbClr val="FF0000"/>
                </a:solidFill>
              </a:rPr>
              <a:t>es</a:t>
            </a:r>
            <a:r>
              <a:rPr lang="cs-CZ" sz="2300" dirty="0" smtClean="0">
                <a:solidFill>
                  <a:srgbClr val="FF0000"/>
                </a:solidFill>
              </a:rPr>
              <a:t> </a:t>
            </a:r>
            <a:r>
              <a:rPr lang="cs-CZ" sz="2300" dirty="0" err="1" smtClean="0">
                <a:solidFill>
                  <a:srgbClr val="FF0000"/>
                </a:solidFill>
              </a:rPr>
              <a:t>f</a:t>
            </a:r>
            <a:r>
              <a:rPr lang="cs-CZ" sz="2300" dirty="0" smtClean="0">
                <a:solidFill>
                  <a:srgbClr val="FF0000"/>
                </a:solidFill>
              </a:rPr>
              <a:t>.</a:t>
            </a:r>
            <a:r>
              <a:rPr lang="cs-CZ" sz="2300" dirty="0" smtClean="0"/>
              <a:t>, </a:t>
            </a:r>
            <a:r>
              <a:rPr lang="cs-CZ" sz="2300" dirty="0" err="1" smtClean="0"/>
              <a:t>foramin</a:t>
            </a:r>
            <a:r>
              <a:rPr lang="cs-CZ" sz="2300" dirty="0" err="1" smtClean="0">
                <a:solidFill>
                  <a:srgbClr val="00B050"/>
                </a:solidFill>
              </a:rPr>
              <a:t>a</a:t>
            </a:r>
            <a:r>
              <a:rPr lang="cs-CZ" sz="2300" dirty="0" smtClean="0"/>
              <a:t> </a:t>
            </a:r>
            <a:r>
              <a:rPr lang="cs-CZ" sz="2300" dirty="0" smtClean="0">
                <a:solidFill>
                  <a:srgbClr val="00B050"/>
                </a:solidFill>
              </a:rPr>
              <a:t>n.</a:t>
            </a:r>
            <a:r>
              <a:rPr lang="cs-CZ" sz="2300" dirty="0" smtClean="0"/>
              <a:t>, </a:t>
            </a:r>
            <a:r>
              <a:rPr lang="cs-CZ" sz="2300" dirty="0" err="1" smtClean="0"/>
              <a:t>ret</a:t>
            </a:r>
            <a:r>
              <a:rPr lang="cs-CZ" sz="2300" dirty="0" err="1" smtClean="0">
                <a:solidFill>
                  <a:srgbClr val="00B050"/>
                </a:solidFill>
              </a:rPr>
              <a:t>ia</a:t>
            </a:r>
            <a:r>
              <a:rPr lang="cs-CZ" sz="2300" dirty="0" smtClean="0"/>
              <a:t> </a:t>
            </a:r>
            <a:r>
              <a:rPr lang="cs-CZ" sz="2300" dirty="0" smtClean="0">
                <a:solidFill>
                  <a:srgbClr val="00B050"/>
                </a:solidFill>
              </a:rPr>
              <a:t>n.</a:t>
            </a:r>
            <a:r>
              <a:rPr lang="cs-CZ" sz="2300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Charakteristika substantiv III. deklinace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/>
              <a:t>1) </a:t>
            </a:r>
            <a:r>
              <a:rPr lang="cs-CZ" sz="3600" dirty="0" smtClean="0"/>
              <a:t>Konsonantické kmeny: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</a:rPr>
              <a:t>maskulina</a:t>
            </a:r>
            <a:r>
              <a:rPr lang="cs-CZ" sz="3200" dirty="0" smtClean="0"/>
              <a:t> + </a:t>
            </a:r>
            <a:r>
              <a:rPr lang="cs-CZ" sz="3200" dirty="0" smtClean="0">
                <a:solidFill>
                  <a:srgbClr val="FF0000"/>
                </a:solidFill>
              </a:rPr>
              <a:t>feminina</a:t>
            </a:r>
            <a:r>
              <a:rPr lang="cs-CZ" sz="3200" dirty="0" smtClean="0"/>
              <a:t>: </a:t>
            </a:r>
            <a:r>
              <a:rPr lang="cs-CZ" sz="3200" dirty="0" err="1" smtClean="0"/>
              <a:t>pulmo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>
                <a:solidFill>
                  <a:srgbClr val="00B050"/>
                </a:solidFill>
              </a:rPr>
              <a:t>neutra</a:t>
            </a:r>
            <a:r>
              <a:rPr lang="cs-CZ" sz="3200" dirty="0" smtClean="0"/>
              <a:t>: corpus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200" dirty="0" smtClean="0"/>
              <a:t>2) I-kmeny: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maskulina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FF0000"/>
                </a:solidFill>
              </a:rPr>
              <a:t>feminina</a:t>
            </a:r>
            <a:r>
              <a:rPr lang="cs-CZ" dirty="0" smtClean="0"/>
              <a:t>: </a:t>
            </a:r>
            <a:r>
              <a:rPr lang="cs-CZ" dirty="0" err="1" smtClean="0"/>
              <a:t>auris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neutra</a:t>
            </a:r>
            <a:r>
              <a:rPr lang="cs-CZ" dirty="0" smtClean="0"/>
              <a:t>: </a:t>
            </a:r>
            <a:r>
              <a:rPr lang="cs-CZ" dirty="0" err="1" smtClean="0"/>
              <a:t>animal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Vzory substantiv III.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sg</a:t>
            </a:r>
            <a:r>
              <a:rPr lang="cs-CZ" dirty="0" smtClean="0"/>
              <a:t>. 		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pulmō</a:t>
            </a:r>
            <a:r>
              <a:rPr lang="cs-CZ" dirty="0" smtClean="0"/>
              <a:t>				1. </a:t>
            </a:r>
            <a:r>
              <a:rPr lang="cs-CZ" dirty="0" err="1" smtClean="0"/>
              <a:t>pulmōn</a:t>
            </a:r>
            <a:r>
              <a:rPr lang="cs-CZ" dirty="0" smtClean="0"/>
              <a:t>-</a:t>
            </a:r>
            <a:r>
              <a:rPr lang="cs-CZ" dirty="0" err="1" smtClean="0"/>
              <a:t>ēs</a:t>
            </a: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pulmōn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2. </a:t>
            </a:r>
            <a:r>
              <a:rPr lang="cs-CZ" dirty="0" err="1" smtClean="0"/>
              <a:t>pulmōn</a:t>
            </a:r>
            <a:r>
              <a:rPr lang="cs-CZ" dirty="0" smtClean="0"/>
              <a:t>-um</a:t>
            </a:r>
          </a:p>
          <a:p>
            <a:pPr marL="624078" indent="-51435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pulmōn</a:t>
            </a:r>
            <a:r>
              <a:rPr lang="cs-CZ" dirty="0" smtClean="0"/>
              <a:t>-</a:t>
            </a:r>
            <a:r>
              <a:rPr lang="cs-CZ" dirty="0" err="1" smtClean="0"/>
              <a:t>em</a:t>
            </a:r>
            <a:r>
              <a:rPr lang="cs-CZ" dirty="0" smtClean="0"/>
              <a:t>			4. </a:t>
            </a:r>
            <a:r>
              <a:rPr lang="cs-CZ" dirty="0" err="1" smtClean="0"/>
              <a:t>pulmōn</a:t>
            </a:r>
            <a:r>
              <a:rPr lang="cs-CZ" dirty="0" smtClean="0"/>
              <a:t>-</a:t>
            </a:r>
            <a:r>
              <a:rPr lang="cs-CZ" smtClean="0"/>
              <a:t>ēs</a:t>
            </a: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pulmōn</a:t>
            </a:r>
            <a:r>
              <a:rPr lang="cs-CZ" dirty="0" smtClean="0"/>
              <a:t>-e			6. </a:t>
            </a:r>
            <a:r>
              <a:rPr lang="cs-CZ" dirty="0" err="1" smtClean="0"/>
              <a:t>pulmōn</a:t>
            </a:r>
            <a:r>
              <a:rPr lang="cs-CZ" dirty="0" smtClean="0"/>
              <a:t>-</a:t>
            </a:r>
            <a:r>
              <a:rPr lang="cs-CZ" dirty="0" err="1" smtClean="0"/>
              <a:t>ibus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928826"/>
          </a:xfrm>
        </p:spPr>
        <p:txBody>
          <a:bodyPr/>
          <a:lstStyle/>
          <a:p>
            <a:r>
              <a:rPr lang="cs-CZ" dirty="0" err="1" smtClean="0"/>
              <a:t>pulmō</a:t>
            </a:r>
            <a:r>
              <a:rPr lang="cs-CZ" dirty="0" smtClean="0"/>
              <a:t>, </a:t>
            </a:r>
            <a:r>
              <a:rPr lang="cs-CZ" dirty="0" err="1" smtClean="0"/>
              <a:t>ōnis</a:t>
            </a:r>
            <a:r>
              <a:rPr lang="cs-CZ" dirty="0" smtClean="0"/>
              <a:t>, m. </a:t>
            </a:r>
            <a:br>
              <a:rPr lang="cs-CZ" dirty="0" smtClean="0"/>
            </a:b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ym typeface="Wingdings" pitchFamily="2" charset="2"/>
              </a:rPr>
              <a:t> </a:t>
            </a:r>
            <a:r>
              <a:rPr lang="cs-CZ" sz="2800" dirty="0" smtClean="0">
                <a:solidFill>
                  <a:srgbClr val="0070C0"/>
                </a:solidFill>
              </a:rPr>
              <a:t>maskulina</a:t>
            </a:r>
            <a:r>
              <a:rPr lang="cs-CZ" sz="2800" dirty="0" smtClean="0">
                <a:solidFill>
                  <a:schemeClr val="tx1"/>
                </a:solidFill>
              </a:rPr>
              <a:t> + </a:t>
            </a:r>
            <a:r>
              <a:rPr lang="cs-CZ" sz="2800" dirty="0" smtClean="0">
                <a:solidFill>
                  <a:srgbClr val="FF0000"/>
                </a:solidFill>
              </a:rPr>
              <a:t>feminina </a:t>
            </a:r>
            <a:r>
              <a:rPr lang="cs-CZ" sz="2800" dirty="0" smtClean="0">
                <a:solidFill>
                  <a:schemeClr val="tx1"/>
                </a:solidFill>
              </a:rPr>
              <a:t>(konsonantické kmeny)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6400" dirty="0" err="1" smtClean="0">
                <a:solidFill>
                  <a:schemeClr val="tx2"/>
                </a:solidFill>
              </a:rPr>
              <a:t>auris</a:t>
            </a:r>
            <a:r>
              <a:rPr lang="cs-CZ" sz="16400" dirty="0" smtClean="0">
                <a:solidFill>
                  <a:schemeClr val="tx2"/>
                </a:solidFill>
              </a:rPr>
              <a:t>, </a:t>
            </a:r>
            <a:r>
              <a:rPr lang="cs-CZ" sz="16400" dirty="0" err="1" smtClean="0">
                <a:solidFill>
                  <a:schemeClr val="tx2"/>
                </a:solidFill>
              </a:rPr>
              <a:t>is</a:t>
            </a:r>
            <a:r>
              <a:rPr lang="cs-CZ" sz="16400" dirty="0" smtClean="0">
                <a:solidFill>
                  <a:schemeClr val="tx2"/>
                </a:solidFill>
              </a:rPr>
              <a:t>, </a:t>
            </a:r>
            <a:r>
              <a:rPr lang="cs-CZ" sz="16400" dirty="0" err="1" smtClean="0">
                <a:solidFill>
                  <a:schemeClr val="tx2"/>
                </a:solidFill>
              </a:rPr>
              <a:t>f</a:t>
            </a:r>
            <a:r>
              <a:rPr lang="cs-CZ" sz="16400" dirty="0" smtClean="0">
                <a:solidFill>
                  <a:schemeClr val="tx2"/>
                </a:solidFill>
              </a:rPr>
              <a:t>.</a:t>
            </a:r>
          </a:p>
          <a:p>
            <a:pPr>
              <a:buFont typeface="Wingdings"/>
              <a:buChar char="à"/>
            </a:pPr>
            <a:r>
              <a:rPr lang="cs-CZ" sz="11200" dirty="0" smtClean="0">
                <a:solidFill>
                  <a:srgbClr val="0070C0"/>
                </a:solidFill>
              </a:rPr>
              <a:t>maskulina</a:t>
            </a:r>
            <a:r>
              <a:rPr lang="cs-CZ" sz="11200" dirty="0" smtClean="0"/>
              <a:t> + </a:t>
            </a:r>
            <a:r>
              <a:rPr lang="cs-CZ" sz="11200" dirty="0" smtClean="0">
                <a:solidFill>
                  <a:srgbClr val="FF0000"/>
                </a:solidFill>
              </a:rPr>
              <a:t>feminina </a:t>
            </a:r>
            <a:r>
              <a:rPr lang="cs-CZ" sz="11200" dirty="0" smtClean="0"/>
              <a:t>(i-kmeny)</a:t>
            </a:r>
          </a:p>
          <a:p>
            <a:pPr>
              <a:buNone/>
            </a:pPr>
            <a:endParaRPr lang="cs-CZ" sz="4000" dirty="0" smtClean="0"/>
          </a:p>
          <a:p>
            <a:pPr marL="624078" indent="-514350">
              <a:buNone/>
            </a:pPr>
            <a:r>
              <a:rPr lang="cs-CZ" sz="9600" dirty="0" smtClean="0"/>
              <a:t>1) </a:t>
            </a:r>
            <a:r>
              <a:rPr lang="cs-CZ" sz="9600" dirty="0" err="1" smtClean="0"/>
              <a:t>Nom</a:t>
            </a:r>
            <a:r>
              <a:rPr lang="cs-CZ" sz="9600" dirty="0" smtClean="0"/>
              <a:t>. </a:t>
            </a:r>
            <a:r>
              <a:rPr lang="cs-CZ" sz="9600" dirty="0" err="1" smtClean="0"/>
              <a:t>sg</a:t>
            </a:r>
            <a:r>
              <a:rPr lang="cs-CZ" sz="9600" dirty="0" smtClean="0"/>
              <a:t>. na –</a:t>
            </a:r>
            <a:r>
              <a:rPr lang="cs-CZ" sz="9600" dirty="0" err="1" smtClean="0"/>
              <a:t>is</a:t>
            </a:r>
            <a:r>
              <a:rPr lang="cs-CZ" sz="9600" dirty="0" smtClean="0"/>
              <a:t>/-es + stejnoslabičnost:</a:t>
            </a:r>
          </a:p>
          <a:p>
            <a:pPr marL="624078" indent="-514350">
              <a:buNone/>
            </a:pPr>
            <a:r>
              <a:rPr lang="cs-CZ" sz="9600" dirty="0" smtClean="0"/>
              <a:t>    </a:t>
            </a:r>
            <a:r>
              <a:rPr lang="cs-CZ" sz="9600" dirty="0" err="1" smtClean="0"/>
              <a:t>e.g</a:t>
            </a:r>
            <a:r>
              <a:rPr lang="cs-CZ" sz="9600" dirty="0" smtClean="0"/>
              <a:t>. </a:t>
            </a:r>
            <a:r>
              <a:rPr lang="cs-CZ" sz="9600" dirty="0" err="1" smtClean="0"/>
              <a:t>pelv</a:t>
            </a:r>
            <a:r>
              <a:rPr lang="cs-CZ" sz="9600" u="sng" dirty="0" err="1" smtClean="0"/>
              <a:t>is</a:t>
            </a:r>
            <a:r>
              <a:rPr lang="cs-CZ" sz="9600" dirty="0" smtClean="0"/>
              <a:t>, </a:t>
            </a:r>
            <a:r>
              <a:rPr lang="cs-CZ" sz="9600" dirty="0" err="1" smtClean="0"/>
              <a:t>is</a:t>
            </a:r>
            <a:r>
              <a:rPr lang="cs-CZ" sz="9600" dirty="0" smtClean="0"/>
              <a:t>, </a:t>
            </a:r>
            <a:r>
              <a:rPr lang="cs-CZ" sz="9600" dirty="0" err="1" smtClean="0"/>
              <a:t>f</a:t>
            </a:r>
            <a:r>
              <a:rPr lang="cs-CZ" sz="9600" dirty="0" smtClean="0"/>
              <a:t>.; </a:t>
            </a:r>
            <a:r>
              <a:rPr lang="cs-CZ" sz="9600" dirty="0" err="1" smtClean="0"/>
              <a:t>pub</a:t>
            </a:r>
            <a:r>
              <a:rPr lang="cs-CZ" sz="9600" u="sng" dirty="0" err="1" smtClean="0"/>
              <a:t>es</a:t>
            </a:r>
            <a:r>
              <a:rPr lang="cs-CZ" sz="9600" dirty="0" smtClean="0"/>
              <a:t>, </a:t>
            </a:r>
            <a:r>
              <a:rPr lang="cs-CZ" sz="9600" dirty="0" err="1" smtClean="0"/>
              <a:t>is</a:t>
            </a:r>
            <a:r>
              <a:rPr lang="cs-CZ" sz="9600" dirty="0" smtClean="0"/>
              <a:t>, </a:t>
            </a:r>
            <a:r>
              <a:rPr lang="cs-CZ" sz="9600" dirty="0" err="1" smtClean="0"/>
              <a:t>f</a:t>
            </a:r>
            <a:r>
              <a:rPr lang="cs-CZ" sz="9600" dirty="0" smtClean="0"/>
              <a:t>.</a:t>
            </a:r>
          </a:p>
          <a:p>
            <a:pPr marL="624078" indent="-514350">
              <a:buAutoNum type="arabicParenR"/>
            </a:pPr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2) </a:t>
            </a:r>
            <a:r>
              <a:rPr lang="cs-CZ" sz="9600" dirty="0" err="1" smtClean="0"/>
              <a:t>Nom</a:t>
            </a:r>
            <a:r>
              <a:rPr lang="cs-CZ" sz="9600" dirty="0" smtClean="0"/>
              <a:t>. </a:t>
            </a:r>
            <a:r>
              <a:rPr lang="cs-CZ" sz="9600" dirty="0" err="1" smtClean="0"/>
              <a:t>sg</a:t>
            </a:r>
            <a:r>
              <a:rPr lang="cs-CZ" sz="9600" dirty="0" smtClean="0"/>
              <a:t>. na –s/-x + skupina konsonantů </a:t>
            </a:r>
          </a:p>
          <a:p>
            <a:pPr>
              <a:buNone/>
            </a:pPr>
            <a:r>
              <a:rPr lang="cs-CZ" sz="9600" dirty="0" smtClean="0"/>
              <a:t>    před koncovkou gen. </a:t>
            </a:r>
            <a:r>
              <a:rPr lang="cs-CZ" sz="9600" dirty="0" err="1" smtClean="0"/>
              <a:t>sg</a:t>
            </a:r>
            <a:r>
              <a:rPr lang="cs-CZ" sz="9600" dirty="0" smtClean="0"/>
              <a:t>.:</a:t>
            </a:r>
          </a:p>
          <a:p>
            <a:pPr>
              <a:buNone/>
            </a:pPr>
            <a:r>
              <a:rPr lang="cs-CZ" sz="9600" dirty="0" smtClean="0"/>
              <a:t>    </a:t>
            </a:r>
            <a:r>
              <a:rPr lang="cs-CZ" sz="9600" dirty="0" err="1" smtClean="0"/>
              <a:t>e.g</a:t>
            </a:r>
            <a:r>
              <a:rPr lang="cs-CZ" sz="9600" dirty="0" smtClean="0"/>
              <a:t>. </a:t>
            </a:r>
            <a:r>
              <a:rPr lang="cs-CZ" sz="9600" dirty="0" err="1" smtClean="0"/>
              <a:t>den</a:t>
            </a:r>
            <a:r>
              <a:rPr lang="cs-CZ" sz="9600" u="sng" dirty="0" err="1" smtClean="0"/>
              <a:t>s</a:t>
            </a:r>
            <a:r>
              <a:rPr lang="cs-CZ" sz="9600" dirty="0" smtClean="0"/>
              <a:t>, </a:t>
            </a:r>
            <a:r>
              <a:rPr lang="cs-CZ" sz="9600" dirty="0" err="1" smtClean="0"/>
              <a:t>de</a:t>
            </a:r>
            <a:r>
              <a:rPr lang="cs-CZ" sz="9600" u="sng" dirty="0" err="1" smtClean="0"/>
              <a:t>nt</a:t>
            </a:r>
            <a:r>
              <a:rPr lang="cs-CZ" sz="9600" dirty="0" err="1" smtClean="0"/>
              <a:t>is</a:t>
            </a:r>
            <a:r>
              <a:rPr lang="cs-CZ" sz="9600" dirty="0" smtClean="0"/>
              <a:t>, m.; laryn</a:t>
            </a:r>
            <a:r>
              <a:rPr lang="cs-CZ" sz="9600" u="sng" dirty="0" smtClean="0"/>
              <a:t>x</a:t>
            </a:r>
            <a:r>
              <a:rPr lang="cs-CZ" sz="9600" dirty="0" smtClean="0"/>
              <a:t>, </a:t>
            </a:r>
            <a:r>
              <a:rPr lang="cs-CZ" sz="9600" dirty="0" err="1" smtClean="0"/>
              <a:t>lary</a:t>
            </a:r>
            <a:r>
              <a:rPr lang="cs-CZ" sz="9600" u="sng" dirty="0" err="1" smtClean="0"/>
              <a:t>ng</a:t>
            </a:r>
            <a:r>
              <a:rPr lang="cs-CZ" sz="9600" dirty="0" err="1" smtClean="0"/>
              <a:t>is</a:t>
            </a:r>
            <a:r>
              <a:rPr lang="cs-CZ" sz="9600" dirty="0" smtClean="0"/>
              <a:t>, m.</a:t>
            </a:r>
          </a:p>
          <a:p>
            <a:pPr>
              <a:buNone/>
            </a:pPr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    </a:t>
            </a:r>
            <a:r>
              <a:rPr lang="cs-CZ" sz="9600" dirty="0" err="1" smtClean="0"/>
              <a:t>sg</a:t>
            </a:r>
            <a:r>
              <a:rPr lang="cs-CZ" sz="9600" dirty="0" smtClean="0"/>
              <a:t>.				      </a:t>
            </a:r>
            <a:r>
              <a:rPr lang="cs-CZ" sz="9600" dirty="0" err="1" smtClean="0"/>
              <a:t>pl</a:t>
            </a:r>
            <a:r>
              <a:rPr lang="cs-CZ" sz="9600" dirty="0" smtClean="0"/>
              <a:t>.</a:t>
            </a:r>
          </a:p>
          <a:p>
            <a:pPr marL="624078" indent="-514350">
              <a:buNone/>
            </a:pPr>
            <a:r>
              <a:rPr lang="cs-CZ" sz="9600" dirty="0" smtClean="0"/>
              <a:t>1. aur-</a:t>
            </a:r>
            <a:r>
              <a:rPr lang="cs-CZ" sz="9600" dirty="0" err="1" smtClean="0"/>
              <a:t>is</a:t>
            </a:r>
            <a:r>
              <a:rPr lang="cs-CZ" sz="9600" dirty="0" smtClean="0"/>
              <a:t>				1. aur-</a:t>
            </a:r>
            <a:r>
              <a:rPr lang="cs-CZ" sz="9600" dirty="0" err="1" smtClean="0"/>
              <a:t>ēs</a:t>
            </a:r>
            <a:endParaRPr lang="cs-CZ" sz="9600" dirty="0" smtClean="0"/>
          </a:p>
          <a:p>
            <a:pPr marL="624078" indent="-514350">
              <a:buNone/>
            </a:pPr>
            <a:r>
              <a:rPr lang="cs-CZ" sz="9600" dirty="0" smtClean="0"/>
              <a:t>2. aur-</a:t>
            </a:r>
            <a:r>
              <a:rPr lang="cs-CZ" sz="9600" dirty="0" err="1" smtClean="0"/>
              <a:t>is</a:t>
            </a:r>
            <a:r>
              <a:rPr lang="cs-CZ" sz="9600" dirty="0" smtClean="0"/>
              <a:t>				2. aur-</a:t>
            </a:r>
            <a:r>
              <a:rPr lang="cs-CZ" sz="9600" dirty="0" err="1" smtClean="0">
                <a:solidFill>
                  <a:srgbClr val="FF0000"/>
                </a:solidFill>
              </a:rPr>
              <a:t>ium</a:t>
            </a:r>
            <a:r>
              <a:rPr lang="cs-CZ" sz="9600" dirty="0" smtClean="0">
                <a:solidFill>
                  <a:srgbClr val="FF0000"/>
                </a:solidFill>
              </a:rPr>
              <a:t> !!!</a:t>
            </a:r>
          </a:p>
          <a:p>
            <a:pPr marL="624078" indent="-514350">
              <a:buNone/>
            </a:pPr>
            <a:r>
              <a:rPr lang="cs-CZ" sz="9600" dirty="0" smtClean="0"/>
              <a:t>4. aur-</a:t>
            </a:r>
            <a:r>
              <a:rPr lang="cs-CZ" sz="9600" dirty="0" err="1" smtClean="0"/>
              <a:t>em</a:t>
            </a:r>
            <a:r>
              <a:rPr lang="cs-CZ" sz="9600" dirty="0" smtClean="0"/>
              <a:t>				4. aur-</a:t>
            </a:r>
            <a:r>
              <a:rPr lang="cs-CZ" sz="9600" dirty="0" err="1" smtClean="0"/>
              <a:t>ēs</a:t>
            </a:r>
            <a:endParaRPr lang="cs-CZ" sz="9600" dirty="0" smtClean="0"/>
          </a:p>
          <a:p>
            <a:pPr marL="624078" indent="-514350">
              <a:buNone/>
            </a:pPr>
            <a:r>
              <a:rPr lang="cs-CZ" sz="9600" dirty="0" smtClean="0"/>
              <a:t>6. aur-e				6. aur-</a:t>
            </a:r>
            <a:r>
              <a:rPr lang="cs-CZ" sz="9600" dirty="0" err="1" smtClean="0"/>
              <a:t>ibus</a:t>
            </a:r>
            <a:endParaRPr lang="cs-CZ" sz="9600" dirty="0" smtClean="0"/>
          </a:p>
          <a:p>
            <a:pPr marL="624078" indent="-514350">
              <a:buNone/>
            </a:pPr>
            <a:endParaRPr lang="cs-CZ" sz="9600" dirty="0" smtClean="0"/>
          </a:p>
          <a:p>
            <a:pPr marL="624078" indent="-514350">
              <a:buNone/>
            </a:pPr>
            <a:endParaRPr lang="cs-CZ" sz="9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sg</a:t>
            </a:r>
            <a:r>
              <a:rPr lang="cs-CZ" dirty="0" smtClean="0"/>
              <a:t>.		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smtClean="0">
                <a:solidFill>
                  <a:srgbClr val="FF0000"/>
                </a:solidFill>
              </a:rPr>
              <a:t>corpus	</a:t>
            </a:r>
            <a:r>
              <a:rPr lang="cs-CZ" dirty="0" smtClean="0"/>
              <a:t>			1. </a:t>
            </a:r>
            <a:r>
              <a:rPr lang="cs-CZ" dirty="0" err="1" smtClean="0">
                <a:solidFill>
                  <a:srgbClr val="FF0000"/>
                </a:solidFill>
              </a:rPr>
              <a:t>corpor</a:t>
            </a:r>
            <a:r>
              <a:rPr lang="cs-CZ" dirty="0" smtClean="0">
                <a:solidFill>
                  <a:srgbClr val="FF0000"/>
                </a:solidFill>
              </a:rPr>
              <a:t>-a</a:t>
            </a:r>
          </a:p>
          <a:p>
            <a:pPr marL="624078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2. </a:t>
            </a:r>
            <a:r>
              <a:rPr lang="cs-CZ" dirty="0" err="1" smtClean="0"/>
              <a:t>corpor</a:t>
            </a:r>
            <a:r>
              <a:rPr lang="cs-CZ" dirty="0" smtClean="0"/>
              <a:t>-um</a:t>
            </a:r>
          </a:p>
          <a:p>
            <a:pPr marL="624078" indent="-514350">
              <a:buNone/>
            </a:pPr>
            <a:r>
              <a:rPr lang="cs-CZ" dirty="0" smtClean="0"/>
              <a:t>4. </a:t>
            </a:r>
            <a:r>
              <a:rPr lang="cs-CZ" dirty="0" smtClean="0">
                <a:solidFill>
                  <a:srgbClr val="FF0000"/>
                </a:solidFill>
              </a:rPr>
              <a:t>corpus	</a:t>
            </a:r>
            <a:r>
              <a:rPr lang="cs-CZ" dirty="0" smtClean="0"/>
              <a:t>			4. </a:t>
            </a:r>
            <a:r>
              <a:rPr lang="cs-CZ" dirty="0" err="1" smtClean="0">
                <a:solidFill>
                  <a:srgbClr val="FF0000"/>
                </a:solidFill>
              </a:rPr>
              <a:t>corpor</a:t>
            </a:r>
            <a:r>
              <a:rPr lang="cs-CZ" dirty="0" smtClean="0">
                <a:solidFill>
                  <a:srgbClr val="FF0000"/>
                </a:solidFill>
              </a:rPr>
              <a:t>-a</a:t>
            </a:r>
          </a:p>
          <a:p>
            <a:pPr marL="624078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corpor</a:t>
            </a:r>
            <a:r>
              <a:rPr lang="cs-CZ" dirty="0" smtClean="0"/>
              <a:t>-e			6. 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dirty="0" err="1" smtClean="0"/>
              <a:t>ibus</a:t>
            </a: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500198"/>
          </a:xfrm>
        </p:spPr>
        <p:txBody>
          <a:bodyPr>
            <a:normAutofit/>
          </a:bodyPr>
          <a:lstStyle/>
          <a:p>
            <a:r>
              <a:rPr lang="cs-CZ" dirty="0" smtClean="0"/>
              <a:t>corpus, </a:t>
            </a:r>
            <a:r>
              <a:rPr lang="cs-CZ" dirty="0" err="1" smtClean="0"/>
              <a:t>oris</a:t>
            </a:r>
            <a:r>
              <a:rPr lang="cs-CZ" dirty="0" smtClean="0"/>
              <a:t>, n. </a:t>
            </a:r>
            <a:br>
              <a:rPr lang="cs-CZ" dirty="0" smtClean="0"/>
            </a:br>
            <a:r>
              <a:rPr lang="cs-CZ" sz="2800" dirty="0" smtClean="0">
                <a:sym typeface="Wingdings" pitchFamily="2" charset="2"/>
              </a:rPr>
              <a:t>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neutrum</a:t>
            </a:r>
            <a:r>
              <a:rPr lang="cs-CZ" sz="2800" dirty="0" smtClean="0">
                <a:solidFill>
                  <a:schemeClr val="tx1"/>
                </a:solidFill>
              </a:rPr>
              <a:t> (konsonantické kmeny)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Substantiva zakončená na –e/-ar/-</a:t>
            </a:r>
            <a:r>
              <a:rPr lang="cs-CZ" dirty="0" err="1" smtClean="0"/>
              <a:t>al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ret</a:t>
            </a:r>
            <a:r>
              <a:rPr lang="cs-CZ" u="sng" dirty="0" smtClean="0"/>
              <a:t>e</a:t>
            </a:r>
            <a:r>
              <a:rPr lang="cs-CZ" dirty="0" smtClean="0"/>
              <a:t>, </a:t>
            </a:r>
            <a:r>
              <a:rPr lang="cs-CZ" dirty="0" err="1" smtClean="0"/>
              <a:t>cochle</a:t>
            </a:r>
            <a:r>
              <a:rPr lang="cs-CZ" u="sng" dirty="0" err="1" smtClean="0"/>
              <a:t>ar</a:t>
            </a:r>
            <a:r>
              <a:rPr lang="cs-CZ" dirty="0" smtClean="0"/>
              <a:t>, </a:t>
            </a:r>
            <a:r>
              <a:rPr lang="cs-CZ" dirty="0" err="1" smtClean="0"/>
              <a:t>anim</a:t>
            </a:r>
            <a:r>
              <a:rPr lang="cs-CZ" u="sng" dirty="0" err="1" smtClean="0"/>
              <a:t>al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dirty="0" err="1" smtClean="0"/>
              <a:t>sg</a:t>
            </a:r>
            <a:r>
              <a:rPr lang="cs-CZ" dirty="0" smtClean="0"/>
              <a:t>.		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animal</a:t>
            </a:r>
            <a:r>
              <a:rPr lang="cs-CZ" dirty="0" smtClean="0"/>
              <a:t>				1. </a:t>
            </a:r>
            <a:r>
              <a:rPr lang="cs-CZ" dirty="0" err="1" smtClean="0"/>
              <a:t>animāl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ia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animāl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2. </a:t>
            </a:r>
            <a:r>
              <a:rPr lang="cs-CZ" dirty="0" err="1" smtClean="0"/>
              <a:t>animāl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ium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animal</a:t>
            </a:r>
            <a:r>
              <a:rPr lang="cs-CZ" dirty="0" smtClean="0"/>
              <a:t>				4. </a:t>
            </a:r>
            <a:r>
              <a:rPr lang="cs-CZ" dirty="0" err="1" smtClean="0"/>
              <a:t>animāl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ia</a:t>
            </a: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animāl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ī</a:t>
            </a:r>
            <a:r>
              <a:rPr lang="cs-CZ" dirty="0" smtClean="0"/>
              <a:t>			6. </a:t>
            </a:r>
            <a:r>
              <a:rPr lang="cs-CZ" dirty="0" err="1" smtClean="0"/>
              <a:t>animāl</a:t>
            </a:r>
            <a:r>
              <a:rPr lang="cs-CZ" dirty="0" smtClean="0"/>
              <a:t>-</a:t>
            </a:r>
            <a:r>
              <a:rPr lang="cs-CZ" dirty="0" err="1" smtClean="0"/>
              <a:t>ibus</a:t>
            </a: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cs-CZ" sz="4600" dirty="0" err="1" smtClean="0"/>
              <a:t>animal</a:t>
            </a:r>
            <a:r>
              <a:rPr lang="cs-CZ" sz="4600" dirty="0" smtClean="0"/>
              <a:t>, </a:t>
            </a:r>
            <a:r>
              <a:rPr lang="cs-CZ" sz="4600" dirty="0" err="1" smtClean="0"/>
              <a:t>is</a:t>
            </a:r>
            <a:r>
              <a:rPr lang="cs-CZ" sz="4600" dirty="0" smtClean="0"/>
              <a:t>, n.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sym typeface="Wingdings" pitchFamily="2" charset="2"/>
              </a:rPr>
              <a:t> </a:t>
            </a:r>
            <a:r>
              <a:rPr lang="cs-CZ" sz="3100" dirty="0" smtClean="0">
                <a:sym typeface="Wingdings" pitchFamily="2" charset="2"/>
              </a:rPr>
              <a:t></a:t>
            </a:r>
            <a:r>
              <a:rPr lang="cs-CZ" sz="3100" dirty="0" smtClean="0"/>
              <a:t> </a:t>
            </a:r>
            <a:r>
              <a:rPr lang="cs-CZ" sz="3100" dirty="0" smtClean="0">
                <a:solidFill>
                  <a:srgbClr val="00B050"/>
                </a:solidFill>
              </a:rPr>
              <a:t>neutrum</a:t>
            </a:r>
            <a:r>
              <a:rPr lang="cs-CZ" sz="3100" dirty="0" smtClean="0">
                <a:solidFill>
                  <a:schemeClr val="tx1"/>
                </a:solidFill>
              </a:rPr>
              <a:t> (i-kmeny)</a:t>
            </a: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000" dirty="0" smtClean="0">
                <a:solidFill>
                  <a:schemeClr val="tx2"/>
                </a:solidFill>
              </a:rPr>
              <a:t>os, </a:t>
            </a:r>
            <a:r>
              <a:rPr lang="cs-CZ" sz="4000" dirty="0" err="1" smtClean="0">
                <a:solidFill>
                  <a:schemeClr val="tx2"/>
                </a:solidFill>
              </a:rPr>
              <a:t>ossis</a:t>
            </a:r>
            <a:r>
              <a:rPr lang="cs-CZ" sz="4000" dirty="0" smtClean="0">
                <a:solidFill>
                  <a:schemeClr val="tx2"/>
                </a:solidFill>
              </a:rPr>
              <a:t>, n.</a:t>
            </a:r>
          </a:p>
          <a:p>
            <a:pPr>
              <a:buNone/>
            </a:pPr>
            <a:endParaRPr lang="cs-CZ" sz="4000" dirty="0" smtClean="0"/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 vzor corpus</a:t>
            </a: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POZOR: gen. </a:t>
            </a:r>
            <a:r>
              <a:rPr lang="cs-CZ" sz="2800" dirty="0" err="1" smtClean="0">
                <a:sym typeface="Wingdings" pitchFamily="2" charset="2"/>
              </a:rPr>
              <a:t>pl</a:t>
            </a:r>
            <a:r>
              <a:rPr lang="cs-CZ" sz="2800" dirty="0" smtClean="0">
                <a:sym typeface="Wingdings" pitchFamily="2" charset="2"/>
              </a:rPr>
              <a:t>. - </a:t>
            </a:r>
            <a:r>
              <a:rPr lang="cs-CZ" sz="2800" dirty="0" err="1" smtClean="0">
                <a:sym typeface="Wingdings" pitchFamily="2" charset="2"/>
              </a:rPr>
              <a:t>oss</a:t>
            </a:r>
            <a:r>
              <a:rPr lang="cs-CZ" sz="2800" dirty="0" err="1" smtClean="0">
                <a:solidFill>
                  <a:srgbClr val="FF0000"/>
                </a:solidFill>
                <a:sym typeface="Wingdings" pitchFamily="2" charset="2"/>
              </a:rPr>
              <a:t>ium</a:t>
            </a:r>
            <a:endParaRPr lang="cs-CZ" sz="28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cs-CZ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  </a:t>
            </a:r>
            <a:r>
              <a:rPr lang="cs-CZ" sz="2800" dirty="0" err="1" smtClean="0">
                <a:sym typeface="Wingdings" pitchFamily="2" charset="2"/>
              </a:rPr>
              <a:t>sg</a:t>
            </a:r>
            <a:r>
              <a:rPr lang="cs-CZ" sz="2800" dirty="0" smtClean="0">
                <a:sym typeface="Wingdings" pitchFamily="2" charset="2"/>
              </a:rPr>
              <a:t>. 				     </a:t>
            </a:r>
            <a:r>
              <a:rPr lang="cs-CZ" sz="2800" dirty="0" err="1" smtClean="0">
                <a:sym typeface="Wingdings" pitchFamily="2" charset="2"/>
              </a:rPr>
              <a:t>pl</a:t>
            </a:r>
            <a:r>
              <a:rPr lang="cs-CZ" sz="28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1. os				1. </a:t>
            </a:r>
            <a:r>
              <a:rPr lang="cs-CZ" sz="2800" dirty="0" err="1" smtClean="0">
                <a:sym typeface="Wingdings" pitchFamily="2" charset="2"/>
              </a:rPr>
              <a:t>ossa</a:t>
            </a:r>
            <a:endParaRPr lang="cs-CZ" sz="28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cs-CZ" sz="2800" dirty="0" smtClean="0">
                <a:sym typeface="Wingdings" pitchFamily="2" charset="2"/>
              </a:rPr>
              <a:t>2. </a:t>
            </a:r>
            <a:r>
              <a:rPr lang="cs-CZ" sz="2800" dirty="0" err="1" smtClean="0">
                <a:sym typeface="Wingdings" pitchFamily="2" charset="2"/>
              </a:rPr>
              <a:t>ossis</a:t>
            </a:r>
            <a:r>
              <a:rPr lang="cs-CZ" sz="2800" dirty="0" smtClean="0">
                <a:sym typeface="Wingdings" pitchFamily="2" charset="2"/>
              </a:rPr>
              <a:t>				2. </a:t>
            </a:r>
            <a:r>
              <a:rPr lang="cs-CZ" sz="2800" dirty="0" err="1" smtClean="0">
                <a:sym typeface="Wingdings" pitchFamily="2" charset="2"/>
              </a:rPr>
              <a:t>oss</a:t>
            </a:r>
            <a:r>
              <a:rPr lang="cs-CZ" sz="2800" dirty="0" err="1" smtClean="0">
                <a:solidFill>
                  <a:srgbClr val="FF0000"/>
                </a:solidFill>
                <a:sym typeface="Wingdings" pitchFamily="2" charset="2"/>
              </a:rPr>
              <a:t>ium</a:t>
            </a: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 marL="624078" indent="-514350">
              <a:buNone/>
            </a:pPr>
            <a:r>
              <a:rPr lang="cs-CZ" sz="2800" dirty="0" smtClean="0">
                <a:sym typeface="Wingdings" pitchFamily="2" charset="2"/>
              </a:rPr>
              <a:t>4. os				4. </a:t>
            </a:r>
            <a:r>
              <a:rPr lang="cs-CZ" sz="2800" dirty="0" err="1" smtClean="0">
                <a:sym typeface="Wingdings" pitchFamily="2" charset="2"/>
              </a:rPr>
              <a:t>ossa</a:t>
            </a:r>
            <a:endParaRPr lang="cs-CZ" sz="28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cs-CZ" sz="2800" dirty="0" smtClean="0">
                <a:sym typeface="Wingdings" pitchFamily="2" charset="2"/>
              </a:rPr>
              <a:t>6. </a:t>
            </a:r>
            <a:r>
              <a:rPr lang="cs-CZ" sz="2800" dirty="0" err="1" smtClean="0">
                <a:sym typeface="Wingdings" pitchFamily="2" charset="2"/>
              </a:rPr>
              <a:t>osse</a:t>
            </a:r>
            <a:r>
              <a:rPr lang="cs-CZ" sz="2800" dirty="0" smtClean="0">
                <a:sym typeface="Wingdings" pitchFamily="2" charset="2"/>
              </a:rPr>
              <a:t>				6. </a:t>
            </a:r>
            <a:r>
              <a:rPr lang="cs-CZ" sz="2800" dirty="0" err="1" smtClean="0">
                <a:sym typeface="Wingdings" pitchFamily="2" charset="2"/>
              </a:rPr>
              <a:t>ossibus</a:t>
            </a:r>
            <a:endParaRPr lang="cs-CZ" sz="2800" dirty="0" smtClean="0">
              <a:sym typeface="Wingdings" pitchFamily="2" charset="2"/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</TotalTime>
  <Words>389</Words>
  <Application>Microsoft Office PowerPoint</Application>
  <PresentationFormat>Předvádění na obrazovce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Snímek 1</vt:lpstr>
      <vt:lpstr>Snímek 2</vt:lpstr>
      <vt:lpstr>Charakteristika substantiv III. deklinace</vt:lpstr>
      <vt:lpstr>Vzory substantiv III. deklinace</vt:lpstr>
      <vt:lpstr>pulmō, ōnis, m.    maskulina + feminina (konsonantické kmeny)</vt:lpstr>
      <vt:lpstr>Snímek 6</vt:lpstr>
      <vt:lpstr>corpus, oris, n.   neutrum (konsonantické kmeny)</vt:lpstr>
      <vt:lpstr>animal, is, n.   neutrum (i-kmeny)</vt:lpstr>
      <vt:lpstr>Snímek 9</vt:lpstr>
      <vt:lpstr>Snímek 10</vt:lpstr>
      <vt:lpstr>Úkol: Přiřaďte substantiva ke vzorům III. deklinace a skloňujte:</vt:lpstr>
      <vt:lpstr>Úkol: Přeložte a vyskloňujte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25</cp:revision>
  <dcterms:created xsi:type="dcterms:W3CDTF">2010-10-10T08:06:02Z</dcterms:created>
  <dcterms:modified xsi:type="dcterms:W3CDTF">2011-10-21T09:19:42Z</dcterms:modified>
</cp:coreProperties>
</file>