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242889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cs-CZ" sz="6600" dirty="0" smtClean="0"/>
              <a:t>N</a:t>
            </a:r>
            <a:r>
              <a:rPr lang="en-US" sz="6600" dirty="0" err="1" smtClean="0"/>
              <a:t>ouns</a:t>
            </a:r>
            <a:r>
              <a:rPr lang="en-US" sz="6600" dirty="0" smtClean="0"/>
              <a:t> </a:t>
            </a:r>
            <a:r>
              <a:rPr lang="en-US" sz="6600" dirty="0" smtClean="0"/>
              <a:t>of </a:t>
            </a:r>
            <a:r>
              <a:rPr lang="cs-CZ" sz="6600" dirty="0" err="1" smtClean="0"/>
              <a:t>the</a:t>
            </a:r>
            <a:r>
              <a:rPr lang="cs-CZ" sz="6600" dirty="0" smtClean="0"/>
              <a:t> </a:t>
            </a:r>
            <a:r>
              <a:rPr lang="en-US" sz="6600" dirty="0" smtClean="0"/>
              <a:t>4th </a:t>
            </a:r>
            <a:r>
              <a:rPr lang="en-US" sz="6600" dirty="0" smtClean="0"/>
              <a:t>and 5th declensions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78489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cs-CZ" sz="3200" dirty="0" smtClean="0">
                <a:solidFill>
                  <a:srgbClr val="0070C0"/>
                </a:solidFill>
              </a:rPr>
              <a:t>1) </a:t>
            </a:r>
            <a:r>
              <a:rPr lang="cs-CZ" sz="3200" dirty="0" err="1" smtClean="0">
                <a:solidFill>
                  <a:srgbClr val="0070C0"/>
                </a:solidFill>
              </a:rPr>
              <a:t>Masculines</a:t>
            </a:r>
            <a:r>
              <a:rPr lang="cs-CZ" sz="3200" dirty="0" smtClean="0"/>
              <a:t>: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/>
              <a:t>duct</a:t>
            </a:r>
            <a:r>
              <a:rPr lang="cs-CZ" sz="3200" dirty="0" err="1" smtClean="0">
                <a:solidFill>
                  <a:srgbClr val="0070C0"/>
                </a:solidFill>
              </a:rPr>
              <a:t>us</a:t>
            </a:r>
            <a:r>
              <a:rPr lang="cs-CZ" sz="3200" dirty="0" smtClean="0"/>
              <a:t>, </a:t>
            </a:r>
            <a:r>
              <a:rPr lang="cs-CZ" sz="3200" dirty="0" err="1" smtClean="0">
                <a:solidFill>
                  <a:srgbClr val="0070C0"/>
                </a:solidFill>
              </a:rPr>
              <a:t>ūs</a:t>
            </a:r>
            <a:r>
              <a:rPr lang="cs-CZ" sz="3200" dirty="0" smtClean="0"/>
              <a:t>, </a:t>
            </a:r>
            <a:r>
              <a:rPr lang="cs-CZ" sz="3200" dirty="0" smtClean="0">
                <a:solidFill>
                  <a:srgbClr val="0070C0"/>
                </a:solidFill>
              </a:rPr>
              <a:t>m.</a:t>
            </a:r>
          </a:p>
          <a:p>
            <a:pPr marL="624078" indent="-514350">
              <a:buNone/>
            </a:pP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effect</a:t>
            </a:r>
            <a:r>
              <a:rPr lang="cs-CZ" u="sng" dirty="0" err="1" smtClean="0"/>
              <a:t>us</a:t>
            </a:r>
            <a:r>
              <a:rPr lang="cs-CZ" dirty="0" smtClean="0"/>
              <a:t> – </a:t>
            </a:r>
            <a:r>
              <a:rPr lang="cs-CZ" dirty="0" err="1" smtClean="0"/>
              <a:t>effect</a:t>
            </a:r>
            <a:r>
              <a:rPr lang="cs-CZ" u="sng" dirty="0" err="1" smtClean="0"/>
              <a:t>ūs</a:t>
            </a:r>
            <a:r>
              <a:rPr lang="cs-CZ" dirty="0" smtClean="0"/>
              <a:t>, </a:t>
            </a:r>
            <a:r>
              <a:rPr lang="cs-CZ" dirty="0" err="1" smtClean="0"/>
              <a:t>sit</a:t>
            </a:r>
            <a:r>
              <a:rPr lang="cs-CZ" u="sng" dirty="0" err="1" smtClean="0"/>
              <a:t>us</a:t>
            </a:r>
            <a:r>
              <a:rPr lang="cs-CZ" u="sng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sit</a:t>
            </a:r>
            <a:r>
              <a:rPr lang="cs-CZ" u="sng" dirty="0" err="1" smtClean="0"/>
              <a:t>ūs</a:t>
            </a:r>
            <a:endParaRPr lang="cs-CZ" u="sng" dirty="0" smtClean="0"/>
          </a:p>
          <a:p>
            <a:pPr marL="624078" indent="-514350">
              <a:buNone/>
            </a:pPr>
            <a:endParaRPr lang="cs-CZ" u="sng" dirty="0" smtClean="0"/>
          </a:p>
          <a:p>
            <a:pPr marL="624078" indent="-514350">
              <a:buNone/>
            </a:pPr>
            <a:r>
              <a:rPr lang="cs-CZ" dirty="0" smtClean="0"/>
              <a:t>EXCEPTIONS: </a:t>
            </a:r>
            <a:r>
              <a:rPr lang="cs-CZ" dirty="0" err="1" smtClean="0"/>
              <a:t>man</a:t>
            </a:r>
            <a:r>
              <a:rPr lang="cs-CZ" dirty="0" err="1" smtClean="0">
                <a:solidFill>
                  <a:srgbClr val="0070C0"/>
                </a:solidFill>
              </a:rPr>
              <a:t>us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70C0"/>
                </a:solidFill>
              </a:rPr>
              <a:t>ūs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; </a:t>
            </a:r>
            <a:r>
              <a:rPr lang="cs-CZ" dirty="0" err="1" smtClean="0"/>
              <a:t>ac</a:t>
            </a:r>
            <a:r>
              <a:rPr lang="cs-CZ" dirty="0" err="1" smtClean="0">
                <a:solidFill>
                  <a:srgbClr val="0070C0"/>
                </a:solidFill>
              </a:rPr>
              <a:t>us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70C0"/>
                </a:solidFill>
              </a:rPr>
              <a:t>ūs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marL="624078" indent="-514350">
              <a:buNone/>
            </a:pPr>
            <a:endParaRPr lang="cs-CZ" sz="3200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sz="3200" dirty="0" smtClean="0"/>
              <a:t>2)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dirty="0" err="1" smtClean="0">
                <a:solidFill>
                  <a:srgbClr val="00B050"/>
                </a:solidFill>
              </a:rPr>
              <a:t>Neuters</a:t>
            </a:r>
            <a:r>
              <a:rPr lang="cs-CZ" sz="3200" dirty="0" smtClean="0"/>
              <a:t>: </a:t>
            </a:r>
            <a:r>
              <a:rPr lang="cs-CZ" sz="3200" dirty="0" err="1" smtClean="0"/>
              <a:t>gen</a:t>
            </a:r>
            <a:r>
              <a:rPr lang="cs-CZ" sz="3200" dirty="0" err="1" smtClean="0">
                <a:solidFill>
                  <a:srgbClr val="00B050"/>
                </a:solidFill>
              </a:rPr>
              <a:t>ū</a:t>
            </a:r>
            <a:r>
              <a:rPr lang="cs-CZ" sz="3200" dirty="0" smtClean="0"/>
              <a:t>, </a:t>
            </a:r>
            <a:r>
              <a:rPr lang="cs-CZ" sz="3200" dirty="0" err="1" smtClean="0">
                <a:solidFill>
                  <a:srgbClr val="00B050"/>
                </a:solidFill>
              </a:rPr>
              <a:t>ūs</a:t>
            </a:r>
            <a:r>
              <a:rPr lang="cs-CZ" sz="3200" dirty="0" smtClean="0"/>
              <a:t>,</a:t>
            </a:r>
            <a:r>
              <a:rPr lang="cs-CZ" sz="3200" dirty="0" smtClean="0">
                <a:solidFill>
                  <a:srgbClr val="00B050"/>
                </a:solidFill>
              </a:rPr>
              <a:t> n. </a:t>
            </a:r>
            <a:endParaRPr lang="cs-CZ" sz="3200" dirty="0" smtClean="0"/>
          </a:p>
          <a:p>
            <a:pPr marL="624078" indent="-514350">
              <a:buNone/>
            </a:pP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corn</a:t>
            </a:r>
            <a:r>
              <a:rPr lang="cs-CZ" u="sng" dirty="0" err="1" smtClean="0"/>
              <a:t>ū</a:t>
            </a:r>
            <a:r>
              <a:rPr lang="cs-CZ" u="sng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corn</a:t>
            </a:r>
            <a:r>
              <a:rPr lang="cs-CZ" u="sng" dirty="0" err="1" smtClean="0"/>
              <a:t>ūs</a:t>
            </a:r>
            <a:endParaRPr lang="cs-CZ" u="sng" dirty="0" smtClean="0"/>
          </a:p>
          <a:p>
            <a:pPr marL="624078" indent="-514350">
              <a:buNone/>
            </a:pPr>
            <a:endParaRPr lang="cs-CZ" dirty="0" smtClean="0">
              <a:solidFill>
                <a:srgbClr val="00B050"/>
              </a:solidFill>
            </a:endParaRPr>
          </a:p>
          <a:p>
            <a:pPr marL="624078" indent="-51435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/>
          <a:lstStyle/>
          <a:p>
            <a:r>
              <a:rPr lang="cs-CZ" dirty="0" smtClean="0"/>
              <a:t>4th DECLENSION (U-STEMS)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3200" dirty="0" err="1" smtClean="0"/>
              <a:t>Example</a:t>
            </a:r>
            <a:r>
              <a:rPr lang="cs-CZ" sz="3200" dirty="0" smtClean="0"/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ductus</a:t>
            </a:r>
            <a:endParaRPr lang="cs-CZ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sz="2400" dirty="0" smtClean="0"/>
              <a:t>       </a:t>
            </a:r>
            <a:r>
              <a:rPr lang="cs-CZ" sz="2400" dirty="0" err="1" smtClean="0"/>
              <a:t>sg</a:t>
            </a:r>
            <a:r>
              <a:rPr lang="cs-CZ" sz="2400" dirty="0" smtClean="0"/>
              <a:t>.				        </a:t>
            </a:r>
            <a:r>
              <a:rPr lang="cs-CZ" sz="2400" dirty="0" err="1" smtClean="0"/>
              <a:t>pl</a:t>
            </a:r>
            <a:r>
              <a:rPr lang="cs-CZ" sz="2400" dirty="0" smtClean="0"/>
              <a:t>.</a:t>
            </a:r>
          </a:p>
          <a:p>
            <a:pPr marL="566928" indent="-457200">
              <a:buNone/>
            </a:pPr>
            <a:r>
              <a:rPr lang="cs-CZ" sz="2400" dirty="0" smtClean="0"/>
              <a:t>1. </a:t>
            </a:r>
            <a:r>
              <a:rPr lang="cs-CZ" sz="2400" dirty="0" err="1" smtClean="0"/>
              <a:t>duct</a:t>
            </a:r>
            <a:r>
              <a:rPr lang="cs-CZ" sz="2400" dirty="0" smtClean="0"/>
              <a:t>-</a:t>
            </a:r>
            <a:r>
              <a:rPr lang="cs-CZ" sz="2400" dirty="0" err="1" smtClean="0"/>
              <a:t>us</a:t>
            </a:r>
            <a:r>
              <a:rPr lang="cs-CZ" sz="2400" dirty="0" smtClean="0"/>
              <a:t>				1. </a:t>
            </a:r>
            <a:r>
              <a:rPr lang="cs-CZ" sz="2400" dirty="0" err="1" smtClean="0"/>
              <a:t>duct</a:t>
            </a:r>
            <a:r>
              <a:rPr lang="cs-CZ" sz="2400" dirty="0" smtClean="0"/>
              <a:t>-</a:t>
            </a:r>
            <a:r>
              <a:rPr lang="cs-CZ" sz="2400" dirty="0" err="1" smtClean="0"/>
              <a:t>ūs</a:t>
            </a:r>
            <a:endParaRPr lang="cs-CZ" sz="2400" dirty="0" smtClean="0"/>
          </a:p>
          <a:p>
            <a:pPr marL="566928" indent="-457200">
              <a:buNone/>
            </a:pPr>
            <a:r>
              <a:rPr lang="cs-CZ" sz="2400" dirty="0" smtClean="0"/>
              <a:t>2. </a:t>
            </a:r>
            <a:r>
              <a:rPr lang="cs-CZ" sz="2400" dirty="0" err="1" smtClean="0"/>
              <a:t>duct</a:t>
            </a:r>
            <a:r>
              <a:rPr lang="cs-CZ" sz="2400" dirty="0" smtClean="0"/>
              <a:t>-</a:t>
            </a:r>
            <a:r>
              <a:rPr lang="cs-CZ" sz="2400" dirty="0" err="1" smtClean="0"/>
              <a:t>ūs</a:t>
            </a:r>
            <a:r>
              <a:rPr lang="cs-CZ" sz="2400" dirty="0" smtClean="0"/>
              <a:t>				2. </a:t>
            </a:r>
            <a:r>
              <a:rPr lang="cs-CZ" sz="2400" dirty="0" err="1" smtClean="0"/>
              <a:t>duct</a:t>
            </a:r>
            <a:r>
              <a:rPr lang="cs-CZ" sz="2400" dirty="0" smtClean="0"/>
              <a:t>-</a:t>
            </a:r>
            <a:r>
              <a:rPr lang="cs-CZ" sz="2400" dirty="0" err="1" smtClean="0"/>
              <a:t>uum</a:t>
            </a:r>
            <a:endParaRPr lang="cs-CZ" sz="2400" dirty="0" smtClean="0"/>
          </a:p>
          <a:p>
            <a:pPr marL="566928" indent="-457200">
              <a:buNone/>
            </a:pPr>
            <a:r>
              <a:rPr lang="cs-CZ" sz="2400" dirty="0" smtClean="0"/>
              <a:t>4. </a:t>
            </a:r>
            <a:r>
              <a:rPr lang="cs-CZ" sz="2400" dirty="0" err="1" smtClean="0"/>
              <a:t>duct</a:t>
            </a:r>
            <a:r>
              <a:rPr lang="cs-CZ" sz="2400" dirty="0" smtClean="0"/>
              <a:t>-um				4. </a:t>
            </a:r>
            <a:r>
              <a:rPr lang="cs-CZ" sz="2400" dirty="0" err="1" smtClean="0"/>
              <a:t>duct</a:t>
            </a:r>
            <a:r>
              <a:rPr lang="cs-CZ" sz="2400" dirty="0" smtClean="0"/>
              <a:t>-</a:t>
            </a:r>
            <a:r>
              <a:rPr lang="cs-CZ" sz="2400" dirty="0" err="1" smtClean="0"/>
              <a:t>ūs</a:t>
            </a:r>
            <a:endParaRPr lang="cs-CZ" sz="2400" dirty="0" smtClean="0"/>
          </a:p>
          <a:p>
            <a:pPr marL="566928" indent="-457200">
              <a:buNone/>
            </a:pPr>
            <a:r>
              <a:rPr lang="cs-CZ" sz="2400" dirty="0" smtClean="0"/>
              <a:t>6. </a:t>
            </a:r>
            <a:r>
              <a:rPr lang="cs-CZ" sz="2400" dirty="0" err="1" smtClean="0"/>
              <a:t>duct</a:t>
            </a:r>
            <a:r>
              <a:rPr lang="cs-CZ" sz="2400" dirty="0" smtClean="0"/>
              <a:t>-ū				6. </a:t>
            </a:r>
            <a:r>
              <a:rPr lang="cs-CZ" sz="2400" dirty="0" err="1" smtClean="0"/>
              <a:t>duct</a:t>
            </a:r>
            <a:r>
              <a:rPr lang="cs-CZ" sz="2400" dirty="0" smtClean="0"/>
              <a:t>-</a:t>
            </a:r>
            <a:r>
              <a:rPr lang="cs-CZ" sz="2400" dirty="0" err="1" smtClean="0"/>
              <a:t>ibus</a:t>
            </a:r>
            <a:endParaRPr lang="cs-CZ" sz="2400" dirty="0" smtClean="0"/>
          </a:p>
          <a:p>
            <a:pPr marL="566928" indent="-457200">
              <a:buNone/>
            </a:pPr>
            <a:endParaRPr lang="cs-CZ" sz="2400" dirty="0" smtClean="0"/>
          </a:p>
          <a:p>
            <a:pPr marL="566928" indent="-457200">
              <a:buNone/>
            </a:pPr>
            <a:r>
              <a:rPr lang="cs-CZ" sz="2400" smtClean="0">
                <a:solidFill>
                  <a:srgbClr val="FF0000"/>
                </a:solidFill>
              </a:rPr>
              <a:t>BUT</a:t>
            </a:r>
            <a:r>
              <a:rPr lang="cs-CZ" sz="2400" smtClean="0"/>
              <a:t>: </a:t>
            </a:r>
            <a:r>
              <a:rPr lang="cs-CZ" sz="2400" dirty="0" err="1" smtClean="0"/>
              <a:t>arcus</a:t>
            </a:r>
            <a:r>
              <a:rPr lang="cs-CZ" sz="2400" dirty="0" smtClean="0"/>
              <a:t> – </a:t>
            </a:r>
            <a:r>
              <a:rPr lang="cs-CZ" sz="2400" dirty="0" err="1" smtClean="0"/>
              <a:t>abl</a:t>
            </a:r>
            <a:r>
              <a:rPr lang="cs-CZ" sz="2400" dirty="0" smtClean="0"/>
              <a:t>. </a:t>
            </a:r>
            <a:r>
              <a:rPr lang="cs-CZ" sz="2400" dirty="0" err="1" smtClean="0"/>
              <a:t>pl</a:t>
            </a:r>
            <a:r>
              <a:rPr lang="cs-CZ" sz="2400" dirty="0" smtClean="0"/>
              <a:t>. </a:t>
            </a:r>
            <a:r>
              <a:rPr lang="cs-CZ" sz="2400" dirty="0" err="1" smtClean="0"/>
              <a:t>arc</a:t>
            </a:r>
            <a:r>
              <a:rPr lang="cs-CZ" sz="2400" u="sng" dirty="0" err="1" smtClean="0"/>
              <a:t>ubus</a:t>
            </a:r>
            <a:r>
              <a:rPr lang="cs-CZ" sz="2400" dirty="0" smtClean="0"/>
              <a:t>; </a:t>
            </a:r>
            <a:r>
              <a:rPr lang="cs-CZ" sz="2400" dirty="0" err="1" smtClean="0"/>
              <a:t>artus</a:t>
            </a:r>
            <a:r>
              <a:rPr lang="cs-CZ" sz="2400" dirty="0" smtClean="0"/>
              <a:t> – </a:t>
            </a:r>
            <a:r>
              <a:rPr lang="cs-CZ" sz="2400" dirty="0" err="1" smtClean="0"/>
              <a:t>abl</a:t>
            </a:r>
            <a:r>
              <a:rPr lang="cs-CZ" sz="2400" dirty="0" smtClean="0"/>
              <a:t>. </a:t>
            </a:r>
            <a:r>
              <a:rPr lang="cs-CZ" sz="2400" dirty="0" err="1" smtClean="0"/>
              <a:t>pl</a:t>
            </a:r>
            <a:r>
              <a:rPr lang="cs-CZ" sz="2400" dirty="0" smtClean="0"/>
              <a:t>. </a:t>
            </a:r>
            <a:r>
              <a:rPr lang="cs-CZ" sz="2400" dirty="0" err="1" smtClean="0"/>
              <a:t>art</a:t>
            </a:r>
            <a:r>
              <a:rPr lang="cs-CZ" sz="2400" u="sng" dirty="0" err="1" smtClean="0"/>
              <a:t>ubus</a:t>
            </a:r>
            <a:endParaRPr lang="cs-CZ" sz="2400" u="sng" dirty="0" smtClean="0"/>
          </a:p>
          <a:p>
            <a:pPr marL="566928" indent="-457200">
              <a:buNone/>
            </a:pPr>
            <a:endParaRPr lang="cs-CZ" sz="2400" u="sng" dirty="0" smtClean="0"/>
          </a:p>
          <a:p>
            <a:pPr marL="566928" indent="-457200">
              <a:buNone/>
            </a:pPr>
            <a:endParaRPr lang="cs-CZ" sz="2400" dirty="0" smtClean="0"/>
          </a:p>
          <a:p>
            <a:pPr marL="566928" indent="-457200">
              <a:buNone/>
            </a:pPr>
            <a:r>
              <a:rPr lang="cs-CZ" sz="3200" dirty="0" err="1" smtClean="0"/>
              <a:t>Example</a:t>
            </a:r>
            <a:r>
              <a:rPr lang="cs-CZ" sz="3200" dirty="0" smtClean="0"/>
              <a:t> </a:t>
            </a:r>
            <a:r>
              <a:rPr lang="cs-CZ" sz="3200" dirty="0" err="1" smtClean="0">
                <a:solidFill>
                  <a:srgbClr val="00B050"/>
                </a:solidFill>
              </a:rPr>
              <a:t>genū</a:t>
            </a:r>
            <a:endParaRPr lang="cs-CZ" sz="3200" dirty="0" smtClean="0">
              <a:solidFill>
                <a:srgbClr val="00B050"/>
              </a:solidFill>
            </a:endParaRPr>
          </a:p>
          <a:p>
            <a:pPr marL="566928" indent="-457200">
              <a:buNone/>
            </a:pPr>
            <a:r>
              <a:rPr lang="cs-CZ" sz="2400" dirty="0" smtClean="0"/>
              <a:t>      </a:t>
            </a:r>
            <a:r>
              <a:rPr lang="cs-CZ" sz="2400" dirty="0" err="1" smtClean="0"/>
              <a:t>sg</a:t>
            </a:r>
            <a:r>
              <a:rPr lang="cs-CZ" sz="2400" dirty="0" smtClean="0"/>
              <a:t>. 				       </a:t>
            </a:r>
            <a:r>
              <a:rPr lang="cs-CZ" sz="2400" dirty="0" err="1" smtClean="0"/>
              <a:t>pl</a:t>
            </a:r>
            <a:r>
              <a:rPr lang="cs-CZ" sz="2400" dirty="0" smtClean="0"/>
              <a:t>.</a:t>
            </a:r>
          </a:p>
          <a:p>
            <a:pPr marL="566928" indent="-457200">
              <a:buNone/>
            </a:pPr>
            <a:r>
              <a:rPr lang="cs-CZ" sz="2400" dirty="0" smtClean="0"/>
              <a:t>1. gen-ū				1. gen-</a:t>
            </a:r>
            <a:r>
              <a:rPr lang="cs-CZ" sz="2400" dirty="0" err="1" smtClean="0"/>
              <a:t>ua</a:t>
            </a:r>
            <a:endParaRPr lang="cs-CZ" sz="2400" dirty="0" smtClean="0"/>
          </a:p>
          <a:p>
            <a:pPr marL="566928" indent="-457200">
              <a:buNone/>
            </a:pPr>
            <a:r>
              <a:rPr lang="cs-CZ" sz="2400" dirty="0" smtClean="0"/>
              <a:t>2. gen-</a:t>
            </a:r>
            <a:r>
              <a:rPr lang="cs-CZ" sz="2400" dirty="0" err="1" smtClean="0"/>
              <a:t>ūs</a:t>
            </a:r>
            <a:r>
              <a:rPr lang="cs-CZ" sz="2400" dirty="0" smtClean="0"/>
              <a:t>				2. gen-</a:t>
            </a:r>
            <a:r>
              <a:rPr lang="cs-CZ" sz="2400" dirty="0" err="1" smtClean="0"/>
              <a:t>uum</a:t>
            </a:r>
            <a:endParaRPr lang="cs-CZ" sz="2400" dirty="0" smtClean="0"/>
          </a:p>
          <a:p>
            <a:pPr marL="566928" indent="-457200">
              <a:buNone/>
            </a:pPr>
            <a:r>
              <a:rPr lang="cs-CZ" sz="2400" dirty="0" smtClean="0"/>
              <a:t>4. gen-ū				4. gen-</a:t>
            </a:r>
            <a:r>
              <a:rPr lang="cs-CZ" sz="2400" dirty="0" err="1" smtClean="0"/>
              <a:t>ua</a:t>
            </a:r>
            <a:endParaRPr lang="cs-CZ" sz="2400" dirty="0" smtClean="0"/>
          </a:p>
          <a:p>
            <a:pPr marL="566928" indent="-457200">
              <a:buNone/>
            </a:pPr>
            <a:r>
              <a:rPr lang="cs-CZ" sz="2400" dirty="0" smtClean="0"/>
              <a:t>6. gen-ū				6. gen-</a:t>
            </a:r>
            <a:r>
              <a:rPr lang="cs-CZ" sz="2400" dirty="0" err="1" smtClean="0"/>
              <a:t>ibus</a:t>
            </a:r>
            <a:endParaRPr lang="cs-CZ" sz="2400" dirty="0" smtClean="0"/>
          </a:p>
          <a:p>
            <a:pPr marL="566928" indent="-457200">
              <a:buNone/>
            </a:pPr>
            <a:endParaRPr lang="cs-CZ" sz="2400" dirty="0" smtClean="0"/>
          </a:p>
          <a:p>
            <a:pPr marL="566928" indent="-457200">
              <a:buNone/>
            </a:pPr>
            <a:endParaRPr lang="cs-CZ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3375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600" dirty="0" err="1" smtClean="0">
                <a:solidFill>
                  <a:srgbClr val="FF0000"/>
                </a:solidFill>
              </a:rPr>
              <a:t>Feminines</a:t>
            </a:r>
            <a:r>
              <a:rPr lang="cs-CZ" sz="4600" dirty="0" smtClean="0"/>
              <a:t>: </a:t>
            </a:r>
            <a:r>
              <a:rPr lang="cs-CZ" sz="4600" dirty="0" err="1" smtClean="0"/>
              <a:t>faci</a:t>
            </a:r>
            <a:r>
              <a:rPr lang="cs-CZ" sz="4600" dirty="0" err="1" smtClean="0">
                <a:solidFill>
                  <a:srgbClr val="FF0000"/>
                </a:solidFill>
              </a:rPr>
              <a:t>ēs</a:t>
            </a:r>
            <a:r>
              <a:rPr lang="cs-CZ" sz="4600" dirty="0" smtClean="0"/>
              <a:t>,</a:t>
            </a:r>
            <a:r>
              <a:rPr lang="cs-CZ" sz="4600" dirty="0" smtClean="0">
                <a:solidFill>
                  <a:srgbClr val="FF0000"/>
                </a:solidFill>
              </a:rPr>
              <a:t> </a:t>
            </a:r>
            <a:r>
              <a:rPr lang="cs-CZ" sz="4600" dirty="0" err="1" smtClean="0">
                <a:solidFill>
                  <a:srgbClr val="FF0000"/>
                </a:solidFill>
              </a:rPr>
              <a:t>ēī</a:t>
            </a:r>
            <a:r>
              <a:rPr lang="cs-CZ" sz="4600" dirty="0" smtClean="0"/>
              <a:t>,</a:t>
            </a:r>
            <a:r>
              <a:rPr lang="cs-CZ" sz="4600" dirty="0" smtClean="0">
                <a:solidFill>
                  <a:srgbClr val="FF0000"/>
                </a:solidFill>
              </a:rPr>
              <a:t> </a:t>
            </a:r>
            <a:r>
              <a:rPr lang="cs-CZ" sz="4600" dirty="0" err="1" smtClean="0">
                <a:solidFill>
                  <a:srgbClr val="FF0000"/>
                </a:solidFill>
              </a:rPr>
              <a:t>f</a:t>
            </a:r>
            <a:r>
              <a:rPr lang="cs-CZ" sz="4600" dirty="0" smtClean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endParaRPr lang="cs-CZ" sz="3800" dirty="0" smtClean="0"/>
          </a:p>
          <a:p>
            <a:pPr>
              <a:buNone/>
            </a:pPr>
            <a:r>
              <a:rPr lang="cs-CZ" sz="3300" dirty="0" err="1" smtClean="0"/>
              <a:t>rabi</a:t>
            </a:r>
            <a:r>
              <a:rPr lang="cs-CZ" sz="3300" u="sng" dirty="0" err="1" smtClean="0"/>
              <a:t>ēs</a:t>
            </a:r>
            <a:r>
              <a:rPr lang="cs-CZ" sz="3300" dirty="0" smtClean="0"/>
              <a:t> – </a:t>
            </a:r>
            <a:r>
              <a:rPr lang="cs-CZ" sz="3300" dirty="0" err="1" smtClean="0"/>
              <a:t>rabi</a:t>
            </a:r>
            <a:r>
              <a:rPr lang="cs-CZ" sz="3300" u="sng" dirty="0" err="1" smtClean="0"/>
              <a:t>ēī</a:t>
            </a:r>
            <a:r>
              <a:rPr lang="cs-CZ" sz="3300" dirty="0" smtClean="0"/>
              <a:t>; </a:t>
            </a:r>
            <a:r>
              <a:rPr lang="cs-CZ" sz="3300" dirty="0" err="1" smtClean="0"/>
              <a:t>r</a:t>
            </a:r>
            <a:r>
              <a:rPr lang="cs-CZ" sz="3300" u="sng" dirty="0" err="1" smtClean="0"/>
              <a:t>ēs</a:t>
            </a:r>
            <a:r>
              <a:rPr lang="cs-CZ" sz="3300" dirty="0" smtClean="0"/>
              <a:t> – </a:t>
            </a:r>
            <a:r>
              <a:rPr lang="cs-CZ" sz="3300" dirty="0" err="1" smtClean="0"/>
              <a:t>r</a:t>
            </a:r>
            <a:r>
              <a:rPr lang="cs-CZ" sz="3300" u="sng" dirty="0" err="1" smtClean="0"/>
              <a:t>eī</a:t>
            </a:r>
            <a:endParaRPr lang="cs-CZ" sz="3300" u="sng" dirty="0" smtClean="0"/>
          </a:p>
          <a:p>
            <a:pPr>
              <a:buNone/>
            </a:pPr>
            <a:r>
              <a:rPr lang="cs-CZ" sz="3300" dirty="0" smtClean="0"/>
              <a:t>EXCEPTION: </a:t>
            </a:r>
            <a:r>
              <a:rPr lang="cs-CZ" sz="3300" dirty="0" err="1" smtClean="0"/>
              <a:t>di</a:t>
            </a:r>
            <a:r>
              <a:rPr lang="cs-CZ" sz="3300" dirty="0" err="1" smtClean="0">
                <a:solidFill>
                  <a:srgbClr val="FF0000"/>
                </a:solidFill>
              </a:rPr>
              <a:t>ēs</a:t>
            </a:r>
            <a:r>
              <a:rPr lang="cs-CZ" sz="3300" dirty="0" smtClean="0"/>
              <a:t>, </a:t>
            </a:r>
            <a:r>
              <a:rPr lang="cs-CZ" sz="3300" dirty="0" err="1" smtClean="0">
                <a:solidFill>
                  <a:srgbClr val="FF0000"/>
                </a:solidFill>
              </a:rPr>
              <a:t>ēī</a:t>
            </a:r>
            <a:r>
              <a:rPr lang="cs-CZ" sz="3300" dirty="0" smtClean="0"/>
              <a:t>,</a:t>
            </a:r>
            <a:r>
              <a:rPr lang="cs-CZ" sz="3300" dirty="0" smtClean="0">
                <a:solidFill>
                  <a:srgbClr val="FF0000"/>
                </a:solidFill>
              </a:rPr>
              <a:t> </a:t>
            </a:r>
            <a:r>
              <a:rPr lang="cs-CZ" sz="3300" dirty="0" smtClean="0">
                <a:solidFill>
                  <a:srgbClr val="0070C0"/>
                </a:solidFill>
              </a:rPr>
              <a:t>m. </a:t>
            </a:r>
          </a:p>
          <a:p>
            <a:pPr>
              <a:buNone/>
            </a:pPr>
            <a:endParaRPr lang="cs-CZ" sz="3300" dirty="0" smtClean="0"/>
          </a:p>
          <a:p>
            <a:pPr>
              <a:buNone/>
            </a:pPr>
            <a:r>
              <a:rPr lang="cs-CZ" sz="3300" dirty="0" err="1" smtClean="0"/>
              <a:t>speciēs</a:t>
            </a:r>
            <a:r>
              <a:rPr lang="cs-CZ" sz="3300" dirty="0" smtClean="0"/>
              <a:t> (</a:t>
            </a:r>
            <a:r>
              <a:rPr lang="cs-CZ" sz="3300" dirty="0" err="1" smtClean="0"/>
              <a:t>sg</a:t>
            </a:r>
            <a:r>
              <a:rPr lang="cs-CZ" sz="3300" dirty="0" smtClean="0"/>
              <a:t>., </a:t>
            </a:r>
            <a:r>
              <a:rPr lang="cs-CZ" sz="3300" dirty="0" err="1" smtClean="0"/>
              <a:t>pl</a:t>
            </a:r>
            <a:r>
              <a:rPr lang="cs-CZ" sz="3300" dirty="0" smtClean="0"/>
              <a:t>.) – species: </a:t>
            </a:r>
            <a:r>
              <a:rPr lang="cs-CZ" sz="3300" dirty="0" err="1" smtClean="0"/>
              <a:t>speci</a:t>
            </a:r>
            <a:r>
              <a:rPr lang="cs-CZ" sz="3300" dirty="0" err="1" smtClean="0">
                <a:solidFill>
                  <a:srgbClr val="FF0000"/>
                </a:solidFill>
              </a:rPr>
              <a:t>ēs</a:t>
            </a:r>
            <a:r>
              <a:rPr lang="cs-CZ" sz="3300" dirty="0" smtClean="0"/>
              <a:t> nov</a:t>
            </a:r>
            <a:r>
              <a:rPr lang="cs-CZ" sz="3300" dirty="0" smtClean="0">
                <a:solidFill>
                  <a:srgbClr val="FF0000"/>
                </a:solidFill>
              </a:rPr>
              <a:t>a, </a:t>
            </a:r>
            <a:r>
              <a:rPr lang="cs-CZ" sz="3300" dirty="0" err="1" smtClean="0"/>
              <a:t>speci</a:t>
            </a:r>
            <a:r>
              <a:rPr lang="cs-CZ" sz="3300" dirty="0" err="1" smtClean="0">
                <a:solidFill>
                  <a:srgbClr val="FF0000"/>
                </a:solidFill>
              </a:rPr>
              <a:t>ēs</a:t>
            </a:r>
            <a:r>
              <a:rPr lang="cs-CZ" sz="3300" dirty="0" smtClean="0"/>
              <a:t> </a:t>
            </a:r>
            <a:r>
              <a:rPr lang="cs-CZ" sz="3300" dirty="0" err="1" smtClean="0"/>
              <a:t>nov</a:t>
            </a:r>
            <a:r>
              <a:rPr lang="cs-CZ" sz="3300" dirty="0" err="1" smtClean="0">
                <a:solidFill>
                  <a:srgbClr val="FF0000"/>
                </a:solidFill>
              </a:rPr>
              <a:t>ae</a:t>
            </a:r>
            <a:endParaRPr lang="cs-CZ" sz="33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3300" dirty="0" err="1" smtClean="0"/>
              <a:t>speciēs</a:t>
            </a:r>
            <a:r>
              <a:rPr lang="cs-CZ" sz="3300" dirty="0" smtClean="0"/>
              <a:t> (</a:t>
            </a:r>
            <a:r>
              <a:rPr lang="cs-CZ" sz="3300" dirty="0" err="1" smtClean="0"/>
              <a:t>pl</a:t>
            </a:r>
            <a:r>
              <a:rPr lang="cs-CZ" sz="3300" dirty="0" smtClean="0"/>
              <a:t>.) – </a:t>
            </a:r>
            <a:r>
              <a:rPr lang="cs-CZ" sz="3300" dirty="0" err="1" smtClean="0"/>
              <a:t>tea</a:t>
            </a:r>
            <a:r>
              <a:rPr lang="cs-CZ" sz="3300" dirty="0" smtClean="0"/>
              <a:t>: </a:t>
            </a:r>
            <a:r>
              <a:rPr lang="cs-CZ" sz="3300" dirty="0" err="1" smtClean="0"/>
              <a:t>speci</a:t>
            </a:r>
            <a:r>
              <a:rPr lang="cs-CZ" sz="3300" dirty="0" err="1" smtClean="0">
                <a:solidFill>
                  <a:srgbClr val="FF0000"/>
                </a:solidFill>
              </a:rPr>
              <a:t>ēs</a:t>
            </a:r>
            <a:r>
              <a:rPr lang="cs-CZ" sz="3300" dirty="0" smtClean="0"/>
              <a:t> </a:t>
            </a:r>
            <a:r>
              <a:rPr lang="cs-CZ" sz="3300" dirty="0" err="1" smtClean="0"/>
              <a:t>urologic</a:t>
            </a:r>
            <a:r>
              <a:rPr lang="cs-CZ" sz="3300" dirty="0" err="1" smtClean="0">
                <a:solidFill>
                  <a:srgbClr val="FF0000"/>
                </a:solidFill>
              </a:rPr>
              <a:t>ae</a:t>
            </a:r>
            <a:endParaRPr lang="cs-CZ" sz="33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400" dirty="0" smtClean="0"/>
              <a:t>      </a:t>
            </a:r>
            <a:r>
              <a:rPr lang="cs-CZ" sz="3400" dirty="0" err="1" smtClean="0"/>
              <a:t>sg</a:t>
            </a:r>
            <a:r>
              <a:rPr lang="cs-CZ" sz="3400" dirty="0" smtClean="0"/>
              <a:t>.				       </a:t>
            </a:r>
            <a:r>
              <a:rPr lang="cs-CZ" sz="3400" dirty="0" err="1" smtClean="0"/>
              <a:t>pl</a:t>
            </a:r>
            <a:r>
              <a:rPr lang="cs-CZ" sz="3400" dirty="0" smtClean="0"/>
              <a:t>.</a:t>
            </a:r>
          </a:p>
          <a:p>
            <a:pPr marL="624078" indent="-514350">
              <a:buNone/>
            </a:pPr>
            <a:r>
              <a:rPr lang="cs-CZ" sz="3400" dirty="0" smtClean="0"/>
              <a:t>1. </a:t>
            </a:r>
            <a:r>
              <a:rPr lang="cs-CZ" sz="3400" dirty="0" err="1" smtClean="0"/>
              <a:t>faci</a:t>
            </a:r>
            <a:r>
              <a:rPr lang="cs-CZ" sz="3400" dirty="0" smtClean="0"/>
              <a:t>-</a:t>
            </a:r>
            <a:r>
              <a:rPr lang="cs-CZ" sz="3400" dirty="0" err="1" smtClean="0"/>
              <a:t>ēs</a:t>
            </a:r>
            <a:r>
              <a:rPr lang="cs-CZ" sz="3400" dirty="0" smtClean="0"/>
              <a:t>				1. </a:t>
            </a:r>
            <a:r>
              <a:rPr lang="cs-CZ" sz="3400" dirty="0" err="1" smtClean="0"/>
              <a:t>faci</a:t>
            </a:r>
            <a:r>
              <a:rPr lang="cs-CZ" sz="3400" dirty="0" smtClean="0"/>
              <a:t>-</a:t>
            </a:r>
            <a:r>
              <a:rPr lang="cs-CZ" sz="3400" dirty="0" err="1" smtClean="0"/>
              <a:t>ēs</a:t>
            </a:r>
            <a:endParaRPr lang="cs-CZ" sz="3400" dirty="0" smtClean="0"/>
          </a:p>
          <a:p>
            <a:pPr marL="624078" indent="-514350">
              <a:buNone/>
            </a:pPr>
            <a:r>
              <a:rPr lang="cs-CZ" sz="3400" dirty="0" smtClean="0"/>
              <a:t>2. </a:t>
            </a:r>
            <a:r>
              <a:rPr lang="cs-CZ" sz="3400" dirty="0" err="1" smtClean="0"/>
              <a:t>faci</a:t>
            </a:r>
            <a:r>
              <a:rPr lang="cs-CZ" sz="3400" dirty="0" smtClean="0"/>
              <a:t>-</a:t>
            </a:r>
            <a:r>
              <a:rPr lang="cs-CZ" sz="3400" dirty="0" err="1" smtClean="0"/>
              <a:t>ēī</a:t>
            </a:r>
            <a:r>
              <a:rPr lang="cs-CZ" sz="3400" dirty="0" smtClean="0"/>
              <a:t>				2. </a:t>
            </a:r>
            <a:r>
              <a:rPr lang="cs-CZ" sz="3400" dirty="0" err="1" smtClean="0"/>
              <a:t>faci</a:t>
            </a:r>
            <a:r>
              <a:rPr lang="cs-CZ" sz="3400" dirty="0" smtClean="0"/>
              <a:t>-</a:t>
            </a:r>
            <a:r>
              <a:rPr lang="cs-CZ" sz="3400" dirty="0" err="1" smtClean="0"/>
              <a:t>ērum</a:t>
            </a:r>
            <a:endParaRPr lang="cs-CZ" sz="3400" dirty="0" smtClean="0"/>
          </a:p>
          <a:p>
            <a:pPr marL="624078" indent="-514350">
              <a:buNone/>
            </a:pPr>
            <a:r>
              <a:rPr lang="cs-CZ" sz="3400" dirty="0" smtClean="0"/>
              <a:t>4. </a:t>
            </a:r>
            <a:r>
              <a:rPr lang="cs-CZ" sz="3400" dirty="0" err="1" smtClean="0"/>
              <a:t>faci</a:t>
            </a:r>
            <a:r>
              <a:rPr lang="cs-CZ" sz="3400" dirty="0" smtClean="0"/>
              <a:t>-</a:t>
            </a:r>
            <a:r>
              <a:rPr lang="cs-CZ" sz="3400" dirty="0" err="1" smtClean="0"/>
              <a:t>em</a:t>
            </a:r>
            <a:r>
              <a:rPr lang="cs-CZ" sz="3400" dirty="0" smtClean="0"/>
              <a:t>				4. </a:t>
            </a:r>
            <a:r>
              <a:rPr lang="cs-CZ" sz="3400" dirty="0" err="1" smtClean="0"/>
              <a:t>faci</a:t>
            </a:r>
            <a:r>
              <a:rPr lang="cs-CZ" sz="3400" dirty="0" smtClean="0"/>
              <a:t>-</a:t>
            </a:r>
            <a:r>
              <a:rPr lang="cs-CZ" sz="3400" dirty="0" err="1" smtClean="0"/>
              <a:t>ēs</a:t>
            </a:r>
            <a:endParaRPr lang="cs-CZ" sz="3400" dirty="0" smtClean="0"/>
          </a:p>
          <a:p>
            <a:pPr marL="624078" indent="-514350">
              <a:buNone/>
            </a:pPr>
            <a:r>
              <a:rPr lang="cs-CZ" sz="3400" dirty="0" smtClean="0"/>
              <a:t>6. </a:t>
            </a:r>
            <a:r>
              <a:rPr lang="cs-CZ" sz="3400" dirty="0" err="1" smtClean="0"/>
              <a:t>faci</a:t>
            </a:r>
            <a:r>
              <a:rPr lang="cs-CZ" sz="3400" dirty="0" smtClean="0"/>
              <a:t>-ē				6. </a:t>
            </a:r>
            <a:r>
              <a:rPr lang="cs-CZ" sz="3400" dirty="0" err="1" smtClean="0"/>
              <a:t>faci</a:t>
            </a:r>
            <a:r>
              <a:rPr lang="cs-CZ" sz="3400" dirty="0" smtClean="0"/>
              <a:t>-</a:t>
            </a:r>
            <a:r>
              <a:rPr lang="cs-CZ" sz="3400" dirty="0" err="1" smtClean="0"/>
              <a:t>ēbus</a:t>
            </a:r>
            <a:endParaRPr lang="cs-CZ" sz="3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cs-CZ" dirty="0" smtClean="0"/>
              <a:t>5th DECLENSION (Ē-STEMS)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err="1" smtClean="0"/>
              <a:t>Sudden</a:t>
            </a:r>
            <a:r>
              <a:rPr lang="cs-CZ" dirty="0" smtClean="0"/>
              <a:t> </a:t>
            </a:r>
            <a:r>
              <a:rPr lang="cs-CZ" dirty="0" err="1" smtClean="0"/>
              <a:t>death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knee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New species</a:t>
            </a:r>
          </a:p>
          <a:p>
            <a:pPr>
              <a:buNone/>
            </a:pPr>
            <a:r>
              <a:rPr lang="cs-CZ" dirty="0" err="1" smtClean="0"/>
              <a:t>Deep</a:t>
            </a:r>
            <a:r>
              <a:rPr lang="cs-CZ" dirty="0" smtClean="0"/>
              <a:t> </a:t>
            </a:r>
            <a:r>
              <a:rPr lang="cs-CZ" dirty="0" err="1" smtClean="0"/>
              <a:t>dental</a:t>
            </a:r>
            <a:r>
              <a:rPr lang="cs-CZ" dirty="0" smtClean="0"/>
              <a:t> </a:t>
            </a:r>
            <a:r>
              <a:rPr lang="cs-CZ" dirty="0" err="1" smtClean="0"/>
              <a:t>decay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Premature</a:t>
            </a:r>
            <a:r>
              <a:rPr lang="cs-CZ" dirty="0" smtClean="0"/>
              <a:t> </a:t>
            </a:r>
            <a:r>
              <a:rPr lang="cs-CZ" dirty="0" err="1" smtClean="0"/>
              <a:t>delivery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Aromatic</a:t>
            </a:r>
            <a:r>
              <a:rPr lang="cs-CZ" dirty="0" smtClean="0"/>
              <a:t> </a:t>
            </a:r>
            <a:r>
              <a:rPr lang="cs-CZ" dirty="0" err="1" smtClean="0"/>
              <a:t>tea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Slow</a:t>
            </a:r>
            <a:r>
              <a:rPr lang="cs-CZ" dirty="0" smtClean="0"/>
              <a:t> pulse</a:t>
            </a:r>
          </a:p>
          <a:p>
            <a:pPr>
              <a:buNone/>
            </a:pPr>
            <a:r>
              <a:rPr lang="cs-CZ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hand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Translate and decline the following expressions: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152</TotalTime>
  <Words>144</Words>
  <Application>Microsoft Office PowerPoint</Application>
  <PresentationFormat>Předvádění na obrazovce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Snímek 1</vt:lpstr>
      <vt:lpstr>4th DECLENSION (U-STEMS)</vt:lpstr>
      <vt:lpstr>Snímek 3</vt:lpstr>
      <vt:lpstr>5th DECLENSION (Ē-STEMS)</vt:lpstr>
      <vt:lpstr>Translate and decline the following expressions: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juklova</cp:lastModifiedBy>
  <cp:revision>15</cp:revision>
  <dcterms:created xsi:type="dcterms:W3CDTF">2010-11-14T12:23:01Z</dcterms:created>
  <dcterms:modified xsi:type="dcterms:W3CDTF">2011-11-18T11:01:30Z</dcterms:modified>
</cp:coreProperties>
</file>