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9" r:id="rId5"/>
    <p:sldId id="262" r:id="rId6"/>
    <p:sldId id="264" r:id="rId7"/>
    <p:sldId id="266" r:id="rId8"/>
    <p:sldId id="268" r:id="rId9"/>
    <p:sldId id="267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řední styl 1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B4B98B0-60AC-42C2-AFA5-B58CD77FA1E5}" styleName="Světlý styl 1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D113A9D2-9D6B-4929-AA2D-F23B5EE8CBE7}" styleName="Styl s motivem 2 – zvýraznění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11D02CA-6B49-47BD-9C74-31A4992806E6}" type="datetimeFigureOut">
              <a:rPr lang="cs-CZ" smtClean="0"/>
              <a:pPr/>
              <a:t>2.12.2011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2.12.2011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2.12.2011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2.12.2011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2.12.2011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2.12.2011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2.12.2011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2.12.2011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2.12.2011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11D02CA-6B49-47BD-9C74-31A4992806E6}" type="datetimeFigureOut">
              <a:rPr lang="cs-CZ" smtClean="0"/>
              <a:pPr/>
              <a:t>2.12.2011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11D02CA-6B49-47BD-9C74-31A4992806E6}" type="datetimeFigureOut">
              <a:rPr lang="cs-CZ" smtClean="0"/>
              <a:pPr/>
              <a:t>2.12.2011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11D02CA-6B49-47BD-9C74-31A4992806E6}" type="datetimeFigureOut">
              <a:rPr lang="cs-CZ" smtClean="0"/>
              <a:pPr/>
              <a:t>2.12.2011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B7B4213-39BE-4B23-B122-26FFE50A3AE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4643469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en-US" sz="5400" dirty="0" smtClean="0"/>
              <a:t>Adjectives of the 3rd declension</a:t>
            </a:r>
          </a:p>
          <a:p>
            <a:pPr algn="ctr">
              <a:buNone/>
            </a:pPr>
            <a:r>
              <a:rPr lang="en-US" sz="5400" dirty="0" smtClean="0"/>
              <a:t>(Latin and Greek</a:t>
            </a:r>
            <a:r>
              <a:rPr lang="cs-CZ" sz="5400" dirty="0" smtClean="0"/>
              <a:t> </a:t>
            </a:r>
            <a:r>
              <a:rPr lang="cs-CZ" sz="5400" dirty="0" err="1" smtClean="0"/>
              <a:t>ones</a:t>
            </a:r>
            <a:r>
              <a:rPr lang="en-US" sz="5400" dirty="0" smtClean="0"/>
              <a:t>)</a:t>
            </a:r>
          </a:p>
          <a:p>
            <a:pPr algn="ctr">
              <a:buNone/>
            </a:pPr>
            <a:endParaRPr lang="en-US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721431"/>
          </a:xfrm>
        </p:spPr>
        <p:txBody>
          <a:bodyPr>
            <a:normAutofit lnSpcReduction="10000"/>
          </a:bodyPr>
          <a:lstStyle/>
          <a:p>
            <a:pPr marL="624078" indent="-514350">
              <a:buNone/>
            </a:pPr>
            <a:r>
              <a:rPr lang="en-US" sz="3200" b="1" dirty="0" smtClean="0"/>
              <a:t>1) Three forms  in nom. </a:t>
            </a:r>
            <a:r>
              <a:rPr lang="en-US" sz="3200" b="1" dirty="0" err="1" smtClean="0"/>
              <a:t>sg</a:t>
            </a:r>
            <a:r>
              <a:rPr lang="en-US" sz="3200" b="1" dirty="0" smtClean="0"/>
              <a:t>.</a:t>
            </a:r>
          </a:p>
          <a:p>
            <a:pPr marL="624078" indent="-514350">
              <a:buNone/>
            </a:pPr>
            <a:r>
              <a:rPr lang="en-US" sz="3200" dirty="0" err="1" smtClean="0"/>
              <a:t>ac</a:t>
            </a:r>
            <a:r>
              <a:rPr lang="en-US" sz="3200" u="sng" dirty="0" err="1" smtClean="0"/>
              <a:t>er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0070C0"/>
                </a:solidFill>
              </a:rPr>
              <a:t>(m.)</a:t>
            </a:r>
            <a:r>
              <a:rPr lang="en-US" sz="3200" dirty="0" smtClean="0"/>
              <a:t>, </a:t>
            </a:r>
            <a:r>
              <a:rPr lang="en-US" sz="3200" dirty="0" err="1" smtClean="0"/>
              <a:t>acr</a:t>
            </a:r>
            <a:r>
              <a:rPr lang="en-US" sz="3200" u="sng" dirty="0" err="1" smtClean="0"/>
              <a:t>is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(f.)</a:t>
            </a:r>
            <a:r>
              <a:rPr lang="en-US" sz="3200" dirty="0" smtClean="0"/>
              <a:t>, acr</a:t>
            </a:r>
            <a:r>
              <a:rPr lang="en-US" sz="3200" u="sng" dirty="0" smtClean="0"/>
              <a:t>e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00B050"/>
                </a:solidFill>
              </a:rPr>
              <a:t>(n.)</a:t>
            </a:r>
          </a:p>
          <a:p>
            <a:pPr marL="624078" indent="-514350">
              <a:buNone/>
            </a:pPr>
            <a:r>
              <a:rPr lang="en-US" sz="3200" dirty="0" err="1" smtClean="0"/>
              <a:t>cel</a:t>
            </a:r>
            <a:r>
              <a:rPr lang="en-US" sz="3200" u="sng" dirty="0" err="1" smtClean="0"/>
              <a:t>er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0070C0"/>
                </a:solidFill>
              </a:rPr>
              <a:t>(m.)</a:t>
            </a:r>
            <a:r>
              <a:rPr lang="en-US" sz="3200" dirty="0" smtClean="0"/>
              <a:t>, </a:t>
            </a:r>
            <a:r>
              <a:rPr lang="en-US" sz="3200" dirty="0" err="1" smtClean="0"/>
              <a:t>celer</a:t>
            </a:r>
            <a:r>
              <a:rPr lang="en-US" sz="3200" u="sng" dirty="0" err="1" smtClean="0"/>
              <a:t>is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FF0000"/>
                </a:solidFill>
              </a:rPr>
              <a:t>(f.)</a:t>
            </a:r>
            <a:r>
              <a:rPr lang="en-US" sz="3200" dirty="0" smtClean="0"/>
              <a:t>, </a:t>
            </a:r>
            <a:r>
              <a:rPr lang="en-US" sz="3200" dirty="0" err="1" smtClean="0"/>
              <a:t>celer</a:t>
            </a:r>
            <a:r>
              <a:rPr lang="en-US" sz="3200" u="sng" dirty="0" err="1" smtClean="0"/>
              <a:t>e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00B050"/>
                </a:solidFill>
              </a:rPr>
              <a:t>(n.)</a:t>
            </a:r>
          </a:p>
          <a:p>
            <a:pPr marL="624078" indent="-514350">
              <a:buAutoNum type="arabicParenR"/>
            </a:pPr>
            <a:endParaRPr lang="en-US" sz="3200" dirty="0" smtClean="0"/>
          </a:p>
          <a:p>
            <a:pPr marL="624078" indent="-514350">
              <a:buNone/>
            </a:pPr>
            <a:r>
              <a:rPr lang="en-US" sz="3200" b="1" dirty="0" smtClean="0"/>
              <a:t>2)Two forms in nom. </a:t>
            </a:r>
            <a:r>
              <a:rPr lang="en-US" sz="3200" b="1" dirty="0" err="1" smtClean="0"/>
              <a:t>sg</a:t>
            </a:r>
            <a:r>
              <a:rPr lang="en-US" sz="3200" b="1" dirty="0" smtClean="0"/>
              <a:t>.</a:t>
            </a:r>
          </a:p>
          <a:p>
            <a:pPr marL="624078" indent="-514350">
              <a:buNone/>
            </a:pPr>
            <a:r>
              <a:rPr lang="en-US" sz="3200" dirty="0" err="1" smtClean="0"/>
              <a:t>brev</a:t>
            </a:r>
            <a:r>
              <a:rPr lang="en-US" sz="3200" u="sng" dirty="0" err="1" smtClean="0"/>
              <a:t>is</a:t>
            </a:r>
            <a:r>
              <a:rPr lang="en-US" sz="3200" dirty="0" smtClean="0"/>
              <a:t> (</a:t>
            </a:r>
            <a:r>
              <a:rPr lang="en-US" sz="3200" dirty="0" smtClean="0">
                <a:solidFill>
                  <a:srgbClr val="0070C0"/>
                </a:solidFill>
              </a:rPr>
              <a:t>m.</a:t>
            </a:r>
            <a:r>
              <a:rPr lang="en-US" sz="3200" dirty="0" smtClean="0"/>
              <a:t>, </a:t>
            </a:r>
            <a:r>
              <a:rPr lang="en-US" sz="3200" dirty="0" smtClean="0">
                <a:solidFill>
                  <a:srgbClr val="FF0000"/>
                </a:solidFill>
              </a:rPr>
              <a:t>f.</a:t>
            </a:r>
            <a:r>
              <a:rPr lang="en-US" sz="3200" dirty="0" smtClean="0"/>
              <a:t>), </a:t>
            </a:r>
            <a:r>
              <a:rPr lang="en-US" sz="3200" dirty="0" err="1" smtClean="0"/>
              <a:t>brev</a:t>
            </a:r>
            <a:r>
              <a:rPr lang="en-US" sz="3200" u="sng" dirty="0" err="1" smtClean="0"/>
              <a:t>e</a:t>
            </a: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00B050"/>
                </a:solidFill>
              </a:rPr>
              <a:t>(n.)</a:t>
            </a:r>
          </a:p>
          <a:p>
            <a:pPr marL="624078" indent="-514350">
              <a:buNone/>
            </a:pPr>
            <a:endParaRPr lang="en-US" sz="3200" dirty="0" smtClean="0"/>
          </a:p>
          <a:p>
            <a:pPr marL="624078" indent="-514350">
              <a:buNone/>
            </a:pPr>
            <a:r>
              <a:rPr lang="en-US" sz="3200" b="1" dirty="0" smtClean="0"/>
              <a:t>3) One form in nom. </a:t>
            </a:r>
            <a:r>
              <a:rPr lang="en-US" sz="3200" b="1" dirty="0" err="1" smtClean="0"/>
              <a:t>sg</a:t>
            </a:r>
            <a:r>
              <a:rPr lang="en-US" sz="3200" b="1" dirty="0" smtClean="0"/>
              <a:t>.</a:t>
            </a:r>
          </a:p>
          <a:p>
            <a:pPr marL="624078" indent="-514350">
              <a:buNone/>
            </a:pPr>
            <a:r>
              <a:rPr lang="en-US" sz="3200" dirty="0" smtClean="0"/>
              <a:t>simplex (</a:t>
            </a:r>
            <a:r>
              <a:rPr lang="en-US" sz="3200" dirty="0" smtClean="0">
                <a:solidFill>
                  <a:srgbClr val="0070C0"/>
                </a:solidFill>
              </a:rPr>
              <a:t>m.</a:t>
            </a:r>
            <a:r>
              <a:rPr lang="en-US" sz="3200" dirty="0" smtClean="0"/>
              <a:t>, </a:t>
            </a:r>
            <a:r>
              <a:rPr lang="en-US" sz="3200" dirty="0" smtClean="0">
                <a:solidFill>
                  <a:srgbClr val="FF0000"/>
                </a:solidFill>
              </a:rPr>
              <a:t>f.</a:t>
            </a:r>
            <a:r>
              <a:rPr lang="en-US" sz="3200" dirty="0" smtClean="0"/>
              <a:t>, </a:t>
            </a:r>
            <a:r>
              <a:rPr lang="en-US" sz="3200" dirty="0" smtClean="0">
                <a:solidFill>
                  <a:srgbClr val="00B050"/>
                </a:solidFill>
              </a:rPr>
              <a:t>n.</a:t>
            </a:r>
            <a:r>
              <a:rPr lang="en-US" sz="3200" dirty="0" smtClean="0"/>
              <a:t>), </a:t>
            </a:r>
            <a:r>
              <a:rPr lang="en-US" sz="3200" dirty="0" err="1" smtClean="0"/>
              <a:t>simplicis</a:t>
            </a:r>
            <a:endParaRPr lang="en-US" sz="3200" dirty="0" smtClean="0"/>
          </a:p>
          <a:p>
            <a:pPr marL="624078" indent="-514350">
              <a:buNone/>
            </a:pPr>
            <a:endParaRPr lang="en-US" dirty="0" smtClean="0"/>
          </a:p>
          <a:p>
            <a:pPr marL="624078" indent="-514350">
              <a:buNone/>
            </a:pPr>
            <a:endParaRPr lang="en-US" sz="3100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>
            <a:noAutofit/>
          </a:bodyPr>
          <a:lstStyle/>
          <a:p>
            <a:pPr algn="ctr"/>
            <a:r>
              <a:rPr lang="en-US" sz="3400" dirty="0" smtClean="0"/>
              <a:t>Latin adjectives of the 3rd </a:t>
            </a:r>
            <a:r>
              <a:rPr lang="en-US" sz="3400" dirty="0" err="1" smtClean="0"/>
              <a:t>declens</a:t>
            </a:r>
            <a:r>
              <a:rPr lang="cs-CZ" sz="3400" dirty="0" smtClean="0"/>
              <a:t>ion</a:t>
            </a:r>
            <a:endParaRPr lang="cs-CZ" sz="3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2000240"/>
            <a:ext cx="8229600" cy="4007051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3200" dirty="0" smtClean="0"/>
              <a:t>The</a:t>
            </a:r>
            <a:r>
              <a:rPr lang="cs-CZ" sz="3200" smtClean="0"/>
              <a:t>y</a:t>
            </a:r>
            <a:r>
              <a:rPr lang="en-US" sz="3200" smtClean="0"/>
              <a:t> </a:t>
            </a:r>
            <a:r>
              <a:rPr lang="en-US" sz="3200" dirty="0" smtClean="0"/>
              <a:t>are declined like </a:t>
            </a:r>
            <a:r>
              <a:rPr lang="en-US" sz="3200" dirty="0" err="1" smtClean="0"/>
              <a:t>i</a:t>
            </a:r>
            <a:r>
              <a:rPr lang="en-US" sz="3200" dirty="0" smtClean="0"/>
              <a:t>-stem-nouns of the 3rd declension</a:t>
            </a:r>
          </a:p>
          <a:p>
            <a:pPr>
              <a:buFont typeface="Arial" pitchFamily="34" charset="0"/>
              <a:buChar char="•"/>
            </a:pPr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>
                <a:solidFill>
                  <a:srgbClr val="0070C0"/>
                </a:solidFill>
              </a:rPr>
              <a:t>m.</a:t>
            </a:r>
            <a:r>
              <a:rPr lang="en-US" sz="3200" dirty="0" smtClean="0"/>
              <a:t> + </a:t>
            </a:r>
            <a:r>
              <a:rPr lang="en-US" sz="3200" dirty="0" smtClean="0">
                <a:solidFill>
                  <a:srgbClr val="FF0000"/>
                </a:solidFill>
              </a:rPr>
              <a:t>f.</a:t>
            </a:r>
            <a:r>
              <a:rPr lang="en-US" sz="3200" dirty="0" smtClean="0"/>
              <a:t> =&gt; pelvis, BUT: abl. </a:t>
            </a:r>
            <a:r>
              <a:rPr lang="en-US" sz="3200" dirty="0" err="1" smtClean="0"/>
              <a:t>sg</a:t>
            </a:r>
            <a:r>
              <a:rPr lang="en-US" sz="3200" dirty="0" smtClean="0"/>
              <a:t>.: </a:t>
            </a:r>
            <a:r>
              <a:rPr lang="en-US" sz="3200" i="1" dirty="0" smtClean="0"/>
              <a:t>–ī  </a:t>
            </a:r>
            <a:r>
              <a:rPr lang="en-US" sz="3200" dirty="0" smtClean="0"/>
              <a:t>(</a:t>
            </a:r>
            <a:r>
              <a:rPr lang="en-US" sz="3200" dirty="0" err="1" smtClean="0"/>
              <a:t>acr</a:t>
            </a:r>
            <a:r>
              <a:rPr lang="en-US" sz="3200" u="sng" dirty="0" err="1" smtClean="0"/>
              <a:t>i</a:t>
            </a:r>
            <a:r>
              <a:rPr lang="en-US" sz="3200" dirty="0" smtClean="0"/>
              <a:t>, </a:t>
            </a:r>
            <a:r>
              <a:rPr lang="en-US" sz="3200" dirty="0" err="1" smtClean="0"/>
              <a:t>nasal</a:t>
            </a:r>
            <a:r>
              <a:rPr lang="en-US" sz="3200" u="sng" dirty="0" err="1" smtClean="0"/>
              <a:t>i</a:t>
            </a:r>
            <a:r>
              <a:rPr lang="en-US" sz="3200" dirty="0" smtClean="0"/>
              <a:t>, </a:t>
            </a:r>
            <a:r>
              <a:rPr lang="en-US" sz="3200" dirty="0" err="1" smtClean="0"/>
              <a:t>simplic</a:t>
            </a:r>
            <a:r>
              <a:rPr lang="en-US" sz="3200" u="sng" dirty="0" err="1" smtClean="0"/>
              <a:t>i</a:t>
            </a:r>
            <a:r>
              <a:rPr lang="en-US" sz="3200" dirty="0" smtClean="0"/>
              <a:t> x </a:t>
            </a:r>
            <a:r>
              <a:rPr lang="en-US" sz="3200" dirty="0" err="1" smtClean="0"/>
              <a:t>pelv</a:t>
            </a:r>
            <a:r>
              <a:rPr lang="en-US" sz="3200" u="sng" dirty="0" err="1" smtClean="0"/>
              <a:t>e</a:t>
            </a:r>
            <a:r>
              <a:rPr lang="en-US" sz="3200" dirty="0" smtClean="0"/>
              <a:t>)</a:t>
            </a:r>
          </a:p>
          <a:p>
            <a:pPr>
              <a:buNone/>
            </a:pPr>
            <a:endParaRPr lang="en-US" sz="3200" dirty="0" smtClean="0"/>
          </a:p>
          <a:p>
            <a:pPr>
              <a:buFont typeface="Arial" pitchFamily="34" charset="0"/>
              <a:buChar char="•"/>
            </a:pPr>
            <a:r>
              <a:rPr lang="en-US" sz="3200" dirty="0" smtClean="0"/>
              <a:t> </a:t>
            </a:r>
            <a:r>
              <a:rPr lang="en-US" sz="3200" dirty="0" smtClean="0">
                <a:solidFill>
                  <a:srgbClr val="00B050"/>
                </a:solidFill>
              </a:rPr>
              <a:t>n. </a:t>
            </a:r>
            <a:r>
              <a:rPr lang="en-US" sz="3200" dirty="0" smtClean="0"/>
              <a:t>=&gt; </a:t>
            </a:r>
            <a:r>
              <a:rPr lang="en-US" sz="3200" dirty="0" err="1" smtClean="0"/>
              <a:t>rete</a:t>
            </a:r>
            <a:endParaRPr lang="en-US" sz="3200" dirty="0" smtClean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1143008"/>
          </a:xfrm>
        </p:spPr>
        <p:txBody>
          <a:bodyPr>
            <a:noAutofit/>
          </a:bodyPr>
          <a:lstStyle/>
          <a:p>
            <a:pPr algn="ctr"/>
            <a:r>
              <a:rPr lang="en-US" sz="3600" dirty="0" smtClean="0"/>
              <a:t>How do we decline Latin adjectives of the 3rd declension? 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85720" y="1481328"/>
            <a:ext cx="840108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				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/>
          <a:lstStyle/>
          <a:p>
            <a:r>
              <a:rPr lang="cs-CZ" dirty="0" err="1" smtClean="0"/>
              <a:t>ācer</a:t>
            </a:r>
            <a:r>
              <a:rPr lang="cs-CZ" dirty="0" smtClean="0"/>
              <a:t>, </a:t>
            </a:r>
            <a:r>
              <a:rPr lang="cs-CZ" dirty="0" err="1" smtClean="0"/>
              <a:t>ācris</a:t>
            </a:r>
            <a:r>
              <a:rPr lang="cs-CZ" dirty="0" smtClean="0"/>
              <a:t>, </a:t>
            </a:r>
            <a:r>
              <a:rPr lang="cs-CZ" dirty="0" err="1" smtClean="0"/>
              <a:t>ācre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71472" y="2071678"/>
          <a:ext cx="7858180" cy="330643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28626"/>
                <a:gridCol w="1143008"/>
                <a:gridCol w="1214446"/>
                <a:gridCol w="1285884"/>
                <a:gridCol w="2571768"/>
                <a:gridCol w="1214448"/>
              </a:tblGrid>
              <a:tr h="74611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cs-CZ" dirty="0" smtClean="0"/>
                        <a:t>                    </a:t>
                      </a:r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 </a:t>
                      </a:r>
                    </a:p>
                    <a:p>
                      <a:r>
                        <a:rPr lang="cs-CZ" dirty="0" smtClean="0"/>
                        <a:t>     m.             </a:t>
                      </a:r>
                      <a:r>
                        <a:rPr lang="cs-CZ" dirty="0" err="1" smtClean="0"/>
                        <a:t>f</a:t>
                      </a:r>
                      <a:r>
                        <a:rPr lang="cs-CZ" dirty="0" smtClean="0"/>
                        <a:t>.               n.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     </a:t>
                      </a:r>
                      <a:r>
                        <a:rPr lang="cs-CZ" dirty="0" err="1" smtClean="0"/>
                        <a:t>pl</a:t>
                      </a:r>
                      <a:r>
                        <a:rPr lang="cs-CZ" dirty="0" smtClean="0"/>
                        <a:t>. </a:t>
                      </a:r>
                    </a:p>
                    <a:p>
                      <a:r>
                        <a:rPr lang="cs-CZ" dirty="0" smtClean="0"/>
                        <a:t>      m.              </a:t>
                      </a:r>
                      <a:r>
                        <a:rPr lang="cs-CZ" dirty="0" err="1" smtClean="0"/>
                        <a:t>f</a:t>
                      </a:r>
                      <a:r>
                        <a:rPr lang="cs-CZ" dirty="0" smtClean="0"/>
                        <a:t>.              n.      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āc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er</a:t>
                      </a:r>
                      <a:r>
                        <a:rPr lang="cs-CZ" dirty="0" smtClean="0"/>
                        <a:t> 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smtClean="0"/>
                        <a:t>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ēs</a:t>
                      </a:r>
                      <a:endParaRPr lang="cs-CZ" b="1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2.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ium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4.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em</a:t>
                      </a:r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smtClean="0"/>
                        <a:t>e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   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ēs</a:t>
                      </a:r>
                      <a:endParaRPr lang="cs-CZ" b="1" dirty="0" smtClean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6.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cs-CZ" dirty="0" smtClean="0"/>
                        <a:t>          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smtClean="0"/>
                        <a:t>ī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 </a:t>
                      </a:r>
                      <a:endParaRPr lang="cs-C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ācr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ibus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85720" y="1481328"/>
            <a:ext cx="840108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				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989034"/>
          </a:xfrm>
        </p:spPr>
        <p:txBody>
          <a:bodyPr/>
          <a:lstStyle/>
          <a:p>
            <a:r>
              <a:rPr lang="cs-CZ" dirty="0" err="1" smtClean="0"/>
              <a:t>brevis</a:t>
            </a:r>
            <a:r>
              <a:rPr lang="cs-CZ" dirty="0" smtClean="0"/>
              <a:t>, breve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71472" y="2071678"/>
          <a:ext cx="8001057" cy="3306436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36419"/>
                <a:gridCol w="2400317"/>
                <a:gridCol w="1309264"/>
                <a:gridCol w="2618528"/>
                <a:gridCol w="1236529"/>
              </a:tblGrid>
              <a:tr h="746116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  </a:t>
                      </a:r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 </a:t>
                      </a:r>
                    </a:p>
                    <a:p>
                      <a:r>
                        <a:rPr lang="cs-CZ" dirty="0" smtClean="0"/>
                        <a:t>     m.             </a:t>
                      </a:r>
                      <a:r>
                        <a:rPr lang="cs-CZ" dirty="0" err="1" smtClean="0"/>
                        <a:t>f</a:t>
                      </a:r>
                      <a:r>
                        <a:rPr lang="cs-CZ" dirty="0" smtClean="0"/>
                        <a:t>.               n.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     </a:t>
                      </a:r>
                      <a:r>
                        <a:rPr lang="cs-CZ" dirty="0" err="1" smtClean="0"/>
                        <a:t>pl</a:t>
                      </a:r>
                      <a:r>
                        <a:rPr lang="cs-CZ" dirty="0" smtClean="0"/>
                        <a:t>. </a:t>
                      </a:r>
                    </a:p>
                    <a:p>
                      <a:r>
                        <a:rPr lang="cs-CZ" dirty="0" smtClean="0"/>
                        <a:t>      m.              </a:t>
                      </a:r>
                      <a:r>
                        <a:rPr lang="cs-CZ" dirty="0" err="1" smtClean="0"/>
                        <a:t>f</a:t>
                      </a:r>
                      <a:r>
                        <a:rPr lang="cs-CZ" dirty="0" smtClean="0"/>
                        <a:t>.               n.      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</a:t>
                      </a:r>
                      <a:r>
                        <a:rPr lang="cs-CZ" dirty="0" err="1" smtClean="0"/>
                        <a:t>brev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is</a:t>
                      </a:r>
                      <a:r>
                        <a:rPr lang="cs-CZ" dirty="0" smtClean="0"/>
                        <a:t>   </a:t>
                      </a:r>
                      <a:endParaRPr lang="cs-CZ" dirty="0"/>
                    </a:p>
                    <a:p>
                      <a:r>
                        <a:rPr lang="cs-CZ" dirty="0" smtClean="0"/>
                        <a:t> 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brev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smtClean="0"/>
                        <a:t>e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  </a:t>
                      </a:r>
                      <a:r>
                        <a:rPr lang="cs-CZ" dirty="0" err="1" smtClean="0"/>
                        <a:t>brev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ēs</a:t>
                      </a:r>
                      <a:endParaRPr lang="cs-CZ" b="1" dirty="0"/>
                    </a:p>
                    <a:p>
                      <a:r>
                        <a:rPr lang="cs-CZ" dirty="0" smtClean="0"/>
                        <a:t> 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brev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2.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</a:t>
                      </a:r>
                      <a:r>
                        <a:rPr lang="cs-CZ" dirty="0" err="1" smtClean="0"/>
                        <a:t>brev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is</a:t>
                      </a:r>
                      <a:r>
                        <a:rPr lang="cs-CZ" dirty="0" smtClean="0"/>
                        <a:t> </a:t>
                      </a:r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brev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ium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4.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</a:t>
                      </a:r>
                      <a:r>
                        <a:rPr lang="cs-CZ" dirty="0" err="1" smtClean="0"/>
                        <a:t>brev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em</a:t>
                      </a:r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brev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smtClean="0"/>
                        <a:t>e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           </a:t>
                      </a:r>
                      <a:r>
                        <a:rPr lang="cs-CZ" dirty="0" err="1" smtClean="0"/>
                        <a:t>brev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ēs</a:t>
                      </a:r>
                      <a:endParaRPr lang="cs-CZ" b="1" dirty="0" smtClean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</a:t>
                      </a:r>
                      <a:r>
                        <a:rPr lang="cs-CZ" dirty="0" err="1" smtClean="0"/>
                        <a:t>brev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53082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6.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brev</a:t>
                      </a:r>
                      <a:r>
                        <a:rPr lang="cs-CZ" dirty="0" smtClean="0"/>
                        <a:t> -</a:t>
                      </a:r>
                      <a:r>
                        <a:rPr lang="cs-CZ" b="1" dirty="0" smtClean="0"/>
                        <a:t>ī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 </a:t>
                      </a:r>
                      <a:endParaRPr lang="cs-C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brev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ibus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85720" y="1481328"/>
            <a:ext cx="840108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				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242889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simplex, </a:t>
            </a:r>
            <a:r>
              <a:rPr lang="cs-CZ" dirty="0" err="1" smtClean="0"/>
              <a:t>icis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dirty="0" smtClean="0"/>
              <a:t/>
            </a:r>
            <a:br>
              <a:rPr lang="cs-CZ" sz="1200" dirty="0" smtClean="0"/>
            </a:br>
            <a:r>
              <a:rPr lang="cs-CZ" sz="2400" dirty="0" smtClean="0">
                <a:solidFill>
                  <a:schemeClr val="tx1"/>
                </a:solidFill>
              </a:rPr>
              <a:t>-x =&gt; –</a:t>
            </a:r>
            <a:r>
              <a:rPr lang="cs-CZ" sz="2400" dirty="0" err="1" smtClean="0">
                <a:solidFill>
                  <a:schemeClr val="tx1"/>
                </a:solidFill>
              </a:rPr>
              <a:t>icis</a:t>
            </a:r>
            <a:r>
              <a:rPr lang="cs-CZ" sz="2400" dirty="0" smtClean="0">
                <a:solidFill>
                  <a:schemeClr val="tx1"/>
                </a:solidFill>
              </a:rPr>
              <a:t> (multiple</a:t>
            </a:r>
            <a:r>
              <a:rPr lang="cs-CZ" sz="2400" u="sng" dirty="0" smtClean="0">
                <a:solidFill>
                  <a:schemeClr val="tx1"/>
                </a:solidFill>
              </a:rPr>
              <a:t>x</a:t>
            </a:r>
            <a:r>
              <a:rPr lang="cs-CZ" sz="2400" dirty="0" smtClean="0">
                <a:solidFill>
                  <a:schemeClr val="tx1"/>
                </a:solidFill>
              </a:rPr>
              <a:t> – </a:t>
            </a:r>
            <a:r>
              <a:rPr lang="cs-CZ" sz="2400" dirty="0" err="1" smtClean="0">
                <a:solidFill>
                  <a:schemeClr val="tx1"/>
                </a:solidFill>
              </a:rPr>
              <a:t>multipl</a:t>
            </a:r>
            <a:r>
              <a:rPr lang="cs-CZ" sz="2400" u="sng" dirty="0" err="1" smtClean="0">
                <a:solidFill>
                  <a:schemeClr val="tx1"/>
                </a:solidFill>
              </a:rPr>
              <a:t>icis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-</a:t>
            </a:r>
            <a:r>
              <a:rPr lang="cs-CZ" sz="2400" dirty="0" err="1" smtClean="0">
                <a:solidFill>
                  <a:schemeClr val="tx1"/>
                </a:solidFill>
              </a:rPr>
              <a:t>ans</a:t>
            </a:r>
            <a:r>
              <a:rPr lang="cs-CZ" sz="2400" dirty="0" smtClean="0">
                <a:solidFill>
                  <a:schemeClr val="tx1"/>
                </a:solidFill>
              </a:rPr>
              <a:t> =&gt;-</a:t>
            </a:r>
            <a:r>
              <a:rPr lang="cs-CZ" sz="2400" dirty="0" err="1" smtClean="0">
                <a:solidFill>
                  <a:schemeClr val="tx1"/>
                </a:solidFill>
              </a:rPr>
              <a:t>antis</a:t>
            </a:r>
            <a:r>
              <a:rPr lang="cs-CZ" sz="2400" dirty="0" smtClean="0">
                <a:solidFill>
                  <a:schemeClr val="tx1"/>
                </a:solidFill>
              </a:rPr>
              <a:t> (</a:t>
            </a:r>
            <a:r>
              <a:rPr lang="cs-CZ" sz="2400" dirty="0" err="1" smtClean="0">
                <a:solidFill>
                  <a:schemeClr val="tx1"/>
                </a:solidFill>
              </a:rPr>
              <a:t>adiuv</a:t>
            </a:r>
            <a:r>
              <a:rPr lang="cs-CZ" sz="2400" u="sng" dirty="0" err="1" smtClean="0">
                <a:solidFill>
                  <a:schemeClr val="tx1"/>
                </a:solidFill>
              </a:rPr>
              <a:t>ans</a:t>
            </a:r>
            <a:r>
              <a:rPr lang="cs-CZ" sz="2400" dirty="0" smtClean="0">
                <a:solidFill>
                  <a:schemeClr val="tx1"/>
                </a:solidFill>
              </a:rPr>
              <a:t> – </a:t>
            </a:r>
            <a:r>
              <a:rPr lang="cs-CZ" sz="2400" dirty="0" err="1" smtClean="0">
                <a:solidFill>
                  <a:schemeClr val="tx1"/>
                </a:solidFill>
              </a:rPr>
              <a:t>adiuv</a:t>
            </a:r>
            <a:r>
              <a:rPr lang="cs-CZ" sz="2400" b="0" u="sng" dirty="0" err="1" smtClean="0">
                <a:solidFill>
                  <a:schemeClr val="tx1"/>
                </a:solidFill>
              </a:rPr>
              <a:t>antis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-ens =&gt;-</a:t>
            </a:r>
            <a:r>
              <a:rPr lang="cs-CZ" sz="2400" dirty="0" err="1" smtClean="0">
                <a:solidFill>
                  <a:schemeClr val="tx1"/>
                </a:solidFill>
              </a:rPr>
              <a:t>entis</a:t>
            </a:r>
            <a:r>
              <a:rPr lang="cs-CZ" sz="2400" dirty="0" smtClean="0">
                <a:solidFill>
                  <a:schemeClr val="tx1"/>
                </a:solidFill>
              </a:rPr>
              <a:t> (</a:t>
            </a:r>
            <a:r>
              <a:rPr lang="cs-CZ" sz="2400" dirty="0" err="1" smtClean="0">
                <a:solidFill>
                  <a:schemeClr val="tx1"/>
                </a:solidFill>
              </a:rPr>
              <a:t>recurr</a:t>
            </a:r>
            <a:r>
              <a:rPr lang="cs-CZ" sz="2400" u="sng" dirty="0" err="1" smtClean="0">
                <a:solidFill>
                  <a:schemeClr val="tx1"/>
                </a:solidFill>
              </a:rPr>
              <a:t>ens</a:t>
            </a:r>
            <a:r>
              <a:rPr lang="cs-CZ" sz="2400" dirty="0" smtClean="0">
                <a:solidFill>
                  <a:schemeClr val="tx1"/>
                </a:solidFill>
              </a:rPr>
              <a:t> </a:t>
            </a:r>
            <a:r>
              <a:rPr lang="cs-CZ" sz="2400" dirty="0" smtClean="0">
                <a:solidFill>
                  <a:schemeClr val="tx1"/>
                </a:solidFill>
              </a:rPr>
              <a:t>– </a:t>
            </a:r>
            <a:r>
              <a:rPr lang="cs-CZ" sz="2400" dirty="0" err="1" smtClean="0">
                <a:solidFill>
                  <a:schemeClr val="tx1"/>
                </a:solidFill>
              </a:rPr>
              <a:t>recurr</a:t>
            </a:r>
            <a:r>
              <a:rPr lang="cs-CZ" sz="2400" u="sng" dirty="0" err="1" smtClean="0">
                <a:solidFill>
                  <a:schemeClr val="tx1"/>
                </a:solidFill>
              </a:rPr>
              <a:t>entis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-</a:t>
            </a:r>
            <a:r>
              <a:rPr lang="cs-CZ" sz="2400" dirty="0" err="1" smtClean="0">
                <a:solidFill>
                  <a:schemeClr val="tx1"/>
                </a:solidFill>
              </a:rPr>
              <a:t>iens</a:t>
            </a:r>
            <a:r>
              <a:rPr lang="cs-CZ" sz="2400" dirty="0" smtClean="0">
                <a:solidFill>
                  <a:schemeClr val="tx1"/>
                </a:solidFill>
              </a:rPr>
              <a:t> =&gt; -</a:t>
            </a:r>
            <a:r>
              <a:rPr lang="cs-CZ" sz="2400" dirty="0" err="1" smtClean="0">
                <a:solidFill>
                  <a:schemeClr val="tx1"/>
                </a:solidFill>
              </a:rPr>
              <a:t>ientis</a:t>
            </a:r>
            <a:r>
              <a:rPr lang="cs-CZ" sz="2400" dirty="0" smtClean="0">
                <a:solidFill>
                  <a:schemeClr val="tx1"/>
                </a:solidFill>
              </a:rPr>
              <a:t> (</a:t>
            </a:r>
            <a:r>
              <a:rPr lang="cs-CZ" sz="2400" dirty="0" err="1" smtClean="0">
                <a:solidFill>
                  <a:schemeClr val="tx1"/>
                </a:solidFill>
              </a:rPr>
              <a:t>progred</a:t>
            </a:r>
            <a:r>
              <a:rPr lang="cs-CZ" sz="2400" u="sng" dirty="0" err="1" smtClean="0">
                <a:solidFill>
                  <a:schemeClr val="tx1"/>
                </a:solidFill>
              </a:rPr>
              <a:t>iens</a:t>
            </a:r>
            <a:r>
              <a:rPr lang="cs-CZ" sz="2400" dirty="0" smtClean="0">
                <a:solidFill>
                  <a:schemeClr val="tx1"/>
                </a:solidFill>
              </a:rPr>
              <a:t> – </a:t>
            </a:r>
            <a:r>
              <a:rPr lang="cs-CZ" sz="2400" dirty="0" err="1" smtClean="0">
                <a:solidFill>
                  <a:schemeClr val="tx1"/>
                </a:solidFill>
              </a:rPr>
              <a:t>progred</a:t>
            </a:r>
            <a:r>
              <a:rPr lang="cs-CZ" sz="2400" u="sng" dirty="0" err="1" smtClean="0">
                <a:solidFill>
                  <a:schemeClr val="tx1"/>
                </a:solidFill>
              </a:rPr>
              <a:t>ientis</a:t>
            </a:r>
            <a:r>
              <a:rPr lang="cs-CZ" sz="2400" dirty="0" smtClean="0">
                <a:solidFill>
                  <a:schemeClr val="tx1"/>
                </a:solidFill>
              </a:rPr>
              <a:t>)</a:t>
            </a:r>
            <a:br>
              <a:rPr lang="cs-CZ" sz="2400" dirty="0" smtClean="0">
                <a:solidFill>
                  <a:schemeClr val="tx1"/>
                </a:solidFill>
              </a:rPr>
            </a:br>
            <a:r>
              <a:rPr lang="cs-CZ" sz="2400" dirty="0" smtClean="0">
                <a:solidFill>
                  <a:schemeClr val="tx1"/>
                </a:solidFill>
              </a:rPr>
              <a:t>BUT:  </a:t>
            </a:r>
            <a:r>
              <a:rPr lang="cs-CZ" sz="2400" dirty="0" err="1" smtClean="0">
                <a:solidFill>
                  <a:schemeClr val="tx1"/>
                </a:solidFill>
              </a:rPr>
              <a:t>teres</a:t>
            </a:r>
            <a:r>
              <a:rPr lang="cs-CZ" sz="2400" dirty="0" smtClean="0">
                <a:solidFill>
                  <a:schemeClr val="tx1"/>
                </a:solidFill>
              </a:rPr>
              <a:t> – </a:t>
            </a:r>
            <a:r>
              <a:rPr lang="cs-CZ" sz="2400" dirty="0" err="1" smtClean="0">
                <a:solidFill>
                  <a:schemeClr val="tx1"/>
                </a:solidFill>
              </a:rPr>
              <a:t>teretis</a:t>
            </a:r>
            <a:r>
              <a:rPr lang="cs-CZ" sz="2400" dirty="0" smtClean="0">
                <a:solidFill>
                  <a:schemeClr val="tx1"/>
                </a:solidFill>
              </a:rPr>
              <a:t>, biceps – </a:t>
            </a:r>
            <a:r>
              <a:rPr lang="cs-CZ" sz="2400" dirty="0" err="1" smtClean="0">
                <a:solidFill>
                  <a:schemeClr val="tx1"/>
                </a:solidFill>
              </a:rPr>
              <a:t>bicipitis</a:t>
            </a:r>
            <a:r>
              <a:rPr lang="cs-CZ" sz="2400" dirty="0" smtClean="0">
                <a:solidFill>
                  <a:schemeClr val="tx1"/>
                </a:solidFill>
              </a:rPr>
              <a:t>, </a:t>
            </a:r>
            <a:r>
              <a:rPr lang="cs-CZ" sz="2400" dirty="0" err="1" smtClean="0">
                <a:solidFill>
                  <a:schemeClr val="tx1"/>
                </a:solidFill>
              </a:rPr>
              <a:t>decolor</a:t>
            </a:r>
            <a:r>
              <a:rPr lang="cs-CZ" sz="2400" dirty="0" smtClean="0">
                <a:solidFill>
                  <a:schemeClr val="tx1"/>
                </a:solidFill>
              </a:rPr>
              <a:t> - </a:t>
            </a:r>
            <a:r>
              <a:rPr lang="cs-CZ" sz="2400" dirty="0" err="1" smtClean="0">
                <a:solidFill>
                  <a:schemeClr val="tx1"/>
                </a:solidFill>
              </a:rPr>
              <a:t>decoloris</a:t>
            </a:r>
            <a:endParaRPr lang="cs-CZ" sz="24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00034" y="3071810"/>
          <a:ext cx="8143932" cy="3315127"/>
        </p:xfrm>
        <a:graphic>
          <a:graphicData uri="http://schemas.openxmlformats.org/drawingml/2006/table">
            <a:tbl>
              <a:tblPr firstRow="1" bandRow="1">
                <a:tableStyleId>{3C2FFA5D-87B4-456A-9821-1D502468CF0F}</a:tableStyleId>
              </a:tblPr>
              <a:tblGrid>
                <a:gridCol w="436419"/>
                <a:gridCol w="2400317"/>
                <a:gridCol w="1309264"/>
                <a:gridCol w="2618528"/>
                <a:gridCol w="1379404"/>
              </a:tblGrid>
              <a:tr h="754807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  </a:t>
                      </a:r>
                      <a:r>
                        <a:rPr lang="cs-CZ" dirty="0" err="1" smtClean="0"/>
                        <a:t>sg</a:t>
                      </a:r>
                      <a:r>
                        <a:rPr lang="cs-CZ" dirty="0" smtClean="0"/>
                        <a:t>. </a:t>
                      </a:r>
                    </a:p>
                    <a:p>
                      <a:r>
                        <a:rPr lang="cs-CZ" dirty="0" smtClean="0"/>
                        <a:t>     m.             </a:t>
                      </a:r>
                      <a:r>
                        <a:rPr lang="cs-CZ" dirty="0" err="1" smtClean="0"/>
                        <a:t>f</a:t>
                      </a:r>
                      <a:r>
                        <a:rPr lang="cs-CZ" dirty="0" smtClean="0"/>
                        <a:t>.               n.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     </a:t>
                      </a:r>
                      <a:r>
                        <a:rPr lang="cs-CZ" dirty="0" err="1" smtClean="0"/>
                        <a:t>pl</a:t>
                      </a:r>
                      <a:r>
                        <a:rPr lang="cs-CZ" dirty="0" smtClean="0"/>
                        <a:t>. </a:t>
                      </a:r>
                    </a:p>
                    <a:p>
                      <a:r>
                        <a:rPr lang="cs-CZ" dirty="0" smtClean="0"/>
                        <a:t>      m.              </a:t>
                      </a:r>
                      <a:r>
                        <a:rPr lang="cs-CZ" dirty="0" err="1" smtClean="0"/>
                        <a:t>f</a:t>
                      </a:r>
                      <a:r>
                        <a:rPr lang="cs-CZ" dirty="0" smtClean="0"/>
                        <a:t>.               n.      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15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1.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b="1" dirty="0" smtClean="0"/>
                        <a:t>                </a:t>
                      </a:r>
                      <a:r>
                        <a:rPr lang="cs-CZ" b="0" dirty="0" smtClean="0"/>
                        <a:t>simplex</a:t>
                      </a:r>
                      <a:endParaRPr lang="cs-CZ" b="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ēs</a:t>
                      </a:r>
                      <a:endParaRPr lang="cs-CZ" b="1" dirty="0"/>
                    </a:p>
                    <a:p>
                      <a:r>
                        <a:rPr lang="cs-CZ" dirty="0" smtClean="0"/>
                        <a:t> 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615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2.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ium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  <a:tr h="615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4.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em</a:t>
                      </a:r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  simplex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ēs</a:t>
                      </a:r>
                      <a:endParaRPr lang="cs-CZ" b="1" dirty="0" smtClean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ia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</a:txBody>
                  <a:tcPr/>
                </a:tc>
              </a:tr>
              <a:tr h="6150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/>
                        <a:t>6.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 -</a:t>
                      </a:r>
                      <a:r>
                        <a:rPr lang="cs-CZ" b="1" dirty="0" smtClean="0"/>
                        <a:t>ī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 </a:t>
                      </a:r>
                      <a:endParaRPr lang="cs-CZ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cs-CZ" dirty="0" smtClean="0"/>
                        <a:t>                  </a:t>
                      </a:r>
                      <a:r>
                        <a:rPr lang="cs-CZ" dirty="0" err="1" smtClean="0"/>
                        <a:t>simplic</a:t>
                      </a:r>
                      <a:r>
                        <a:rPr lang="cs-CZ" dirty="0" smtClean="0"/>
                        <a:t>-</a:t>
                      </a:r>
                      <a:r>
                        <a:rPr lang="cs-CZ" b="1" dirty="0" err="1" smtClean="0"/>
                        <a:t>ibus</a:t>
                      </a:r>
                      <a:r>
                        <a:rPr lang="cs-CZ" dirty="0" smtClean="0"/>
                        <a:t> </a:t>
                      </a:r>
                      <a:endParaRPr lang="cs-CZ" dirty="0"/>
                    </a:p>
                    <a:p>
                      <a:r>
                        <a:rPr lang="cs-CZ" dirty="0" smtClean="0"/>
                        <a:t>  </a:t>
                      </a:r>
                      <a:endParaRPr lang="cs-CZ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078489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sz="2800" dirty="0" err="1" smtClean="0"/>
              <a:t>Two</a:t>
            </a:r>
            <a:r>
              <a:rPr lang="cs-CZ" sz="2800" dirty="0" smtClean="0"/>
              <a:t> </a:t>
            </a:r>
            <a:r>
              <a:rPr lang="cs-CZ" sz="2800" dirty="0" err="1" smtClean="0"/>
              <a:t>forms</a:t>
            </a:r>
            <a:r>
              <a:rPr lang="cs-CZ" sz="2800" dirty="0" smtClean="0"/>
              <a:t> in </a:t>
            </a:r>
            <a:r>
              <a:rPr lang="cs-CZ" sz="2800" dirty="0" err="1" smtClean="0"/>
              <a:t>nom</a:t>
            </a:r>
            <a:r>
              <a:rPr lang="cs-CZ" sz="2800" dirty="0" smtClean="0"/>
              <a:t>. </a:t>
            </a:r>
            <a:r>
              <a:rPr lang="cs-CZ" sz="2800" dirty="0" err="1" smtClean="0"/>
              <a:t>sg</a:t>
            </a:r>
            <a:r>
              <a:rPr lang="cs-CZ" sz="2800" dirty="0" smtClean="0"/>
              <a:t>.</a:t>
            </a:r>
          </a:p>
          <a:p>
            <a:pPr>
              <a:buFont typeface="Arial" pitchFamily="34" charset="0"/>
              <a:buChar char="•"/>
            </a:pPr>
            <a:endParaRPr lang="cs-CZ" sz="2800" dirty="0" smtClean="0"/>
          </a:p>
          <a:p>
            <a:pPr>
              <a:buFont typeface="Arial" pitchFamily="34" charset="0"/>
              <a:buChar char="•"/>
            </a:pPr>
            <a:r>
              <a:rPr lang="cs-CZ" sz="2800" dirty="0" err="1" smtClean="0"/>
              <a:t>They</a:t>
            </a:r>
            <a:r>
              <a:rPr lang="cs-CZ" sz="2800" dirty="0" smtClean="0"/>
              <a:t> are </a:t>
            </a:r>
            <a:r>
              <a:rPr lang="cs-CZ" sz="2800" dirty="0" err="1" smtClean="0"/>
              <a:t>declined</a:t>
            </a:r>
            <a:r>
              <a:rPr lang="cs-CZ" sz="2800" dirty="0" smtClean="0"/>
              <a:t> </a:t>
            </a:r>
            <a:r>
              <a:rPr lang="cs-CZ" sz="2800" dirty="0" err="1" smtClean="0"/>
              <a:t>like</a:t>
            </a:r>
            <a:r>
              <a:rPr lang="cs-CZ" sz="2800" dirty="0" smtClean="0"/>
              <a:t> </a:t>
            </a:r>
            <a:r>
              <a:rPr lang="cs-CZ" sz="2800" dirty="0" err="1" smtClean="0"/>
              <a:t>consonant</a:t>
            </a:r>
            <a:r>
              <a:rPr lang="cs-CZ" sz="2800" dirty="0" smtClean="0"/>
              <a:t>-stem </a:t>
            </a:r>
            <a:r>
              <a:rPr lang="cs-CZ" sz="2800" dirty="0" err="1" smtClean="0"/>
              <a:t>nouns</a:t>
            </a:r>
            <a:r>
              <a:rPr lang="cs-CZ" sz="2800" dirty="0" smtClean="0"/>
              <a:t> </a:t>
            </a:r>
            <a:r>
              <a:rPr lang="cs-CZ" sz="2800" dirty="0" err="1" smtClean="0"/>
              <a:t>of</a:t>
            </a:r>
            <a:r>
              <a:rPr lang="cs-CZ" sz="2800" dirty="0" smtClean="0"/>
              <a:t> </a:t>
            </a:r>
            <a:r>
              <a:rPr lang="cs-CZ" sz="2800" dirty="0" err="1" smtClean="0"/>
              <a:t>the</a:t>
            </a:r>
            <a:r>
              <a:rPr lang="cs-CZ" sz="2800" dirty="0" smtClean="0"/>
              <a:t> 3rd </a:t>
            </a:r>
            <a:r>
              <a:rPr lang="cs-CZ" sz="2800" dirty="0" err="1" smtClean="0"/>
              <a:t>declension</a:t>
            </a:r>
            <a:r>
              <a:rPr lang="cs-CZ" sz="2800" dirty="0" smtClean="0"/>
              <a:t> =&gt; </a:t>
            </a:r>
            <a:r>
              <a:rPr lang="cs-CZ" sz="2800" dirty="0" err="1" smtClean="0"/>
              <a:t>examples</a:t>
            </a:r>
            <a:r>
              <a:rPr lang="cs-CZ" sz="2800" dirty="0" smtClean="0"/>
              <a:t> </a:t>
            </a:r>
            <a:r>
              <a:rPr lang="cs-CZ" sz="2800" dirty="0" err="1" smtClean="0"/>
              <a:t>dolor</a:t>
            </a:r>
            <a:r>
              <a:rPr lang="cs-CZ" sz="2800" dirty="0" smtClean="0"/>
              <a:t> (</a:t>
            </a:r>
            <a:r>
              <a:rPr lang="cs-CZ" sz="2800" dirty="0" smtClean="0">
                <a:solidFill>
                  <a:srgbClr val="0070C0"/>
                </a:solidFill>
              </a:rPr>
              <a:t>m.</a:t>
            </a:r>
            <a:r>
              <a:rPr lang="cs-CZ" sz="2800" dirty="0" smtClean="0"/>
              <a:t> + </a:t>
            </a:r>
            <a:r>
              <a:rPr lang="cs-CZ" sz="2800" dirty="0" err="1" smtClean="0">
                <a:solidFill>
                  <a:srgbClr val="FF0000"/>
                </a:solidFill>
              </a:rPr>
              <a:t>f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  <a:r>
              <a:rPr lang="cs-CZ" sz="2800" dirty="0" smtClean="0"/>
              <a:t>) </a:t>
            </a:r>
            <a:r>
              <a:rPr lang="cs-CZ" sz="2800" dirty="0" err="1" smtClean="0"/>
              <a:t>and</a:t>
            </a:r>
            <a:r>
              <a:rPr lang="cs-CZ" sz="2800" dirty="0" smtClean="0"/>
              <a:t> corpus (</a:t>
            </a:r>
            <a:r>
              <a:rPr lang="cs-CZ" sz="2800" dirty="0" smtClean="0">
                <a:solidFill>
                  <a:srgbClr val="00B050"/>
                </a:solidFill>
              </a:rPr>
              <a:t>n.</a:t>
            </a:r>
            <a:r>
              <a:rPr lang="cs-CZ" sz="2800" dirty="0" smtClean="0"/>
              <a:t>)</a:t>
            </a:r>
          </a:p>
          <a:p>
            <a:pPr>
              <a:buFont typeface="Arial" pitchFamily="34" charset="0"/>
              <a:buChar char="•"/>
            </a:pPr>
            <a:endParaRPr lang="cs-CZ" sz="2800" dirty="0" smtClean="0"/>
          </a:p>
          <a:p>
            <a:pPr>
              <a:buFont typeface="Arial" pitchFamily="34" charset="0"/>
              <a:buChar char="•"/>
            </a:pPr>
            <a:r>
              <a:rPr lang="cs-CZ" sz="2800" b="1" dirty="0" smtClean="0"/>
              <a:t>–</a:t>
            </a:r>
            <a:r>
              <a:rPr lang="cs-CZ" sz="2800" b="1" dirty="0" err="1" smtClean="0"/>
              <a:t>genes</a:t>
            </a:r>
            <a:r>
              <a:rPr lang="cs-CZ" sz="2800" b="1" dirty="0" smtClean="0"/>
              <a:t>:</a:t>
            </a:r>
          </a:p>
          <a:p>
            <a:pPr>
              <a:buNone/>
            </a:pPr>
            <a:r>
              <a:rPr lang="cs-CZ" sz="2800" dirty="0" err="1" smtClean="0"/>
              <a:t>nephrogenēs</a:t>
            </a:r>
            <a:r>
              <a:rPr lang="cs-CZ" sz="2800" dirty="0" smtClean="0"/>
              <a:t> (</a:t>
            </a:r>
            <a:r>
              <a:rPr lang="cs-CZ" sz="2800" dirty="0" smtClean="0">
                <a:solidFill>
                  <a:srgbClr val="0070C0"/>
                </a:solidFill>
              </a:rPr>
              <a:t>m.</a:t>
            </a:r>
            <a:r>
              <a:rPr lang="cs-CZ" sz="2800" dirty="0" smtClean="0"/>
              <a:t>, </a:t>
            </a:r>
            <a:r>
              <a:rPr lang="cs-CZ" sz="2800" dirty="0" err="1" smtClean="0">
                <a:solidFill>
                  <a:srgbClr val="FF0000"/>
                </a:solidFill>
              </a:rPr>
              <a:t>f</a:t>
            </a:r>
            <a:r>
              <a:rPr lang="cs-CZ" sz="2800" dirty="0" smtClean="0">
                <a:solidFill>
                  <a:srgbClr val="FF0000"/>
                </a:solidFill>
              </a:rPr>
              <a:t>.</a:t>
            </a:r>
            <a:r>
              <a:rPr lang="cs-CZ" sz="2800" dirty="0" smtClean="0"/>
              <a:t>) </a:t>
            </a:r>
            <a:r>
              <a:rPr lang="cs-CZ" sz="2800" dirty="0" err="1" smtClean="0"/>
              <a:t>nephrogenes</a:t>
            </a:r>
            <a:r>
              <a:rPr lang="cs-CZ" sz="2800" dirty="0" smtClean="0"/>
              <a:t> </a:t>
            </a:r>
            <a:r>
              <a:rPr lang="cs-CZ" sz="2800" dirty="0" smtClean="0">
                <a:solidFill>
                  <a:srgbClr val="00B050"/>
                </a:solidFill>
              </a:rPr>
              <a:t>(</a:t>
            </a:r>
            <a:r>
              <a:rPr lang="cs-CZ" sz="2800" smtClean="0">
                <a:solidFill>
                  <a:srgbClr val="00B050"/>
                </a:solidFill>
              </a:rPr>
              <a:t>n.)</a:t>
            </a:r>
            <a:endParaRPr lang="cs-CZ" sz="2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Greek adjectives of the 3rd declension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cs-CZ" dirty="0" err="1" smtClean="0"/>
              <a:t>Dorsalem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Frontalium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Directorum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Solventia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Lacteis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Gravibus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Teretia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Ascendentium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Versicolores</a:t>
            </a:r>
            <a:endParaRPr lang="cs-CZ" dirty="0" smtClean="0"/>
          </a:p>
          <a:p>
            <a:pPr>
              <a:buNone/>
            </a:pPr>
            <a:r>
              <a:rPr lang="cs-CZ" dirty="0" err="1" smtClean="0"/>
              <a:t>Constituentibus</a:t>
            </a:r>
            <a:endParaRPr lang="cs-CZ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200" dirty="0" smtClean="0"/>
              <a:t>Give the case, number, gender and dictionary forms of the following adjectives: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57200" y="1714488"/>
            <a:ext cx="8229600" cy="429280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Occipital bone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Biceps muscle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Small intestine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Soft ulcer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Descendent colon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Translate and decline: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207</TotalTime>
  <Words>407</Words>
  <Application>Microsoft Office PowerPoint</Application>
  <PresentationFormat>Předvádění na obrazovce (4:3)</PresentationFormat>
  <Paragraphs>134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Shluk</vt:lpstr>
      <vt:lpstr>Snímek 1</vt:lpstr>
      <vt:lpstr>Latin adjectives of the 3rd declension</vt:lpstr>
      <vt:lpstr>How do we decline Latin adjectives of the 3rd declension? </vt:lpstr>
      <vt:lpstr>ācer, ācris, ācre</vt:lpstr>
      <vt:lpstr>brevis, breve</vt:lpstr>
      <vt:lpstr>simplex, icis  -x =&gt; –icis (multiplex – multiplicis) -ans =&gt;-antis (adiuvans – adiuvantis) -ens =&gt;-entis (recurrens – recurrentis) -iens =&gt; -ientis (progrediens – progredientis) BUT:  teres – teretis, biceps – bicipitis, decolor - decoloris</vt:lpstr>
      <vt:lpstr> Greek adjectives of the 3rd declension </vt:lpstr>
      <vt:lpstr>Give the case, number, gender and dictionary forms of the following adjectives:</vt:lpstr>
      <vt:lpstr>Translate and decline: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Eva</dc:creator>
  <cp:lastModifiedBy>Eva</cp:lastModifiedBy>
  <cp:revision>25</cp:revision>
  <dcterms:created xsi:type="dcterms:W3CDTF">2010-10-31T16:17:24Z</dcterms:created>
  <dcterms:modified xsi:type="dcterms:W3CDTF">2011-12-02T14:30:59Z</dcterms:modified>
</cp:coreProperties>
</file>