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2" r:id="rId6"/>
    <p:sldId id="264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2.12.2011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643469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en-US" sz="5400" dirty="0" smtClean="0"/>
              <a:t>Adjectives of the 3rd declension</a:t>
            </a:r>
          </a:p>
          <a:p>
            <a:pPr algn="ctr">
              <a:buNone/>
            </a:pPr>
            <a:r>
              <a:rPr lang="en-US" sz="5400" dirty="0" smtClean="0"/>
              <a:t>(Latin and Greek</a:t>
            </a:r>
            <a:r>
              <a:rPr lang="cs-CZ" sz="5400" dirty="0" smtClean="0"/>
              <a:t> </a:t>
            </a:r>
            <a:r>
              <a:rPr lang="cs-CZ" sz="5400" dirty="0" err="1" smtClean="0"/>
              <a:t>ones</a:t>
            </a:r>
            <a:r>
              <a:rPr lang="en-US" sz="5400" dirty="0" smtClean="0"/>
              <a:t>)</a:t>
            </a:r>
          </a:p>
          <a:p>
            <a:pPr algn="ctr">
              <a:buNone/>
            </a:pP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en-US" sz="3200" b="1" dirty="0" smtClean="0"/>
              <a:t>1) Three forms  in nom. </a:t>
            </a:r>
            <a:r>
              <a:rPr lang="en-US" sz="3200" b="1" dirty="0" err="1" smtClean="0"/>
              <a:t>sg</a:t>
            </a:r>
            <a:r>
              <a:rPr lang="en-US" sz="3200" b="1" dirty="0" smtClean="0"/>
              <a:t>.</a:t>
            </a:r>
          </a:p>
          <a:p>
            <a:pPr marL="624078" indent="-514350">
              <a:buNone/>
            </a:pPr>
            <a:r>
              <a:rPr lang="en-US" sz="3200" dirty="0" err="1" smtClean="0"/>
              <a:t>ac</a:t>
            </a:r>
            <a:r>
              <a:rPr lang="en-US" sz="3200" u="sng" dirty="0" err="1" smtClean="0"/>
              <a:t>er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(m.)</a:t>
            </a:r>
            <a:r>
              <a:rPr lang="en-US" sz="3200" dirty="0" smtClean="0"/>
              <a:t>, </a:t>
            </a:r>
            <a:r>
              <a:rPr lang="en-US" sz="3200" dirty="0" err="1" smtClean="0"/>
              <a:t>acr</a:t>
            </a:r>
            <a:r>
              <a:rPr lang="en-US" sz="3200" u="sng" dirty="0" err="1" smtClean="0"/>
              <a:t>is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(f.)</a:t>
            </a:r>
            <a:r>
              <a:rPr lang="en-US" sz="3200" dirty="0" smtClean="0"/>
              <a:t>, acr</a:t>
            </a:r>
            <a:r>
              <a:rPr lang="en-US" sz="3200" u="sng" dirty="0" smtClean="0"/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r>
              <a:rPr lang="en-US" sz="3200" dirty="0" err="1" smtClean="0"/>
              <a:t>cel</a:t>
            </a:r>
            <a:r>
              <a:rPr lang="en-US" sz="3200" u="sng" dirty="0" err="1" smtClean="0"/>
              <a:t>er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(m.)</a:t>
            </a:r>
            <a:r>
              <a:rPr lang="en-US" sz="3200" dirty="0" smtClean="0"/>
              <a:t>, </a:t>
            </a:r>
            <a:r>
              <a:rPr lang="en-US" sz="3200" dirty="0" err="1" smtClean="0"/>
              <a:t>celer</a:t>
            </a:r>
            <a:r>
              <a:rPr lang="en-US" sz="3200" u="sng" dirty="0" err="1" smtClean="0"/>
              <a:t>is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(f.)</a:t>
            </a:r>
            <a:r>
              <a:rPr lang="en-US" sz="3200" dirty="0" smtClean="0"/>
              <a:t>, </a:t>
            </a:r>
            <a:r>
              <a:rPr lang="en-US" sz="3200" dirty="0" err="1" smtClean="0"/>
              <a:t>celer</a:t>
            </a:r>
            <a:r>
              <a:rPr lang="en-US" sz="3200" u="sng" dirty="0" err="1" smtClean="0"/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AutoNum type="arabicParenR"/>
            </a:pPr>
            <a:endParaRPr lang="en-US" sz="3200" dirty="0" smtClean="0"/>
          </a:p>
          <a:p>
            <a:pPr marL="624078" indent="-514350">
              <a:buNone/>
            </a:pPr>
            <a:r>
              <a:rPr lang="en-US" sz="3200" b="1" dirty="0" smtClean="0"/>
              <a:t>2)Two forms in nom. </a:t>
            </a:r>
            <a:r>
              <a:rPr lang="en-US" sz="3200" b="1" dirty="0" err="1" smtClean="0"/>
              <a:t>sg</a:t>
            </a:r>
            <a:r>
              <a:rPr lang="en-US" sz="3200" b="1" dirty="0" smtClean="0"/>
              <a:t>.</a:t>
            </a:r>
          </a:p>
          <a:p>
            <a:pPr marL="624078" indent="-514350">
              <a:buNone/>
            </a:pPr>
            <a:r>
              <a:rPr lang="en-US" sz="3200" dirty="0" err="1" smtClean="0"/>
              <a:t>brev</a:t>
            </a:r>
            <a:r>
              <a:rPr lang="en-US" sz="3200" u="sng" dirty="0" err="1" smtClean="0"/>
              <a:t>is</a:t>
            </a:r>
            <a:r>
              <a:rPr lang="en-US" sz="3200" dirty="0" smtClean="0"/>
              <a:t> (</a:t>
            </a:r>
            <a:r>
              <a:rPr lang="en-US" sz="3200" dirty="0" smtClean="0">
                <a:solidFill>
                  <a:srgbClr val="0070C0"/>
                </a:solidFill>
              </a:rPr>
              <a:t>m.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f.</a:t>
            </a:r>
            <a:r>
              <a:rPr lang="en-US" sz="3200" dirty="0" smtClean="0"/>
              <a:t>), </a:t>
            </a:r>
            <a:r>
              <a:rPr lang="en-US" sz="3200" dirty="0" err="1" smtClean="0"/>
              <a:t>brev</a:t>
            </a:r>
            <a:r>
              <a:rPr lang="en-US" sz="3200" u="sng" dirty="0" err="1" smtClean="0"/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endParaRPr lang="en-US" sz="3200" dirty="0" smtClean="0"/>
          </a:p>
          <a:p>
            <a:pPr marL="624078" indent="-514350">
              <a:buNone/>
            </a:pPr>
            <a:r>
              <a:rPr lang="en-US" sz="3200" b="1" dirty="0" smtClean="0"/>
              <a:t>3) One form in nom. </a:t>
            </a:r>
            <a:r>
              <a:rPr lang="en-US" sz="3200" b="1" dirty="0" err="1" smtClean="0"/>
              <a:t>sg</a:t>
            </a:r>
            <a:r>
              <a:rPr lang="en-US" sz="3200" b="1" dirty="0" smtClean="0"/>
              <a:t>.</a:t>
            </a:r>
          </a:p>
          <a:p>
            <a:pPr marL="624078" indent="-514350">
              <a:buNone/>
            </a:pPr>
            <a:r>
              <a:rPr lang="en-US" sz="3200" dirty="0" smtClean="0"/>
              <a:t>simplex (</a:t>
            </a:r>
            <a:r>
              <a:rPr lang="en-US" sz="3200" dirty="0" smtClean="0">
                <a:solidFill>
                  <a:srgbClr val="0070C0"/>
                </a:solidFill>
              </a:rPr>
              <a:t>m.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f.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00B050"/>
                </a:solidFill>
              </a:rPr>
              <a:t>n.</a:t>
            </a:r>
            <a:r>
              <a:rPr lang="en-US" sz="3200" dirty="0" smtClean="0"/>
              <a:t>), </a:t>
            </a:r>
            <a:r>
              <a:rPr lang="en-US" sz="3200" dirty="0" err="1" smtClean="0"/>
              <a:t>simplicis</a:t>
            </a:r>
            <a:endParaRPr lang="en-US" sz="3200" dirty="0" smtClean="0"/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sz="31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Latin adjectives of the 3rd </a:t>
            </a:r>
            <a:r>
              <a:rPr lang="en-US" sz="3400" dirty="0" err="1" smtClean="0"/>
              <a:t>declens</a:t>
            </a:r>
            <a:r>
              <a:rPr lang="cs-CZ" sz="3400" dirty="0" smtClean="0"/>
              <a:t>ion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The</a:t>
            </a:r>
            <a:r>
              <a:rPr lang="cs-CZ" sz="3200" smtClean="0"/>
              <a:t>y</a:t>
            </a:r>
            <a:r>
              <a:rPr lang="en-US" sz="3200" smtClean="0"/>
              <a:t> </a:t>
            </a:r>
            <a:r>
              <a:rPr lang="en-US" sz="3200" dirty="0" smtClean="0"/>
              <a:t>are declined like </a:t>
            </a:r>
            <a:r>
              <a:rPr lang="en-US" sz="3200" dirty="0" err="1" smtClean="0"/>
              <a:t>i</a:t>
            </a:r>
            <a:r>
              <a:rPr lang="en-US" sz="3200" dirty="0" smtClean="0"/>
              <a:t>-stem-nouns of the 3rd declension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m.</a:t>
            </a:r>
            <a:r>
              <a:rPr lang="en-US" sz="3200" dirty="0" smtClean="0"/>
              <a:t> + </a:t>
            </a:r>
            <a:r>
              <a:rPr lang="en-US" sz="3200" dirty="0" smtClean="0">
                <a:solidFill>
                  <a:srgbClr val="FF0000"/>
                </a:solidFill>
              </a:rPr>
              <a:t>f.</a:t>
            </a:r>
            <a:r>
              <a:rPr lang="en-US" sz="3200" dirty="0" smtClean="0"/>
              <a:t> =&gt; pelvis, BUT: abl. </a:t>
            </a:r>
            <a:r>
              <a:rPr lang="en-US" sz="3200" dirty="0" err="1" smtClean="0"/>
              <a:t>sg</a:t>
            </a:r>
            <a:r>
              <a:rPr lang="en-US" sz="3200" dirty="0" smtClean="0"/>
              <a:t>.: </a:t>
            </a:r>
            <a:r>
              <a:rPr lang="en-US" sz="3200" i="1" dirty="0" smtClean="0"/>
              <a:t>–ī  </a:t>
            </a:r>
            <a:r>
              <a:rPr lang="en-US" sz="3200" dirty="0" smtClean="0"/>
              <a:t>(</a:t>
            </a:r>
            <a:r>
              <a:rPr lang="en-US" sz="3200" dirty="0" err="1" smtClean="0"/>
              <a:t>acr</a:t>
            </a:r>
            <a:r>
              <a:rPr lang="en-US" sz="3200" u="sng" dirty="0" err="1" smtClean="0"/>
              <a:t>i</a:t>
            </a:r>
            <a:r>
              <a:rPr lang="en-US" sz="3200" dirty="0" smtClean="0"/>
              <a:t>, </a:t>
            </a:r>
            <a:r>
              <a:rPr lang="en-US" sz="3200" dirty="0" err="1" smtClean="0"/>
              <a:t>nasal</a:t>
            </a:r>
            <a:r>
              <a:rPr lang="en-US" sz="3200" u="sng" dirty="0" err="1" smtClean="0"/>
              <a:t>i</a:t>
            </a:r>
            <a:r>
              <a:rPr lang="en-US" sz="3200" dirty="0" smtClean="0"/>
              <a:t>, </a:t>
            </a:r>
            <a:r>
              <a:rPr lang="en-US" sz="3200" dirty="0" err="1" smtClean="0"/>
              <a:t>simplic</a:t>
            </a:r>
            <a:r>
              <a:rPr lang="en-US" sz="3200" u="sng" dirty="0" err="1" smtClean="0"/>
              <a:t>i</a:t>
            </a:r>
            <a:r>
              <a:rPr lang="en-US" sz="3200" dirty="0" smtClean="0"/>
              <a:t> x </a:t>
            </a:r>
            <a:r>
              <a:rPr lang="en-US" sz="3200" dirty="0" err="1" smtClean="0"/>
              <a:t>pelv</a:t>
            </a:r>
            <a:r>
              <a:rPr lang="en-US" sz="3200" u="sng" dirty="0" err="1" smtClean="0"/>
              <a:t>e</a:t>
            </a:r>
            <a:r>
              <a:rPr lang="en-US" sz="3200" dirty="0" smtClean="0"/>
              <a:t>)</a:t>
            </a:r>
          </a:p>
          <a:p>
            <a:pPr>
              <a:buNone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n. </a:t>
            </a:r>
            <a:r>
              <a:rPr lang="en-US" sz="3200" dirty="0" smtClean="0"/>
              <a:t>=&gt; </a:t>
            </a:r>
            <a:r>
              <a:rPr lang="en-US" sz="3200" dirty="0" err="1" smtClean="0"/>
              <a:t>rete</a:t>
            </a:r>
            <a:endParaRPr lang="en-US" sz="3200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How do we decline Latin adjectives of the 3rd declension?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ācer</a:t>
            </a:r>
            <a:r>
              <a:rPr lang="cs-CZ" dirty="0" smtClean="0"/>
              <a:t>, </a:t>
            </a:r>
            <a:r>
              <a:rPr lang="cs-CZ" dirty="0" err="1" smtClean="0"/>
              <a:t>ācris</a:t>
            </a:r>
            <a:r>
              <a:rPr lang="cs-CZ" dirty="0" smtClean="0"/>
              <a:t>, </a:t>
            </a:r>
            <a:r>
              <a:rPr lang="cs-CZ" dirty="0" err="1" smtClean="0"/>
              <a:t>ācre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7858180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8626"/>
                <a:gridCol w="1143008"/>
                <a:gridCol w="1214446"/>
                <a:gridCol w="1285884"/>
                <a:gridCol w="2571768"/>
                <a:gridCol w="1214448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er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brevis</a:t>
            </a:r>
            <a:r>
              <a:rPr lang="cs-CZ" dirty="0" smtClean="0"/>
              <a:t>, breve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8001057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236529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simplex, </a:t>
            </a:r>
            <a:r>
              <a:rPr lang="cs-CZ" dirty="0" err="1" smtClean="0"/>
              <a:t>icis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2400" dirty="0" smtClean="0">
                <a:solidFill>
                  <a:schemeClr val="tx1"/>
                </a:solidFill>
              </a:rPr>
              <a:t>-x =&gt; –</a:t>
            </a:r>
            <a:r>
              <a:rPr lang="cs-CZ" sz="2400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 (multiple</a:t>
            </a:r>
            <a:r>
              <a:rPr lang="cs-CZ" sz="2400" u="sng" dirty="0" smtClean="0">
                <a:solidFill>
                  <a:schemeClr val="tx1"/>
                </a:solidFill>
              </a:rPr>
              <a:t>x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multipl</a:t>
            </a:r>
            <a:r>
              <a:rPr lang="cs-CZ" sz="2400" u="sng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=&gt;-</a:t>
            </a:r>
            <a:r>
              <a:rPr lang="cs-CZ" sz="2400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u="sng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b="0" u="sng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-ens =&gt;-</a:t>
            </a:r>
            <a:r>
              <a:rPr lang="cs-CZ" sz="2400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recurr</a:t>
            </a:r>
            <a:r>
              <a:rPr lang="cs-CZ" sz="2400" u="sng" dirty="0" err="1" smtClean="0">
                <a:solidFill>
                  <a:schemeClr val="tx1"/>
                </a:solidFill>
              </a:rPr>
              <a:t>ens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– </a:t>
            </a:r>
            <a:r>
              <a:rPr lang="cs-CZ" sz="2400" dirty="0" err="1" smtClean="0">
                <a:solidFill>
                  <a:schemeClr val="tx1"/>
                </a:solidFill>
              </a:rPr>
              <a:t>recurr</a:t>
            </a:r>
            <a:r>
              <a:rPr lang="cs-CZ" sz="2400" u="sng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</a:rPr>
              <a:t>iens</a:t>
            </a:r>
            <a:r>
              <a:rPr lang="cs-CZ" sz="2400" dirty="0" smtClean="0">
                <a:solidFill>
                  <a:schemeClr val="tx1"/>
                </a:solidFill>
              </a:rPr>
              <a:t> =&gt; -</a:t>
            </a:r>
            <a:r>
              <a:rPr lang="cs-CZ" sz="2400" dirty="0" err="1" smtClean="0">
                <a:solidFill>
                  <a:schemeClr val="tx1"/>
                </a:solidFill>
              </a:rPr>
              <a:t>ientis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progred</a:t>
            </a:r>
            <a:r>
              <a:rPr lang="cs-CZ" sz="2400" u="sng" dirty="0" err="1" smtClean="0">
                <a:solidFill>
                  <a:schemeClr val="tx1"/>
                </a:solidFill>
              </a:rPr>
              <a:t>iens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progred</a:t>
            </a:r>
            <a:r>
              <a:rPr lang="cs-CZ" sz="2400" u="sng" dirty="0" err="1" smtClean="0">
                <a:solidFill>
                  <a:schemeClr val="tx1"/>
                </a:solidFill>
              </a:rPr>
              <a:t>ientis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BUT:  </a:t>
            </a:r>
            <a:r>
              <a:rPr lang="cs-CZ" sz="2400" dirty="0" err="1" smtClean="0">
                <a:solidFill>
                  <a:schemeClr val="tx1"/>
                </a:solidFill>
              </a:rPr>
              <a:t>teres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teretis</a:t>
            </a:r>
            <a:r>
              <a:rPr lang="cs-CZ" sz="2400" dirty="0" smtClean="0">
                <a:solidFill>
                  <a:schemeClr val="tx1"/>
                </a:solidFill>
              </a:rPr>
              <a:t>, biceps – </a:t>
            </a:r>
            <a:r>
              <a:rPr lang="cs-CZ" sz="2400" dirty="0" err="1" smtClean="0">
                <a:solidFill>
                  <a:schemeClr val="tx1"/>
                </a:solidFill>
              </a:rPr>
              <a:t>bicipitis</a:t>
            </a:r>
            <a:r>
              <a:rPr lang="cs-CZ" sz="2400" dirty="0" smtClean="0">
                <a:solidFill>
                  <a:schemeClr val="tx1"/>
                </a:solidFill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</a:rPr>
              <a:t>decolor</a:t>
            </a:r>
            <a:r>
              <a:rPr lang="cs-CZ" sz="2400" dirty="0" smtClean="0">
                <a:solidFill>
                  <a:schemeClr val="tx1"/>
                </a:solidFill>
              </a:rPr>
              <a:t> - </a:t>
            </a:r>
            <a:r>
              <a:rPr lang="cs-CZ" sz="2400" dirty="0" err="1" smtClean="0">
                <a:solidFill>
                  <a:schemeClr val="tx1"/>
                </a:solidFill>
              </a:rPr>
              <a:t>decoloris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3071810"/>
          <a:ext cx="8143932" cy="33151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379404"/>
              </a:tblGrid>
              <a:tr h="754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                </a:t>
                      </a:r>
                      <a:r>
                        <a:rPr lang="cs-CZ" b="0" dirty="0" smtClean="0"/>
                        <a:t>simplex</a:t>
                      </a:r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simplex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Two</a:t>
            </a:r>
            <a:r>
              <a:rPr lang="cs-CZ" sz="2800" dirty="0" smtClean="0"/>
              <a:t> </a:t>
            </a:r>
            <a:r>
              <a:rPr lang="cs-CZ" sz="2800" dirty="0" err="1" smtClean="0"/>
              <a:t>forms</a:t>
            </a:r>
            <a:r>
              <a:rPr lang="cs-CZ" sz="2800" dirty="0" smtClean="0"/>
              <a:t> in </a:t>
            </a:r>
            <a:r>
              <a:rPr lang="cs-CZ" sz="2800" dirty="0" err="1" smtClean="0"/>
              <a:t>nom</a:t>
            </a:r>
            <a:r>
              <a:rPr lang="cs-CZ" sz="2800" dirty="0" smtClean="0"/>
              <a:t>. </a:t>
            </a:r>
            <a:r>
              <a:rPr lang="cs-CZ" sz="2800" dirty="0" err="1" smtClean="0"/>
              <a:t>sg</a:t>
            </a:r>
            <a:r>
              <a:rPr lang="cs-CZ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err="1" smtClean="0"/>
              <a:t>They</a:t>
            </a:r>
            <a:r>
              <a:rPr lang="cs-CZ" sz="2800" dirty="0" smtClean="0"/>
              <a:t> are </a:t>
            </a:r>
            <a:r>
              <a:rPr lang="cs-CZ" sz="2800" dirty="0" err="1" smtClean="0"/>
              <a:t>declined</a:t>
            </a:r>
            <a:r>
              <a:rPr lang="cs-CZ" sz="2800" dirty="0" smtClean="0"/>
              <a:t> </a:t>
            </a:r>
            <a:r>
              <a:rPr lang="cs-CZ" sz="2800" dirty="0" err="1" smtClean="0"/>
              <a:t>like</a:t>
            </a:r>
            <a:r>
              <a:rPr lang="cs-CZ" sz="2800" dirty="0" smtClean="0"/>
              <a:t> </a:t>
            </a:r>
            <a:r>
              <a:rPr lang="cs-CZ" sz="2800" dirty="0" err="1" smtClean="0"/>
              <a:t>consonant</a:t>
            </a:r>
            <a:r>
              <a:rPr lang="cs-CZ" sz="2800" dirty="0" smtClean="0"/>
              <a:t>-stem </a:t>
            </a:r>
            <a:r>
              <a:rPr lang="cs-CZ" sz="2800" dirty="0" err="1" smtClean="0"/>
              <a:t>nouns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3rd </a:t>
            </a:r>
            <a:r>
              <a:rPr lang="cs-CZ" sz="2800" dirty="0" err="1" smtClean="0"/>
              <a:t>declension</a:t>
            </a:r>
            <a:r>
              <a:rPr lang="cs-CZ" sz="2800" dirty="0" smtClean="0"/>
              <a:t> =&gt; </a:t>
            </a:r>
            <a:r>
              <a:rPr lang="cs-CZ" sz="2800" dirty="0" err="1" smtClean="0"/>
              <a:t>examples</a:t>
            </a:r>
            <a:r>
              <a:rPr lang="cs-CZ" sz="2800" dirty="0" smtClean="0"/>
              <a:t> </a:t>
            </a:r>
            <a:r>
              <a:rPr lang="cs-CZ" sz="2800" dirty="0" err="1" smtClean="0"/>
              <a:t>dolor</a:t>
            </a:r>
            <a:r>
              <a:rPr lang="cs-CZ" sz="2800" dirty="0" smtClean="0"/>
              <a:t> (</a:t>
            </a:r>
            <a:r>
              <a:rPr lang="cs-CZ" sz="2800" dirty="0" smtClean="0">
                <a:solidFill>
                  <a:srgbClr val="0070C0"/>
                </a:solidFill>
              </a:rPr>
              <a:t>m.</a:t>
            </a:r>
            <a:r>
              <a:rPr lang="cs-CZ" sz="2800" dirty="0" smtClean="0"/>
              <a:t> + </a:t>
            </a:r>
            <a:r>
              <a:rPr lang="cs-CZ" sz="2800" dirty="0" err="1" smtClean="0">
                <a:solidFill>
                  <a:srgbClr val="FF0000"/>
                </a:solidFill>
              </a:rPr>
              <a:t>f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r>
              <a:rPr lang="cs-CZ" sz="2800" dirty="0" smtClean="0"/>
              <a:t>) </a:t>
            </a:r>
            <a:r>
              <a:rPr lang="cs-CZ" sz="2800" dirty="0" err="1" smtClean="0"/>
              <a:t>and</a:t>
            </a:r>
            <a:r>
              <a:rPr lang="cs-CZ" sz="2800" dirty="0" smtClean="0"/>
              <a:t> corpus (</a:t>
            </a:r>
            <a:r>
              <a:rPr lang="cs-CZ" sz="2800" dirty="0" smtClean="0">
                <a:solidFill>
                  <a:srgbClr val="00B050"/>
                </a:solidFill>
              </a:rPr>
              <a:t>n.</a:t>
            </a:r>
            <a:r>
              <a:rPr lang="cs-CZ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b="1" dirty="0" smtClean="0"/>
              <a:t>–</a:t>
            </a:r>
            <a:r>
              <a:rPr lang="cs-CZ" sz="2800" b="1" dirty="0" err="1" smtClean="0"/>
              <a:t>genes</a:t>
            </a:r>
            <a:r>
              <a:rPr lang="cs-CZ" sz="2800" b="1" dirty="0" smtClean="0"/>
              <a:t>:</a:t>
            </a:r>
          </a:p>
          <a:p>
            <a:pPr>
              <a:buNone/>
            </a:pPr>
            <a:r>
              <a:rPr lang="cs-CZ" sz="2800" dirty="0" err="1" smtClean="0"/>
              <a:t>nephrogenēs</a:t>
            </a:r>
            <a:r>
              <a:rPr lang="cs-CZ" sz="2800" dirty="0" smtClean="0"/>
              <a:t> (</a:t>
            </a:r>
            <a:r>
              <a:rPr lang="cs-CZ" sz="2800" dirty="0" smtClean="0">
                <a:solidFill>
                  <a:srgbClr val="0070C0"/>
                </a:solidFill>
              </a:rPr>
              <a:t>m.</a:t>
            </a:r>
            <a:r>
              <a:rPr lang="cs-CZ" sz="2800" dirty="0" smtClean="0"/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f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r>
              <a:rPr lang="cs-CZ" sz="2800" dirty="0" smtClean="0"/>
              <a:t>) </a:t>
            </a:r>
            <a:r>
              <a:rPr lang="cs-CZ" sz="2800" dirty="0" err="1" smtClean="0"/>
              <a:t>nephrogenes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(</a:t>
            </a:r>
            <a:r>
              <a:rPr lang="cs-CZ" sz="2800" smtClean="0">
                <a:solidFill>
                  <a:srgbClr val="00B050"/>
                </a:solidFill>
              </a:rPr>
              <a:t>n.)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Greek adjectives of the 3rd declension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Dorsalem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Frontalium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Directorum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Solventia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Lacteis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Gravibus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Teretia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Ascendentium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Versicolores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Constituentibus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Give the case, number, gender and dictionary forms of the following adjectives: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Occipital bone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Biceps muscle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Small intestine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Soft ulcer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Descendent colon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and decline: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407</Words>
  <Application>Microsoft Office PowerPoint</Application>
  <PresentationFormat>Předvádění na obrazovce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Snímek 1</vt:lpstr>
      <vt:lpstr>Latin adjectives of the 3rd declension</vt:lpstr>
      <vt:lpstr>How do we decline Latin adjectives of the 3rd declension? </vt:lpstr>
      <vt:lpstr>ācer, ācris, ācre</vt:lpstr>
      <vt:lpstr>brevis, breve</vt:lpstr>
      <vt:lpstr>simplex, icis  -x =&gt; –icis (multiplex – multiplicis) -ans =&gt;-antis (adiuvans – adiuvantis) -ens =&gt;-entis (recurrens – recurrentis) -iens =&gt; -ientis (progrediens – progredientis) BUT:  teres – teretis, biceps – bicipitis, decolor - decoloris</vt:lpstr>
      <vt:lpstr> Greek adjectives of the 3rd declension </vt:lpstr>
      <vt:lpstr>Give the case, number, gender and dictionary forms of the following adjectives:</vt:lpstr>
      <vt:lpstr>Translate and decline: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Eva</cp:lastModifiedBy>
  <cp:revision>25</cp:revision>
  <dcterms:created xsi:type="dcterms:W3CDTF">2010-10-31T16:17:24Z</dcterms:created>
  <dcterms:modified xsi:type="dcterms:W3CDTF">2011-12-02T14:30:59Z</dcterms:modified>
</cp:coreProperties>
</file>