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7" r:id="rId2"/>
    <p:sldId id="258" r:id="rId3"/>
    <p:sldId id="259" r:id="rId4"/>
    <p:sldId id="261" r:id="rId5"/>
    <p:sldId id="353" r:id="rId6"/>
    <p:sldId id="352" r:id="rId7"/>
    <p:sldId id="307" r:id="rId8"/>
    <p:sldId id="308" r:id="rId9"/>
    <p:sldId id="310" r:id="rId10"/>
    <p:sldId id="315" r:id="rId11"/>
    <p:sldId id="316" r:id="rId12"/>
    <p:sldId id="317" r:id="rId13"/>
    <p:sldId id="318" r:id="rId14"/>
    <p:sldId id="319" r:id="rId15"/>
    <p:sldId id="262" r:id="rId16"/>
    <p:sldId id="263" r:id="rId17"/>
    <p:sldId id="264" r:id="rId18"/>
    <p:sldId id="265" r:id="rId19"/>
    <p:sldId id="356" r:id="rId20"/>
    <p:sldId id="266" r:id="rId21"/>
    <p:sldId id="267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9" r:id="rId30"/>
    <p:sldId id="322" r:id="rId31"/>
    <p:sldId id="350" r:id="rId32"/>
    <p:sldId id="351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281" r:id="rId42"/>
    <p:sldId id="282" r:id="rId43"/>
    <p:sldId id="334" r:id="rId44"/>
    <p:sldId id="283" r:id="rId45"/>
    <p:sldId id="335" r:id="rId46"/>
    <p:sldId id="336" r:id="rId47"/>
    <p:sldId id="284" r:id="rId48"/>
    <p:sldId id="285" r:id="rId49"/>
    <p:sldId id="286" r:id="rId50"/>
    <p:sldId id="287" r:id="rId51"/>
    <p:sldId id="340" r:id="rId52"/>
    <p:sldId id="337" r:id="rId53"/>
    <p:sldId id="338" r:id="rId54"/>
    <p:sldId id="288" r:id="rId55"/>
    <p:sldId id="289" r:id="rId56"/>
    <p:sldId id="290" r:id="rId57"/>
    <p:sldId id="291" r:id="rId58"/>
    <p:sldId id="292" r:id="rId59"/>
    <p:sldId id="355" r:id="rId60"/>
    <p:sldId id="293" r:id="rId61"/>
    <p:sldId id="294" r:id="rId62"/>
    <p:sldId id="295" r:id="rId63"/>
    <p:sldId id="296" r:id="rId64"/>
    <p:sldId id="297" r:id="rId65"/>
    <p:sldId id="298" r:id="rId66"/>
    <p:sldId id="300" r:id="rId67"/>
    <p:sldId id="301" r:id="rId68"/>
    <p:sldId id="302" r:id="rId69"/>
    <p:sldId id="306" r:id="rId70"/>
    <p:sldId id="339" r:id="rId71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5" autoAdjust="0"/>
    <p:restoredTop sz="94660"/>
  </p:normalViewPr>
  <p:slideViewPr>
    <p:cSldViewPr>
      <p:cViewPr varScale="1">
        <p:scale>
          <a:sx n="65" d="100"/>
          <a:sy n="65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6EB97A-6167-4537-B8FB-982BE84DBF8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184969-EC1A-4BC6-B619-AC3128F9522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98F75-BB58-4247-B038-A1732E2A9951}" type="slidenum">
              <a:rPr lang="cs-CZ"/>
              <a:pPr/>
              <a:t>1</a:t>
            </a:fld>
            <a:endParaRPr lang="cs-CZ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E69D5-1B92-4F2D-80DA-E8CDD1589A0C}" type="slidenum">
              <a:rPr lang="cs-CZ"/>
              <a:pPr/>
              <a:t>26</a:t>
            </a:fld>
            <a:endParaRPr lang="cs-CZ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2EBF8-04F6-473F-BB89-C6DC331C2E87}" type="slidenum">
              <a:rPr lang="cs-CZ"/>
              <a:pPr/>
              <a:t>27</a:t>
            </a:fld>
            <a:endParaRPr lang="cs-CZ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D2164-A797-455C-94BD-B036961C24FB}" type="slidenum">
              <a:rPr lang="cs-CZ"/>
              <a:pPr/>
              <a:t>28</a:t>
            </a:fld>
            <a:endParaRPr lang="cs-CZ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FDF62-D4B9-4A82-9F2A-8E8D658BE2D4}" type="slidenum">
              <a:rPr lang="cs-CZ"/>
              <a:pPr/>
              <a:t>29</a:t>
            </a:fld>
            <a:endParaRPr lang="cs-CZ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81E95-259C-4308-B806-811C62A81F39}" type="slidenum">
              <a:rPr lang="cs-CZ"/>
              <a:pPr/>
              <a:t>31</a:t>
            </a:fld>
            <a:endParaRPr lang="cs-CZ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http://www.youtube.com/watch?v=kjdUMrlqEPE</a:t>
            </a:r>
            <a:endParaRPr lang="sk-SK" dirty="0" smtClean="0"/>
          </a:p>
          <a:p>
            <a:r>
              <a:rPr lang="nl-NL" dirty="0" smtClean="0"/>
              <a:t>http://www.youtube.com/watch?v=_7T4p4CIOCg</a:t>
            </a:r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EBB82-9E99-4A09-9414-79B359E07737}" type="slidenum">
              <a:rPr lang="cs-CZ"/>
              <a:pPr/>
              <a:t>32</a:t>
            </a:fld>
            <a:endParaRPr lang="cs-CZ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8F39E-8397-4D2F-A578-E14928E5484F}" type="slidenum">
              <a:rPr lang="cs-CZ"/>
              <a:pPr/>
              <a:t>41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339F9-2090-4249-B783-44277D49E711}" type="slidenum">
              <a:rPr lang="cs-CZ"/>
              <a:pPr/>
              <a:t>42</a:t>
            </a:fld>
            <a:endParaRPr lang="cs-CZ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EECA56-3980-407E-8357-9174F8F48657}" type="slidenum">
              <a:rPr lang="cs-CZ"/>
              <a:pPr/>
              <a:t>44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6C79F-D622-4647-BFD6-599E3D15CE97}" type="slidenum">
              <a:rPr lang="cs-CZ"/>
              <a:pPr/>
              <a:t>47</a:t>
            </a:fld>
            <a:endParaRPr 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13414-F20C-4AEF-A0E9-58126367BAE8}" type="slidenum">
              <a:rPr lang="cs-CZ"/>
              <a:pPr/>
              <a:t>2</a:t>
            </a:fld>
            <a:endParaRPr 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D920C-42B0-4CC5-8248-3011326F07D3}" type="slidenum">
              <a:rPr lang="cs-CZ"/>
              <a:pPr/>
              <a:t>48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5DFCC-BA11-4ECF-B058-E77E9F302678}" type="slidenum">
              <a:rPr lang="cs-CZ"/>
              <a:pPr/>
              <a:t>49</a:t>
            </a:fld>
            <a:endParaRPr lang="cs-CZ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05B21-E91D-46BC-8286-2AD2FE961CC2}" type="slidenum">
              <a:rPr lang="cs-CZ"/>
              <a:pPr/>
              <a:t>50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59605-1605-48A6-BAB0-78255DCF707B}" type="slidenum">
              <a:rPr lang="cs-CZ"/>
              <a:pPr/>
              <a:t>51</a:t>
            </a:fld>
            <a:endParaRPr lang="cs-CZ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24AD2-EE7B-4CD0-BD6D-129D314B5A51}" type="slidenum">
              <a:rPr lang="cs-CZ"/>
              <a:pPr/>
              <a:t>55</a:t>
            </a:fld>
            <a:endParaRPr lang="cs-CZ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3CF5C-6A69-473A-AFDA-14F406A04BAB}" type="slidenum">
              <a:rPr lang="cs-CZ"/>
              <a:pPr/>
              <a:t>56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10000-77FE-403C-9165-52825755F836}" type="slidenum">
              <a:rPr lang="cs-CZ"/>
              <a:pPr/>
              <a:t>57</a:t>
            </a:fld>
            <a:endParaRPr lang="cs-CZ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FA11B-A5B1-4D0F-97D0-D5447363B267}" type="slidenum">
              <a:rPr lang="cs-CZ"/>
              <a:pPr/>
              <a:t>58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947BA-1D66-4787-9786-AF11661A783F}" type="slidenum">
              <a:rPr lang="cs-CZ"/>
              <a:pPr/>
              <a:t>60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1CC3A-0583-4634-BDD0-104C99238947}" type="slidenum">
              <a:rPr lang="cs-CZ"/>
              <a:pPr/>
              <a:t>61</a:t>
            </a:fld>
            <a:endParaRPr 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5A5EB-3D9B-43BC-B654-060C4C59B10E}" type="slidenum">
              <a:rPr lang="cs-CZ"/>
              <a:pPr/>
              <a:t>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8DD3-1D6E-421B-A9C2-20E0117A11C6}" type="slidenum">
              <a:rPr lang="cs-CZ"/>
              <a:pPr/>
              <a:t>62</a:t>
            </a:fld>
            <a:endParaRPr lang="cs-CZ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F6B0B-2CCC-4B58-85B4-1B7A88C5AA79}" type="slidenum">
              <a:rPr lang="cs-CZ"/>
              <a:pPr/>
              <a:t>63</a:t>
            </a:fld>
            <a:endParaRPr lang="cs-CZ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D2BC8-B05D-4724-95CD-9454A059BD9C}" type="slidenum">
              <a:rPr lang="cs-CZ"/>
              <a:pPr/>
              <a:t>64</a:t>
            </a:fld>
            <a:endParaRPr lang="cs-CZ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8A9DB-3C26-4E2C-B8A0-F9497DC0FFC0}" type="slidenum">
              <a:rPr lang="cs-CZ"/>
              <a:pPr/>
              <a:t>65</a:t>
            </a:fld>
            <a:endParaRPr lang="cs-CZ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B998E-AFEA-4008-B086-35AB49121E8A}" type="slidenum">
              <a:rPr lang="cs-CZ"/>
              <a:pPr/>
              <a:t>66</a:t>
            </a:fld>
            <a:endParaRPr lang="cs-CZ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BD4AF-6AB2-4E9B-9866-7072C6FA36D9}" type="slidenum">
              <a:rPr lang="cs-CZ"/>
              <a:pPr/>
              <a:t>67</a:t>
            </a:fld>
            <a:endParaRPr lang="cs-CZ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D696E-0A3B-4F9D-AA0B-89D8AED83C92}" type="slidenum">
              <a:rPr lang="cs-CZ"/>
              <a:pPr/>
              <a:t>68</a:t>
            </a:fld>
            <a:endParaRPr lang="cs-CZ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2982E-160F-470F-BF71-3E8FC84E8C12}" type="slidenum">
              <a:rPr lang="cs-CZ"/>
              <a:pPr/>
              <a:t>69</a:t>
            </a:fld>
            <a:endParaRPr lang="cs-CZ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7E38B-30BE-4EA1-8F44-15EF707B1172}" type="slidenum">
              <a:rPr lang="cs-CZ"/>
              <a:pPr/>
              <a:t>4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DD96A-7AF5-44A8-9502-F7EC39E2EF20}" type="slidenum">
              <a:rPr lang="cs-CZ"/>
              <a:pPr/>
              <a:t>20</a:t>
            </a:fld>
            <a:endParaRPr 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118AB-6A46-4CD7-80A3-9B616D5F98EE}" type="slidenum">
              <a:rPr lang="cs-CZ"/>
              <a:pPr/>
              <a:t>21</a:t>
            </a:fld>
            <a:endParaRPr 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AC776-48F1-47B6-B3A3-A1A24D2981D2}" type="slidenum">
              <a:rPr lang="cs-CZ"/>
              <a:pPr/>
              <a:t>23</a:t>
            </a:fld>
            <a:endParaRPr lang="cs-CZ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5DC41-75E8-424B-A8C7-82221A81F232}" type="slidenum">
              <a:rPr lang="cs-CZ"/>
              <a:pPr/>
              <a:t>24</a:t>
            </a:fld>
            <a:endParaRPr lang="cs-CZ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55D93-0665-4EDD-92B5-2AF1BB6B8CB8}" type="slidenum">
              <a:rPr lang="cs-CZ"/>
              <a:pPr/>
              <a:t>25</a:t>
            </a:fld>
            <a:endParaRPr lang="cs-CZ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0"/>
            <a:ext cx="2362200" cy="12192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0"/>
            <a:ext cx="228600" cy="48768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667000" y="0"/>
            <a:ext cx="6477000" cy="5334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146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8194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124200" y="762000"/>
            <a:ext cx="228600" cy="228600"/>
          </a:xfrm>
          <a:prstGeom prst="rect">
            <a:avLst/>
          </a:prstGeom>
          <a:solidFill>
            <a:srgbClr val="D47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 sz="1600"/>
          </a:p>
        </p:txBody>
      </p:sp>
      <p:sp>
        <p:nvSpPr>
          <p:cNvPr id="94218" name="Text Box 10"/>
          <p:cNvSpPr txBox="1">
            <a:spLocks noChangeArrowheads="1"/>
          </p:cNvSpPr>
          <p:nvPr userDrawn="1"/>
        </p:nvSpPr>
        <p:spPr bwMode="auto">
          <a:xfrm flipV="1">
            <a:off x="152400" y="5654675"/>
            <a:ext cx="52895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European Resuscitation Council</a:t>
            </a:r>
          </a:p>
        </p:txBody>
      </p:sp>
      <p:pic>
        <p:nvPicPr>
          <p:cNvPr id="94219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166688"/>
            <a:ext cx="919163" cy="900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cut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.edu/index.php/doclibrary/en/3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9400" y="2667000"/>
            <a:ext cx="5395913" cy="264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GB" sz="3600"/>
          </a:p>
          <a:p>
            <a:endParaRPr lang="en-GB" sz="200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33400" y="1143000"/>
            <a:ext cx="2133600" cy="57150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771775" y="2420938"/>
            <a:ext cx="66913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4400" b="1">
                <a:solidFill>
                  <a:srgbClr val="084077"/>
                </a:solidFill>
              </a:rPr>
              <a:t>RESUSCITACE</a:t>
            </a:r>
          </a:p>
          <a:p>
            <a:pPr>
              <a:spcBef>
                <a:spcPct val="20000"/>
              </a:spcBef>
            </a:pPr>
            <a:endParaRPr lang="cs-CZ" sz="3600" b="1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0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476672"/>
            <a:ext cx="5329237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00213"/>
            <a:ext cx="7543800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2425" indent="-352425">
              <a:lnSpc>
                <a:spcPct val="90000"/>
              </a:lnSpc>
            </a:pPr>
            <a:endParaRPr lang="cs-CZ" sz="3000" dirty="0">
              <a:solidFill>
                <a:srgbClr val="FF6600"/>
              </a:solidFill>
            </a:endParaRPr>
          </a:p>
          <a:p>
            <a:pPr marL="352425" indent="-352425">
              <a:lnSpc>
                <a:spcPct val="90000"/>
              </a:lnSpc>
              <a:buFont typeface="Times New Roman" pitchFamily="18" charset="0"/>
              <a:buNone/>
            </a:pPr>
            <a:r>
              <a:rPr lang="cs-CZ" sz="2400" b="1" dirty="0">
                <a:solidFill>
                  <a:srgbClr val="FF0000"/>
                </a:solidFill>
              </a:rPr>
              <a:t>Nezahajovat </a:t>
            </a:r>
            <a:r>
              <a:rPr lang="cs-CZ" sz="2400" b="1" dirty="0"/>
              <a:t> KPR při:</a:t>
            </a: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diagnóze </a:t>
            </a:r>
            <a:r>
              <a:rPr lang="cs-CZ" sz="2400" b="1" dirty="0">
                <a:solidFill>
                  <a:srgbClr val="FF0000"/>
                </a:solidFill>
              </a:rPr>
              <a:t>smrti </a:t>
            </a:r>
            <a:r>
              <a:rPr lang="en-US" sz="2400" b="1" dirty="0">
                <a:cs typeface="Times New Roman" pitchFamily="18" charset="0"/>
              </a:rPr>
              <a:t>[p</a:t>
            </a:r>
            <a:r>
              <a:rPr lang="cs-CZ" sz="2400" b="1" dirty="0" err="1">
                <a:cs typeface="Times New Roman" pitchFamily="18" charset="0"/>
              </a:rPr>
              <a:t>osmrtné</a:t>
            </a:r>
            <a:r>
              <a:rPr lang="cs-CZ" sz="2400" b="1" dirty="0"/>
              <a:t> </a:t>
            </a:r>
            <a:r>
              <a:rPr lang="cs-CZ" sz="2400" b="1" dirty="0">
                <a:cs typeface="Times New Roman" pitchFamily="18" charset="0"/>
              </a:rPr>
              <a:t>skvrny</a:t>
            </a:r>
            <a:r>
              <a:rPr lang="cs-CZ" sz="2400" b="1" dirty="0"/>
              <a:t>, p</a:t>
            </a:r>
            <a:r>
              <a:rPr lang="cs-CZ" sz="2400" b="1" dirty="0">
                <a:cs typeface="Times New Roman" pitchFamily="18" charset="0"/>
              </a:rPr>
              <a:t>osmrtná ztuhlost</a:t>
            </a:r>
            <a:r>
              <a:rPr lang="cs-CZ" sz="2400" b="1" dirty="0"/>
              <a:t>, m</a:t>
            </a:r>
            <a:r>
              <a:rPr lang="cs-CZ" sz="2400" b="1" dirty="0">
                <a:cs typeface="Times New Roman" pitchFamily="18" charset="0"/>
              </a:rPr>
              <a:t>rtvolný zápach</a:t>
            </a:r>
            <a:r>
              <a:rPr lang="en-US" sz="2400" b="1" dirty="0" smtClean="0">
                <a:cs typeface="Times New Roman" pitchFamily="18" charset="0"/>
              </a:rPr>
              <a:t>]</a:t>
            </a:r>
            <a:r>
              <a:rPr lang="sk-SK" sz="2400" b="1" dirty="0" smtClean="0">
                <a:cs typeface="Times New Roman" pitchFamily="18" charset="0"/>
              </a:rPr>
              <a:t>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terminální fázi </a:t>
            </a:r>
            <a:r>
              <a:rPr lang="cs-CZ" sz="2400" b="1" dirty="0">
                <a:solidFill>
                  <a:srgbClr val="FF0000"/>
                </a:solidFill>
              </a:rPr>
              <a:t>neléčitelného </a:t>
            </a:r>
            <a:r>
              <a:rPr lang="cs-CZ" sz="2400" b="1" dirty="0" smtClean="0">
                <a:solidFill>
                  <a:srgbClr val="FF0000"/>
                </a:solidFill>
              </a:rPr>
              <a:t>onemocnění,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/>
              <a:t>při zákonné</a:t>
            </a:r>
            <a:r>
              <a:rPr lang="cs-CZ" sz="2400" b="1" dirty="0">
                <a:solidFill>
                  <a:srgbClr val="FF66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popravě,</a:t>
            </a: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cs typeface="Times New Roman" pitchFamily="18" charset="0"/>
              </a:rPr>
              <a:t>V případech, kdy je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zachránce vystaven nebezpečí</a:t>
            </a:r>
            <a:r>
              <a:rPr lang="cs-CZ" sz="2400" b="1" dirty="0">
                <a:cs typeface="Times New Roman" pitchFamily="18" charset="0"/>
              </a:rPr>
              <a:t> své </a:t>
            </a:r>
            <a:r>
              <a:rPr lang="cs-CZ" sz="2400" b="1" dirty="0" smtClean="0">
                <a:cs typeface="Times New Roman" pitchFamily="18" charset="0"/>
              </a:rPr>
              <a:t>osoby</a:t>
            </a:r>
            <a:r>
              <a:rPr lang="cs-CZ" sz="2400" b="1" dirty="0" smtClean="0"/>
              <a:t>,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úrazech neslučitelných se životem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dirty="0">
                <a:cs typeface="Times New Roman" pitchFamily="18" charset="0"/>
              </a:rPr>
              <a:t>Pokud prokazatelně uplynul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od zástavy</a:t>
            </a:r>
            <a:r>
              <a:rPr lang="cs-CZ" sz="2400" b="1" dirty="0">
                <a:cs typeface="Times New Roman" pitchFamily="18" charset="0"/>
              </a:rPr>
              <a:t>   </a:t>
            </a:r>
          </a:p>
          <a:p>
            <a:pPr marL="352425" indent="-352425">
              <a:lnSpc>
                <a:spcPct val="90000"/>
              </a:lnSpc>
              <a:buFontTx/>
              <a:buNone/>
            </a:pPr>
            <a:r>
              <a:rPr lang="cs-CZ" sz="2400" b="1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   </a:t>
            </a:r>
            <a:r>
              <a:rPr lang="cs-CZ" sz="2400" b="1" dirty="0">
                <a:cs typeface="Times New Roman" pitchFamily="18" charset="0"/>
              </a:rPr>
              <a:t> krev. oběhu časový interval delší než </a:t>
            </a:r>
            <a:r>
              <a:rPr lang="cs-CZ" sz="2400" b="1" dirty="0">
                <a:solidFill>
                  <a:srgbClr val="FF0000"/>
                </a:solidFill>
                <a:cs typeface="Times New Roman" pitchFamily="18" charset="0"/>
              </a:rPr>
              <a:t>15 </a:t>
            </a:r>
            <a:r>
              <a:rPr lang="cs-CZ" sz="2400" b="1" dirty="0" smtClean="0">
                <a:solidFill>
                  <a:srgbClr val="FF0000"/>
                </a:solidFill>
                <a:cs typeface="Times New Roman" pitchFamily="18" charset="0"/>
              </a:rPr>
              <a:t>minut.</a:t>
            </a:r>
            <a:endParaRPr lang="cs-CZ" sz="2400" b="1" dirty="0"/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400" b="1" dirty="0">
              <a:solidFill>
                <a:srgbClr val="FF0000"/>
              </a:solidFill>
            </a:endParaRPr>
          </a:p>
          <a:p>
            <a:pPr marL="352425" indent="-352425">
              <a:lnSpc>
                <a:spcPct val="9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476672"/>
            <a:ext cx="5329237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(2)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00213"/>
            <a:ext cx="7859712" cy="4525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u nemocných v terminální fázi </a:t>
            </a:r>
            <a:r>
              <a:rPr lang="cs-CZ" sz="2800" b="1" dirty="0">
                <a:solidFill>
                  <a:srgbClr val="FF0000"/>
                </a:solidFill>
              </a:rPr>
              <a:t>nevyléčitelného onemocnění</a:t>
            </a:r>
            <a:r>
              <a:rPr lang="cs-CZ" sz="2800" b="1" dirty="0"/>
              <a:t> – po dohodě týmu by mělo být v dokumentaci nemocného zaznamenáno, že nemocný nebude resuscitován </a:t>
            </a:r>
            <a:r>
              <a:rPr lang="en-US" sz="2800" b="1" dirty="0"/>
              <a:t>:</a:t>
            </a:r>
            <a:r>
              <a:rPr lang="cs-CZ" sz="2800" b="1" dirty="0"/>
              <a:t>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NTBR</a:t>
            </a:r>
            <a:r>
              <a:rPr lang="cs-CZ" sz="2800" b="1" dirty="0"/>
              <a:t> – not to </a:t>
            </a:r>
            <a:r>
              <a:rPr lang="cs-CZ" sz="2800" b="1" dirty="0" err="1"/>
              <a:t>be</a:t>
            </a:r>
            <a:r>
              <a:rPr lang="cs-CZ" sz="2800" b="1" dirty="0"/>
              <a:t> </a:t>
            </a:r>
            <a:r>
              <a:rPr lang="cs-CZ" sz="2800" b="1" dirty="0" err="1"/>
              <a:t>reanimated</a:t>
            </a:r>
            <a:r>
              <a:rPr lang="cs-CZ" sz="2800" b="1" dirty="0"/>
              <a:t>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CMO</a:t>
            </a:r>
            <a:r>
              <a:rPr lang="cs-CZ" sz="2800" b="1" dirty="0"/>
              <a:t> – </a:t>
            </a:r>
            <a:r>
              <a:rPr lang="cs-CZ" sz="2800" b="1" dirty="0" err="1"/>
              <a:t>comfort</a:t>
            </a:r>
            <a:r>
              <a:rPr lang="cs-CZ" sz="2800" b="1" dirty="0"/>
              <a:t> </a:t>
            </a:r>
            <a:r>
              <a:rPr lang="cs-CZ" sz="2800" b="1" dirty="0" err="1"/>
              <a:t>measures</a:t>
            </a:r>
            <a:r>
              <a:rPr lang="cs-CZ" sz="2800" b="1" dirty="0"/>
              <a:t> </a:t>
            </a:r>
            <a:r>
              <a:rPr lang="cs-CZ" sz="2800" b="1" dirty="0" err="1"/>
              <a:t>only</a:t>
            </a:r>
            <a:endParaRPr lang="cs-CZ" sz="2800" b="1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sz="2800" b="1" dirty="0">
                <a:solidFill>
                  <a:srgbClr val="FF0000"/>
                </a:solidFill>
              </a:rPr>
              <a:t>DNR</a:t>
            </a:r>
            <a:r>
              <a:rPr lang="cs-CZ" sz="2800" b="1" dirty="0"/>
              <a:t> -  do not </a:t>
            </a:r>
            <a:r>
              <a:rPr lang="cs-CZ" sz="2800" b="1" dirty="0" err="1"/>
              <a:t>resuscitate</a:t>
            </a:r>
            <a:endParaRPr lang="cs-CZ" sz="2800" b="1" dirty="0"/>
          </a:p>
          <a:p>
            <a:endParaRPr lang="cs-CZ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476672"/>
            <a:ext cx="5327650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(3)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7616825" cy="511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6600"/>
              </a:buClr>
              <a:buFont typeface="Times New Roman" pitchFamily="18" charset="0"/>
              <a:buNone/>
            </a:pPr>
            <a:r>
              <a:rPr lang="cs-CZ" b="1" dirty="0">
                <a:solidFill>
                  <a:srgbClr val="FF0000"/>
                </a:solidFill>
              </a:rPr>
              <a:t>Ukončení úspěšné resuscitace</a:t>
            </a:r>
            <a:endParaRPr lang="en-US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i="1" dirty="0">
                <a:cs typeface="Times New Roman" pitchFamily="18" charset="0"/>
              </a:rPr>
              <a:t>Vitální funkce jsou úspěšně obnoveny</a:t>
            </a:r>
            <a:endParaRPr lang="en-US" sz="2400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400" b="1" i="1" dirty="0">
                <a:cs typeface="Times New Roman" pitchFamily="18" charset="0"/>
              </a:rPr>
              <a:t>Postižený je předán ZZS</a:t>
            </a:r>
            <a:endParaRPr lang="en-US" sz="2400" b="1" i="1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Times New Roman" pitchFamily="18" charset="0"/>
              <a:buChar char="→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cs-CZ" b="1" dirty="0">
                <a:solidFill>
                  <a:srgbClr val="FF0000"/>
                </a:solidFill>
              </a:rPr>
              <a:t>Ukončení neúspěšné resuscitace</a:t>
            </a:r>
            <a:r>
              <a:rPr lang="cs-CZ" b="1" dirty="0">
                <a:solidFill>
                  <a:srgbClr val="FF66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000" b="1" dirty="0"/>
              <a:t>(Metodické opatření 32/1974 věstníku MZČR)</a:t>
            </a:r>
            <a:endParaRPr lang="cs-CZ" sz="2000" b="1" dirty="0">
              <a:solidFill>
                <a:srgbClr val="FF6600"/>
              </a:solidFill>
            </a:endParaRPr>
          </a:p>
          <a:p>
            <a:pPr>
              <a:buClr>
                <a:srgbClr val="FF0000"/>
              </a:buClr>
              <a:buFont typeface="Times New Roman" pitchFamily="18" charset="0"/>
              <a:buChar char="→"/>
            </a:pPr>
            <a:r>
              <a:rPr lang="cs-CZ" sz="2400" b="1" dirty="0"/>
              <a:t>při asystolii (úplné zástavě srdeční činnosti) </a:t>
            </a:r>
            <a:endParaRPr lang="en-US" sz="2400" b="1" dirty="0"/>
          </a:p>
          <a:p>
            <a:pPr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cs-CZ" sz="2400" b="1" dirty="0">
                <a:solidFill>
                  <a:srgbClr val="FF0000"/>
                </a:solidFill>
              </a:rPr>
              <a:t>po 30 min</a:t>
            </a:r>
          </a:p>
          <a:p>
            <a:pPr>
              <a:buClr>
                <a:srgbClr val="FF0000"/>
              </a:buClr>
              <a:buFont typeface="Times New Roman" pitchFamily="18" charset="0"/>
              <a:buChar char="→"/>
            </a:pPr>
            <a:r>
              <a:rPr lang="cs-CZ" sz="2400" b="1" dirty="0"/>
              <a:t>při fibrilaci komor (zbytková elektrická aktivita) </a:t>
            </a:r>
            <a:endParaRPr lang="en-US" sz="2400" b="1" dirty="0"/>
          </a:p>
          <a:p>
            <a:pPr>
              <a:buClr>
                <a:srgbClr val="FF0000"/>
              </a:buClr>
              <a:buFont typeface="Times New Roman" pitchFamily="18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cs-CZ" sz="2400" b="1" dirty="0">
                <a:solidFill>
                  <a:srgbClr val="FF0000"/>
                </a:solidFill>
              </a:rPr>
              <a:t>po 60 min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404664"/>
            <a:ext cx="5472113" cy="112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II. </a:t>
            </a:r>
            <a:r>
              <a:rPr lang="cs-CZ" sz="1800" b="1" u="sng" dirty="0" smtClean="0">
                <a:solidFill>
                  <a:srgbClr val="FF0000"/>
                </a:solidFill>
              </a:rPr>
              <a:t>(</a:t>
            </a:r>
            <a:r>
              <a:rPr lang="sk-SK" sz="1800" b="1" u="sng" dirty="0" smtClean="0">
                <a:solidFill>
                  <a:srgbClr val="FF0000"/>
                </a:solidFill>
              </a:rPr>
              <a:t>4</a:t>
            </a:r>
            <a:r>
              <a:rPr lang="cs-CZ" sz="1800" b="1" u="sng" dirty="0" smtClean="0">
                <a:solidFill>
                  <a:srgbClr val="FF0000"/>
                </a:solidFill>
              </a:rPr>
              <a:t>)</a:t>
            </a:r>
            <a:endParaRPr lang="cs-CZ" sz="1800" b="1" u="sng" dirty="0">
              <a:solidFill>
                <a:srgbClr val="FF0000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7772400" cy="511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FF0000"/>
                </a:solidFill>
              </a:rPr>
              <a:t>Ukončení neúspěšné resuscitace</a:t>
            </a:r>
            <a:endParaRPr lang="cs-CZ" sz="2400" b="1" i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/>
              <a:t>intervalu mezi zástavou oběhu a zahájením základní neodkladné KPR delším než </a:t>
            </a:r>
            <a:r>
              <a:rPr lang="cs-CZ" sz="2000" b="1" dirty="0">
                <a:solidFill>
                  <a:srgbClr val="FF0000"/>
                </a:solidFill>
              </a:rPr>
              <a:t>5 (15) minut u dospělých a 20 minut u dětí, při hypotermii 40 </a:t>
            </a:r>
            <a:r>
              <a:rPr lang="cs-CZ" sz="2000" b="1" dirty="0" smtClean="0">
                <a:solidFill>
                  <a:srgbClr val="FF0000"/>
                </a:solidFill>
              </a:rPr>
              <a:t>minut,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/>
              <a:t>intervalu mezi základní neodkladnou KPR a rozšířenou KPR delším než </a:t>
            </a:r>
            <a:r>
              <a:rPr lang="cs-CZ" sz="2000" b="1" dirty="0">
                <a:solidFill>
                  <a:srgbClr val="FF0000"/>
                </a:solidFill>
              </a:rPr>
              <a:t>30 </a:t>
            </a:r>
            <a:r>
              <a:rPr lang="cs-CZ" sz="2000" b="1" dirty="0" smtClean="0">
                <a:solidFill>
                  <a:srgbClr val="FF0000"/>
                </a:solidFill>
              </a:rPr>
              <a:t>minut,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i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zachránci </a:t>
            </a:r>
            <a:r>
              <a:rPr lang="cs-CZ" sz="2000" b="1" dirty="0">
                <a:cs typeface="Times New Roman" pitchFamily="18" charset="0"/>
              </a:rPr>
              <a:t>jsou </a:t>
            </a:r>
            <a:r>
              <a:rPr lang="cs-CZ" sz="2000" b="1" dirty="0"/>
              <a:t>zcela </a:t>
            </a:r>
            <a:r>
              <a:rPr lang="cs-CZ" sz="2000" b="1" dirty="0" smtClean="0">
                <a:solidFill>
                  <a:srgbClr val="FF0000"/>
                </a:solidFill>
                <a:cs typeface="Times New Roman" pitchFamily="18" charset="0"/>
              </a:rPr>
              <a:t>vyčerpaní,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zachránci </a:t>
            </a:r>
            <a:r>
              <a:rPr lang="cs-CZ" sz="2000" b="1" dirty="0">
                <a:cs typeface="Times New Roman" pitchFamily="18" charset="0"/>
              </a:rPr>
              <a:t>jsou vystaveni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ohrožení života</a:t>
            </a:r>
            <a:r>
              <a:rPr lang="cs-CZ" sz="2000" b="1" dirty="0">
                <a:cs typeface="Times New Roman" pitchFamily="18" charset="0"/>
              </a:rPr>
              <a:t> (lavina, požár, sesutí trosek, výbuch</a:t>
            </a:r>
            <a:r>
              <a:rPr lang="cs-CZ" sz="2000" b="1" dirty="0" smtClean="0"/>
              <a:t>),</a:t>
            </a:r>
            <a:endParaRPr lang="en-US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postižený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nejeví známky zlepšení</a:t>
            </a:r>
            <a:r>
              <a:rPr lang="cs-CZ" sz="2000" b="1" dirty="0">
                <a:cs typeface="Times New Roman" pitchFamily="18" charset="0"/>
              </a:rPr>
              <a:t> životních funkcí ani </a:t>
            </a:r>
            <a:r>
              <a:rPr lang="cs-CZ" sz="2000" b="1" dirty="0">
                <a:solidFill>
                  <a:srgbClr val="FF0000"/>
                </a:solidFill>
                <a:cs typeface="Times New Roman" pitchFamily="18" charset="0"/>
              </a:rPr>
              <a:t>po 30 minutách</a:t>
            </a:r>
            <a:r>
              <a:rPr lang="cs-CZ" sz="2000" b="1" dirty="0">
                <a:cs typeface="Times New Roman" pitchFamily="18" charset="0"/>
              </a:rPr>
              <a:t> </a:t>
            </a:r>
            <a:r>
              <a:rPr lang="cs-CZ" sz="2000" b="1" dirty="0" smtClean="0">
                <a:cs typeface="Times New Roman" pitchFamily="18" charset="0"/>
              </a:rPr>
              <a:t>resuscitace,</a:t>
            </a: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r>
              <a:rPr lang="cs-CZ" sz="2000" b="1" dirty="0" smtClean="0">
                <a:cs typeface="Times New Roman" pitchFamily="18" charset="0"/>
              </a:rPr>
              <a:t>jsou </a:t>
            </a:r>
            <a:r>
              <a:rPr lang="cs-CZ" sz="2000" b="1" dirty="0">
                <a:cs typeface="Times New Roman" pitchFamily="18" charset="0"/>
              </a:rPr>
              <a:t>přítomny jisté známky smrti.</a:t>
            </a:r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0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000" b="1" dirty="0"/>
          </a:p>
          <a:p>
            <a:pPr>
              <a:lnSpc>
                <a:spcPct val="80000"/>
              </a:lnSpc>
              <a:buClr>
                <a:srgbClr val="FF6600"/>
              </a:buClr>
              <a:buFont typeface="Times New Roman" pitchFamily="18" charset="0"/>
              <a:buChar char="→"/>
            </a:pPr>
            <a:endParaRPr lang="cs-CZ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620713"/>
            <a:ext cx="4676775" cy="750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dirty="0">
                <a:solidFill>
                  <a:srgbClr val="FF0000"/>
                </a:solidFill>
                <a:cs typeface="Times New Roman" pitchFamily="18" charset="0"/>
              </a:rPr>
              <a:t>UKONČEN</a:t>
            </a:r>
            <a:r>
              <a:rPr lang="cs-CZ" sz="40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Í</a:t>
            </a:r>
            <a:r>
              <a:rPr lang="cs-CZ" sz="4000" b="1" dirty="0">
                <a:solidFill>
                  <a:srgbClr val="FF0000"/>
                </a:solidFill>
                <a:cs typeface="Times New Roman" pitchFamily="18" charset="0"/>
              </a:rPr>
              <a:t> KPR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28775"/>
            <a:ext cx="7931150" cy="4525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b="1" i="1" dirty="0" smtClean="0">
                <a:solidFill>
                  <a:srgbClr val="FF0000"/>
                </a:solidFill>
                <a:cs typeface="Times New Roman" pitchFamily="18" charset="0"/>
              </a:rPr>
              <a:t>VÝJIMKY</a:t>
            </a:r>
            <a:r>
              <a:rPr lang="cs-CZ" b="1" i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r>
              <a:rPr lang="cs-CZ" b="1" i="1" dirty="0">
                <a:solidFill>
                  <a:schemeClr val="folHlink"/>
                </a:solidFill>
                <a:cs typeface="Times New Roman" pitchFamily="18" charset="0"/>
              </a:rPr>
              <a:t> </a:t>
            </a:r>
            <a:endParaRPr lang="en-US" b="1" i="1" dirty="0">
              <a:solidFill>
                <a:schemeClr val="folHlink"/>
              </a:solidFill>
              <a:cs typeface="Times New Roman" pitchFamily="18" charset="0"/>
            </a:endParaRPr>
          </a:p>
          <a:p>
            <a:r>
              <a:rPr lang="cs-CZ" b="1" dirty="0">
                <a:cs typeface="Times New Roman" pitchFamily="18" charset="0"/>
              </a:rPr>
              <a:t>stavy podchlazen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>
                <a:cs typeface="Times New Roman" pitchFamily="18" charset="0"/>
              </a:rPr>
              <a:t> resuscitujeme do ohř</a:t>
            </a:r>
            <a:r>
              <a:rPr lang="cs-CZ" b="1" dirty="0">
                <a:latin typeface="Times New Roman"/>
                <a:cs typeface="Times New Roman" pitchFamily="18" charset="0"/>
              </a:rPr>
              <a:t>á</a:t>
            </a:r>
            <a:r>
              <a:rPr lang="cs-CZ" b="1" dirty="0">
                <a:cs typeface="Times New Roman" pitchFamily="18" charset="0"/>
              </a:rPr>
              <a:t>t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/>
              <a:t> postižen</a:t>
            </a:r>
            <a:r>
              <a:rPr lang="cs-CZ" b="1" dirty="0">
                <a:latin typeface="Times New Roman"/>
              </a:rPr>
              <a:t>é</a:t>
            </a:r>
            <a:r>
              <a:rPr lang="cs-CZ" b="1" dirty="0"/>
              <a:t>ho</a:t>
            </a:r>
            <a:r>
              <a:rPr lang="en-US" b="1" dirty="0"/>
              <a:t> </a:t>
            </a:r>
            <a:r>
              <a:rPr lang="cs-CZ" b="1" dirty="0">
                <a:cs typeface="Times New Roman" pitchFamily="18" charset="0"/>
              </a:rPr>
              <a:t>na norm</a:t>
            </a:r>
            <a:r>
              <a:rPr lang="cs-CZ" b="1" dirty="0">
                <a:latin typeface="Times New Roman"/>
                <a:cs typeface="Times New Roman" pitchFamily="18" charset="0"/>
              </a:rPr>
              <a:t>á</a:t>
            </a:r>
            <a:r>
              <a:rPr lang="cs-CZ" b="1" dirty="0">
                <a:cs typeface="Times New Roman" pitchFamily="18" charset="0"/>
              </a:rPr>
              <a:t>ln</a:t>
            </a:r>
            <a:r>
              <a:rPr lang="cs-CZ" b="1" dirty="0">
                <a:latin typeface="Times New Roman"/>
                <a:cs typeface="Times New Roman" pitchFamily="18" charset="0"/>
              </a:rPr>
              <a:t>í</a:t>
            </a:r>
            <a:r>
              <a:rPr lang="cs-CZ" b="1" dirty="0">
                <a:cs typeface="Times New Roman" pitchFamily="18" charset="0"/>
              </a:rPr>
              <a:t> tělesnou </a:t>
            </a:r>
            <a:r>
              <a:rPr lang="cs-CZ" b="1" dirty="0" smtClean="0">
                <a:cs typeface="Times New Roman" pitchFamily="18" charset="0"/>
              </a:rPr>
              <a:t>teplotu,</a:t>
            </a:r>
            <a:endParaRPr lang="cs-CZ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  <a:p>
            <a:r>
              <a:rPr lang="cs-CZ" b="1" dirty="0" smtClean="0">
                <a:cs typeface="Times New Roman" pitchFamily="18" charset="0"/>
              </a:rPr>
              <a:t>malé děti </a:t>
            </a:r>
            <a:r>
              <a:rPr lang="cs-CZ" b="1" dirty="0">
                <a:cs typeface="Times New Roman" pitchFamily="18" charset="0"/>
              </a:rPr>
              <a:t>resuscit</a:t>
            </a:r>
            <a:r>
              <a:rPr lang="cs-CZ" b="1" dirty="0"/>
              <a:t>ujeme</a:t>
            </a:r>
            <a:r>
              <a:rPr lang="cs-CZ" b="1" dirty="0">
                <a:cs typeface="Times New Roman" pitchFamily="18" charset="0"/>
              </a:rPr>
              <a:t> až 60 </a:t>
            </a:r>
            <a:r>
              <a:rPr lang="cs-CZ" b="1" dirty="0" smtClean="0">
                <a:cs typeface="Times New Roman" pitchFamily="18" charset="0"/>
              </a:rPr>
              <a:t>minut,</a:t>
            </a:r>
            <a:endParaRPr lang="cs-CZ" b="1" dirty="0">
              <a:cs typeface="Times New Roman" pitchFamily="18" charset="0"/>
            </a:endParaRPr>
          </a:p>
          <a:p>
            <a:endParaRPr lang="en-US" b="1" dirty="0">
              <a:cs typeface="Times New Roman" pitchFamily="18" charset="0"/>
            </a:endParaRPr>
          </a:p>
          <a:p>
            <a:r>
              <a:rPr lang="sk-SK" b="1" dirty="0" smtClean="0"/>
              <a:t>s</a:t>
            </a:r>
            <a:r>
              <a:rPr lang="en-US" b="1" dirty="0" err="1" smtClean="0"/>
              <a:t>tav</a:t>
            </a:r>
            <a:r>
              <a:rPr lang="sk-SK" b="1" dirty="0"/>
              <a:t>y po tonutí, </a:t>
            </a:r>
            <a:r>
              <a:rPr lang="en-US" b="1" dirty="0" err="1" smtClean="0"/>
              <a:t>intoxikace</a:t>
            </a:r>
            <a:r>
              <a:rPr lang="sk-SK" b="1" dirty="0" smtClean="0"/>
              <a:t>.</a:t>
            </a:r>
            <a:endParaRPr lang="cs-CZ" b="1" dirty="0">
              <a:cs typeface="Times New Roman" pitchFamily="18" charset="0"/>
            </a:endParaRPr>
          </a:p>
          <a:p>
            <a:pPr>
              <a:buFontTx/>
              <a:buNone/>
            </a:pPr>
            <a:endParaRPr lang="cs-CZ" b="1" dirty="0"/>
          </a:p>
          <a:p>
            <a:pPr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692150"/>
            <a:ext cx="506095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 dirty="0" smtClean="0">
                <a:solidFill>
                  <a:srgbClr val="014063"/>
                </a:solidFill>
              </a:rPr>
              <a:t>Základní podpora </a:t>
            </a:r>
            <a:r>
              <a:rPr lang="cs-CZ" sz="2800" b="1" dirty="0">
                <a:solidFill>
                  <a:srgbClr val="014063"/>
                </a:solidFill>
              </a:rPr>
              <a:t>života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2060575"/>
            <a:ext cx="8388424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kumimoji="1" lang="cs-CZ" sz="2800" b="1" u="sng" dirty="0"/>
              <a:t>Všechny </a:t>
            </a:r>
            <a:r>
              <a:rPr kumimoji="1" lang="cs-CZ" sz="2800" b="1" u="sng" dirty="0" smtClean="0"/>
              <a:t>aktivity </a:t>
            </a:r>
            <a:r>
              <a:rPr kumimoji="1" lang="cs-CZ" sz="2800" b="1" u="sng" dirty="0"/>
              <a:t>jsou podřízené 2 zásadám:</a:t>
            </a:r>
          </a:p>
          <a:p>
            <a:pPr>
              <a:buFontTx/>
              <a:buNone/>
            </a:pPr>
            <a:r>
              <a:rPr kumimoji="1" lang="cs-CZ" sz="2800" b="1" dirty="0"/>
              <a:t>1. co </a:t>
            </a:r>
            <a:r>
              <a:rPr kumimoji="1" lang="cs-CZ" sz="2800" b="1" dirty="0">
                <a:solidFill>
                  <a:srgbClr val="FF0000"/>
                </a:solidFill>
              </a:rPr>
              <a:t>nejjednodušší</a:t>
            </a:r>
            <a:r>
              <a:rPr kumimoji="1" lang="cs-CZ" sz="2800" b="1" dirty="0"/>
              <a:t> pro zapamatování  a </a:t>
            </a:r>
            <a:r>
              <a:rPr kumimoji="1" lang="cs-CZ" sz="2800" b="1" dirty="0" smtClean="0"/>
              <a:t>nácvik.</a:t>
            </a:r>
            <a:endParaRPr kumimoji="1" lang="cs-CZ" sz="2800" b="1" dirty="0"/>
          </a:p>
          <a:p>
            <a:pPr>
              <a:buFontTx/>
              <a:buNone/>
            </a:pPr>
            <a:r>
              <a:rPr kumimoji="1" lang="cs-CZ" sz="2800" b="1" dirty="0"/>
              <a:t>2. co </a:t>
            </a:r>
            <a:r>
              <a:rPr kumimoji="1" lang="cs-CZ" sz="2800" b="1" dirty="0">
                <a:solidFill>
                  <a:srgbClr val="FF0000"/>
                </a:solidFill>
              </a:rPr>
              <a:t>nejúčinnější</a:t>
            </a:r>
            <a:r>
              <a:rPr kumimoji="1" lang="cs-CZ" sz="2800" b="1" dirty="0"/>
              <a:t> pro obnovení činnosti </a:t>
            </a:r>
            <a:r>
              <a:rPr kumimoji="1" lang="cs-CZ" sz="2800" b="1" dirty="0" smtClean="0"/>
              <a:t>srdce.</a:t>
            </a:r>
            <a:endParaRPr kumimoji="1" lang="cs-CZ" sz="2800" b="1" dirty="0"/>
          </a:p>
          <a:p>
            <a:pPr>
              <a:buFontTx/>
              <a:buNone/>
            </a:pPr>
            <a:endParaRPr kumimoji="1" lang="cs-CZ" sz="2800" b="1" dirty="0"/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Absolutní prioritu při náhlé srdeční zástavě                  </a:t>
            </a:r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má zajištění mozkové a koronární </a:t>
            </a:r>
            <a:r>
              <a:rPr kumimoji="1" lang="cs-CZ" sz="2400" b="1" i="1" u="sng" dirty="0" err="1">
                <a:solidFill>
                  <a:srgbClr val="FF0000"/>
                </a:solidFill>
              </a:rPr>
              <a:t>perfúze</a:t>
            </a:r>
            <a:r>
              <a:rPr kumimoji="1" lang="cs-CZ" sz="2400" b="1" i="1" u="sng" dirty="0">
                <a:solidFill>
                  <a:srgbClr val="FF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kumimoji="1" lang="cs-CZ" sz="2400" b="1" i="1" u="sng" dirty="0">
                <a:solidFill>
                  <a:srgbClr val="FF0000"/>
                </a:solidFill>
              </a:rPr>
              <a:t>okysličenou </a:t>
            </a:r>
            <a:r>
              <a:rPr kumimoji="1" lang="cs-CZ" sz="2400" b="1" i="1" u="sng" dirty="0" smtClean="0">
                <a:solidFill>
                  <a:srgbClr val="FF0000"/>
                </a:solidFill>
              </a:rPr>
              <a:t>krví!!!</a:t>
            </a:r>
            <a:endParaRPr kumimoji="1" lang="cs-CZ" sz="2400" b="1" i="1" u="sng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kumimoji="1" lang="cs-CZ" sz="2400" b="1" i="1" u="sng" dirty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620713"/>
            <a:ext cx="52673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</a:t>
            </a:r>
            <a:r>
              <a:rPr lang="cs-CZ" sz="2800" b="1" dirty="0">
                <a:solidFill>
                  <a:srgbClr val="014063"/>
                </a:solidFill>
              </a:rPr>
              <a:t>podpoře života (2)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286000" y="2160588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/>
              <a:t>Rozhodnutí zahájit </a:t>
            </a:r>
            <a:r>
              <a:rPr lang="cs-CZ" sz="2800" b="1" dirty="0" smtClean="0"/>
              <a:t>NR </a:t>
            </a:r>
            <a:r>
              <a:rPr lang="cs-CZ" sz="2800" b="1" dirty="0"/>
              <a:t>se učiní,                          je-li oběť v bezvědomí a nedýchá normálně.</a:t>
            </a:r>
          </a:p>
          <a:p>
            <a:endParaRPr lang="cs-CZ" sz="2800" b="1" dirty="0"/>
          </a:p>
          <a:p>
            <a:r>
              <a:rPr lang="cs-CZ" sz="2800" b="1" dirty="0"/>
              <a:t>Zjišťujeme pouze vědomí a dýchání, </a:t>
            </a:r>
          </a:p>
          <a:p>
            <a:pPr>
              <a:buFontTx/>
              <a:buNone/>
            </a:pPr>
            <a:r>
              <a:rPr lang="cs-CZ" sz="2800" b="1" dirty="0"/>
              <a:t>    lapavé dechy nejsou považované za dýchání.</a:t>
            </a:r>
          </a:p>
          <a:p>
            <a:endParaRPr lang="cs-CZ" sz="2800" b="1" dirty="0"/>
          </a:p>
          <a:p>
            <a:r>
              <a:rPr lang="cs-CZ" sz="2800" b="1" dirty="0"/>
              <a:t>Uvolnění dýchacích cest se provádí záklonem hlavy, trojitý manévr je příliš složitý pro nácvik a zapamatování.</a:t>
            </a:r>
          </a:p>
          <a:p>
            <a:endParaRPr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563938" y="598488"/>
            <a:ext cx="5408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podpora </a:t>
            </a:r>
            <a:r>
              <a:rPr lang="cs-CZ" sz="2800" b="1" dirty="0">
                <a:solidFill>
                  <a:srgbClr val="014063"/>
                </a:solidFill>
              </a:rPr>
              <a:t>života (3)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286000" y="20383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/>
              <a:t>Zachránce umístí své ruce do středu hrudní kosti, neztrácí čas vyhledáváním místa                pro nepřímou srdeční masáž. 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Přesné vyhledávání místa není rozhodující.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Resuscitace dospělých a dětí od puberty začíná vždy kompresemi.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Možnost „TOP-LESS“ KPR („nahoře bez“) – nutná frekvence 100/min.</a:t>
            </a:r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620713"/>
            <a:ext cx="533876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>
                <a:solidFill>
                  <a:srgbClr val="014063"/>
                </a:solidFill>
              </a:rPr>
              <a:t>Z</a:t>
            </a:r>
            <a:r>
              <a:rPr lang="cs-CZ" sz="2800" b="1" dirty="0" smtClean="0">
                <a:solidFill>
                  <a:srgbClr val="014063"/>
                </a:solidFill>
              </a:rPr>
              <a:t>ákladní podpora </a:t>
            </a:r>
            <a:r>
              <a:rPr lang="cs-CZ" sz="2800" b="1" dirty="0">
                <a:solidFill>
                  <a:srgbClr val="014063"/>
                </a:solidFill>
              </a:rPr>
              <a:t>života </a:t>
            </a:r>
            <a:r>
              <a:rPr lang="cs-CZ" sz="2800" b="1" dirty="0" smtClean="0">
                <a:solidFill>
                  <a:srgbClr val="014063"/>
                </a:solidFill>
              </a:rPr>
              <a:t>(4)</a:t>
            </a:r>
            <a:r>
              <a:rPr lang="cs-CZ" sz="2800" b="1" dirty="0">
                <a:solidFill>
                  <a:srgbClr val="014063"/>
                </a:solidFill>
              </a:rPr>
              <a:t/>
            </a:r>
            <a:br>
              <a:rPr lang="cs-CZ" sz="2800" b="1" dirty="0">
                <a:solidFill>
                  <a:srgbClr val="014063"/>
                </a:solidFill>
              </a:rPr>
            </a:br>
            <a:endParaRPr lang="cs-CZ" sz="2800" b="1" dirty="0">
              <a:solidFill>
                <a:srgbClr val="014063"/>
              </a:solidFill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86000" y="20383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k-SK" sz="1600" b="1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/>
              <a:t>U dospělého jsou vynechány 2 úvodní vdechy, ihned po prokázání zástavy zahajujeme 30 kompresemi hrudníku.</a:t>
            </a:r>
          </a:p>
          <a:p>
            <a:pPr>
              <a:lnSpc>
                <a:spcPct val="80000"/>
              </a:lnSpc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Poměr kompresí k ventilacím je 30 : 2. Střídání kompresí a dýchání je vždy 30 : 2, žádné přestávky na zjišťování oběhu.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b="1"/>
          </a:p>
          <a:p>
            <a:pPr>
              <a:lnSpc>
                <a:spcPct val="80000"/>
              </a:lnSpc>
            </a:pPr>
            <a:r>
              <a:rPr lang="cs-CZ" sz="2800" b="1"/>
              <a:t>Každý záchranný dech je prováděn raději </a:t>
            </a:r>
            <a:br>
              <a:rPr lang="cs-CZ" sz="2800" b="1"/>
            </a:br>
            <a:r>
              <a:rPr lang="cs-CZ" sz="2800" b="1"/>
              <a:t>1 než 2 vteřiny, musí být viditelné zvednutí hrudníku při vdechu.</a:t>
            </a:r>
          </a:p>
          <a:p>
            <a:pPr>
              <a:lnSpc>
                <a:spcPct val="80000"/>
              </a:lnSpc>
            </a:pPr>
            <a:endParaRPr lang="cs-CZ" sz="2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6444208" cy="1512168"/>
          </a:xfrm>
        </p:spPr>
        <p:txBody>
          <a:bodyPr/>
          <a:lstStyle/>
          <a:p>
            <a:r>
              <a:rPr lang="sk-SK" dirty="0" err="1" smtClean="0">
                <a:solidFill>
                  <a:srgbClr val="0070C0"/>
                </a:solidFill>
              </a:rPr>
              <a:t>Nejčastější</a:t>
            </a:r>
            <a:r>
              <a:rPr lang="sk-SK" dirty="0" smtClean="0">
                <a:solidFill>
                  <a:srgbClr val="0070C0"/>
                </a:solidFill>
              </a:rPr>
              <a:t> chyby         </a:t>
            </a:r>
            <a:br>
              <a:rPr lang="sk-SK" dirty="0" smtClean="0">
                <a:solidFill>
                  <a:srgbClr val="0070C0"/>
                </a:solidFill>
              </a:rPr>
            </a:br>
            <a:r>
              <a:rPr lang="sk-SK" dirty="0" smtClean="0">
                <a:solidFill>
                  <a:srgbClr val="0070C0"/>
                </a:solidFill>
              </a:rPr>
              <a:t>v neodkladné </a:t>
            </a:r>
            <a:r>
              <a:rPr lang="sk-SK" dirty="0" err="1" smtClean="0">
                <a:solidFill>
                  <a:srgbClr val="0070C0"/>
                </a:solidFill>
              </a:rPr>
              <a:t>resuscitaci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525963"/>
          </a:xfrm>
        </p:spPr>
        <p:txBody>
          <a:bodyPr/>
          <a:lstStyle/>
          <a:p>
            <a:r>
              <a:rPr lang="sk-SK" dirty="0" err="1" smtClean="0"/>
              <a:t>pozdní</a:t>
            </a:r>
            <a:r>
              <a:rPr lang="sk-SK" dirty="0" smtClean="0"/>
              <a:t> </a:t>
            </a:r>
            <a:r>
              <a:rPr lang="sk-SK" dirty="0" err="1" smtClean="0"/>
              <a:t>rozpoznání</a:t>
            </a:r>
            <a:r>
              <a:rPr lang="sk-SK" dirty="0" smtClean="0"/>
              <a:t> NZO,</a:t>
            </a:r>
          </a:p>
          <a:p>
            <a:r>
              <a:rPr lang="sk-SK" dirty="0" smtClean="0"/>
              <a:t>pokusy o </a:t>
            </a:r>
            <a:r>
              <a:rPr lang="sk-SK" dirty="0" err="1" smtClean="0"/>
              <a:t>hmatání</a:t>
            </a:r>
            <a:r>
              <a:rPr lang="sk-SK" dirty="0" smtClean="0"/>
              <a:t> pulzu,</a:t>
            </a:r>
          </a:p>
          <a:p>
            <a:r>
              <a:rPr lang="sk-SK" dirty="0" smtClean="0"/>
              <a:t>chybná technika masáže,</a:t>
            </a:r>
          </a:p>
          <a:p>
            <a:r>
              <a:rPr lang="sk-SK" dirty="0" smtClean="0"/>
              <a:t>časté </a:t>
            </a:r>
            <a:r>
              <a:rPr lang="sk-SK" dirty="0" err="1" smtClean="0"/>
              <a:t>přerušování</a:t>
            </a:r>
            <a:r>
              <a:rPr lang="sk-SK" dirty="0" smtClean="0"/>
              <a:t> </a:t>
            </a:r>
            <a:r>
              <a:rPr lang="sk-SK" dirty="0" err="1" smtClean="0"/>
              <a:t>kompresí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příliš</a:t>
            </a:r>
            <a:r>
              <a:rPr lang="sk-SK" dirty="0" smtClean="0"/>
              <a:t> </a:t>
            </a:r>
            <a:r>
              <a:rPr lang="sk-SK" dirty="0" err="1" smtClean="0"/>
              <a:t>intenzivní</a:t>
            </a:r>
            <a:r>
              <a:rPr lang="sk-SK" dirty="0" smtClean="0"/>
              <a:t> </a:t>
            </a:r>
            <a:r>
              <a:rPr lang="sk-SK" dirty="0" err="1" smtClean="0"/>
              <a:t>ventilace</a:t>
            </a:r>
            <a:r>
              <a:rPr lang="sk-SK" dirty="0" smtClean="0"/>
              <a:t>,</a:t>
            </a:r>
          </a:p>
          <a:p>
            <a:r>
              <a:rPr lang="sk-SK" dirty="0" smtClean="0"/>
              <a:t>špatná </a:t>
            </a:r>
            <a:r>
              <a:rPr lang="sk-SK" dirty="0" err="1" smtClean="0"/>
              <a:t>souhra</a:t>
            </a:r>
            <a:r>
              <a:rPr lang="sk-SK" dirty="0" smtClean="0"/>
              <a:t> týmu,</a:t>
            </a:r>
          </a:p>
          <a:p>
            <a:r>
              <a:rPr lang="sk-SK" dirty="0" err="1" smtClean="0"/>
              <a:t>neznalost</a:t>
            </a:r>
            <a:r>
              <a:rPr lang="sk-SK" dirty="0" smtClean="0"/>
              <a:t> používané techniky.</a:t>
            </a:r>
            <a:endParaRPr lang="sk-SK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715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3600" b="1">
                <a:solidFill>
                  <a:srgbClr val="084077"/>
                </a:solidFill>
              </a:rPr>
              <a:t>Cíle přednášky</a:t>
            </a:r>
            <a:endParaRPr lang="en-US" sz="36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 konci přednášky by  mělo být jasné:</a:t>
            </a:r>
          </a:p>
          <a:p>
            <a:pPr>
              <a:buFontTx/>
              <a:buNone/>
            </a:pPr>
            <a:endParaRPr lang="en-GB" dirty="0"/>
          </a:p>
          <a:p>
            <a:pPr>
              <a:lnSpc>
                <a:spcPct val="50000"/>
              </a:lnSpc>
              <a:spcAft>
                <a:spcPct val="15000"/>
              </a:spcAft>
              <a:buFontTx/>
              <a:buNone/>
            </a:pPr>
            <a:r>
              <a:rPr lang="cs-CZ" dirty="0"/>
              <a:t>    - </a:t>
            </a:r>
            <a:r>
              <a:rPr lang="cs-CZ" sz="2800" dirty="0" smtClean="0"/>
              <a:t>jak </a:t>
            </a:r>
            <a:r>
              <a:rPr lang="cs-CZ" sz="2800" dirty="0"/>
              <a:t>zhodnotit postiženého s </a:t>
            </a:r>
            <a:r>
              <a:rPr lang="cs-CZ" sz="2800" dirty="0" smtClean="0"/>
              <a:t>kolapsem</a:t>
            </a:r>
            <a:r>
              <a:rPr lang="sk-SK" sz="2800" dirty="0" smtClean="0"/>
              <a:t>,</a:t>
            </a:r>
            <a:endParaRPr lang="en-GB" sz="2800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provádět kompresi hrudníku a záchranné </a:t>
            </a:r>
            <a:r>
              <a:rPr lang="cs-CZ" dirty="0" smtClean="0"/>
              <a:t>dýchání,</a:t>
            </a:r>
            <a:endParaRPr lang="en-GB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uložit osobu v bezvědomí do zajišťovací polohy (</a:t>
            </a:r>
            <a:r>
              <a:rPr lang="cs-CZ" dirty="0" err="1"/>
              <a:t>Rautekova</a:t>
            </a:r>
            <a:r>
              <a:rPr lang="cs-CZ" dirty="0"/>
              <a:t>, </a:t>
            </a:r>
            <a:r>
              <a:rPr lang="cs-CZ" dirty="0" smtClean="0"/>
              <a:t>stabilizovaná)</a:t>
            </a:r>
            <a:r>
              <a:rPr lang="sk-SK" dirty="0" smtClean="0"/>
              <a:t>,</a:t>
            </a:r>
            <a:endParaRPr lang="cs-CZ" dirty="0"/>
          </a:p>
          <a:p>
            <a:pPr lvl="1">
              <a:spcAft>
                <a:spcPct val="15000"/>
              </a:spcAft>
              <a:buFontTx/>
              <a:buNone/>
            </a:pPr>
            <a:r>
              <a:rPr lang="cs-CZ" dirty="0"/>
              <a:t>- </a:t>
            </a:r>
            <a:r>
              <a:rPr lang="cs-CZ" dirty="0" smtClean="0"/>
              <a:t>jak </a:t>
            </a:r>
            <a:r>
              <a:rPr lang="cs-CZ" dirty="0"/>
              <a:t>pracovat bezpečně  s automatickým externím </a:t>
            </a:r>
            <a:r>
              <a:rPr lang="cs-CZ" dirty="0" smtClean="0"/>
              <a:t>defibrilátorem - AED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4213" y="6521450"/>
            <a:ext cx="4364037" cy="33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u="sng">
                <a:solidFill>
                  <a:srgbClr val="FF3300"/>
                </a:solidFill>
                <a:hlinkClick r:id="rId3"/>
              </a:rPr>
              <a:t>http://www.erc.edu/index.php/doclibrary/en/31/</a:t>
            </a:r>
            <a:endParaRPr lang="en-US" sz="1600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7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800" b="1" dirty="0" smtClean="0">
                <a:solidFill>
                  <a:srgbClr val="014063"/>
                </a:solidFill>
              </a:rPr>
              <a:t>      </a:t>
            </a:r>
            <a:r>
              <a:rPr lang="cs-CZ" sz="2800" b="1" dirty="0">
                <a:solidFill>
                  <a:srgbClr val="014063"/>
                </a:solidFill>
              </a:rPr>
              <a:t>Čas </a:t>
            </a:r>
            <a:r>
              <a:rPr lang="cs-CZ" sz="2800" b="1" dirty="0" smtClean="0">
                <a:solidFill>
                  <a:srgbClr val="014063"/>
                </a:solidFill>
              </a:rPr>
              <a:t>běží…</a:t>
            </a:r>
            <a:endParaRPr lang="cs-CZ" sz="2800" b="1" dirty="0">
              <a:solidFill>
                <a:srgbClr val="014063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28775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ctr">
              <a:lnSpc>
                <a:spcPct val="90000"/>
              </a:lnSpc>
              <a:buFontTx/>
              <a:buNone/>
            </a:pPr>
            <a:r>
              <a:rPr lang="cs-CZ" sz="3600" b="1" i="1" dirty="0" smtClean="0"/>
              <a:t>zahájení KPR</a:t>
            </a:r>
            <a:r>
              <a:rPr lang="cs-CZ" sz="3600" b="1" i="1" dirty="0"/>
              <a:t>:</a:t>
            </a:r>
            <a:endParaRPr lang="nl-BE" sz="3600" b="1" i="1" dirty="0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 dirty="0"/>
              <a:t>1’ =&gt; </a:t>
            </a:r>
            <a:r>
              <a:rPr lang="nl-BE" sz="3600" b="1" i="1" dirty="0">
                <a:solidFill>
                  <a:srgbClr val="FF0000"/>
                </a:solidFill>
              </a:rPr>
              <a:t>61%</a:t>
            </a:r>
            <a:r>
              <a:rPr lang="nl-BE" sz="3600" b="1" i="1" dirty="0"/>
              <a:t> </a:t>
            </a:r>
            <a:r>
              <a:rPr lang="cs-CZ" sz="3600" b="1" i="1" dirty="0"/>
              <a:t>šance na úspěch</a:t>
            </a:r>
            <a:endParaRPr lang="nl-BE" sz="3600" b="1" i="1" dirty="0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 dirty="0"/>
              <a:t>5’ =&gt; </a:t>
            </a:r>
            <a:r>
              <a:rPr lang="nl-BE" sz="3600" b="1" i="1" dirty="0">
                <a:solidFill>
                  <a:srgbClr val="FF0000"/>
                </a:solidFill>
              </a:rPr>
              <a:t>17%</a:t>
            </a:r>
            <a:r>
              <a:rPr lang="nl-BE" sz="3600" b="1" i="1" dirty="0"/>
              <a:t> </a:t>
            </a:r>
            <a:r>
              <a:rPr lang="cs-CZ" sz="3600" b="1" i="1" dirty="0"/>
              <a:t>šance na úspěch</a:t>
            </a:r>
            <a:endParaRPr lang="nl-BE" sz="3600" b="1" i="1" dirty="0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nl-BE" sz="3600" b="1" i="1" dirty="0"/>
              <a:t>10’ =&gt; </a:t>
            </a:r>
            <a:r>
              <a:rPr lang="nl-BE" sz="3600" b="1" i="1" dirty="0">
                <a:solidFill>
                  <a:srgbClr val="FF0000"/>
                </a:solidFill>
              </a:rPr>
              <a:t>9%</a:t>
            </a:r>
            <a:r>
              <a:rPr lang="nl-BE" sz="3600" b="1" i="1" dirty="0"/>
              <a:t> </a:t>
            </a:r>
            <a:r>
              <a:rPr lang="cs-CZ" sz="3600" b="1" i="1" dirty="0"/>
              <a:t>šance na úspěch</a:t>
            </a:r>
            <a:endParaRPr lang="nl-BE" sz="3600" b="1" i="1" dirty="0"/>
          </a:p>
          <a:p>
            <a:pPr lvl="2" algn="ctr">
              <a:lnSpc>
                <a:spcPct val="90000"/>
              </a:lnSpc>
              <a:buFontTx/>
              <a:buNone/>
            </a:pPr>
            <a:r>
              <a:rPr lang="cs-CZ" sz="3600" b="1" i="1" dirty="0"/>
              <a:t>po</a:t>
            </a:r>
            <a:r>
              <a:rPr lang="nl-BE" sz="3600" b="1" i="1" dirty="0"/>
              <a:t> 10’ =&gt; </a:t>
            </a:r>
            <a:r>
              <a:rPr lang="nl-BE" sz="3600" b="1" i="1" dirty="0">
                <a:solidFill>
                  <a:srgbClr val="FF0000"/>
                </a:solidFill>
              </a:rPr>
              <a:t>1% </a:t>
            </a:r>
            <a:r>
              <a:rPr lang="cs-CZ" sz="3600" b="1" i="1" dirty="0"/>
              <a:t>šance na úspěch</a:t>
            </a:r>
            <a:endParaRPr lang="en-GB" sz="3600" b="1" i="1" dirty="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84438" y="4221163"/>
            <a:ext cx="5111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843213" y="4292600"/>
            <a:ext cx="43926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Times New Roman" pitchFamily="18" charset="0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652963"/>
            <a:ext cx="4537075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Řetězec přežití</a:t>
            </a:r>
            <a:br>
              <a:rPr lang="cs-CZ" sz="2800" b="1">
                <a:solidFill>
                  <a:srgbClr val="084077"/>
                </a:solidFill>
              </a:rPr>
            </a:br>
            <a:endParaRPr lang="en-US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2492375"/>
            <a:ext cx="7837487" cy="3022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1880" y="548680"/>
            <a:ext cx="5329237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ALGORITMY KPR </a:t>
            </a:r>
            <a:r>
              <a:rPr lang="en-US" sz="4000" b="1" u="sng" dirty="0">
                <a:solidFill>
                  <a:srgbClr val="FF0000"/>
                </a:solidFill>
              </a:rPr>
              <a:t/>
            </a:r>
            <a:br>
              <a:rPr lang="en-US" sz="4000" b="1" u="sng" dirty="0">
                <a:solidFill>
                  <a:srgbClr val="FF0000"/>
                </a:solidFill>
              </a:rPr>
            </a:br>
            <a:r>
              <a:rPr lang="cs-CZ" sz="4000" b="1" u="sng" dirty="0">
                <a:solidFill>
                  <a:srgbClr val="FF0000"/>
                </a:solidFill>
              </a:rPr>
              <a:t>U DOSPĚLÝCH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133600"/>
            <a:ext cx="75707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cs-CZ" b="1"/>
              <a:t>C – </a:t>
            </a:r>
            <a:r>
              <a:rPr lang="cs-CZ" b="1">
                <a:solidFill>
                  <a:srgbClr val="FF0000"/>
                </a:solidFill>
              </a:rPr>
              <a:t>circulation</a:t>
            </a:r>
            <a:r>
              <a:rPr lang="cs-CZ" b="1"/>
              <a:t> support</a:t>
            </a:r>
          </a:p>
          <a:p>
            <a:pPr>
              <a:lnSpc>
                <a:spcPct val="90000"/>
              </a:lnSpc>
            </a:pPr>
            <a:r>
              <a:rPr lang="cs-CZ" b="1"/>
              <a:t>A – </a:t>
            </a:r>
            <a:r>
              <a:rPr lang="cs-CZ" b="1">
                <a:solidFill>
                  <a:srgbClr val="FF0000"/>
                </a:solidFill>
              </a:rPr>
              <a:t>airway</a:t>
            </a:r>
            <a:r>
              <a:rPr lang="cs-CZ" b="1"/>
              <a:t> control</a:t>
            </a:r>
          </a:p>
          <a:p>
            <a:pPr>
              <a:lnSpc>
                <a:spcPct val="90000"/>
              </a:lnSpc>
            </a:pPr>
            <a:r>
              <a:rPr lang="cs-CZ" b="1"/>
              <a:t>B – </a:t>
            </a:r>
            <a:r>
              <a:rPr lang="cs-CZ" b="1">
                <a:solidFill>
                  <a:srgbClr val="FF0000"/>
                </a:solidFill>
              </a:rPr>
              <a:t>breathing</a:t>
            </a:r>
            <a:r>
              <a:rPr lang="cs-CZ" b="1">
                <a:solidFill>
                  <a:srgbClr val="FF6600"/>
                </a:solidFill>
              </a:rPr>
              <a:t> </a:t>
            </a:r>
            <a:r>
              <a:rPr lang="cs-CZ" b="1"/>
              <a:t>support</a:t>
            </a:r>
          </a:p>
          <a:p>
            <a:pPr>
              <a:lnSpc>
                <a:spcPct val="90000"/>
              </a:lnSpc>
            </a:pPr>
            <a:endParaRPr lang="cs-CZ" b="1"/>
          </a:p>
          <a:p>
            <a:pPr>
              <a:lnSpc>
                <a:spcPct val="90000"/>
              </a:lnSpc>
            </a:pPr>
            <a:r>
              <a:rPr lang="cs-CZ" b="1"/>
              <a:t>E – </a:t>
            </a:r>
            <a:r>
              <a:rPr lang="cs-CZ" b="1">
                <a:solidFill>
                  <a:srgbClr val="FF0000"/>
                </a:solidFill>
              </a:rPr>
              <a:t>electrocardiography</a:t>
            </a:r>
            <a:r>
              <a:rPr lang="cs-CZ" b="1"/>
              <a:t> </a:t>
            </a:r>
            <a:endParaRPr lang="cs-CZ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/>
              <a:t>F – </a:t>
            </a:r>
            <a:r>
              <a:rPr lang="cs-CZ" b="1">
                <a:solidFill>
                  <a:srgbClr val="FF0000"/>
                </a:solidFill>
              </a:rPr>
              <a:t>fibrillation</a:t>
            </a:r>
            <a:r>
              <a:rPr lang="cs-CZ" b="1"/>
              <a:t> treatment</a:t>
            </a:r>
          </a:p>
          <a:p>
            <a:pPr>
              <a:lnSpc>
                <a:spcPct val="90000"/>
              </a:lnSpc>
            </a:pPr>
            <a:r>
              <a:rPr lang="cs-CZ" b="1"/>
              <a:t>D – </a:t>
            </a:r>
            <a:r>
              <a:rPr lang="cs-CZ" b="1">
                <a:solidFill>
                  <a:srgbClr val="FF0000"/>
                </a:solidFill>
              </a:rPr>
              <a:t>drugs </a:t>
            </a:r>
            <a:r>
              <a:rPr lang="cs-CZ" b="1"/>
              <a:t>and fluids</a:t>
            </a:r>
          </a:p>
        </p:txBody>
      </p:sp>
      <p:sp>
        <p:nvSpPr>
          <p:cNvPr id="225284" name="AutoShape 4"/>
          <p:cNvSpPr>
            <a:spLocks/>
          </p:cNvSpPr>
          <p:nvPr/>
        </p:nvSpPr>
        <p:spPr bwMode="auto">
          <a:xfrm>
            <a:off x="6300788" y="2349500"/>
            <a:ext cx="358775" cy="1223963"/>
          </a:xfrm>
          <a:prstGeom prst="rightBrace">
            <a:avLst>
              <a:gd name="adj1" fmla="val 28429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285" name="AutoShape 5"/>
          <p:cNvSpPr>
            <a:spLocks/>
          </p:cNvSpPr>
          <p:nvPr/>
        </p:nvSpPr>
        <p:spPr bwMode="auto">
          <a:xfrm>
            <a:off x="6516688" y="4365625"/>
            <a:ext cx="358775" cy="1223963"/>
          </a:xfrm>
          <a:prstGeom prst="rightBrace">
            <a:avLst>
              <a:gd name="adj1" fmla="val 28429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7164388" y="2708275"/>
            <a:ext cx="95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/>
              <a:t>BLS</a:t>
            </a:r>
            <a:endParaRPr lang="en-US" sz="3200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7164388" y="4652963"/>
            <a:ext cx="95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/>
              <a:t>ALS</a:t>
            </a:r>
            <a:endParaRPr lang="en-US" sz="32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2819400" y="1447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819400" y="2057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819400" y="2667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2819400" y="3276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2819400" y="38862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2819400" y="4495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2819400" y="5105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819400" y="5715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2819400" y="2057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reakce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2819400" y="2667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2819400" y="3276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uvolnění dýchacích cest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2819400" y="3886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2819400" y="4495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2819400" y="5105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2819400" y="5715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2632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557338"/>
            <a:ext cx="1792287" cy="1557337"/>
          </a:xfrm>
          <a:prstGeom prst="rect">
            <a:avLst/>
          </a:prstGeom>
          <a:noFill/>
        </p:spPr>
      </p:pic>
      <p:pic>
        <p:nvPicPr>
          <p:cNvPr id="22632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9038" y="1557338"/>
            <a:ext cx="4037012" cy="1447800"/>
          </a:xfrm>
          <a:prstGeom prst="rect">
            <a:avLst/>
          </a:prstGeom>
          <a:noFill/>
        </p:spPr>
      </p:pic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3419475" y="620713"/>
            <a:ext cx="4811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Postup laické první pomoci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Bezpečný přístup</a:t>
            </a: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3022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událost</a:t>
            </a:r>
            <a:endParaRPr lang="en-GB"/>
          </a:p>
          <a:p>
            <a:pPr algn="ctr">
              <a:lnSpc>
                <a:spcPct val="6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zachránce</a:t>
            </a:r>
            <a:endParaRPr lang="en-GB"/>
          </a:p>
          <a:p>
            <a:pPr algn="ctr">
              <a:lnSpc>
                <a:spcPct val="6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oběť</a:t>
            </a:r>
            <a:endParaRPr lang="en-GB"/>
          </a:p>
          <a:p>
            <a:pPr algn="ctr">
              <a:lnSpc>
                <a:spcPct val="70000"/>
              </a:lnSpc>
              <a:buFontTx/>
              <a:buNone/>
            </a:pPr>
            <a:endParaRPr lang="en-GB"/>
          </a:p>
          <a:p>
            <a:pPr algn="ctr">
              <a:buFontTx/>
              <a:buNone/>
            </a:pPr>
            <a:r>
              <a:rPr lang="cs-CZ"/>
              <a:t>kolemjdoucí</a:t>
            </a:r>
          </a:p>
          <a:p>
            <a:pPr algn="ctr">
              <a:buFontTx/>
              <a:buNone/>
            </a:pPr>
            <a:r>
              <a:rPr lang="cs-CZ"/>
              <a:t>(divák)</a:t>
            </a:r>
            <a:endParaRPr lang="en-US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uvolnění DC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69" name="Rectangle 17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8370" name="Rectangle 18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30 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28371" name="Rectangle 19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410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reakcí</a:t>
            </a:r>
            <a:endParaRPr lang="en-US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Uvolnění DC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041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78013"/>
            <a:ext cx="3671888" cy="45989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4643438" y="1484313"/>
            <a:ext cx="41402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2800"/>
              <a:t>Jemně zatřeste rameny.</a:t>
            </a:r>
            <a:endParaRPr lang="en-GB" sz="2800"/>
          </a:p>
          <a:p>
            <a:pPr>
              <a:spcBef>
                <a:spcPct val="50000"/>
              </a:spcBef>
            </a:pPr>
            <a:r>
              <a:rPr lang="cs-CZ" sz="2800"/>
              <a:t>Zeptejte se                        „Je vše v pořádku“.    „Jste v pořádku?“</a:t>
            </a:r>
          </a:p>
          <a:p>
            <a:pPr algn="just">
              <a:spcBef>
                <a:spcPct val="50000"/>
              </a:spcBef>
            </a:pPr>
            <a:r>
              <a:rPr lang="cs-CZ" sz="2800"/>
              <a:t>Pokud reaguje</a:t>
            </a:r>
            <a:endParaRPr lang="en-GB" sz="280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Ponechejte jej, jak jste jej </a:t>
            </a:r>
          </a:p>
          <a:p>
            <a:pPr algn="just">
              <a:spcBef>
                <a:spcPct val="50000"/>
              </a:spcBef>
            </a:pPr>
            <a:r>
              <a:rPr lang="cs-CZ" sz="2400"/>
              <a:t>   nalezli</a:t>
            </a:r>
            <a:r>
              <a:rPr lang="en-GB" sz="240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Zjistěte, „co je špatně"</a:t>
            </a:r>
            <a:r>
              <a:rPr lang="en-GB" sz="240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Kontrolujte pravidelně</a:t>
            </a:r>
            <a:r>
              <a:rPr lang="en-GB" sz="2400"/>
              <a:t>.</a:t>
            </a:r>
            <a:endParaRPr lang="en-US" sz="240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reakcí</a:t>
            </a:r>
            <a:endParaRPr lang="en-US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78013"/>
            <a:ext cx="3671888" cy="45989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Volejte o pomoc</a:t>
            </a:r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4800600" y="1676400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800600" y="2895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4800600" y="35052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4800600" y="41148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4800600" y="47244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4800600" y="53340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4800600" y="5943600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800600" y="2286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4800600" y="5334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4800600" y="59436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451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68538"/>
            <a:ext cx="3722688" cy="42084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Uvolnění dýchacích cest</a:t>
            </a:r>
            <a:endParaRPr lang="en-US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65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7988"/>
            <a:ext cx="3303588" cy="47990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dýchání</a:t>
            </a:r>
            <a:endParaRPr lang="en-US"/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4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r>
              <a:rPr lang="cs-CZ" sz="2600" b="1">
                <a:solidFill>
                  <a:schemeClr val="bg1"/>
                </a:solidFill>
              </a:rPr>
              <a:t> 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stlačení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39634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2396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6600"/>
            <a:ext cx="3889375" cy="32035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257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Důležité obecné informace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78813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sk-SK" sz="2800" dirty="0" err="1" smtClean="0"/>
              <a:t>incidence</a:t>
            </a:r>
            <a:r>
              <a:rPr lang="sk-SK" sz="2800" dirty="0" smtClean="0"/>
              <a:t> NZO </a:t>
            </a:r>
            <a:r>
              <a:rPr lang="sk-SK" sz="2800" dirty="0" err="1" smtClean="0"/>
              <a:t>se</a:t>
            </a:r>
            <a:r>
              <a:rPr lang="sk-SK" sz="2800" dirty="0" smtClean="0"/>
              <a:t> odhaduje na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sk-SK" sz="2800" dirty="0"/>
              <a:t> </a:t>
            </a:r>
            <a:r>
              <a:rPr lang="sk-SK" sz="2800" dirty="0" smtClean="0"/>
              <a:t>   60 -100 případů/100 000obyvatel/rok</a:t>
            </a:r>
            <a:endParaRPr lang="en-GB" sz="2800" dirty="0"/>
          </a:p>
          <a:p>
            <a:pPr>
              <a:lnSpc>
                <a:spcPct val="10000"/>
              </a:lnSpc>
              <a:spcBef>
                <a:spcPct val="0"/>
              </a:spcBef>
              <a:spcAft>
                <a:spcPct val="20000"/>
              </a:spcAft>
            </a:pPr>
            <a:endParaRPr lang="en-GB" sz="28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2800" dirty="0"/>
              <a:t>Do hospitalizace přežije zhruba </a:t>
            </a:r>
            <a:endParaRPr lang="cs-CZ" sz="280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5</a:t>
            </a:r>
            <a:r>
              <a:rPr lang="cs-CZ" sz="2800" dirty="0" smtClean="0"/>
              <a:t> </a:t>
            </a:r>
            <a:r>
              <a:rPr lang="en-GB" sz="2800" dirty="0"/>
              <a:t>-</a:t>
            </a:r>
            <a:r>
              <a:rPr lang="cs-CZ" sz="2800" dirty="0"/>
              <a:t> </a:t>
            </a:r>
            <a:r>
              <a:rPr lang="en-GB" sz="2800" dirty="0" smtClean="0"/>
              <a:t>1</a:t>
            </a:r>
            <a:r>
              <a:rPr lang="sk-SK" sz="2800" dirty="0" smtClean="0"/>
              <a:t>5</a:t>
            </a:r>
            <a:r>
              <a:rPr lang="cs-CZ" sz="2800" dirty="0" smtClean="0"/>
              <a:t> </a:t>
            </a:r>
            <a:r>
              <a:rPr lang="en-GB" sz="2800" dirty="0"/>
              <a:t>%</a:t>
            </a:r>
            <a:r>
              <a:rPr lang="cs-CZ" sz="2800" dirty="0"/>
              <a:t> </a:t>
            </a:r>
            <a:r>
              <a:rPr lang="cs-CZ" sz="2800" dirty="0" smtClean="0"/>
              <a:t>postižených/8 – 40 % při KF</a:t>
            </a:r>
            <a:endParaRPr lang="en-GB" sz="2800" dirty="0"/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>
              <a:lnSpc>
                <a:spcPct val="5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GB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cs-CZ" sz="2800" dirty="0"/>
              <a:t>K</a:t>
            </a:r>
            <a:r>
              <a:rPr lang="en-GB" sz="2800" dirty="0"/>
              <a:t>PR </a:t>
            </a:r>
            <a:r>
              <a:rPr lang="cs-CZ" sz="2800" dirty="0" smtClean="0"/>
              <a:t>přihlížejícími </a:t>
            </a:r>
            <a:r>
              <a:rPr lang="en-GB" sz="2800" dirty="0"/>
              <a:t>(</a:t>
            </a:r>
            <a:r>
              <a:rPr lang="cs-CZ" sz="2800" dirty="0"/>
              <a:t>v průběhu</a:t>
            </a:r>
            <a:r>
              <a:rPr lang="en-GB" sz="2800" dirty="0"/>
              <a:t> 1-2 </a:t>
            </a:r>
            <a:r>
              <a:rPr lang="en-GB" sz="2800" dirty="0" err="1"/>
              <a:t>minut</a:t>
            </a:r>
            <a:r>
              <a:rPr lang="en-GB" sz="2800" dirty="0"/>
              <a:t>) </a:t>
            </a:r>
            <a:r>
              <a:rPr lang="cs-CZ" sz="2800" dirty="0"/>
              <a:t>             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cs-CZ" sz="2800" dirty="0"/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cs-CZ" sz="2800" dirty="0"/>
              <a:t>     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cs-CZ" sz="2800" dirty="0"/>
              <a:t> </a:t>
            </a:r>
            <a:r>
              <a:rPr lang="cs-CZ" sz="2800" dirty="0">
                <a:cs typeface="Times New Roman" pitchFamily="18" charset="0"/>
              </a:rPr>
              <a:t>↑ přežití </a:t>
            </a:r>
            <a:r>
              <a:rPr lang="cs-CZ" sz="2800" dirty="0"/>
              <a:t>až na </a:t>
            </a:r>
            <a:r>
              <a:rPr lang="en-GB" sz="2800" dirty="0"/>
              <a:t> &gt;</a:t>
            </a:r>
            <a:r>
              <a:rPr lang="cs-CZ" sz="2800" dirty="0"/>
              <a:t> </a:t>
            </a:r>
            <a:r>
              <a:rPr lang="en-GB" sz="2800" dirty="0"/>
              <a:t>60</a:t>
            </a:r>
            <a:r>
              <a:rPr lang="cs-CZ" sz="2800" dirty="0"/>
              <a:t> </a:t>
            </a:r>
            <a:r>
              <a:rPr lang="en-GB" sz="2800" dirty="0"/>
              <a:t>%</a:t>
            </a:r>
            <a:r>
              <a:rPr lang="cs-CZ" sz="2800" dirty="0"/>
              <a:t>.</a:t>
            </a:r>
            <a:endParaRPr lang="en-US" dirty="0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4427538" y="4797425"/>
            <a:ext cx="504825" cy="1008063"/>
          </a:xfrm>
          <a:prstGeom prst="downArrow">
            <a:avLst>
              <a:gd name="adj1" fmla="val 50000"/>
              <a:gd name="adj2" fmla="val 4992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848" y="548680"/>
            <a:ext cx="5759450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600" b="1" u="sng" dirty="0">
                <a:solidFill>
                  <a:srgbClr val="FF0000"/>
                </a:solidFill>
              </a:rPr>
              <a:t>JAK POZNÁTE, ŽE </a:t>
            </a:r>
            <a:r>
              <a:rPr lang="en-US" sz="3600" b="1" u="sng" dirty="0">
                <a:solidFill>
                  <a:srgbClr val="FF0000"/>
                </a:solidFill>
              </a:rPr>
              <a:t/>
            </a:r>
            <a:br>
              <a:rPr lang="en-US" sz="3600" b="1" u="sng" dirty="0">
                <a:solidFill>
                  <a:srgbClr val="FF0000"/>
                </a:solidFill>
              </a:rPr>
            </a:br>
            <a:r>
              <a:rPr lang="cs-CZ" sz="3600" b="1" u="sng" dirty="0">
                <a:solidFill>
                  <a:srgbClr val="FF0000"/>
                </a:solidFill>
              </a:rPr>
              <a:t>POSTIŽENÝ NEDÝCHÁ?</a:t>
            </a:r>
            <a:endParaRPr lang="sk-SK" sz="3600" b="1" u="sng" dirty="0">
              <a:solidFill>
                <a:srgbClr val="FF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311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lphaLcParenR"/>
            </a:pPr>
            <a:r>
              <a:rPr lang="cs-CZ" sz="2400" b="1" dirty="0"/>
              <a:t>přiložte tvář těsně nad ústa a nos </a:t>
            </a:r>
            <a:r>
              <a:rPr lang="cs-CZ" sz="2400" b="1" dirty="0" smtClean="0"/>
              <a:t>postiženého,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2"/>
            </a:pPr>
            <a:r>
              <a:rPr lang="cs-CZ" sz="2400" b="1" dirty="0"/>
              <a:t>sledujte, zda se hrudník pravidelně zvedá                      a </a:t>
            </a:r>
            <a:r>
              <a:rPr lang="cs-CZ" sz="2400" b="1" dirty="0" smtClean="0"/>
              <a:t>klesá,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2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3"/>
            </a:pPr>
            <a:r>
              <a:rPr lang="cs-CZ" sz="2400" b="1" dirty="0"/>
              <a:t>pozor na tzv. terminální “lapavé” dechy /</a:t>
            </a:r>
            <a:r>
              <a:rPr lang="cs-CZ" sz="2400" b="1" dirty="0" err="1"/>
              <a:t>agonální</a:t>
            </a:r>
            <a:r>
              <a:rPr lang="cs-CZ" sz="2400" b="1" dirty="0"/>
              <a:t> </a:t>
            </a:r>
            <a:r>
              <a:rPr lang="cs-CZ" sz="2400" b="1" dirty="0" smtClean="0"/>
              <a:t>– terminální dýchání</a:t>
            </a:r>
            <a:r>
              <a:rPr lang="cs-CZ" sz="2400" b="1" dirty="0"/>
              <a:t>,</a:t>
            </a:r>
            <a:r>
              <a:rPr lang="cs-CZ" sz="2400" b="1" dirty="0" smtClean="0"/>
              <a:t> tzv. </a:t>
            </a:r>
            <a:r>
              <a:rPr lang="cs-CZ" sz="2400" b="1" dirty="0"/>
              <a:t>„</a:t>
            </a:r>
            <a:r>
              <a:rPr lang="cs-CZ" sz="2400" b="1" dirty="0" err="1"/>
              <a:t>gasps</a:t>
            </a:r>
            <a:r>
              <a:rPr lang="cs-CZ" sz="2400" b="1" dirty="0" smtClean="0"/>
              <a:t>“/,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AutoNum type="alphaLcParenR" startAt="3"/>
            </a:pP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cs-CZ" sz="2400" b="1" dirty="0">
                <a:cs typeface="Times New Roman" pitchFamily="18" charset="0"/>
              </a:rPr>
              <a:t>d)	</a:t>
            </a:r>
            <a:r>
              <a:rPr lang="cs-CZ" sz="2400" b="1" dirty="0"/>
              <a:t>známky poruchy dýchání - </a:t>
            </a:r>
            <a:r>
              <a:rPr lang="cs-CZ" sz="2400" b="1" dirty="0" err="1"/>
              <a:t>akrální</a:t>
            </a:r>
            <a:r>
              <a:rPr lang="cs-CZ" sz="2400" b="1" dirty="0"/>
              <a:t> cyanóza, paradoxní pohyby, </a:t>
            </a:r>
            <a:r>
              <a:rPr lang="cs-CZ" sz="2400" b="1" dirty="0" smtClean="0"/>
              <a:t>zatahování </a:t>
            </a:r>
            <a:r>
              <a:rPr lang="cs-CZ" sz="2400" b="1" dirty="0"/>
              <a:t>jugulární jamky, vysoká nebo nízká dechová frekvence (&lt;8, &gt;25</a:t>
            </a:r>
            <a:r>
              <a:rPr lang="cs-CZ" sz="2400" b="1" dirty="0" smtClean="0"/>
              <a:t>).</a:t>
            </a:r>
            <a:endParaRPr lang="cs-CZ" sz="2400" b="1" dirty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sk-SK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Kontrola dýchání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59338" y="1628775"/>
            <a:ext cx="4038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2800" dirty="0"/>
              <a:t>Sleduj, poslouchej                a ciť (vidět, slyšet, cítit) </a:t>
            </a:r>
            <a:r>
              <a:rPr lang="en-GB" sz="2800" dirty="0"/>
              <a:t>NORM</a:t>
            </a:r>
            <a:r>
              <a:rPr lang="cs-CZ" sz="2800" dirty="0"/>
              <a:t>Á</a:t>
            </a:r>
            <a:r>
              <a:rPr lang="en-GB" sz="2800" dirty="0"/>
              <a:t>L</a:t>
            </a:r>
            <a:r>
              <a:rPr lang="cs-CZ" sz="2800" dirty="0"/>
              <a:t>NÍ dýchání</a:t>
            </a:r>
            <a:endParaRPr lang="en-GB" sz="2800" dirty="0"/>
          </a:p>
          <a:p>
            <a:endParaRPr lang="cs-CZ" sz="2800" dirty="0"/>
          </a:p>
          <a:p>
            <a:r>
              <a:rPr lang="cs-CZ" sz="2800" dirty="0"/>
              <a:t>Nezaměňte AGONICKÉ dýchání                               s NORMÁLNÍM dýcháním</a:t>
            </a:r>
          </a:p>
          <a:p>
            <a:endParaRPr lang="cs-CZ" sz="2800" dirty="0"/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73425"/>
            <a:ext cx="3889375" cy="32035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Agonické dýchání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060575"/>
            <a:ext cx="8229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vyskytuje </a:t>
            </a:r>
            <a:r>
              <a:rPr lang="cs-CZ" dirty="0"/>
              <a:t>se krátce po asystolii až u </a:t>
            </a:r>
            <a:r>
              <a:rPr lang="en-GB" dirty="0" smtClean="0"/>
              <a:t>40</a:t>
            </a:r>
            <a:r>
              <a:rPr lang="en-GB" dirty="0"/>
              <a:t>%</a:t>
            </a:r>
            <a:r>
              <a:rPr lang="cs-CZ" dirty="0"/>
              <a:t> srdečních </a:t>
            </a:r>
            <a:r>
              <a:rPr lang="cs-CZ" dirty="0" smtClean="0"/>
              <a:t>zástav,</a:t>
            </a:r>
            <a:endParaRPr lang="en-GB" dirty="0"/>
          </a:p>
          <a:p>
            <a:r>
              <a:rPr lang="cs-CZ" dirty="0" smtClean="0"/>
              <a:t>je </a:t>
            </a:r>
            <a:r>
              <a:rPr lang="cs-CZ" dirty="0"/>
              <a:t>popisováno jako ztížené, obtížné, hlasité dýchání a </a:t>
            </a:r>
            <a:r>
              <a:rPr lang="cs-CZ" dirty="0" err="1"/>
              <a:t>gasping</a:t>
            </a:r>
            <a:r>
              <a:rPr lang="cs-CZ" dirty="0"/>
              <a:t> – lapavé dechy</a:t>
            </a:r>
            <a:r>
              <a:rPr lang="en-GB" dirty="0"/>
              <a:t>, </a:t>
            </a:r>
          </a:p>
          <a:p>
            <a:endParaRPr lang="en-GB" dirty="0"/>
          </a:p>
          <a:p>
            <a:r>
              <a:rPr lang="cs-CZ" dirty="0" smtClean="0">
                <a:solidFill>
                  <a:srgbClr val="FF0000"/>
                </a:solidFill>
              </a:rPr>
              <a:t>je </a:t>
            </a:r>
            <a:r>
              <a:rPr lang="cs-CZ" dirty="0">
                <a:solidFill>
                  <a:srgbClr val="FF0000"/>
                </a:solidFill>
              </a:rPr>
              <a:t>rozpoznáváno jako známka srdeční </a:t>
            </a:r>
            <a:r>
              <a:rPr lang="cs-CZ" dirty="0" smtClean="0">
                <a:solidFill>
                  <a:srgbClr val="FF0000"/>
                </a:solidFill>
              </a:rPr>
              <a:t>zástavy!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476672"/>
            <a:ext cx="5122862" cy="1354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ZPR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CHODNĚNÍ </a:t>
            </a:r>
            <a:b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DÝCHACÍCH CEST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8840"/>
            <a:ext cx="54006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err="1" smtClean="0"/>
              <a:t>otevření</a:t>
            </a:r>
            <a:r>
              <a:rPr lang="sk-SK" b="1" dirty="0" smtClean="0"/>
              <a:t> </a:t>
            </a:r>
            <a:r>
              <a:rPr lang="sk-SK" b="1" dirty="0"/>
              <a:t>a </a:t>
            </a:r>
            <a:r>
              <a:rPr lang="sk-SK" b="1" dirty="0" err="1"/>
              <a:t>vyčištění</a:t>
            </a:r>
            <a:r>
              <a:rPr lang="sk-SK" b="1" dirty="0"/>
              <a:t> </a:t>
            </a:r>
            <a:r>
              <a:rPr lang="sk-SK" b="1" dirty="0" smtClean="0"/>
              <a:t>DÚ,</a:t>
            </a:r>
            <a:endParaRPr lang="sk-SK" b="1" dirty="0"/>
          </a:p>
          <a:p>
            <a:r>
              <a:rPr lang="sk-SK" b="1" dirty="0" smtClean="0"/>
              <a:t>záklon hlavy,</a:t>
            </a:r>
            <a:endParaRPr lang="sk-SK" b="1" dirty="0"/>
          </a:p>
          <a:p>
            <a:r>
              <a:rPr lang="sk-SK" b="1" dirty="0" smtClean="0"/>
              <a:t>trojitý </a:t>
            </a:r>
            <a:r>
              <a:rPr lang="sk-SK" b="1" dirty="0" err="1"/>
              <a:t>manévr</a:t>
            </a:r>
            <a:r>
              <a:rPr lang="sk-SK" b="1" dirty="0"/>
              <a:t> </a:t>
            </a:r>
            <a:r>
              <a:rPr lang="sk-SK" b="1" dirty="0" smtClean="0"/>
              <a:t>(???),</a:t>
            </a:r>
            <a:endParaRPr lang="sk-SK" b="1" dirty="0"/>
          </a:p>
          <a:p>
            <a:r>
              <a:rPr lang="sk-SK" b="1" dirty="0" smtClean="0">
                <a:cs typeface="Times New Roman" pitchFamily="18" charset="0"/>
              </a:rPr>
              <a:t>úd</a:t>
            </a:r>
            <a:r>
              <a:rPr lang="sk-SK" b="1" dirty="0" smtClean="0"/>
              <a:t>er </a:t>
            </a:r>
            <a:r>
              <a:rPr lang="sk-SK" b="1" dirty="0" err="1"/>
              <a:t>mezi</a:t>
            </a:r>
            <a:r>
              <a:rPr lang="sk-SK" b="1" dirty="0"/>
              <a:t> </a:t>
            </a:r>
            <a:r>
              <a:rPr lang="sk-SK" b="1" dirty="0" smtClean="0"/>
              <a:t>lopatky,</a:t>
            </a:r>
            <a:endParaRPr lang="sk-SK" b="1" dirty="0"/>
          </a:p>
          <a:p>
            <a:r>
              <a:rPr lang="sk-SK" b="1" dirty="0" err="1" smtClean="0"/>
              <a:t>gordon</a:t>
            </a:r>
            <a:r>
              <a:rPr lang="en-US" b="1" dirty="0">
                <a:cs typeface="Times New Roman" pitchFamily="18" charset="0"/>
              </a:rPr>
              <a:t>ů</a:t>
            </a:r>
            <a:r>
              <a:rPr lang="sk-SK" b="1" dirty="0">
                <a:cs typeface="Times New Roman" pitchFamily="18" charset="0"/>
              </a:rPr>
              <a:t>v </a:t>
            </a:r>
            <a:r>
              <a:rPr lang="sk-SK" b="1" dirty="0" err="1">
                <a:cs typeface="Times New Roman" pitchFamily="18" charset="0"/>
              </a:rPr>
              <a:t>manévr</a:t>
            </a:r>
            <a:r>
              <a:rPr lang="sk-SK" b="1" dirty="0">
                <a:cs typeface="Times New Roman" pitchFamily="18" charset="0"/>
              </a:rPr>
              <a:t> </a:t>
            </a:r>
            <a:r>
              <a:rPr lang="sk-SK" b="1" dirty="0" smtClean="0">
                <a:cs typeface="Times New Roman" pitchFamily="18" charset="0"/>
              </a:rPr>
              <a:t>(???),</a:t>
            </a:r>
            <a:endParaRPr lang="sk-SK" b="1" dirty="0">
              <a:cs typeface="Times New Roman" pitchFamily="18" charset="0"/>
            </a:endParaRPr>
          </a:p>
          <a:p>
            <a:r>
              <a:rPr lang="sk-SK" b="1" dirty="0" err="1" smtClean="0">
                <a:cs typeface="Times New Roman" pitchFamily="18" charset="0"/>
              </a:rPr>
              <a:t>heimlich</a:t>
            </a:r>
            <a:r>
              <a:rPr lang="en-US" b="1" dirty="0">
                <a:cs typeface="Times New Roman" pitchFamily="18" charset="0"/>
              </a:rPr>
              <a:t>ů</a:t>
            </a:r>
            <a:r>
              <a:rPr lang="sk-SK" b="1" dirty="0">
                <a:cs typeface="Times New Roman" pitchFamily="18" charset="0"/>
              </a:rPr>
              <a:t>v </a:t>
            </a:r>
            <a:r>
              <a:rPr lang="sk-SK" b="1" dirty="0" err="1" smtClean="0">
                <a:cs typeface="Times New Roman" pitchFamily="18" charset="0"/>
              </a:rPr>
              <a:t>manévr</a:t>
            </a:r>
            <a:r>
              <a:rPr lang="sk-SK" b="1" dirty="0" smtClean="0">
                <a:cs typeface="Times New Roman" pitchFamily="18" charset="0"/>
              </a:rPr>
              <a:t>.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20275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420938"/>
            <a:ext cx="3192462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476672"/>
            <a:ext cx="4906962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>
                <a:solidFill>
                  <a:srgbClr val="FF0000"/>
                </a:solidFill>
              </a:rPr>
              <a:t>OTEVŘENÍ ÚST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203779" name="Picture 3" descr="otevření ú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1600200"/>
            <a:ext cx="581025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912" y="548680"/>
            <a:ext cx="4679950" cy="99898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>
                <a:solidFill>
                  <a:srgbClr val="FF0000"/>
                </a:solidFill>
              </a:rPr>
              <a:t>VYČIŠTĚNÍ DÚ</a:t>
            </a:r>
            <a:endParaRPr lang="en-US" b="1" u="sng">
              <a:solidFill>
                <a:srgbClr val="FF0000"/>
              </a:solidFill>
            </a:endParaRPr>
          </a:p>
        </p:txBody>
      </p:sp>
      <p:pic>
        <p:nvPicPr>
          <p:cNvPr id="204804" name="Picture 4" descr="vyčištění D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16338"/>
            <a:ext cx="419893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 descr="vyčištění D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4103687" cy="30781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620688"/>
            <a:ext cx="4906962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ZÁKLON HLAVY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05827" name="Picture 3" descr="záklon hl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396081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4" descr="záklon hlavy a otevření ú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16338"/>
            <a:ext cx="403225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29" name="Group 5"/>
          <p:cNvGrpSpPr>
            <a:grpSpLocks/>
          </p:cNvGrpSpPr>
          <p:nvPr/>
        </p:nvGrpSpPr>
        <p:grpSpPr bwMode="auto">
          <a:xfrm>
            <a:off x="4787900" y="1557338"/>
            <a:ext cx="3673475" cy="1871662"/>
            <a:chOff x="912" y="1248"/>
            <a:chExt cx="4368" cy="2228"/>
          </a:xfrm>
        </p:grpSpPr>
        <p:pic>
          <p:nvPicPr>
            <p:cNvPr id="205830" name="Picture 6" descr="image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1248"/>
              <a:ext cx="4368" cy="2228"/>
            </a:xfrm>
            <a:prstGeom prst="rect">
              <a:avLst/>
            </a:prstGeom>
            <a:noFill/>
          </p:spPr>
        </p:pic>
        <p:sp>
          <p:nvSpPr>
            <p:cNvPr id="205831" name="Line 7"/>
            <p:cNvSpPr>
              <a:spLocks noChangeShapeType="1"/>
            </p:cNvSpPr>
            <p:nvPr/>
          </p:nvSpPr>
          <p:spPr bwMode="auto">
            <a:xfrm flipH="1">
              <a:off x="4320" y="1728"/>
              <a:ext cx="240" cy="384"/>
            </a:xfrm>
            <a:prstGeom prst="line">
              <a:avLst/>
            </a:prstGeom>
            <a:noFill/>
            <a:ln w="2540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6084888" y="4508500"/>
            <a:ext cx="86360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6084888" y="4581525"/>
            <a:ext cx="935037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0" y="549275"/>
            <a:ext cx="5051425" cy="85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TROJITÝ MANÉVR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900113" y="1557338"/>
            <a:ext cx="4078287" cy="2519362"/>
            <a:chOff x="2677" y="3781"/>
            <a:chExt cx="5400" cy="2003"/>
          </a:xfrm>
        </p:grpSpPr>
        <p:pic>
          <p:nvPicPr>
            <p:cNvPr id="2068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77" y="3781"/>
              <a:ext cx="5400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 flipH="1" flipV="1">
              <a:off x="3937" y="4117"/>
              <a:ext cx="177" cy="36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06854" name="Line 6"/>
            <p:cNvSpPr>
              <a:spLocks noChangeShapeType="1"/>
            </p:cNvSpPr>
            <p:nvPr/>
          </p:nvSpPr>
          <p:spPr bwMode="auto">
            <a:xfrm flipV="1">
              <a:off x="4117" y="3937"/>
              <a:ext cx="0" cy="54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206855" name="Picture 7" descr="trojitý manév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463"/>
            <a:ext cx="4032250" cy="30241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7904" y="548680"/>
            <a:ext cx="5040312" cy="136815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ÚDER MEZI LOPATKY</a:t>
            </a:r>
            <a:br>
              <a:rPr lang="sk-SK" sz="4000" b="1" u="sng">
                <a:solidFill>
                  <a:srgbClr val="FF0000"/>
                </a:solidFill>
              </a:rPr>
            </a:br>
            <a:endParaRPr lang="en-US" sz="4000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7875" name="Picture 3" descr="udermezilopatk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08500"/>
            <a:ext cx="4314825" cy="1951038"/>
          </a:xfrm>
          <a:noFill/>
          <a:ln>
            <a:miter lim="800000"/>
            <a:headEnd/>
            <a:tailEnd/>
          </a:ln>
        </p:spPr>
      </p:pic>
      <p:graphicFrame>
        <p:nvGraphicFramePr>
          <p:cNvPr id="20787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6804248" y="4772025"/>
          <a:ext cx="2176463" cy="2085975"/>
        </p:xfrm>
        <a:graphic>
          <a:graphicData uri="http://schemas.openxmlformats.org/presentationml/2006/ole">
            <p:oleObj spid="_x0000_s207876" name="Fotografie" r:id="rId4" imgW="1600000" imgH="1533739" progId="">
              <p:embed/>
            </p:oleObj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755576" y="1700808"/>
          <a:ext cx="2808288" cy="2592387"/>
        </p:xfrm>
        <a:graphic>
          <a:graphicData uri="http://schemas.openxmlformats.org/presentationml/2006/ole">
            <p:oleObj spid="_x0000_s207877" name="Fotografie" r:id="rId5" imgW="1638529" imgH="1438095" progId="">
              <p:embed/>
            </p:oleObj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5436096" y="2060848"/>
          <a:ext cx="2663825" cy="2593975"/>
        </p:xfrm>
        <a:graphic>
          <a:graphicData uri="http://schemas.openxmlformats.org/presentationml/2006/ole">
            <p:oleObj spid="_x0000_s207878" name="Fotografie" r:id="rId6" imgW="1638529" imgH="1438095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707904" y="764704"/>
            <a:ext cx="5051425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GORDON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V MANÉVR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20889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5650" y="1700213"/>
          <a:ext cx="2879725" cy="2528887"/>
        </p:xfrm>
        <a:graphic>
          <a:graphicData uri="http://schemas.openxmlformats.org/presentationml/2006/ole">
            <p:oleObj spid="_x0000_s208899" name="Fotografie" r:id="rId3" imgW="1638529" imgH="1438095" progId="">
              <p:embed/>
            </p:oleObj>
          </a:graphicData>
        </a:graphic>
      </p:graphicFrame>
      <p:pic>
        <p:nvPicPr>
          <p:cNvPr id="2089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636838"/>
            <a:ext cx="2774950" cy="2852737"/>
          </a:xfrm>
          <a:noFill/>
          <a:ln>
            <a:miter lim="800000"/>
            <a:headEnd/>
            <a:tailEnd/>
          </a:ln>
        </p:spPr>
      </p:pic>
      <p:graphicFrame>
        <p:nvGraphicFramePr>
          <p:cNvPr id="208901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6156325" y="4221163"/>
          <a:ext cx="2801938" cy="2460625"/>
        </p:xfrm>
        <a:graphic>
          <a:graphicData uri="http://schemas.openxmlformats.org/presentationml/2006/ole">
            <p:oleObj spid="_x0000_s208901" name="Fotografie" r:id="rId5" imgW="1638529" imgH="1438095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311525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cs-CZ" sz="2800" b="1">
                <a:solidFill>
                  <a:srgbClr val="014063"/>
                </a:solidFill>
              </a:rPr>
              <a:t>Resuscitace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684213" y="1700213"/>
            <a:ext cx="8459787" cy="598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cs-CZ" sz="2800" b="1" dirty="0" smtClean="0"/>
              <a:t>NZO </a:t>
            </a:r>
            <a:r>
              <a:rPr kumimoji="1" lang="cs-CZ" sz="2800" dirty="0" smtClean="0"/>
              <a:t>(Náhlá Zástava Oběhu) – situace, při které            	došlo k náhlému přerušení cirkulace krvi                      	v systémovém krevním oběhu.</a:t>
            </a:r>
          </a:p>
          <a:p>
            <a:pPr>
              <a:spcBef>
                <a:spcPct val="20000"/>
              </a:spcBef>
            </a:pPr>
            <a:endParaRPr kumimoji="1" lang="cs-CZ" sz="2800" dirty="0" smtClean="0"/>
          </a:p>
          <a:p>
            <a:pPr>
              <a:spcBef>
                <a:spcPct val="20000"/>
              </a:spcBef>
            </a:pPr>
            <a:r>
              <a:rPr kumimoji="1" lang="cs-CZ" sz="2800" b="1" i="1" dirty="0" smtClean="0"/>
              <a:t>Příčiny NZO: </a:t>
            </a:r>
            <a:r>
              <a:rPr kumimoji="1" lang="cs-CZ" sz="2800" dirty="0" smtClean="0"/>
              <a:t>primárně kardiální zástava</a:t>
            </a:r>
          </a:p>
          <a:p>
            <a:pPr>
              <a:spcBef>
                <a:spcPct val="20000"/>
              </a:spcBef>
            </a:pPr>
            <a:r>
              <a:rPr kumimoji="1" lang="cs-CZ" sz="2800" dirty="0"/>
              <a:t> </a:t>
            </a:r>
            <a:r>
              <a:rPr kumimoji="1" lang="cs-CZ" sz="2800" dirty="0" smtClean="0"/>
              <a:t>                     hypoxická zástava</a:t>
            </a:r>
          </a:p>
          <a:p>
            <a:pPr>
              <a:spcBef>
                <a:spcPct val="20000"/>
              </a:spcBef>
            </a:pPr>
            <a:endParaRPr kumimoji="1" lang="cs-CZ" sz="2800" dirty="0" smtClean="0"/>
          </a:p>
          <a:p>
            <a:pPr>
              <a:spcBef>
                <a:spcPct val="20000"/>
              </a:spcBef>
            </a:pPr>
            <a:r>
              <a:rPr kumimoji="1" lang="cs-CZ" sz="2800" i="1" dirty="0" smtClean="0"/>
              <a:t>Reverzibilní – „4H“ + „4T“</a:t>
            </a:r>
          </a:p>
          <a:p>
            <a:pPr>
              <a:spcBef>
                <a:spcPct val="20000"/>
              </a:spcBef>
            </a:pPr>
            <a:r>
              <a:rPr kumimoji="1" lang="cs-CZ" sz="2000" dirty="0" smtClean="0"/>
              <a:t>(hypoxie, hypotermie, </a:t>
            </a:r>
            <a:r>
              <a:rPr kumimoji="1" lang="cs-CZ" sz="2000" dirty="0" err="1" smtClean="0"/>
              <a:t>hypovolémie</a:t>
            </a:r>
            <a:r>
              <a:rPr kumimoji="1" lang="cs-CZ" sz="2000" dirty="0" smtClean="0"/>
              <a:t>, </a:t>
            </a:r>
            <a:r>
              <a:rPr kumimoji="1" lang="cs-CZ" sz="2000" dirty="0" err="1" smtClean="0"/>
              <a:t>hypo</a:t>
            </a:r>
            <a:r>
              <a:rPr kumimoji="1" lang="cs-CZ" sz="2000" dirty="0" smtClean="0"/>
              <a:t>/</a:t>
            </a:r>
            <a:r>
              <a:rPr kumimoji="1" lang="cs-CZ" sz="2000" dirty="0" err="1" smtClean="0"/>
              <a:t>hyperkalémie</a:t>
            </a:r>
            <a:r>
              <a:rPr kumimoji="1" lang="cs-CZ" sz="2000" dirty="0" smtClean="0"/>
              <a:t>, tenzní pneumotorax, tamponáda srdeční, toxické účinky, trombóza srdeční/plicní)</a:t>
            </a:r>
          </a:p>
          <a:p>
            <a:pPr>
              <a:spcBef>
                <a:spcPct val="20000"/>
              </a:spcBef>
            </a:pPr>
            <a:endParaRPr kumimoji="1" lang="cs-CZ" sz="2800" b="1" dirty="0"/>
          </a:p>
          <a:p>
            <a:pPr>
              <a:spcBef>
                <a:spcPct val="20000"/>
              </a:spcBef>
            </a:pPr>
            <a:r>
              <a:rPr kumimoji="1" lang="sk-SK" sz="2800" dirty="0" smtClean="0">
                <a:cs typeface="Times New Roman" pitchFamily="18" charset="0"/>
              </a:rPr>
              <a:t>  </a:t>
            </a:r>
            <a:endParaRPr kumimoji="1" lang="cs-CZ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920" y="476672"/>
            <a:ext cx="4752975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HEIMLICH</a:t>
            </a:r>
            <a:r>
              <a:rPr lang="en-US" sz="4000" b="1" u="sng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>
                <a:solidFill>
                  <a:srgbClr val="FF0000"/>
                </a:solidFill>
                <a:cs typeface="Times New Roman" pitchFamily="18" charset="0"/>
              </a:rPr>
              <a:t>V MANÉVR</a:t>
            </a:r>
            <a:endParaRPr lang="en-US" sz="4000" b="1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99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08312" cy="4464050"/>
          </a:xfrm>
          <a:noFill/>
          <a:ln>
            <a:miter lim="800000"/>
            <a:headEnd/>
            <a:tailEnd/>
          </a:ln>
        </p:spPr>
      </p:pic>
      <p:pic>
        <p:nvPicPr>
          <p:cNvPr id="20992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349500" cy="2447925"/>
          </a:xfrm>
          <a:prstGeom prst="rect">
            <a:avLst/>
          </a:prstGeom>
          <a:noFill/>
        </p:spPr>
      </p:pic>
      <p:pic>
        <p:nvPicPr>
          <p:cNvPr id="2099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5178425" cy="20558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362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014663" cy="2619375"/>
          </a:xfrm>
          <a:prstGeom prst="rect">
            <a:avLst/>
          </a:prstGeom>
          <a:noFill/>
        </p:spPr>
      </p:pic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3419475" y="620713"/>
            <a:ext cx="2832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Volání o pomoc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>
                <a:solidFill>
                  <a:srgbClr val="084077"/>
                </a:solidFill>
              </a:rPr>
              <a:t>30 </a:t>
            </a:r>
            <a:r>
              <a:rPr lang="cs-CZ" sz="2800" b="1">
                <a:solidFill>
                  <a:srgbClr val="084077"/>
                </a:solidFill>
              </a:rPr>
              <a:t>kompresí hrudníku</a:t>
            </a:r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3825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3225"/>
            <a:ext cx="3127375" cy="48037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96975"/>
            <a:ext cx="8229600" cy="115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u="sng" dirty="0">
                <a:solidFill>
                  <a:srgbClr val="FF0000"/>
                </a:solidFill>
              </a:rPr>
              <a:t>TECHNIKA NEPŘÍMÉ SRDEČNÍ MASÁŽE, MECHANIZMUS ÚČINKU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2178050"/>
          <a:ext cx="7991475" cy="4679950"/>
        </p:xfrm>
        <a:graphic>
          <a:graphicData uri="http://schemas.openxmlformats.org/presentationml/2006/ole">
            <p:oleObj spid="_x0000_s214019" name="Bitmap Image" r:id="rId3" imgW="5582429" imgH="3524742" progId="PBrush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572000" y="1412875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Umístěte hranu dlaně jedné ruky na střed hrudníku – hrudní kosti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Druhou ruku umístěte                     na první</a:t>
            </a:r>
            <a:r>
              <a:rPr lang="en-GB" sz="2400"/>
              <a:t> 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Propleťte prsty</a:t>
            </a:r>
            <a:endParaRPr lang="en-GB" sz="24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/>
              <a:t>Stlačujte hrudník</a:t>
            </a:r>
            <a:endParaRPr lang="en-GB" sz="2400"/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rychlost</a:t>
            </a:r>
            <a:r>
              <a:rPr lang="en-GB" sz="2000"/>
              <a:t> 100</a:t>
            </a:r>
            <a:r>
              <a:rPr lang="cs-CZ" sz="2000"/>
              <a:t>/</a:t>
            </a:r>
            <a:r>
              <a:rPr lang="en-GB" sz="2000"/>
              <a:t>min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hloubka </a:t>
            </a:r>
            <a:r>
              <a:rPr lang="en-GB" sz="2000"/>
              <a:t>4</a:t>
            </a:r>
            <a:r>
              <a:rPr lang="cs-CZ" sz="2000"/>
              <a:t> </a:t>
            </a:r>
            <a:r>
              <a:rPr lang="en-GB" sz="2000"/>
              <a:t>-</a:t>
            </a:r>
            <a:r>
              <a:rPr lang="cs-CZ" sz="2000"/>
              <a:t> </a:t>
            </a:r>
            <a:r>
              <a:rPr lang="en-GB" sz="2000"/>
              <a:t>5 cm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cs-CZ" sz="2000"/>
              <a:t>Po každé kompresi</a:t>
            </a:r>
            <a:r>
              <a:rPr lang="en-GB" sz="2000"/>
              <a:t>: relaxa</a:t>
            </a:r>
            <a:r>
              <a:rPr lang="cs-CZ" sz="2000"/>
              <a:t>ce - uvolnění</a:t>
            </a:r>
            <a:endParaRPr lang="en-GB" sz="2000"/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Je-li to možné střídejte resuscitující každé 2</a:t>
            </a:r>
            <a:r>
              <a:rPr lang="en-GB" sz="2400">
                <a:solidFill>
                  <a:srgbClr val="FF0000"/>
                </a:solidFill>
              </a:rPr>
              <a:t> min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Komprese hrudníku – masáž hrudníku</a:t>
            </a:r>
            <a:endParaRPr lang="en-US" sz="2800" b="1">
              <a:solidFill>
                <a:srgbClr val="084077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68563"/>
            <a:ext cx="3741738" cy="40084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888" y="620688"/>
            <a:ext cx="5122862" cy="922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ST</a:t>
            </a:r>
            <a:r>
              <a:rPr lang="cs-CZ" sz="4000" b="1" u="sng" dirty="0">
                <a:solidFill>
                  <a:srgbClr val="FF0000"/>
                </a:solidFill>
              </a:rPr>
              <a:t>Ř</a:t>
            </a:r>
            <a:r>
              <a:rPr lang="en-US" sz="4000" b="1" u="sng" dirty="0">
                <a:solidFill>
                  <a:srgbClr val="FF0000"/>
                </a:solidFill>
              </a:rPr>
              <a:t>ED HRUDN</a:t>
            </a:r>
            <a:r>
              <a:rPr lang="cs-CZ" sz="4000" b="1" u="sng" dirty="0">
                <a:solidFill>
                  <a:srgbClr val="FF0000"/>
                </a:solidFill>
              </a:rPr>
              <a:t>ÍKU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grpSp>
        <p:nvGrpSpPr>
          <p:cNvPr id="216067" name="Group 3"/>
          <p:cNvGrpSpPr>
            <a:grpSpLocks/>
          </p:cNvGrpSpPr>
          <p:nvPr/>
        </p:nvGrpSpPr>
        <p:grpSpPr bwMode="auto">
          <a:xfrm>
            <a:off x="1042988" y="1628775"/>
            <a:ext cx="7489825" cy="4895850"/>
            <a:chOff x="1417" y="1957"/>
            <a:chExt cx="6300" cy="3060"/>
          </a:xfrm>
        </p:grpSpPr>
        <p:pic>
          <p:nvPicPr>
            <p:cNvPr id="21606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8" y="2148"/>
              <a:ext cx="3278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6069" name="Group 5"/>
            <p:cNvGrpSpPr>
              <a:grpSpLocks/>
            </p:cNvGrpSpPr>
            <p:nvPr/>
          </p:nvGrpSpPr>
          <p:grpSpPr bwMode="auto">
            <a:xfrm>
              <a:off x="5403" y="1957"/>
              <a:ext cx="2314" cy="574"/>
              <a:chOff x="4117" y="2137"/>
              <a:chExt cx="2160" cy="540"/>
            </a:xfrm>
          </p:grpSpPr>
          <p:sp>
            <p:nvSpPr>
              <p:cNvPr id="216070" name="Text Box 6"/>
              <p:cNvSpPr txBox="1">
                <a:spLocks noChangeArrowheads="1"/>
              </p:cNvSpPr>
              <p:nvPr/>
            </p:nvSpPr>
            <p:spPr bwMode="auto">
              <a:xfrm>
                <a:off x="4117" y="2137"/>
                <a:ext cx="21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ramena, klíční kosti</a:t>
                </a:r>
              </a:p>
            </p:txBody>
          </p:sp>
          <p:sp>
            <p:nvSpPr>
              <p:cNvPr id="216071" name="Line 7"/>
              <p:cNvSpPr>
                <a:spLocks noChangeShapeType="1"/>
              </p:cNvSpPr>
              <p:nvPr/>
            </p:nvSpPr>
            <p:spPr bwMode="auto">
              <a:xfrm flipH="1">
                <a:off x="4117" y="2497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2" name="Group 8"/>
            <p:cNvGrpSpPr>
              <a:grpSpLocks/>
            </p:cNvGrpSpPr>
            <p:nvPr/>
          </p:nvGrpSpPr>
          <p:grpSpPr bwMode="auto">
            <a:xfrm>
              <a:off x="1417" y="3937"/>
              <a:ext cx="2443" cy="1080"/>
              <a:chOff x="1777" y="3937"/>
              <a:chExt cx="2443" cy="1080"/>
            </a:xfrm>
          </p:grpSpPr>
          <p:sp>
            <p:nvSpPr>
              <p:cNvPr id="216073" name="Text Box 9"/>
              <p:cNvSpPr txBox="1">
                <a:spLocks noChangeArrowheads="1"/>
              </p:cNvSpPr>
              <p:nvPr/>
            </p:nvSpPr>
            <p:spPr bwMode="auto">
              <a:xfrm>
                <a:off x="1777" y="4297"/>
                <a:ext cx="198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dolní část hrudního koše, spodní žebra</a:t>
                </a:r>
              </a:p>
            </p:txBody>
          </p:sp>
          <p:sp>
            <p:nvSpPr>
              <p:cNvPr id="216074" name="Line 10"/>
              <p:cNvSpPr>
                <a:spLocks noChangeShapeType="1"/>
              </p:cNvSpPr>
              <p:nvPr/>
            </p:nvSpPr>
            <p:spPr bwMode="auto">
              <a:xfrm flipV="1">
                <a:off x="3577" y="3937"/>
                <a:ext cx="643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5" name="Group 11"/>
            <p:cNvGrpSpPr>
              <a:grpSpLocks/>
            </p:cNvGrpSpPr>
            <p:nvPr/>
          </p:nvGrpSpPr>
          <p:grpSpPr bwMode="auto">
            <a:xfrm>
              <a:off x="3852" y="2531"/>
              <a:ext cx="1543" cy="1721"/>
              <a:chOff x="3852" y="2531"/>
              <a:chExt cx="1543" cy="1721"/>
            </a:xfrm>
          </p:grpSpPr>
          <p:sp>
            <p:nvSpPr>
              <p:cNvPr id="216076" name="Line 12"/>
              <p:cNvSpPr>
                <a:spLocks noChangeShapeType="1"/>
              </p:cNvSpPr>
              <p:nvPr/>
            </p:nvSpPr>
            <p:spPr bwMode="auto">
              <a:xfrm flipV="1">
                <a:off x="3852" y="2531"/>
                <a:ext cx="1543" cy="17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6077" name="Line 13"/>
              <p:cNvSpPr>
                <a:spLocks noChangeShapeType="1"/>
              </p:cNvSpPr>
              <p:nvPr/>
            </p:nvSpPr>
            <p:spPr bwMode="auto">
              <a:xfrm>
                <a:off x="3852" y="2531"/>
                <a:ext cx="1543" cy="17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16078" name="Group 14"/>
            <p:cNvGrpSpPr>
              <a:grpSpLocks/>
            </p:cNvGrpSpPr>
            <p:nvPr/>
          </p:nvGrpSpPr>
          <p:grpSpPr bwMode="auto">
            <a:xfrm>
              <a:off x="5210" y="3487"/>
              <a:ext cx="2121" cy="765"/>
              <a:chOff x="3937" y="3577"/>
              <a:chExt cx="1980" cy="720"/>
            </a:xfrm>
          </p:grpSpPr>
          <p:sp>
            <p:nvSpPr>
              <p:cNvPr id="216079" name="Line 15"/>
              <p:cNvSpPr>
                <a:spLocks noChangeShapeType="1"/>
              </p:cNvSpPr>
              <p:nvPr/>
            </p:nvSpPr>
            <p:spPr bwMode="auto">
              <a:xfrm flipH="1" flipV="1">
                <a:off x="3937" y="3577"/>
                <a:ext cx="717" cy="5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6080" name="Text Box 16"/>
              <p:cNvSpPr txBox="1">
                <a:spLocks noChangeArrowheads="1"/>
              </p:cNvSpPr>
              <p:nvPr/>
            </p:nvSpPr>
            <p:spPr bwMode="auto">
              <a:xfrm>
                <a:off x="4657" y="3937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000">
                    <a:latin typeface="Times New Roman" pitchFamily="18" charset="0"/>
                  </a:rPr>
                  <a:t>prsní kost</a:t>
                </a:r>
              </a:p>
            </p:txBody>
          </p:sp>
        </p:grpSp>
        <p:grpSp>
          <p:nvGrpSpPr>
            <p:cNvPr id="216081" name="Group 17"/>
            <p:cNvGrpSpPr>
              <a:grpSpLocks/>
            </p:cNvGrpSpPr>
            <p:nvPr/>
          </p:nvGrpSpPr>
          <p:grpSpPr bwMode="auto">
            <a:xfrm>
              <a:off x="3860" y="2531"/>
              <a:ext cx="1543" cy="1721"/>
              <a:chOff x="3860" y="2531"/>
              <a:chExt cx="1543" cy="1721"/>
            </a:xfrm>
          </p:grpSpPr>
          <p:grpSp>
            <p:nvGrpSpPr>
              <p:cNvPr id="216082" name="Group 18"/>
              <p:cNvGrpSpPr>
                <a:grpSpLocks/>
              </p:cNvGrpSpPr>
              <p:nvPr/>
            </p:nvGrpSpPr>
            <p:grpSpPr bwMode="auto">
              <a:xfrm>
                <a:off x="3860" y="2531"/>
                <a:ext cx="1543" cy="1721"/>
                <a:chOff x="2677" y="2677"/>
                <a:chExt cx="1440" cy="1620"/>
              </a:xfrm>
            </p:grpSpPr>
            <p:sp>
              <p:nvSpPr>
                <p:cNvPr id="216083" name="Line 19"/>
                <p:cNvSpPr>
                  <a:spLocks noChangeShapeType="1"/>
                </p:cNvSpPr>
                <p:nvPr/>
              </p:nvSpPr>
              <p:spPr bwMode="auto">
                <a:xfrm>
                  <a:off x="4117" y="2677"/>
                  <a:ext cx="0" cy="16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4" name="Line 20"/>
                <p:cNvSpPr>
                  <a:spLocks noChangeShapeType="1"/>
                </p:cNvSpPr>
                <p:nvPr/>
              </p:nvSpPr>
              <p:spPr bwMode="auto">
                <a:xfrm>
                  <a:off x="2677" y="2677"/>
                  <a:ext cx="0" cy="16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pSp>
            <p:nvGrpSpPr>
              <p:cNvPr id="216085" name="Group 21"/>
              <p:cNvGrpSpPr>
                <a:grpSpLocks/>
              </p:cNvGrpSpPr>
              <p:nvPr/>
            </p:nvGrpSpPr>
            <p:grpSpPr bwMode="auto">
              <a:xfrm>
                <a:off x="4238" y="3217"/>
                <a:ext cx="1154" cy="360"/>
                <a:chOff x="4238" y="3217"/>
                <a:chExt cx="1154" cy="360"/>
              </a:xfrm>
            </p:grpSpPr>
            <p:sp>
              <p:nvSpPr>
                <p:cNvPr id="216086" name="AutoShape 22"/>
                <p:cNvSpPr>
                  <a:spLocks noChangeArrowheads="1"/>
                </p:cNvSpPr>
                <p:nvPr/>
              </p:nvSpPr>
              <p:spPr bwMode="auto">
                <a:xfrm>
                  <a:off x="4238" y="3293"/>
                  <a:ext cx="1154" cy="194"/>
                </a:xfrm>
                <a:prstGeom prst="flowChartTerminator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7" name="Line 23"/>
                <p:cNvSpPr>
                  <a:spLocks noChangeShapeType="1"/>
                </p:cNvSpPr>
                <p:nvPr/>
              </p:nvSpPr>
              <p:spPr bwMode="auto">
                <a:xfrm>
                  <a:off x="4657" y="32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16088" name="Line 24"/>
                <p:cNvSpPr>
                  <a:spLocks noChangeShapeType="1"/>
                </p:cNvSpPr>
                <p:nvPr/>
              </p:nvSpPr>
              <p:spPr bwMode="auto">
                <a:xfrm>
                  <a:off x="5017" y="3217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920" y="620688"/>
            <a:ext cx="4906962" cy="1282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>
                <a:solidFill>
                  <a:srgbClr val="FF0000"/>
                </a:solidFill>
              </a:rPr>
              <a:t>PREKORDIÁLNÍ ÚDER</a:t>
            </a:r>
            <a:endParaRPr lang="en-US" sz="4000" b="1" u="sng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2204864"/>
            <a:ext cx="8229600" cy="439234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cs-CZ" sz="2800" b="1" dirty="0"/>
              <a:t>když není okamžitě k dispozici defibrilátor</a:t>
            </a:r>
          </a:p>
          <a:p>
            <a:pPr>
              <a:lnSpc>
                <a:spcPct val="80000"/>
              </a:lnSpc>
            </a:pPr>
            <a:r>
              <a:rPr lang="cs-CZ" sz="2800" b="1" u="sng" dirty="0">
                <a:solidFill>
                  <a:srgbClr val="FF0000"/>
                </a:solidFill>
              </a:rPr>
              <a:t>pouze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>
                <a:solidFill>
                  <a:srgbClr val="FF0000"/>
                </a:solidFill>
              </a:rPr>
              <a:t>profesionální zachránci</a:t>
            </a:r>
            <a:endParaRPr lang="sk-SK" sz="2800" b="1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b="1" dirty="0">
                <a:cs typeface="Times New Roman" pitchFamily="18" charset="0"/>
              </a:rPr>
              <a:t>m</a:t>
            </a:r>
            <a:r>
              <a:rPr lang="en-US" sz="2800" b="1" dirty="0">
                <a:cs typeface="Times New Roman" pitchFamily="18" charset="0"/>
              </a:rPr>
              <a:t>ů</a:t>
            </a:r>
            <a:r>
              <a:rPr lang="sk-SK" sz="2800" b="1" dirty="0">
                <a:cs typeface="Times New Roman" pitchFamily="18" charset="0"/>
              </a:rPr>
              <a:t>že ním </a:t>
            </a:r>
            <a:r>
              <a:rPr lang="sk-SK" sz="2800" b="1" dirty="0" err="1">
                <a:cs typeface="Times New Roman" pitchFamily="18" charset="0"/>
              </a:rPr>
              <a:t>být</a:t>
            </a:r>
            <a:r>
              <a:rPr lang="sk-SK" sz="2800" b="1" dirty="0">
                <a:cs typeface="Times New Roman" pitchFamily="18" charset="0"/>
              </a:rPr>
              <a:t> </a:t>
            </a:r>
            <a:r>
              <a:rPr lang="sk-SK" sz="2800" b="1" dirty="0" err="1">
                <a:cs typeface="Times New Roman" pitchFamily="18" charset="0"/>
              </a:rPr>
              <a:t>zahájena</a:t>
            </a:r>
            <a:r>
              <a:rPr lang="sk-SK" sz="2800" b="1" dirty="0">
                <a:cs typeface="Times New Roman" pitchFamily="18" charset="0"/>
              </a:rPr>
              <a:t> KPR v </a:t>
            </a:r>
            <a:r>
              <a:rPr lang="sk-SK" sz="2800" b="1" dirty="0" err="1">
                <a:cs typeface="Times New Roman" pitchFamily="18" charset="0"/>
              </a:rPr>
              <a:t>první</a:t>
            </a:r>
            <a:r>
              <a:rPr lang="sk-SK" sz="2800" b="1" dirty="0">
                <a:cs typeface="Times New Roman" pitchFamily="18" charset="0"/>
              </a:rPr>
              <a:t> </a:t>
            </a:r>
            <a:r>
              <a:rPr lang="sk-SK" sz="2800" b="1" dirty="0" err="1">
                <a:cs typeface="Times New Roman" pitchFamily="18" charset="0"/>
              </a:rPr>
              <a:t>minutě</a:t>
            </a:r>
            <a:r>
              <a:rPr lang="sk-SK" sz="2800" b="1" dirty="0">
                <a:cs typeface="Times New Roman" pitchFamily="18" charset="0"/>
              </a:rPr>
              <a:t>  po </a:t>
            </a:r>
            <a:r>
              <a:rPr lang="sk-SK" sz="2800" b="1" dirty="0" err="1">
                <a:cs typeface="Times New Roman" pitchFamily="18" charset="0"/>
              </a:rPr>
              <a:t>zástavě</a:t>
            </a:r>
            <a:endParaRPr lang="sk-SK" sz="2800" b="1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800" b="1" u="sng" dirty="0" err="1">
                <a:solidFill>
                  <a:srgbClr val="FF0000"/>
                </a:solidFill>
              </a:rPr>
              <a:t>dojde-li</a:t>
            </a:r>
            <a:r>
              <a:rPr lang="sk-SK" sz="2800" b="1" u="sng" dirty="0">
                <a:solidFill>
                  <a:srgbClr val="FF0000"/>
                </a:solidFill>
              </a:rPr>
              <a:t> k </a:t>
            </a:r>
            <a:r>
              <a:rPr lang="sk-SK" sz="2800" b="1" u="sng" dirty="0" err="1">
                <a:solidFill>
                  <a:srgbClr val="FF0000"/>
                </a:solidFill>
              </a:rPr>
              <a:t>zástavě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>
                <a:solidFill>
                  <a:srgbClr val="FF0000"/>
                </a:solidFill>
              </a:rPr>
              <a:t>oběhu</a:t>
            </a:r>
            <a:r>
              <a:rPr lang="sk-SK" sz="2800" b="1" u="sng" dirty="0">
                <a:solidFill>
                  <a:srgbClr val="FF0000"/>
                </a:solidFill>
              </a:rPr>
              <a:t> v </a:t>
            </a:r>
            <a:r>
              <a:rPr lang="sk-SK" sz="2800" b="1" u="sng" dirty="0" err="1">
                <a:solidFill>
                  <a:srgbClr val="FF0000"/>
                </a:solidFill>
              </a:rPr>
              <a:t>přítomnosti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>
                <a:solidFill>
                  <a:srgbClr val="FF0000"/>
                </a:solidFill>
              </a:rPr>
              <a:t>záchrance</a:t>
            </a:r>
            <a:r>
              <a:rPr lang="sk-SK" sz="2800" b="1" u="sng" dirty="0">
                <a:solidFill>
                  <a:srgbClr val="FF0000"/>
                </a:solidFill>
              </a:rPr>
              <a:t>, </a:t>
            </a:r>
            <a:r>
              <a:rPr lang="sk-SK" sz="2800" b="1" u="sng" dirty="0" err="1">
                <a:solidFill>
                  <a:srgbClr val="FF0000"/>
                </a:solidFill>
              </a:rPr>
              <a:t>který</a:t>
            </a:r>
            <a:r>
              <a:rPr lang="sk-SK" sz="2800" b="1" u="sng" dirty="0">
                <a:solidFill>
                  <a:srgbClr val="FF0000"/>
                </a:solidFill>
              </a:rPr>
              <a:t> to </a:t>
            </a:r>
            <a:r>
              <a:rPr lang="sk-SK" sz="2800" b="1" u="sng" dirty="0" err="1">
                <a:solidFill>
                  <a:srgbClr val="FF0000"/>
                </a:solidFill>
              </a:rPr>
              <a:t>hned</a:t>
            </a:r>
            <a:r>
              <a:rPr lang="sk-SK" sz="2800" b="1" u="sng" dirty="0">
                <a:solidFill>
                  <a:srgbClr val="FF0000"/>
                </a:solidFill>
              </a:rPr>
              <a:t> </a:t>
            </a:r>
            <a:r>
              <a:rPr lang="sk-SK" sz="2800" b="1" u="sng" dirty="0" err="1" smtClean="0">
                <a:solidFill>
                  <a:srgbClr val="FF0000"/>
                </a:solidFill>
              </a:rPr>
              <a:t>zpozoruje</a:t>
            </a:r>
            <a:r>
              <a:rPr lang="sk-SK" sz="2800" b="1" u="sng" dirty="0" smtClean="0">
                <a:solidFill>
                  <a:srgbClr val="FF0000"/>
                </a:solidFill>
              </a:rPr>
              <a:t> (do 10s) </a:t>
            </a:r>
            <a:endParaRPr lang="sk-SK" sz="28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/>
              <a:t>někdy</a:t>
            </a:r>
            <a:r>
              <a:rPr lang="sk-SK" sz="2800" b="1" dirty="0"/>
              <a:t> </a:t>
            </a:r>
            <a:r>
              <a:rPr lang="sk-SK" sz="2800" b="1" dirty="0" err="1"/>
              <a:t>se</a:t>
            </a:r>
            <a:r>
              <a:rPr lang="sk-SK" sz="2800" b="1" dirty="0"/>
              <a:t> </a:t>
            </a:r>
            <a:r>
              <a:rPr lang="sk-SK" sz="2800" b="1" dirty="0" err="1"/>
              <a:t>jím</a:t>
            </a:r>
            <a:r>
              <a:rPr lang="sk-SK" sz="2800" b="1" dirty="0"/>
              <a:t> </a:t>
            </a:r>
            <a:r>
              <a:rPr lang="sk-SK" sz="2800" b="1" dirty="0" err="1"/>
              <a:t>podaří</a:t>
            </a:r>
            <a:r>
              <a:rPr lang="sk-SK" sz="2800" b="1" dirty="0"/>
              <a:t> </a:t>
            </a:r>
            <a:r>
              <a:rPr lang="sk-SK" sz="2800" b="1" dirty="0" err="1"/>
              <a:t>obnovit</a:t>
            </a:r>
            <a:r>
              <a:rPr lang="sk-SK" sz="2800" b="1" dirty="0"/>
              <a:t> </a:t>
            </a:r>
            <a:r>
              <a:rPr lang="sk-SK" sz="2800" b="1" dirty="0" err="1"/>
              <a:t>spontánní</a:t>
            </a:r>
            <a:r>
              <a:rPr lang="sk-SK" sz="2800" b="1" dirty="0"/>
              <a:t> srdeční </a:t>
            </a:r>
            <a:r>
              <a:rPr lang="sk-SK" sz="2800" b="1" dirty="0" err="1"/>
              <a:t>akci</a:t>
            </a:r>
            <a:endParaRPr lang="sk-SK" sz="2800" b="1" dirty="0"/>
          </a:p>
          <a:p>
            <a:pPr>
              <a:lnSpc>
                <a:spcPct val="80000"/>
              </a:lnSpc>
            </a:pPr>
            <a:r>
              <a:rPr lang="cs-CZ" sz="2800" b="1" dirty="0"/>
              <a:t>ú</a:t>
            </a:r>
            <a:r>
              <a:rPr lang="en-US" sz="2800" b="1" dirty="0" err="1"/>
              <a:t>der</a:t>
            </a:r>
            <a:r>
              <a:rPr lang="en-US" sz="2800" b="1" dirty="0"/>
              <a:t> s</a:t>
            </a:r>
            <a:r>
              <a:rPr lang="sk-SK" sz="2800" b="1" dirty="0"/>
              <a:t>e </a:t>
            </a:r>
            <a:r>
              <a:rPr lang="sk-SK" sz="2800" b="1" dirty="0" err="1"/>
              <a:t>dělá</a:t>
            </a:r>
            <a:r>
              <a:rPr lang="sk-SK" sz="2800" b="1" dirty="0"/>
              <a:t> </a:t>
            </a:r>
            <a:r>
              <a:rPr lang="en-US" sz="2800" b="1" dirty="0" err="1"/>
              <a:t>spodn</a:t>
            </a:r>
            <a:r>
              <a:rPr lang="sk-SK" sz="2800" b="1" dirty="0"/>
              <a:t>í</a:t>
            </a:r>
            <a:r>
              <a:rPr lang="en-US" sz="2800" b="1" dirty="0"/>
              <a:t> </a:t>
            </a:r>
            <a:r>
              <a:rPr lang="en-US" sz="2800" b="1" dirty="0" err="1"/>
              <a:t>hranou</a:t>
            </a:r>
            <a:r>
              <a:rPr lang="en-US" sz="2800" b="1" dirty="0"/>
              <a:t> </a:t>
            </a:r>
            <a:r>
              <a:rPr lang="en-US" sz="2800" b="1" dirty="0" err="1"/>
              <a:t>ruky</a:t>
            </a:r>
            <a:r>
              <a:rPr lang="en-US" sz="2800" b="1" dirty="0"/>
              <a:t> z </a:t>
            </a:r>
            <a:r>
              <a:rPr lang="en-US" sz="2800" b="1" dirty="0" err="1"/>
              <a:t>výšky</a:t>
            </a:r>
            <a:r>
              <a:rPr lang="en-US" sz="2800" b="1" dirty="0"/>
              <a:t> </a:t>
            </a:r>
            <a:endParaRPr lang="cs-CZ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 dirty="0"/>
              <a:t>   </a:t>
            </a:r>
            <a:r>
              <a:rPr lang="en-US" sz="2800" b="1" dirty="0"/>
              <a:t>20-30 cm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st</a:t>
            </a:r>
            <a:r>
              <a:rPr lang="sk-SK" sz="2800" b="1" dirty="0"/>
              <a:t>ř</a:t>
            </a:r>
            <a:r>
              <a:rPr lang="en-US" sz="2800" b="1" dirty="0" err="1"/>
              <a:t>ed</a:t>
            </a:r>
            <a:r>
              <a:rPr lang="en-US" sz="2800" b="1" dirty="0"/>
              <a:t> </a:t>
            </a:r>
            <a:r>
              <a:rPr lang="en-US" sz="2800" b="1" dirty="0" err="1"/>
              <a:t>hrudn</a:t>
            </a:r>
            <a:r>
              <a:rPr lang="sk-SK" sz="2800" b="1" dirty="0"/>
              <a:t>í</a:t>
            </a:r>
            <a:r>
              <a:rPr lang="en-US" sz="2800" b="1" dirty="0"/>
              <a:t> </a:t>
            </a:r>
            <a:r>
              <a:rPr lang="en-US" sz="2800" b="1" dirty="0" err="1" smtClean="0"/>
              <a:t>kosti</a:t>
            </a:r>
            <a:endParaRPr lang="sk-SK" sz="2800" b="1" dirty="0" smtClean="0"/>
          </a:p>
          <a:p>
            <a:pPr>
              <a:lnSpc>
                <a:spcPct val="80000"/>
              </a:lnSpc>
            </a:pPr>
            <a:r>
              <a:rPr lang="sk-SK" sz="2800" b="1" dirty="0" err="1" smtClean="0"/>
              <a:t>dle</a:t>
            </a:r>
            <a:r>
              <a:rPr lang="sk-SK" sz="2800" b="1" dirty="0" smtClean="0"/>
              <a:t> ERC 2010 </a:t>
            </a:r>
            <a:r>
              <a:rPr lang="sk-SK" sz="2800" b="1" dirty="0" err="1" smtClean="0"/>
              <a:t>se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nedoporučuje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vůbec</a:t>
            </a:r>
            <a:endParaRPr lang="sk-SK" sz="2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sz="2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Záchranné dýchání</a:t>
            </a:r>
            <a:endParaRPr lang="en-US" sz="2800" b="1">
              <a:solidFill>
                <a:srgbClr val="084077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4800600" y="1700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800600" y="1700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800600" y="2309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800600" y="29194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4800600" y="35290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800600" y="41386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800600" y="47482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800600" y="5357813"/>
            <a:ext cx="3962400" cy="533400"/>
          </a:xfrm>
          <a:prstGeom prst="rect">
            <a:avLst/>
          </a:prstGeom>
          <a:solidFill>
            <a:srgbClr val="084077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800600" y="59674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800600" y="2309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800600" y="35290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4800600" y="41386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4800600" y="47482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4800600" y="53578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4800600" y="5967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cs-CZ" sz="2600" b="1">
                <a:solidFill>
                  <a:schemeClr val="bg1"/>
                </a:solidFill>
              </a:rPr>
              <a:t>2 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48075"/>
            <a:ext cx="3836988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33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Záchranné dýchání</a:t>
            </a:r>
            <a:endParaRPr lang="en-US" sz="2800" b="1">
              <a:solidFill>
                <a:srgbClr val="084077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59338" y="2071688"/>
            <a:ext cx="4038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stiskněte </a:t>
            </a:r>
            <a:r>
              <a:rPr lang="cs-CZ" sz="2400" dirty="0"/>
              <a:t>nos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nadechněte </a:t>
            </a:r>
            <a:r>
              <a:rPr lang="cs-CZ" sz="2400" dirty="0"/>
              <a:t>se normálně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obejměte </a:t>
            </a:r>
            <a:r>
              <a:rPr lang="cs-CZ" sz="2400" dirty="0"/>
              <a:t>svými ústy rty zraněného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vdechněte </a:t>
            </a:r>
            <a:r>
              <a:rPr lang="cs-CZ" sz="2400" dirty="0"/>
              <a:t>tak, aby                se zvedl hrudník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počkejte </a:t>
            </a:r>
            <a:r>
              <a:rPr lang="cs-CZ" sz="2400" dirty="0"/>
              <a:t>asi </a:t>
            </a:r>
            <a:r>
              <a:rPr lang="en-GB" sz="2400" dirty="0"/>
              <a:t> 1 se</a:t>
            </a:r>
            <a:r>
              <a:rPr lang="cs-CZ" sz="2400" dirty="0" err="1"/>
              <a:t>kundu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umožněte </a:t>
            </a:r>
            <a:r>
              <a:rPr lang="cs-CZ" sz="2400" dirty="0"/>
              <a:t>hrudníku,                     aby se navrátil                          do původní polohy (exspirační)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cs-CZ" sz="2400" dirty="0" smtClean="0"/>
              <a:t>opakujte</a:t>
            </a: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48075"/>
            <a:ext cx="3836988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5257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Pokračování KPR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229600" cy="513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>
              <a:buFontTx/>
              <a:buNone/>
            </a:pPr>
            <a:r>
              <a:rPr lang="en-GB"/>
              <a:t>		    </a:t>
            </a:r>
            <a:r>
              <a:rPr lang="en-GB" sz="4800"/>
              <a:t>30		</a:t>
            </a:r>
            <a:r>
              <a:rPr lang="cs-CZ" sz="4800"/>
              <a:t>:</a:t>
            </a:r>
            <a:r>
              <a:rPr lang="en-GB" sz="4800"/>
              <a:t>		2</a:t>
            </a:r>
            <a:endParaRPr lang="en-US" sz="480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3" y="1676400"/>
            <a:ext cx="3049587" cy="3267075"/>
          </a:xfrm>
          <a:prstGeom prst="rect">
            <a:avLst/>
          </a:prstGeom>
          <a:noFill/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31988"/>
            <a:ext cx="4200525" cy="30972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5554960" cy="940966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Klinický obraz NZO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bezvědomí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terminální</a:t>
            </a:r>
            <a:r>
              <a:rPr lang="sk-SK" dirty="0" smtClean="0"/>
              <a:t> </a:t>
            </a:r>
            <a:r>
              <a:rPr lang="sk-SK" dirty="0" err="1" smtClean="0"/>
              <a:t>dechová</a:t>
            </a:r>
            <a:r>
              <a:rPr lang="sk-SK" dirty="0" smtClean="0"/>
              <a:t> aktivita = </a:t>
            </a:r>
            <a:r>
              <a:rPr lang="sk-SK" dirty="0" err="1" smtClean="0"/>
              <a:t>gasping</a:t>
            </a:r>
            <a:r>
              <a:rPr lang="sk-SK" dirty="0" smtClean="0"/>
              <a:t>, </a:t>
            </a:r>
            <a:r>
              <a:rPr lang="sk-SK" dirty="0" err="1" smtClean="0"/>
              <a:t>přecházející</a:t>
            </a:r>
            <a:r>
              <a:rPr lang="sk-SK" dirty="0" smtClean="0"/>
              <a:t> v </a:t>
            </a:r>
            <a:r>
              <a:rPr lang="sk-SK" dirty="0" err="1" smtClean="0"/>
              <a:t>bezdeší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žádná</a:t>
            </a:r>
            <a:r>
              <a:rPr lang="sk-SK" dirty="0" smtClean="0"/>
              <a:t> </a:t>
            </a:r>
            <a:r>
              <a:rPr lang="sk-SK" dirty="0" err="1" smtClean="0"/>
              <a:t>další</a:t>
            </a:r>
            <a:r>
              <a:rPr lang="sk-SK" dirty="0" smtClean="0"/>
              <a:t> </a:t>
            </a:r>
            <a:r>
              <a:rPr lang="sk-SK" dirty="0" err="1" smtClean="0"/>
              <a:t>spontánní</a:t>
            </a:r>
            <a:r>
              <a:rPr lang="sk-SK" dirty="0" smtClean="0"/>
              <a:t> aktivita</a:t>
            </a:r>
            <a:endParaRPr lang="sk-SK" dirty="0"/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819400" y="1447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819400" y="1447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819400" y="2057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819400" y="2667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819400" y="32766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819400" y="38862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819400" y="44958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819400" y="51054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819400" y="5715000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819400" y="2057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819400" y="2667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pro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819400" y="3276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819400" y="3886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819400" y="44958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819400" y="51054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819400" y="57150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4849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522413"/>
            <a:ext cx="1863725" cy="1619250"/>
          </a:xfrm>
          <a:prstGeom prst="rect">
            <a:avLst/>
          </a:prstGeom>
          <a:noFill/>
        </p:spPr>
      </p:pic>
      <p:pic>
        <p:nvPicPr>
          <p:cNvPr id="14849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600" y="1450975"/>
            <a:ext cx="4108450" cy="1473200"/>
          </a:xfrm>
          <a:prstGeom prst="rect">
            <a:avLst/>
          </a:prstGeom>
          <a:noFill/>
        </p:spPr>
      </p:pic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4427538" y="620713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Shrnutí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609600"/>
            <a:ext cx="3519488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KPR u dětí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2262188"/>
            <a:ext cx="3962400" cy="4983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Technika KPR                     u dospělých může být využita i u dětí</a:t>
            </a:r>
            <a:endParaRPr lang="en-GB"/>
          </a:p>
          <a:p>
            <a:endParaRPr lang="en-GB"/>
          </a:p>
          <a:p>
            <a:r>
              <a:rPr lang="cs-CZ"/>
              <a:t>Provádějte kompresi do hloubky 1/3 hrudníku</a:t>
            </a:r>
            <a:endParaRPr lang="en-GB"/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6663"/>
            <a:ext cx="4259263" cy="27003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132137" y="476672"/>
            <a:ext cx="6011863" cy="1584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3200" b="1" u="sng" dirty="0">
                <a:solidFill>
                  <a:srgbClr val="FF0000"/>
                </a:solidFill>
              </a:rPr>
              <a:t>NEPŘ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Í</a:t>
            </a:r>
            <a:r>
              <a:rPr lang="cs-CZ" sz="3200" b="1" u="sng" dirty="0">
                <a:solidFill>
                  <a:srgbClr val="FF0000"/>
                </a:solidFill>
              </a:rPr>
              <a:t>M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Á</a:t>
            </a:r>
            <a:r>
              <a:rPr lang="cs-CZ" sz="3200" b="1" u="sng" dirty="0">
                <a:solidFill>
                  <a:srgbClr val="FF0000"/>
                </a:solidFill>
              </a:rPr>
              <a:t> SRDEČN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Í</a:t>
            </a:r>
            <a:r>
              <a:rPr lang="cs-CZ" sz="3200" b="1" u="sng" dirty="0">
                <a:solidFill>
                  <a:srgbClr val="FF0000"/>
                </a:solidFill>
              </a:rPr>
              <a:t> MAS</a:t>
            </a:r>
            <a:r>
              <a:rPr lang="cs-CZ" sz="3200" b="1" u="sng" dirty="0">
                <a:solidFill>
                  <a:srgbClr val="FF0000"/>
                </a:solidFill>
                <a:latin typeface="Times New Roman"/>
              </a:rPr>
              <a:t>Á</a:t>
            </a:r>
            <a:r>
              <a:rPr lang="cs-CZ" sz="3200" b="1" u="sng" dirty="0">
                <a:solidFill>
                  <a:srgbClr val="FF0000"/>
                </a:solidFill>
              </a:rPr>
              <a:t>Ž 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U NOVOROZENCE A KOJENCE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21811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89138"/>
            <a:ext cx="3433762" cy="2746375"/>
          </a:xfrm>
          <a:noFill/>
        </p:spPr>
      </p:pic>
      <p:pic>
        <p:nvPicPr>
          <p:cNvPr id="21811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235325" cy="2706688"/>
          </a:xfrm>
          <a:noFill/>
        </p:spPr>
      </p:pic>
      <p:sp>
        <p:nvSpPr>
          <p:cNvPr id="218117" name="AutoShape 5"/>
          <p:cNvSpPr>
            <a:spLocks noChangeArrowheads="1"/>
          </p:cNvSpPr>
          <p:nvPr/>
        </p:nvSpPr>
        <p:spPr bwMode="auto">
          <a:xfrm>
            <a:off x="5724128" y="2204864"/>
            <a:ext cx="3097212" cy="1368425"/>
          </a:xfrm>
          <a:prstGeom prst="wedgeRoundRectCallout">
            <a:avLst>
              <a:gd name="adj1" fmla="val 28"/>
              <a:gd name="adj2" fmla="val 116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sk-SK" sz="2800" dirty="0">
                <a:latin typeface="Times New Roman" pitchFamily="18" charset="0"/>
              </a:rPr>
              <a:t>1 </a:t>
            </a:r>
            <a:r>
              <a:rPr lang="sk-SK" sz="2800" dirty="0" err="1">
                <a:latin typeface="Times New Roman" pitchFamily="18" charset="0"/>
              </a:rPr>
              <a:t>zachránce</a:t>
            </a:r>
            <a:r>
              <a:rPr lang="sk-SK" sz="2800" dirty="0">
                <a:latin typeface="Times New Roman" pitchFamily="18" charset="0"/>
              </a:rPr>
              <a:t> použije techniku  2 prst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ů</a:t>
            </a: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755650" y="4941888"/>
            <a:ext cx="3781425" cy="1584325"/>
          </a:xfrm>
          <a:prstGeom prst="wedgeRoundRectCallout">
            <a:avLst>
              <a:gd name="adj1" fmla="val -20699"/>
              <a:gd name="adj2" fmla="val -106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sk-SK" sz="2800">
                <a:latin typeface="Times New Roman" pitchFamily="18" charset="0"/>
              </a:rPr>
              <a:t>2 záchranci použijí techniku 2 palc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ů</a:t>
            </a:r>
            <a:r>
              <a:rPr lang="sk-SK" sz="2800">
                <a:latin typeface="Times New Roman" pitchFamily="18" charset="0"/>
              </a:rPr>
              <a:t>                   s obejmutím hrudníku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0" y="381000"/>
            <a:ext cx="5184775" cy="1371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sz="4000" b="1" u="sng" dirty="0">
                <a:solidFill>
                  <a:srgbClr val="FF0000"/>
                </a:solidFill>
              </a:rPr>
              <a:t>POMĚR KOMPRESÍ A VDECH</a:t>
            </a:r>
            <a:r>
              <a:rPr lang="en-US" sz="4000" b="1" u="sng" dirty="0">
                <a:solidFill>
                  <a:srgbClr val="FF0000"/>
                </a:solidFill>
                <a:cs typeface="Times New Roman" pitchFamily="18" charset="0"/>
              </a:rPr>
              <a:t>Ů</a:t>
            </a:r>
            <a:r>
              <a:rPr lang="sk-SK" sz="4000" b="1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492375"/>
            <a:ext cx="7561263" cy="3633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30:2</a:t>
            </a:r>
            <a:r>
              <a:rPr lang="sk-SK" b="1"/>
              <a:t> – jeden zachránce, laik</a:t>
            </a:r>
          </a:p>
          <a:p>
            <a:pPr>
              <a:buClr>
                <a:schemeClr val="tx1"/>
              </a:buClr>
            </a:pPr>
            <a:endParaRPr lang="sk-SK" b="1"/>
          </a:p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3:1</a:t>
            </a:r>
            <a:r>
              <a:rPr lang="sk-SK" b="1"/>
              <a:t> - NOVOROZENCI</a:t>
            </a:r>
          </a:p>
          <a:p>
            <a:pPr>
              <a:buClr>
                <a:schemeClr val="tx1"/>
              </a:buClr>
            </a:pPr>
            <a:endParaRPr lang="sk-SK" b="1"/>
          </a:p>
          <a:p>
            <a:pPr>
              <a:buClr>
                <a:schemeClr val="tx1"/>
              </a:buClr>
            </a:pPr>
            <a:r>
              <a:rPr lang="sk-SK" b="1">
                <a:solidFill>
                  <a:srgbClr val="FF0000"/>
                </a:solidFill>
              </a:rPr>
              <a:t>15:2</a:t>
            </a:r>
            <a:r>
              <a:rPr lang="sk-SK" b="1"/>
              <a:t> - KOJENCI </a:t>
            </a:r>
          </a:p>
          <a:p>
            <a:pPr>
              <a:buFontTx/>
              <a:buNone/>
            </a:pPr>
            <a:r>
              <a:rPr lang="sk-SK" b="1"/>
              <a:t>              a děti do 15l. 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219140" name="AutoShape 4"/>
          <p:cNvSpPr>
            <a:spLocks/>
          </p:cNvSpPr>
          <p:nvPr/>
        </p:nvSpPr>
        <p:spPr bwMode="auto">
          <a:xfrm>
            <a:off x="5867400" y="3860800"/>
            <a:ext cx="503238" cy="2016125"/>
          </a:xfrm>
          <a:prstGeom prst="rightBrace">
            <a:avLst>
              <a:gd name="adj1" fmla="val 33386"/>
              <a:gd name="adj2" fmla="val 5000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372225" y="4437063"/>
            <a:ext cx="2484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sk-SK" sz="2800" b="1">
                <a:latin typeface="Times New Roman" pitchFamily="18" charset="0"/>
              </a:rPr>
              <a:t>2 zachránci,</a:t>
            </a:r>
          </a:p>
          <a:p>
            <a:pPr eaLnBrk="0" hangingPunct="0"/>
            <a:r>
              <a:rPr kumimoji="1" lang="sk-SK" sz="2800" b="1">
                <a:latin typeface="Times New Roman" pitchFamily="18" charset="0"/>
              </a:rPr>
              <a:t>profesionálové </a:t>
            </a:r>
            <a:endParaRPr kumimoji="1"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620713"/>
            <a:ext cx="8229600" cy="4905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14063"/>
                </a:solidFill>
              </a:rPr>
              <a:t>AED – automatický externí </a:t>
            </a:r>
            <a:br>
              <a:rPr lang="cs-CZ" sz="2800" b="1">
                <a:solidFill>
                  <a:srgbClr val="014063"/>
                </a:solidFill>
              </a:rPr>
            </a:br>
            <a:r>
              <a:rPr lang="cs-CZ" sz="2800" b="1">
                <a:solidFill>
                  <a:srgbClr val="014063"/>
                </a:solidFill>
              </a:rPr>
              <a:t>defibrilátor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320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1" lang="sk-SK" dirty="0" err="1"/>
              <a:t>Využívá</a:t>
            </a:r>
            <a:r>
              <a:rPr kumimoji="1" lang="sk-SK" dirty="0"/>
              <a:t> </a:t>
            </a:r>
            <a:r>
              <a:rPr kumimoji="1" lang="sk-SK" dirty="0" err="1"/>
              <a:t>se</a:t>
            </a:r>
            <a:r>
              <a:rPr kumimoji="1" lang="sk-SK" dirty="0"/>
              <a:t> v </a:t>
            </a:r>
            <a:r>
              <a:rPr kumimoji="1" lang="sk-SK" dirty="0" err="1"/>
              <a:t>přednemocniční</a:t>
            </a:r>
            <a:r>
              <a:rPr kumimoji="1" lang="sk-SK" dirty="0"/>
              <a:t> neodkladné </a:t>
            </a:r>
            <a:r>
              <a:rPr kumimoji="1" lang="sk-SK" dirty="0" err="1"/>
              <a:t>péči</a:t>
            </a:r>
            <a:r>
              <a:rPr kumimoji="1" lang="sk-SK" dirty="0"/>
              <a:t> a v terénu na </a:t>
            </a:r>
            <a:r>
              <a:rPr kumimoji="1" lang="sk-SK" dirty="0" err="1"/>
              <a:t>velkých</a:t>
            </a:r>
            <a:r>
              <a:rPr kumimoji="1" lang="sk-SK" dirty="0"/>
              <a:t> </a:t>
            </a:r>
            <a:r>
              <a:rPr kumimoji="1" lang="sk-SK" dirty="0" err="1"/>
              <a:t>shromážděních</a:t>
            </a:r>
            <a:r>
              <a:rPr kumimoji="1" lang="sk-SK" dirty="0"/>
              <a:t> </a:t>
            </a:r>
            <a:r>
              <a:rPr kumimoji="1" lang="sk-SK" dirty="0" err="1"/>
              <a:t>osob</a:t>
            </a:r>
            <a:endParaRPr kumimoji="1" lang="sk-SK" dirty="0"/>
          </a:p>
          <a:p>
            <a:pPr>
              <a:lnSpc>
                <a:spcPct val="90000"/>
              </a:lnSpc>
            </a:pPr>
            <a:endParaRPr kumimoji="1" lang="sk-SK" dirty="0"/>
          </a:p>
          <a:p>
            <a:pPr>
              <a:lnSpc>
                <a:spcPct val="90000"/>
              </a:lnSpc>
            </a:pPr>
            <a:r>
              <a:rPr kumimoji="1" lang="sk-SK" dirty="0"/>
              <a:t>Umožňuje i laik</a:t>
            </a:r>
            <a:r>
              <a:rPr kumimoji="1" lang="en-US" dirty="0">
                <a:cs typeface="Times New Roman" pitchFamily="18" charset="0"/>
              </a:rPr>
              <a:t>ů</a:t>
            </a:r>
            <a:r>
              <a:rPr kumimoji="1" lang="sk-SK" dirty="0">
                <a:cs typeface="Times New Roman" pitchFamily="18" charset="0"/>
              </a:rPr>
              <a:t>m</a:t>
            </a:r>
            <a:r>
              <a:rPr kumimoji="1" lang="en-US" dirty="0"/>
              <a:t> </a:t>
            </a:r>
            <a:r>
              <a:rPr kumimoji="1" lang="sk-SK" dirty="0" err="1"/>
              <a:t>provést</a:t>
            </a:r>
            <a:r>
              <a:rPr kumimoji="1" lang="sk-SK" dirty="0"/>
              <a:t> časnou </a:t>
            </a:r>
            <a:r>
              <a:rPr kumimoji="1" lang="en-US" dirty="0" err="1"/>
              <a:t>elektrick</a:t>
            </a:r>
            <a:r>
              <a:rPr kumimoji="1" lang="sk-SK" dirty="0" err="1"/>
              <a:t>ou</a:t>
            </a:r>
            <a:r>
              <a:rPr kumimoji="1" lang="en-US" dirty="0"/>
              <a:t> </a:t>
            </a:r>
            <a:r>
              <a:rPr kumimoji="1" lang="en-US" dirty="0" err="1"/>
              <a:t>defibril</a:t>
            </a:r>
            <a:r>
              <a:rPr kumimoji="1" lang="sk-SK" dirty="0" err="1"/>
              <a:t>aci</a:t>
            </a:r>
            <a:r>
              <a:rPr kumimoji="1" lang="en-US" dirty="0"/>
              <a:t> u </a:t>
            </a:r>
            <a:r>
              <a:rPr kumimoji="1" lang="en-US" dirty="0" err="1"/>
              <a:t>komorov</a:t>
            </a:r>
            <a:r>
              <a:rPr kumimoji="1" lang="sk-SK" dirty="0"/>
              <a:t>é</a:t>
            </a:r>
            <a:r>
              <a:rPr kumimoji="1" lang="en-US" dirty="0"/>
              <a:t> fibril</a:t>
            </a:r>
            <a:r>
              <a:rPr kumimoji="1" lang="sk-SK" dirty="0" err="1"/>
              <a:t>ace</a:t>
            </a:r>
            <a:r>
              <a:rPr kumimoji="1" lang="en-US" dirty="0"/>
              <a:t>. </a:t>
            </a:r>
          </a:p>
          <a:p>
            <a:endParaRPr lang="cs-CZ" dirty="0"/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487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GB" sz="2800" b="1">
                <a:solidFill>
                  <a:srgbClr val="084077"/>
                </a:solidFill>
              </a:rPr>
              <a:t>DEFIBRIL</a:t>
            </a:r>
            <a:r>
              <a:rPr lang="cs-CZ" sz="2800" b="1">
                <a:solidFill>
                  <a:srgbClr val="084077"/>
                </a:solidFill>
              </a:rPr>
              <a:t>ACE</a:t>
            </a:r>
            <a:endParaRPr lang="en-US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14525"/>
            <a:ext cx="3060700" cy="1936750"/>
          </a:xfrm>
          <a:prstGeom prst="rect">
            <a:avLst/>
          </a:prstGeom>
          <a:noFill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12913"/>
            <a:ext cx="3908425" cy="47640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2841625" y="45561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841625" y="15081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841625" y="21177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2841625" y="27273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841625" y="3336925"/>
            <a:ext cx="3962400" cy="45720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2841625" y="3946525"/>
            <a:ext cx="3962400" cy="488950"/>
          </a:xfrm>
          <a:prstGeom prst="rect">
            <a:avLst/>
          </a:prstGeom>
          <a:solidFill>
            <a:srgbClr val="339966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2841625" y="5165725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841625" y="5775325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841625" y="5165725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připojit </a:t>
            </a:r>
            <a:r>
              <a:rPr lang="en-GB" sz="2600" b="1">
                <a:solidFill>
                  <a:schemeClr val="bg1"/>
                </a:solidFill>
              </a:rPr>
              <a:t> AED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841625" y="5775325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následovat hlasovou</a:t>
            </a:r>
            <a:r>
              <a:rPr lang="en-GB" sz="2600" b="1">
                <a:solidFill>
                  <a:schemeClr val="bg1"/>
                </a:solidFill>
              </a:rPr>
              <a:t> </a:t>
            </a:r>
            <a:r>
              <a:rPr lang="cs-CZ" sz="2600" b="1">
                <a:solidFill>
                  <a:schemeClr val="bg1"/>
                </a:solidFill>
              </a:rPr>
              <a:t>nápovědu</a:t>
            </a:r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7912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Zapnutí AED </a:t>
            </a:r>
            <a:br>
              <a:rPr lang="cs-CZ" sz="2800" b="1">
                <a:solidFill>
                  <a:srgbClr val="084077"/>
                </a:solidFill>
              </a:rPr>
            </a:br>
            <a:r>
              <a:rPr lang="cs-CZ" sz="2800" b="1">
                <a:solidFill>
                  <a:srgbClr val="084077"/>
                </a:solidFill>
              </a:rPr>
              <a:t>(Automatický externí defibrilátor)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72038" y="2944813"/>
            <a:ext cx="4038600" cy="2287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z="2800"/>
              <a:t>Některé </a:t>
            </a:r>
            <a:r>
              <a:rPr lang="en-GB" sz="2800"/>
              <a:t>AED</a:t>
            </a:r>
            <a:r>
              <a:rPr lang="cs-CZ" sz="2800"/>
              <a:t> přístroje se zapínají automaticky                      při otevření víka</a:t>
            </a:r>
            <a:endParaRPr lang="en-GB" sz="2800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2792413" cy="28527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021263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Nalepení svodů                               k obnaženému hrudníku  zraněného</a:t>
            </a:r>
            <a:endParaRPr lang="en-US" sz="400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43163"/>
            <a:ext cx="4114800" cy="4033837"/>
          </a:xfrm>
          <a:prstGeom prst="rect">
            <a:avLst/>
          </a:prstGeom>
          <a:noFill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9525" y="2084388"/>
            <a:ext cx="3709988" cy="439261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5776"/>
            <a:ext cx="5184576" cy="50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31840" y="404664"/>
            <a:ext cx="5554960" cy="1012974"/>
          </a:xfrm>
        </p:spPr>
        <p:txBody>
          <a:bodyPr/>
          <a:lstStyle/>
          <a:p>
            <a:r>
              <a:rPr lang="sk-SK" dirty="0" err="1" smtClean="0">
                <a:solidFill>
                  <a:srgbClr val="0070C0"/>
                </a:solidFill>
              </a:rPr>
              <a:t>Správná</a:t>
            </a:r>
            <a:r>
              <a:rPr lang="sk-SK" dirty="0" smtClean="0">
                <a:solidFill>
                  <a:srgbClr val="0070C0"/>
                </a:solidFill>
              </a:rPr>
              <a:t> poloha </a:t>
            </a:r>
            <a:r>
              <a:rPr lang="sk-SK" dirty="0" err="1" smtClean="0">
                <a:solidFill>
                  <a:srgbClr val="0070C0"/>
                </a:solidFill>
              </a:rPr>
              <a:t>elektrod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940966"/>
          </a:xfrm>
        </p:spPr>
        <p:txBody>
          <a:bodyPr/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NR – neodkladná </a:t>
            </a:r>
            <a:r>
              <a:rPr lang="sk-SK" sz="4000" b="1" dirty="0" err="1" smtClean="0">
                <a:solidFill>
                  <a:srgbClr val="FF0000"/>
                </a:solidFill>
              </a:rPr>
              <a:t>resuscitace</a:t>
            </a:r>
            <a:r>
              <a:rPr lang="sk-SK" sz="3600" b="1" dirty="0" smtClean="0">
                <a:solidFill>
                  <a:srgbClr val="FF0000"/>
                </a:solidFill>
              </a:rPr>
              <a:t/>
            </a:r>
            <a:br>
              <a:rPr lang="sk-SK" sz="3600" b="1" dirty="0" smtClean="0">
                <a:solidFill>
                  <a:srgbClr val="FF0000"/>
                </a:solidFill>
              </a:rPr>
            </a:b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kumimoji="1" lang="cs-CZ" b="1" dirty="0" smtClean="0"/>
              <a:t>Neodkladná Resuscitace</a:t>
            </a:r>
            <a:r>
              <a:rPr kumimoji="1" lang="cs-CZ" dirty="0" smtClean="0"/>
              <a:t> - Soubor na sebe navazujících léčebných postup</a:t>
            </a:r>
            <a:r>
              <a:rPr kumimoji="1" lang="en-US" dirty="0" smtClean="0">
                <a:cs typeface="Times New Roman" pitchFamily="18" charset="0"/>
              </a:rPr>
              <a:t>ů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směřujících</a:t>
            </a:r>
            <a:r>
              <a:rPr kumimoji="1" lang="sk-SK" dirty="0" smtClean="0">
                <a:cs typeface="Times New Roman" pitchFamily="18" charset="0"/>
              </a:rPr>
              <a:t> k </a:t>
            </a:r>
            <a:r>
              <a:rPr kumimoji="1" lang="sk-SK" dirty="0" err="1" smtClean="0">
                <a:cs typeface="Times New Roman" pitchFamily="18" charset="0"/>
              </a:rPr>
              <a:t>neprodlenému</a:t>
            </a:r>
            <a:r>
              <a:rPr kumimoji="1" lang="sk-SK" dirty="0" smtClean="0">
                <a:cs typeface="Times New Roman" pitchFamily="18" charset="0"/>
              </a:rPr>
              <a:t> obnovení </a:t>
            </a:r>
            <a:r>
              <a:rPr kumimoji="1" lang="sk-SK" dirty="0" err="1" smtClean="0">
                <a:cs typeface="Times New Roman" pitchFamily="18" charset="0"/>
              </a:rPr>
              <a:t>oběhu</a:t>
            </a:r>
            <a:r>
              <a:rPr kumimoji="1" lang="sk-SK" dirty="0" smtClean="0">
                <a:cs typeface="Times New Roman" pitchFamily="18" charset="0"/>
              </a:rPr>
              <a:t> okysličené </a:t>
            </a:r>
            <a:r>
              <a:rPr kumimoji="1" lang="sk-SK" dirty="0" err="1" smtClean="0">
                <a:cs typeface="Times New Roman" pitchFamily="18" charset="0"/>
              </a:rPr>
              <a:t>krve</a:t>
            </a:r>
            <a:r>
              <a:rPr kumimoji="1" lang="sk-SK" dirty="0" smtClean="0">
                <a:cs typeface="Times New Roman" pitchFamily="18" charset="0"/>
              </a:rPr>
              <a:t> u osoby, </a:t>
            </a:r>
            <a:r>
              <a:rPr kumimoji="1" lang="sk-SK" dirty="0" err="1" smtClean="0">
                <a:cs typeface="Times New Roman" pitchFamily="18" charset="0"/>
              </a:rPr>
              <a:t>postižené</a:t>
            </a:r>
            <a:r>
              <a:rPr kumimoji="1" lang="sk-SK" dirty="0" smtClean="0">
                <a:cs typeface="Times New Roman" pitchFamily="18" charset="0"/>
              </a:rPr>
              <a:t> NZO s </a:t>
            </a:r>
            <a:r>
              <a:rPr kumimoji="1" lang="sk-SK" dirty="0" err="1" smtClean="0">
                <a:cs typeface="Times New Roman" pitchFamily="18" charset="0"/>
              </a:rPr>
              <a:t>cílem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uchránit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před</a:t>
            </a:r>
            <a:r>
              <a:rPr kumimoji="1" lang="sk-SK" dirty="0" smtClean="0">
                <a:cs typeface="Times New Roman" pitchFamily="18" charset="0"/>
              </a:rPr>
              <a:t> nezvratným </a:t>
            </a:r>
            <a:r>
              <a:rPr kumimoji="1" lang="sk-SK" dirty="0" err="1" smtClean="0">
                <a:cs typeface="Times New Roman" pitchFamily="18" charset="0"/>
              </a:rPr>
              <a:t>poškozením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zejména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mozek</a:t>
            </a:r>
            <a:r>
              <a:rPr kumimoji="1" lang="sk-SK" dirty="0" smtClean="0">
                <a:cs typeface="Times New Roman" pitchFamily="18" charset="0"/>
              </a:rPr>
              <a:t> a myokard.                                          </a:t>
            </a:r>
          </a:p>
          <a:p>
            <a:r>
              <a:rPr kumimoji="1" lang="sk-SK" dirty="0" smtClean="0">
                <a:cs typeface="Times New Roman" pitchFamily="18" charset="0"/>
              </a:rPr>
              <a:t>                                         (</a:t>
            </a:r>
            <a:r>
              <a:rPr kumimoji="1" lang="sk-SK" dirty="0" err="1" smtClean="0">
                <a:cs typeface="Times New Roman" pitchFamily="18" charset="0"/>
              </a:rPr>
              <a:t>Ondřej</a:t>
            </a:r>
            <a:r>
              <a:rPr kumimoji="1" lang="sk-SK" dirty="0" smtClean="0">
                <a:cs typeface="Times New Roman" pitchFamily="18" charset="0"/>
              </a:rPr>
              <a:t> </a:t>
            </a:r>
            <a:r>
              <a:rPr kumimoji="1" lang="sk-SK" dirty="0" err="1" smtClean="0">
                <a:cs typeface="Times New Roman" pitchFamily="18" charset="0"/>
              </a:rPr>
              <a:t>Franěk</a:t>
            </a:r>
            <a:r>
              <a:rPr kumimoji="1" lang="sk-SK" dirty="0" smtClean="0">
                <a:cs typeface="Times New Roman" pitchFamily="18" charset="0"/>
              </a:rPr>
              <a:t>)</a:t>
            </a:r>
            <a:endParaRPr kumimoji="1" lang="sk-SK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52800" y="609600"/>
            <a:ext cx="5562600" cy="966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Analyzování rytmu – nedotýkejte se zraněného</a:t>
            </a:r>
            <a:endParaRPr lang="en-US" sz="400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44650"/>
            <a:ext cx="4137025" cy="48323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37338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Indikování elektrošoku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651500" y="2852738"/>
            <a:ext cx="2808288" cy="2305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Stůjte dál                          od zraněného</a:t>
            </a:r>
            <a:endParaRPr lang="en-GB"/>
          </a:p>
          <a:p>
            <a:r>
              <a:rPr lang="cs-CZ"/>
              <a:t>Vyšlete signál</a:t>
            </a:r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12913"/>
            <a:ext cx="3908425" cy="476408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540375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Po odeslání impulsu elektrošoku následujte instrukce AED</a:t>
            </a:r>
            <a:endParaRPr lang="en-US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1066800" y="5791200"/>
            <a:ext cx="6010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	      </a:t>
            </a:r>
            <a:r>
              <a:rPr lang="en-GB" sz="4800"/>
              <a:t>30	</a:t>
            </a:r>
            <a:r>
              <a:rPr lang="cs-CZ" sz="4800"/>
              <a:t>   :</a:t>
            </a:r>
            <a:r>
              <a:rPr lang="en-GB" sz="4800"/>
              <a:t>	       	2</a:t>
            </a:r>
            <a:endParaRPr lang="en-US" sz="4800"/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noFill/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13" y="3198813"/>
            <a:ext cx="4306887" cy="257492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540375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Není-li doporučen elektrošok postupujte dle instrukcí AED</a:t>
            </a:r>
            <a:r>
              <a:rPr lang="en-GB" sz="2800" b="1">
                <a:solidFill>
                  <a:srgbClr val="084077"/>
                </a:solidFill>
              </a:rPr>
              <a:t/>
            </a:r>
            <a:br>
              <a:rPr lang="en-GB" sz="2800" b="1">
                <a:solidFill>
                  <a:srgbClr val="084077"/>
                </a:solidFill>
              </a:rPr>
            </a:br>
            <a:endParaRPr lang="en-US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66800" y="5791200"/>
            <a:ext cx="5095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	      </a:t>
            </a:r>
            <a:r>
              <a:rPr lang="en-GB" sz="4800"/>
              <a:t>30	</a:t>
            </a:r>
            <a:r>
              <a:rPr lang="cs-CZ" sz="4800"/>
              <a:t>  :</a:t>
            </a:r>
            <a:r>
              <a:rPr lang="en-GB" sz="4800"/>
              <a:t>       	2</a:t>
            </a:r>
            <a:endParaRPr lang="en-US" sz="4800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98813"/>
            <a:ext cx="4306888" cy="2574925"/>
          </a:xfrm>
          <a:prstGeom prst="rect">
            <a:avLst/>
          </a:prstGeom>
          <a:noFill/>
        </p:spPr>
      </p:pic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609600"/>
            <a:ext cx="5611813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2800" b="1">
                <a:solidFill>
                  <a:srgbClr val="084077"/>
                </a:solidFill>
              </a:rPr>
              <a:t>Jestliže oběť (zraněný) začne normálně dýchat uložte                     jej do Stabilizované                              či Rautekovy polohy (zotavovací)</a:t>
            </a:r>
            <a:endParaRPr lang="en-US" sz="400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7189788" cy="22050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00600"/>
            <a:ext cx="4230688" cy="1214438"/>
          </a:xfrm>
          <a:prstGeom prst="rect">
            <a:avLst/>
          </a:prstGeom>
          <a:noFill/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3519488" cy="2697163"/>
          </a:xfrm>
          <a:prstGeom prst="rect">
            <a:avLst/>
          </a:prstGeom>
          <a:noFill/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95400"/>
            <a:ext cx="3663950" cy="2681288"/>
          </a:xfrm>
          <a:prstGeom prst="rect">
            <a:avLst/>
          </a:prstGeom>
          <a:noFill/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86200"/>
            <a:ext cx="3297238" cy="277971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3429000" y="609600"/>
            <a:ext cx="3448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rgbClr val="084077"/>
                </a:solidFill>
              </a:rPr>
              <a:t>AED </a:t>
            </a:r>
            <a:r>
              <a:rPr lang="cs-CZ" sz="2800" b="1">
                <a:solidFill>
                  <a:srgbClr val="084077"/>
                </a:solidFill>
              </a:rPr>
              <a:t>u dětí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827088" y="1341438"/>
            <a:ext cx="404495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</a:t>
            </a:r>
            <a:r>
              <a:rPr lang="en-GB" sz="2400"/>
              <a:t> &gt; 8 </a:t>
            </a:r>
            <a:r>
              <a:rPr lang="cs-CZ" sz="2400"/>
              <a:t>let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</a:t>
            </a:r>
            <a:r>
              <a:rPr lang="en-GB" sz="2400"/>
              <a:t>AED</a:t>
            </a:r>
            <a:r>
              <a:rPr lang="cs-CZ" sz="2400"/>
              <a:t> jako                  u dospělých</a:t>
            </a:r>
            <a:r>
              <a:rPr lang="en-GB" sz="2400"/>
              <a:t/>
            </a:r>
            <a:br>
              <a:rPr lang="en-GB" sz="2400"/>
            </a:br>
            <a:endParaRPr lang="en-GB" sz="240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 </a:t>
            </a:r>
            <a:r>
              <a:rPr lang="en-GB" sz="2400"/>
              <a:t> 1-8 </a:t>
            </a:r>
            <a:r>
              <a:rPr lang="cs-CZ" sz="2400"/>
              <a:t>let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dětské svody - náplasti</a:t>
            </a:r>
            <a:r>
              <a:rPr lang="en-GB" sz="2400"/>
              <a:t> </a:t>
            </a:r>
            <a:r>
              <a:rPr lang="cs-CZ" sz="2400"/>
              <a:t>jsou-li                      k dispozici – jinak použijte totožné jako pro dospělé</a:t>
            </a:r>
            <a:r>
              <a:rPr lang="en-GB" sz="2400"/>
              <a:t>)</a:t>
            </a:r>
            <a:br>
              <a:rPr lang="en-GB" sz="2400"/>
            </a:br>
            <a:endParaRPr lang="en-GB" sz="240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/>
              <a:t> </a:t>
            </a:r>
            <a:r>
              <a:rPr lang="cs-CZ" sz="2400"/>
              <a:t>věk</a:t>
            </a:r>
            <a:r>
              <a:rPr lang="en-GB" sz="2400"/>
              <a:t> &lt; 1 </a:t>
            </a:r>
            <a:r>
              <a:rPr lang="cs-CZ" sz="2400"/>
              <a:t>rok</a:t>
            </a:r>
            <a:endParaRPr lang="en-GB" sz="240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r>
              <a:rPr lang="cs-CZ" sz="2400"/>
              <a:t>použijte AED pouze uvádí-li to výrobce </a:t>
            </a:r>
            <a:r>
              <a:rPr lang="en-GB" sz="2400"/>
              <a:t> </a:t>
            </a:r>
            <a:r>
              <a:rPr lang="cs-CZ" sz="2400"/>
              <a:t>jako bezpečné</a:t>
            </a:r>
            <a:endParaRPr lang="en-GB" sz="24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954463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5867400" y="333375"/>
            <a:ext cx="20891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835150" y="333375"/>
            <a:ext cx="20891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838200" y="19161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838200" y="19161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38200" y="25257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838200" y="31353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838200" y="37449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38200" y="43545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838200" y="49641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838200" y="55737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838200" y="6183313"/>
            <a:ext cx="3962400" cy="533400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838200" y="25257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838200" y="31353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838200" y="37449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838200" y="43545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838200" y="49641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838200" y="55737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30 </a:t>
            </a:r>
            <a:r>
              <a:rPr lang="cs-CZ" sz="2600" b="1">
                <a:solidFill>
                  <a:schemeClr val="bg1"/>
                </a:solidFill>
              </a:rPr>
              <a:t>kompresí hrudníku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>
            <a:off x="838200" y="61833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2 </a:t>
            </a:r>
            <a:r>
              <a:rPr lang="cs-CZ" sz="2600" b="1">
                <a:solidFill>
                  <a:schemeClr val="bg1"/>
                </a:solidFill>
              </a:rPr>
              <a:t>záchranné vdechy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48" name="Rectangle 20"/>
          <p:cNvSpPr>
            <a:spLocks noChangeArrowheads="1"/>
          </p:cNvSpPr>
          <p:nvPr/>
        </p:nvSpPr>
        <p:spPr bwMode="auto">
          <a:xfrm>
            <a:off x="4930775" y="19161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4930775" y="1916113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Bezpečný přístup</a:t>
            </a:r>
            <a:endParaRPr lang="en-US" sz="2600" b="1">
              <a:solidFill>
                <a:schemeClr val="bg1"/>
              </a:solidFill>
            </a:endParaRPr>
          </a:p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4930775" y="25257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4930775" y="31353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4930775" y="37449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4930775" y="43545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930775" y="49641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4930775" y="55737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6" name="Rectangle 28"/>
          <p:cNvSpPr>
            <a:spLocks noChangeArrowheads="1"/>
          </p:cNvSpPr>
          <p:nvPr/>
        </p:nvSpPr>
        <p:spPr bwMode="auto">
          <a:xfrm>
            <a:off x="4930775" y="6183313"/>
            <a:ext cx="3962400" cy="533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4930775" y="25257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reakcí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4930775" y="31353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Volání o pomoc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59" name="Rectangle 31"/>
          <p:cNvSpPr>
            <a:spLocks noChangeArrowheads="1"/>
          </p:cNvSpPr>
          <p:nvPr/>
        </p:nvSpPr>
        <p:spPr bwMode="auto">
          <a:xfrm>
            <a:off x="4930775" y="3744913"/>
            <a:ext cx="3962400" cy="4572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Uvolnění dýchacích cest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4930775" y="4354513"/>
            <a:ext cx="3962400" cy="8858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Kontrola dýchání</a:t>
            </a:r>
            <a:endParaRPr lang="en-US" sz="2600" b="1">
              <a:solidFill>
                <a:schemeClr val="bg1"/>
              </a:solidFill>
            </a:endParaRPr>
          </a:p>
          <a:p>
            <a:pPr algn="ctr"/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4930775" y="49641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Volat 155 (112)</a:t>
            </a:r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4930775" y="5573713"/>
            <a:ext cx="3962400" cy="4889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600" b="1">
                <a:solidFill>
                  <a:schemeClr val="bg1"/>
                </a:solidFill>
              </a:rPr>
              <a:t>Zapojení </a:t>
            </a:r>
            <a:r>
              <a:rPr lang="en-GB" sz="2600" b="1">
                <a:solidFill>
                  <a:schemeClr val="bg1"/>
                </a:solidFill>
              </a:rPr>
              <a:t>AED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76163" name="Rectangle 35"/>
          <p:cNvSpPr>
            <a:spLocks noChangeArrowheads="1"/>
          </p:cNvSpPr>
          <p:nvPr/>
        </p:nvSpPr>
        <p:spPr bwMode="auto">
          <a:xfrm>
            <a:off x="4930775" y="6183313"/>
            <a:ext cx="3962400" cy="39687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Následuj  hlasovou nápovědu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76164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1000"/>
            <a:ext cx="3600450" cy="1290638"/>
          </a:xfrm>
          <a:prstGeom prst="rect">
            <a:avLst/>
          </a:prstGeom>
          <a:noFill/>
        </p:spPr>
      </p:pic>
      <p:pic>
        <p:nvPicPr>
          <p:cNvPr id="17616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63" y="476250"/>
            <a:ext cx="1911350" cy="120967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Zoll Kru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30313"/>
            <a:ext cx="5486400" cy="5383212"/>
          </a:xfrm>
          <a:prstGeom prst="rect">
            <a:avLst/>
          </a:prstGeom>
          <a:noFill/>
        </p:spPr>
      </p:pic>
      <p:pic>
        <p:nvPicPr>
          <p:cNvPr id="178179" name="Picture 3" descr="AED ZOLL Postup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628775"/>
            <a:ext cx="1371600" cy="1052513"/>
          </a:xfrm>
          <a:prstGeom prst="rect">
            <a:avLst/>
          </a:prstGeom>
          <a:noFill/>
        </p:spPr>
      </p:pic>
      <p:pic>
        <p:nvPicPr>
          <p:cNvPr id="178180" name="Picture 4" descr="AED ZOLL Postup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1371600" cy="1055688"/>
          </a:xfrm>
          <a:prstGeom prst="rect">
            <a:avLst/>
          </a:prstGeom>
          <a:noFill/>
        </p:spPr>
      </p:pic>
      <p:pic>
        <p:nvPicPr>
          <p:cNvPr id="178181" name="Picture 5" descr="AED ZOLL Postup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1312863" cy="1071563"/>
          </a:xfrm>
          <a:prstGeom prst="rect">
            <a:avLst/>
          </a:prstGeom>
          <a:noFill/>
        </p:spPr>
      </p:pic>
      <p:pic>
        <p:nvPicPr>
          <p:cNvPr id="178182" name="Picture 6" descr="AED ZOLL Postup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48150"/>
            <a:ext cx="1295400" cy="1057275"/>
          </a:xfrm>
          <a:prstGeom prst="rect">
            <a:avLst/>
          </a:prstGeom>
          <a:noFill/>
        </p:spPr>
      </p:pic>
      <p:pic>
        <p:nvPicPr>
          <p:cNvPr id="178183" name="Picture 7" descr="AED ZOLL Postup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410200"/>
            <a:ext cx="1371600" cy="1085850"/>
          </a:xfrm>
          <a:prstGeom prst="rect">
            <a:avLst/>
          </a:prstGeom>
          <a:noFill/>
        </p:spPr>
      </p:pic>
      <p:pic>
        <p:nvPicPr>
          <p:cNvPr id="178184" name="Picture 8" descr="AED ZOLL Postup 8 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5410200"/>
            <a:ext cx="1295400" cy="1062038"/>
          </a:xfrm>
          <a:prstGeom prst="rect">
            <a:avLst/>
          </a:prstGeom>
          <a:noFill/>
        </p:spPr>
      </p:pic>
      <p:pic>
        <p:nvPicPr>
          <p:cNvPr id="178185" name="Picture 9" descr="AED ZOLL Postup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4460875"/>
            <a:ext cx="1295400" cy="1062038"/>
          </a:xfrm>
          <a:prstGeom prst="rect">
            <a:avLst/>
          </a:prstGeom>
          <a:noFill/>
        </p:spPr>
      </p:pic>
      <p:pic>
        <p:nvPicPr>
          <p:cNvPr id="178186" name="Picture 10" descr="AED ZOLL Postup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801938"/>
            <a:ext cx="1295400" cy="1047750"/>
          </a:xfrm>
          <a:prstGeom prst="rect">
            <a:avLst/>
          </a:prstGeom>
          <a:noFill/>
        </p:spPr>
      </p:pic>
      <p:pic>
        <p:nvPicPr>
          <p:cNvPr id="178187" name="Picture 11" descr="AED ZOLL Postup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733800"/>
            <a:ext cx="1081088" cy="882650"/>
          </a:xfrm>
          <a:prstGeom prst="rect">
            <a:avLst/>
          </a:prstGeom>
          <a:noFill/>
        </p:spPr>
      </p:pic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7451725" y="6308725"/>
            <a:ext cx="149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 b="1">
                <a:solidFill>
                  <a:srgbClr val="000099"/>
                </a:solidFill>
              </a:rPr>
              <a:t>Autor: Ing. Ivo Skopal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3563938" y="473075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84077"/>
                </a:solidFill>
              </a:rPr>
              <a:t>Shrnutí – užití AED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700213"/>
            <a:ext cx="5429250" cy="96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s-CZ" sz="1800" b="1">
                <a:solidFill>
                  <a:srgbClr val="084077"/>
                </a:solidFill>
              </a:rPr>
              <a:t/>
            </a:r>
            <a:br>
              <a:rPr lang="cs-CZ" sz="18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4800" b="1" i="1">
                <a:cs typeface="Times New Roman" pitchFamily="18" charset="0"/>
              </a:rPr>
              <a:t/>
            </a:r>
            <a:br>
              <a:rPr lang="cs-CZ" sz="4800" b="1" i="1">
                <a:cs typeface="Times New Roman" pitchFamily="18" charset="0"/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r>
              <a:rPr lang="cs-CZ" sz="3600" b="1">
                <a:solidFill>
                  <a:srgbClr val="084077"/>
                </a:solidFill>
              </a:rPr>
              <a:t/>
            </a:r>
            <a:br>
              <a:rPr lang="cs-CZ" sz="3600" b="1">
                <a:solidFill>
                  <a:srgbClr val="084077"/>
                </a:solidFill>
              </a:rPr>
            </a:br>
            <a:endParaRPr lang="en-US" sz="3600" b="1">
              <a:solidFill>
                <a:srgbClr val="084077"/>
              </a:solidFill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2268538" y="2395538"/>
            <a:ext cx="607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84077"/>
                </a:solidFill>
              </a:rPr>
              <a:t>Pamatujte, </a:t>
            </a:r>
          </a:p>
          <a:p>
            <a:r>
              <a:rPr lang="cs-CZ" sz="2400" b="1">
                <a:solidFill>
                  <a:srgbClr val="084077"/>
                </a:solidFill>
              </a:rPr>
              <a:t>vždy je lepší litovat, že jste něco udělali, </a:t>
            </a:r>
          </a:p>
          <a:p>
            <a:r>
              <a:rPr lang="cs-CZ" sz="2400" b="1">
                <a:solidFill>
                  <a:srgbClr val="084077"/>
                </a:solidFill>
              </a:rPr>
              <a:t>než litovat, že jste nic neudělali.</a:t>
            </a:r>
            <a:br>
              <a:rPr lang="cs-CZ" sz="2400" b="1">
                <a:solidFill>
                  <a:srgbClr val="084077"/>
                </a:solidFill>
              </a:rPr>
            </a:br>
            <a:endParaRPr lang="cs-CZ" sz="2400" b="1">
              <a:solidFill>
                <a:srgbClr val="084077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938" y="476672"/>
            <a:ext cx="5122862" cy="9409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NR </a:t>
            </a:r>
            <a:r>
              <a:rPr lang="sk-SK" sz="2000" b="1" dirty="0">
                <a:solidFill>
                  <a:srgbClr val="FF0000"/>
                </a:solidFill>
              </a:rPr>
              <a:t>(2)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43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dirty="0"/>
              <a:t>základní podmínkou pro dosažení příznivého výsledku a dobré kvality dalšího života resuscitovaného je:</a:t>
            </a:r>
          </a:p>
          <a:p>
            <a:pPr>
              <a:buFontTx/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    maximální zkrácení doby od vzniku zástavy srdce do obnovení spontánní srdeční akce a krevního oběhu!!!</a:t>
            </a:r>
            <a:r>
              <a:rPr lang="cs-CZ" sz="2400" b="1" i="1" dirty="0"/>
              <a:t> </a:t>
            </a:r>
          </a:p>
          <a:p>
            <a:pPr>
              <a:buFontTx/>
              <a:buNone/>
            </a:pPr>
            <a:endParaRPr lang="cs-CZ" sz="2400" b="1" i="1" dirty="0"/>
          </a:p>
          <a:p>
            <a:r>
              <a:rPr lang="cs-CZ" sz="2400" dirty="0" smtClean="0"/>
              <a:t>za </a:t>
            </a:r>
            <a:r>
              <a:rPr lang="cs-CZ" sz="2400" dirty="0"/>
              <a:t>běžných </a:t>
            </a:r>
            <a:r>
              <a:rPr lang="cs-CZ" sz="2400" dirty="0" smtClean="0"/>
              <a:t>podmínek po 3 minutách </a:t>
            </a:r>
            <a:r>
              <a:rPr lang="cs-CZ" sz="2400" dirty="0"/>
              <a:t>přerušení dodávky kyslíku tkáním mozku dochází k odumírání buněk mozku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doživotní poškození mozku až </a:t>
            </a:r>
            <a:r>
              <a:rPr lang="cs-CZ" sz="2400" dirty="0" smtClean="0"/>
              <a:t>smrt.</a:t>
            </a:r>
            <a:endParaRPr lang="en-US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KPC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781300"/>
            <a:ext cx="5414962" cy="3652838"/>
          </a:xfrm>
          <a:noFill/>
          <a:ln>
            <a:miter lim="800000"/>
            <a:headEnd/>
            <a:tailEnd/>
          </a:ln>
        </p:spPr>
      </p:pic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1187450" y="1628775"/>
            <a:ext cx="736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400">
                <a:solidFill>
                  <a:srgbClr val="FF3300"/>
                </a:solidFill>
              </a:rPr>
              <a:t>DĚKUJI ZA POZORNOST </a:t>
            </a:r>
            <a:r>
              <a:rPr lang="sk-SK" sz="4400">
                <a:solidFill>
                  <a:srgbClr val="FF3300"/>
                </a:solidFill>
                <a:sym typeface="Wingdings" pitchFamily="2" charset="2"/>
              </a:rPr>
              <a:t></a:t>
            </a:r>
            <a:endParaRPr lang="cs-CZ" sz="4400">
              <a:solidFill>
                <a:srgbClr val="FF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9838" y="476672"/>
            <a:ext cx="4906962" cy="9409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NR </a:t>
            </a:r>
            <a:r>
              <a:rPr lang="sk-SK" sz="2000" b="1" dirty="0">
                <a:solidFill>
                  <a:srgbClr val="FF0000"/>
                </a:solidFill>
              </a:rPr>
              <a:t>(3)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73238"/>
            <a:ext cx="7772400" cy="4751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sk-SK" b="1" dirty="0"/>
              <a:t>Základní neodkladná </a:t>
            </a:r>
            <a:r>
              <a:rPr lang="sk-SK" b="1" dirty="0" err="1"/>
              <a:t>resuscitace</a:t>
            </a:r>
            <a:r>
              <a:rPr lang="sk-SK" b="1" dirty="0"/>
              <a:t> (</a:t>
            </a:r>
            <a:r>
              <a:rPr lang="sk-SK" b="1" dirty="0" err="1"/>
              <a:t>Basic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 – BLS)</a:t>
            </a:r>
          </a:p>
          <a:p>
            <a:pPr>
              <a:lnSpc>
                <a:spcPct val="90000"/>
              </a:lnSpc>
            </a:pPr>
            <a:endParaRPr lang="sk-SK" b="1" dirty="0"/>
          </a:p>
          <a:p>
            <a:pPr>
              <a:lnSpc>
                <a:spcPct val="90000"/>
              </a:lnSpc>
            </a:pPr>
            <a:r>
              <a:rPr lang="sk-SK" b="1" dirty="0" err="1"/>
              <a:t>Rozšířená</a:t>
            </a:r>
            <a:r>
              <a:rPr lang="sk-SK" b="1" dirty="0"/>
              <a:t> neodkladná </a:t>
            </a:r>
            <a:r>
              <a:rPr lang="sk-SK" b="1" dirty="0" err="1"/>
              <a:t>resuscitace</a:t>
            </a:r>
            <a:r>
              <a:rPr lang="sk-SK" b="1" dirty="0"/>
              <a:t> (</a:t>
            </a:r>
            <a:r>
              <a:rPr lang="sk-SK" b="1" dirty="0" err="1"/>
              <a:t>Advanced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 –ALS)</a:t>
            </a:r>
          </a:p>
          <a:p>
            <a:pPr>
              <a:lnSpc>
                <a:spcPct val="90000"/>
              </a:lnSpc>
            </a:pPr>
            <a:endParaRPr lang="sk-SK" b="1" dirty="0"/>
          </a:p>
          <a:p>
            <a:pPr>
              <a:lnSpc>
                <a:spcPct val="90000"/>
              </a:lnSpc>
            </a:pPr>
            <a:r>
              <a:rPr lang="sk-SK" b="1" dirty="0" err="1"/>
              <a:t>Basic</a:t>
            </a:r>
            <a:r>
              <a:rPr lang="sk-SK" b="1" dirty="0"/>
              <a:t> (</a:t>
            </a:r>
            <a:r>
              <a:rPr lang="sk-SK" b="1" dirty="0" err="1"/>
              <a:t>European</a:t>
            </a:r>
            <a:r>
              <a:rPr lang="sk-SK" b="1" dirty="0"/>
              <a:t>) </a:t>
            </a:r>
            <a:r>
              <a:rPr lang="sk-SK" b="1" dirty="0" err="1"/>
              <a:t>Paediatric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, </a:t>
            </a:r>
            <a:r>
              <a:rPr lang="sk-SK" b="1" dirty="0" err="1"/>
              <a:t>Advanced</a:t>
            </a:r>
            <a:r>
              <a:rPr lang="sk-SK" b="1" dirty="0"/>
              <a:t> </a:t>
            </a:r>
            <a:r>
              <a:rPr lang="sk-SK" b="1" dirty="0" err="1"/>
              <a:t>Paediatric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r>
              <a:rPr lang="sk-SK" b="1" dirty="0"/>
              <a:t>, </a:t>
            </a:r>
            <a:r>
              <a:rPr lang="sk-SK" b="1" dirty="0" err="1"/>
              <a:t>Basic</a:t>
            </a:r>
            <a:r>
              <a:rPr lang="sk-SK" b="1" dirty="0"/>
              <a:t> </a:t>
            </a:r>
            <a:r>
              <a:rPr lang="sk-SK" b="1" dirty="0" err="1"/>
              <a:t>Neonatal</a:t>
            </a:r>
            <a:r>
              <a:rPr lang="sk-SK" b="1" dirty="0"/>
              <a:t> </a:t>
            </a:r>
            <a:r>
              <a:rPr lang="sk-SK" b="1" dirty="0" err="1"/>
              <a:t>Life</a:t>
            </a:r>
            <a:r>
              <a:rPr lang="sk-SK" b="1" dirty="0"/>
              <a:t> </a:t>
            </a:r>
            <a:r>
              <a:rPr lang="sk-SK" b="1" dirty="0" err="1"/>
              <a:t>Support</a:t>
            </a:r>
            <a:endParaRPr lang="en-US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549275"/>
            <a:ext cx="5062538" cy="1143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4000" b="1" u="sng" dirty="0">
                <a:solidFill>
                  <a:srgbClr val="FF0000"/>
                </a:solidFill>
              </a:rPr>
              <a:t>PRÁVNÍ ASPEKTY I. </a:t>
            </a:r>
            <a:endParaRPr lang="cs-CZ" sz="2000" b="1" u="sng" dirty="0">
              <a:solidFill>
                <a:srgbClr val="FF0000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84388"/>
            <a:ext cx="8066087" cy="4008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400" b="1" dirty="0"/>
              <a:t>Každý má právo na poskytnutí první pomoci, kterou zajišťuje zdravotnická záchranná služba. PP se poskytuje občanům ČR bezplatně, jsou-li řádně pojištěni.</a:t>
            </a:r>
            <a:r>
              <a:rPr lang="cs-CZ" b="1" dirty="0"/>
              <a:t> </a:t>
            </a:r>
            <a:r>
              <a:rPr lang="cs-CZ" sz="2000" b="1" dirty="0"/>
              <a:t>(Zákon č. 20/1966 Sb. Národního shromáždění O péči o zdraví lidu ve znění pozdějších předpisů)</a:t>
            </a:r>
            <a:endParaRPr lang="en-US" sz="2000" b="1" dirty="0"/>
          </a:p>
          <a:p>
            <a:endParaRPr lang="cs-CZ" sz="2000" b="1" dirty="0"/>
          </a:p>
          <a:p>
            <a:r>
              <a:rPr lang="cs-CZ" sz="2400" b="1" dirty="0"/>
              <a:t>Každý člověk je povinen PP poskytnout člověku v nesnázích, při poškození jeho zdraví, s výjimkou situací, kdy se sám zachránce cítí být ohrožen na životě.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1904</Words>
  <Application>Microsoft Office PowerPoint</Application>
  <PresentationFormat>Prezentácia na obrazovke (4:3)</PresentationFormat>
  <Paragraphs>449</Paragraphs>
  <Slides>70</Slides>
  <Notes>37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70</vt:i4>
      </vt:variant>
    </vt:vector>
  </HeadingPairs>
  <TitlesOfParts>
    <vt:vector size="73" baseType="lpstr">
      <vt:lpstr>Default Design</vt:lpstr>
      <vt:lpstr>Fotografie</vt:lpstr>
      <vt:lpstr>Bitmap Image</vt:lpstr>
      <vt:lpstr>Snímka 1</vt:lpstr>
      <vt:lpstr>Cíle přednášky</vt:lpstr>
      <vt:lpstr>Důležité obecné informace</vt:lpstr>
      <vt:lpstr>Snímka 4</vt:lpstr>
      <vt:lpstr>Klinický obraz NZO</vt:lpstr>
      <vt:lpstr>NR – neodkladná resuscitace </vt:lpstr>
      <vt:lpstr>NR (2)</vt:lpstr>
      <vt:lpstr>NR (3)</vt:lpstr>
      <vt:lpstr>PRÁVNÍ ASPEKTY I. </vt:lpstr>
      <vt:lpstr>PRÁVNÍ ASPEKTY II. (1)</vt:lpstr>
      <vt:lpstr>PRÁVNÍ ASPEKTY II. (2)</vt:lpstr>
      <vt:lpstr>PRÁVNÍ ASPEKTY II. (3)</vt:lpstr>
      <vt:lpstr>PRÁVNÍ ASPEKTY II. (4)</vt:lpstr>
      <vt:lpstr>UKONČENÍ KPR</vt:lpstr>
      <vt:lpstr>Základní podpora života (1)</vt:lpstr>
      <vt:lpstr>Základní podpoře života (2)</vt:lpstr>
      <vt:lpstr>Snímka 17</vt:lpstr>
      <vt:lpstr>Základní podpora života (4) </vt:lpstr>
      <vt:lpstr>Nejčastější chyby          v neodkladné resuscitaci</vt:lpstr>
      <vt:lpstr>      Čas běží…</vt:lpstr>
      <vt:lpstr>Řetězec přežití </vt:lpstr>
      <vt:lpstr>ALGORITMY KPR  U DOSPĚLÝCH</vt:lpstr>
      <vt:lpstr>Snímka 23</vt:lpstr>
      <vt:lpstr>Bezpečný přístup</vt:lpstr>
      <vt:lpstr>Kontrola reakcí</vt:lpstr>
      <vt:lpstr>Kontrola reakcí</vt:lpstr>
      <vt:lpstr>Volejte o pomoc</vt:lpstr>
      <vt:lpstr>Uvolnění dýchacích cest</vt:lpstr>
      <vt:lpstr>Kontrola dýchání</vt:lpstr>
      <vt:lpstr>JAK POZNÁTE, ŽE  POSTIŽENÝ NEDÝCHÁ?</vt:lpstr>
      <vt:lpstr>Kontrola dýchání</vt:lpstr>
      <vt:lpstr>Agonické dýchání</vt:lpstr>
      <vt:lpstr>ZPRŮCHODNĚNÍ  DÝCHACÍCH CEST</vt:lpstr>
      <vt:lpstr>OTEVŘENÍ ÚST</vt:lpstr>
      <vt:lpstr>VYČIŠTĚNÍ DÚ</vt:lpstr>
      <vt:lpstr>ZÁKLON HLAVY</vt:lpstr>
      <vt:lpstr>TROJITÝ MANÉVR</vt:lpstr>
      <vt:lpstr>ÚDER MEZI LOPATKY </vt:lpstr>
      <vt:lpstr>GORDONŮV MANÉVR</vt:lpstr>
      <vt:lpstr>HEIMLICHŮV MANÉVR</vt:lpstr>
      <vt:lpstr>Snímka 41</vt:lpstr>
      <vt:lpstr>30 kompresí hrudníku</vt:lpstr>
      <vt:lpstr>TECHNIKA NEPŘÍMÉ SRDEČNÍ MASÁŽE, MECHANIZMUS ÚČINKU</vt:lpstr>
      <vt:lpstr>Komprese hrudníku – masáž hrudníku</vt:lpstr>
      <vt:lpstr>STŘED HRUDNÍKU</vt:lpstr>
      <vt:lpstr>PREKORDIÁLNÍ ÚDER</vt:lpstr>
      <vt:lpstr>Záchranné dýchání</vt:lpstr>
      <vt:lpstr>Záchranné dýchání</vt:lpstr>
      <vt:lpstr>Pokračování KPR</vt:lpstr>
      <vt:lpstr>Snímka 50</vt:lpstr>
      <vt:lpstr>KPR u dětí</vt:lpstr>
      <vt:lpstr>NEPŘÍMÁ SRDEČNÍ MASÁŽ  U NOVOROZENCE A KOJENCE</vt:lpstr>
      <vt:lpstr>POMĚR KOMPRESÍ A VDECHŮ:</vt:lpstr>
      <vt:lpstr>AED – automatický externí  defibrilátor</vt:lpstr>
      <vt:lpstr>DEFIBRILACE</vt:lpstr>
      <vt:lpstr>Snímka 56</vt:lpstr>
      <vt:lpstr>Zapnutí AED  (Automatický externí defibrilátor)</vt:lpstr>
      <vt:lpstr>Nalepení svodů                               k obnaženému hrudníku  zraněného</vt:lpstr>
      <vt:lpstr>Správná poloha elektrod</vt:lpstr>
      <vt:lpstr>Analyzování rytmu – nedotýkejte se zraněného</vt:lpstr>
      <vt:lpstr>Indikování elektrošoku</vt:lpstr>
      <vt:lpstr>Po odeslání impulsu elektrošoku následujte instrukce AED</vt:lpstr>
      <vt:lpstr>Není-li doporučen elektrošok postupujte dle instrukcí AED </vt:lpstr>
      <vt:lpstr>Jestliže oběť (zraněný) začne normálně dýchat uložte                     jej do Stabilizované                              či Rautekovy polohy (zotavovací)</vt:lpstr>
      <vt:lpstr>Snímka 65</vt:lpstr>
      <vt:lpstr>Snímka 66</vt:lpstr>
      <vt:lpstr>Snímka 67</vt:lpstr>
      <vt:lpstr>Snímka 68</vt:lpstr>
      <vt:lpstr>         </vt:lpstr>
      <vt:lpstr>Snímka 70</vt:lpstr>
    </vt:vector>
  </TitlesOfParts>
  <Company>KIGOPL LF MU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Mgr. Pokorná</dc:creator>
  <cp:lastModifiedBy>DOL</cp:lastModifiedBy>
  <cp:revision>32</cp:revision>
  <dcterms:created xsi:type="dcterms:W3CDTF">2007-12-04T15:34:58Z</dcterms:created>
  <dcterms:modified xsi:type="dcterms:W3CDTF">2012-12-06T13:24:39Z</dcterms:modified>
</cp:coreProperties>
</file>