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8" r:id="rId16"/>
    <p:sldId id="270" r:id="rId17"/>
    <p:sldId id="274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644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40F515-EDE8-4579-89F7-21925BE2E938}" type="datetimeFigureOut">
              <a:rPr lang="cs-CZ"/>
              <a:pPr>
                <a:defRPr/>
              </a:pPr>
              <a:t>23.9.2012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488F3E-369D-4148-8174-2B156C2679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DB55D4-6285-4D9A-8817-9F586BBD2674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826F5A-9D06-43DE-8A88-0D6591A78631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A54B2D-E472-423E-B23C-8FB1658961F1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FCAAF3-7478-4BBD-A3A2-89D9C23FF4E0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68EEB4-BBD5-4CBA-9A52-47E02F6D9E76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B92A62-02C9-4FF5-A343-60D613A164EE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F81020-DFB6-4AD8-B961-3643E9ABFA88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57D11C-2E27-4A3B-B37C-FB4934AFFDE4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EE20B-8D55-403C-B2D6-F3F8647CE411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B9AF86-F0CE-4912-A446-B49759366DAE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A9243C-95C6-4FE0-A64A-3DB6F1205DAA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126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A6F95F-F3FC-4AE4-8DB9-74F67042FCD8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CB1D14-AC1E-4147-BB7B-CC29D281C48D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D1FB0E-7F53-413D-B2FE-50901F966EFF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27407E-4E4D-464D-916C-F2E9E66B4FC8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43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452384-CDF1-49DA-A5EA-0D7534AFFA2B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0E1E1A-9667-414A-B9B8-8B127EA92283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663B32-1673-4AFF-82CA-99A7272110A9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DA1CD6-80C8-4E17-BCE7-45A61DBE1EA5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7873C3-92C3-4D4F-B7FD-22061754E89D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8BD50-68D5-4341-A046-663B526F9BAA}" type="datetime1">
              <a:rPr lang="cs-CZ"/>
              <a:pPr>
                <a:defRPr/>
              </a:pPr>
              <a:t>23.9.2012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282C7-E3C4-424F-8FCE-7FE75DA285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63E45-4B97-42B3-BF93-890C449DBA37}" type="datetime1">
              <a:rPr lang="cs-CZ"/>
              <a:pPr>
                <a:defRPr/>
              </a:pPr>
              <a:t>23.9.2012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37174-4206-4B38-BEC9-6585022A47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7BDA2-4116-4E35-95F2-BE4A61AAA535}" type="datetime1">
              <a:rPr lang="cs-CZ"/>
              <a:pPr>
                <a:defRPr/>
              </a:pPr>
              <a:t>23.9.2012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A5035-8DE0-43F0-AD53-2066DB2328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8EB4B-B87B-4C16-A006-800F43B4B14A}" type="datetime1">
              <a:rPr lang="cs-CZ"/>
              <a:pPr>
                <a:defRPr/>
              </a:pPr>
              <a:t>23.9.2012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4517-BB34-4DC8-98D6-A48F5F30E78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A10DF-9BC5-4C4A-9061-0AD0030C6020}" type="datetime1">
              <a:rPr lang="cs-CZ"/>
              <a:pPr>
                <a:defRPr/>
              </a:pPr>
              <a:t>23.9.2012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1E462-2740-4328-B970-3963ECDF60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C3DFB-AEB3-4E69-A8A1-5AC16AAD52BC}" type="datetime1">
              <a:rPr lang="cs-CZ"/>
              <a:pPr>
                <a:defRPr/>
              </a:pPr>
              <a:t>23.9.2012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FFA72-26D7-4500-B72F-FCCAA28805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2A049-81DD-4E4A-BF99-30DE47D2B688}" type="datetime1">
              <a:rPr lang="cs-CZ"/>
              <a:pPr>
                <a:defRPr/>
              </a:pPr>
              <a:t>23.9.2012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B855C-5E4F-4B9F-87E9-3B17EF6AAD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8BCA5-00F4-4DBE-A03B-A56A0FE94790}" type="datetime1">
              <a:rPr lang="cs-CZ"/>
              <a:pPr>
                <a:defRPr/>
              </a:pPr>
              <a:t>23.9.2012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220DF-0AD0-4838-96B2-E0931C76F0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1B302-779B-4760-A9BE-28D427F86C43}" type="datetime1">
              <a:rPr lang="cs-CZ"/>
              <a:pPr>
                <a:defRPr/>
              </a:pPr>
              <a:t>23.9.2012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E3165-898A-4264-8B47-9CB66DA687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3FFE3-0690-4DC4-90B9-F58614F1E0F5}" type="datetime1">
              <a:rPr lang="cs-CZ"/>
              <a:pPr>
                <a:defRPr/>
              </a:pPr>
              <a:t>23.9.2012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6F343-FD1D-4E5E-8176-0BC18CC8E7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5AFA4-D98D-4E76-BD67-C6FEE1FE7AB9}" type="datetime1">
              <a:rPr lang="cs-CZ"/>
              <a:pPr>
                <a:defRPr/>
              </a:pPr>
              <a:t>23.9.2012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2C2EC-0156-4D4F-9E60-D3145003B8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77EAB5-5648-459F-A67F-99B4DF205C84}" type="datetime1">
              <a:rPr lang="cs-CZ"/>
              <a:pPr>
                <a:defRPr/>
              </a:pPr>
              <a:t>23.9.2012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46BBF6-A395-4F4A-A359-7BFA61C7F1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755650" y="692150"/>
            <a:ext cx="7772400" cy="1470025"/>
          </a:xfrm>
        </p:spPr>
        <p:txBody>
          <a:bodyPr/>
          <a:lstStyle/>
          <a:p>
            <a:pPr eaLnBrk="1" hangingPunct="1"/>
            <a:r>
              <a:rPr lang="cs-CZ" smtClean="0"/>
              <a:t>Prenatální diagnostika</a:t>
            </a:r>
          </a:p>
        </p:txBody>
      </p:sp>
      <p:pic>
        <p:nvPicPr>
          <p:cNvPr id="2051" name="Obrázek 3" descr="prezentace obrazék 5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2492375"/>
            <a:ext cx="31083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ovéPole 3"/>
          <p:cNvSpPr txBox="1">
            <a:spLocks noChangeArrowheads="1"/>
          </p:cNvSpPr>
          <p:nvPr/>
        </p:nvSpPr>
        <p:spPr bwMode="auto">
          <a:xfrm>
            <a:off x="539750" y="5445125"/>
            <a:ext cx="3384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Martina Kopečná</a:t>
            </a:r>
          </a:p>
          <a:p>
            <a:r>
              <a:rPr lang="cs-CZ"/>
              <a:t>Tereza Janečková</a:t>
            </a:r>
          </a:p>
          <a:p>
            <a:r>
              <a:rPr lang="cs-CZ"/>
              <a:t>Markéta Kolmanová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3BE45E-514D-4902-9F87-3BE9A3A3A587}" type="slidenum">
              <a:rPr lang="cs-CZ"/>
              <a:pPr>
                <a:defRPr/>
              </a:pPr>
              <a:t>10</a:t>
            </a:fld>
            <a:endParaRPr lang="cs-CZ"/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/>
            <a:r>
              <a:rPr lang="cs-CZ" sz="4000" b="1" u="sng" dirty="0" smtClean="0">
                <a:solidFill>
                  <a:srgbClr val="660033"/>
                </a:solidFill>
              </a:rPr>
              <a:t>Ultrazvuk (UZ)</a:t>
            </a:r>
          </a:p>
          <a:p>
            <a:pPr eaLnBrk="1" hangingPunct="1">
              <a:buFont typeface="Arial" charset="0"/>
              <a:buNone/>
            </a:pPr>
            <a:endParaRPr lang="cs-CZ" dirty="0" smtClean="0">
              <a:solidFill>
                <a:srgbClr val="660033"/>
              </a:solidFill>
            </a:endParaRPr>
          </a:p>
          <a:p>
            <a:pPr lvl="1" eaLnBrk="1" hangingPunct="1"/>
            <a:r>
              <a:rPr lang="cs-CZ" dirty="0" smtClean="0"/>
              <a:t>6., 18. a 32. týden gravidity</a:t>
            </a:r>
          </a:p>
          <a:p>
            <a:pPr lvl="1" eaLnBrk="1" hangingPunct="1"/>
            <a:r>
              <a:rPr lang="cs-CZ" dirty="0" smtClean="0"/>
              <a:t>nejúčinnější metoda </a:t>
            </a:r>
          </a:p>
          <a:p>
            <a:pPr lvl="1" eaLnBrk="1" hangingPunct="1"/>
            <a:r>
              <a:rPr lang="cs-CZ" dirty="0" smtClean="0"/>
              <a:t> zjištění: poruchy hlavy plodu (anencefalie), rozštěpy páteře, srdeční vady, </a:t>
            </a:r>
            <a:r>
              <a:rPr lang="cs-CZ" dirty="0" err="1" smtClean="0"/>
              <a:t>vady</a:t>
            </a:r>
            <a:r>
              <a:rPr lang="cs-CZ" dirty="0" smtClean="0"/>
              <a:t> ledvin (ageneze, </a:t>
            </a:r>
            <a:r>
              <a:rPr lang="cs-CZ" dirty="0" err="1" smtClean="0"/>
              <a:t>polycystóza</a:t>
            </a:r>
            <a:r>
              <a:rPr lang="cs-CZ" dirty="0" smtClean="0"/>
              <a:t>), </a:t>
            </a:r>
            <a:r>
              <a:rPr lang="cs-CZ" dirty="0" err="1" smtClean="0"/>
              <a:t>Turnerův</a:t>
            </a:r>
            <a:r>
              <a:rPr lang="cs-CZ" dirty="0" smtClean="0"/>
              <a:t> </a:t>
            </a:r>
            <a:r>
              <a:rPr lang="cs-CZ" dirty="0" err="1" smtClean="0"/>
              <a:t>syngrom</a:t>
            </a:r>
            <a:endParaRPr lang="cs-CZ" dirty="0" smtClean="0"/>
          </a:p>
          <a:p>
            <a:pPr lvl="1" eaLnBrk="1" hangingPunct="1"/>
            <a:r>
              <a:rPr lang="cs-CZ" dirty="0" smtClean="0"/>
              <a:t>13 - 14. týden UZ měření </a:t>
            </a:r>
            <a:r>
              <a:rPr lang="cs-CZ" dirty="0" err="1" smtClean="0"/>
              <a:t>Nuchální</a:t>
            </a:r>
            <a:r>
              <a:rPr lang="cs-CZ" dirty="0" smtClean="0"/>
              <a:t> </a:t>
            </a:r>
            <a:r>
              <a:rPr lang="cs-CZ" dirty="0" err="1" smtClean="0"/>
              <a:t>translucence</a:t>
            </a:r>
            <a:endParaRPr lang="cs-CZ" dirty="0" smtClean="0"/>
          </a:p>
          <a:p>
            <a:pPr lvl="1" eaLnBrk="1" hangingPunct="1"/>
            <a:r>
              <a:rPr lang="cs-CZ" dirty="0" smtClean="0"/>
              <a:t>18 – 20. týden měření velikosti plodu</a:t>
            </a:r>
          </a:p>
          <a:p>
            <a:pPr lvl="1" eaLnBrk="1" hangingPunct="1"/>
            <a:r>
              <a:rPr lang="cs-CZ" dirty="0" smtClean="0"/>
              <a:t>30. týden měření polohy a velikosti plodu</a:t>
            </a:r>
          </a:p>
          <a:p>
            <a:pPr>
              <a:buFont typeface="Arial" charset="0"/>
              <a:buNone/>
            </a:pPr>
            <a:endParaRPr lang="cs-CZ" dirty="0" smtClean="0"/>
          </a:p>
        </p:txBody>
      </p:sp>
      <p:pic>
        <p:nvPicPr>
          <p:cNvPr id="11268" name="Picture 4" descr="miminko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2656"/>
            <a:ext cx="26384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3FB77F-355C-42A7-8FF5-14FE912CFF2E}" type="slidenum">
              <a:rPr lang="cs-CZ"/>
              <a:pPr>
                <a:defRPr/>
              </a:pPr>
              <a:t>11</a:t>
            </a:fld>
            <a:endParaRPr lang="cs-CZ"/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endParaRPr lang="cs-CZ" dirty="0" smtClean="0">
              <a:solidFill>
                <a:srgbClr val="660033"/>
              </a:solidFill>
            </a:endParaRPr>
          </a:p>
          <a:p>
            <a:r>
              <a:rPr lang="cs-CZ" sz="3800" b="1" u="sng" dirty="0" smtClean="0">
                <a:solidFill>
                  <a:srgbClr val="660033"/>
                </a:solidFill>
              </a:rPr>
              <a:t>Vyšetření trofoblastů (</a:t>
            </a:r>
            <a:r>
              <a:rPr lang="el-GR" sz="3800" b="1" u="sng" dirty="0" smtClean="0">
                <a:solidFill>
                  <a:srgbClr val="660033"/>
                </a:solidFill>
              </a:rPr>
              <a:t>β</a:t>
            </a:r>
            <a:r>
              <a:rPr lang="cs-CZ" sz="3800" b="1" u="sng" dirty="0" smtClean="0">
                <a:solidFill>
                  <a:srgbClr val="660033"/>
                </a:solidFill>
              </a:rPr>
              <a:t> -1 – globulin)</a:t>
            </a:r>
          </a:p>
          <a:p>
            <a:pPr>
              <a:buFont typeface="Arial" charset="0"/>
              <a:buNone/>
            </a:pPr>
            <a:endParaRPr lang="cs-CZ" dirty="0" smtClean="0">
              <a:solidFill>
                <a:srgbClr val="660033"/>
              </a:solidFill>
            </a:endParaRPr>
          </a:p>
          <a:p>
            <a:pPr lvl="1"/>
            <a:r>
              <a:rPr lang="cs-CZ" dirty="0" smtClean="0"/>
              <a:t>produkce: </a:t>
            </a:r>
            <a:r>
              <a:rPr lang="cs-CZ" dirty="0" err="1" smtClean="0"/>
              <a:t>syncitotrofoblastem</a:t>
            </a:r>
            <a:endParaRPr lang="cs-CZ" dirty="0" smtClean="0"/>
          </a:p>
          <a:p>
            <a:pPr lvl="1"/>
            <a:r>
              <a:rPr lang="cs-CZ" dirty="0" err="1" smtClean="0"/>
              <a:t>fce</a:t>
            </a:r>
            <a:r>
              <a:rPr lang="cs-CZ" dirty="0" smtClean="0"/>
              <a:t>: ovlivnění změny epitele placentálních klků</a:t>
            </a:r>
          </a:p>
          <a:p>
            <a:pPr lvl="1"/>
            <a:r>
              <a:rPr lang="cs-CZ" dirty="0" smtClean="0"/>
              <a:t>I. trimestr: nepoužitelný</a:t>
            </a:r>
          </a:p>
          <a:p>
            <a:pPr lvl="1"/>
            <a:r>
              <a:rPr lang="cs-CZ" dirty="0" smtClean="0"/>
              <a:t>II. trimestr: pod 0,5 </a:t>
            </a:r>
            <a:r>
              <a:rPr lang="cs-CZ" dirty="0" err="1" smtClean="0"/>
              <a:t>MoM</a:t>
            </a:r>
            <a:r>
              <a:rPr lang="cs-CZ" dirty="0" smtClean="0"/>
              <a:t> – </a:t>
            </a:r>
            <a:r>
              <a:rPr lang="cs-CZ" dirty="0" err="1" smtClean="0"/>
              <a:t>intrauterinní</a:t>
            </a:r>
            <a:r>
              <a:rPr lang="cs-CZ" dirty="0" smtClean="0"/>
              <a:t> růst. 		        retardace, +18</a:t>
            </a:r>
          </a:p>
          <a:p>
            <a:pPr lvl="1">
              <a:buFont typeface="Arial" charset="0"/>
              <a:buNone/>
            </a:pPr>
            <a:r>
              <a:rPr lang="cs-CZ" dirty="0" smtClean="0"/>
              <a:t>			        nad 2,0 </a:t>
            </a:r>
            <a:r>
              <a:rPr lang="cs-CZ" dirty="0" err="1" smtClean="0"/>
              <a:t>MoM</a:t>
            </a:r>
            <a:r>
              <a:rPr lang="cs-CZ" dirty="0" smtClean="0"/>
              <a:t> - +21</a:t>
            </a:r>
          </a:p>
          <a:p>
            <a:pPr lvl="1">
              <a:buFont typeface="Arial" charset="0"/>
              <a:buNone/>
            </a:pPr>
            <a:r>
              <a:rPr lang="cs-CZ" dirty="0" smtClean="0"/>
              <a:t> 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0B19C2-D6B2-4030-8301-5EEB7205C94D}" type="slidenum">
              <a:rPr lang="cs-CZ"/>
              <a:pPr>
                <a:defRPr/>
              </a:pPr>
              <a:t>12</a:t>
            </a:fld>
            <a:endParaRPr lang="cs-CZ"/>
          </a:p>
        </p:txBody>
      </p:sp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Invazivní metody</a:t>
            </a:r>
          </a:p>
        </p:txBody>
      </p:sp>
      <p:sp>
        <p:nvSpPr>
          <p:cNvPr id="1331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smtClean="0"/>
              <a:t>záměr</a:t>
            </a:r>
            <a:r>
              <a:rPr lang="cs-CZ" smtClean="0"/>
              <a:t>:</a:t>
            </a:r>
          </a:p>
          <a:p>
            <a:pPr>
              <a:buFont typeface="Arial" charset="0"/>
              <a:buNone/>
            </a:pPr>
            <a:r>
              <a:rPr lang="cs-CZ" smtClean="0"/>
              <a:t>	 získat vzorek tkáně plodu pro vyšetření karyotupu nebo molek. genetické vyšetření</a:t>
            </a:r>
          </a:p>
          <a:p>
            <a:r>
              <a:rPr lang="cs-CZ" b="1" smtClean="0"/>
              <a:t>cíl: </a:t>
            </a:r>
          </a:p>
          <a:p>
            <a:pPr>
              <a:buFont typeface="Arial" charset="0"/>
              <a:buNone/>
            </a:pPr>
            <a:r>
              <a:rPr lang="cs-CZ" smtClean="0"/>
              <a:t>	vyloučit chromozomální aberace, geneticky podmíněné choroby</a:t>
            </a:r>
          </a:p>
          <a:p>
            <a:r>
              <a:rPr lang="cs-CZ" smtClean="0"/>
              <a:t>prováděno jen na základě specifické indikace (vysoká cena, riziko provedení)</a:t>
            </a:r>
          </a:p>
          <a:p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F16F0-FF82-4F3C-8AD5-2E115E49A88F}" type="slidenum">
              <a:rPr lang="cs-CZ"/>
              <a:pPr>
                <a:defRPr/>
              </a:pPr>
              <a:t>13</a:t>
            </a:fld>
            <a:endParaRPr lang="cs-CZ"/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lphaLcParenR"/>
            </a:pPr>
            <a:endParaRPr lang="cs-CZ" dirty="0" smtClean="0"/>
          </a:p>
          <a:p>
            <a:pPr marL="514350" indent="-514350">
              <a:buFont typeface="Calibri" pitchFamily="34" charset="0"/>
              <a:buAutoNum type="alphaLcParenR"/>
            </a:pPr>
            <a:r>
              <a:rPr lang="cs-CZ" b="1" i="1" u="sng" dirty="0" smtClean="0"/>
              <a:t>Amniocentéza</a:t>
            </a:r>
            <a:r>
              <a:rPr lang="cs-CZ" dirty="0" smtClean="0"/>
              <a:t> (AC)</a:t>
            </a:r>
          </a:p>
          <a:p>
            <a:pPr marL="514350" indent="-514350">
              <a:buFont typeface="Calibri" pitchFamily="34" charset="0"/>
              <a:buNone/>
            </a:pPr>
            <a:endParaRPr lang="cs-CZ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odběr plodové vody jehlou přes pupeční šňůru pod kontrolou ultrazvuku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vyšetření: kultivovaných a nekultivovaných buněk (hladina AFP)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z buněk plodové vody určujeme </a:t>
            </a:r>
            <a:r>
              <a:rPr lang="cs-CZ" dirty="0" err="1" smtClean="0"/>
              <a:t>karyotyp</a:t>
            </a:r>
            <a:r>
              <a:rPr lang="cs-CZ" dirty="0" smtClean="0"/>
              <a:t> plodu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provedení: II. trimestr (16 – 18. týden)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riziko potratu po zákroku: menší než 1%</a:t>
            </a:r>
          </a:p>
          <a:p>
            <a:pPr lvl="1">
              <a:buFont typeface="Arial" charset="0"/>
              <a:buNone/>
            </a:pPr>
            <a:endParaRPr lang="cs-CZ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7CF32-8541-4483-9D2C-9FC5B5696569}" type="slidenum">
              <a:rPr lang="cs-CZ"/>
              <a:pPr>
                <a:defRPr/>
              </a:pPr>
              <a:t>14</a:t>
            </a:fld>
            <a:endParaRPr lang="cs-CZ"/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lphaLcParenR" startAt="2"/>
            </a:pPr>
            <a:endParaRPr lang="cs-CZ" dirty="0" smtClean="0"/>
          </a:p>
          <a:p>
            <a:pPr marL="514350" indent="-514350">
              <a:buFont typeface="Calibri" pitchFamily="34" charset="0"/>
              <a:buAutoNum type="alphaLcParenR" startAt="2"/>
            </a:pPr>
            <a:r>
              <a:rPr lang="cs-CZ" b="1" i="1" u="sng" dirty="0" smtClean="0"/>
              <a:t>Odběr choriových klků</a:t>
            </a:r>
          </a:p>
          <a:p>
            <a:pPr marL="514350" indent="-514350">
              <a:buFont typeface="Calibri" pitchFamily="34" charset="0"/>
              <a:buNone/>
            </a:pPr>
            <a:endParaRPr lang="cs-CZ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provedení: 10. – 13. týden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odběr choriové tkáně speciální jehlou pod UZ kontrolou (</a:t>
            </a:r>
            <a:r>
              <a:rPr lang="cs-CZ" dirty="0" err="1" smtClean="0"/>
              <a:t>transabdominálně</a:t>
            </a:r>
            <a:r>
              <a:rPr lang="cs-CZ" dirty="0" smtClean="0"/>
              <a:t>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riziko potratu po vyšetření: méně než 1%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nevýhoda: placentární </a:t>
            </a:r>
            <a:r>
              <a:rPr lang="cs-CZ" dirty="0" err="1" smtClean="0"/>
              <a:t>mozaicizmus</a:t>
            </a:r>
            <a:r>
              <a:rPr lang="cs-CZ" dirty="0" smtClean="0"/>
              <a:t>, jako zdroj diagnostické nejistoty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D983C-8705-481B-8EA2-29921B0BDD71}" type="slidenum">
              <a:rPr lang="cs-CZ"/>
              <a:pPr>
                <a:defRPr/>
              </a:pPr>
              <a:t>15</a:t>
            </a:fld>
            <a:endParaRPr lang="cs-CZ"/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lphaLcParenR" startAt="3"/>
            </a:pPr>
            <a:r>
              <a:rPr lang="cs-CZ" b="1" i="1" u="sng" dirty="0" err="1" smtClean="0"/>
              <a:t>Kordocentéza</a:t>
            </a:r>
            <a:endParaRPr lang="cs-CZ" b="1" i="1" u="sng" dirty="0" smtClean="0"/>
          </a:p>
          <a:p>
            <a:pPr marL="514350" indent="-514350">
              <a:buFont typeface="Calibri" pitchFamily="34" charset="0"/>
              <a:buNone/>
            </a:pPr>
            <a:endParaRPr lang="cs-CZ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punkce pupečníku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provedení: 18. týden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odběr fetální krve z pupečníkové vény  speciální jehlou pod UZ kontrolou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vyšetření: </a:t>
            </a:r>
            <a:r>
              <a:rPr lang="cs-CZ" dirty="0" err="1" smtClean="0"/>
              <a:t>karyotypu</a:t>
            </a:r>
            <a:r>
              <a:rPr lang="cs-CZ" dirty="0" smtClean="0"/>
              <a:t>, diagnostika některých dědičných chorob a poruch, infekce plodu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stanovení: krevního typu plodu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dirty="0" smtClean="0"/>
              <a:t>rychlé vyšetření (48 – 72 hod.)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75241-76F7-4B42-A129-5B3BAA8AE578}" type="slidenum">
              <a:rPr lang="cs-CZ"/>
              <a:pPr>
                <a:defRPr/>
              </a:pPr>
              <a:t>16</a:t>
            </a:fld>
            <a:endParaRPr lang="cs-CZ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404813"/>
            <a:ext cx="8229600" cy="4552950"/>
          </a:xfrm>
          <a:noFill/>
        </p:spPr>
      </p:pic>
      <p:sp>
        <p:nvSpPr>
          <p:cNvPr id="17412" name="TextovéPole 4"/>
          <p:cNvSpPr txBox="1">
            <a:spLocks noChangeArrowheads="1"/>
          </p:cNvSpPr>
          <p:nvPr/>
        </p:nvSpPr>
        <p:spPr bwMode="auto">
          <a:xfrm>
            <a:off x="1258888" y="5300663"/>
            <a:ext cx="655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/>
              <a:t>1. amniocentéza 		</a:t>
            </a:r>
            <a:r>
              <a:rPr lang="cs-CZ" sz="2000" b="1" dirty="0" smtClean="0"/>
              <a:t>2</a:t>
            </a:r>
            <a:r>
              <a:rPr lang="cs-CZ" sz="2000" b="1" dirty="0"/>
              <a:t>. </a:t>
            </a:r>
            <a:r>
              <a:rPr lang="cs-CZ" sz="2000" b="1" dirty="0" err="1"/>
              <a:t>kordocentéza</a:t>
            </a:r>
            <a:endParaRPr lang="cs-CZ" sz="2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EEB606-CD2E-449C-89A7-D643234286D4}" type="slidenum">
              <a:rPr lang="cs-CZ"/>
              <a:pPr>
                <a:defRPr/>
              </a:pPr>
              <a:t>17</a:t>
            </a:fld>
            <a:endParaRPr lang="cs-CZ"/>
          </a:p>
        </p:txBody>
      </p:sp>
      <p:pic>
        <p:nvPicPr>
          <p:cNvPr id="18435" name="Picture 3" descr="C:\Scanner\CV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46400" y="1036638"/>
            <a:ext cx="3497263" cy="4457700"/>
          </a:xfrm>
          <a:noFill/>
        </p:spPr>
      </p:pic>
      <p:sp>
        <p:nvSpPr>
          <p:cNvPr id="18436" name="TextovéPole 4"/>
          <p:cNvSpPr txBox="1">
            <a:spLocks noChangeArrowheads="1"/>
          </p:cNvSpPr>
          <p:nvPr/>
        </p:nvSpPr>
        <p:spPr bwMode="auto">
          <a:xfrm>
            <a:off x="755650" y="836613"/>
            <a:ext cx="16557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800" b="1" dirty="0"/>
              <a:t>CVS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E513C7-9192-4218-A900-810686228196}" type="slidenum">
              <a:rPr lang="cs-CZ"/>
              <a:pPr>
                <a:defRPr/>
              </a:pPr>
              <a:t>18</a:t>
            </a:fld>
            <a:endParaRPr lang="cs-CZ"/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lphaLcParenR" startAt="4"/>
            </a:pPr>
            <a:r>
              <a:rPr lang="cs-CZ" b="1" i="1" u="sng" smtClean="0"/>
              <a:t>Fetoskopie</a:t>
            </a:r>
          </a:p>
          <a:p>
            <a:pPr marL="914400" lvl="1" indent="-514350"/>
            <a:r>
              <a:rPr lang="cs-CZ" smtClean="0"/>
              <a:t>metoda přímého zobrazení plodu a odběru fetální krve a tkání</a:t>
            </a:r>
          </a:p>
          <a:p>
            <a:pPr marL="914400" lvl="1" indent="-514350"/>
            <a:r>
              <a:rPr lang="cs-CZ" smtClean="0"/>
              <a:t>provedení: 18. – 20. týden</a:t>
            </a:r>
          </a:p>
          <a:p>
            <a:pPr marL="914400" lvl="1" indent="-514350"/>
            <a:r>
              <a:rPr lang="cs-CZ" smtClean="0"/>
              <a:t>riziko výkonu: 3 – 10% </a:t>
            </a:r>
          </a:p>
          <a:p>
            <a:pPr marL="914400" lvl="1" indent="-514350">
              <a:buFont typeface="Arial" charset="0"/>
              <a:buNone/>
            </a:pPr>
            <a:endParaRPr lang="cs-CZ" smtClean="0"/>
          </a:p>
        </p:txBody>
      </p:sp>
      <p:pic>
        <p:nvPicPr>
          <p:cNvPr id="19460" name="Obrázek 3" descr="dítě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3141663"/>
            <a:ext cx="2592388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ovéPole 4"/>
          <p:cNvSpPr txBox="1">
            <a:spLocks noChangeArrowheads="1"/>
          </p:cNvSpPr>
          <p:nvPr/>
        </p:nvSpPr>
        <p:spPr bwMode="auto">
          <a:xfrm>
            <a:off x="5148263" y="3141663"/>
            <a:ext cx="2952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/>
              <a:t>pohled na plod pomocí fetoskopie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C166B-386B-4BDC-80AB-B7F001D8FA8C}" type="slidenum">
              <a:rPr lang="cs-CZ"/>
              <a:pPr>
                <a:defRPr/>
              </a:pPr>
              <a:t>19</a:t>
            </a:fld>
            <a:endParaRPr lang="cs-CZ"/>
          </a:p>
        </p:txBody>
      </p:sp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Preimplantační genetická diagnostika</a:t>
            </a:r>
          </a:p>
        </p:txBody>
      </p:sp>
      <p:sp>
        <p:nvSpPr>
          <p:cNvPr id="2048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materiál: spermie, blastomery, polární tělíska, </a:t>
            </a:r>
            <a:r>
              <a:rPr lang="cs-CZ" sz="2400" dirty="0" err="1" smtClean="0"/>
              <a:t>oocyty</a:t>
            </a:r>
            <a:endParaRPr lang="cs-CZ" sz="2400" dirty="0" smtClean="0"/>
          </a:p>
          <a:p>
            <a:pPr>
              <a:buFont typeface="Arial" charset="0"/>
              <a:buNone/>
            </a:pPr>
            <a:endParaRPr lang="cs-CZ" sz="2400" dirty="0" smtClean="0"/>
          </a:p>
          <a:p>
            <a:pPr>
              <a:buFont typeface="Calibri" pitchFamily="34" charset="0"/>
              <a:buAutoNum type="alphaUcPeriod"/>
            </a:pPr>
            <a:r>
              <a:rPr lang="cs-CZ" sz="2400" u="sng" dirty="0" smtClean="0"/>
              <a:t>vyšetření spermii</a:t>
            </a:r>
          </a:p>
          <a:p>
            <a:pPr marL="914400" lvl="1" indent="-514350"/>
            <a:r>
              <a:rPr lang="cs-CZ" sz="2400" dirty="0" smtClean="0"/>
              <a:t>mol. gen a cytogenetické vyšetření </a:t>
            </a:r>
          </a:p>
          <a:p>
            <a:pPr marL="914400" lvl="1" indent="-514350"/>
            <a:r>
              <a:rPr lang="cs-CZ" sz="2400" dirty="0" smtClean="0"/>
              <a:t>odhad genové a chrom. mozaiky ( FISH – poruchy v </a:t>
            </a:r>
            <a:r>
              <a:rPr lang="cs-CZ" sz="2400" dirty="0" err="1" smtClean="0"/>
              <a:t>meioze</a:t>
            </a:r>
            <a:r>
              <a:rPr lang="cs-CZ" sz="2400" dirty="0" smtClean="0"/>
              <a:t> typu </a:t>
            </a:r>
            <a:r>
              <a:rPr lang="cs-CZ" sz="2400" dirty="0" err="1" smtClean="0"/>
              <a:t>disomie</a:t>
            </a:r>
            <a:r>
              <a:rPr lang="cs-CZ" sz="2400" dirty="0" smtClean="0"/>
              <a:t>, </a:t>
            </a:r>
            <a:r>
              <a:rPr lang="cs-CZ" sz="2400" dirty="0" err="1" smtClean="0"/>
              <a:t>polysomie</a:t>
            </a:r>
            <a:r>
              <a:rPr lang="cs-CZ" sz="2400" dirty="0" smtClean="0"/>
              <a:t> nebo </a:t>
            </a:r>
            <a:r>
              <a:rPr lang="cs-CZ" sz="2400" dirty="0" err="1" smtClean="0"/>
              <a:t>nulisomie</a:t>
            </a:r>
            <a:r>
              <a:rPr lang="cs-CZ" sz="2400" dirty="0" smtClean="0"/>
              <a:t>)</a:t>
            </a:r>
          </a:p>
          <a:p>
            <a:pPr marL="914400" lvl="1" indent="-514350">
              <a:buFont typeface="Arial" charset="0"/>
              <a:buNone/>
            </a:pPr>
            <a:endParaRPr lang="cs-CZ" sz="2400" dirty="0" smtClean="0"/>
          </a:p>
          <a:p>
            <a:pPr>
              <a:buFont typeface="Calibri" pitchFamily="34" charset="0"/>
              <a:buAutoNum type="alphaUcPeriod"/>
            </a:pPr>
            <a:r>
              <a:rPr lang="cs-CZ" sz="2400" u="sng" dirty="0" err="1" smtClean="0"/>
              <a:t>oocyty</a:t>
            </a:r>
            <a:endParaRPr lang="cs-CZ" sz="2400" u="sng" dirty="0" smtClean="0"/>
          </a:p>
          <a:p>
            <a:pPr marL="914400" lvl="1" indent="-514350"/>
            <a:r>
              <a:rPr lang="cs-CZ" sz="2400" dirty="0" err="1" smtClean="0"/>
              <a:t>aneuplodie</a:t>
            </a:r>
            <a:r>
              <a:rPr lang="cs-CZ" sz="2400" dirty="0" smtClean="0"/>
              <a:t> (roste s věkem, </a:t>
            </a:r>
            <a:r>
              <a:rPr lang="cs-CZ" sz="2400" dirty="0" err="1" smtClean="0"/>
              <a:t>disomie</a:t>
            </a:r>
            <a:r>
              <a:rPr lang="cs-CZ" sz="2400" dirty="0" smtClean="0"/>
              <a:t> +21 v 0,4% </a:t>
            </a:r>
            <a:r>
              <a:rPr lang="cs-CZ" sz="2400" dirty="0" err="1" smtClean="0"/>
              <a:t>oocytů</a:t>
            </a:r>
            <a:r>
              <a:rPr lang="cs-CZ" sz="2400" dirty="0" smtClean="0"/>
              <a:t>, 0,0025% spermii)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FD13C-182A-42E4-B528-66F2783F4C66}" type="slidenum">
              <a:rPr lang="cs-CZ"/>
              <a:pPr>
                <a:defRPr/>
              </a:pPr>
              <a:t>2</a:t>
            </a:fld>
            <a:endParaRPr lang="cs-CZ"/>
          </a:p>
        </p:txBody>
      </p:sp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Obsah</a:t>
            </a:r>
          </a:p>
        </p:txBody>
      </p:sp>
      <p:sp>
        <p:nvSpPr>
          <p:cNvPr id="3076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2763"/>
            <a:ext cx="8229600" cy="4525962"/>
          </a:xfrm>
        </p:spPr>
        <p:txBody>
          <a:bodyPr/>
          <a:lstStyle/>
          <a:p>
            <a:pPr eaLnBrk="1" hangingPunct="1"/>
            <a:r>
              <a:rPr lang="cs-CZ" smtClean="0"/>
              <a:t>Prenatální diagnostika </a:t>
            </a:r>
          </a:p>
          <a:p>
            <a:pPr eaLnBrk="1" hangingPunct="1"/>
            <a:r>
              <a:rPr lang="cs-CZ" smtClean="0"/>
              <a:t>Úkoly a výsledky</a:t>
            </a:r>
          </a:p>
          <a:p>
            <a:pPr eaLnBrk="1" hangingPunct="1"/>
            <a:r>
              <a:rPr lang="cs-CZ" smtClean="0"/>
              <a:t>Metody prenatální diagnostiky</a:t>
            </a:r>
          </a:p>
          <a:p>
            <a:pPr eaLnBrk="1" hangingPunct="1"/>
            <a:r>
              <a:rPr lang="cs-CZ" smtClean="0"/>
              <a:t>Neinvazivní metody</a:t>
            </a:r>
          </a:p>
          <a:p>
            <a:pPr eaLnBrk="1" hangingPunct="1"/>
            <a:r>
              <a:rPr lang="cs-CZ" smtClean="0"/>
              <a:t>Invazivní metody</a:t>
            </a:r>
          </a:p>
          <a:p>
            <a:pPr eaLnBrk="1" hangingPunct="1"/>
            <a:r>
              <a:rPr lang="cs-CZ" smtClean="0"/>
              <a:t>Preimplantační genetická diagnostika</a:t>
            </a:r>
          </a:p>
          <a:p>
            <a:pPr eaLnBrk="1" hangingPunct="1"/>
            <a:endParaRPr lang="cs-CZ" smtClean="0">
              <a:latin typeface="Arial" charset="0"/>
            </a:endParaRPr>
          </a:p>
        </p:txBody>
      </p:sp>
      <p:pic>
        <p:nvPicPr>
          <p:cNvPr id="3077" name="Picture 5" descr="miminko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404813"/>
            <a:ext cx="15176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8A76B-054D-46BC-A374-AFE853348985}" type="slidenum">
              <a:rPr lang="cs-CZ"/>
              <a:pPr>
                <a:defRPr/>
              </a:pPr>
              <a:t>20</a:t>
            </a:fld>
            <a:endParaRPr lang="cs-CZ"/>
          </a:p>
        </p:txBody>
      </p:sp>
      <p:pic>
        <p:nvPicPr>
          <p:cNvPr id="4" name="Obrázek 3" descr="dítě 2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250825" y="549275"/>
            <a:ext cx="1944688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Děkujeme za pozornost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5D99A3-9A19-4999-B7CF-83538D5874BA}" type="slidenum">
              <a:rPr lang="cs-CZ"/>
              <a:pPr>
                <a:defRPr/>
              </a:pPr>
              <a:t>3</a:t>
            </a:fld>
            <a:endParaRPr lang="cs-CZ"/>
          </a:p>
        </p:txBody>
      </p:sp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Prenatální diagnostika</a:t>
            </a:r>
          </a:p>
        </p:txBody>
      </p:sp>
      <p:sp>
        <p:nvSpPr>
          <p:cNvPr id="410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Metody využívané k diagnostice ještě nenarozeného jedince</a:t>
            </a:r>
          </a:p>
          <a:p>
            <a:pPr eaLnBrk="1" hangingPunct="1">
              <a:buFont typeface="Arial" charset="0"/>
              <a:buNone/>
            </a:pPr>
            <a:endParaRPr lang="cs-CZ" sz="2800" smtClean="0"/>
          </a:p>
          <a:p>
            <a:pPr eaLnBrk="1" hangingPunct="1"/>
            <a:r>
              <a:rPr lang="cs-CZ" sz="2800" smtClean="0"/>
              <a:t>Vyžaduje mezioborový přístup (např. klinická genetika, klinická biochemie, gynekologie a porodnictví)</a:t>
            </a:r>
          </a:p>
          <a:p>
            <a:pPr eaLnBrk="1" hangingPunct="1">
              <a:buFont typeface="Arial" charset="0"/>
              <a:buNone/>
            </a:pPr>
            <a:endParaRPr lang="cs-CZ" sz="2800" smtClean="0"/>
          </a:p>
          <a:p>
            <a:pPr eaLnBrk="1" hangingPunct="1"/>
            <a:r>
              <a:rPr lang="cs-CZ" sz="2800" smtClean="0"/>
              <a:t>Prenatální  diagnostiku zahrnujeme do fetální medicíny , nejedná se jenom o diagnostiku, ale i o samotnou léčbu. </a:t>
            </a:r>
          </a:p>
          <a:p>
            <a:pPr eaLnBrk="1" hangingPunct="1"/>
            <a:endParaRPr lang="cs-CZ" sz="2800" smtClean="0"/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F3A8E-19E2-4883-85CC-92A806D1873C}" type="slidenum">
              <a:rPr lang="cs-CZ"/>
              <a:pPr>
                <a:defRPr/>
              </a:pPr>
              <a:t>4</a:t>
            </a:fld>
            <a:endParaRPr lang="cs-CZ"/>
          </a:p>
        </p:txBody>
      </p:sp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Úkoly a výsledky</a:t>
            </a:r>
          </a:p>
        </p:txBody>
      </p:sp>
      <p:sp>
        <p:nvSpPr>
          <p:cNvPr id="512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3000" dirty="0" smtClean="0"/>
              <a:t>Hlavní úkol: </a:t>
            </a:r>
            <a:endParaRPr lang="cs-CZ" sz="3000" dirty="0" smtClean="0"/>
          </a:p>
          <a:p>
            <a:pPr lvl="1" eaLnBrk="1" hangingPunct="1">
              <a:lnSpc>
                <a:spcPct val="80000"/>
              </a:lnSpc>
            </a:pPr>
            <a:r>
              <a:rPr lang="cs-CZ" sz="2600" dirty="0" smtClean="0"/>
              <a:t>diagnóza </a:t>
            </a:r>
            <a:r>
              <a:rPr lang="cs-CZ" sz="2600" dirty="0" smtClean="0"/>
              <a:t>patologických jevů u </a:t>
            </a:r>
            <a:r>
              <a:rPr lang="cs-CZ" sz="2600" dirty="0" smtClean="0"/>
              <a:t>nenarozených </a:t>
            </a:r>
            <a:r>
              <a:rPr lang="cs-CZ" sz="2600" dirty="0" smtClean="0"/>
              <a:t>jedinců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cs-CZ" sz="3000" dirty="0" smtClean="0"/>
          </a:p>
          <a:p>
            <a:pPr eaLnBrk="1" hangingPunct="1">
              <a:lnSpc>
                <a:spcPct val="80000"/>
              </a:lnSpc>
            </a:pPr>
            <a:r>
              <a:rPr lang="cs-CZ" sz="3000" dirty="0" smtClean="0"/>
              <a:t>Výsledky nám umožní: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600" dirty="0" smtClean="0"/>
              <a:t>Informovat rodičku o stavu plodu, její diagnóze a dalším možném postupu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600" dirty="0" smtClean="0"/>
              <a:t>Přijmout další speciální opatření pro průběh těhotenství, vedení porodu a následnou péči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600" dirty="0" smtClean="0"/>
              <a:t>Zahájení prenatální terapie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600" dirty="0" smtClean="0"/>
              <a:t>Při genetických vadách plodu, lze těhotenství</a:t>
            </a:r>
            <a:r>
              <a:rPr lang="cs-CZ" sz="2400" dirty="0" smtClean="0"/>
              <a:t> uměle ukončit</a:t>
            </a:r>
            <a:r>
              <a:rPr lang="cs-CZ" sz="2600" dirty="0" smtClean="0"/>
              <a:t> až do 24. týdne gravidity</a:t>
            </a:r>
          </a:p>
          <a:p>
            <a:pPr lvl="1" eaLnBrk="1" hangingPunct="1">
              <a:lnSpc>
                <a:spcPct val="80000"/>
              </a:lnSpc>
            </a:pPr>
            <a:endParaRPr lang="cs-CZ" sz="2600" dirty="0" smtClean="0"/>
          </a:p>
          <a:p>
            <a:pPr lvl="1" eaLnBrk="1" hangingPunct="1">
              <a:lnSpc>
                <a:spcPct val="80000"/>
              </a:lnSpc>
            </a:pPr>
            <a:endParaRPr lang="cs-CZ" sz="2600" dirty="0" smtClean="0"/>
          </a:p>
          <a:p>
            <a:pPr lvl="1" eaLnBrk="1" hangingPunct="1">
              <a:lnSpc>
                <a:spcPct val="80000"/>
              </a:lnSpc>
            </a:pPr>
            <a:endParaRPr lang="cs-CZ" sz="26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1FC2A-FB6C-4FB4-8ADB-A9F205F1150C}" type="slidenum">
              <a:rPr lang="cs-CZ"/>
              <a:pPr>
                <a:defRPr/>
              </a:pPr>
              <a:t>5</a:t>
            </a:fld>
            <a:endParaRPr lang="cs-CZ"/>
          </a:p>
        </p:txBody>
      </p:sp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Přehled metod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  <a:defRPr/>
            </a:pPr>
            <a:r>
              <a:rPr lang="cs-CZ" sz="2400" u="sng" dirty="0" smtClean="0"/>
              <a:t>Neinvazivní metody</a:t>
            </a:r>
          </a:p>
          <a:p>
            <a:pPr marL="914400" lvl="1" indent="-514350" eaLnBrk="1" hangingPunct="1">
              <a:lnSpc>
                <a:spcPct val="80000"/>
              </a:lnSpc>
              <a:buFont typeface="Calibri" pitchFamily="34" charset="0"/>
              <a:buAutoNum type="alphaLcPeriod"/>
              <a:defRPr/>
            </a:pPr>
            <a:r>
              <a:rPr lang="cs-CZ" sz="2400" dirty="0" smtClean="0"/>
              <a:t>Biochemické</a:t>
            </a:r>
          </a:p>
          <a:p>
            <a:pPr marL="1314450" lvl="2" indent="-514350" eaLnBrk="1" hangingPunct="1">
              <a:lnSpc>
                <a:spcPct val="80000"/>
              </a:lnSpc>
              <a:defRPr/>
            </a:pPr>
            <a:r>
              <a:rPr lang="cs-CZ" dirty="0" err="1" smtClean="0"/>
              <a:t>Tripple</a:t>
            </a:r>
            <a:r>
              <a:rPr lang="cs-CZ" dirty="0" smtClean="0"/>
              <a:t> test </a:t>
            </a:r>
          </a:p>
          <a:p>
            <a:pPr marL="1314450" lvl="2" indent="-514350" eaLnBrk="1" hangingPunct="1">
              <a:lnSpc>
                <a:spcPct val="80000"/>
              </a:lnSpc>
              <a:buFont typeface="Calibri" pitchFamily="34" charset="0"/>
              <a:buAutoNum type="romanUcPeriod"/>
              <a:defRPr/>
            </a:pPr>
            <a:r>
              <a:rPr lang="cs-CZ" dirty="0" smtClean="0"/>
              <a:t>Alfa- </a:t>
            </a:r>
            <a:r>
              <a:rPr lang="cs-CZ" dirty="0" err="1" smtClean="0"/>
              <a:t>fetoprotein</a:t>
            </a:r>
            <a:r>
              <a:rPr lang="cs-CZ" dirty="0" smtClean="0"/>
              <a:t> ( AFP)</a:t>
            </a:r>
          </a:p>
          <a:p>
            <a:pPr marL="1314450" lvl="2" indent="-514350" eaLnBrk="1" hangingPunct="1">
              <a:lnSpc>
                <a:spcPct val="80000"/>
              </a:lnSpc>
              <a:buFont typeface="Calibri" pitchFamily="34" charset="0"/>
              <a:buAutoNum type="romanUcPeriod"/>
              <a:defRPr/>
            </a:pPr>
            <a:r>
              <a:rPr lang="cs-CZ" dirty="0" smtClean="0"/>
              <a:t>Lidský choriový </a:t>
            </a:r>
            <a:r>
              <a:rPr lang="cs-CZ" dirty="0" err="1" smtClean="0"/>
              <a:t>gonádotropin</a:t>
            </a:r>
            <a:r>
              <a:rPr lang="cs-CZ" dirty="0" smtClean="0"/>
              <a:t> </a:t>
            </a:r>
            <a:r>
              <a:rPr lang="el-GR" dirty="0" smtClean="0"/>
              <a:t>(β-</a:t>
            </a:r>
            <a:r>
              <a:rPr lang="cs-CZ" dirty="0" err="1" smtClean="0"/>
              <a:t>hCG</a:t>
            </a:r>
            <a:r>
              <a:rPr lang="cs-CZ" dirty="0" smtClean="0"/>
              <a:t>)</a:t>
            </a:r>
          </a:p>
          <a:p>
            <a:pPr marL="1314450" lvl="2" indent="-514350" eaLnBrk="1" hangingPunct="1">
              <a:lnSpc>
                <a:spcPct val="80000"/>
              </a:lnSpc>
              <a:buFont typeface="Calibri" pitchFamily="34" charset="0"/>
              <a:buAutoNum type="romanUcPeriod"/>
              <a:defRPr/>
            </a:pPr>
            <a:r>
              <a:rPr lang="cs-CZ" dirty="0" smtClean="0"/>
              <a:t>Nekonjugovaný estriol (uE3)</a:t>
            </a:r>
          </a:p>
          <a:p>
            <a:pPr marL="914400" lvl="1" indent="-514350" eaLnBrk="1" hangingPunct="1">
              <a:lnSpc>
                <a:spcPct val="80000"/>
              </a:lnSpc>
              <a:buFont typeface="Calibri" pitchFamily="34" charset="0"/>
              <a:buAutoNum type="alphaLcPeriod"/>
              <a:defRPr/>
            </a:pPr>
            <a:r>
              <a:rPr lang="cs-CZ" sz="2400" dirty="0" smtClean="0"/>
              <a:t>Ultrazvuk (UZ)</a:t>
            </a:r>
          </a:p>
          <a:p>
            <a:pPr marL="914400" lvl="1" indent="-514350" eaLnBrk="1" hangingPunct="1">
              <a:lnSpc>
                <a:spcPct val="80000"/>
              </a:lnSpc>
              <a:buFont typeface="Calibri" pitchFamily="34" charset="0"/>
              <a:buAutoNum type="alphaLcPeriod"/>
              <a:defRPr/>
            </a:pPr>
            <a:r>
              <a:rPr lang="cs-CZ" sz="2400" dirty="0" smtClean="0"/>
              <a:t>Vyšetření trofoblastu z mateřské krve</a:t>
            </a:r>
          </a:p>
          <a:p>
            <a:pPr marL="514350" indent="-514350" eaLnBrk="1" hangingPunct="1">
              <a:lnSpc>
                <a:spcPct val="80000"/>
              </a:lnSpc>
              <a:buFont typeface="Calibri" pitchFamily="34" charset="0"/>
              <a:buAutoNum type="arabicPeriod"/>
              <a:defRPr/>
            </a:pPr>
            <a:r>
              <a:rPr lang="cs-CZ" sz="2400" u="sng" dirty="0" smtClean="0"/>
              <a:t>Invazivní metody</a:t>
            </a:r>
          </a:p>
          <a:p>
            <a:pPr marL="914400" lvl="1" indent="-514350" eaLnBrk="1" hangingPunct="1">
              <a:lnSpc>
                <a:spcPct val="80000"/>
              </a:lnSpc>
              <a:buFont typeface="Calibri" pitchFamily="34" charset="0"/>
              <a:buAutoNum type="alphaLcPeriod"/>
              <a:defRPr/>
            </a:pPr>
            <a:r>
              <a:rPr lang="cs-CZ" sz="2400" dirty="0" smtClean="0"/>
              <a:t>Amniocentéza (AC)</a:t>
            </a:r>
          </a:p>
          <a:p>
            <a:pPr marL="914400" lvl="1" indent="-514350" eaLnBrk="1" hangingPunct="1">
              <a:lnSpc>
                <a:spcPct val="80000"/>
              </a:lnSpc>
              <a:buFont typeface="Calibri" pitchFamily="34" charset="0"/>
              <a:buAutoNum type="alphaLcPeriod"/>
              <a:defRPr/>
            </a:pPr>
            <a:r>
              <a:rPr lang="cs-CZ" sz="2400" dirty="0" err="1" smtClean="0"/>
              <a:t>Kordocentéza</a:t>
            </a:r>
            <a:endParaRPr lang="cs-CZ" sz="2400" dirty="0" smtClean="0"/>
          </a:p>
          <a:p>
            <a:pPr marL="914400" lvl="1" indent="-514350" eaLnBrk="1" hangingPunct="1">
              <a:lnSpc>
                <a:spcPct val="80000"/>
              </a:lnSpc>
              <a:buFont typeface="Calibri" pitchFamily="34" charset="0"/>
              <a:buAutoNum type="alphaLcPeriod"/>
              <a:defRPr/>
            </a:pPr>
            <a:r>
              <a:rPr lang="cs-CZ" sz="2400" dirty="0" smtClean="0"/>
              <a:t>Odběr choriových klků (CVS)</a:t>
            </a:r>
          </a:p>
          <a:p>
            <a:pPr marL="914400" lvl="1" indent="-514350" eaLnBrk="1" hangingPunct="1">
              <a:lnSpc>
                <a:spcPct val="80000"/>
              </a:lnSpc>
              <a:buFont typeface="Calibri" pitchFamily="34" charset="0"/>
              <a:buAutoNum type="alphaLcPeriod"/>
              <a:defRPr/>
            </a:pPr>
            <a:r>
              <a:rPr lang="cs-CZ" sz="2400" dirty="0" smtClean="0"/>
              <a:t>Fetoskopie</a:t>
            </a:r>
          </a:p>
        </p:txBody>
      </p:sp>
      <p:pic>
        <p:nvPicPr>
          <p:cNvPr id="6149" name="Picture 5" descr="miminka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404664"/>
            <a:ext cx="18653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A76D2-BB7F-4C0A-A9CB-66D6A2EAA337}" type="slidenum">
              <a:rPr lang="cs-CZ"/>
              <a:pPr>
                <a:defRPr/>
              </a:pPr>
              <a:t>6</a:t>
            </a:fld>
            <a:endParaRPr lang="cs-CZ"/>
          </a:p>
        </p:txBody>
      </p:sp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Neinvazivní metody</a:t>
            </a:r>
          </a:p>
        </p:txBody>
      </p:sp>
      <p:sp>
        <p:nvSpPr>
          <p:cNvPr id="717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cs-CZ" dirty="0" smtClean="0"/>
              <a:t>podstata vyšetření formou </a:t>
            </a:r>
            <a:r>
              <a:rPr lang="cs-CZ" dirty="0" err="1" smtClean="0"/>
              <a:t>screeningu</a:t>
            </a:r>
            <a:endParaRPr lang="cs-CZ" dirty="0" smtClean="0"/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cs-CZ" dirty="0" smtClean="0"/>
              <a:t>provedení </a:t>
            </a:r>
            <a:r>
              <a:rPr lang="cs-CZ" dirty="0" smtClean="0"/>
              <a:t>u všech rodiček z </a:t>
            </a:r>
            <a:r>
              <a:rPr lang="cs-CZ" dirty="0" smtClean="0"/>
              <a:t>krve</a:t>
            </a:r>
            <a:endParaRPr lang="cs-CZ" dirty="0" smtClean="0"/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cs-CZ" dirty="0" smtClean="0"/>
              <a:t>vyšetření se provádí po 16. ukončeném gestačním </a:t>
            </a:r>
            <a:r>
              <a:rPr lang="cs-CZ" dirty="0" smtClean="0"/>
              <a:t>týdnu</a:t>
            </a:r>
            <a:endParaRPr lang="cs-CZ" dirty="0" smtClean="0"/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cs-CZ" b="1" dirty="0" err="1" smtClean="0">
                <a:solidFill>
                  <a:srgbClr val="660033"/>
                </a:solidFill>
              </a:rPr>
              <a:t>Tripplet</a:t>
            </a:r>
            <a:r>
              <a:rPr lang="cs-CZ" b="1" dirty="0" smtClean="0">
                <a:solidFill>
                  <a:srgbClr val="660033"/>
                </a:solidFill>
              </a:rPr>
              <a:t> test</a:t>
            </a:r>
            <a:r>
              <a:rPr lang="cs-CZ" dirty="0" smtClean="0">
                <a:solidFill>
                  <a:srgbClr val="660033"/>
                </a:solidFill>
              </a:rPr>
              <a:t>:</a:t>
            </a:r>
            <a:r>
              <a:rPr lang="cs-CZ" dirty="0" smtClean="0"/>
              <a:t> </a:t>
            </a:r>
          </a:p>
          <a:p>
            <a:pPr lvl="1" eaLnBrk="1" hangingPunct="1">
              <a:spcBef>
                <a:spcPts val="1200"/>
              </a:spcBef>
              <a:spcAft>
                <a:spcPts val="1200"/>
              </a:spcAft>
            </a:pPr>
            <a:r>
              <a:rPr lang="cs-CZ" dirty="0" smtClean="0"/>
              <a:t>v mateřském séru se vyšetří AFP,</a:t>
            </a:r>
            <a:r>
              <a:rPr lang="el-GR" dirty="0" smtClean="0"/>
              <a:t> β-</a:t>
            </a:r>
            <a:r>
              <a:rPr lang="cs-CZ" dirty="0" err="1" smtClean="0"/>
              <a:t>hCG</a:t>
            </a:r>
            <a:r>
              <a:rPr lang="cs-CZ" dirty="0" smtClean="0"/>
              <a:t>, uE3</a:t>
            </a:r>
          </a:p>
          <a:p>
            <a:pPr lvl="1" eaLnBrk="1" hangingPunct="1">
              <a:spcBef>
                <a:spcPts val="1200"/>
              </a:spcBef>
              <a:spcAft>
                <a:spcPts val="1200"/>
              </a:spcAft>
              <a:buFont typeface="Arial" charset="0"/>
              <a:buNone/>
            </a:pPr>
            <a:endParaRPr lang="cs-CZ" dirty="0" smtClean="0"/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charset="0"/>
              <a:buNone/>
            </a:pPr>
            <a:r>
              <a:rPr lang="cs-CZ" b="1" dirty="0" smtClean="0"/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809D6-F082-40AD-AB0D-37C3D3ECE9D6}" type="slidenum">
              <a:rPr lang="cs-CZ"/>
              <a:pPr>
                <a:defRPr/>
              </a:pPr>
              <a:t>7</a:t>
            </a:fld>
            <a:endParaRPr lang="cs-CZ"/>
          </a:p>
        </p:txBody>
      </p:sp>
      <p:sp>
        <p:nvSpPr>
          <p:cNvPr id="8194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>
              <a:defRPr/>
            </a:pPr>
            <a:r>
              <a:rPr lang="cs-CZ" sz="3600" b="1" u="sng" dirty="0" smtClean="0"/>
              <a:t>AFP </a:t>
            </a:r>
            <a:endParaRPr lang="cs-CZ" sz="3600" b="1" u="sng" dirty="0" smtClean="0"/>
          </a:p>
          <a:p>
            <a:pPr>
              <a:buNone/>
              <a:defRPr/>
            </a:pPr>
            <a:endParaRPr lang="cs-CZ" sz="2400" u="sng" dirty="0" smtClean="0"/>
          </a:p>
          <a:p>
            <a:pPr lvl="1">
              <a:defRPr/>
            </a:pPr>
            <a:r>
              <a:rPr lang="cs-CZ" sz="2400" dirty="0" smtClean="0"/>
              <a:t>glykoprotein produkovaný </a:t>
            </a:r>
            <a:r>
              <a:rPr lang="cs-CZ" sz="2400" dirty="0" err="1" smtClean="0"/>
              <a:t>žl</a:t>
            </a:r>
            <a:r>
              <a:rPr lang="cs-CZ" sz="2400" dirty="0" smtClean="0"/>
              <a:t>. váčkem, fetálními játry a střevem </a:t>
            </a:r>
          </a:p>
          <a:p>
            <a:pPr lvl="1">
              <a:defRPr/>
            </a:pPr>
            <a:r>
              <a:rPr lang="cs-CZ" sz="2400" dirty="0" smtClean="0"/>
              <a:t>max. produkce: 12 -14. týden </a:t>
            </a:r>
          </a:p>
          <a:p>
            <a:pPr lvl="1">
              <a:defRPr/>
            </a:pPr>
            <a:r>
              <a:rPr lang="cs-CZ" sz="2400" dirty="0" smtClean="0"/>
              <a:t>po porodu pokles</a:t>
            </a:r>
          </a:p>
          <a:p>
            <a:pPr lvl="1">
              <a:defRPr/>
            </a:pPr>
            <a:r>
              <a:rPr lang="cs-CZ" sz="2400" dirty="0" smtClean="0"/>
              <a:t>I. trimestr : neprůkazné</a:t>
            </a:r>
          </a:p>
          <a:p>
            <a:pPr lvl="1">
              <a:defRPr/>
            </a:pPr>
            <a:r>
              <a:rPr lang="cs-CZ" sz="2400" dirty="0" smtClean="0"/>
              <a:t>II. Trimestr:– rozštěpové vady (záchyt 95-98%)</a:t>
            </a:r>
          </a:p>
          <a:p>
            <a:pPr lvl="1">
              <a:buFont typeface="Arial" charset="0"/>
              <a:buNone/>
              <a:defRPr/>
            </a:pPr>
            <a:r>
              <a:rPr lang="cs-CZ" sz="2400" dirty="0" smtClean="0"/>
              <a:t>			      – </a:t>
            </a:r>
            <a:r>
              <a:rPr lang="cs-CZ" sz="2400" dirty="0" err="1" smtClean="0"/>
              <a:t>aneuplodie</a:t>
            </a:r>
            <a:r>
              <a:rPr lang="cs-CZ" sz="2400" dirty="0" smtClean="0"/>
              <a:t> +21,+13, +8, +9,-X</a:t>
            </a:r>
          </a:p>
          <a:p>
            <a:pPr lvl="1">
              <a:defRPr/>
            </a:pPr>
            <a:r>
              <a:rPr lang="cs-CZ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Výsledky: </a:t>
            </a:r>
          </a:p>
          <a:p>
            <a:pPr lvl="2">
              <a:defRPr/>
            </a:pPr>
            <a:r>
              <a:rPr lang="cs-CZ" dirty="0" smtClean="0"/>
              <a:t>nízká hladina: </a:t>
            </a:r>
            <a:r>
              <a:rPr lang="cs-CZ" dirty="0" err="1" smtClean="0"/>
              <a:t>aneuplodie</a:t>
            </a:r>
            <a:endParaRPr lang="cs-CZ" dirty="0" smtClean="0"/>
          </a:p>
          <a:p>
            <a:pPr lvl="2">
              <a:defRPr/>
            </a:pPr>
            <a:r>
              <a:rPr lang="cs-CZ" dirty="0" smtClean="0"/>
              <a:t>vysoká hladina: rozštěpové vady, odumření plodu, poruchy placenty atd.</a:t>
            </a:r>
          </a:p>
        </p:txBody>
      </p:sp>
      <p:pic>
        <p:nvPicPr>
          <p:cNvPr id="8196" name="Picture 4" descr="chromoz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8238" y="2276872"/>
            <a:ext cx="1655762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113C9-1673-4A2B-9B92-2D5E1F4E5E41}" type="slidenum">
              <a:rPr lang="cs-CZ"/>
              <a:pPr>
                <a:defRPr/>
              </a:pPr>
              <a:t>8</a:t>
            </a:fld>
            <a:endParaRPr lang="cs-CZ"/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endParaRPr lang="cs-CZ" sz="2400" u="sng" dirty="0" smtClean="0"/>
          </a:p>
          <a:p>
            <a:pPr>
              <a:defRPr/>
            </a:pPr>
            <a:r>
              <a:rPr lang="cs-CZ" sz="3600" b="1" u="sng" dirty="0" err="1" smtClean="0"/>
              <a:t>hCG</a:t>
            </a:r>
            <a:r>
              <a:rPr lang="cs-CZ" sz="3600" b="1" u="sng" dirty="0" smtClean="0"/>
              <a:t> lidský choriový </a:t>
            </a:r>
            <a:r>
              <a:rPr lang="cs-CZ" sz="3600" b="1" u="sng" dirty="0" err="1" smtClean="0"/>
              <a:t>gonádotropin</a:t>
            </a:r>
            <a:endParaRPr lang="cs-CZ" sz="3600" b="1" u="sng" dirty="0" smtClean="0"/>
          </a:p>
          <a:p>
            <a:pPr>
              <a:buFont typeface="Arial" charset="0"/>
              <a:buNone/>
            </a:pPr>
            <a:endParaRPr lang="cs-CZ" sz="2400" u="sng" dirty="0" smtClean="0"/>
          </a:p>
          <a:p>
            <a:pPr lvl="1"/>
            <a:r>
              <a:rPr lang="cs-CZ" sz="2400" dirty="0" smtClean="0"/>
              <a:t>glykoprotein produkovaný trofoblastem</a:t>
            </a:r>
          </a:p>
          <a:p>
            <a:pPr lvl="1"/>
            <a:r>
              <a:rPr lang="cs-CZ" sz="2400" dirty="0" err="1" smtClean="0"/>
              <a:t>fce</a:t>
            </a:r>
            <a:r>
              <a:rPr lang="cs-CZ" sz="2400" dirty="0" smtClean="0"/>
              <a:t>: udržování činnosti žlutého tělíska</a:t>
            </a:r>
          </a:p>
          <a:p>
            <a:pPr lvl="1"/>
            <a:r>
              <a:rPr lang="cs-CZ" sz="2400" dirty="0" smtClean="0"/>
              <a:t>skladba: </a:t>
            </a:r>
          </a:p>
          <a:p>
            <a:pPr lvl="2"/>
            <a:r>
              <a:rPr lang="el-GR" dirty="0" smtClean="0"/>
              <a:t>α</a:t>
            </a:r>
            <a:r>
              <a:rPr lang="cs-CZ" dirty="0" smtClean="0"/>
              <a:t>- </a:t>
            </a:r>
            <a:r>
              <a:rPr lang="cs-CZ" dirty="0" err="1" smtClean="0"/>
              <a:t>podjednotka</a:t>
            </a:r>
            <a:r>
              <a:rPr lang="cs-CZ" dirty="0" smtClean="0"/>
              <a:t>: identická s ostatními </a:t>
            </a:r>
            <a:r>
              <a:rPr lang="cs-CZ" dirty="0" err="1" smtClean="0"/>
              <a:t>pep</a:t>
            </a:r>
            <a:r>
              <a:rPr lang="cs-CZ" dirty="0" smtClean="0"/>
              <a:t>. hormony</a:t>
            </a:r>
          </a:p>
          <a:p>
            <a:pPr lvl="2"/>
            <a:r>
              <a:rPr lang="el-GR" dirty="0" smtClean="0"/>
              <a:t>β</a:t>
            </a:r>
            <a:r>
              <a:rPr lang="cs-CZ" dirty="0" smtClean="0"/>
              <a:t> – </a:t>
            </a:r>
            <a:r>
              <a:rPr lang="cs-CZ" dirty="0" err="1" smtClean="0"/>
              <a:t>podjednotka</a:t>
            </a:r>
            <a:r>
              <a:rPr lang="cs-CZ" dirty="0" smtClean="0"/>
              <a:t>: </a:t>
            </a:r>
            <a:r>
              <a:rPr lang="cs-CZ" dirty="0" err="1" smtClean="0"/>
              <a:t>spec</a:t>
            </a:r>
            <a:r>
              <a:rPr lang="cs-CZ" dirty="0" smtClean="0"/>
              <a:t>. biologická aktivita, termolabilita</a:t>
            </a:r>
          </a:p>
          <a:p>
            <a:pPr lvl="1"/>
            <a:r>
              <a:rPr lang="cs-CZ" sz="2400" dirty="0" smtClean="0"/>
              <a:t>  max. produkce: 10. týden </a:t>
            </a:r>
          </a:p>
          <a:p>
            <a:pPr lvl="1"/>
            <a:r>
              <a:rPr lang="cs-CZ" sz="2400" dirty="0" smtClean="0"/>
              <a:t> pokles ve II. trimestru</a:t>
            </a:r>
          </a:p>
          <a:p>
            <a:pPr lvl="1"/>
            <a:r>
              <a:rPr lang="cs-CZ" sz="2400" dirty="0" smtClean="0"/>
              <a:t>II. trimestr:  nad 2 </a:t>
            </a:r>
            <a:r>
              <a:rPr lang="cs-CZ" sz="2400" dirty="0" err="1" smtClean="0"/>
              <a:t>MoM</a:t>
            </a:r>
            <a:r>
              <a:rPr lang="cs-CZ" sz="2400" dirty="0" smtClean="0"/>
              <a:t> – </a:t>
            </a:r>
            <a:r>
              <a:rPr lang="cs-CZ" sz="2400" dirty="0" err="1" smtClean="0"/>
              <a:t>aneuplodie</a:t>
            </a:r>
            <a:r>
              <a:rPr lang="cs-CZ" sz="2400" dirty="0" smtClean="0"/>
              <a:t>, </a:t>
            </a:r>
            <a:r>
              <a:rPr lang="cs-CZ" sz="2400" dirty="0" err="1" smtClean="0"/>
              <a:t>Dowm</a:t>
            </a:r>
            <a:r>
              <a:rPr lang="cs-CZ" sz="2400" dirty="0" smtClean="0"/>
              <a:t>. </a:t>
            </a:r>
            <a:r>
              <a:rPr lang="cs-CZ" sz="2400" dirty="0" err="1" smtClean="0"/>
              <a:t>synd</a:t>
            </a:r>
            <a:r>
              <a:rPr lang="cs-CZ" sz="2400" dirty="0" smtClean="0"/>
              <a:t>.</a:t>
            </a:r>
          </a:p>
          <a:p>
            <a:pPr lvl="2">
              <a:buFont typeface="Arial" charset="0"/>
              <a:buNone/>
            </a:pPr>
            <a:r>
              <a:rPr lang="cs-CZ" dirty="0" smtClean="0"/>
              <a:t>   		      pod  0,5 </a:t>
            </a:r>
            <a:r>
              <a:rPr lang="cs-CZ" dirty="0" err="1" smtClean="0"/>
              <a:t>MoM</a:t>
            </a:r>
            <a:r>
              <a:rPr lang="cs-CZ" dirty="0" smtClean="0"/>
              <a:t> – nepříznivá prognóza, Edward.</a:t>
            </a:r>
          </a:p>
          <a:p>
            <a:pPr lvl="1">
              <a:buFont typeface="Arial" charset="0"/>
              <a:buNone/>
            </a:pPr>
            <a:endParaRPr lang="cs-CZ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70BB5-D1E1-457C-8389-AD7ED1B7B69C}" type="slidenum">
              <a:rPr lang="cs-CZ"/>
              <a:pPr>
                <a:defRPr/>
              </a:pPr>
              <a:t>9</a:t>
            </a:fld>
            <a:endParaRPr lang="cs-CZ"/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endParaRPr lang="cs-CZ" sz="2800" u="sng" dirty="0" smtClean="0"/>
          </a:p>
          <a:p>
            <a:pPr>
              <a:defRPr/>
            </a:pPr>
            <a:r>
              <a:rPr lang="cs-CZ" sz="3600" b="1" u="sng" dirty="0" smtClean="0"/>
              <a:t>uE3 nekonjugovaný estriol</a:t>
            </a:r>
          </a:p>
          <a:p>
            <a:pPr>
              <a:buFont typeface="Arial" charset="0"/>
              <a:buNone/>
            </a:pPr>
            <a:endParaRPr lang="cs-CZ" sz="2800" u="sng" dirty="0" smtClean="0"/>
          </a:p>
          <a:p>
            <a:pPr lvl="1"/>
            <a:r>
              <a:rPr lang="cs-CZ" dirty="0" smtClean="0"/>
              <a:t>vznik z estriolu, produkce placentou z materiálních substrátů (cholesterol)</a:t>
            </a:r>
          </a:p>
          <a:p>
            <a:pPr lvl="1">
              <a:buFont typeface="Arial" charset="0"/>
              <a:buNone/>
            </a:pPr>
            <a:endParaRPr lang="cs-CZ" dirty="0" smtClean="0"/>
          </a:p>
          <a:p>
            <a:pPr lvl="1"/>
            <a:r>
              <a:rPr lang="cs-CZ" dirty="0" smtClean="0"/>
              <a:t>normální hladina: 0,5 – 2,0 </a:t>
            </a:r>
            <a:r>
              <a:rPr lang="cs-CZ" dirty="0" err="1" smtClean="0"/>
              <a:t>MoM</a:t>
            </a:r>
            <a:endParaRPr lang="cs-CZ" dirty="0" smtClean="0"/>
          </a:p>
          <a:p>
            <a:pPr lvl="1">
              <a:buFont typeface="Arial" charset="0"/>
              <a:buNone/>
            </a:pPr>
            <a:endParaRPr lang="cs-CZ" dirty="0" smtClean="0"/>
          </a:p>
          <a:p>
            <a:pPr lvl="1"/>
            <a:r>
              <a:rPr lang="cs-CZ" dirty="0" smtClean="0"/>
              <a:t>II. trimestr: pod 0,5 </a:t>
            </a:r>
            <a:r>
              <a:rPr lang="cs-CZ" dirty="0" err="1" smtClean="0"/>
              <a:t>MoM</a:t>
            </a:r>
            <a:r>
              <a:rPr lang="cs-CZ" dirty="0" smtClean="0"/>
              <a:t> – </a:t>
            </a:r>
            <a:r>
              <a:rPr lang="cs-CZ" dirty="0" err="1" smtClean="0"/>
              <a:t>aneuplodie</a:t>
            </a:r>
            <a:r>
              <a:rPr lang="cs-CZ" dirty="0" smtClean="0"/>
              <a:t> (+21)</a:t>
            </a:r>
          </a:p>
          <a:p>
            <a:pPr lvl="1">
              <a:buFont typeface="Arial" charset="0"/>
              <a:buNone/>
            </a:pPr>
            <a:endParaRPr lang="cs-CZ" dirty="0" smtClean="0"/>
          </a:p>
        </p:txBody>
      </p:sp>
      <p:pic>
        <p:nvPicPr>
          <p:cNvPr id="10244" name="Picture 5" descr="miminko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7637" y="0"/>
            <a:ext cx="13763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766</TotalTime>
  <Words>722</Words>
  <Application>Microsoft Office PowerPoint</Application>
  <PresentationFormat>Předvádění na obrazovce (4:3)</PresentationFormat>
  <Paragraphs>182</Paragraphs>
  <Slides>20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Calibri</vt:lpstr>
      <vt:lpstr>Motiv sady Office</vt:lpstr>
      <vt:lpstr>Prenatální diagnostika</vt:lpstr>
      <vt:lpstr>Obsah</vt:lpstr>
      <vt:lpstr>Prenatální diagnostika</vt:lpstr>
      <vt:lpstr>Úkoly a výsledky</vt:lpstr>
      <vt:lpstr>Přehled metod</vt:lpstr>
      <vt:lpstr>Neinvazivní metody</vt:lpstr>
      <vt:lpstr>Snímek 7</vt:lpstr>
      <vt:lpstr>Snímek 8</vt:lpstr>
      <vt:lpstr>Snímek 9</vt:lpstr>
      <vt:lpstr>Snímek 10</vt:lpstr>
      <vt:lpstr>Snímek 11</vt:lpstr>
      <vt:lpstr>Invazivní metody</vt:lpstr>
      <vt:lpstr>Snímek 13</vt:lpstr>
      <vt:lpstr>Snímek 14</vt:lpstr>
      <vt:lpstr>Snímek 15</vt:lpstr>
      <vt:lpstr>Snímek 16</vt:lpstr>
      <vt:lpstr>Snímek 17</vt:lpstr>
      <vt:lpstr>Snímek 18</vt:lpstr>
      <vt:lpstr>Preimplantační genetická diagnostika</vt:lpstr>
      <vt:lpstr>Snímek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Prenatální diagnostika</dc:title>
  <dc:creator>Pavla Hanušovská</dc:creator>
  <cp:lastModifiedBy>Uživatel</cp:lastModifiedBy>
  <cp:revision>54</cp:revision>
  <dcterms:created xsi:type="dcterms:W3CDTF">2011-04-27T13:19:11Z</dcterms:created>
  <dcterms:modified xsi:type="dcterms:W3CDTF">2012-09-23T20:08:56Z</dcterms:modified>
</cp:coreProperties>
</file>