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72" r:id="rId4"/>
    <p:sldId id="267" r:id="rId5"/>
    <p:sldId id="285" r:id="rId6"/>
    <p:sldId id="291" r:id="rId7"/>
    <p:sldId id="292" r:id="rId8"/>
    <p:sldId id="258" r:id="rId9"/>
    <p:sldId id="287" r:id="rId10"/>
    <p:sldId id="270" r:id="rId11"/>
    <p:sldId id="274" r:id="rId12"/>
    <p:sldId id="275" r:id="rId13"/>
    <p:sldId id="276" r:id="rId14"/>
    <p:sldId id="286" r:id="rId15"/>
    <p:sldId id="261" r:id="rId16"/>
    <p:sldId id="262" r:id="rId17"/>
    <p:sldId id="263" r:id="rId18"/>
    <p:sldId id="260" r:id="rId19"/>
    <p:sldId id="294" r:id="rId20"/>
    <p:sldId id="295" r:id="rId21"/>
    <p:sldId id="264" r:id="rId22"/>
    <p:sldId id="265" r:id="rId23"/>
    <p:sldId id="293" r:id="rId24"/>
    <p:sldId id="266" r:id="rId25"/>
    <p:sldId id="268" r:id="rId26"/>
    <p:sldId id="288" r:id="rId27"/>
    <p:sldId id="280" r:id="rId28"/>
    <p:sldId id="269" r:id="rId29"/>
    <p:sldId id="282" r:id="rId30"/>
    <p:sldId id="283" r:id="rId31"/>
    <p:sldId id="284" r:id="rId32"/>
    <p:sldId id="289" r:id="rId33"/>
    <p:sldId id="290" r:id="rId34"/>
    <p:sldId id="281" r:id="rId35"/>
    <p:sldId id="279" r:id="rId36"/>
    <p:sldId id="271" r:id="rId37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C44"/>
    <a:srgbClr val="3719B9"/>
    <a:srgbClr val="6600FF"/>
    <a:srgbClr val="FF7C80"/>
    <a:srgbClr val="200A0E"/>
    <a:srgbClr val="F6B0A4"/>
    <a:srgbClr val="FFFF99"/>
    <a:srgbClr val="CCFFCC"/>
    <a:srgbClr val="A5F098"/>
    <a:srgbClr val="83E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2C6A2-D9A7-4F6B-A687-C042231D31CB}" type="datetimeFigureOut">
              <a:rPr lang="cs-CZ" smtClean="0"/>
              <a:t>4.12.2012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3670A-0036-43BB-B86E-E28D926AE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37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C6F7E-7321-4CAB-8ACC-2896303A8C67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5DB5B-6D80-47D0-8E75-F9CDCD2DE1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79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cs-CZ" smtClean="0"/>
              <a:t>16.12.2011</a:t>
            </a:r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1B9B5AE-C73A-41D9-B4EB-0549984F58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16.12.2011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16.12.2011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16.12.2011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16.12.2011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16.12.2011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16.12.2011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16.12.2011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16.12.2011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16.12.2011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16.12.2011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cs-CZ" smtClean="0"/>
              <a:t>16.12.2011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1B9B5AE-C73A-41D9-B4EB-0549984F58D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nzr.ksrzis.cz/snzr/rr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ln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Doplňky stravy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8856984" cy="1415008"/>
          </a:xfrm>
        </p:spPr>
        <p:txBody>
          <a:bodyPr>
            <a:normAutofit/>
          </a:bodyPr>
          <a:lstStyle/>
          <a:p>
            <a:pPr algn="l"/>
            <a:r>
              <a:rPr lang="cs-CZ" sz="1200" dirty="0" smtClean="0">
                <a:solidFill>
                  <a:schemeClr val="tx1"/>
                </a:solidFill>
                <a:latin typeface="+mj-lt"/>
              </a:rPr>
              <a:t>Ing. Miriam </a:t>
            </a:r>
            <a:r>
              <a:rPr lang="cs-CZ" sz="1200" dirty="0" err="1" smtClean="0">
                <a:solidFill>
                  <a:schemeClr val="tx1"/>
                </a:solidFill>
                <a:latin typeface="+mj-lt"/>
              </a:rPr>
              <a:t>Bellofattová</a:t>
            </a:r>
            <a:endParaRPr lang="cs-CZ" sz="12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cs-CZ" sz="1200" dirty="0" smtClean="0">
                <a:solidFill>
                  <a:schemeClr val="tx1"/>
                </a:solidFill>
                <a:latin typeface="+mj-lt"/>
              </a:rPr>
              <a:t>Státní zemědělská a potravinářská inspekce</a:t>
            </a:r>
            <a:endParaRPr lang="cs-CZ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Lékařská fakulta 4. 12. 2012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2" y="980728"/>
            <a:ext cx="3323232" cy="332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7429552" cy="7143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Notifikace DS na Ministerstvo zdravotnictví</a:t>
            </a:r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928802"/>
            <a:ext cx="8186766" cy="3937929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cs-CZ" sz="1800" b="1" dirty="0" smtClean="0">
                <a:solidFill>
                  <a:schemeClr val="accent1">
                    <a:lumMod val="50000"/>
                  </a:schemeClr>
                </a:solidFill>
              </a:rPr>
              <a:t>Před prvním uvedením do oběhu se zasílá Ministerstvu zdravotnictví a v kopii Ministerstvu zemědělství ČR český text označení, který bude uveden na obale výrobku. </a:t>
            </a:r>
          </a:p>
          <a:p>
            <a:pPr marL="68580" indent="0">
              <a:buNone/>
            </a:pPr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dirty="0" smtClean="0"/>
              <a:t>Notifikace </a:t>
            </a:r>
            <a:r>
              <a:rPr lang="cs-CZ" sz="2000" dirty="0"/>
              <a:t>slouží pouze k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monitorování</a:t>
            </a:r>
            <a:r>
              <a:rPr lang="cs-CZ" sz="2000" dirty="0"/>
              <a:t> „stavu“ na trhu, nejedná se o schvalování.</a:t>
            </a:r>
          </a:p>
          <a:p>
            <a:r>
              <a:rPr lang="cs-CZ" sz="2000" dirty="0"/>
              <a:t>Notifikaci je třeba provést pro daný výrobek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v každé zemi samostatně </a:t>
            </a:r>
            <a:r>
              <a:rPr lang="cs-CZ" sz="2000" dirty="0"/>
              <a:t>(neexistuje „evropská“ notifikace)</a:t>
            </a:r>
          </a:p>
          <a:p>
            <a:r>
              <a:rPr lang="cs-CZ" sz="2000" dirty="0"/>
              <a:t>Ministerstvo zdravotnictví ČR vede informační systém </a:t>
            </a:r>
            <a:r>
              <a:rPr lang="cs-CZ" sz="2000" dirty="0" err="1"/>
              <a:t>RoHy</a:t>
            </a:r>
            <a:r>
              <a:rPr lang="cs-CZ" sz="2000" dirty="0"/>
              <a:t>, jehož veřejná část je dostupná na adrese: </a:t>
            </a:r>
            <a:r>
              <a:rPr lang="cs-CZ" sz="2000" dirty="0">
                <a:hlinkClick r:id="rId2"/>
              </a:rPr>
              <a:t>https://snzr.ksrzis.cz/</a:t>
            </a:r>
            <a:r>
              <a:rPr lang="cs-CZ" sz="2000" dirty="0" err="1">
                <a:hlinkClick r:id="rId2"/>
              </a:rPr>
              <a:t>snzr</a:t>
            </a:r>
            <a:r>
              <a:rPr lang="cs-CZ" sz="2000" dirty="0">
                <a:hlinkClick r:id="rId2"/>
              </a:rPr>
              <a:t>/</a:t>
            </a:r>
            <a:r>
              <a:rPr lang="cs-CZ" sz="2000" dirty="0" err="1">
                <a:hlinkClick r:id="rId2"/>
              </a:rPr>
              <a:t>rrh</a:t>
            </a:r>
            <a:r>
              <a:rPr lang="cs-CZ" sz="2000" dirty="0">
                <a:hlinkClick r:id="rId2"/>
              </a:rPr>
              <a:t>/</a:t>
            </a:r>
            <a:r>
              <a:rPr lang="cs-CZ" sz="2000" dirty="0"/>
              <a:t>, a který obsahuje informace o notifikovaných DS.</a:t>
            </a:r>
          </a:p>
          <a:p>
            <a:r>
              <a:rPr lang="pl-PL" sz="2000" dirty="0"/>
              <a:t>Výrobek je možné uvést na trh hned po notifikaci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1B9B5AE-C73A-41D9-B4EB-0549984F58D2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11808"/>
            <a:ext cx="828235" cy="50006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2428868"/>
            <a:ext cx="1000132" cy="665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1B9B5AE-C73A-41D9-B4EB-0549984F58D2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663"/>
          <a:stretch>
            <a:fillRect/>
          </a:stretch>
        </p:blipFill>
        <p:spPr bwMode="auto">
          <a:xfrm>
            <a:off x="251520" y="188640"/>
            <a:ext cx="864793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4791"/>
          <a:stretch>
            <a:fillRect/>
          </a:stretch>
        </p:blipFill>
        <p:spPr bwMode="auto">
          <a:xfrm>
            <a:off x="1547664" y="2492896"/>
            <a:ext cx="7496768" cy="398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791"/>
          <a:stretch>
            <a:fillRect/>
          </a:stretch>
        </p:blipFill>
        <p:spPr bwMode="auto">
          <a:xfrm>
            <a:off x="1153" y="116632"/>
            <a:ext cx="914284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DS a státní správa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240" cy="5328592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Ministerstvo zdravotnictví </a:t>
            </a:r>
            <a:endParaRPr lang="cs-CZ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2"/>
            <a:r>
              <a:rPr lang="cs-CZ" sz="2300" dirty="0" smtClean="0"/>
              <a:t>notifikace</a:t>
            </a:r>
          </a:p>
          <a:p>
            <a:pPr lvl="2"/>
            <a:r>
              <a:rPr lang="cs-CZ" sz="2300" dirty="0" smtClean="0"/>
              <a:t>národní kompetentní úřad – vyjednávání v pracovních skupinách EU atd.</a:t>
            </a:r>
          </a:p>
          <a:p>
            <a:pPr lvl="2"/>
            <a:r>
              <a:rPr lang="cs-CZ" sz="2300" dirty="0" smtClean="0"/>
              <a:t>hodnocení rizika (spolupráce se Státním zdravotním ústavem)</a:t>
            </a:r>
          </a:p>
          <a:p>
            <a:pPr lvl="2"/>
            <a:r>
              <a:rPr lang="cs-CZ" sz="2300" dirty="0" smtClean="0"/>
              <a:t>tvorba vyhlášky</a:t>
            </a:r>
          </a:p>
          <a:p>
            <a:pPr lvl="1"/>
            <a:endParaRPr lang="cs-CZ" sz="2000" dirty="0" smtClean="0"/>
          </a:p>
          <a:p>
            <a:pPr marL="68580" indent="0"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Státní zemědělská a potravinářská inspekce </a:t>
            </a:r>
          </a:p>
          <a:p>
            <a:pPr lvl="2"/>
            <a:r>
              <a:rPr lang="cs-CZ" sz="2200" dirty="0" smtClean="0"/>
              <a:t>výkon státního dozoru (výroba a prodej potravin neživočišného původu, prodej potravin živočišného původu)</a:t>
            </a:r>
          </a:p>
          <a:p>
            <a:pPr lvl="2">
              <a:buNone/>
            </a:pPr>
            <a:endParaRPr lang="cs-CZ" sz="2200" dirty="0" smtClean="0"/>
          </a:p>
          <a:p>
            <a:pPr marL="68580" indent="0"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Státní veterinární správa </a:t>
            </a:r>
          </a:p>
          <a:p>
            <a:pPr lvl="2"/>
            <a:r>
              <a:rPr lang="cs-CZ" sz="2200" dirty="0" smtClean="0"/>
              <a:t>výkon státního dozoru (potraviny živočišného původu)</a:t>
            </a:r>
          </a:p>
          <a:p>
            <a:pPr lvl="2">
              <a:buNone/>
            </a:pPr>
            <a:endParaRPr lang="cs-CZ" sz="2200" dirty="0" smtClean="0"/>
          </a:p>
          <a:p>
            <a:pPr marL="68580" indent="0"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Orgány ochrany veřejného zdraví</a:t>
            </a:r>
          </a:p>
          <a:p>
            <a:pPr lvl="2"/>
            <a:r>
              <a:rPr lang="cs-CZ" sz="2300" dirty="0" smtClean="0"/>
              <a:t>zjištění příčin poškození nebo ohrožení zdraví z potravin</a:t>
            </a:r>
          </a:p>
          <a:p>
            <a:pPr marL="685800" lvl="2" indent="0">
              <a:buNone/>
            </a:pPr>
            <a:endParaRPr lang="cs-CZ" sz="2300" dirty="0" smtClean="0"/>
          </a:p>
          <a:p>
            <a:pPr marL="68580" indent="0"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Rada pro televizní a rozhlasové vysílání</a:t>
            </a:r>
          </a:p>
          <a:p>
            <a:pPr lvl="2"/>
            <a:r>
              <a:rPr lang="cs-CZ" sz="2300" dirty="0" smtClean="0"/>
              <a:t>výkon státního dozoru nad reklamou v TV, rádiu</a:t>
            </a:r>
          </a:p>
          <a:p>
            <a:pPr lvl="2"/>
            <a:endParaRPr lang="cs-CZ" sz="2300" dirty="0" smtClean="0"/>
          </a:p>
          <a:p>
            <a:pPr marL="68580" indent="0"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Živnostenské úřady</a:t>
            </a:r>
          </a:p>
          <a:p>
            <a:pPr lvl="2"/>
            <a:r>
              <a:rPr lang="cs-CZ" sz="2300" dirty="0" smtClean="0"/>
              <a:t>výkon státního dozoru  nad reklamou mimo TV, rádio</a:t>
            </a:r>
            <a:endParaRPr lang="cs-CZ" sz="23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508104" y="6165304"/>
            <a:ext cx="3502152" cy="365125"/>
          </a:xfrm>
        </p:spPr>
        <p:txBody>
          <a:bodyPr/>
          <a:lstStyle/>
          <a:p>
            <a:r>
              <a:rPr lang="cs-CZ" dirty="0" smtClean="0"/>
              <a:t>Lékařská fakulta 4. 12. 2012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13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808602" cy="745152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ln w="12700">
                  <a:solidFill>
                    <a:srgbClr val="FFFF99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Požadavky na složení – </a:t>
            </a:r>
            <a:r>
              <a:rPr lang="cs-CZ" sz="2000" b="1" dirty="0">
                <a:ln w="12700">
                  <a:solidFill>
                    <a:srgbClr val="FFFF99"/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vyhláška</a:t>
            </a:r>
            <a:br>
              <a:rPr lang="cs-CZ" sz="2000" b="1" dirty="0">
                <a:ln w="12700">
                  <a:solidFill>
                    <a:srgbClr val="FFFF99"/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000" b="1" dirty="0">
                <a:ln w="12700">
                  <a:solidFill>
                    <a:srgbClr val="FFFF99"/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č. 225/2008 Sb.</a:t>
            </a:r>
            <a:endParaRPr lang="cs-CZ" sz="2000" dirty="0">
              <a:solidFill>
                <a:srgbClr val="6600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3"/>
          </p:nvPr>
        </p:nvSpPr>
        <p:spPr>
          <a:xfrm>
            <a:off x="755576" y="1575056"/>
            <a:ext cx="3672000" cy="4716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68580" indent="0">
              <a:buNone/>
            </a:pPr>
            <a:r>
              <a:rPr lang="cs-CZ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haroni" pitchFamily="2" charset="-79"/>
              </a:rPr>
              <a:t>DS mohou obsahovat: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4"/>
          </p:nvPr>
        </p:nvSpPr>
        <p:spPr>
          <a:xfrm>
            <a:off x="4716016" y="1575060"/>
            <a:ext cx="3671992" cy="4715992"/>
          </a:xfrm>
          <a:solidFill>
            <a:srgbClr val="F6B0A4"/>
          </a:solidFill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cs-CZ" sz="2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DS nesmí </a:t>
            </a:r>
            <a:r>
              <a:rPr lang="cs-CZ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obsahovat:</a:t>
            </a:r>
          </a:p>
          <a:p>
            <a:pPr lvl="1"/>
            <a:endParaRPr lang="cs-CZ" sz="1800" dirty="0"/>
          </a:p>
          <a:p>
            <a:pPr lvl="1"/>
            <a:r>
              <a:rPr lang="cs-CZ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00A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omamné </a:t>
            </a:r>
            <a:r>
              <a:rPr lang="cs-CZ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00A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psychotropní látky</a:t>
            </a:r>
          </a:p>
          <a:p>
            <a:pPr lvl="1"/>
            <a:r>
              <a:rPr lang="cs-CZ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00A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prekursory drog</a:t>
            </a:r>
          </a:p>
          <a:p>
            <a:pPr lvl="1"/>
            <a:r>
              <a:rPr lang="cs-CZ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00A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látky s toxickým, genotoxickým, teratogenním, halucinogenním, omamným či jiným nepříznivým účinkem na lidský organismus</a:t>
            </a:r>
          </a:p>
          <a:p>
            <a:pPr lvl="1"/>
            <a:r>
              <a:rPr lang="cs-CZ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00A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látky uvedené v </a:t>
            </a:r>
            <a:r>
              <a:rPr lang="cs-CZ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příloze č. 4 </a:t>
            </a:r>
            <a:r>
              <a:rPr lang="cs-CZ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vyhl</a:t>
            </a:r>
            <a:r>
              <a:rPr lang="cs-CZ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č. 225/2008 Sb.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983008" y="2246279"/>
            <a:ext cx="12241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Vitamíny</a:t>
            </a:r>
          </a:p>
          <a:p>
            <a:pPr marL="0" lvl="1" algn="ctr"/>
            <a:r>
              <a:rPr lang="cs-CZ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příloha 1 </a:t>
            </a:r>
          </a:p>
          <a:p>
            <a:pPr algn="ctr"/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011965" y="3331840"/>
            <a:ext cx="125577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Minerální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látky</a:t>
            </a:r>
          </a:p>
          <a:p>
            <a:pPr marL="0" lvl="1" algn="ctr"/>
            <a:r>
              <a:rPr lang="cs-CZ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příloha 1 </a:t>
            </a:r>
            <a:endParaRPr lang="cs-CZ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1011965" y="4310795"/>
            <a:ext cx="1548000" cy="1956375"/>
          </a:xfrm>
          <a:prstGeom prst="roundRect">
            <a:avLst>
              <a:gd name="adj" fmla="val 1574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72000" lvl="1"/>
            <a:r>
              <a:rPr lang="cs-CZ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další </a:t>
            </a:r>
            <a:r>
              <a:rPr lang="cs-CZ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látky: aminokyseliny enzymy</a:t>
            </a:r>
          </a:p>
          <a:p>
            <a:pPr marL="72000" lvl="1"/>
            <a:r>
              <a:rPr lang="cs-CZ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byliny </a:t>
            </a:r>
            <a:r>
              <a:rPr lang="cs-CZ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extrakty z </a:t>
            </a:r>
            <a:r>
              <a:rPr lang="cs-CZ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nich</a:t>
            </a:r>
          </a:p>
          <a:p>
            <a:pPr marL="72000" lvl="1"/>
            <a:r>
              <a:rPr lang="cs-CZ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další </a:t>
            </a:r>
            <a:r>
              <a:rPr lang="cs-CZ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látky s výživovým nebo fyziologickým </a:t>
            </a:r>
            <a:r>
              <a:rPr lang="cs-CZ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účinkem</a:t>
            </a:r>
          </a:p>
          <a:p>
            <a:pPr marL="72000" lvl="1"/>
            <a:r>
              <a:rPr lang="cs-CZ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příloha </a:t>
            </a:r>
            <a:r>
              <a:rPr lang="cs-CZ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</a:t>
            </a:r>
            <a:endParaRPr lang="cs-CZ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Obdélník se zakulaceným rohem na stejné straně 16"/>
          <p:cNvSpPr/>
          <p:nvPr/>
        </p:nvSpPr>
        <p:spPr>
          <a:xfrm>
            <a:off x="2712065" y="2148122"/>
            <a:ext cx="1476000" cy="2123270"/>
          </a:xfrm>
          <a:prstGeom prst="round2SameRect">
            <a:avLst>
              <a:gd name="adj1" fmla="val 16667"/>
              <a:gd name="adj2" fmla="val 1171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pouze ve stanovených </a:t>
            </a:r>
            <a:r>
              <a:rPr lang="cs-CZ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formách</a:t>
            </a:r>
          </a:p>
          <a:p>
            <a:pPr marL="0" lvl="1" algn="ctr"/>
            <a:r>
              <a:rPr lang="cs-CZ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příloha </a:t>
            </a:r>
            <a:r>
              <a:rPr lang="cs-CZ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</a:t>
            </a:r>
            <a:endParaRPr lang="cs-CZ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cs-CZ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2267744" y="2703479"/>
            <a:ext cx="468000" cy="324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267744" y="3645024"/>
            <a:ext cx="468000" cy="2880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000" cy="1143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Vitamíny a minerální látky</a:t>
            </a:r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1600" dirty="0" smtClean="0">
                <a:solidFill>
                  <a:schemeClr val="bg2">
                    <a:lumMod val="75000"/>
                  </a:schemeClr>
                </a:solidFill>
              </a:rPr>
              <a:t>směrnice 2002/46/ES</a:t>
            </a:r>
            <a:endParaRPr lang="cs-CZ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1. </a:t>
            </a:r>
            <a:r>
              <a:rPr lang="cs-CZ" b="1" dirty="0" smtClean="0"/>
              <a:t>Vitaminy</a:t>
            </a:r>
          </a:p>
          <a:p>
            <a:r>
              <a:rPr lang="cs-CZ" dirty="0" smtClean="0"/>
              <a:t>Vitamin A (</a:t>
            </a:r>
            <a:r>
              <a:rPr lang="el-GR" dirty="0" smtClean="0"/>
              <a:t>μ</a:t>
            </a:r>
            <a:r>
              <a:rPr lang="cs-CZ" dirty="0" smtClean="0"/>
              <a:t>g RE)</a:t>
            </a:r>
          </a:p>
          <a:p>
            <a:r>
              <a:rPr lang="cs-CZ" dirty="0" smtClean="0"/>
              <a:t>Vitamin D (</a:t>
            </a:r>
            <a:r>
              <a:rPr lang="el-GR" dirty="0" smtClean="0"/>
              <a:t>μ</a:t>
            </a:r>
            <a:r>
              <a:rPr lang="cs-CZ" dirty="0" smtClean="0"/>
              <a:t>g)</a:t>
            </a:r>
          </a:p>
          <a:p>
            <a:r>
              <a:rPr lang="cs-CZ" dirty="0" smtClean="0"/>
              <a:t>Vitamin E (mg </a:t>
            </a:r>
            <a:r>
              <a:rPr lang="el-GR" dirty="0" smtClean="0"/>
              <a:t>α-</a:t>
            </a:r>
            <a:r>
              <a:rPr lang="cs-CZ" dirty="0" smtClean="0"/>
              <a:t>TE)</a:t>
            </a:r>
          </a:p>
          <a:p>
            <a:r>
              <a:rPr lang="cs-CZ" dirty="0" smtClean="0"/>
              <a:t>Vitamin K (</a:t>
            </a:r>
            <a:r>
              <a:rPr lang="el-GR" dirty="0" smtClean="0"/>
              <a:t>μ</a:t>
            </a:r>
            <a:r>
              <a:rPr lang="cs-CZ" dirty="0" smtClean="0"/>
              <a:t>g)</a:t>
            </a:r>
          </a:p>
          <a:p>
            <a:r>
              <a:rPr lang="cs-CZ" dirty="0" smtClean="0"/>
              <a:t>Vitamin B1 (mg)</a:t>
            </a:r>
          </a:p>
          <a:p>
            <a:r>
              <a:rPr lang="cs-CZ" dirty="0" smtClean="0"/>
              <a:t>Vitamin B2 (mg)</a:t>
            </a:r>
          </a:p>
          <a:p>
            <a:r>
              <a:rPr lang="cs-CZ" dirty="0" smtClean="0"/>
              <a:t>Niacin (mg NE)</a:t>
            </a:r>
          </a:p>
          <a:p>
            <a:r>
              <a:rPr lang="cs-CZ" dirty="0" smtClean="0"/>
              <a:t>Kyselina pantotenová (mg)</a:t>
            </a:r>
          </a:p>
          <a:p>
            <a:r>
              <a:rPr lang="cs-CZ" dirty="0" smtClean="0"/>
              <a:t>Vitamin B6 (mg)</a:t>
            </a:r>
          </a:p>
          <a:p>
            <a:r>
              <a:rPr lang="cs-CZ" dirty="0" smtClean="0"/>
              <a:t>Kyselina listová (</a:t>
            </a:r>
            <a:r>
              <a:rPr lang="el-GR" dirty="0" smtClean="0"/>
              <a:t>μ</a:t>
            </a:r>
            <a:r>
              <a:rPr lang="cs-CZ" dirty="0" smtClean="0"/>
              <a:t>g) (1)</a:t>
            </a:r>
          </a:p>
          <a:p>
            <a:r>
              <a:rPr lang="cs-CZ" dirty="0" smtClean="0"/>
              <a:t>Vitamin B12 (</a:t>
            </a:r>
            <a:r>
              <a:rPr lang="el-GR" dirty="0" smtClean="0"/>
              <a:t>μ</a:t>
            </a:r>
            <a:r>
              <a:rPr lang="cs-CZ" dirty="0" smtClean="0"/>
              <a:t>g)</a:t>
            </a:r>
          </a:p>
          <a:p>
            <a:r>
              <a:rPr lang="cs-CZ" dirty="0" smtClean="0"/>
              <a:t>Biotin (</a:t>
            </a:r>
            <a:r>
              <a:rPr lang="el-GR" dirty="0" smtClean="0"/>
              <a:t>μ</a:t>
            </a:r>
            <a:r>
              <a:rPr lang="cs-CZ" dirty="0" smtClean="0"/>
              <a:t>g)</a:t>
            </a:r>
          </a:p>
          <a:p>
            <a:r>
              <a:rPr lang="cs-CZ" dirty="0" smtClean="0"/>
              <a:t>Vitamin C (mg)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0" y="1556792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cs-CZ" sz="3200" dirty="0" smtClean="0"/>
              <a:t>2. </a:t>
            </a:r>
            <a:r>
              <a:rPr lang="cs-CZ" sz="3200" b="1" dirty="0" smtClean="0"/>
              <a:t>Minerální látky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Vápník (mg)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Hořčík (mg)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Železo (mg)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Měď (</a:t>
            </a:r>
            <a:r>
              <a:rPr lang="el-GR" sz="3200" dirty="0" smtClean="0"/>
              <a:t>μ</a:t>
            </a:r>
            <a:r>
              <a:rPr lang="cs-CZ" sz="3200" dirty="0" smtClean="0"/>
              <a:t>g)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Jód (</a:t>
            </a:r>
            <a:r>
              <a:rPr lang="el-GR" sz="3200" dirty="0" smtClean="0"/>
              <a:t>μ</a:t>
            </a:r>
            <a:r>
              <a:rPr lang="cs-CZ" sz="3200" dirty="0" smtClean="0"/>
              <a:t>g)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Zinek (mg)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Mangan (mg)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Sodík (mg)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Draslík (mg)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Selen (</a:t>
            </a:r>
            <a:r>
              <a:rPr lang="el-GR" sz="3200" dirty="0" smtClean="0"/>
              <a:t>μ</a:t>
            </a:r>
            <a:r>
              <a:rPr lang="cs-CZ" sz="3200" dirty="0" smtClean="0"/>
              <a:t>g)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Chróm (</a:t>
            </a:r>
            <a:r>
              <a:rPr lang="el-GR" sz="3200" dirty="0" smtClean="0"/>
              <a:t>μ</a:t>
            </a:r>
            <a:r>
              <a:rPr lang="cs-CZ" sz="3200" dirty="0" smtClean="0"/>
              <a:t>g)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Molybden (</a:t>
            </a:r>
            <a:r>
              <a:rPr lang="el-GR" sz="3200" dirty="0" smtClean="0"/>
              <a:t>μ</a:t>
            </a:r>
            <a:r>
              <a:rPr lang="cs-CZ" sz="3200" dirty="0" smtClean="0"/>
              <a:t>g)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Fluoridy (mg)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Chloridy (mg)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Fosfor (mg)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Bór (mg)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  Křemík (mg)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229201"/>
            <a:ext cx="1908000" cy="12309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9160"/>
            <a:ext cx="1872000" cy="10751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2736"/>
            <a:ext cx="1476000" cy="624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Doporučené denní dávky V+M</a:t>
            </a:r>
            <a:b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cs-CZ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(referenční dávky) – RDA </a:t>
            </a:r>
            <a:r>
              <a:rPr lang="cs-CZ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(příloha 5)</a:t>
            </a:r>
            <a:endParaRPr lang="cs-CZ" sz="1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722198"/>
            <a:ext cx="3240360" cy="3413604"/>
          </a:xfr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sz="1400" b="1" dirty="0" smtClean="0"/>
              <a:t>Vitamin A (</a:t>
            </a:r>
            <a:r>
              <a:rPr lang="el-GR" sz="1400" b="1" dirty="0" smtClean="0"/>
              <a:t>μ</a:t>
            </a:r>
            <a:r>
              <a:rPr lang="cs-CZ" sz="1400" b="1" dirty="0" smtClean="0"/>
              <a:t>g)          800</a:t>
            </a:r>
          </a:p>
          <a:p>
            <a:pPr marL="68580" indent="0">
              <a:buNone/>
            </a:pPr>
            <a:r>
              <a:rPr lang="cs-CZ" sz="1400" b="1" dirty="0" smtClean="0"/>
              <a:t>Vitamin D (</a:t>
            </a:r>
            <a:r>
              <a:rPr lang="el-GR" sz="1400" b="1" dirty="0" smtClean="0"/>
              <a:t>μ</a:t>
            </a:r>
            <a:r>
              <a:rPr lang="cs-CZ" sz="1400" b="1" dirty="0" smtClean="0"/>
              <a:t>g) 	  5</a:t>
            </a:r>
          </a:p>
          <a:p>
            <a:pPr marL="68580" indent="0">
              <a:buNone/>
            </a:pPr>
            <a:r>
              <a:rPr lang="cs-CZ" sz="1400" b="1" dirty="0" smtClean="0"/>
              <a:t>Vitamin E (mg) 	12</a:t>
            </a:r>
          </a:p>
          <a:p>
            <a:pPr marL="68580" indent="0">
              <a:buNone/>
            </a:pPr>
            <a:r>
              <a:rPr lang="cs-CZ" sz="1400" b="1" dirty="0" smtClean="0"/>
              <a:t>Vitamin K (</a:t>
            </a:r>
            <a:r>
              <a:rPr lang="el-GR" sz="1400" b="1" dirty="0" smtClean="0"/>
              <a:t>μ</a:t>
            </a:r>
            <a:r>
              <a:rPr lang="cs-CZ" sz="1400" b="1" dirty="0" smtClean="0"/>
              <a:t>g) 	75</a:t>
            </a:r>
          </a:p>
          <a:p>
            <a:pPr marL="68580" indent="0">
              <a:buNone/>
            </a:pPr>
            <a:r>
              <a:rPr lang="cs-CZ" sz="1400" b="1" dirty="0" smtClean="0"/>
              <a:t>Vitamin C (mg) 	80</a:t>
            </a:r>
          </a:p>
          <a:p>
            <a:pPr marL="68580" indent="0">
              <a:buNone/>
            </a:pPr>
            <a:r>
              <a:rPr lang="cs-CZ" sz="1400" b="1" dirty="0" err="1" smtClean="0"/>
              <a:t>Thiamin</a:t>
            </a:r>
            <a:r>
              <a:rPr lang="cs-CZ" sz="1400" b="1" dirty="0" smtClean="0"/>
              <a:t> (mg) 	1,1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b="1" dirty="0"/>
              <a:t> </a:t>
            </a:r>
            <a:r>
              <a:rPr lang="cs-CZ" sz="1400" b="1" dirty="0" smtClean="0"/>
              <a:t>Riboflavin (mg) 	1,4</a:t>
            </a:r>
          </a:p>
          <a:p>
            <a:pPr marL="68580" indent="0">
              <a:buNone/>
            </a:pPr>
            <a:r>
              <a:rPr lang="cs-CZ" sz="1400" b="1" dirty="0" smtClean="0"/>
              <a:t>Niacin (mg) 	16</a:t>
            </a:r>
          </a:p>
          <a:p>
            <a:pPr marL="68580" indent="0">
              <a:buNone/>
            </a:pPr>
            <a:r>
              <a:rPr lang="cs-CZ" sz="1400" b="1" dirty="0" smtClean="0"/>
              <a:t>Vitamin B6 (mg) 	1,4</a:t>
            </a:r>
          </a:p>
          <a:p>
            <a:pPr marL="68580" indent="0">
              <a:buNone/>
            </a:pPr>
            <a:r>
              <a:rPr lang="cs-CZ" sz="1400" b="1" dirty="0" smtClean="0"/>
              <a:t>Kyselina listová (</a:t>
            </a:r>
            <a:r>
              <a:rPr lang="el-GR" sz="1400" b="1" dirty="0" smtClean="0"/>
              <a:t>μ</a:t>
            </a:r>
            <a:r>
              <a:rPr lang="cs-CZ" sz="1400" b="1" dirty="0" smtClean="0"/>
              <a:t>g)200</a:t>
            </a:r>
          </a:p>
          <a:p>
            <a:pPr marL="68580" indent="0">
              <a:buNone/>
            </a:pPr>
            <a:r>
              <a:rPr lang="cs-CZ" sz="1400" b="1" dirty="0" smtClean="0"/>
              <a:t>Vitamin B12 (</a:t>
            </a:r>
            <a:r>
              <a:rPr lang="el-GR" sz="1400" b="1" dirty="0" smtClean="0"/>
              <a:t>μ</a:t>
            </a:r>
            <a:r>
              <a:rPr lang="cs-CZ" sz="1400" b="1" dirty="0" smtClean="0"/>
              <a:t>g) 	2,5</a:t>
            </a:r>
          </a:p>
          <a:p>
            <a:pPr marL="68580" indent="0">
              <a:buNone/>
            </a:pPr>
            <a:r>
              <a:rPr lang="cs-CZ" sz="1400" b="1" dirty="0" smtClean="0"/>
              <a:t>Biotin (</a:t>
            </a:r>
            <a:r>
              <a:rPr lang="el-GR" sz="1400" b="1" dirty="0" smtClean="0"/>
              <a:t>μ</a:t>
            </a:r>
            <a:r>
              <a:rPr lang="cs-CZ" sz="1400" b="1" dirty="0" smtClean="0"/>
              <a:t>g) 	50</a:t>
            </a:r>
          </a:p>
          <a:p>
            <a:pPr marL="68580" indent="0">
              <a:buNone/>
            </a:pPr>
            <a:r>
              <a:rPr lang="cs-CZ" sz="1400" b="1" dirty="0" smtClean="0"/>
              <a:t>Kyselina </a:t>
            </a:r>
            <a:r>
              <a:rPr lang="cs-CZ" sz="1400" b="1" dirty="0" err="1" smtClean="0"/>
              <a:t>pantothenová</a:t>
            </a:r>
            <a:r>
              <a:rPr lang="cs-CZ" sz="1400" b="1" dirty="0" smtClean="0"/>
              <a:t> (mg) 			6</a:t>
            </a:r>
          </a:p>
          <a:p>
            <a:endParaRPr lang="cs-CZ" sz="14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716016" y="1701000"/>
            <a:ext cx="3814325" cy="34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cs-CZ" sz="1400" b="1" dirty="0" smtClean="0"/>
              <a:t>Draslík (mg) 	2 000</a:t>
            </a:r>
          </a:p>
          <a:p>
            <a:r>
              <a:rPr lang="cs-CZ" sz="1400" b="1" dirty="0" smtClean="0"/>
              <a:t>Chlor (mg) 	800</a:t>
            </a:r>
          </a:p>
          <a:p>
            <a:r>
              <a:rPr lang="cs-CZ" sz="1400" b="1" dirty="0" smtClean="0"/>
              <a:t>Vápník (mg)	800</a:t>
            </a:r>
          </a:p>
          <a:p>
            <a:r>
              <a:rPr lang="cs-CZ" sz="1400" b="1" dirty="0" smtClean="0"/>
              <a:t>Fosfor (mg) 	700</a:t>
            </a:r>
          </a:p>
          <a:p>
            <a:r>
              <a:rPr lang="cs-CZ" sz="1400" b="1" dirty="0" smtClean="0"/>
              <a:t>Hořčík (mg) 	375</a:t>
            </a:r>
          </a:p>
          <a:p>
            <a:r>
              <a:rPr lang="cs-CZ" sz="1400" b="1" dirty="0" smtClean="0"/>
              <a:t>Železo (mg) 	14</a:t>
            </a:r>
          </a:p>
          <a:p>
            <a:r>
              <a:rPr lang="cs-CZ" sz="1400" b="1" dirty="0" smtClean="0"/>
              <a:t>Zinek (mg) 	10</a:t>
            </a:r>
          </a:p>
          <a:p>
            <a:r>
              <a:rPr lang="cs-CZ" sz="1400" b="1" dirty="0" smtClean="0"/>
              <a:t>Měď (mg) 	1</a:t>
            </a:r>
          </a:p>
          <a:p>
            <a:r>
              <a:rPr lang="cs-CZ" sz="1400" b="1" dirty="0" smtClean="0"/>
              <a:t>Mangan (mg) 	2</a:t>
            </a:r>
          </a:p>
          <a:p>
            <a:r>
              <a:rPr lang="cs-CZ" sz="1400" b="1" dirty="0" smtClean="0"/>
              <a:t>Fluor (mg) 	3,5</a:t>
            </a:r>
          </a:p>
          <a:p>
            <a:r>
              <a:rPr lang="cs-CZ" sz="1400" b="1" dirty="0" smtClean="0"/>
              <a:t>Selen (</a:t>
            </a:r>
            <a:r>
              <a:rPr lang="el-GR" sz="1400" b="1" dirty="0" smtClean="0"/>
              <a:t>μ</a:t>
            </a:r>
            <a:r>
              <a:rPr lang="cs-CZ" sz="1400" b="1" dirty="0" smtClean="0"/>
              <a:t>g) 	55</a:t>
            </a:r>
          </a:p>
          <a:p>
            <a:r>
              <a:rPr lang="cs-CZ" sz="1400" b="1" dirty="0" smtClean="0"/>
              <a:t>Chrom (</a:t>
            </a:r>
            <a:r>
              <a:rPr lang="el-GR" sz="1400" b="1" dirty="0" smtClean="0"/>
              <a:t>μ</a:t>
            </a:r>
            <a:r>
              <a:rPr lang="cs-CZ" sz="1400" b="1" dirty="0" smtClean="0"/>
              <a:t>g) 	40</a:t>
            </a:r>
          </a:p>
          <a:p>
            <a:r>
              <a:rPr lang="cs-CZ" sz="1400" b="1" dirty="0" smtClean="0"/>
              <a:t>Molybden (</a:t>
            </a:r>
            <a:r>
              <a:rPr lang="el-GR" sz="1400" b="1" dirty="0" smtClean="0"/>
              <a:t>μ</a:t>
            </a:r>
            <a:r>
              <a:rPr lang="cs-CZ" sz="1400" b="1" dirty="0" smtClean="0"/>
              <a:t>g)	50</a:t>
            </a:r>
          </a:p>
          <a:p>
            <a:r>
              <a:rPr lang="cs-CZ" sz="1400" b="1" dirty="0" smtClean="0"/>
              <a:t>Jod (</a:t>
            </a:r>
            <a:r>
              <a:rPr lang="el-GR" sz="1400" b="1" dirty="0" smtClean="0"/>
              <a:t>μ</a:t>
            </a:r>
            <a:r>
              <a:rPr lang="cs-CZ" sz="1400" b="1" dirty="0" smtClean="0"/>
              <a:t>g) 		150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7544" y="5373216"/>
            <a:ext cx="8208000" cy="9720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 smtClean="0"/>
              <a:t>Zpravidla má být </a:t>
            </a:r>
            <a:r>
              <a:rPr lang="cs-CZ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při stanovení významného množství </a:t>
            </a:r>
            <a:r>
              <a:rPr lang="cs-CZ" sz="1400" dirty="0" smtClean="0"/>
              <a:t>uvažováno </a:t>
            </a:r>
            <a:r>
              <a:rPr lang="cs-CZ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15 % doporučené dávky </a:t>
            </a:r>
            <a:r>
              <a:rPr lang="cs-CZ" sz="1400" dirty="0" smtClean="0"/>
              <a:t>uvedené v této příloze, obsažených ve 100 g nebo ve 100 ml nebo v jednom balení, pokud toto balení obsahuje pouze jednu porci.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cs-CZ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Maximální množství V+M v denní dávce</a:t>
            </a:r>
            <a:endParaRPr lang="cs-CZ" sz="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Dosud nejsou na evropské</a:t>
            </a:r>
          </a:p>
          <a:p>
            <a:pPr marL="6858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úrovni stanovena</a:t>
            </a:r>
          </a:p>
          <a:p>
            <a:pPr marL="68580" indent="0">
              <a:buNone/>
            </a:pPr>
            <a:endParaRPr lang="cs-CZ" sz="2000" b="1" dirty="0" smtClean="0"/>
          </a:p>
          <a:p>
            <a:r>
              <a:rPr lang="cs-CZ" sz="2000" b="1" dirty="0" smtClean="0"/>
              <a:t>Uplatňují se národní limity </a:t>
            </a:r>
          </a:p>
          <a:p>
            <a:pPr marL="6858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a princip vzájemného uznávání</a:t>
            </a:r>
          </a:p>
          <a:p>
            <a:pPr>
              <a:buNone/>
            </a:pPr>
            <a:endParaRPr lang="cs-CZ" sz="2000" b="1" dirty="0" smtClean="0"/>
          </a:p>
          <a:p>
            <a:r>
              <a:rPr lang="cs-CZ" sz="2000" b="1" dirty="0" smtClean="0"/>
              <a:t>V ČR nejsou právními předpisy maximální množství stanovena – hodnocení rizika „případ od případu“</a:t>
            </a:r>
            <a:endParaRPr lang="cs-CZ" sz="2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5579"/>
            <a:ext cx="2217600" cy="15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cs-CZ" dirty="0" smtClean="0"/>
              <a:t>Podmínky použití jiných látek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157592" cy="79208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jiné látky s výživovým nebo fyziologickým účinkem – např. aminokyseliny, enzymy, bylinné extrakty, části rostlin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83568" y="3140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39552" y="3789040"/>
            <a:ext cx="777686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b="1" dirty="0" smtClean="0">
                <a:solidFill>
                  <a:srgbClr val="EE5C44"/>
                </a:solidFill>
              </a:rPr>
              <a:t>uplatnění národních požadavků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5C44"/>
                </a:solidFill>
                <a:effectLst/>
                <a:uLnTx/>
                <a:uFillTx/>
              </a:rPr>
              <a:t>+ </a:t>
            </a:r>
            <a:r>
              <a:rPr lang="cs-CZ" sz="3200" b="1" dirty="0" smtClean="0">
                <a:solidFill>
                  <a:srgbClr val="EE5C44"/>
                </a:solidFill>
              </a:rPr>
              <a:t>princip </a:t>
            </a:r>
            <a:r>
              <a:rPr lang="cs-CZ" sz="3200" b="1" dirty="0" smtClean="0">
                <a:solidFill>
                  <a:srgbClr val="EE5C44"/>
                </a:solidFill>
              </a:rPr>
              <a:t>vzájemného </a:t>
            </a:r>
            <a:r>
              <a:rPr lang="cs-CZ" sz="3200" b="1" dirty="0" smtClean="0">
                <a:solidFill>
                  <a:srgbClr val="EE5C44"/>
                </a:solidFill>
              </a:rPr>
              <a:t>uznávání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32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potravina vyrobená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nebo uvedená do oběhu legálně v členské zemi ES nebo mající původ v některém ze států, které jsou smluvní stranou EHP, nebo v Turecku nesmí být odmítnuta k uvedení do oběhu v ČR.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3200" dirty="0" smtClean="0"/>
              <a:t>	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Výjimka:  např. bezpečnost a ochrana veřejného zdraví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11560" y="2348880"/>
            <a:ext cx="8229600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7C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neexistují</a:t>
            </a:r>
            <a:r>
              <a:rPr kumimoji="0" lang="cs-CZ" sz="3200" b="1" i="0" u="none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7C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harmonizovaná </a:t>
            </a:r>
            <a:r>
              <a:rPr kumimoji="0" lang="cs-CZ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7C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evropská pravidla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7353886" cy="92869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Označování doplňků stravy – obecná pravidla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48" y="2000240"/>
            <a:ext cx="7500990" cy="421484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   Označování  doplňků stravy musí být v souladu s obecným pravidly pro označování potravin. Tato pravidla jsou harmonizována na úrovni Evropské unie.</a:t>
            </a:r>
          </a:p>
          <a:p>
            <a:pPr>
              <a:buNone/>
            </a:pPr>
            <a:r>
              <a:rPr lang="cs-CZ" b="1" dirty="0" smtClean="0">
                <a:solidFill>
                  <a:srgbClr val="3719B9"/>
                </a:solidFill>
              </a:rPr>
              <a:t>Údaje uvedené na produktech musí být: 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snadno srozumitelné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viditelné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čitelné 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nesmazatelné 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v českém jazyce</a:t>
            </a:r>
          </a:p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Údaje nesmí být klamavé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6" name="Obrázek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000504"/>
            <a:ext cx="2157418" cy="179784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808602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Doplňky stravy - definice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916832"/>
            <a:ext cx="6777317" cy="374441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b="1" dirty="0">
                <a:solidFill>
                  <a:srgbClr val="EE5C44"/>
                </a:solidFill>
              </a:rPr>
              <a:t>Doplněk stravy = </a:t>
            </a:r>
            <a:r>
              <a:rPr lang="cs-CZ" b="1" dirty="0" smtClean="0">
                <a:solidFill>
                  <a:srgbClr val="EE5C44"/>
                </a:solidFill>
              </a:rPr>
              <a:t>potravina (!)</a:t>
            </a:r>
          </a:p>
          <a:p>
            <a:pPr marL="68580" indent="0">
              <a:buNone/>
            </a:pPr>
            <a:endParaRPr lang="cs-CZ" b="1" dirty="0" smtClean="0"/>
          </a:p>
          <a:p>
            <a:pPr marL="68580" indent="0">
              <a:buNone/>
            </a:pPr>
            <a:r>
              <a:rPr lang="cs-CZ" sz="2000" dirty="0" smtClean="0"/>
              <a:t>jejímž </a:t>
            </a:r>
            <a:r>
              <a:rPr lang="cs-CZ" sz="2000" dirty="0"/>
              <a:t>účelem je </a:t>
            </a:r>
            <a:r>
              <a:rPr lang="cs-CZ" sz="2000" b="1" dirty="0">
                <a:solidFill>
                  <a:srgbClr val="EE5C44"/>
                </a:solidFill>
              </a:rPr>
              <a:t>doplňovat běžnou stravu </a:t>
            </a:r>
            <a:endParaRPr lang="cs-CZ" sz="2000" b="1" dirty="0" smtClean="0">
              <a:solidFill>
                <a:srgbClr val="EE5C44"/>
              </a:solidFill>
            </a:endParaRPr>
          </a:p>
          <a:p>
            <a:pPr marL="68580" indent="0">
              <a:buNone/>
            </a:pPr>
            <a:r>
              <a:rPr lang="cs-CZ" sz="2000" dirty="0" smtClean="0"/>
              <a:t>a </a:t>
            </a:r>
            <a:r>
              <a:rPr lang="cs-CZ" sz="2000" dirty="0"/>
              <a:t>která je </a:t>
            </a:r>
            <a:r>
              <a:rPr lang="cs-CZ" sz="2000" dirty="0" smtClean="0"/>
              <a:t>koncentrovaným zdrojem</a:t>
            </a:r>
          </a:p>
          <a:p>
            <a:pPr marL="68580" indent="0">
              <a:buNone/>
            </a:pPr>
            <a:r>
              <a:rPr lang="cs-CZ" sz="2000" dirty="0" smtClean="0"/>
              <a:t>vitaminů </a:t>
            </a:r>
            <a:r>
              <a:rPr lang="cs-CZ" sz="2000" dirty="0"/>
              <a:t>a minerálních látek nebo dalších látek s nutričním nebo </a:t>
            </a:r>
            <a:r>
              <a:rPr lang="cs-CZ" sz="2000" dirty="0" smtClean="0"/>
              <a:t>fyziologickým účinkem</a:t>
            </a:r>
            <a:r>
              <a:rPr lang="cs-CZ" sz="2000" dirty="0"/>
              <a:t>, obsažených v potravině samostatně nebo v kombinaci, určená k </a:t>
            </a:r>
            <a:r>
              <a:rPr lang="cs-CZ" sz="2000" dirty="0" smtClean="0"/>
              <a:t>přímé spotřebě </a:t>
            </a:r>
            <a:r>
              <a:rPr lang="cs-CZ" sz="2000" b="1" dirty="0">
                <a:solidFill>
                  <a:srgbClr val="EE5C44"/>
                </a:solidFill>
              </a:rPr>
              <a:t>v malých odměřených </a:t>
            </a:r>
            <a:r>
              <a:rPr lang="cs-CZ" sz="2000" b="1" dirty="0" smtClean="0">
                <a:solidFill>
                  <a:srgbClr val="EE5C44"/>
                </a:solidFill>
              </a:rPr>
              <a:t>množstvích </a:t>
            </a:r>
          </a:p>
          <a:p>
            <a:pPr marL="68580" indent="0">
              <a:buNone/>
            </a:pPr>
            <a:r>
              <a:rPr lang="cs-CZ" sz="2000" dirty="0" smtClean="0"/>
              <a:t>(</a:t>
            </a:r>
            <a:r>
              <a:rPr lang="cs-CZ" sz="1800" dirty="0" smtClean="0"/>
              <a:t>zákon č. 110/1997 Sb., ve znění pozdějších předpisů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32040" y="0"/>
            <a:ext cx="1332156" cy="365125"/>
          </a:xfrm>
        </p:spPr>
        <p:txBody>
          <a:bodyPr>
            <a:normAutofit/>
          </a:bodyPr>
          <a:lstStyle/>
          <a:p>
            <a:fld id="{91B9B5AE-C73A-41D9-B4EB-0549984F58D2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56795"/>
            <a:ext cx="2484000" cy="1813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166" y="714356"/>
            <a:ext cx="6568068" cy="114300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Označování doplňků stravy – obecná pravidla (2)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1604" y="2323653"/>
            <a:ext cx="6249205" cy="34628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obecné údaje požadované pro označování balených potravin:</a:t>
            </a:r>
          </a:p>
          <a:p>
            <a:pPr>
              <a:buNone/>
            </a:pP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název potraviny</a:t>
            </a:r>
          </a:p>
          <a:p>
            <a:r>
              <a:rPr lang="cs-CZ" dirty="0" smtClean="0"/>
              <a:t>název výrobce nebo prodávajícího nebo balírny</a:t>
            </a:r>
          </a:p>
          <a:p>
            <a:r>
              <a:rPr lang="cs-CZ" dirty="0" smtClean="0"/>
              <a:t> údaj o množství</a:t>
            </a:r>
          </a:p>
          <a:p>
            <a:r>
              <a:rPr lang="cs-CZ" dirty="0" smtClean="0"/>
              <a:t> DP/DMT</a:t>
            </a:r>
          </a:p>
          <a:p>
            <a:r>
              <a:rPr lang="cs-CZ" dirty="0" smtClean="0"/>
              <a:t> složení</a:t>
            </a:r>
          </a:p>
          <a:p>
            <a:r>
              <a:rPr lang="cs-CZ" dirty="0" smtClean="0"/>
              <a:t> označení šarže</a:t>
            </a:r>
          </a:p>
          <a:p>
            <a:r>
              <a:rPr lang="cs-CZ" dirty="0" smtClean="0"/>
              <a:t> údaj o ozáření, aj.)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6" name="Obrázek 5" descr="FT_05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643314"/>
            <a:ext cx="2428879" cy="249115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200950" cy="8829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Označování doplňků stravy – povinné údaje</a:t>
            </a:r>
            <a:b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cs-CZ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8286296" cy="526836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obecné údaje požadované pro označování balených potravin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r>
              <a:rPr lang="cs-CZ" dirty="0" smtClean="0"/>
              <a:t>údaj: „</a:t>
            </a:r>
            <a:r>
              <a:rPr lang="cs-CZ" sz="2800" b="1" u="sng" dirty="0" smtClean="0">
                <a:solidFill>
                  <a:schemeClr val="bg2">
                    <a:lumMod val="50000"/>
                  </a:schemeClr>
                </a:solidFill>
              </a:rPr>
              <a:t>doplněk stravy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název vitamínů, minerálních látek nebo </a:t>
            </a:r>
            <a:r>
              <a:rPr lang="cs-CZ" dirty="0" smtClean="0"/>
              <a:t>dalších</a:t>
            </a:r>
          </a:p>
          <a:p>
            <a:pPr marL="6858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smtClean="0"/>
              <a:t> </a:t>
            </a:r>
            <a:r>
              <a:rPr lang="cs-CZ" dirty="0" smtClean="0"/>
              <a:t>látek charakterizujících výrobek</a:t>
            </a:r>
          </a:p>
          <a:p>
            <a:r>
              <a:rPr lang="cs-CZ" dirty="0" smtClean="0"/>
              <a:t>číselný údaj o množství V+M nebo dalších látek </a:t>
            </a:r>
          </a:p>
          <a:p>
            <a:pPr>
              <a:buNone/>
            </a:pPr>
            <a:r>
              <a:rPr lang="cs-CZ" dirty="0" smtClean="0"/>
              <a:t>    vztažený na doporučenou denní dávku</a:t>
            </a:r>
          </a:p>
          <a:p>
            <a:r>
              <a:rPr lang="cs-CZ" dirty="0" smtClean="0"/>
              <a:t>údaje o obsahu V+M i v % DDD</a:t>
            </a:r>
          </a:p>
          <a:p>
            <a:r>
              <a:rPr lang="cs-CZ" dirty="0" smtClean="0"/>
              <a:t>doporučené denní dávkování</a:t>
            </a:r>
          </a:p>
          <a:p>
            <a:r>
              <a:rPr lang="cs-CZ" dirty="0" smtClean="0"/>
              <a:t>varování před překročením doporučeného denního dávkování</a:t>
            </a:r>
          </a:p>
          <a:p>
            <a:r>
              <a:rPr lang="cs-CZ" dirty="0" smtClean="0"/>
              <a:t>upozornění, aby byly výrobky uloženy mimo dosah dětí</a:t>
            </a:r>
          </a:p>
          <a:p>
            <a:r>
              <a:rPr lang="cs-CZ" dirty="0" smtClean="0"/>
              <a:t>upozornění, že DS nejsou náhradou pestré stravy</a:t>
            </a:r>
          </a:p>
          <a:p>
            <a:pPr marL="68580" indent="0">
              <a:buNone/>
            </a:pPr>
            <a:endParaRPr lang="cs-CZ" dirty="0" smtClean="0"/>
          </a:p>
          <a:p>
            <a:r>
              <a:rPr lang="cs-CZ" dirty="0" smtClean="0"/>
              <a:t>specifické </a:t>
            </a:r>
            <a:r>
              <a:rPr lang="cs-CZ" dirty="0" smtClean="0"/>
              <a:t>národní požadavky na upozornění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Lékařská fakulta 4. 12. 2012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7" name="Kříž 6"/>
          <p:cNvSpPr/>
          <p:nvPr/>
        </p:nvSpPr>
        <p:spPr>
          <a:xfrm>
            <a:off x="1214414" y="1643050"/>
            <a:ext cx="323528" cy="288032"/>
          </a:xfrm>
          <a:prstGeom prst="plus">
            <a:avLst>
              <a:gd name="adj" fmla="val 38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Kříž 7"/>
          <p:cNvSpPr/>
          <p:nvPr/>
        </p:nvSpPr>
        <p:spPr>
          <a:xfrm>
            <a:off x="1357290" y="5395634"/>
            <a:ext cx="323528" cy="288032"/>
          </a:xfrm>
          <a:prstGeom prst="plus">
            <a:avLst>
              <a:gd name="adj" fmla="val 38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doplnky strav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714488"/>
            <a:ext cx="1996220" cy="225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Zakázaná tvrzení + jiná omezení při označování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Označování doplňků stravy nesmí:</a:t>
            </a:r>
          </a:p>
          <a:p>
            <a:r>
              <a:rPr lang="cs-CZ" dirty="0" smtClean="0"/>
              <a:t> přisuzovat DS vlastnosti týkající se prevence,</a:t>
            </a:r>
          </a:p>
          <a:p>
            <a:pPr>
              <a:buNone/>
            </a:pPr>
            <a:r>
              <a:rPr lang="cs-CZ" dirty="0" smtClean="0"/>
              <a:t>    léčby nebo vyléčení lidských onemocnění </a:t>
            </a:r>
          </a:p>
          <a:p>
            <a:pPr>
              <a:buNone/>
            </a:pPr>
            <a:r>
              <a:rPr lang="cs-CZ" dirty="0" smtClean="0"/>
              <a:t>    nebo na tyto vlastnosti odkazovat</a:t>
            </a:r>
          </a:p>
          <a:p>
            <a:r>
              <a:rPr lang="cs-CZ" dirty="0" smtClean="0"/>
              <a:t>obsahovat žádné tvrzení uvádějící nebo naznačující, že vyvážená a pestrá strava obecně nemůže poskytnou dostatečné množství vitamínů nebo minerálních látek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	</a:t>
            </a:r>
            <a:r>
              <a:rPr lang="cs-CZ" b="1" dirty="0" smtClean="0"/>
              <a:t>Výživová a zdravotní tvrzení se mohou uvádět za  	podmínek stanovených nařízením (ES) č. 	1924/2006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7" name="Obrázek 6" descr="medical-claim-denie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844824"/>
            <a:ext cx="1618938" cy="12126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500570"/>
            <a:ext cx="1513805" cy="107157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SZPI</a:t>
            </a:r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0DCC4-7D41-4B4A-A1D5-C8DB6DE51E5B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  <p:pic>
        <p:nvPicPr>
          <p:cNvPr id="819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5984" y="1500174"/>
            <a:ext cx="6000792" cy="4855539"/>
          </a:xfrm>
          <a:noFill/>
        </p:spPr>
      </p:pic>
      <p:sp>
        <p:nvSpPr>
          <p:cNvPr id="11" name="TextovéPole 10"/>
          <p:cNvSpPr txBox="1"/>
          <p:nvPr/>
        </p:nvSpPr>
        <p:spPr>
          <a:xfrm>
            <a:off x="1547813" y="1557338"/>
            <a:ext cx="1608137" cy="430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dirty="0" err="1">
                <a:latin typeface="+mn-lt"/>
              </a:rPr>
              <a:t>vyhl</a:t>
            </a:r>
            <a:r>
              <a:rPr lang="cs-CZ" sz="1200" dirty="0">
                <a:latin typeface="+mn-lt"/>
              </a:rPr>
              <a:t>. č. 113/2005 Sb.</a:t>
            </a:r>
          </a:p>
          <a:p>
            <a:pPr>
              <a:defRPr/>
            </a:pPr>
            <a:r>
              <a:rPr lang="cs-CZ" sz="1000" dirty="0">
                <a:latin typeface="+mn-lt"/>
              </a:rPr>
              <a:t>- údaj o složkách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331913" y="2997200"/>
            <a:ext cx="1655762" cy="14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 err="1">
                <a:latin typeface="+mn-lt"/>
              </a:rPr>
              <a:t>vyhl</a:t>
            </a:r>
            <a:r>
              <a:rPr lang="cs-CZ" sz="1200" dirty="0">
                <a:latin typeface="+mn-lt"/>
              </a:rPr>
              <a:t>. č. 225/2008 Sb.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1100" dirty="0">
                <a:latin typeface="+mn-lt"/>
              </a:rPr>
              <a:t> </a:t>
            </a:r>
            <a:r>
              <a:rPr lang="cs-CZ" sz="1000" dirty="0">
                <a:latin typeface="+mn-lt"/>
              </a:rPr>
              <a:t>údaj o množství látek,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1000" dirty="0">
                <a:latin typeface="+mn-lt"/>
              </a:rPr>
              <a:t> u vitamínů a minerálních látek i % DDD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1000" dirty="0">
                <a:latin typeface="+mn-lt"/>
              </a:rPr>
              <a:t>  upozornění, aby byl DS uložen mimo dosah dětí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148263" y="1484313"/>
            <a:ext cx="1608137" cy="585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dirty="0" err="1">
                <a:latin typeface="+mn-lt"/>
              </a:rPr>
              <a:t>vyhl</a:t>
            </a:r>
            <a:r>
              <a:rPr lang="cs-CZ" sz="1200" dirty="0">
                <a:latin typeface="+mn-lt"/>
              </a:rPr>
              <a:t>. č. 113/2005 Sb.</a:t>
            </a:r>
          </a:p>
          <a:p>
            <a:pPr>
              <a:buFontTx/>
              <a:buChar char="-"/>
              <a:defRPr/>
            </a:pPr>
            <a:r>
              <a:rPr lang="cs-CZ" sz="1000" dirty="0">
                <a:latin typeface="+mn-lt"/>
              </a:rPr>
              <a:t>  údaj o množství</a:t>
            </a:r>
          </a:p>
          <a:p>
            <a:pPr>
              <a:buFontTx/>
              <a:buChar char="-"/>
              <a:defRPr/>
            </a:pPr>
            <a:r>
              <a:rPr lang="cs-CZ" sz="1000" dirty="0">
                <a:latin typeface="+mn-lt"/>
              </a:rPr>
              <a:t>  název výrobku</a:t>
            </a:r>
          </a:p>
        </p:txBody>
      </p:sp>
      <p:cxnSp>
        <p:nvCxnSpPr>
          <p:cNvPr id="17" name="Přímá spojovací šipka 16"/>
          <p:cNvCxnSpPr/>
          <p:nvPr/>
        </p:nvCxnSpPr>
        <p:spPr>
          <a:xfrm>
            <a:off x="3924300" y="1916113"/>
            <a:ext cx="0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flipH="1">
            <a:off x="3132138" y="1916113"/>
            <a:ext cx="792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2484438" y="40767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>
            <a:off x="2987675" y="3429000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>
            <a:off x="2987675" y="3789363"/>
            <a:ext cx="1152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>
            <a:off x="2484438" y="4292600"/>
            <a:ext cx="11509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1403350" y="4797425"/>
            <a:ext cx="1978025" cy="615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dirty="0" err="1">
                <a:latin typeface="+mn-lt"/>
              </a:rPr>
              <a:t>vyhl</a:t>
            </a:r>
            <a:r>
              <a:rPr lang="cs-CZ" sz="1200" dirty="0">
                <a:latin typeface="+mn-lt"/>
              </a:rPr>
              <a:t>. č. 113/2005 Sb.</a:t>
            </a:r>
          </a:p>
          <a:p>
            <a:pPr>
              <a:defRPr/>
            </a:pPr>
            <a:r>
              <a:rPr lang="cs-CZ" sz="1200" dirty="0">
                <a:latin typeface="+mn-lt"/>
              </a:rPr>
              <a:t>- </a:t>
            </a:r>
            <a:r>
              <a:rPr lang="cs-CZ" sz="1000" dirty="0">
                <a:latin typeface="+mn-lt"/>
              </a:rPr>
              <a:t>název a adresa provozovatele</a:t>
            </a:r>
          </a:p>
          <a:p>
            <a:pPr>
              <a:buFontTx/>
              <a:buChar char="-"/>
              <a:defRPr/>
            </a:pPr>
            <a:r>
              <a:rPr lang="cs-CZ" sz="1000" dirty="0">
                <a:latin typeface="+mn-lt"/>
              </a:rPr>
              <a:t> podmínky úchovy</a:t>
            </a:r>
          </a:p>
        </p:txBody>
      </p:sp>
      <p:cxnSp>
        <p:nvCxnSpPr>
          <p:cNvPr id="44" name="Přímá spojovací šipka 43"/>
          <p:cNvCxnSpPr/>
          <p:nvPr/>
        </p:nvCxnSpPr>
        <p:spPr>
          <a:xfrm>
            <a:off x="2555875" y="4437063"/>
            <a:ext cx="1231900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>
            <a:off x="2555875" y="4437063"/>
            <a:ext cx="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 flipH="1">
            <a:off x="3419475" y="5013325"/>
            <a:ext cx="115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 flipV="1">
            <a:off x="4572000" y="4508500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7704138" y="4437063"/>
            <a:ext cx="1439862" cy="18780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 err="1">
                <a:latin typeface="+mn-lt"/>
              </a:rPr>
              <a:t>vyhl</a:t>
            </a:r>
            <a:r>
              <a:rPr lang="cs-CZ" sz="1200" dirty="0">
                <a:latin typeface="+mn-lt"/>
              </a:rPr>
              <a:t>. č. 225/2008 Sb.</a:t>
            </a:r>
          </a:p>
          <a:p>
            <a:pPr>
              <a:buFontTx/>
              <a:buChar char="-"/>
              <a:defRPr/>
            </a:pPr>
            <a:r>
              <a:rPr lang="cs-CZ" sz="1000" dirty="0">
                <a:latin typeface="+mn-lt"/>
              </a:rPr>
              <a:t> doporučené denní dávkování</a:t>
            </a:r>
          </a:p>
          <a:p>
            <a:pPr>
              <a:buFontTx/>
              <a:buChar char="-"/>
              <a:defRPr/>
            </a:pPr>
            <a:r>
              <a:rPr lang="cs-CZ" sz="1000" dirty="0">
                <a:latin typeface="+mn-lt"/>
              </a:rPr>
              <a:t>  varování před překročením doporučeného denního dávkování</a:t>
            </a:r>
            <a:endParaRPr lang="cs-CZ" sz="1200" dirty="0">
              <a:latin typeface="+mn-lt"/>
            </a:endParaRPr>
          </a:p>
          <a:p>
            <a:pPr>
              <a:defRPr/>
            </a:pPr>
            <a:r>
              <a:rPr lang="cs-CZ" sz="1200" dirty="0">
                <a:latin typeface="+mn-lt"/>
              </a:rPr>
              <a:t>- </a:t>
            </a:r>
            <a:r>
              <a:rPr lang="cs-CZ" sz="1000" dirty="0">
                <a:latin typeface="+mn-lt"/>
              </a:rPr>
              <a:t>upozornění, že DS není náhradou pestré stravy</a:t>
            </a:r>
            <a:endParaRPr lang="cs-CZ" sz="1200" dirty="0">
              <a:latin typeface="+mn-lt"/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5435600" y="5949950"/>
            <a:ext cx="1857375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dirty="0" err="1">
                <a:latin typeface="+mn-lt"/>
              </a:rPr>
              <a:t>vyhl</a:t>
            </a:r>
            <a:r>
              <a:rPr lang="cs-CZ" sz="1200" dirty="0">
                <a:latin typeface="+mn-lt"/>
              </a:rPr>
              <a:t>. č. 113/2005 Sb.</a:t>
            </a:r>
          </a:p>
          <a:p>
            <a:pPr>
              <a:defRPr/>
            </a:pPr>
            <a:r>
              <a:rPr lang="cs-CZ" sz="1200" dirty="0">
                <a:latin typeface="+mn-lt"/>
              </a:rPr>
              <a:t>- </a:t>
            </a:r>
            <a:r>
              <a:rPr lang="cs-CZ" sz="1000" dirty="0">
                <a:latin typeface="+mn-lt"/>
              </a:rPr>
              <a:t>datum minimální trvanlivosti</a:t>
            </a:r>
          </a:p>
        </p:txBody>
      </p:sp>
      <p:cxnSp>
        <p:nvCxnSpPr>
          <p:cNvPr id="63" name="Přímá spojovací šipka 62"/>
          <p:cNvCxnSpPr/>
          <p:nvPr/>
        </p:nvCxnSpPr>
        <p:spPr>
          <a:xfrm flipV="1">
            <a:off x="6156325" y="5516563"/>
            <a:ext cx="0" cy="433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čára 64"/>
          <p:cNvCxnSpPr/>
          <p:nvPr/>
        </p:nvCxnSpPr>
        <p:spPr>
          <a:xfrm>
            <a:off x="6948488" y="3284538"/>
            <a:ext cx="576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ovací šipka 69"/>
          <p:cNvCxnSpPr/>
          <p:nvPr/>
        </p:nvCxnSpPr>
        <p:spPr>
          <a:xfrm flipH="1">
            <a:off x="7019925" y="5013325"/>
            <a:ext cx="7207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šipka 73"/>
          <p:cNvCxnSpPr/>
          <p:nvPr/>
        </p:nvCxnSpPr>
        <p:spPr>
          <a:xfrm flipH="1">
            <a:off x="6659563" y="5157788"/>
            <a:ext cx="649287" cy="7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ovací čára 76"/>
          <p:cNvCxnSpPr/>
          <p:nvPr/>
        </p:nvCxnSpPr>
        <p:spPr>
          <a:xfrm>
            <a:off x="7308850" y="5157788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ovací čára 77"/>
          <p:cNvCxnSpPr/>
          <p:nvPr/>
        </p:nvCxnSpPr>
        <p:spPr>
          <a:xfrm>
            <a:off x="7308850" y="5300663"/>
            <a:ext cx="395288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ovací čára 84"/>
          <p:cNvCxnSpPr/>
          <p:nvPr/>
        </p:nvCxnSpPr>
        <p:spPr>
          <a:xfrm>
            <a:off x="6659563" y="5876925"/>
            <a:ext cx="1081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ovací šipka 86"/>
          <p:cNvCxnSpPr/>
          <p:nvPr/>
        </p:nvCxnSpPr>
        <p:spPr>
          <a:xfrm flipV="1">
            <a:off x="6659563" y="5300663"/>
            <a:ext cx="0" cy="576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ovéPole 90"/>
          <p:cNvSpPr txBox="1"/>
          <p:nvPr/>
        </p:nvSpPr>
        <p:spPr>
          <a:xfrm>
            <a:off x="7523163" y="2492375"/>
            <a:ext cx="1620837" cy="13541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latin typeface="+mn-lt"/>
              </a:rPr>
              <a:t>Nařízení 1924/2006</a:t>
            </a:r>
          </a:p>
          <a:p>
            <a:pPr>
              <a:buFontTx/>
              <a:buChar char="-"/>
              <a:defRPr/>
            </a:pPr>
            <a:r>
              <a:rPr lang="cs-CZ" sz="1000" dirty="0">
                <a:latin typeface="+mn-lt"/>
              </a:rPr>
              <a:t> množství potraviny potřebné k dosažení  tvrzeného účinku</a:t>
            </a:r>
          </a:p>
          <a:p>
            <a:pPr>
              <a:buFontTx/>
              <a:buChar char="-"/>
              <a:defRPr/>
            </a:pPr>
            <a:r>
              <a:rPr lang="cs-CZ" sz="1000" dirty="0">
                <a:latin typeface="+mn-lt"/>
              </a:rPr>
              <a:t> sdělení o významu různorodé a vyvážené stravy a zdravého životního stylu</a:t>
            </a:r>
          </a:p>
        </p:txBody>
      </p:sp>
      <p:cxnSp>
        <p:nvCxnSpPr>
          <p:cNvPr id="92" name="Přímá spojovací čára 91"/>
          <p:cNvCxnSpPr/>
          <p:nvPr/>
        </p:nvCxnSpPr>
        <p:spPr>
          <a:xfrm>
            <a:off x="6588125" y="2852738"/>
            <a:ext cx="936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šipka 94"/>
          <p:cNvCxnSpPr/>
          <p:nvPr/>
        </p:nvCxnSpPr>
        <p:spPr>
          <a:xfrm>
            <a:off x="6588125" y="2852738"/>
            <a:ext cx="0" cy="2160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ovací šipka 107"/>
          <p:cNvCxnSpPr/>
          <p:nvPr/>
        </p:nvCxnSpPr>
        <p:spPr>
          <a:xfrm>
            <a:off x="6948488" y="3284538"/>
            <a:ext cx="0" cy="1800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ovéPole 111"/>
          <p:cNvSpPr txBox="1"/>
          <p:nvPr/>
        </p:nvSpPr>
        <p:spPr>
          <a:xfrm>
            <a:off x="7092950" y="1628775"/>
            <a:ext cx="1619250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 err="1">
                <a:latin typeface="+mn-lt"/>
              </a:rPr>
              <a:t>vyhl</a:t>
            </a:r>
            <a:r>
              <a:rPr lang="cs-CZ" sz="1200" dirty="0">
                <a:latin typeface="+mn-lt"/>
              </a:rPr>
              <a:t>. č. 225/2008 Sb.</a:t>
            </a:r>
          </a:p>
          <a:p>
            <a:pPr>
              <a:defRPr/>
            </a:pPr>
            <a:r>
              <a:rPr lang="cs-CZ" sz="1200" dirty="0">
                <a:latin typeface="+mn-lt"/>
              </a:rPr>
              <a:t>- </a:t>
            </a:r>
            <a:r>
              <a:rPr lang="cs-CZ" sz="1000" dirty="0">
                <a:latin typeface="+mn-lt"/>
              </a:rPr>
              <a:t>„doplněk stravy“</a:t>
            </a:r>
          </a:p>
        </p:txBody>
      </p:sp>
      <p:cxnSp>
        <p:nvCxnSpPr>
          <p:cNvPr id="113" name="Přímá spojovací šipka 112"/>
          <p:cNvCxnSpPr/>
          <p:nvPr/>
        </p:nvCxnSpPr>
        <p:spPr>
          <a:xfrm>
            <a:off x="6011863" y="2060575"/>
            <a:ext cx="0" cy="2160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ovací šipka 113"/>
          <p:cNvCxnSpPr/>
          <p:nvPr/>
        </p:nvCxnSpPr>
        <p:spPr>
          <a:xfrm>
            <a:off x="5364163" y="2060575"/>
            <a:ext cx="0" cy="15128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čára 117"/>
          <p:cNvCxnSpPr/>
          <p:nvPr/>
        </p:nvCxnSpPr>
        <p:spPr>
          <a:xfrm>
            <a:off x="6372225" y="2349500"/>
            <a:ext cx="107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ovací čára 118"/>
          <p:cNvCxnSpPr/>
          <p:nvPr/>
        </p:nvCxnSpPr>
        <p:spPr>
          <a:xfrm flipH="1" flipV="1">
            <a:off x="7451725" y="2060575"/>
            <a:ext cx="9525" cy="296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ovací šipka 125"/>
          <p:cNvCxnSpPr/>
          <p:nvPr/>
        </p:nvCxnSpPr>
        <p:spPr>
          <a:xfrm>
            <a:off x="6372225" y="2349500"/>
            <a:ext cx="0" cy="2374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1403350" y="404813"/>
            <a:ext cx="2338388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00" i="1" dirty="0">
                <a:latin typeface="+mn-lt"/>
              </a:rPr>
              <a:t>Zdroj: </a:t>
            </a:r>
            <a:r>
              <a:rPr lang="cs-CZ" sz="1000" i="1" dirty="0" err="1">
                <a:latin typeface="+mn-lt"/>
              </a:rPr>
              <a:t>Food</a:t>
            </a:r>
            <a:r>
              <a:rPr lang="cs-CZ" sz="1000" i="1" dirty="0">
                <a:latin typeface="+mn-lt"/>
              </a:rPr>
              <a:t> </a:t>
            </a:r>
            <a:r>
              <a:rPr lang="cs-CZ" sz="1000" i="1" dirty="0" err="1">
                <a:latin typeface="+mn-lt"/>
              </a:rPr>
              <a:t>Safety</a:t>
            </a:r>
            <a:r>
              <a:rPr lang="cs-CZ" sz="1000" i="1" dirty="0">
                <a:latin typeface="+mn-lt"/>
              </a:rPr>
              <a:t> </a:t>
            </a:r>
            <a:r>
              <a:rPr lang="cs-CZ" sz="1000" i="1" dirty="0" err="1">
                <a:latin typeface="+mn-lt"/>
              </a:rPr>
              <a:t>Authority</a:t>
            </a:r>
            <a:r>
              <a:rPr lang="cs-CZ" sz="1000" i="1" dirty="0">
                <a:latin typeface="+mn-lt"/>
              </a:rPr>
              <a:t> </a:t>
            </a:r>
            <a:r>
              <a:rPr lang="cs-CZ" sz="1000" i="1" dirty="0" err="1">
                <a:latin typeface="+mn-lt"/>
              </a:rPr>
              <a:t>of</a:t>
            </a:r>
            <a:r>
              <a:rPr lang="cs-CZ" sz="1000" i="1" dirty="0">
                <a:latin typeface="+mn-lt"/>
              </a:rPr>
              <a:t> </a:t>
            </a:r>
            <a:r>
              <a:rPr lang="cs-CZ" sz="1000" i="1" dirty="0" err="1">
                <a:latin typeface="+mn-lt"/>
              </a:rPr>
              <a:t>Ireland</a:t>
            </a:r>
            <a:endParaRPr lang="cs-CZ" sz="1000" i="1" dirty="0">
              <a:latin typeface="+mn-lt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2771800" y="836613"/>
            <a:ext cx="5472608" cy="430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200" dirty="0">
                <a:latin typeface="+mn-lt"/>
              </a:rPr>
              <a:t>nařízení (ES) č. 1924/2006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1000" dirty="0">
                <a:latin typeface="+mn-lt"/>
              </a:rPr>
              <a:t> čl. 7 – údaj o výživové hodnotě a množství látek, k nimž se zdravotní tvrzení vztahuje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>
            <a:off x="4787900" y="1268413"/>
            <a:ext cx="0" cy="273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DS vs. léčivo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1538" y="2285992"/>
            <a:ext cx="6777317" cy="35089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Požadavky na DS nejsou jen menší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jsou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jiné</a:t>
            </a:r>
          </a:p>
          <a:p>
            <a:pPr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/>
              <a:t>Kvalitativní a kvantitativní složení</a:t>
            </a:r>
          </a:p>
          <a:p>
            <a:r>
              <a:rPr lang="cs-CZ" dirty="0"/>
              <a:t>Zdravotní a výživová tvrzení</a:t>
            </a:r>
          </a:p>
          <a:p>
            <a:r>
              <a:rPr lang="pl-PL" dirty="0"/>
              <a:t>Zcela jiný text na obale </a:t>
            </a:r>
            <a:endParaRPr lang="cs-CZ" sz="2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15362" name="Picture 2" descr="http://t3.gstatic.com/images?q=tbn:ANd9GcSs7b0LvnsLWDNUUo2n8QHCHdzYb8pl6RFXlee5-LBthErL7g6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00504"/>
            <a:ext cx="3000396" cy="227937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12768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Léčivý přípravek nebo doplněk stravy 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68580" indent="0">
              <a:buNone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Léčivý přípravek</a:t>
            </a:r>
          </a:p>
          <a:p>
            <a:pPr marL="68580" indent="0">
              <a:buNone/>
            </a:pPr>
            <a:r>
              <a:rPr lang="cs-CZ" sz="1200" dirty="0" smtClean="0"/>
              <a:t> </a:t>
            </a:r>
            <a:r>
              <a:rPr lang="cs-CZ" sz="1400" b="1" dirty="0"/>
              <a:t>Léková </a:t>
            </a:r>
            <a:r>
              <a:rPr lang="cs-CZ" sz="1400" b="1" dirty="0" smtClean="0"/>
              <a:t>legislativa</a:t>
            </a:r>
          </a:p>
          <a:p>
            <a:pPr marL="68580" indent="0">
              <a:buNone/>
            </a:pPr>
            <a:endParaRPr lang="cs-CZ" sz="1200" dirty="0"/>
          </a:p>
          <a:p>
            <a:pPr marL="68580" indent="0">
              <a:spcBef>
                <a:spcPts val="0"/>
              </a:spcBef>
              <a:buNone/>
            </a:pPr>
            <a:r>
              <a:rPr lang="cs-CZ" sz="1200" b="1" dirty="0">
                <a:solidFill>
                  <a:srgbClr val="6600FF"/>
                </a:solidFill>
              </a:rPr>
              <a:t>Léčivá látka </a:t>
            </a:r>
            <a:r>
              <a:rPr lang="cs-CZ" sz="1200" dirty="0"/>
              <a:t>(INN názvy, kvantitativně)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1200" b="1" dirty="0">
                <a:solidFill>
                  <a:srgbClr val="6600FF"/>
                </a:solidFill>
              </a:rPr>
              <a:t>Pomocné látky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1200" b="1" dirty="0">
                <a:solidFill>
                  <a:srgbClr val="6600FF"/>
                </a:solidFill>
              </a:rPr>
              <a:t>Tvrzení</a:t>
            </a:r>
            <a:r>
              <a:rPr lang="cs-CZ" sz="1200" b="1" dirty="0"/>
              <a:t>: </a:t>
            </a:r>
            <a:r>
              <a:rPr lang="cs-CZ" sz="1200" dirty="0" smtClean="0"/>
              <a:t>musejí </a:t>
            </a:r>
            <a:r>
              <a:rPr lang="cs-CZ" sz="1200" dirty="0"/>
              <a:t>být v souladu se schváleným souhrnem údajů o přípravku</a:t>
            </a:r>
            <a:r>
              <a:rPr lang="cs-CZ" sz="1200" dirty="0" smtClean="0"/>
              <a:t> </a:t>
            </a:r>
            <a:r>
              <a:rPr lang="pl-PL" sz="1200" b="1" dirty="0" smtClean="0">
                <a:solidFill>
                  <a:srgbClr val="6600FF"/>
                </a:solidFill>
              </a:rPr>
              <a:t>Další </a:t>
            </a:r>
            <a:r>
              <a:rPr lang="pl-PL" sz="1200" b="1" dirty="0">
                <a:solidFill>
                  <a:srgbClr val="6600FF"/>
                </a:solidFill>
              </a:rPr>
              <a:t>povinné věty a údaje </a:t>
            </a:r>
            <a:r>
              <a:rPr lang="pl-PL" sz="1200" dirty="0"/>
              <a:t>na obale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1200" dirty="0"/>
              <a:t>(např. Nepoužitelné léčivo vraťte do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1200" dirty="0"/>
              <a:t>Lékárny, registrační číslo…)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1200" b="1" dirty="0">
                <a:solidFill>
                  <a:srgbClr val="6600FF"/>
                </a:solidFill>
              </a:rPr>
              <a:t>Příbalová informace </a:t>
            </a:r>
            <a:r>
              <a:rPr lang="cs-CZ" sz="1200" dirty="0"/>
              <a:t>schválená </a:t>
            </a:r>
            <a:r>
              <a:rPr lang="cs-CZ" sz="1200" dirty="0" err="1"/>
              <a:t>SUKLem</a:t>
            </a:r>
            <a:endParaRPr lang="cs-CZ" sz="1200" dirty="0"/>
          </a:p>
          <a:p>
            <a:pPr marL="68580" indent="0">
              <a:spcBef>
                <a:spcPts val="0"/>
              </a:spcBef>
              <a:buNone/>
            </a:pPr>
            <a:r>
              <a:rPr lang="cs-CZ" sz="1200" dirty="0"/>
              <a:t>Žádné informace reklamního charakteru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1200" dirty="0"/>
              <a:t>LP </a:t>
            </a:r>
            <a:r>
              <a:rPr lang="cs-CZ" sz="1200" b="1" dirty="0">
                <a:solidFill>
                  <a:srgbClr val="6600FF"/>
                </a:solidFill>
              </a:rPr>
              <a:t>posuzován individuálně </a:t>
            </a:r>
            <a:r>
              <a:rPr lang="cs-CZ" sz="1200" dirty="0"/>
              <a:t>(složení,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1200" dirty="0"/>
              <a:t>indikace, dávkování, cílová skupina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>
          <a:xfrm>
            <a:off x="4644008" y="2348880"/>
            <a:ext cx="3419856" cy="3493008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cs-CZ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E5C4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Doplněk stravy</a:t>
            </a:r>
          </a:p>
          <a:p>
            <a:pPr marL="68580" indent="0">
              <a:buNone/>
            </a:pPr>
            <a:r>
              <a:rPr lang="cs-CZ" dirty="0" smtClean="0"/>
              <a:t> </a:t>
            </a:r>
            <a:r>
              <a:rPr lang="cs-CZ" sz="3500" b="1" dirty="0"/>
              <a:t>Potravinová </a:t>
            </a:r>
            <a:r>
              <a:rPr lang="cs-CZ" sz="3500" b="1" dirty="0" smtClean="0"/>
              <a:t>legislativa</a:t>
            </a:r>
          </a:p>
          <a:p>
            <a:pPr marL="68580" indent="0">
              <a:buNone/>
            </a:pPr>
            <a:endParaRPr lang="cs-CZ" sz="2900" b="1" dirty="0" smtClean="0"/>
          </a:p>
          <a:p>
            <a:pPr marL="68580" indent="0">
              <a:spcBef>
                <a:spcPts val="0"/>
              </a:spcBef>
              <a:buNone/>
            </a:pPr>
            <a:r>
              <a:rPr lang="cs-CZ" sz="2200" b="1" dirty="0" smtClean="0">
                <a:solidFill>
                  <a:srgbClr val="C00000"/>
                </a:solidFill>
              </a:rPr>
              <a:t>„</a:t>
            </a:r>
            <a:r>
              <a:rPr lang="cs-CZ" sz="2200" b="1" dirty="0">
                <a:solidFill>
                  <a:srgbClr val="C00000"/>
                </a:solidFill>
              </a:rPr>
              <a:t>Aktivní“ </a:t>
            </a:r>
            <a:r>
              <a:rPr lang="cs-CZ" sz="2200" b="1" dirty="0" smtClean="0">
                <a:solidFill>
                  <a:srgbClr val="C00000"/>
                </a:solidFill>
              </a:rPr>
              <a:t>složka</a:t>
            </a:r>
            <a:r>
              <a:rPr lang="cs-CZ" sz="2200" dirty="0" smtClean="0">
                <a:solidFill>
                  <a:srgbClr val="C00000"/>
                </a:solidFill>
              </a:rPr>
              <a:t>(</a:t>
            </a:r>
            <a:r>
              <a:rPr lang="cs-CZ" sz="2200" dirty="0" smtClean="0">
                <a:solidFill>
                  <a:schemeClr val="tx1"/>
                </a:solidFill>
              </a:rPr>
              <a:t>v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smtClean="0"/>
              <a:t>% </a:t>
            </a:r>
            <a:r>
              <a:rPr lang="cs-CZ" sz="2200" dirty="0"/>
              <a:t>DDD)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2200" b="1" dirty="0">
                <a:solidFill>
                  <a:srgbClr val="C00000"/>
                </a:solidFill>
              </a:rPr>
              <a:t>Přídatné látky </a:t>
            </a:r>
            <a:r>
              <a:rPr lang="cs-CZ" sz="2200" b="1" dirty="0"/>
              <a:t>(„éčka“)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2200" b="1" dirty="0">
                <a:solidFill>
                  <a:srgbClr val="C00000"/>
                </a:solidFill>
              </a:rPr>
              <a:t>Tvrzení:</a:t>
            </a:r>
            <a:r>
              <a:rPr lang="cs-CZ" sz="2200" b="1" dirty="0"/>
              <a:t> </a:t>
            </a:r>
            <a:r>
              <a:rPr lang="cs-CZ" sz="2200" dirty="0"/>
              <a:t>Nařízení 1924/2006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2200" dirty="0"/>
              <a:t>Nařízení 432/2012 (16/05/2012)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2200" dirty="0"/>
              <a:t>Zdravotní a výživová tvrzení</a:t>
            </a:r>
          </a:p>
          <a:p>
            <a:pPr marL="68580" indent="0">
              <a:spcBef>
                <a:spcPts val="0"/>
              </a:spcBef>
              <a:buNone/>
            </a:pPr>
            <a:endParaRPr lang="cs-CZ" sz="2200" dirty="0" smtClean="0"/>
          </a:p>
          <a:p>
            <a:pPr marL="68580" indent="0">
              <a:spcBef>
                <a:spcPts val="0"/>
              </a:spcBef>
              <a:buNone/>
            </a:pPr>
            <a:r>
              <a:rPr lang="cs-CZ" sz="2200" b="1" dirty="0" smtClean="0">
                <a:solidFill>
                  <a:srgbClr val="C00000"/>
                </a:solidFill>
              </a:rPr>
              <a:t>Další </a:t>
            </a:r>
            <a:r>
              <a:rPr lang="cs-CZ" sz="2200" b="1" dirty="0">
                <a:solidFill>
                  <a:srgbClr val="C00000"/>
                </a:solidFill>
              </a:rPr>
              <a:t>povinné věty </a:t>
            </a:r>
            <a:r>
              <a:rPr lang="cs-CZ" sz="2200" dirty="0"/>
              <a:t>dle potravinového práva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2200" b="1" dirty="0" smtClean="0">
                <a:solidFill>
                  <a:srgbClr val="C00000"/>
                </a:solidFill>
              </a:rPr>
              <a:t>Příbalová </a:t>
            </a:r>
            <a:r>
              <a:rPr lang="cs-CZ" sz="2200" b="1" dirty="0">
                <a:solidFill>
                  <a:srgbClr val="C00000"/>
                </a:solidFill>
              </a:rPr>
              <a:t>informace </a:t>
            </a:r>
            <a:r>
              <a:rPr lang="cs-CZ" sz="2200" dirty="0"/>
              <a:t>není nutná (ale někdy </a:t>
            </a:r>
            <a:r>
              <a:rPr lang="cs-CZ" sz="2200" dirty="0" smtClean="0"/>
              <a:t>je, aby </a:t>
            </a:r>
            <a:r>
              <a:rPr lang="cs-CZ" sz="2200" dirty="0"/>
              <a:t>přípravek vyvolal dojem léku).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2200" dirty="0"/>
              <a:t>DS </a:t>
            </a:r>
            <a:r>
              <a:rPr lang="cs-CZ" sz="2200" b="1" dirty="0">
                <a:solidFill>
                  <a:srgbClr val="C00000"/>
                </a:solidFill>
              </a:rPr>
              <a:t>není </a:t>
            </a:r>
            <a:r>
              <a:rPr lang="cs-CZ" sz="2200" dirty="0"/>
              <a:t>před vstupem na trh </a:t>
            </a:r>
            <a:r>
              <a:rPr lang="cs-CZ" sz="2200" b="1" dirty="0">
                <a:solidFill>
                  <a:srgbClr val="C00000"/>
                </a:solidFill>
              </a:rPr>
              <a:t>posuzován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2200" dirty="0" smtClean="0"/>
              <a:t>autoritou.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736594" cy="6480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Distribuce LP a DS</a:t>
            </a:r>
            <a:endParaRPr lang="cs-CZ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971600" y="1556792"/>
            <a:ext cx="3419856" cy="432048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Léčivý přípravek</a:t>
            </a:r>
          </a:p>
          <a:p>
            <a:pPr marL="68580" indent="0">
              <a:buNone/>
            </a:pPr>
            <a:r>
              <a:rPr lang="cs-CZ" sz="1400" b="1" dirty="0" smtClean="0"/>
              <a:t>Povolení </a:t>
            </a:r>
            <a:r>
              <a:rPr lang="cs-CZ" sz="1400" b="1" dirty="0"/>
              <a:t>k distribuci léčiv vydané</a:t>
            </a:r>
          </a:p>
          <a:p>
            <a:pPr marL="68580" indent="0">
              <a:buNone/>
            </a:pPr>
            <a:r>
              <a:rPr lang="cs-CZ" sz="1400" b="1" dirty="0"/>
              <a:t>autoritou (1 x 3roky audit)</a:t>
            </a:r>
          </a:p>
          <a:p>
            <a:pPr marL="68580" indent="0">
              <a:buNone/>
            </a:pPr>
            <a:r>
              <a:rPr lang="cs-CZ" sz="1400" b="1" dirty="0"/>
              <a:t> Kvalifikovaná osoba distributora</a:t>
            </a:r>
          </a:p>
          <a:p>
            <a:pPr marL="68580" indent="0">
              <a:buNone/>
            </a:pPr>
            <a:r>
              <a:rPr lang="pl-PL" sz="1400" b="1" dirty="0"/>
              <a:t>Podrobný reklamační řád jako součást</a:t>
            </a:r>
          </a:p>
          <a:p>
            <a:pPr marL="68580" indent="0">
              <a:buNone/>
            </a:pPr>
            <a:r>
              <a:rPr lang="cs-CZ" sz="1400" b="1" dirty="0"/>
              <a:t>standardních operačních </a:t>
            </a:r>
            <a:r>
              <a:rPr lang="cs-CZ" sz="1400" b="1" dirty="0" smtClean="0"/>
              <a:t>postupů</a:t>
            </a:r>
          </a:p>
          <a:p>
            <a:pPr marL="68580" indent="0">
              <a:buNone/>
            </a:pPr>
            <a:r>
              <a:rPr lang="cs-CZ" b="1" dirty="0"/>
              <a:t>Výdej - Lékárny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4716016" y="1484784"/>
            <a:ext cx="3348992" cy="439248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E5C4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Doplněk stravy</a:t>
            </a:r>
          </a:p>
          <a:p>
            <a:pPr marL="68580" indent="0">
              <a:buNone/>
            </a:pPr>
            <a:endParaRPr lang="cs-CZ" sz="1400" dirty="0"/>
          </a:p>
          <a:p>
            <a:pPr marL="68580" indent="0">
              <a:buNone/>
            </a:pPr>
            <a:r>
              <a:rPr lang="cs-CZ" sz="1400" b="1" dirty="0" smtClean="0"/>
              <a:t>jen </a:t>
            </a:r>
            <a:r>
              <a:rPr lang="cs-CZ" sz="1400" b="1" dirty="0"/>
              <a:t>obchodní činnost –</a:t>
            </a:r>
          </a:p>
          <a:p>
            <a:pPr marL="68580" indent="0">
              <a:buNone/>
            </a:pPr>
            <a:r>
              <a:rPr lang="cs-CZ" sz="1400" b="1" dirty="0"/>
              <a:t>velkoobchod</a:t>
            </a:r>
          </a:p>
          <a:p>
            <a:pPr marL="68580" indent="0">
              <a:buNone/>
            </a:pPr>
            <a:r>
              <a:rPr lang="cs-CZ" sz="1400" b="1" dirty="0"/>
              <a:t>Prodej (sítě, drogerie …)</a:t>
            </a:r>
          </a:p>
          <a:p>
            <a:pPr marL="68580" indent="0">
              <a:buNone/>
            </a:pPr>
            <a:r>
              <a:rPr lang="cs-CZ" sz="1400" b="1" dirty="0"/>
              <a:t>Není omezení, maloobchod</a:t>
            </a:r>
          </a:p>
          <a:p>
            <a:pPr marL="68580" indent="0">
              <a:buNone/>
            </a:pPr>
            <a:r>
              <a:rPr lang="cs-CZ" sz="1400" b="1" dirty="0"/>
              <a:t>Zavádějící věta:</a:t>
            </a:r>
          </a:p>
          <a:p>
            <a:pPr marL="68580" indent="0">
              <a:buNone/>
            </a:pPr>
            <a:r>
              <a:rPr lang="cs-CZ" sz="1400" b="1" dirty="0"/>
              <a:t>„Přípravek dostupný v lékárnách.“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37112"/>
            <a:ext cx="2095500" cy="13944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37112"/>
            <a:ext cx="209550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Nejzávažnější zjištění SZPI u DS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sz="1800" dirty="0" smtClean="0"/>
              <a:t>Přítomnost farmakologicky účinných látek – </a:t>
            </a:r>
            <a:r>
              <a:rPr lang="cs-CZ" sz="1800" dirty="0" err="1" smtClean="0"/>
              <a:t>sildenafil</a:t>
            </a:r>
            <a:r>
              <a:rPr lang="cs-CZ" sz="1800" dirty="0" smtClean="0"/>
              <a:t>, </a:t>
            </a:r>
            <a:r>
              <a:rPr lang="cs-CZ" sz="1800" dirty="0" err="1" smtClean="0"/>
              <a:t>tadalafil</a:t>
            </a:r>
            <a:r>
              <a:rPr lang="cs-CZ" sz="1800" dirty="0" smtClean="0"/>
              <a:t>, johimbin, aj.</a:t>
            </a:r>
          </a:p>
          <a:p>
            <a:pPr>
              <a:buBlip>
                <a:blip r:embed="rId2"/>
              </a:buBlip>
            </a:pPr>
            <a:endParaRPr lang="cs-CZ" sz="1800" dirty="0" smtClean="0"/>
          </a:p>
          <a:p>
            <a:pPr>
              <a:buBlip>
                <a:blip r:embed="rId2"/>
              </a:buBlip>
            </a:pPr>
            <a:r>
              <a:rPr lang="cs-CZ" sz="1800" dirty="0" smtClean="0"/>
              <a:t>Anabolické steroidy</a:t>
            </a:r>
          </a:p>
          <a:p>
            <a:pPr>
              <a:buBlip>
                <a:blip r:embed="rId2"/>
              </a:buBlip>
            </a:pPr>
            <a:endParaRPr lang="cs-CZ" sz="1800" dirty="0" smtClean="0"/>
          </a:p>
          <a:p>
            <a:pPr>
              <a:buBlip>
                <a:blip r:embed="rId2"/>
              </a:buBlip>
            </a:pPr>
            <a:r>
              <a:rPr lang="cs-CZ" sz="1800" dirty="0" smtClean="0"/>
              <a:t>Omamné nebo psychotropní látky</a:t>
            </a:r>
          </a:p>
          <a:p>
            <a:pPr>
              <a:buBlip>
                <a:blip r:embed="rId2"/>
              </a:buBlip>
            </a:pPr>
            <a:endParaRPr lang="cs-CZ" sz="1800" dirty="0" smtClean="0"/>
          </a:p>
          <a:p>
            <a:pPr>
              <a:buBlip>
                <a:blip r:embed="rId2"/>
              </a:buBlip>
            </a:pPr>
            <a:r>
              <a:rPr lang="cs-CZ" sz="1800" dirty="0" smtClean="0"/>
              <a:t>Dosud neschválené potraviny nového typu</a:t>
            </a:r>
          </a:p>
          <a:p>
            <a:pPr>
              <a:buBlip>
                <a:blip r:embed="rId2"/>
              </a:buBlip>
            </a:pPr>
            <a:endParaRPr lang="cs-CZ" sz="1800" dirty="0" smtClean="0"/>
          </a:p>
          <a:p>
            <a:pPr>
              <a:buBlip>
                <a:blip r:embed="rId2"/>
              </a:buBlip>
            </a:pPr>
            <a:r>
              <a:rPr lang="cs-CZ" sz="1800" dirty="0" smtClean="0"/>
              <a:t>Uvádění </a:t>
            </a:r>
            <a:r>
              <a:rPr lang="cs-CZ" sz="1800" dirty="0" smtClean="0"/>
              <a:t>léčebných či nepovolených zdravotních tvrzení </a:t>
            </a:r>
          </a:p>
          <a:p>
            <a:pPr>
              <a:buBlip>
                <a:blip r:embed="rId2"/>
              </a:buBlip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7" name="Obrázek 1" descr="Grepose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24847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4427984" y="692696"/>
            <a:ext cx="446449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</a:rPr>
              <a:t>→ </a:t>
            </a:r>
            <a:r>
              <a:rPr lang="cs-CZ" sz="2400" b="1" dirty="0">
                <a:latin typeface="Calibri" pitchFamily="34" charset="0"/>
              </a:rPr>
              <a:t>k ústní hygieně</a:t>
            </a:r>
          </a:p>
          <a:p>
            <a:pPr eaLnBrk="0" hangingPunct="0"/>
            <a:r>
              <a:rPr lang="cs-CZ" sz="2400" b="1" dirty="0">
                <a:latin typeface="Calibri" pitchFamily="34" charset="0"/>
              </a:rPr>
              <a:t>→ proti akné</a:t>
            </a:r>
          </a:p>
          <a:p>
            <a:pPr eaLnBrk="0" hangingPunct="0"/>
            <a:r>
              <a:rPr lang="cs-CZ" sz="2400" b="1" dirty="0">
                <a:latin typeface="Calibri" pitchFamily="34" charset="0"/>
              </a:rPr>
              <a:t>→ ošetření pleti po holení</a:t>
            </a:r>
          </a:p>
          <a:p>
            <a:pPr eaLnBrk="0" hangingPunct="0"/>
            <a:r>
              <a:rPr lang="cs-CZ" sz="2400" b="1" dirty="0">
                <a:latin typeface="Calibri" pitchFamily="34" charset="0"/>
              </a:rPr>
              <a:t>→ jako šampón proti lupům</a:t>
            </a:r>
          </a:p>
          <a:p>
            <a:pPr eaLnBrk="0" hangingPunct="0"/>
            <a:r>
              <a:rPr lang="cs-CZ" sz="2400" b="1" dirty="0">
                <a:latin typeface="Calibri" pitchFamily="34" charset="0"/>
              </a:rPr>
              <a:t>→ po hmyzím štípnutí</a:t>
            </a:r>
          </a:p>
          <a:p>
            <a:pPr eaLnBrk="0" hangingPunct="0"/>
            <a:r>
              <a:rPr lang="cs-CZ" sz="2400" b="1" dirty="0">
                <a:latin typeface="Calibri" pitchFamily="34" charset="0"/>
              </a:rPr>
              <a:t>→ pro koupel nohou</a:t>
            </a:r>
          </a:p>
          <a:p>
            <a:pPr eaLnBrk="0" hangingPunct="0"/>
            <a:r>
              <a:rPr lang="cs-CZ" sz="2400" b="1" dirty="0">
                <a:latin typeface="Calibri" pitchFamily="34" charset="0"/>
              </a:rPr>
              <a:t>→ na kuří oka</a:t>
            </a:r>
          </a:p>
          <a:p>
            <a:pPr eaLnBrk="0" hangingPunct="0"/>
            <a:r>
              <a:rPr lang="cs-CZ" sz="2400" b="1" dirty="0">
                <a:latin typeface="Calibri" pitchFamily="34" charset="0"/>
              </a:rPr>
              <a:t>→ na mytí nádobí</a:t>
            </a:r>
          </a:p>
          <a:p>
            <a:pPr eaLnBrk="0" hangingPunct="0"/>
            <a:r>
              <a:rPr lang="cs-CZ" sz="2400" b="1" dirty="0">
                <a:latin typeface="Calibri" pitchFamily="34" charset="0"/>
              </a:rPr>
              <a:t>→ do zvlhčovačů vzduchu</a:t>
            </a:r>
          </a:p>
          <a:p>
            <a:pPr eaLnBrk="0" hangingPunct="0"/>
            <a:r>
              <a:rPr lang="cs-CZ" sz="2400" b="1" dirty="0">
                <a:latin typeface="Calibri" pitchFamily="34" charset="0"/>
              </a:rPr>
              <a:t>→ při praní ložního prádla a           ručníků</a:t>
            </a:r>
          </a:p>
          <a:p>
            <a:pPr eaLnBrk="0" hangingPunct="0"/>
            <a:r>
              <a:rPr lang="cs-CZ" sz="2400" b="1" dirty="0">
                <a:latin typeface="Calibri" pitchFamily="34" charset="0"/>
              </a:rPr>
              <a:t>→ na čištění bazénů a vířivek</a:t>
            </a:r>
          </a:p>
          <a:p>
            <a:pPr eaLnBrk="0" hangingPunct="0"/>
            <a:r>
              <a:rPr lang="cs-CZ" sz="2400" b="1" dirty="0">
                <a:latin typeface="Calibri" pitchFamily="34" charset="0"/>
              </a:rPr>
              <a:t>→ jako deratizační prostředek proti mravencům a komárům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/>
          <a:lstStyle/>
          <a:p>
            <a:r>
              <a:rPr lang="cs-CZ" dirty="0" err="1" smtClean="0"/>
              <a:t>Tight</a:t>
            </a:r>
            <a:r>
              <a:rPr lang="cs-CZ" dirty="0" smtClean="0"/>
              <a:t> </a:t>
            </a:r>
            <a:r>
              <a:rPr lang="cs-CZ" dirty="0" err="1" smtClean="0"/>
              <a:t>Xtreme</a:t>
            </a:r>
            <a:endParaRPr lang="cs-CZ" dirty="0"/>
          </a:p>
        </p:txBody>
      </p:sp>
      <p:sp>
        <p:nvSpPr>
          <p:cNvPr id="17" name="Zástupný symbol pro obsah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endParaRPr lang="cs-CZ" sz="2000" dirty="0" smtClean="0"/>
          </a:p>
          <a:p>
            <a:pPr>
              <a:buBlip>
                <a:blip r:embed="rId2"/>
              </a:buBlip>
            </a:pPr>
            <a:endParaRPr lang="cs-CZ" sz="2000" dirty="0" smtClean="0"/>
          </a:p>
          <a:p>
            <a:pPr>
              <a:buBlip>
                <a:blip r:embed="rId2"/>
              </a:buBlip>
            </a:pPr>
            <a:r>
              <a:rPr lang="cs-CZ" sz="2000" dirty="0" smtClean="0"/>
              <a:t>přítomnost johimbinu</a:t>
            </a:r>
          </a:p>
          <a:p>
            <a:pPr>
              <a:buBlip>
                <a:blip r:embed="rId2"/>
              </a:buBlip>
            </a:pPr>
            <a:endParaRPr lang="cs-CZ" sz="2000" dirty="0" smtClean="0"/>
          </a:p>
          <a:p>
            <a:pPr>
              <a:buBlip>
                <a:blip r:embed="rId2"/>
              </a:buBlip>
            </a:pPr>
            <a:r>
              <a:rPr lang="cs-CZ" sz="2000" dirty="0" smtClean="0"/>
              <a:t>povinné údaje nejsou uvedeny v českém jazyce</a:t>
            </a:r>
          </a:p>
          <a:p>
            <a:pPr>
              <a:buNone/>
            </a:pPr>
            <a:endParaRPr lang="cs-CZ" sz="2000" dirty="0" smtClean="0"/>
          </a:p>
        </p:txBody>
      </p:sp>
      <p:sp>
        <p:nvSpPr>
          <p:cNvPr id="19" name="Zástupný symbol pro obsah 1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1B9B5AE-C73A-41D9-B4EB-0549984F58D2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14341" name="Obrázek 5" descr="Olomouc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405045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plogoCZ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15025"/>
            <a:ext cx="1016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024744" cy="1143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cs-CZ" b="1" dirty="0" smtClean="0"/>
              <a:t>Potravina - definice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28800"/>
            <a:ext cx="7488832" cy="2664296"/>
          </a:xfrm>
        </p:spPr>
        <p:txBody>
          <a:bodyPr>
            <a:normAutofit/>
          </a:bodyPr>
          <a:lstStyle/>
          <a:p>
            <a:endParaRPr lang="cs-CZ" sz="1800" dirty="0" smtClean="0"/>
          </a:p>
          <a:p>
            <a:r>
              <a:rPr lang="cs-CZ" sz="1800" dirty="0" smtClean="0"/>
              <a:t>jakákoliv látka nebo výrobek, zpracované, částečně zpracované nebo nezpracované, které jsou </a:t>
            </a:r>
            <a:r>
              <a:rPr lang="cs-CZ" sz="1800" b="1" dirty="0" smtClean="0"/>
              <a:t>určeny ke konzumaci člověkem nebo u nichž lze důvodně předpokládat, že je člověk bude konzumovat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1B9B5AE-C73A-41D9-B4EB-0549984F58D2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2857496"/>
            <a:ext cx="2504831" cy="3381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ADIPOKILL </a:t>
            </a:r>
            <a:endParaRPr lang="cs-CZ" dirty="0"/>
          </a:p>
        </p:txBody>
      </p:sp>
      <p:pic>
        <p:nvPicPr>
          <p:cNvPr id="4" name="Zástupný symbol pro obsah 9" descr="Ústí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420888"/>
            <a:ext cx="3924000" cy="2943000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1B9B5AE-C73A-41D9-B4EB-0549984F58D2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11560" y="3140968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000" dirty="0" smtClean="0">
                <a:latin typeface="+mj-lt"/>
              </a:rPr>
              <a:t> 	přítomnost johimbinu</a:t>
            </a:r>
          </a:p>
          <a:p>
            <a:pPr>
              <a:buBlip>
                <a:blip r:embed="rId3"/>
              </a:buBlip>
            </a:pPr>
            <a:endParaRPr lang="cs-CZ" sz="2000" dirty="0" smtClean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2000" dirty="0" smtClean="0">
                <a:latin typeface="+mj-lt"/>
              </a:rPr>
              <a:t> 	povinné údaje nejsou 	uvedeny v českém 	jazyce</a:t>
            </a:r>
          </a:p>
          <a:p>
            <a:pPr>
              <a:buBlip>
                <a:blip r:embed="rId3"/>
              </a:buBlip>
            </a:pPr>
            <a:endParaRPr lang="cs-CZ" sz="2000" dirty="0" smtClean="0">
              <a:latin typeface="+mj-lt"/>
            </a:endParaRPr>
          </a:p>
          <a:p>
            <a:endParaRPr lang="cs-CZ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132138" y="0"/>
            <a:ext cx="5940425" cy="1295400"/>
          </a:xfrm>
        </p:spPr>
        <p:txBody>
          <a:bodyPr/>
          <a:lstStyle/>
          <a:p>
            <a:pPr algn="r"/>
            <a:r>
              <a:rPr lang="cs-CZ" sz="3400" dirty="0" smtClean="0"/>
              <a:t>XTEST Testosterone</a:t>
            </a:r>
            <a:endParaRPr lang="cs-CZ" sz="3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99592" y="1844824"/>
            <a:ext cx="3456384" cy="3528392"/>
          </a:xfrm>
        </p:spPr>
        <p:txBody>
          <a:bodyPr>
            <a:normAutofit fontScale="85000" lnSpcReduction="10000"/>
          </a:bodyPr>
          <a:lstStyle/>
          <a:p>
            <a:endParaRPr lang="cs-CZ" sz="80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cs-CZ" sz="2600" dirty="0" smtClean="0"/>
              <a:t>povinné údaje nejsou uvedeny v českém jazyce  </a:t>
            </a:r>
          </a:p>
          <a:p>
            <a:pPr marL="457200" indent="-457200">
              <a:buFont typeface="Wingdings" pitchFamily="2" charset="2"/>
              <a:buChar char="Ø"/>
            </a:pPr>
            <a:endParaRPr lang="cs-CZ" sz="26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cs-CZ" sz="2600" dirty="0" smtClean="0"/>
              <a:t>přítomnost  </a:t>
            </a:r>
            <a:r>
              <a:rPr lang="cs-CZ" sz="2600" i="1" dirty="0" err="1" smtClean="0"/>
              <a:t>Eurycoma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longifolia</a:t>
            </a:r>
            <a:r>
              <a:rPr lang="cs-CZ" sz="2600" i="1" dirty="0" smtClean="0"/>
              <a:t> </a:t>
            </a:r>
            <a:r>
              <a:rPr lang="cs-CZ" sz="2600" dirty="0" smtClean="0"/>
              <a:t>– 	PNT</a:t>
            </a:r>
          </a:p>
          <a:p>
            <a:endParaRPr lang="cs-CZ" sz="8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31</a:t>
            </a:fld>
            <a:endParaRPr lang="cs-CZ"/>
          </a:p>
        </p:txBody>
      </p:sp>
      <p:pic>
        <p:nvPicPr>
          <p:cNvPr id="7" name="Obrázek 6" descr="Xtest-Testosterone_celkov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867894" cy="51571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" indent="0"/>
            <a:r>
              <a:rPr lang="cs-CZ" dirty="0" err="1"/>
              <a:t>Reflexit</a:t>
            </a:r>
            <a:r>
              <a:rPr lang="cs-CZ" dirty="0"/>
              <a:t>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err="1" smtClean="0"/>
              <a:t>Reflexit</a:t>
            </a:r>
            <a:r>
              <a:rPr lang="cs-CZ" dirty="0" smtClean="0"/>
              <a:t> 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 err="1" smtClean="0"/>
              <a:t>tadalafil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64" y="2967950"/>
            <a:ext cx="4104000" cy="23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MUSCLETECH </a:t>
            </a:r>
            <a:r>
              <a:rPr lang="cs-CZ" b="1" dirty="0" err="1"/>
              <a:t>Cryo</a:t>
            </a:r>
            <a:r>
              <a:rPr lang="cs-CZ" b="1" dirty="0"/>
              <a:t> Test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b="1" dirty="0"/>
              <a:t>MUSCLETECH </a:t>
            </a:r>
            <a:r>
              <a:rPr lang="cs-CZ" b="1" dirty="0" err="1"/>
              <a:t>Cryo</a:t>
            </a:r>
            <a:r>
              <a:rPr lang="cs-CZ" b="1" dirty="0"/>
              <a:t> </a:t>
            </a:r>
            <a:r>
              <a:rPr lang="cs-CZ" b="1" dirty="0" smtClean="0"/>
              <a:t>Test</a:t>
            </a:r>
          </a:p>
          <a:p>
            <a:pPr marL="68580" indent="0">
              <a:buNone/>
            </a:pPr>
            <a:endParaRPr lang="cs-CZ" b="1" dirty="0" smtClean="0"/>
          </a:p>
          <a:p>
            <a:pPr marL="68580" indent="0">
              <a:buNone/>
            </a:pPr>
            <a:r>
              <a:rPr lang="it-IT" b="1" dirty="0" smtClean="0"/>
              <a:t>yohimbine </a:t>
            </a:r>
            <a:r>
              <a:rPr lang="it-IT" b="1" dirty="0"/>
              <a:t>- 0,888 </a:t>
            </a:r>
            <a:endParaRPr lang="cs-CZ" b="1" dirty="0" smtClean="0"/>
          </a:p>
          <a:p>
            <a:pPr marL="68580" indent="0">
              <a:buNone/>
            </a:pPr>
            <a:r>
              <a:rPr lang="it-IT" b="1" dirty="0" smtClean="0"/>
              <a:t>(+/- </a:t>
            </a:r>
            <a:r>
              <a:rPr lang="it-IT" b="1" dirty="0"/>
              <a:t>0,25) </a:t>
            </a:r>
            <a:r>
              <a:rPr lang="it-IT" b="1" dirty="0" smtClean="0"/>
              <a:t>mg/</a:t>
            </a:r>
            <a:r>
              <a:rPr lang="cs-CZ" b="1" dirty="0" err="1" smtClean="0"/>
              <a:t>kaps</a:t>
            </a:r>
            <a:r>
              <a:rPr lang="it-IT" b="1" dirty="0" smtClean="0"/>
              <a:t>le</a:t>
            </a:r>
            <a:endParaRPr lang="it-IT" b="1" dirty="0"/>
          </a:p>
          <a:p>
            <a:pPr marL="68580" indent="0">
              <a:buNone/>
            </a:pPr>
            <a:endParaRPr lang="cs-CZ" b="1" dirty="0"/>
          </a:p>
          <a:p>
            <a:pPr marL="68580" indent="0">
              <a:buNone/>
            </a:pPr>
            <a:r>
              <a:rPr lang="cs-CZ" b="1" dirty="0" smtClean="0"/>
              <a:t> erythrosine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06247"/>
            <a:ext cx="2484116" cy="31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Mezirezortní spolupráce SZPI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cs-CZ" sz="1800" dirty="0" smtClean="0"/>
              <a:t>Ministerstvo zdravotnictví ČR</a:t>
            </a:r>
          </a:p>
          <a:p>
            <a:pPr>
              <a:buBlip>
                <a:blip r:embed="rId2"/>
              </a:buBlip>
            </a:pPr>
            <a:endParaRPr lang="cs-CZ" sz="1800" dirty="0" smtClean="0"/>
          </a:p>
          <a:p>
            <a:pPr>
              <a:buBlip>
                <a:blip r:embed="rId2"/>
              </a:buBlip>
            </a:pPr>
            <a:r>
              <a:rPr lang="cs-CZ" sz="1800" dirty="0" smtClean="0"/>
              <a:t>Státní ústav pro kontrolu léčiv</a:t>
            </a:r>
          </a:p>
          <a:p>
            <a:pPr>
              <a:buBlip>
                <a:blip r:embed="rId2"/>
              </a:buBlip>
            </a:pPr>
            <a:endParaRPr lang="cs-CZ" sz="1800" dirty="0" smtClean="0"/>
          </a:p>
          <a:p>
            <a:pPr>
              <a:buBlip>
                <a:blip r:embed="rId2"/>
              </a:buBlip>
            </a:pPr>
            <a:r>
              <a:rPr lang="cs-CZ" sz="1800" dirty="0" smtClean="0"/>
              <a:t>Státní zdravotní ústav</a:t>
            </a:r>
          </a:p>
          <a:p>
            <a:pPr>
              <a:buBlip>
                <a:blip r:embed="rId2"/>
              </a:buBlip>
            </a:pPr>
            <a:endParaRPr lang="cs-CZ" sz="1800" dirty="0" smtClean="0"/>
          </a:p>
          <a:p>
            <a:pPr>
              <a:buBlip>
                <a:blip r:embed="rId2"/>
              </a:buBlip>
            </a:pPr>
            <a:r>
              <a:rPr lang="cs-CZ" sz="1800" dirty="0" smtClean="0"/>
              <a:t>Národní protidrogová centrála + orgány činné v trestním řízení</a:t>
            </a:r>
          </a:p>
          <a:p>
            <a:pPr>
              <a:buBlip>
                <a:blip r:embed="rId2"/>
              </a:buBlip>
            </a:pPr>
            <a:endParaRPr lang="cs-CZ" sz="1800" dirty="0" smtClean="0"/>
          </a:p>
          <a:p>
            <a:pPr>
              <a:buBlip>
                <a:blip r:embed="rId2"/>
              </a:buBlip>
            </a:pPr>
            <a:r>
              <a:rPr lang="cs-CZ" sz="1800" dirty="0" smtClean="0"/>
              <a:t>Celní správa</a:t>
            </a:r>
          </a:p>
          <a:p>
            <a:pPr>
              <a:buBlip>
                <a:blip r:embed="rId2"/>
              </a:buBlip>
            </a:pPr>
            <a:endParaRPr lang="cs-CZ" sz="1800" dirty="0" smtClean="0"/>
          </a:p>
          <a:p>
            <a:pPr>
              <a:buBlip>
                <a:blip r:embed="rId2"/>
              </a:buBlip>
            </a:pPr>
            <a:r>
              <a:rPr lang="cs-CZ" sz="1800" dirty="0" smtClean="0"/>
              <a:t>Profesní instituce – Potravinářská komora, ČASP aj.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4678" y="1027664"/>
            <a:ext cx="4853556" cy="11154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Shrnutí problematiky DS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►"/>
            </a:pPr>
            <a:r>
              <a:rPr lang="cs-CZ" sz="1800" dirty="0" smtClean="0"/>
              <a:t>před uvedením do oběhu pouze NOTIFIKAČNÍ povinnost vůči </a:t>
            </a:r>
            <a:r>
              <a:rPr lang="cs-CZ" sz="1800" dirty="0" err="1" smtClean="0"/>
              <a:t>MZd</a:t>
            </a: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Font typeface="Arial" pitchFamily="34" charset="0"/>
              <a:buChar char="►"/>
            </a:pPr>
            <a:r>
              <a:rPr lang="cs-CZ" sz="1800" dirty="0" smtClean="0"/>
              <a:t>doplňky stravy neprocházejí schvalovacích procesem, zodpovědnost za bezpečnost a kvalitu nese primárně provozovatel</a:t>
            </a:r>
          </a:p>
          <a:p>
            <a:pPr>
              <a:buFont typeface="Arial" pitchFamily="34" charset="0"/>
              <a:buChar char="►"/>
            </a:pPr>
            <a:endParaRPr lang="cs-CZ" sz="1800" dirty="0" smtClean="0"/>
          </a:p>
          <a:p>
            <a:pPr>
              <a:buFont typeface="Arial" pitchFamily="34" charset="0"/>
              <a:buChar char="►"/>
            </a:pPr>
            <a:r>
              <a:rPr lang="cs-CZ" sz="1800" dirty="0" smtClean="0"/>
              <a:t>široké spektrum živin a jiných složek, jejichž statut není legislativně zakotven (nejsou výslovně zakázány nebo pro ně není stanoven množstevní limit)</a:t>
            </a:r>
          </a:p>
          <a:p>
            <a:pPr>
              <a:buFont typeface="Arial" pitchFamily="34" charset="0"/>
              <a:buChar char="►"/>
            </a:pPr>
            <a:endParaRPr lang="cs-CZ" sz="1800" dirty="0" smtClean="0"/>
          </a:p>
          <a:p>
            <a:pPr>
              <a:buFont typeface="Arial" pitchFamily="34" charset="0"/>
              <a:buChar char="►"/>
            </a:pPr>
            <a:r>
              <a:rPr lang="cs-CZ" sz="1800" dirty="0" smtClean="0"/>
              <a:t>problematika související úzce s léčivy</a:t>
            </a:r>
          </a:p>
          <a:p>
            <a:pPr>
              <a:buFont typeface="Arial" pitchFamily="34" charset="0"/>
              <a:buChar char="►"/>
            </a:pPr>
            <a:endParaRPr lang="cs-CZ" sz="1800" dirty="0" smtClean="0"/>
          </a:p>
          <a:p>
            <a:pPr>
              <a:buFont typeface="Arial" pitchFamily="34" charset="0"/>
              <a:buChar char="►"/>
            </a:pPr>
            <a:r>
              <a:rPr lang="cs-CZ" sz="1800" dirty="0" smtClean="0"/>
              <a:t>částečně harmonizovaná sféra – odlišnosti v přístupu v jednotlivých členských státech EU při zachování principu vzájemného uznávání</a:t>
            </a:r>
          </a:p>
          <a:p>
            <a:pPr>
              <a:buFont typeface="Arial" pitchFamily="34" charset="0"/>
              <a:buChar char="►"/>
            </a:pPr>
            <a:endParaRPr lang="cs-CZ" sz="1800" dirty="0" smtClean="0"/>
          </a:p>
          <a:p>
            <a:pPr>
              <a:buFont typeface="Arial" pitchFamily="34" charset="0"/>
              <a:buChar char="►"/>
            </a:pPr>
            <a:r>
              <a:rPr lang="cs-CZ" sz="1800" dirty="0" smtClean="0"/>
              <a:t>specifické formy prodeje – internet, </a:t>
            </a:r>
            <a:r>
              <a:rPr lang="cs-CZ" sz="1800" dirty="0" err="1" smtClean="0"/>
              <a:t>multilevel</a:t>
            </a:r>
            <a:r>
              <a:rPr lang="cs-CZ" sz="1800" dirty="0" smtClean="0"/>
              <a:t>, telemarketing</a:t>
            </a:r>
          </a:p>
          <a:p>
            <a:pPr>
              <a:buFont typeface="Arial" pitchFamily="34" charset="0"/>
              <a:buChar char="►"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7" name="Obrázek 6" descr="complete-food-supplement-for-better-health-1342295481-88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21" y="357166"/>
            <a:ext cx="2452705" cy="183952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1844824"/>
            <a:ext cx="7483300" cy="22685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Děkuji za pozornost!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36</a:t>
            </a:fld>
            <a:endParaRPr lang="cs-CZ"/>
          </a:p>
        </p:txBody>
      </p:sp>
      <p:pic>
        <p:nvPicPr>
          <p:cNvPr id="8" name="Obrázek 7" descr="logo-SZPI-ze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04414"/>
            <a:ext cx="864096" cy="82020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714744" y="400050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3714744" y="392906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t1.gstatic.com/images?q=tbn:ANd9GcSsxGv0zt14lo2JuV4SKtcIdqgVUSOz9Rv1R2RuREMHpmwufVigz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643182"/>
            <a:ext cx="464475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7048" y="1034768"/>
            <a:ext cx="6808602" cy="61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Formy doplňků stravy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988840"/>
            <a:ext cx="6777317" cy="350897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Doplňky stravy </a:t>
            </a:r>
          </a:p>
          <a:p>
            <a:pPr marL="68580" indent="0">
              <a:buNone/>
            </a:pPr>
            <a:r>
              <a:rPr lang="cs-CZ" sz="2000" dirty="0" smtClean="0"/>
              <a:t>se používají </a:t>
            </a:r>
            <a:r>
              <a:rPr lang="cs-CZ" sz="2000" b="1" u="sng" dirty="0" smtClean="0"/>
              <a:t>upravené do formy </a:t>
            </a:r>
            <a:r>
              <a:rPr lang="cs-CZ" sz="2000" dirty="0" smtClean="0"/>
              <a:t>kapslí či tobolek, pastilek, tablet, dražé, sáčků s práškem, ampulek s tekutinou, kapek nebo jiných jednoduchých forem tekutin a prášků určených pro příjem v malých odměřených množstvích, a takto se uvádějí do oběhu.</a:t>
            </a:r>
          </a:p>
          <a:p>
            <a:r>
              <a:rPr lang="cs-CZ" sz="2000" dirty="0" smtClean="0"/>
              <a:t>Doplňky stravy se do oběhu uvádějí </a:t>
            </a:r>
            <a:r>
              <a:rPr lang="cs-CZ" sz="2000" b="1" u="sng" dirty="0" smtClean="0"/>
              <a:t>pouze balené</a:t>
            </a:r>
            <a:r>
              <a:rPr lang="cs-CZ" sz="2000" u="sng" dirty="0" smtClean="0"/>
              <a:t>.</a:t>
            </a:r>
            <a:endParaRPr lang="cs-CZ" sz="2000" u="sng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1B9B5AE-C73A-41D9-B4EB-0549984F58D2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53136"/>
            <a:ext cx="2183530" cy="104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8760"/>
            <a:ext cx="2484000" cy="9936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641219"/>
            <a:ext cx="1847149" cy="18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Proč se doplňky stravy konzumují?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b="1" dirty="0"/>
          </a:p>
          <a:p>
            <a:pPr marL="68580" indent="0" algn="ctr">
              <a:buNone/>
            </a:pPr>
            <a:r>
              <a:rPr lang="cs-CZ" b="1" dirty="0" smtClean="0"/>
              <a:t>Doplňky </a:t>
            </a:r>
            <a:r>
              <a:rPr lang="cs-CZ" b="1" dirty="0"/>
              <a:t>stravy jsou určeny </a:t>
            </a:r>
            <a:r>
              <a:rPr lang="cs-CZ" b="1" dirty="0">
                <a:solidFill>
                  <a:srgbClr val="FF0000"/>
                </a:solidFill>
              </a:rPr>
              <a:t>pro zdravé spotřebitele</a:t>
            </a:r>
            <a:r>
              <a:rPr lang="cs-CZ" b="1" dirty="0"/>
              <a:t>, doplňují látky, které </a:t>
            </a:r>
            <a:r>
              <a:rPr lang="cs-CZ" b="1" dirty="0" smtClean="0"/>
              <a:t>ve stravě chybí</a:t>
            </a:r>
          </a:p>
          <a:p>
            <a:pPr marL="68580" indent="0">
              <a:buNone/>
            </a:pPr>
            <a:endParaRPr lang="cs-CZ" b="1" dirty="0" smtClean="0"/>
          </a:p>
          <a:p>
            <a:pPr marL="68580" indent="0" algn="ctr"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Spotřebitel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nesmí být klamán, nesmí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si myslet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, že doplněk stravy slouží k léčbě nebo prevenci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3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28" y="620688"/>
            <a:ext cx="7024744" cy="1143000"/>
          </a:xfrm>
        </p:spPr>
        <p:txBody>
          <a:bodyPr>
            <a:normAutofit/>
          </a:bodyPr>
          <a:lstStyle/>
          <a:p>
            <a:r>
              <a:rPr lang="pl-PL" sz="2800" dirty="0"/>
              <a:t>DS trh v České republice po kategoriích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24" y="1817456"/>
            <a:ext cx="3549920" cy="43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92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24744" cy="1143000"/>
          </a:xfrm>
        </p:spPr>
        <p:txBody>
          <a:bodyPr>
            <a:normAutofit/>
          </a:bodyPr>
          <a:lstStyle/>
          <a:p>
            <a:r>
              <a:rPr lang="cs-CZ" sz="3200" dirty="0"/>
              <a:t>Produkty – podíl/vývoj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7332"/>
            <a:ext cx="7642801" cy="424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82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6864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Právní úprava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2348880"/>
            <a:ext cx="6777317" cy="350897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Vývoj, výroba a používání DS se řídí potravinovým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právem!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68580" indent="0">
              <a:buNone/>
            </a:pPr>
            <a:endParaRPr lang="cs-CZ" dirty="0" smtClean="0"/>
          </a:p>
          <a:p>
            <a:r>
              <a:rPr lang="cs-CZ" b="1" dirty="0" smtClean="0"/>
              <a:t>Směrnice 2002/46/ES </a:t>
            </a:r>
            <a:r>
              <a:rPr lang="cs-CZ" dirty="0" smtClean="0"/>
              <a:t>– </a:t>
            </a:r>
            <a:r>
              <a:rPr lang="cs-CZ" sz="2200" dirty="0" smtClean="0"/>
              <a:t>týkající se doplňků stravy</a:t>
            </a:r>
          </a:p>
          <a:p>
            <a:r>
              <a:rPr lang="cs-CZ" b="1" dirty="0" smtClean="0"/>
              <a:t>Vyhláška č. 225/2008 Sb</a:t>
            </a:r>
            <a:r>
              <a:rPr lang="cs-CZ" dirty="0" smtClean="0"/>
              <a:t>. - </a:t>
            </a:r>
            <a:r>
              <a:rPr lang="cs-CZ" sz="2000" dirty="0" smtClean="0"/>
              <a:t>stanoví požadavky na doplňky stravy a na obohacování potravin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Nařízení (ES) č. 178/2002 </a:t>
            </a:r>
            <a:r>
              <a:rPr lang="cs-CZ" dirty="0" smtClean="0"/>
              <a:t>– </a:t>
            </a:r>
            <a:r>
              <a:rPr lang="cs-CZ" sz="2000" dirty="0" smtClean="0"/>
              <a:t>obecné zásady potravinového práva</a:t>
            </a:r>
          </a:p>
          <a:p>
            <a:r>
              <a:rPr lang="cs-CZ" b="1" dirty="0" smtClean="0"/>
              <a:t>Zákon č. 110/1997 Sb</a:t>
            </a:r>
            <a:r>
              <a:rPr lang="cs-CZ" dirty="0" smtClean="0"/>
              <a:t>. - </a:t>
            </a:r>
            <a:r>
              <a:rPr lang="cs-CZ" sz="2000" dirty="0" smtClean="0"/>
              <a:t>o potravinách a tabákových výrobcích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Nařízení (ES) č. 1925/2006 </a:t>
            </a:r>
            <a:r>
              <a:rPr lang="cs-CZ" dirty="0" smtClean="0"/>
              <a:t>-</a:t>
            </a:r>
            <a:r>
              <a:rPr lang="cs-CZ" sz="2000" dirty="0" smtClean="0"/>
              <a:t> o přidávání vitamínů a minerálních látek a některých dalších látek do potravin</a:t>
            </a:r>
            <a:endParaRPr lang="cs-CZ" dirty="0" smtClean="0"/>
          </a:p>
          <a:p>
            <a:r>
              <a:rPr lang="cs-CZ" b="1" dirty="0" smtClean="0"/>
              <a:t>Nařízení (ES) č. 1924/2006 </a:t>
            </a:r>
            <a:r>
              <a:rPr lang="cs-CZ" dirty="0" smtClean="0"/>
              <a:t>–</a:t>
            </a:r>
            <a:r>
              <a:rPr lang="cs-CZ" sz="2000" dirty="0" smtClean="0"/>
              <a:t> výživová a zdravotní tvrzení</a:t>
            </a:r>
          </a:p>
          <a:p>
            <a:endParaRPr lang="cs-CZ" sz="2000" dirty="0" smtClean="0"/>
          </a:p>
          <a:p>
            <a:r>
              <a:rPr lang="cs-CZ" sz="2600" b="1" dirty="0" smtClean="0"/>
              <a:t>Vyhláška č. 113/2005 Sb</a:t>
            </a:r>
            <a:r>
              <a:rPr lang="cs-CZ" sz="2200" b="1" dirty="0" smtClean="0"/>
              <a:t>., </a:t>
            </a:r>
            <a:r>
              <a:rPr lang="cs-CZ" sz="2200" dirty="0" smtClean="0"/>
              <a:t>o způsobu označování potravin a tabákových výrobků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1B9B5AE-C73A-41D9-B4EB-0549984F58D2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80728"/>
            <a:ext cx="195072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601136"/>
          </a:xfrm>
        </p:spPr>
        <p:txBody>
          <a:bodyPr>
            <a:normAutofit/>
          </a:bodyPr>
          <a:lstStyle/>
          <a:p>
            <a:r>
              <a:rPr lang="cs-CZ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Uvádění doplňků stravy do </a:t>
            </a:r>
            <a:r>
              <a:rPr lang="cs-CZ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oběhu</a:t>
            </a:r>
            <a:endParaRPr lang="cs-CZ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719B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Legislativa 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719B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potravin/DS není </a:t>
            </a:r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719B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68580" indent="0"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719B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719B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rámci EU ještě plně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719B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harmonizovaná. </a:t>
            </a:r>
          </a:p>
          <a:p>
            <a:pPr marL="68580" indent="0">
              <a:buNone/>
            </a:pPr>
            <a:r>
              <a:rPr lang="cs-CZ" dirty="0" smtClean="0"/>
              <a:t>Ten</a:t>
            </a:r>
            <a:r>
              <a:rPr lang="cs-CZ" dirty="0"/>
              <a:t>, kdo uvádí DS na český trh – má </a:t>
            </a:r>
            <a:r>
              <a:rPr lang="cs-CZ" dirty="0" smtClean="0"/>
              <a:t>povinnost se </a:t>
            </a:r>
            <a:r>
              <a:rPr lang="cs-CZ" dirty="0"/>
              <a:t>přesvědčit, že </a:t>
            </a:r>
            <a:r>
              <a:rPr lang="cs-CZ" b="1" dirty="0">
                <a:solidFill>
                  <a:srgbClr val="3719B9"/>
                </a:solidFill>
              </a:rPr>
              <a:t>přípravek odpovídá </a:t>
            </a:r>
            <a:r>
              <a:rPr lang="cs-CZ" b="1" dirty="0" smtClean="0">
                <a:solidFill>
                  <a:srgbClr val="3719B9"/>
                </a:solidFill>
              </a:rPr>
              <a:t>platné legislativě</a:t>
            </a:r>
            <a:r>
              <a:rPr lang="cs-CZ" b="1" dirty="0" smtClean="0"/>
              <a:t> </a:t>
            </a:r>
            <a:r>
              <a:rPr lang="cs-CZ" dirty="0"/>
              <a:t>(země původu/ EU/země dovozu) a </a:t>
            </a:r>
            <a:r>
              <a:rPr lang="cs-CZ" dirty="0" smtClean="0"/>
              <a:t>je </a:t>
            </a:r>
            <a:r>
              <a:rPr lang="cs-CZ" b="1" dirty="0" smtClean="0">
                <a:solidFill>
                  <a:srgbClr val="3719B9"/>
                </a:solidFill>
              </a:rPr>
              <a:t>bezpečný </a:t>
            </a:r>
            <a:r>
              <a:rPr lang="cs-CZ" b="1" dirty="0">
                <a:solidFill>
                  <a:srgbClr val="3719B9"/>
                </a:solidFill>
              </a:rPr>
              <a:t>pro spotřebitele</a:t>
            </a:r>
            <a:r>
              <a:rPr lang="cs-CZ" dirty="0" smtClean="0"/>
              <a:t>.</a:t>
            </a:r>
          </a:p>
          <a:p>
            <a:pPr marL="68580" indent="0">
              <a:buNone/>
            </a:pPr>
            <a:r>
              <a:rPr lang="cs-CZ" dirty="0"/>
              <a:t>Pak už může být zboží volně distribuováno po EU (tzv. princip vzájemného uznávání a volný pohyb zboží a služeb).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Lékařská fakulta 4. 12.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B5AE-C73A-41D9-B4EB-0549984F58D2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1571612"/>
            <a:ext cx="2071702" cy="13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1054</TotalTime>
  <Words>2150</Words>
  <Application>Microsoft Office PowerPoint</Application>
  <PresentationFormat>Předvádění na obrazovce (4:3)</PresentationFormat>
  <Paragraphs>430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Austin</vt:lpstr>
      <vt:lpstr>Doplňky stravy</vt:lpstr>
      <vt:lpstr>Doplňky stravy - definice</vt:lpstr>
      <vt:lpstr>Potravina - definice</vt:lpstr>
      <vt:lpstr>Formy doplňků stravy</vt:lpstr>
      <vt:lpstr>Proč se doplňky stravy konzumují?</vt:lpstr>
      <vt:lpstr>DS trh v České republice po kategoriích</vt:lpstr>
      <vt:lpstr>Produkty – podíl/vývoj</vt:lpstr>
      <vt:lpstr>Právní úprava</vt:lpstr>
      <vt:lpstr>Uvádění doplňků stravy do oběhu</vt:lpstr>
      <vt:lpstr>Notifikace DS na Ministerstvo zdravotnictví</vt:lpstr>
      <vt:lpstr>Prezentace aplikace PowerPoint</vt:lpstr>
      <vt:lpstr>Prezentace aplikace PowerPoint</vt:lpstr>
      <vt:lpstr>DS a státní správa</vt:lpstr>
      <vt:lpstr>Požadavky na složení – vyhláška  č. 225/2008 Sb.</vt:lpstr>
      <vt:lpstr>Vitamíny a minerální látky směrnice 2002/46/ES</vt:lpstr>
      <vt:lpstr>Doporučené denní dávky V+M (referenční dávky) – RDA (příloha 5)</vt:lpstr>
      <vt:lpstr>Maximální množství V+M v denní dávce</vt:lpstr>
      <vt:lpstr>Podmínky použití jiných látek </vt:lpstr>
      <vt:lpstr>Označování doplňků stravy – obecná pravidla</vt:lpstr>
      <vt:lpstr>Označování doplňků stravy – obecná pravidla (2)</vt:lpstr>
      <vt:lpstr>Označování doplňků stravy – povinné údaje </vt:lpstr>
      <vt:lpstr>Zakázaná tvrzení + jiná omezení při označování</vt:lpstr>
      <vt:lpstr>Prezentace aplikace PowerPoint</vt:lpstr>
      <vt:lpstr>DS vs. léčivo</vt:lpstr>
      <vt:lpstr>Léčivý přípravek nebo doplněk stravy ?</vt:lpstr>
      <vt:lpstr>Distribuce LP a DS</vt:lpstr>
      <vt:lpstr>Nejzávažnější zjištění SZPI u DS</vt:lpstr>
      <vt:lpstr>Prezentace aplikace PowerPoint</vt:lpstr>
      <vt:lpstr>Tight Xtreme</vt:lpstr>
      <vt:lpstr>ADIPOKILL </vt:lpstr>
      <vt:lpstr>XTEST Testosterone</vt:lpstr>
      <vt:lpstr>Reflexit </vt:lpstr>
      <vt:lpstr>MUSCLETECH Cryo Test </vt:lpstr>
      <vt:lpstr>Mezirezortní spolupráce SZPI</vt:lpstr>
      <vt:lpstr>Shrnutí problematiky DS</vt:lpstr>
      <vt:lpstr>Děkuji za pozornost!</vt:lpstr>
    </vt:vector>
  </TitlesOfParts>
  <Company>SZPI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 Nováková</dc:creator>
  <cp:lastModifiedBy>bellofatto</cp:lastModifiedBy>
  <cp:revision>138</cp:revision>
  <cp:lastPrinted>2012-12-04T06:35:33Z</cp:lastPrinted>
  <dcterms:created xsi:type="dcterms:W3CDTF">2011-12-16T12:28:48Z</dcterms:created>
  <dcterms:modified xsi:type="dcterms:W3CDTF">2012-12-04T08:17:01Z</dcterms:modified>
</cp:coreProperties>
</file>