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3" r:id="rId4"/>
    <p:sldId id="269" r:id="rId5"/>
    <p:sldId id="264" r:id="rId6"/>
    <p:sldId id="270" r:id="rId7"/>
    <p:sldId id="271" r:id="rId8"/>
    <p:sldId id="258" r:id="rId9"/>
    <p:sldId id="259" r:id="rId10"/>
    <p:sldId id="260" r:id="rId11"/>
    <p:sldId id="261" r:id="rId12"/>
    <p:sldId id="262" r:id="rId13"/>
    <p:sldId id="266" r:id="rId14"/>
    <p:sldId id="267" r:id="rId15"/>
    <p:sldId id="265" r:id="rId16"/>
    <p:sldId id="272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138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784AC37-2C74-4CDB-87EB-DB4D99A6B9A5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FB84F9B-F572-4BCC-BADD-ABDC51E415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4AC37-2C74-4CDB-87EB-DB4D99A6B9A5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B84F9B-F572-4BCC-BADD-ABDC51E415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784AC37-2C74-4CDB-87EB-DB4D99A6B9A5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FB84F9B-F572-4BCC-BADD-ABDC51E415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4AC37-2C74-4CDB-87EB-DB4D99A6B9A5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B84F9B-F572-4BCC-BADD-ABDC51E415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784AC37-2C74-4CDB-87EB-DB4D99A6B9A5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FB84F9B-F572-4BCC-BADD-ABDC51E415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4AC37-2C74-4CDB-87EB-DB4D99A6B9A5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B84F9B-F572-4BCC-BADD-ABDC51E415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4AC37-2C74-4CDB-87EB-DB4D99A6B9A5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B84F9B-F572-4BCC-BADD-ABDC51E415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4AC37-2C74-4CDB-87EB-DB4D99A6B9A5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B84F9B-F572-4BCC-BADD-ABDC51E415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784AC37-2C74-4CDB-87EB-DB4D99A6B9A5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B84F9B-F572-4BCC-BADD-ABDC51E415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4AC37-2C74-4CDB-87EB-DB4D99A6B9A5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B84F9B-F572-4BCC-BADD-ABDC51E4159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4AC37-2C74-4CDB-87EB-DB4D99A6B9A5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B84F9B-F572-4BCC-BADD-ABDC51E4159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784AC37-2C74-4CDB-87EB-DB4D99A6B9A5}" type="datetimeFigureOut">
              <a:rPr lang="cs-CZ" smtClean="0"/>
              <a:pPr/>
              <a:t>26.9.2012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FB84F9B-F572-4BCC-BADD-ABDC51E4159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" TargetMode="External"/><Relationship Id="rId2" Type="http://schemas.openxmlformats.org/officeDocument/2006/relationships/hyperlink" Target="http://epguides.com/WonderYear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atchseries.eu/serie/the_wonder_years" TargetMode="External"/><Relationship Id="rId4" Type="http://schemas.openxmlformats.org/officeDocument/2006/relationships/hyperlink" Target="http://www.tvrage.com/The_Wonder_Years/episodes/216777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vrage.com/The_Wonder_Years/episodes/216749" TargetMode="External"/><Relationship Id="rId7" Type="http://schemas.openxmlformats.org/officeDocument/2006/relationships/hyperlink" Target="http://www.tvrage.com/The_Wonder_Years/episodes/216739" TargetMode="External"/><Relationship Id="rId2" Type="http://schemas.openxmlformats.org/officeDocument/2006/relationships/hyperlink" Target="http://www.tvrage.com/The_Wonder_Year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vrage.com/The_Wonder_Years/episodes/216737" TargetMode="External"/><Relationship Id="rId5" Type="http://schemas.openxmlformats.org/officeDocument/2006/relationships/hyperlink" Target="http://www.tvrage.com/The_Wonder_Years/episodes/216728" TargetMode="External"/><Relationship Id="rId4" Type="http://schemas.openxmlformats.org/officeDocument/2006/relationships/hyperlink" Target="http://www.tvrage.com/The_Wonder_Years/episodes/216723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vrage.com/The_Wonder_Years/episodes/216753" TargetMode="External"/><Relationship Id="rId2" Type="http://schemas.openxmlformats.org/officeDocument/2006/relationships/hyperlink" Target="http://www.tvrage.com/The_Wonder_Years/episodes/21674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tvrage.com/The_Wonder_Years/episodes/216764" TargetMode="External"/><Relationship Id="rId5" Type="http://schemas.openxmlformats.org/officeDocument/2006/relationships/hyperlink" Target="http://www.tvrage.com/The_Wonder_Years/episodes/216763" TargetMode="External"/><Relationship Id="rId4" Type="http://schemas.openxmlformats.org/officeDocument/2006/relationships/hyperlink" Target="http://www.tvrage.com/The_Wonder_Years/episodes/216748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vrage.com/The_Wonder_Years/episodes/216777" TargetMode="External"/><Relationship Id="rId2" Type="http://schemas.openxmlformats.org/officeDocument/2006/relationships/hyperlink" Target="http://www.tvrage.com/The_Wonder_Years/episodes/21676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skolni.tv/2010/10/deti-konzumu.html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Pedagogika II.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Lojdová</a:t>
            </a:r>
          </a:p>
          <a:p>
            <a:r>
              <a:rPr lang="cs-CZ" dirty="0" smtClean="0"/>
              <a:t>lojdova@ped.muni.cz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7417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Výchovné působení výuky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cs-CZ" i="1" dirty="0" smtClean="0"/>
              <a:t>Může škola pouze vzdělávat a nikoliv vychovávat?</a:t>
            </a:r>
          </a:p>
          <a:p>
            <a:pPr marL="514350" indent="-51435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Funkce školy</a:t>
            </a:r>
          </a:p>
          <a:p>
            <a:pPr marL="0" indent="0">
              <a:buFontTx/>
              <a:buChar char="-"/>
            </a:pPr>
            <a:r>
              <a:rPr lang="cs-CZ" dirty="0" smtClean="0"/>
              <a:t>socializační</a:t>
            </a:r>
          </a:p>
          <a:p>
            <a:pPr marL="0" indent="0">
              <a:buFontTx/>
              <a:buChar char="-"/>
            </a:pPr>
            <a:r>
              <a:rPr lang="cs-CZ" dirty="0" smtClean="0"/>
              <a:t>personalizační</a:t>
            </a:r>
          </a:p>
          <a:p>
            <a:pPr marL="0" indent="0">
              <a:buFontTx/>
              <a:buChar char="-"/>
            </a:pPr>
            <a:r>
              <a:rPr lang="cs-CZ" dirty="0" smtClean="0"/>
              <a:t>kvalifikační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Čím škola „vychovává“?</a:t>
            </a:r>
          </a:p>
          <a:p>
            <a:pPr marL="0" indent="0">
              <a:buNone/>
            </a:pPr>
            <a:r>
              <a:rPr lang="cs-CZ" dirty="0" smtClean="0"/>
              <a:t>Normy a pravidla</a:t>
            </a:r>
          </a:p>
          <a:p>
            <a:pPr marL="0" indent="0">
              <a:buNone/>
            </a:pPr>
            <a:r>
              <a:rPr lang="cs-CZ" dirty="0" smtClean="0"/>
              <a:t>Osobnost učitele</a:t>
            </a:r>
          </a:p>
          <a:p>
            <a:pPr marL="0" indent="0">
              <a:buNone/>
            </a:pPr>
            <a:r>
              <a:rPr lang="cs-CZ" dirty="0" smtClean="0"/>
              <a:t>Skryté kurikulum</a:t>
            </a:r>
          </a:p>
          <a:p>
            <a:pPr marL="0" indent="0">
              <a:buNone/>
            </a:pPr>
            <a:r>
              <a:rPr lang="cs-CZ" dirty="0" smtClean="0"/>
              <a:t>Klima školní třídy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278787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7224" y="0"/>
            <a:ext cx="7239000" cy="1143000"/>
          </a:xfrm>
        </p:spPr>
        <p:txBody>
          <a:bodyPr/>
          <a:lstStyle/>
          <a:p>
            <a:r>
              <a:rPr lang="cs-CZ" dirty="0" smtClean="0"/>
              <a:t>Humanismus ve výchově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86380" y="1571612"/>
            <a:ext cx="3344141" cy="452596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sz="2400" dirty="0" smtClean="0"/>
              <a:t>Svoboda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Demokracie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Lidská důstojnost a participace</a:t>
            </a:r>
          </a:p>
          <a:p>
            <a:pPr>
              <a:spcBef>
                <a:spcPts val="0"/>
              </a:spcBef>
            </a:pPr>
            <a:r>
              <a:rPr lang="cs-CZ" sz="2400" dirty="0" smtClean="0"/>
              <a:t>Sociální </a:t>
            </a:r>
          </a:p>
          <a:p>
            <a:pPr>
              <a:spcBef>
                <a:spcPts val="0"/>
              </a:spcBef>
              <a:buNone/>
            </a:pPr>
            <a:r>
              <a:rPr lang="cs-CZ" sz="2400" dirty="0" smtClean="0"/>
              <a:t>	spravedlnost</a:t>
            </a:r>
          </a:p>
          <a:p>
            <a:endParaRPr lang="cs-CZ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9" y="1340768"/>
            <a:ext cx="5314950" cy="351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0" y="3867150"/>
            <a:ext cx="4381500" cy="299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0" y="4855493"/>
            <a:ext cx="478631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/>
              <a:t>Demokratická komunikace ve třídě</a:t>
            </a:r>
          </a:p>
          <a:p>
            <a:pPr lvl="0">
              <a:buFont typeface="Wingdings" pitchFamily="2" charset="2"/>
              <a:buChar char="§"/>
            </a:pPr>
            <a:r>
              <a:rPr lang="cs-CZ" dirty="0" smtClean="0"/>
              <a:t>Žák může odpovídat také v sedě</a:t>
            </a:r>
          </a:p>
          <a:p>
            <a:pPr lvl="0">
              <a:buFont typeface="Wingdings" pitchFamily="2" charset="2"/>
              <a:buChar char="§"/>
            </a:pPr>
            <a:r>
              <a:rPr lang="cs-CZ" dirty="0" smtClean="0"/>
              <a:t>Učitel nechává žákovi dostatek času na odpověď</a:t>
            </a:r>
          </a:p>
          <a:p>
            <a:pPr lvl="0">
              <a:buFont typeface="Wingdings" pitchFamily="2" charset="2"/>
              <a:buChar char="§"/>
            </a:pPr>
            <a:r>
              <a:rPr lang="cs-CZ" dirty="0" smtClean="0"/>
              <a:t>Žák může odbočit od tématu (otázky) za    předpokladu, že je jeho příspěvek hodnotný</a:t>
            </a:r>
          </a:p>
          <a:p>
            <a:pPr lvl="0">
              <a:buFont typeface="Wingdings" pitchFamily="2" charset="2"/>
              <a:buChar char="§"/>
            </a:pPr>
            <a:r>
              <a:rPr lang="cs-CZ" dirty="0" smtClean="0"/>
              <a:t>Žák může klást učiteli i třídě otázky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78125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Kurikulární</a:t>
            </a:r>
            <a:r>
              <a:rPr lang="cs-CZ" dirty="0" smtClean="0"/>
              <a:t> reforma – cesta k humanizaci vzdělávání?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1762320"/>
            <a:ext cx="7239000" cy="4541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83562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Proč školy vytváří ŠVP?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Legislativní rovina</a:t>
            </a:r>
          </a:p>
          <a:p>
            <a:r>
              <a:rPr lang="cs-CZ" dirty="0" smtClean="0"/>
              <a:t>Pedagogická rovina</a:t>
            </a:r>
          </a:p>
          <a:p>
            <a:r>
              <a:rPr lang="cs-CZ" dirty="0" smtClean="0"/>
              <a:t>Evaluační rovina</a:t>
            </a:r>
          </a:p>
          <a:p>
            <a:r>
              <a:rPr lang="cs-CZ" dirty="0" smtClean="0"/>
              <a:t>Společenská rovina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i="1" dirty="0" smtClean="0"/>
              <a:t>Jaké jsou přednosti a jaká úskalí nové </a:t>
            </a:r>
            <a:r>
              <a:rPr lang="cs-CZ" i="1" dirty="0" err="1" smtClean="0"/>
              <a:t>kurikulární</a:t>
            </a:r>
            <a:r>
              <a:rPr lang="cs-CZ" i="1" dirty="0" smtClean="0"/>
              <a:t> politiky?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nového přináší RVP?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/>
          </a:bodyPr>
          <a:lstStyle/>
          <a:p>
            <a:r>
              <a:rPr lang="cs-CZ" dirty="0" smtClean="0"/>
              <a:t>Pojetí ZV</a:t>
            </a:r>
          </a:p>
          <a:p>
            <a:r>
              <a:rPr lang="cs-CZ" dirty="0" smtClean="0"/>
              <a:t>Vzdělávací oblasti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Průřezová témata </a:t>
            </a:r>
          </a:p>
          <a:p>
            <a:r>
              <a:rPr lang="cs-CZ" b="1" dirty="0" smtClean="0"/>
              <a:t>Klíčové kompetence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2" y="2857491"/>
            <a:ext cx="5906453" cy="1993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 vědomostí ke kompetencím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Klíčové kompetence představují souhrn vědomostí, dovedností, schopností, postojů a hodnot důležitých pro osobní rozvoj a uplatnění každého člena společnosti. </a:t>
            </a:r>
          </a:p>
          <a:p>
            <a:r>
              <a:rPr lang="cs-CZ" dirty="0" smtClean="0"/>
              <a:t>V etapě základního vzdělávání jsou to: 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	kompetence k učení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	kompetence k řešení problémů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	kompetence komunikativní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	kompetence sociální a personální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	kompetence občanské</a:t>
            </a:r>
          </a:p>
          <a:p>
            <a:pPr lvl="1">
              <a:buFont typeface="Wingdings" pitchFamily="2" charset="2"/>
              <a:buChar char="Ø"/>
            </a:pPr>
            <a:r>
              <a:rPr lang="cs-CZ" dirty="0" smtClean="0"/>
              <a:t>	kompetence pracovní</a:t>
            </a:r>
            <a:endParaRPr lang="cs-CZ" sz="2600" dirty="0" smtClean="0">
              <a:solidFill>
                <a:schemeClr val="tx1"/>
              </a:solidFill>
            </a:endParaRPr>
          </a:p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</a:pPr>
            <a:r>
              <a:rPr lang="cs-CZ" sz="2600" i="1" dirty="0" smtClean="0">
                <a:solidFill>
                  <a:schemeClr val="tx1"/>
                </a:solidFill>
              </a:rPr>
              <a:t>Mohou kompetence nahradit vědomosti?</a:t>
            </a:r>
          </a:p>
        </p:txBody>
      </p:sp>
    </p:spTree>
    <p:extLst>
      <p:ext uri="{BB962C8B-B14F-4D97-AF65-F5344CB8AC3E}">
        <p14:creationId xmlns="" xmlns:p14="http://schemas.microsoft.com/office/powerpoint/2010/main" val="314858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k lekci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 smtClean="0"/>
              <a:t>Vysvětlete pojem </a:t>
            </a:r>
            <a:r>
              <a:rPr lang="cs-CZ" dirty="0" err="1" smtClean="0"/>
              <a:t>kurikulární</a:t>
            </a:r>
            <a:r>
              <a:rPr lang="cs-CZ" dirty="0" smtClean="0"/>
              <a:t> reforma.</a:t>
            </a:r>
          </a:p>
          <a:p>
            <a:pPr marL="514350" indent="-514350">
              <a:buAutoNum type="arabicParenR"/>
            </a:pPr>
            <a:r>
              <a:rPr lang="cs-CZ" dirty="0" smtClean="0"/>
              <a:t>Jaký je vztah mezi RVP a ŠVP?</a:t>
            </a:r>
          </a:p>
          <a:p>
            <a:pPr marL="514350" indent="-514350">
              <a:buAutoNum type="arabicParenR"/>
            </a:pPr>
            <a:r>
              <a:rPr lang="cs-CZ" dirty="0" smtClean="0"/>
              <a:t>Co jsou klíčové kompetence?  </a:t>
            </a:r>
          </a:p>
          <a:p>
            <a:pPr marL="514350" indent="-514350">
              <a:buAutoNum type="arabicParenR"/>
            </a:pPr>
            <a:r>
              <a:rPr lang="cs-CZ" dirty="0" smtClean="0"/>
              <a:t>Uveďte a charakterizujte alespoň 4 klíčové kompetence definované RVP.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kurzu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435280" cy="4525963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1. Jaká témata jste probrali v kurzu Pedagogika I?</a:t>
            </a:r>
          </a:p>
          <a:p>
            <a:pPr marL="0" indent="0">
              <a:buNone/>
            </a:pPr>
            <a:r>
              <a:rPr lang="cs-CZ" dirty="0" smtClean="0"/>
              <a:t>2. Jaká témata od kurzu Pedagogika II očekáváte?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12069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úspěšnému ukončení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cs-CZ" dirty="0" smtClean="0"/>
              <a:t>1) Poster (plakát)</a:t>
            </a:r>
          </a:p>
          <a:p>
            <a:pPr marL="514350" indent="-514350">
              <a:buNone/>
            </a:pPr>
            <a:endParaRPr lang="cs-CZ" dirty="0" smtClean="0"/>
          </a:p>
          <a:p>
            <a:pPr lvl="1"/>
            <a:r>
              <a:rPr lang="cs-CZ" b="1" dirty="0" smtClean="0"/>
              <a:t>odborný text</a:t>
            </a:r>
            <a:r>
              <a:rPr lang="cs-CZ" dirty="0" smtClean="0"/>
              <a:t> zpracovaný přehledně na jeden list papíru (doporučený formát A1 nebo A2 – </a:t>
            </a:r>
            <a:r>
              <a:rPr lang="cs-CZ" dirty="0" err="1" smtClean="0"/>
              <a:t>flipchartový</a:t>
            </a:r>
            <a:r>
              <a:rPr lang="cs-CZ" dirty="0" smtClean="0"/>
              <a:t> list, balící papír), odborné termíny, uvádění zdrojů, přehlednost, srozumitelnost</a:t>
            </a:r>
          </a:p>
          <a:p>
            <a:pPr lvl="1"/>
            <a:r>
              <a:rPr lang="cs-CZ" dirty="0" smtClean="0"/>
              <a:t>analyzuje případ a interpretuje skrze min. 2 odborné zdroje</a:t>
            </a:r>
          </a:p>
          <a:p>
            <a:pPr lvl="1"/>
            <a:r>
              <a:rPr lang="cs-CZ" dirty="0" smtClean="0"/>
              <a:t>shrnuje základní poznatky k tématu, může mít podobu textu i odrážek</a:t>
            </a:r>
          </a:p>
          <a:p>
            <a:pPr lvl="1"/>
            <a:r>
              <a:rPr lang="cs-CZ" dirty="0" smtClean="0"/>
              <a:t>libovolná grafická úprava, obrázky atd.</a:t>
            </a:r>
          </a:p>
          <a:p>
            <a:pPr lvl="1"/>
            <a:r>
              <a:rPr lang="cs-CZ" dirty="0" smtClean="0"/>
              <a:t>na komentář zpracovaného posteru bude mít každá skupina 5 minut</a:t>
            </a:r>
          </a:p>
          <a:p>
            <a:pPr marL="514350" indent="-514350">
              <a:buNone/>
            </a:pPr>
            <a:endParaRPr lang="cs-CZ" dirty="0" smtClean="0"/>
          </a:p>
          <a:p>
            <a:pPr marL="514350" indent="-514350">
              <a:buNone/>
            </a:pPr>
            <a:r>
              <a:rPr lang="cs-CZ" dirty="0" smtClean="0"/>
              <a:t>2) Písemný test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33208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Zpracování posteru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800" dirty="0" smtClean="0"/>
              <a:t>Analýza a interpretace případu</a:t>
            </a:r>
          </a:p>
          <a:p>
            <a:r>
              <a:rPr lang="cs-CZ" sz="2800" dirty="0" smtClean="0"/>
              <a:t>Zdroj případu: seriál </a:t>
            </a:r>
            <a:r>
              <a:rPr lang="cs-CZ" sz="2800" dirty="0" err="1" smtClean="0"/>
              <a:t>The</a:t>
            </a:r>
            <a:r>
              <a:rPr lang="cs-CZ" sz="2800" dirty="0" smtClean="0"/>
              <a:t> </a:t>
            </a:r>
            <a:r>
              <a:rPr lang="cs-CZ" sz="2800" dirty="0" err="1" smtClean="0"/>
              <a:t>Wonder</a:t>
            </a:r>
            <a:r>
              <a:rPr lang="cs-CZ" sz="2800" dirty="0" smtClean="0"/>
              <a:t> </a:t>
            </a:r>
            <a:r>
              <a:rPr lang="cs-CZ" sz="2800" dirty="0" err="1" smtClean="0"/>
              <a:t>Years</a:t>
            </a:r>
            <a:r>
              <a:rPr lang="cs-CZ" sz="2800" dirty="0" smtClean="0"/>
              <a:t> (Báječná léta), 1988</a:t>
            </a:r>
          </a:p>
          <a:p>
            <a:r>
              <a:rPr lang="cs-CZ" sz="2800" dirty="0" smtClean="0"/>
              <a:t>Interpretace případu: 2 odborné zdroje</a:t>
            </a:r>
          </a:p>
          <a:p>
            <a:r>
              <a:rPr lang="cs-CZ" sz="2800" dirty="0" smtClean="0"/>
              <a:t>Přehled epizod: </a:t>
            </a:r>
            <a:r>
              <a:rPr lang="cs-CZ" sz="2800" dirty="0" smtClean="0">
                <a:solidFill>
                  <a:srgbClr val="002060"/>
                </a:solidFill>
                <a:hlinkClick r:id="rId2"/>
              </a:rPr>
              <a:t>http://epguides.com/WonderYears/</a:t>
            </a:r>
            <a:endParaRPr lang="cs-CZ" sz="2800" dirty="0" smtClean="0">
              <a:solidFill>
                <a:srgbClr val="002060"/>
              </a:solidFill>
            </a:endParaRPr>
          </a:p>
          <a:p>
            <a:r>
              <a:rPr lang="cs-CZ" sz="2800" dirty="0" smtClean="0"/>
              <a:t>Dostupnost: </a:t>
            </a:r>
          </a:p>
          <a:p>
            <a:pPr>
              <a:buNone/>
            </a:pPr>
            <a:r>
              <a:rPr lang="cs-CZ" sz="2800" dirty="0" smtClean="0">
                <a:hlinkClick r:id="rId3"/>
              </a:rPr>
              <a:t>	www.</a:t>
            </a:r>
            <a:r>
              <a:rPr lang="cs-CZ" sz="2800" dirty="0" err="1" smtClean="0">
                <a:hlinkClick r:id="rId3"/>
              </a:rPr>
              <a:t>youtube.com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	</a:t>
            </a:r>
            <a:r>
              <a:rPr lang="cs-CZ" sz="2400" dirty="0" smtClean="0"/>
              <a:t>56 (díl)    4 (série) -10 (díl v rámci série)   09/Jan/91   </a:t>
            </a:r>
            <a:r>
              <a:rPr lang="cs-CZ" sz="2400" u="sng" dirty="0" err="1" smtClean="0">
                <a:solidFill>
                  <a:srgbClr val="0070C0"/>
                </a:solidFill>
                <a:hlinkClick r:id="rId4" tooltip="The Wonder Years season 4 episode 10"/>
              </a:rPr>
              <a:t>The</a:t>
            </a:r>
            <a:r>
              <a:rPr lang="cs-CZ" sz="2400" u="sng" dirty="0" smtClean="0">
                <a:solidFill>
                  <a:srgbClr val="0070C0"/>
                </a:solidFill>
                <a:hlinkClick r:id="rId4" tooltip="The Wonder Years season 4 episode 10"/>
              </a:rPr>
              <a:t> </a:t>
            </a:r>
            <a:r>
              <a:rPr lang="cs-CZ" sz="2400" u="sng" dirty="0" err="1" smtClean="0">
                <a:solidFill>
                  <a:srgbClr val="0070C0"/>
                </a:solidFill>
                <a:hlinkClick r:id="rId4" tooltip="The Wonder Years season 4 episode 10"/>
              </a:rPr>
              <a:t>Candidate</a:t>
            </a:r>
            <a:endParaRPr lang="cs-CZ" sz="2400" dirty="0" smtClean="0">
              <a:solidFill>
                <a:srgbClr val="0070C0"/>
              </a:solidFill>
            </a:endParaRPr>
          </a:p>
          <a:p>
            <a:pPr lvl="1"/>
            <a:r>
              <a:rPr lang="en-US" b="1" dirty="0" smtClean="0"/>
              <a:t>The Wonder Years - season 4 - Episode 56 - "The </a:t>
            </a:r>
            <a:r>
              <a:rPr lang="en-US" b="1" dirty="0" err="1" smtClean="0"/>
              <a:t>Candidate".avi</a:t>
            </a:r>
            <a:endParaRPr lang="cs-CZ" b="1" dirty="0" smtClean="0"/>
          </a:p>
          <a:p>
            <a:pPr lvl="1">
              <a:buNone/>
            </a:pPr>
            <a:endParaRPr lang="cs-CZ" b="1" dirty="0" smtClean="0"/>
          </a:p>
          <a:p>
            <a:pPr lvl="1">
              <a:buNone/>
            </a:pPr>
            <a:r>
              <a:rPr lang="cs-CZ" dirty="0" smtClean="0">
                <a:solidFill>
                  <a:schemeClr val="tx1"/>
                </a:solidFill>
                <a:hlinkClick r:id="rId5"/>
              </a:rPr>
              <a:t>http://watchseries.eu/serie/the_wonder_years</a:t>
            </a:r>
            <a:endParaRPr lang="en-US" b="1" dirty="0" smtClean="0">
              <a:solidFill>
                <a:schemeClr val="tx1"/>
              </a:solidFill>
            </a:endParaRPr>
          </a:p>
          <a:p>
            <a:pPr lvl="1"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58" y="0"/>
            <a:ext cx="7239000" cy="1143000"/>
          </a:xfrm>
        </p:spPr>
        <p:txBody>
          <a:bodyPr/>
          <a:lstStyle/>
          <a:p>
            <a:r>
              <a:rPr lang="cs-CZ" dirty="0" smtClean="0"/>
              <a:t>Nabídka témat posterů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Dramatická výchova</a:t>
            </a:r>
            <a:endParaRPr lang="cs-CZ" dirty="0" smtClean="0"/>
          </a:p>
          <a:p>
            <a:pPr>
              <a:buNone/>
            </a:pPr>
            <a:r>
              <a:rPr lang="cs-CZ" sz="2000" dirty="0" smtClean="0"/>
              <a:t>	8. 2-02 B88502    07/</a:t>
            </a:r>
            <a:r>
              <a:rPr lang="cs-CZ" sz="2000" dirty="0" err="1" smtClean="0"/>
              <a:t>Dec</a:t>
            </a:r>
            <a:r>
              <a:rPr lang="cs-CZ" sz="2000" dirty="0" smtClean="0"/>
              <a:t>/88 </a:t>
            </a:r>
            <a:r>
              <a:rPr lang="cs-CZ" sz="2000" i="1" dirty="0" err="1" smtClean="0">
                <a:hlinkClick r:id="rId2"/>
              </a:rPr>
              <a:t>The</a:t>
            </a:r>
            <a:r>
              <a:rPr lang="cs-CZ" sz="2000" i="1" dirty="0" smtClean="0">
                <a:hlinkClick r:id="rId2"/>
              </a:rPr>
              <a:t> </a:t>
            </a:r>
            <a:r>
              <a:rPr lang="cs-CZ" sz="2000" i="1" dirty="0" err="1" smtClean="0">
                <a:hlinkClick r:id="rId2"/>
              </a:rPr>
              <a:t>Wonder</a:t>
            </a:r>
            <a:r>
              <a:rPr lang="cs-CZ" sz="2000" i="1" dirty="0" smtClean="0">
                <a:hlinkClick r:id="rId2"/>
              </a:rPr>
              <a:t> </a:t>
            </a:r>
            <a:r>
              <a:rPr lang="cs-CZ" sz="2000" i="1" dirty="0" err="1" smtClean="0">
                <a:hlinkClick r:id="rId2"/>
              </a:rPr>
              <a:t>Years</a:t>
            </a:r>
            <a:r>
              <a:rPr lang="cs-CZ" sz="2000" i="1" dirty="0" smtClean="0"/>
              <a:t>: </a:t>
            </a:r>
            <a:r>
              <a:rPr lang="cs-CZ" sz="2000" i="1" dirty="0" err="1" smtClean="0"/>
              <a:t>Our</a:t>
            </a:r>
            <a:r>
              <a:rPr lang="cs-CZ" sz="2000" i="1" dirty="0" smtClean="0"/>
              <a:t> Miss </a:t>
            </a:r>
            <a:r>
              <a:rPr lang="cs-CZ" sz="2000" i="1" dirty="0" err="1" smtClean="0"/>
              <a:t>White</a:t>
            </a:r>
            <a:endParaRPr lang="cs-CZ" sz="2000" dirty="0" smtClean="0"/>
          </a:p>
          <a:p>
            <a:pPr>
              <a:buNone/>
            </a:pPr>
            <a:r>
              <a:rPr lang="cs-CZ" sz="2000" dirty="0" smtClean="0"/>
              <a:t>	28. 3-05 B89505    07/Nov/89   </a:t>
            </a:r>
            <a:r>
              <a:rPr lang="cs-CZ" sz="2000" u="sng" dirty="0" smtClean="0">
                <a:hlinkClick r:id="rId3" tooltip="The Wonder Years season 3 episode 5"/>
              </a:rPr>
              <a:t>On </a:t>
            </a:r>
            <a:r>
              <a:rPr lang="cs-CZ" sz="2000" u="sng" dirty="0" err="1" smtClean="0">
                <a:hlinkClick r:id="rId3" tooltip="The Wonder Years season 3 episode 5"/>
              </a:rPr>
              <a:t>the</a:t>
            </a:r>
            <a:r>
              <a:rPr lang="cs-CZ" sz="2000" u="sng" dirty="0" smtClean="0">
                <a:hlinkClick r:id="rId3" tooltip="The Wonder Years season 3 episode 5"/>
              </a:rPr>
              <a:t> Spot</a:t>
            </a:r>
            <a:r>
              <a:rPr lang="cs-CZ" sz="2000" dirty="0" smtClean="0"/>
              <a:t> 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b="1" dirty="0" smtClean="0"/>
              <a:t>Sexuální výchova</a:t>
            </a:r>
          </a:p>
          <a:p>
            <a:pPr marL="457200" indent="-457200">
              <a:buNone/>
            </a:pPr>
            <a:r>
              <a:rPr lang="cs-CZ" sz="2000" dirty="0" smtClean="0"/>
              <a:t>	2. 1-02      B88101    22/</a:t>
            </a:r>
            <a:r>
              <a:rPr lang="cs-CZ" sz="2000" dirty="0" err="1" smtClean="0"/>
              <a:t>Mar</a:t>
            </a:r>
            <a:r>
              <a:rPr lang="cs-CZ" sz="2000" dirty="0" smtClean="0"/>
              <a:t>/88   </a:t>
            </a:r>
            <a:r>
              <a:rPr lang="cs-CZ" sz="2000" u="sng" dirty="0" err="1" smtClean="0">
                <a:hlinkClick r:id="rId4" tooltip="The Wonder Years season 1 episode 2"/>
              </a:rPr>
              <a:t>Swingers</a:t>
            </a:r>
            <a:endParaRPr lang="cs-CZ" sz="2000" u="sng" dirty="0" smtClean="0"/>
          </a:p>
          <a:p>
            <a:pPr marL="457200" indent="-457200">
              <a:buNone/>
            </a:pPr>
            <a:endParaRPr lang="cs-CZ" sz="2000" dirty="0" smtClean="0"/>
          </a:p>
          <a:p>
            <a:r>
              <a:rPr lang="cs-CZ" b="1" dirty="0" smtClean="0"/>
              <a:t>Adaptace na nové sociální prostředí</a:t>
            </a:r>
          </a:p>
          <a:p>
            <a:pPr marL="514350" indent="-514350">
              <a:buNone/>
            </a:pPr>
            <a:r>
              <a:rPr lang="cs-CZ" dirty="0" smtClean="0"/>
              <a:t>	7. 2-01      B88501    30/Nov/88   </a:t>
            </a:r>
            <a:r>
              <a:rPr lang="cs-CZ" u="sng" dirty="0" err="1" smtClean="0">
                <a:hlinkClick r:id="rId5" tooltip="The Wonder Years season 2 episode 1"/>
              </a:rPr>
              <a:t>Heart</a:t>
            </a:r>
            <a:r>
              <a:rPr lang="cs-CZ" u="sng" dirty="0" smtClean="0">
                <a:hlinkClick r:id="rId5" tooltip="The Wonder Years season 2 episode 1"/>
              </a:rPr>
              <a:t> </a:t>
            </a:r>
            <a:r>
              <a:rPr lang="cs-CZ" u="sng" dirty="0" err="1" smtClean="0">
                <a:hlinkClick r:id="rId5" tooltip="The Wonder Years season 2 episode 1"/>
              </a:rPr>
              <a:t>of</a:t>
            </a:r>
            <a:r>
              <a:rPr lang="cs-CZ" u="sng" dirty="0" smtClean="0">
                <a:hlinkClick r:id="rId5" tooltip="The Wonder Years season 2 episode 1"/>
              </a:rPr>
              <a:t> </a:t>
            </a:r>
            <a:r>
              <a:rPr lang="cs-CZ" u="sng" dirty="0" err="1" smtClean="0">
                <a:hlinkClick r:id="rId5" tooltip="The Wonder Years season 2 episode 1"/>
              </a:rPr>
              <a:t>Darkness</a:t>
            </a:r>
            <a:endParaRPr lang="cs-CZ" u="sng" dirty="0" smtClean="0"/>
          </a:p>
          <a:p>
            <a:pPr marL="514350" indent="-514350">
              <a:buNone/>
            </a:pPr>
            <a:endParaRPr lang="cs-CZ" dirty="0" smtClean="0"/>
          </a:p>
          <a:p>
            <a:r>
              <a:rPr lang="cs-CZ" b="1" dirty="0" smtClean="0"/>
              <a:t>Protest, aktivismus, hodnoty a angažovanost ve výchově</a:t>
            </a:r>
          </a:p>
          <a:p>
            <a:pPr marL="514350" indent="-514350">
              <a:buNone/>
            </a:pPr>
            <a:r>
              <a:rPr lang="cs-CZ" dirty="0" smtClean="0"/>
              <a:t>	16. 2-10      B88510    07/</a:t>
            </a:r>
            <a:r>
              <a:rPr lang="cs-CZ" dirty="0" err="1" smtClean="0"/>
              <a:t>Mar</a:t>
            </a:r>
            <a:r>
              <a:rPr lang="cs-CZ" dirty="0" smtClean="0"/>
              <a:t>/89   </a:t>
            </a:r>
            <a:r>
              <a:rPr lang="cs-CZ" u="sng" dirty="0" err="1" smtClean="0">
                <a:hlinkClick r:id="rId6" tooltip="The Wonder Years season 2 episode 10"/>
              </a:rPr>
              <a:t>Walk</a:t>
            </a:r>
            <a:r>
              <a:rPr lang="cs-CZ" u="sng" dirty="0" smtClean="0">
                <a:hlinkClick r:id="rId6" tooltip="The Wonder Years season 2 episode 10"/>
              </a:rPr>
              <a:t> </a:t>
            </a:r>
            <a:r>
              <a:rPr lang="cs-CZ" u="sng" dirty="0" err="1" smtClean="0">
                <a:hlinkClick r:id="rId6" tooltip="The Wonder Years season 2 episode 10"/>
              </a:rPr>
              <a:t>Out</a:t>
            </a:r>
            <a:endParaRPr lang="cs-CZ" u="sng" dirty="0" smtClean="0"/>
          </a:p>
          <a:p>
            <a:pPr marL="514350" indent="-514350">
              <a:buNone/>
            </a:pPr>
            <a:endParaRPr lang="cs-CZ" u="sng" dirty="0" smtClean="0"/>
          </a:p>
          <a:p>
            <a:r>
              <a:rPr lang="cs-CZ" b="1" dirty="0" smtClean="0"/>
              <a:t>Šikana</a:t>
            </a:r>
          </a:p>
          <a:p>
            <a:pPr>
              <a:buNone/>
            </a:pPr>
            <a:r>
              <a:rPr lang="cs-CZ" dirty="0" smtClean="0"/>
              <a:t>	18. 2-12      B88512    28/</a:t>
            </a:r>
            <a:r>
              <a:rPr lang="cs-CZ" dirty="0" err="1" smtClean="0"/>
              <a:t>Mar</a:t>
            </a:r>
            <a:r>
              <a:rPr lang="cs-CZ" dirty="0" smtClean="0"/>
              <a:t>/89   </a:t>
            </a:r>
            <a:r>
              <a:rPr lang="cs-CZ" u="sng" dirty="0" err="1" smtClean="0">
                <a:hlinkClick r:id="rId7" tooltip="The Wonder Years season 2 episode 12"/>
              </a:rPr>
              <a:t>Fate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31628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Nabídka témat posterů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Záškoláctví, podvádění ve škole</a:t>
            </a:r>
            <a:endParaRPr lang="cs-CZ" sz="2000" dirty="0" smtClean="0"/>
          </a:p>
          <a:p>
            <a:pPr>
              <a:buNone/>
            </a:pPr>
            <a:r>
              <a:rPr lang="cs-CZ" sz="1600" dirty="0" smtClean="0"/>
              <a:t>	20     2-14      B88514    18/</a:t>
            </a:r>
            <a:r>
              <a:rPr lang="cs-CZ" sz="1600" dirty="0" err="1" smtClean="0"/>
              <a:t>Apr</a:t>
            </a:r>
            <a:r>
              <a:rPr lang="cs-CZ" sz="1600" dirty="0" smtClean="0"/>
              <a:t>/89   </a:t>
            </a:r>
            <a:r>
              <a:rPr lang="cs-CZ" sz="1600" u="sng" dirty="0" err="1" smtClean="0">
                <a:hlinkClick r:id="rId2" tooltip="The Wonder Years season 2 episode 14"/>
              </a:rPr>
              <a:t>Brightwing</a:t>
            </a:r>
            <a:r>
              <a:rPr lang="cs-CZ" sz="1600" dirty="0" smtClean="0"/>
              <a:t> </a:t>
            </a:r>
          </a:p>
          <a:p>
            <a:pPr>
              <a:buNone/>
            </a:pPr>
            <a:r>
              <a:rPr lang="cs-CZ" sz="1600" dirty="0" smtClean="0"/>
              <a:t>	32     3-09      B89510    12/</a:t>
            </a:r>
            <a:r>
              <a:rPr lang="cs-CZ" sz="1600" dirty="0" err="1" smtClean="0"/>
              <a:t>Dec</a:t>
            </a:r>
            <a:r>
              <a:rPr lang="cs-CZ" sz="1600" dirty="0" smtClean="0"/>
              <a:t>/89</a:t>
            </a:r>
            <a:r>
              <a:rPr lang="cs-CZ" sz="1600" dirty="0" smtClean="0">
                <a:hlinkClick r:id="rId3" tooltip="The Wonder Years season 3 episode 9"/>
              </a:rPr>
              <a:t> </a:t>
            </a:r>
            <a:r>
              <a:rPr lang="cs-CZ" sz="1600" dirty="0" err="1" smtClean="0">
                <a:hlinkClick r:id="rId3" tooltip="The Wonder Years season 3 episode 9"/>
              </a:rPr>
              <a:t>Math</a:t>
            </a:r>
            <a:r>
              <a:rPr lang="cs-CZ" sz="1600" dirty="0" smtClean="0">
                <a:hlinkClick r:id="rId3" tooltip="The Wonder Years season 3 episode 9"/>
              </a:rPr>
              <a:t> </a:t>
            </a:r>
            <a:r>
              <a:rPr lang="cs-CZ" sz="1600" dirty="0" err="1" smtClean="0">
                <a:hlinkClick r:id="rId3" tooltip="The Wonder Years season 3 episode 9"/>
              </a:rPr>
              <a:t>Class</a:t>
            </a:r>
            <a:r>
              <a:rPr lang="cs-CZ" sz="1600" dirty="0" smtClean="0">
                <a:hlinkClick r:id="rId3" tooltip="The Wonder Years season 3 episode 9"/>
              </a:rPr>
              <a:t> </a:t>
            </a:r>
            <a:r>
              <a:rPr lang="cs-CZ" sz="1600" dirty="0" err="1" smtClean="0">
                <a:hlinkClick r:id="rId3" tooltip="The Wonder Years season 3 episode 9"/>
              </a:rPr>
              <a:t>Squared</a:t>
            </a:r>
            <a:r>
              <a:rPr lang="cs-CZ" sz="1600" dirty="0" smtClean="0"/>
              <a:t> </a:t>
            </a:r>
          </a:p>
          <a:p>
            <a:pPr>
              <a:buNone/>
            </a:pPr>
            <a:endParaRPr lang="cs-CZ" sz="1600" dirty="0" smtClean="0"/>
          </a:p>
          <a:p>
            <a:r>
              <a:rPr lang="cs-CZ" sz="2000" b="1" dirty="0" smtClean="0"/>
              <a:t>Trávení  volného času, pedagogika volného času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sz="1600" dirty="0" smtClean="0"/>
              <a:t>27     3-04      B89503    31/</a:t>
            </a:r>
            <a:r>
              <a:rPr lang="cs-CZ" sz="1600" dirty="0" err="1" smtClean="0"/>
              <a:t>Oct</a:t>
            </a:r>
            <a:r>
              <a:rPr lang="cs-CZ" sz="1600" dirty="0" smtClean="0"/>
              <a:t>/89   </a:t>
            </a:r>
            <a:r>
              <a:rPr lang="cs-CZ" sz="1600" u="sng" dirty="0" err="1" smtClean="0">
                <a:hlinkClick r:id="rId4" tooltip="The Wonder Years season 3 episode 4"/>
              </a:rPr>
              <a:t>Mom</a:t>
            </a:r>
            <a:r>
              <a:rPr lang="cs-CZ" sz="1600" u="sng" dirty="0" smtClean="0">
                <a:hlinkClick r:id="rId4" tooltip="The Wonder Years season 3 episode 4"/>
              </a:rPr>
              <a:t> </a:t>
            </a:r>
            <a:r>
              <a:rPr lang="cs-CZ" sz="1600" u="sng" dirty="0" err="1" smtClean="0">
                <a:hlinkClick r:id="rId4" tooltip="The Wonder Years season 3 episode 4"/>
              </a:rPr>
              <a:t>Wars</a:t>
            </a:r>
            <a:endParaRPr lang="cs-CZ" sz="1600" u="sng" dirty="0" smtClean="0"/>
          </a:p>
          <a:p>
            <a:pPr>
              <a:buNone/>
            </a:pPr>
            <a:endParaRPr lang="cs-CZ" sz="2000" dirty="0" smtClean="0"/>
          </a:p>
          <a:p>
            <a:r>
              <a:rPr lang="cs-CZ" sz="2000" b="1" dirty="0" smtClean="0"/>
              <a:t>Protekce ve školním prostředí</a:t>
            </a:r>
          </a:p>
          <a:p>
            <a:pPr>
              <a:buNone/>
            </a:pPr>
            <a:r>
              <a:rPr lang="cs-CZ" sz="1600" dirty="0" smtClean="0"/>
              <a:t>	42     3-19      B89519    17/</a:t>
            </a:r>
            <a:r>
              <a:rPr lang="cs-CZ" sz="1600" dirty="0" err="1" smtClean="0"/>
              <a:t>Apr</a:t>
            </a:r>
            <a:r>
              <a:rPr lang="cs-CZ" sz="1600" dirty="0" smtClean="0"/>
              <a:t>/90   </a:t>
            </a:r>
            <a:r>
              <a:rPr lang="cs-CZ" sz="1600" u="sng" dirty="0" err="1" smtClean="0">
                <a:hlinkClick r:id="rId5" tooltip="The Wonder Years season 3 episode 19"/>
              </a:rPr>
              <a:t>The</a:t>
            </a:r>
            <a:r>
              <a:rPr lang="cs-CZ" sz="1600" u="sng" dirty="0" smtClean="0">
                <a:hlinkClick r:id="rId5" tooltip="The Wonder Years season 3 episode 19"/>
              </a:rPr>
              <a:t> </a:t>
            </a:r>
            <a:r>
              <a:rPr lang="cs-CZ" sz="1600" u="sng" dirty="0" err="1" smtClean="0">
                <a:hlinkClick r:id="rId5" tooltip="The Wonder Years season 3 episode 19"/>
              </a:rPr>
              <a:t>Unnatural</a:t>
            </a:r>
            <a:endParaRPr lang="cs-CZ" sz="1600" u="sng" dirty="0" smtClean="0"/>
          </a:p>
          <a:p>
            <a:pPr>
              <a:buNone/>
            </a:pPr>
            <a:endParaRPr lang="cs-CZ" sz="1600" u="sng" dirty="0" smtClean="0"/>
          </a:p>
          <a:p>
            <a:r>
              <a:rPr lang="cs-CZ" sz="2000" b="1" dirty="0" smtClean="0"/>
              <a:t>Testování, hodnocení, doučování</a:t>
            </a:r>
            <a:endParaRPr lang="cs-CZ" sz="2000" dirty="0" smtClean="0"/>
          </a:p>
          <a:p>
            <a:pPr>
              <a:buNone/>
            </a:pPr>
            <a:r>
              <a:rPr lang="cs-CZ" sz="1600" dirty="0" smtClean="0"/>
              <a:t>	43     3-20      B89520    24/</a:t>
            </a:r>
            <a:r>
              <a:rPr lang="cs-CZ" sz="1600" dirty="0" err="1" smtClean="0"/>
              <a:t>Apr</a:t>
            </a:r>
            <a:r>
              <a:rPr lang="cs-CZ" sz="1600" dirty="0" smtClean="0"/>
              <a:t>/90   </a:t>
            </a:r>
            <a:r>
              <a:rPr lang="cs-CZ" sz="1600" u="sng" dirty="0" err="1" smtClean="0">
                <a:hlinkClick r:id="rId6" tooltip="The Wonder Years season 3 episode 20"/>
              </a:rPr>
              <a:t>Goodbye</a:t>
            </a:r>
            <a:endParaRPr lang="cs-CZ" sz="1600" u="sng" dirty="0" smtClean="0"/>
          </a:p>
          <a:p>
            <a:pPr>
              <a:buNone/>
            </a:pP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Nabídka témat posterů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Kariérní dráha, kariérní rozhodování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sz="1600" dirty="0" smtClean="0"/>
              <a:t>45</a:t>
            </a:r>
            <a:r>
              <a:rPr lang="cs-CZ" sz="1600" b="1" dirty="0" smtClean="0"/>
              <a:t> </a:t>
            </a:r>
            <a:r>
              <a:rPr lang="cs-CZ" sz="1600" dirty="0" smtClean="0"/>
              <a:t>3-22      B89522    08/May/90   </a:t>
            </a:r>
            <a:r>
              <a:rPr lang="cs-CZ" sz="1600" u="sng" dirty="0" err="1" smtClean="0">
                <a:hlinkClick r:id="rId2" tooltip="The Wonder Years season 3 episode 22"/>
              </a:rPr>
              <a:t>Daddy</a:t>
            </a:r>
            <a:r>
              <a:rPr lang="cs-CZ" sz="1600" u="sng" dirty="0" smtClean="0">
                <a:hlinkClick r:id="rId2" tooltip="The Wonder Years season 3 episode 22"/>
              </a:rPr>
              <a:t>'s </a:t>
            </a:r>
            <a:r>
              <a:rPr lang="cs-CZ" sz="1600" u="sng" dirty="0" err="1" smtClean="0">
                <a:hlinkClick r:id="rId2" tooltip="The Wonder Years season 3 episode 22"/>
              </a:rPr>
              <a:t>Little</a:t>
            </a:r>
            <a:r>
              <a:rPr lang="cs-CZ" sz="1600" u="sng" dirty="0" smtClean="0">
                <a:hlinkClick r:id="rId2" tooltip="The Wonder Years season 3 episode 22"/>
              </a:rPr>
              <a:t> Girl</a:t>
            </a:r>
            <a:endParaRPr lang="cs-CZ" u="sng" dirty="0" smtClean="0"/>
          </a:p>
          <a:p>
            <a:r>
              <a:rPr lang="cs-CZ" sz="2000" b="1" dirty="0" smtClean="0"/>
              <a:t>demokracie ve škole, školní volby a parlament</a:t>
            </a:r>
          </a:p>
          <a:p>
            <a:pPr marL="514350" indent="-514350">
              <a:buNone/>
            </a:pPr>
            <a:r>
              <a:rPr lang="cs-CZ" dirty="0" smtClean="0"/>
              <a:t>	</a:t>
            </a:r>
            <a:r>
              <a:rPr lang="cs-CZ" sz="1600" dirty="0" smtClean="0"/>
              <a:t>56     4-10                09/Jan/91   </a:t>
            </a:r>
            <a:r>
              <a:rPr lang="cs-CZ" sz="1600" u="sng" dirty="0" err="1" smtClean="0">
                <a:hlinkClick r:id="rId3" tooltip="The Wonder Years season 4 episode 10"/>
              </a:rPr>
              <a:t>The</a:t>
            </a:r>
            <a:r>
              <a:rPr lang="cs-CZ" sz="1600" u="sng" dirty="0" smtClean="0">
                <a:hlinkClick r:id="rId3" tooltip="The Wonder Years season 4 episode 10"/>
              </a:rPr>
              <a:t> </a:t>
            </a:r>
            <a:r>
              <a:rPr lang="cs-CZ" sz="1600" u="sng" dirty="0" err="1" smtClean="0">
                <a:hlinkClick r:id="rId3" tooltip="The Wonder Years season 4 episode 10"/>
              </a:rPr>
              <a:t>Candidate</a:t>
            </a:r>
            <a:endParaRPr lang="cs-CZ" sz="1600" u="sng" dirty="0" smtClean="0"/>
          </a:p>
          <a:p>
            <a:pPr marL="514350" indent="-514350">
              <a:buNone/>
            </a:pPr>
            <a:endParaRPr lang="cs-CZ" sz="1600" u="sng" dirty="0" smtClean="0"/>
          </a:p>
          <a:p>
            <a:pPr marL="514350" indent="-514350">
              <a:buNone/>
            </a:pPr>
            <a:endParaRPr lang="cs-CZ" sz="1600" u="sng" dirty="0" smtClean="0"/>
          </a:p>
          <a:p>
            <a:pPr marL="514350" indent="-514350">
              <a:buNone/>
            </a:pPr>
            <a:r>
              <a:rPr lang="cs-CZ" sz="1600" u="sng" dirty="0" smtClean="0"/>
              <a:t>Další možnosti:</a:t>
            </a:r>
          </a:p>
          <a:p>
            <a:pPr marL="514350" indent="-514350">
              <a:buNone/>
            </a:pPr>
            <a:endParaRPr lang="cs-CZ" sz="1600" u="sng" dirty="0" smtClean="0"/>
          </a:p>
          <a:p>
            <a:pPr marL="514350" indent="-514350">
              <a:buNone/>
            </a:pPr>
            <a:r>
              <a:rPr lang="cs-CZ" sz="1600" dirty="0" smtClean="0"/>
              <a:t>Učitel, autorita: Společnost mrtvých básníků (1989)</a:t>
            </a:r>
          </a:p>
          <a:p>
            <a:pPr marL="514350" indent="-514350">
              <a:buNone/>
            </a:pPr>
            <a:r>
              <a:rPr lang="cs-CZ" sz="1600" dirty="0" smtClean="0"/>
              <a:t>Hodnoty ve výchově, vliv </a:t>
            </a:r>
            <a:r>
              <a:rPr lang="cs-CZ" sz="1600" dirty="0" err="1" smtClean="0"/>
              <a:t>soc</a:t>
            </a:r>
            <a:r>
              <a:rPr lang="cs-CZ" sz="1600" dirty="0" smtClean="0"/>
              <a:t>. prostředí: Děti konzumu</a:t>
            </a:r>
          </a:p>
          <a:p>
            <a:pPr marL="514350" indent="-514350">
              <a:buNone/>
            </a:pPr>
            <a:r>
              <a:rPr lang="cs-CZ" sz="1600" dirty="0" smtClean="0">
                <a:hlinkClick r:id="rId4"/>
              </a:rPr>
              <a:t>http://www.</a:t>
            </a:r>
            <a:r>
              <a:rPr lang="cs-CZ" sz="1600" dirty="0" err="1" smtClean="0">
                <a:hlinkClick r:id="rId4"/>
              </a:rPr>
              <a:t>skolni.tv</a:t>
            </a:r>
            <a:r>
              <a:rPr lang="cs-CZ" sz="1600" dirty="0" smtClean="0">
                <a:hlinkClick r:id="rId4"/>
              </a:rPr>
              <a:t>/2010/10/</a:t>
            </a:r>
            <a:r>
              <a:rPr lang="cs-CZ" sz="1600" dirty="0" err="1" smtClean="0">
                <a:hlinkClick r:id="rId4"/>
              </a:rPr>
              <a:t>deti</a:t>
            </a:r>
            <a:r>
              <a:rPr lang="cs-CZ" sz="1600" dirty="0" smtClean="0">
                <a:hlinkClick r:id="rId4"/>
              </a:rPr>
              <a:t>-konzumu.</a:t>
            </a:r>
            <a:r>
              <a:rPr lang="cs-CZ" sz="1600" dirty="0" err="1" smtClean="0">
                <a:hlinkClick r:id="rId4"/>
              </a:rPr>
              <a:t>html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Předmět pedagogiky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772816"/>
            <a:ext cx="6043985" cy="44422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65359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disciplíny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cs-CZ" dirty="0" smtClean="0"/>
              <a:t>výchovné </a:t>
            </a:r>
            <a:r>
              <a:rPr lang="cs-CZ" dirty="0"/>
              <a:t>působení </a:t>
            </a:r>
            <a:r>
              <a:rPr lang="cs-CZ" dirty="0" smtClean="0"/>
              <a:t>výuky</a:t>
            </a:r>
          </a:p>
          <a:p>
            <a:pPr marL="514350" indent="-514350">
              <a:buAutoNum type="arabicParenR"/>
            </a:pPr>
            <a:r>
              <a:rPr lang="cs-CZ" dirty="0" smtClean="0"/>
              <a:t>humanizující tendence a </a:t>
            </a:r>
            <a:r>
              <a:rPr lang="cs-CZ" dirty="0" err="1" smtClean="0"/>
              <a:t>kurikulární</a:t>
            </a:r>
            <a:r>
              <a:rPr lang="cs-CZ" dirty="0" smtClean="0"/>
              <a:t> reforma:</a:t>
            </a:r>
            <a:r>
              <a:rPr lang="cs-CZ" dirty="0"/>
              <a:t> </a:t>
            </a:r>
            <a:r>
              <a:rPr lang="cs-CZ" dirty="0" smtClean="0"/>
              <a:t>rámcový </a:t>
            </a:r>
            <a:r>
              <a:rPr lang="cs-CZ" dirty="0"/>
              <a:t>vzdělávací </a:t>
            </a:r>
            <a:r>
              <a:rPr lang="cs-CZ" dirty="0" smtClean="0"/>
              <a:t>program, školní </a:t>
            </a:r>
            <a:r>
              <a:rPr lang="cs-CZ" dirty="0"/>
              <a:t>vzdělávací </a:t>
            </a:r>
            <a:r>
              <a:rPr lang="cs-CZ" dirty="0" smtClean="0"/>
              <a:t>program</a:t>
            </a:r>
          </a:p>
          <a:p>
            <a:pPr marL="514350" indent="-514350">
              <a:buAutoNum type="arabicParenR"/>
            </a:pPr>
            <a:r>
              <a:rPr lang="cs-CZ" dirty="0" smtClean="0"/>
              <a:t>klíčové kompetence žáka 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675553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259</TotalTime>
  <Words>352</Words>
  <Application>Microsoft Office PowerPoint</Application>
  <PresentationFormat>Předvádění na obrazovce (4:3)</PresentationFormat>
  <Paragraphs>137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Bohatý</vt:lpstr>
      <vt:lpstr>Pedagogika II.</vt:lpstr>
      <vt:lpstr>Obsah kurzu</vt:lpstr>
      <vt:lpstr>K úspěšnému ukončení</vt:lpstr>
      <vt:lpstr>Zpracování posteru</vt:lpstr>
      <vt:lpstr>Nabídka témat posterů</vt:lpstr>
      <vt:lpstr>Nabídka témat posterů</vt:lpstr>
      <vt:lpstr>Nabídka témat posterů</vt:lpstr>
      <vt:lpstr>Předmět pedagogiky</vt:lpstr>
      <vt:lpstr>Úvod do disciplíny</vt:lpstr>
      <vt:lpstr>Výchovné působení výuky</vt:lpstr>
      <vt:lpstr>Humanismus ve výchově</vt:lpstr>
      <vt:lpstr>Kurikulární reforma – cesta k humanizaci vzdělávání?</vt:lpstr>
      <vt:lpstr>Proč školy vytváří ŠVP?</vt:lpstr>
      <vt:lpstr>Co nového přináší RVP?</vt:lpstr>
      <vt:lpstr>Od vědomostí ke kompetencím</vt:lpstr>
      <vt:lpstr>Otázky k lekci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Pedagogika II.</dc:title>
  <dc:creator>user</dc:creator>
  <cp:lastModifiedBy>lektor</cp:lastModifiedBy>
  <cp:revision>26</cp:revision>
  <dcterms:created xsi:type="dcterms:W3CDTF">2012-09-24T13:53:48Z</dcterms:created>
  <dcterms:modified xsi:type="dcterms:W3CDTF">2012-09-26T07:09:36Z</dcterms:modified>
</cp:coreProperties>
</file>