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0" r:id="rId11"/>
    <p:sldId id="269" r:id="rId12"/>
    <p:sldId id="258" r:id="rId13"/>
    <p:sldId id="266" r:id="rId14"/>
    <p:sldId id="267" r:id="rId15"/>
    <p:sldId id="271" r:id="rId16"/>
    <p:sldId id="272" r:id="rId17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Lojdová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phil.muni.cz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vztahy ve třídě?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pozorováním (pozorovatelné, skryté)</a:t>
            </a:r>
          </a:p>
          <a:p>
            <a:r>
              <a:rPr lang="cs-CZ" dirty="0"/>
              <a:t> rozhovorem (žák x rodič x učitel)</a:t>
            </a:r>
          </a:p>
          <a:p>
            <a:r>
              <a:rPr lang="cs-CZ" dirty="0"/>
              <a:t> hrami (místa si vymění </a:t>
            </a:r>
            <a:r>
              <a:rPr lang="cs-CZ" dirty="0" smtClean="0"/>
              <a:t>ti)</a:t>
            </a:r>
            <a:endParaRPr lang="cs-CZ" dirty="0"/>
          </a:p>
          <a:p>
            <a:r>
              <a:rPr lang="cs-CZ" dirty="0"/>
              <a:t> diagnosticky </a:t>
            </a:r>
            <a:r>
              <a:rPr lang="cs-CZ" dirty="0" smtClean="0"/>
              <a:t>(standardizované testy, </a:t>
            </a:r>
            <a:r>
              <a:rPr lang="cs-CZ" dirty="0" err="1" smtClean="0"/>
              <a:t>sociometrie</a:t>
            </a:r>
            <a:r>
              <a:rPr lang="cs-CZ" dirty="0" smtClean="0"/>
              <a:t>)</a:t>
            </a:r>
          </a:p>
          <a:p>
            <a:r>
              <a:rPr lang="cs-CZ" dirty="0"/>
              <a:t>e</a:t>
            </a:r>
            <a:r>
              <a:rPr lang="cs-CZ" dirty="0" smtClean="0"/>
              <a:t>tnografické metody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9733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26704"/>
            <a:ext cx="4876598" cy="563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47667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Dotazník B4</a:t>
            </a: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347339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Sociometricko-ratingový dotazník (SORAD)</a:t>
            </a:r>
          </a:p>
          <a:p>
            <a:r>
              <a:rPr lang="cs-CZ" dirty="0" smtClean="0"/>
              <a:t>Dotazník je určen pro „diagnostiku vztahů a interakcí v malých sociálních skupinách</a:t>
            </a:r>
          </a:p>
          <a:p>
            <a:r>
              <a:rPr lang="cs-CZ" dirty="0" smtClean="0"/>
              <a:t>Záznamové archy SORAD obsahující tři kolonky  – vliv, sympatie, zdůvodnění sympatií</a:t>
            </a:r>
          </a:p>
          <a:p>
            <a:r>
              <a:rPr lang="cs-CZ" dirty="0"/>
              <a:t>P</a:t>
            </a:r>
            <a:r>
              <a:rPr lang="cs-CZ" dirty="0" smtClean="0"/>
              <a:t>racuje se škálami (pětibodové škály), jejichž pomocí hodnotí člen skupiny ostatní členy</a:t>
            </a:r>
          </a:p>
          <a:p>
            <a:pPr lvl="1">
              <a:buNone/>
            </a:pPr>
            <a:r>
              <a:rPr lang="cs-CZ" dirty="0" smtClean="0"/>
              <a:t>1 – nejvlivnější </a:t>
            </a:r>
            <a:r>
              <a:rPr lang="cs-CZ" dirty="0"/>
              <a:t>ž</a:t>
            </a:r>
            <a:r>
              <a:rPr lang="cs-CZ" dirty="0" smtClean="0"/>
              <a:t>ák třídy; velmi 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2 – </a:t>
            </a:r>
            <a:r>
              <a:rPr lang="cs-CZ" dirty="0"/>
              <a:t>ž</a:t>
            </a:r>
            <a:r>
              <a:rPr lang="cs-CZ" dirty="0" smtClean="0"/>
              <a:t>ák patří mezi několik nejvlivnějších; 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3 – </a:t>
            </a:r>
            <a:r>
              <a:rPr lang="cs-CZ" dirty="0"/>
              <a:t>ž</a:t>
            </a:r>
            <a:r>
              <a:rPr lang="cs-CZ" dirty="0" smtClean="0"/>
              <a:t>ák má průměrný vliv, jako většina </a:t>
            </a:r>
            <a:r>
              <a:rPr lang="cs-CZ" dirty="0"/>
              <a:t>ž</a:t>
            </a:r>
            <a:r>
              <a:rPr lang="cs-CZ" dirty="0" smtClean="0"/>
              <a:t>áků; ani sympatický ani nesympatický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4 – </a:t>
            </a:r>
            <a:r>
              <a:rPr lang="cs-CZ" dirty="0"/>
              <a:t>ž</a:t>
            </a:r>
            <a:r>
              <a:rPr lang="cs-CZ" dirty="0" smtClean="0"/>
              <a:t>ák má slabý vliv; spíše nesympatický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5 – </a:t>
            </a:r>
            <a:r>
              <a:rPr lang="cs-CZ" dirty="0"/>
              <a:t>ž</a:t>
            </a:r>
            <a:r>
              <a:rPr lang="cs-CZ" dirty="0" smtClean="0"/>
              <a:t>ák nemá </a:t>
            </a:r>
            <a:r>
              <a:rPr lang="cs-CZ" dirty="0"/>
              <a:t>ž</a:t>
            </a:r>
            <a:r>
              <a:rPr lang="cs-CZ" dirty="0" smtClean="0"/>
              <a:t>ádný nebo téměř </a:t>
            </a:r>
            <a:r>
              <a:rPr lang="cs-CZ" dirty="0"/>
              <a:t>ž</a:t>
            </a:r>
            <a:r>
              <a:rPr lang="cs-CZ" dirty="0" smtClean="0"/>
              <a:t>ádný vliv; nesympatický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Dotazník „Naše třída“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1. Chodíš do školy rád/a? Ano Ne</a:t>
            </a:r>
          </a:p>
          <a:p>
            <a:r>
              <a:rPr lang="cs-CZ" dirty="0" smtClean="0"/>
              <a:t>2. Líbí se Ti ve třídě? Ano Ne</a:t>
            </a:r>
          </a:p>
          <a:p>
            <a:r>
              <a:rPr lang="cs-CZ" dirty="0" smtClean="0"/>
              <a:t>3. Máš ve třídě kamaráda? Ano Ne</a:t>
            </a:r>
          </a:p>
          <a:p>
            <a:r>
              <a:rPr lang="cs-CZ" dirty="0" smtClean="0"/>
              <a:t>4. Posmívají se Ti děti, když něco nevíš? Ano Ne</a:t>
            </a:r>
          </a:p>
          <a:p>
            <a:r>
              <a:rPr lang="cs-CZ" dirty="0" smtClean="0"/>
              <a:t>5. Stýkáš se se spolužáky také po vyučování? Ano Ne</a:t>
            </a:r>
          </a:p>
          <a:p>
            <a:r>
              <a:rPr lang="cs-CZ" dirty="0" smtClean="0"/>
              <a:t>6. Ubližuje Ti někdo ve třídě? Ano Ne</a:t>
            </a:r>
          </a:p>
          <a:p>
            <a:r>
              <a:rPr lang="cs-CZ" dirty="0" smtClean="0"/>
              <a:t>7. Poradí Ti učitel, pokud potřebuješ pomoc? Ano Ne</a:t>
            </a:r>
          </a:p>
          <a:p>
            <a:r>
              <a:rPr lang="cs-CZ" dirty="0" smtClean="0"/>
              <a:t>8. Sedíš ve vyučování celou hodinu v lavici? Ano Ne</a:t>
            </a:r>
          </a:p>
          <a:p>
            <a:r>
              <a:rPr lang="cs-CZ" dirty="0" smtClean="0"/>
              <a:t>9. Máš ve škole čas na odpočinek, hraní? Ano Ne</a:t>
            </a:r>
          </a:p>
          <a:p>
            <a:r>
              <a:rPr lang="cs-CZ" dirty="0" smtClean="0"/>
              <a:t>10. Kamarádíš se všemi spolužáky ve třídě? Ano Ne</a:t>
            </a:r>
          </a:p>
          <a:p>
            <a:r>
              <a:rPr lang="cs-CZ" dirty="0" smtClean="0"/>
              <a:t>11. Řídíš se ve třídě podle domluvených pravidel? Ano Ne</a:t>
            </a:r>
          </a:p>
          <a:p>
            <a:r>
              <a:rPr lang="cs-CZ" dirty="0" smtClean="0"/>
              <a:t>12. Pochválí Tě učitel, když si to zasloužíš? Ano Ne</a:t>
            </a:r>
          </a:p>
          <a:p>
            <a:r>
              <a:rPr lang="cs-CZ" dirty="0" smtClean="0"/>
              <a:t>13. Líbí se Ti škola a její okolí? Ano Ne</a:t>
            </a:r>
          </a:p>
          <a:p>
            <a:r>
              <a:rPr lang="cs-CZ" dirty="0" smtClean="0"/>
              <a:t>14.Jsi ve škole spokojený? Ano Ne</a:t>
            </a:r>
          </a:p>
          <a:p>
            <a:r>
              <a:rPr lang="cs-CZ" dirty="0" smtClean="0"/>
              <a:t>15.Máš ve třídě kamaráda, který Ti pomůže? Ano Ne</a:t>
            </a:r>
          </a:p>
          <a:p>
            <a:r>
              <a:rPr lang="cs-CZ" dirty="0" smtClean="0"/>
              <a:t>16. Ve vyučování musíš sedět stále v lavici? Ano Ne</a:t>
            </a:r>
          </a:p>
          <a:p>
            <a:r>
              <a:rPr lang="cs-CZ" dirty="0" smtClean="0"/>
              <a:t>17.Můžeš učitelům sdělit svůj názor? Ano Ne</a:t>
            </a:r>
          </a:p>
          <a:p>
            <a:r>
              <a:rPr lang="cs-CZ" dirty="0" smtClean="0"/>
              <a:t>18.Můžeš při práci pracovat vlastním tempem? Ano Ne</a:t>
            </a:r>
          </a:p>
          <a:p>
            <a:r>
              <a:rPr lang="cs-CZ" dirty="0" smtClean="0"/>
              <a:t>19. Rozumí si spolužáci mezi sebou ve třídě? Ano Ne</a:t>
            </a:r>
          </a:p>
          <a:p>
            <a:r>
              <a:rPr lang="cs-CZ" dirty="0" smtClean="0"/>
              <a:t>20. Když se proviníš, potrestá Tě učitel přiměřeně? Ano Ne</a:t>
            </a:r>
          </a:p>
          <a:p>
            <a:r>
              <a:rPr lang="cs-CZ" dirty="0" smtClean="0"/>
              <a:t>21. Líbilo se Ti vyplňovat dotazník? Ano Ne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autor: J. L. </a:t>
            </a:r>
            <a:r>
              <a:rPr lang="cs-CZ" dirty="0" err="1" smtClean="0"/>
              <a:t>Moreno</a:t>
            </a:r>
            <a:endParaRPr lang="cs-CZ" dirty="0" smtClean="0"/>
          </a:p>
          <a:p>
            <a:pPr lvl="0"/>
            <a:r>
              <a:rPr lang="cs-CZ" dirty="0" smtClean="0"/>
              <a:t>sociometrický test je nejpoužívanější sociometrická technika umožňující studium interpersonálních vztahů ve skupině založených na sympatiích a antipatiích. Výsledky mohou napomáhat při určování neformálních vůdců, sestavování pracovní skupiny a odhalování struktury neformálních vztahů ve skupině</a:t>
            </a:r>
          </a:p>
          <a:p>
            <a:pPr lvl="0"/>
            <a:r>
              <a:rPr lang="cs-CZ" dirty="0" smtClean="0"/>
              <a:t>otázky adresované každému členu konkrétní sociální skupiny. Adresát má rozhodnout, koho ze skupiny by si vybral za partnera v určitém kritériu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Pravidla konstrukce sociometrického testu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stanovit hranice sociální skupiny</a:t>
            </a:r>
          </a:p>
          <a:p>
            <a:pPr lvl="0"/>
            <a:r>
              <a:rPr lang="cs-CZ" dirty="0" smtClean="0"/>
              <a:t>neomezený počet výběrů – tj. nerestriktivní volba</a:t>
            </a:r>
          </a:p>
          <a:p>
            <a:pPr lvl="0"/>
            <a:r>
              <a:rPr lang="cs-CZ" dirty="0" smtClean="0"/>
              <a:t>jednoznačné kritérium výběru</a:t>
            </a:r>
          </a:p>
          <a:p>
            <a:pPr lvl="0"/>
            <a:r>
              <a:rPr lang="cs-CZ" dirty="0" smtClean="0"/>
              <a:t>výsledky mají být spojovány vždy s konkrétními opatřeními</a:t>
            </a:r>
          </a:p>
          <a:p>
            <a:pPr lvl="0"/>
            <a:r>
              <a:rPr lang="cs-CZ" dirty="0" smtClean="0"/>
              <a:t>jednotlivý členové nemají vědět o výběrech, které provedli ostatní! (Pro výzkumníky není sociometricky test anonymní (je podepsán), aby mohl být vyhodnocen </a:t>
            </a:r>
            <a:r>
              <a:rPr lang="cs-CZ" dirty="0" err="1" smtClean="0"/>
              <a:t>t.j</a:t>
            </a:r>
            <a:r>
              <a:rPr lang="cs-CZ" dirty="0" smtClean="0"/>
              <a:t>. výzkumník musí vědět </a:t>
            </a:r>
            <a:r>
              <a:rPr lang="cs-CZ" i="1" dirty="0" smtClean="0"/>
              <a:t>kdo</a:t>
            </a:r>
            <a:r>
              <a:rPr lang="cs-CZ" dirty="0" smtClean="0"/>
              <a:t>  koho volí)</a:t>
            </a:r>
          </a:p>
          <a:p>
            <a:pPr lvl="0"/>
            <a:r>
              <a:rPr lang="cs-CZ" dirty="0" smtClean="0"/>
              <a:t>autor se má přesvědčit, že všichni rozumí otázkám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Cvičení: ukázka sociometrického šetření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sociometrická matice</a:t>
            </a:r>
          </a:p>
          <a:p>
            <a:pPr lvl="0"/>
            <a:r>
              <a:rPr lang="cs-CZ" dirty="0" smtClean="0"/>
              <a:t>sociometrický status</a:t>
            </a:r>
          </a:p>
          <a:p>
            <a:pPr lvl="0"/>
            <a:r>
              <a:rPr lang="cs-CZ" dirty="0" smtClean="0"/>
              <a:t>sociometrická expanzivita</a:t>
            </a:r>
          </a:p>
          <a:p>
            <a:pPr lvl="0"/>
            <a:r>
              <a:rPr lang="cs-CZ" dirty="0" smtClean="0"/>
              <a:t>sociometrický vůdce</a:t>
            </a:r>
          </a:p>
          <a:p>
            <a:pPr lvl="0"/>
            <a:r>
              <a:rPr lang="cs-CZ" dirty="0" smtClean="0"/>
              <a:t>sociometricky vyloučený</a:t>
            </a:r>
          </a:p>
          <a:p>
            <a:pPr lvl="0"/>
            <a:r>
              <a:rPr lang="cs-CZ" dirty="0" smtClean="0"/>
              <a:t>sociometricky izolovaný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9991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klima z hlediska emocionálního: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>
                <a:solidFill>
                  <a:srgbClr val="C00000"/>
                </a:solidFill>
              </a:rPr>
              <a:t>přemíra 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řád,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r>
              <a:rPr lang="cs-CZ" sz="3100" b="1" dirty="0" smtClean="0"/>
              <a:t>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729</Words>
  <Application>Microsoft Office PowerPoint</Application>
  <PresentationFormat>Předvádění na obrazovce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 Klima školní třídy </vt:lpstr>
      <vt:lpstr>Někdy „to“ funguje a někdy ne…, proč?</vt:lpstr>
      <vt:lpstr>Klima školní třídy</vt:lpstr>
      <vt:lpstr>Snímek 4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Jak zjistit vztahy ve třídě? </vt:lpstr>
      <vt:lpstr> </vt:lpstr>
      <vt:lpstr>SORAD</vt:lpstr>
      <vt:lpstr>Dotazník „Naše třída“</vt:lpstr>
      <vt:lpstr>Sociometrie</vt:lpstr>
      <vt:lpstr>Pravidla konstrukce sociometrického testu </vt:lpstr>
      <vt:lpstr> Cvičení: ukázka sociometrického šetření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lektor</cp:lastModifiedBy>
  <cp:revision>11</cp:revision>
  <cp:lastPrinted>2012-11-02T06:46:50Z</cp:lastPrinted>
  <dcterms:created xsi:type="dcterms:W3CDTF">2012-11-01T20:44:10Z</dcterms:created>
  <dcterms:modified xsi:type="dcterms:W3CDTF">2012-11-06T07:55:23Z</dcterms:modified>
</cp:coreProperties>
</file>