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01" r:id="rId4"/>
    <p:sldMasterId id="2147483714" r:id="rId5"/>
    <p:sldMasterId id="2147483727" r:id="rId6"/>
    <p:sldMasterId id="2147483740" r:id="rId7"/>
  </p:sldMasterIdLst>
  <p:notesMasterIdLst>
    <p:notesMasterId r:id="rId58"/>
  </p:notesMasterIdLst>
  <p:sldIdLst>
    <p:sldId id="257" r:id="rId8"/>
    <p:sldId id="258" r:id="rId9"/>
    <p:sldId id="333" r:id="rId10"/>
    <p:sldId id="280" r:id="rId11"/>
    <p:sldId id="281" r:id="rId12"/>
    <p:sldId id="282" r:id="rId13"/>
    <p:sldId id="283" r:id="rId14"/>
    <p:sldId id="286" r:id="rId15"/>
    <p:sldId id="287" r:id="rId16"/>
    <p:sldId id="288" r:id="rId17"/>
    <p:sldId id="313" r:id="rId18"/>
    <p:sldId id="311" r:id="rId19"/>
    <p:sldId id="310" r:id="rId20"/>
    <p:sldId id="312" r:id="rId21"/>
    <p:sldId id="314" r:id="rId22"/>
    <p:sldId id="315" r:id="rId23"/>
    <p:sldId id="316" r:id="rId24"/>
    <p:sldId id="319" r:id="rId25"/>
    <p:sldId id="352" r:id="rId26"/>
    <p:sldId id="370" r:id="rId27"/>
    <p:sldId id="320" r:id="rId28"/>
    <p:sldId id="321" r:id="rId29"/>
    <p:sldId id="330" r:id="rId30"/>
    <p:sldId id="331" r:id="rId31"/>
    <p:sldId id="323" r:id="rId32"/>
    <p:sldId id="335" r:id="rId33"/>
    <p:sldId id="336" r:id="rId34"/>
    <p:sldId id="337" r:id="rId35"/>
    <p:sldId id="325" r:id="rId36"/>
    <p:sldId id="326" r:id="rId37"/>
    <p:sldId id="327" r:id="rId38"/>
    <p:sldId id="328" r:id="rId39"/>
    <p:sldId id="329" r:id="rId40"/>
    <p:sldId id="338" r:id="rId41"/>
    <p:sldId id="339" r:id="rId42"/>
    <p:sldId id="341" r:id="rId43"/>
    <p:sldId id="342" r:id="rId44"/>
    <p:sldId id="343" r:id="rId45"/>
    <p:sldId id="344" r:id="rId46"/>
    <p:sldId id="345" r:id="rId47"/>
    <p:sldId id="346" r:id="rId48"/>
    <p:sldId id="260" r:id="rId49"/>
    <p:sldId id="365" r:id="rId50"/>
    <p:sldId id="368" r:id="rId51"/>
    <p:sldId id="366" r:id="rId52"/>
    <p:sldId id="367" r:id="rId53"/>
    <p:sldId id="369" r:id="rId54"/>
    <p:sldId id="261" r:id="rId55"/>
    <p:sldId id="263" r:id="rId56"/>
    <p:sldId id="264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3FE3-64DC-43AA-B9A1-A94D532676CE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F9BF-76FE-4965-97BD-42E29A543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81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B8B2B4CE-A471-4390-BED3-A1AE495B869A}" type="slidenum">
              <a:rPr lang="cs-CZ" smtClean="0">
                <a:solidFill>
                  <a:prstClr val="black"/>
                </a:solidFill>
              </a:rPr>
              <a:pPr eaLnBrk="1" hangingPunct="1">
                <a:buClr>
                  <a:srgbClr val="EEECE1"/>
                </a:buClr>
              </a:pPr>
              <a:t>6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034AC149-764D-4B43-86CF-B1D408D1774A}" type="slidenum">
              <a:rPr lang="cs-CZ" smtClean="0">
                <a:solidFill>
                  <a:prstClr val="black"/>
                </a:solidFill>
              </a:rPr>
              <a:pPr eaLnBrk="1" hangingPunct="1">
                <a:buClr>
                  <a:srgbClr val="EEECE1"/>
                </a:buClr>
              </a:pPr>
              <a:t>7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fld id="{33BEBD77-A260-415C-83D0-09571A1D0067}" type="slidenum">
              <a:rPr lang="cs-CZ" smtClean="0">
                <a:solidFill>
                  <a:prstClr val="black"/>
                </a:solidFill>
              </a:rPr>
              <a:pPr>
                <a:buClr>
                  <a:srgbClr val="EEECE1"/>
                </a:buClr>
                <a:defRPr/>
              </a:pPr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6F339105-F246-439C-96BA-95A7FAA193F4}" type="slidenum">
              <a:rPr lang="cs-CZ" smtClean="0">
                <a:solidFill>
                  <a:prstClr val="black"/>
                </a:solidFill>
              </a:rPr>
              <a:pPr eaLnBrk="1" hangingPunct="1">
                <a:buClr>
                  <a:srgbClr val="EEECE1"/>
                </a:buClr>
              </a:pPr>
              <a:t>12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007A4721-AA3C-4918-841F-2EAB1BCBBBDB}" type="slidenum">
              <a:rPr lang="cs-CZ" smtClean="0">
                <a:solidFill>
                  <a:prstClr val="black"/>
                </a:solidFill>
              </a:rPr>
              <a:pPr eaLnBrk="1" hangingPunct="1">
                <a:buClr>
                  <a:srgbClr val="EEECE1"/>
                </a:buClr>
              </a:pPr>
              <a:t>15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fld id="{33BEBD77-A260-415C-83D0-09571A1D0067}" type="slidenum">
              <a:rPr lang="cs-CZ" smtClean="0">
                <a:solidFill>
                  <a:prstClr val="black"/>
                </a:solidFill>
              </a:rPr>
              <a:pPr>
                <a:buClr>
                  <a:srgbClr val="EEECE1"/>
                </a:buClr>
                <a:defRPr/>
              </a:pPr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fld id="{33BEBD77-A260-415C-83D0-09571A1D0067}" type="slidenum">
              <a:rPr lang="cs-CZ" smtClean="0">
                <a:solidFill>
                  <a:prstClr val="black"/>
                </a:solidFill>
              </a:rPr>
              <a:pPr>
                <a:buClr>
                  <a:srgbClr val="EEECE1"/>
                </a:buCl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870DFB01-9461-4EA1-8495-4B536EAC694D}" type="slidenum">
              <a:rPr lang="cs-CZ" smtClean="0">
                <a:solidFill>
                  <a:prstClr val="black"/>
                </a:solidFill>
              </a:rPr>
              <a:pPr eaLnBrk="1" hangingPunct="1">
                <a:buClr>
                  <a:srgbClr val="EEECE1"/>
                </a:buClr>
              </a:pPr>
              <a:t>29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5A84-57AD-4D0B-B614-EA45656BD67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12A8-7CF0-49CB-9119-5570F1EA5CB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2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BE4B-676D-4797-AC7A-784DF15D97B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27ACB6-16B8-4D45-A42A-818D37C588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8F96-9693-4DAE-BCCB-E2F0850BA5D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3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DE97-3843-4518-AF0A-0C2C6365CD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7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646-A88E-4208-9C57-3E59A277C9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4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47BD-7708-49EA-A6F8-40AF2AAC125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62A5-B8B5-4D49-9DC6-D1B46F4C4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8024-7773-4837-8C5F-D0DF5EF989D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5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3293-48B0-4772-B230-A85F052A2B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C1D7B-7EA9-4C88-8B2B-522A0FA702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0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C3CF-4398-481B-AFBF-D588332CBBD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C58-463D-4924-9CDD-196AE35855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9F94-306C-49E3-9480-F5325D93D4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7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5EE0-479C-4914-A8D7-FA25600DE9D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7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1F70-589D-4599-A54D-614956AE3D2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3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33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0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70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6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944B8-26DE-4233-B358-4E2182F7D6A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03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75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89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6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6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83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00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6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CE9C-F1C7-423B-80A8-5CB3873F76C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08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95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53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34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08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4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76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0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9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9DF3-DF51-43CE-84C6-60CC34DBE90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57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3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6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60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89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5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4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5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7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6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8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4BDA4-DDCB-444E-A344-30988E5DE85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5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43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85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86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31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50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8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5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10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45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4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7B3D-CF44-4C9D-B08A-DB7F42AC1D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4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55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7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89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63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9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63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82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4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20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0003-6FA3-4E7E-94CA-B4530B24E77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6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7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82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449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68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78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75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792C-9559-41C3-9F55-D9DF6CBE76C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661C5-ECD7-49F3-86AA-D705D6B11DAB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C50B422-1362-48C9-964B-9FFEC3797695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CC99"/>
                </a:buClr>
                <a:buSzPct val="70000"/>
                <a:buFont typeface="Wingdings" pitchFamily="2" charset="2"/>
                <a:buNone/>
              </a:pPr>
              <a:endParaRPr lang="cs-CZ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9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8C0EE56-A87F-41FD-BD1A-50D98A278797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0000"/>
                <a:buFont typeface="Wingdings" pitchFamily="2" charset="2"/>
                <a:buNone/>
              </a:pPr>
              <a:endParaRPr lang="cs-CZ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6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3.10.2012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9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csu/redakce.nsf/i/vekova_skladba_obyvatelstva_cr" TargetMode="External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nczisk.sk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WordArt 2"/>
          <p:cNvSpPr>
            <a:spLocks noChangeArrowheads="1" noChangeShapeType="1" noTextEdit="1"/>
          </p:cNvSpPr>
          <p:nvPr/>
        </p:nvSpPr>
        <p:spPr bwMode="auto">
          <a:xfrm>
            <a:off x="1358900" y="2655888"/>
            <a:ext cx="6648450" cy="1384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cs typeface="Arial"/>
              </a:rPr>
              <a:t>ZDRAVOTNÍ SITUACE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cs typeface="Arial"/>
              </a:rPr>
              <a:t>V ČESKÉ REPUBLICE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589338" y="930275"/>
            <a:ext cx="13763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5400" b="1" dirty="0" smtClean="0">
                <a:solidFill>
                  <a:srgbClr val="CC3300"/>
                </a:solidFill>
              </a:rPr>
              <a:t> 9</a:t>
            </a:r>
            <a:endParaRPr lang="cs-CZ" sz="5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3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268760"/>
            <a:ext cx="7840663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</a:rPr>
              <a:t>	</a:t>
            </a:r>
            <a:r>
              <a:rPr lang="cs-CZ" sz="2400" b="1" dirty="0" smtClean="0"/>
              <a:t>A</a:t>
            </a:r>
            <a:r>
              <a:rPr lang="cs-CZ" sz="2400" b="1" dirty="0"/>
              <a:t>: </a:t>
            </a:r>
            <a:r>
              <a:rPr lang="cs-CZ" sz="2400" b="1" dirty="0" smtClean="0"/>
              <a:t>Velikost a složení populace</a:t>
            </a:r>
            <a:endParaRPr lang="cs-CZ" sz="2400" b="1" dirty="0"/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2400" b="1" dirty="0"/>
              <a:t>	B: </a:t>
            </a:r>
            <a:r>
              <a:rPr lang="cs-CZ" sz="2400" b="1" dirty="0" smtClean="0"/>
              <a:t>Demografické procesy</a:t>
            </a:r>
            <a:endParaRPr lang="cs-CZ" sz="2400" b="1" dirty="0"/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Statistika zdravotního stavu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 smtClean="0"/>
              <a:t>A: Statistiky nemocnosti</a:t>
            </a:r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 smtClean="0"/>
              <a:t>B: Statistika zemřelých 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590550" indent="-590550" eaLnBrk="1" hangingPunct="1">
              <a:buSzTx/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</a:t>
            </a:r>
            <a:r>
              <a:rPr lang="cs-CZ" sz="3200" cap="all" dirty="0">
                <a:solidFill>
                  <a:srgbClr val="0000CC"/>
                </a:solidFill>
              </a:rPr>
              <a:t>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 smtClean="0">
                <a:solidFill>
                  <a:srgbClr val="0000CC"/>
                </a:solidFill>
              </a:rPr>
              <a:t>zdravotního </a:t>
            </a:r>
            <a:r>
              <a:rPr lang="cs-CZ" sz="3200" cap="all" dirty="0">
                <a:solidFill>
                  <a:srgbClr val="0000CC"/>
                </a:solidFill>
              </a:rPr>
              <a:t>stavu</a:t>
            </a:r>
            <a:endParaRPr lang="cs-CZ" sz="3200" cap="all" dirty="0" smtClean="0">
              <a:solidFill>
                <a:srgbClr val="0000CC"/>
              </a:solidFill>
            </a:endParaRPr>
          </a:p>
        </p:txBody>
      </p:sp>
      <p:sp>
        <p:nvSpPr>
          <p:cNvPr id="38917" name="Zahnutá šipka doleva 5"/>
          <p:cNvSpPr>
            <a:spLocks noChangeArrowheads="1"/>
          </p:cNvSpPr>
          <p:nvPr/>
        </p:nvSpPr>
        <p:spPr bwMode="auto">
          <a:xfrm>
            <a:off x="5219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ahnutá šipka doleva 6"/>
          <p:cNvSpPr/>
          <p:nvPr/>
        </p:nvSpPr>
        <p:spPr bwMode="auto">
          <a:xfrm rot="21180426">
            <a:off x="7235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Zahnutá šipka doleva 10"/>
          <p:cNvSpPr/>
          <p:nvPr/>
        </p:nvSpPr>
        <p:spPr bwMode="auto">
          <a:xfrm rot="11217581">
            <a:off x="407105" y="1743076"/>
            <a:ext cx="1366837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4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Negativní míry zdraví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nemocí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pracovní neschopnosti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hospitalizovaných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povinně hlášených nemocí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 smtClean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úmrtí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zemřelých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příčin smrti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169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176713" cy="4967287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Klady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srovnávání, hodnocení trendů (vývoje v čase)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východisko pro počáteční fáze výzkumu (formulace pracovních hypotéz)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všeobecně dostupný a relativně levný zdroj informací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1123950"/>
            <a:ext cx="40322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Zápory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fenomén ledovce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 smtClean="0"/>
              <a:t>nekompletnost dat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neznámá správnost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živelnost, nepropojenost 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611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60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539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716463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6568" name="Nadpis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696200" cy="814387"/>
          </a:xfrm>
        </p:spPr>
        <p:txBody>
          <a:bodyPr/>
          <a:lstStyle/>
          <a:p>
            <a:r>
              <a:rPr lang="cs-CZ" cap="all" dirty="0" smtClean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50825" y="1589088"/>
            <a:ext cx="4275138" cy="47196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08962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Fenomén ledovce</a:t>
            </a:r>
            <a:endParaRPr lang="cs-CZ" b="1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5038"/>
            <a:ext cx="4321175" cy="3657600"/>
          </a:xfrm>
        </p:spPr>
        <p:txBody>
          <a:bodyPr/>
          <a:lstStyle/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Osoby, které navštíví zdravotnické zařízení.</a:t>
            </a:r>
          </a:p>
          <a:p>
            <a:pPr eaLnBrk="1" hangingPunct="1"/>
            <a:endParaRPr lang="cs-CZ" sz="2000" dirty="0" smtClean="0"/>
          </a:p>
          <a:p>
            <a:pPr eaLnBrk="1" hangingPunct="1">
              <a:buFont typeface="Wingdings" pitchFamily="2" charset="2"/>
              <a:buNone/>
            </a:pPr>
            <a:endParaRPr lang="cs-CZ" sz="2000" dirty="0" smtClean="0"/>
          </a:p>
          <a:p>
            <a:pPr eaLnBrk="1" hangingPunct="1"/>
            <a:r>
              <a:rPr lang="cs-CZ" sz="2000" dirty="0" smtClean="0"/>
              <a:t>Nemoc v latentní fázi. </a:t>
            </a:r>
          </a:p>
          <a:p>
            <a:pPr eaLnBrk="1" hangingPunct="1"/>
            <a:r>
              <a:rPr lang="cs-CZ" sz="2000" dirty="0" smtClean="0"/>
              <a:t>Nemocní, kteří nenavštíví ZZ.</a:t>
            </a:r>
          </a:p>
          <a:p>
            <a:pPr eaLnBrk="1" hangingPunct="1"/>
            <a:r>
              <a:rPr lang="cs-CZ" sz="2000" dirty="0" smtClean="0"/>
              <a:t>Trvalé následky nemocí - zdravotní handicapy. </a:t>
            </a:r>
          </a:p>
          <a:p>
            <a:pPr eaLnBrk="1" hangingPunct="1"/>
            <a:r>
              <a:rPr lang="cs-CZ" sz="2000" dirty="0" smtClean="0"/>
              <a:t>Osoby, jež nemoc nevnímají.</a:t>
            </a:r>
          </a:p>
        </p:txBody>
      </p:sp>
      <p:pic>
        <p:nvPicPr>
          <p:cNvPr id="65540" name="Picture 4" descr="Iceberg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2060575"/>
            <a:ext cx="3651250" cy="3946525"/>
          </a:xfrm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500563" y="3357563"/>
            <a:ext cx="38877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8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založené na evidenci nemocí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89125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Incidence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Prevalence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Průměrná doba trvání nemoci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45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86713" cy="4038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C00000"/>
                </a:solidFill>
              </a:rPr>
              <a:t>ÚMRTNOST</a:t>
            </a:r>
            <a:r>
              <a:rPr lang="cs-CZ" sz="2800" b="1" dirty="0"/>
              <a:t> (mortalita)</a:t>
            </a:r>
            <a:r>
              <a:rPr lang="cs-CZ" sz="2800" dirty="0"/>
              <a:t> </a:t>
            </a:r>
            <a:r>
              <a:rPr lang="cs-CZ" sz="2800" dirty="0" smtClean="0"/>
              <a:t>jako indikátor zdraví  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List </a:t>
            </a:r>
            <a:r>
              <a:rPr lang="cs-CZ" b="1" dirty="0">
                <a:solidFill>
                  <a:srgbClr val="C00000"/>
                </a:solidFill>
              </a:rPr>
              <a:t>o prohlídce </a:t>
            </a:r>
            <a:r>
              <a:rPr lang="cs-CZ" b="1" dirty="0" smtClean="0">
                <a:solidFill>
                  <a:srgbClr val="C00000"/>
                </a:solidFill>
              </a:rPr>
              <a:t>mrtvého</a:t>
            </a:r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85589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3369" y="1290216"/>
            <a:ext cx="3771900" cy="53071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Přednosti</a:t>
            </a:r>
            <a:endParaRPr lang="cs-CZ" sz="23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dirty="0" smtClean="0"/>
              <a:t>úmrtí je neopakovatelné, snadno rozpoznatelné</a:t>
            </a:r>
          </a:p>
          <a:p>
            <a:pPr eaLnBrk="1" hangingPunct="1"/>
            <a:r>
              <a:rPr lang="cs-CZ" sz="2300" dirty="0" smtClean="0"/>
              <a:t>lze přesně časově určit</a:t>
            </a:r>
          </a:p>
          <a:p>
            <a:pPr eaLnBrk="1" hangingPunct="1"/>
            <a:r>
              <a:rPr lang="cs-CZ" sz="2300" dirty="0"/>
              <a:t>l</a:t>
            </a:r>
            <a:r>
              <a:rPr lang="cs-CZ" sz="2300" dirty="0" smtClean="0"/>
              <a:t>ze měřit p-st výskytu úmrtí v populaci</a:t>
            </a:r>
          </a:p>
          <a:p>
            <a:pPr eaLnBrk="1" hangingPunct="1"/>
            <a:r>
              <a:rPr lang="cs-CZ" sz="2300" dirty="0"/>
              <a:t>s</a:t>
            </a:r>
            <a:r>
              <a:rPr lang="cs-CZ" sz="2300" dirty="0" smtClean="0"/>
              <a:t>tatistickou jednotkou je osoba</a:t>
            </a:r>
          </a:p>
          <a:p>
            <a:pPr eaLnBrk="1" hangingPunct="1"/>
            <a:r>
              <a:rPr lang="cs-CZ" sz="2300" dirty="0" smtClean="0"/>
              <a:t>dlouhodobé časové řady</a:t>
            </a:r>
          </a:p>
          <a:p>
            <a:pPr eaLnBrk="1" hangingPunct="1"/>
            <a:r>
              <a:rPr lang="cs-CZ" sz="2300" dirty="0" smtClean="0"/>
              <a:t>mezinárodní </a:t>
            </a:r>
            <a:r>
              <a:rPr lang="cs-CZ" sz="2300" dirty="0" smtClean="0"/>
              <a:t>srovnání</a:t>
            </a:r>
            <a:endParaRPr lang="cs-CZ" sz="23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288" y="1268760"/>
            <a:ext cx="4179887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Zápory</a:t>
            </a:r>
            <a:endParaRPr lang="cs-CZ" sz="23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dirty="0" smtClean="0"/>
              <a:t>pouze nemoci vedoucí ke smrti</a:t>
            </a:r>
          </a:p>
          <a:p>
            <a:pPr eaLnBrk="1" hangingPunct="1"/>
            <a:r>
              <a:rPr lang="cs-CZ" sz="2300" dirty="0"/>
              <a:t>i</a:t>
            </a:r>
            <a:r>
              <a:rPr lang="cs-CZ" sz="2300" dirty="0" smtClean="0"/>
              <a:t>nformace o lidech, kteří nepatří do živé populace</a:t>
            </a:r>
          </a:p>
          <a:p>
            <a:pPr eaLnBrk="1" hangingPunct="1"/>
            <a:r>
              <a:rPr lang="cs-CZ" sz="2300" dirty="0"/>
              <a:t>n</a:t>
            </a:r>
            <a:r>
              <a:rPr lang="cs-CZ" sz="2300" dirty="0" smtClean="0"/>
              <a:t>eznámá </a:t>
            </a:r>
            <a:r>
              <a:rPr lang="cs-CZ" sz="2300" dirty="0" smtClean="0"/>
              <a:t>spolehlivost a přesnost</a:t>
            </a:r>
            <a:endParaRPr lang="cs-CZ" sz="2300" dirty="0" smtClean="0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539552" y="1755252"/>
            <a:ext cx="3816350" cy="484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4716463" y="1772816"/>
            <a:ext cx="4176712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</p:spTree>
    <p:extLst>
      <p:ext uri="{BB962C8B-B14F-4D97-AF65-F5344CB8AC3E}">
        <p14:creationId xmlns:p14="http://schemas.microsoft.com/office/powerpoint/2010/main" val="297616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založené na evidenci úmrtí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Hrubá míra úmrtnosti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Kojenecká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Střední délka života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8557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2. Standardizovaná úmrtnost</a:t>
            </a:r>
            <a:br>
              <a:rPr lang="cs-CZ" sz="3600" b="1" dirty="0" smtClean="0">
                <a:solidFill>
                  <a:srgbClr val="0000CC"/>
                </a:solidFill>
              </a:rPr>
            </a:br>
            <a:endParaRPr lang="cs-CZ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69620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 smtClean="0"/>
              <a:t>Přepočítaná hodnota</a:t>
            </a:r>
            <a:r>
              <a:rPr lang="cs-CZ" sz="2800" dirty="0" smtClean="0"/>
              <a:t> hrubé úmrtnosti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 smtClean="0"/>
              <a:t>Srovnávání úmrtností </a:t>
            </a:r>
            <a:r>
              <a:rPr lang="cs-CZ" sz="2800" dirty="0" smtClean="0"/>
              <a:t>v populacích s rozdílnou věkovou strukturou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0915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608B8"/>
                </a:solidFill>
              </a:rPr>
              <a:t>Vlastnosti relativních ukazatelů</a:t>
            </a:r>
            <a:endParaRPr lang="cs-CZ" sz="32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57400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Relativní ukazatele vyjadřují</a:t>
            </a:r>
          </a:p>
          <a:p>
            <a:pPr lvl="3"/>
            <a:r>
              <a:rPr lang="cs-CZ" sz="2800" dirty="0" smtClean="0"/>
              <a:t>jak</a:t>
            </a:r>
            <a:r>
              <a:rPr lang="cs-CZ" sz="2800" b="1" dirty="0" smtClean="0">
                <a:solidFill>
                  <a:srgbClr val="FF0000"/>
                </a:solidFill>
              </a:rPr>
              <a:t> frekvenci</a:t>
            </a:r>
            <a:r>
              <a:rPr lang="cs-CZ" sz="2800" dirty="0" smtClean="0"/>
              <a:t> výskytu jevu, </a:t>
            </a:r>
          </a:p>
          <a:p>
            <a:pPr lvl="3"/>
            <a:r>
              <a:rPr lang="cs-CZ" sz="2800" dirty="0" smtClean="0"/>
              <a:t>tak</a:t>
            </a:r>
            <a:r>
              <a:rPr lang="cs-CZ" sz="2800" b="1" dirty="0" smtClean="0">
                <a:solidFill>
                  <a:srgbClr val="FF0000"/>
                </a:solidFill>
              </a:rPr>
              <a:t> strukturu </a:t>
            </a:r>
            <a:r>
              <a:rPr lang="cs-CZ" sz="2800" dirty="0" smtClean="0"/>
              <a:t>populace.</a:t>
            </a:r>
          </a:p>
          <a:p>
            <a:pPr marL="40005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25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4675" y="608013"/>
            <a:ext cx="8404225" cy="6078537"/>
          </a:xfrm>
        </p:spPr>
        <p:txBody>
          <a:bodyPr/>
          <a:lstStyle/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3100" dirty="0"/>
              <a:t>Zdravotní situace v České republice se </a:t>
            </a:r>
            <a:r>
              <a:rPr lang="cs-CZ" sz="3100" dirty="0" smtClean="0"/>
              <a:t>v některých </a:t>
            </a:r>
            <a:r>
              <a:rPr lang="cs-CZ" sz="3100" dirty="0"/>
              <a:t>aspektech zlepšuje. Vývoj, úroveň ani rozložení zdraví lidí však neodpovídá potřebám ani skutečným možnostem.</a:t>
            </a:r>
          </a:p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1600" dirty="0"/>
          </a:p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3100" dirty="0"/>
              <a:t>O závažných zdravotních problémech vypovídají:</a:t>
            </a:r>
          </a:p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3100" b="1" dirty="0"/>
              <a:t>	</a:t>
            </a:r>
            <a:r>
              <a:rPr lang="cs-CZ" sz="3100" b="1" dirty="0">
                <a:solidFill>
                  <a:srgbClr val="C00000"/>
                </a:solidFill>
              </a:rPr>
              <a:t>a.</a:t>
            </a:r>
            <a:r>
              <a:rPr lang="cs-CZ" sz="3100" b="1" dirty="0"/>
              <a:t> ukazatele zdravotního stavu 	 	  		obyvatelstva,</a:t>
            </a:r>
          </a:p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3100" b="1" dirty="0"/>
              <a:t>	</a:t>
            </a:r>
            <a:r>
              <a:rPr lang="cs-CZ" sz="3100" b="1" dirty="0">
                <a:solidFill>
                  <a:srgbClr val="C00000"/>
                </a:solidFill>
              </a:rPr>
              <a:t>b.</a:t>
            </a:r>
            <a:r>
              <a:rPr lang="cs-CZ" sz="3100" b="1" dirty="0"/>
              <a:t> charakteristiky životního způsobu,</a:t>
            </a:r>
          </a:p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3100" b="1" dirty="0"/>
              <a:t>	</a:t>
            </a:r>
            <a:r>
              <a:rPr lang="cs-CZ" sz="3100" b="1" dirty="0">
                <a:solidFill>
                  <a:srgbClr val="C00000"/>
                </a:solidFill>
              </a:rPr>
              <a:t>c. </a:t>
            </a:r>
            <a:r>
              <a:rPr lang="cs-CZ" sz="3100" b="1" dirty="0"/>
              <a:t>charakteristiky životního prostředí,</a:t>
            </a:r>
          </a:p>
          <a:p>
            <a:pPr marL="0" indent="0" defTabSz="1166813">
              <a:lnSpc>
                <a:spcPct val="8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3100" b="1" dirty="0"/>
              <a:t>	</a:t>
            </a:r>
            <a:r>
              <a:rPr lang="cs-CZ" sz="3100" b="1" dirty="0">
                <a:solidFill>
                  <a:srgbClr val="C00000"/>
                </a:solidFill>
              </a:rPr>
              <a:t>d.</a:t>
            </a:r>
            <a:r>
              <a:rPr lang="cs-CZ" sz="3100" b="1" dirty="0"/>
              <a:t> stav, činnost a výsledky 	 			zdravotnictví.</a:t>
            </a:r>
          </a:p>
        </p:txBody>
      </p:sp>
    </p:spTree>
    <p:extLst>
      <p:ext uri="{BB962C8B-B14F-4D97-AF65-F5344CB8AC3E}">
        <p14:creationId xmlns:p14="http://schemas.microsoft.com/office/powerpoint/2010/main" val="86804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08B8"/>
                </a:solidFill>
              </a:rPr>
              <a:t>Standardizované ukazatele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Teoretické, přepočítané hodnoty, mají smysl </a:t>
            </a:r>
            <a:r>
              <a:rPr lang="cs-CZ" sz="2800" b="1" dirty="0" smtClean="0">
                <a:solidFill>
                  <a:srgbClr val="C00000"/>
                </a:solidFill>
              </a:rPr>
              <a:t>pouze pro srovnání</a:t>
            </a:r>
            <a:r>
              <a:rPr lang="cs-CZ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rgbClr val="C00000"/>
                </a:solidFill>
              </a:rPr>
              <a:t>Různé ukazatele </a:t>
            </a:r>
            <a:r>
              <a:rPr lang="cs-CZ" sz="2800" dirty="0" smtClean="0"/>
              <a:t>podle </a:t>
            </a:r>
            <a:r>
              <a:rPr lang="cs-CZ" sz="2800" b="1" dirty="0" smtClean="0">
                <a:solidFill>
                  <a:srgbClr val="C00000"/>
                </a:solidFill>
              </a:rPr>
              <a:t>různých znaků</a:t>
            </a:r>
            <a:r>
              <a:rPr lang="cs-CZ" sz="2800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Při sledování dlouhodobých </a:t>
            </a:r>
            <a:r>
              <a:rPr lang="cs-CZ" sz="2800" b="1" dirty="0" smtClean="0">
                <a:solidFill>
                  <a:srgbClr val="C00000"/>
                </a:solidFill>
                <a:hlinkClick r:id="rId2"/>
              </a:rPr>
              <a:t>časových řad</a:t>
            </a:r>
            <a:r>
              <a:rPr lang="cs-CZ" sz="2800" b="1" dirty="0" smtClean="0"/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9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7842448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AutoNum type="arabicPeriod"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počet zemřelých ve věku x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střední stav obyv. ve věku x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cs-CZ" sz="2700" dirty="0" smtClean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28184" y="285283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1115616" y="3140968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>
          <a:xfrm>
            <a:off x="718815" y="836712"/>
            <a:ext cx="8425185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3. Specifická </a:t>
            </a:r>
            <a:r>
              <a:rPr lang="cs-CZ" sz="3600" b="1" dirty="0">
                <a:solidFill>
                  <a:srgbClr val="0000CC"/>
                </a:solidFill>
              </a:rPr>
              <a:t>úmrtnost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9563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7554913" cy="5328592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300" b="1" dirty="0" smtClean="0"/>
              <a:t>	počet zemřelých do 1 roku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300" b="1" dirty="0" smtClean="0"/>
              <a:t>	    počet živě narozených</a:t>
            </a:r>
            <a:endParaRPr lang="cs-CZ" sz="23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300" b="1" dirty="0" smtClean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Ukazatel zdravotního stavu i socioekon. poměrů</a:t>
            </a:r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Další ukazatele úmrtnosti kolem porodu:	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sz="2800" dirty="0" smtClean="0"/>
              <a:t>  </a:t>
            </a:r>
            <a:r>
              <a:rPr lang="cs-CZ" dirty="0" smtClean="0"/>
              <a:t>poporodní (do 3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časná (do 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novorozenecká (do 27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ponovorozenecká (od 28 dnů do 1 roku)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perinatální (mrtvě narození + časná úmrtnost)</a:t>
            </a:r>
          </a:p>
          <a:p>
            <a:pPr marL="514350" indent="-514350" eaLnBrk="1" hangingPunct="1">
              <a:buClr>
                <a:srgbClr val="E40404"/>
              </a:buClr>
              <a:buSzTx/>
              <a:buFont typeface="Wingdings" pitchFamily="2" charset="2"/>
              <a:buChar char="§"/>
            </a:pPr>
            <a:endParaRPr lang="cs-CZ" sz="2300" dirty="0" smtClean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168" y="1412776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600" b="1" dirty="0" smtClean="0"/>
              <a:t>X</a:t>
            </a:r>
            <a:r>
              <a:rPr lang="cs-CZ" sz="2300" b="1" dirty="0" smtClean="0"/>
              <a:t> 1000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115616" y="1628800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8280722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4</a:t>
            </a:r>
            <a:r>
              <a:rPr lang="cs-CZ" sz="3600" b="1" dirty="0" smtClean="0">
                <a:solidFill>
                  <a:srgbClr val="0000CC"/>
                </a:solidFill>
              </a:rPr>
              <a:t>. Kojenecká </a:t>
            </a:r>
            <a:r>
              <a:rPr lang="cs-CZ" sz="3600" b="1" dirty="0">
                <a:solidFill>
                  <a:srgbClr val="0000CC"/>
                </a:solidFill>
              </a:rPr>
              <a:t>úmrtnost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5988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268413"/>
            <a:ext cx="6238875" cy="4321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0350"/>
            <a:ext cx="48768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696200" cy="4038600"/>
          </a:xfrm>
        </p:spPr>
        <p:txBody>
          <a:bodyPr/>
          <a:lstStyle/>
          <a:p>
            <a:pPr marL="590550" indent="-5905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 smtClean="0"/>
              <a:t>ukazatel úmrtnostních tabulek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 smtClean="0"/>
              <a:t>průměrný počet roků, které má naději prožít osoba právě x-letá</a:t>
            </a:r>
            <a:endParaRPr lang="cs-CZ" sz="2700" dirty="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629220" y="476672"/>
            <a:ext cx="8497193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5. Střední </a:t>
            </a:r>
            <a:r>
              <a:rPr lang="cs-CZ" sz="3600" b="1" dirty="0">
                <a:solidFill>
                  <a:srgbClr val="0000CC"/>
                </a:solidFill>
              </a:rPr>
              <a:t>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4550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08B8"/>
                </a:solidFill>
              </a:rPr>
              <a:t>Úmrtnostní tabulky - využití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41380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/>
              <a:t>Obecná míra zdraví</a:t>
            </a:r>
          </a:p>
          <a:p>
            <a:pPr lvl="2">
              <a:buFont typeface="Arial" pitchFamily="34" charset="0"/>
              <a:buChar char="-"/>
            </a:pPr>
            <a:r>
              <a:rPr lang="cs-CZ" sz="2800" dirty="0" smtClean="0"/>
              <a:t>odráží biologickou, vitální zdatnost obyvatelstva</a:t>
            </a:r>
          </a:p>
          <a:p>
            <a:endParaRPr lang="cs-CZ" dirty="0" smtClean="0"/>
          </a:p>
          <a:p>
            <a:r>
              <a:rPr lang="cs-CZ" sz="2800" b="1" dirty="0" smtClean="0"/>
              <a:t>Metodu úmrtnostních tabulek </a:t>
            </a:r>
            <a:r>
              <a:rPr lang="cs-CZ" sz="2800" dirty="0" smtClean="0"/>
              <a:t>lze použít pro sledování osudu (úmrtí, ale i vyléčení) nemocných osob, např. od: </a:t>
            </a:r>
          </a:p>
          <a:p>
            <a:pPr lvl="2">
              <a:buFont typeface="Arial" pitchFamily="34" charset="0"/>
              <a:buChar char="-"/>
            </a:pPr>
            <a:r>
              <a:rPr lang="cs-CZ" sz="2800" dirty="0" smtClean="0"/>
              <a:t>stanovení diagnózy</a:t>
            </a:r>
          </a:p>
          <a:p>
            <a:pPr lvl="2">
              <a:buFont typeface="Arial" pitchFamily="34" charset="0"/>
              <a:buChar char="-"/>
            </a:pPr>
            <a:r>
              <a:rPr lang="cs-CZ" sz="2800" dirty="0" smtClean="0"/>
              <a:t>provedení operace</a:t>
            </a:r>
          </a:p>
          <a:p>
            <a:pPr lvl="2">
              <a:buFont typeface="Arial" pitchFamily="34" charset="0"/>
              <a:buChar char="-"/>
            </a:pPr>
            <a:r>
              <a:rPr lang="cs-CZ" sz="2800" dirty="0"/>
              <a:t>z</a:t>
            </a:r>
            <a:r>
              <a:rPr lang="cs-CZ" sz="2800" dirty="0" smtClean="0"/>
              <a:t>měny způsobu léčby</a:t>
            </a: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903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" y="1340767"/>
            <a:ext cx="905475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39952" y="2060848"/>
            <a:ext cx="576064" cy="21602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4644008" y="548680"/>
            <a:ext cx="1296144" cy="576064"/>
          </a:xfrm>
          <a:prstGeom prst="wedgeRoundRectCallout">
            <a:avLst>
              <a:gd name="adj1" fmla="val -56346"/>
              <a:gd name="adj2" fmla="val 212623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Kořen tabulky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107504" y="4869160"/>
            <a:ext cx="885698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39952" y="4653136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3779912" y="5607792"/>
            <a:ext cx="1566174" cy="576064"/>
          </a:xfrm>
          <a:prstGeom prst="wedgeRoundRectCallout">
            <a:avLst>
              <a:gd name="adj1" fmla="val 11221"/>
              <a:gd name="adj2" fmla="val -178737"/>
              <a:gd name="adj3" fmla="val 16667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Počet 12 letých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</a:rPr>
              <a:t>v tabulkové pop.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48064" y="4638699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4508993" y="6240596"/>
            <a:ext cx="1566174" cy="576064"/>
          </a:xfrm>
          <a:prstGeom prst="wedgeRoundRectCallout">
            <a:avLst>
              <a:gd name="adj1" fmla="val 26064"/>
              <a:gd name="adj2" fmla="val -286352"/>
              <a:gd name="adj3" fmla="val 16667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Počet zemřelých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</a:rPr>
              <a:t>v tabulkové pop.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051720" y="4638699"/>
            <a:ext cx="648072" cy="21602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259632" y="4640330"/>
            <a:ext cx="648072" cy="21602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Zaoblený obdélníkový popisek 23"/>
          <p:cNvSpPr/>
          <p:nvPr/>
        </p:nvSpPr>
        <p:spPr>
          <a:xfrm>
            <a:off x="30735" y="6240596"/>
            <a:ext cx="1638182" cy="576064"/>
          </a:xfrm>
          <a:prstGeom prst="wedgeRoundRectCallout">
            <a:avLst>
              <a:gd name="adj1" fmla="val 28642"/>
              <a:gd name="adj2" fmla="val -282317"/>
              <a:gd name="adj3" fmla="val 16667"/>
            </a:avLst>
          </a:pr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Počet zemřelých ve skutečné pop.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1475656" y="5607792"/>
            <a:ext cx="1638182" cy="576064"/>
          </a:xfrm>
          <a:prstGeom prst="wedgeRoundRectCallout">
            <a:avLst>
              <a:gd name="adj1" fmla="val 21073"/>
              <a:gd name="adj2" fmla="val -182773"/>
              <a:gd name="adj3" fmla="val 16667"/>
            </a:avLst>
          </a:pr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Počet 12 letých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</a:rPr>
              <a:t>ve skutečné pop.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987824" y="4653136"/>
            <a:ext cx="792088" cy="21602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>
            <a:off x="2294747" y="476672"/>
            <a:ext cx="1872209" cy="576064"/>
          </a:xfrm>
          <a:prstGeom prst="wedgeRoundRectCallout">
            <a:avLst>
              <a:gd name="adj1" fmla="val -9759"/>
              <a:gd name="adj2" fmla="val 675368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P-st úmrtí před 13. narozeninami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963804" y="4634704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876256" y="4636827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2" name="Zaoblený obdélníkový popisek 31"/>
          <p:cNvSpPr/>
          <p:nvPr/>
        </p:nvSpPr>
        <p:spPr>
          <a:xfrm>
            <a:off x="5940152" y="5648867"/>
            <a:ext cx="1584176" cy="576064"/>
          </a:xfrm>
          <a:prstGeom prst="wedgeRoundRectCallout">
            <a:avLst>
              <a:gd name="adj1" fmla="val -8527"/>
              <a:gd name="adj2" fmla="val -185462"/>
              <a:gd name="adj3" fmla="val 16667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Stř. stav obyv.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</a:rPr>
              <a:t>tabulkové pop.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6876256" y="6281936"/>
            <a:ext cx="2088232" cy="576064"/>
          </a:xfrm>
          <a:prstGeom prst="wedgeRoundRectCallout">
            <a:avLst>
              <a:gd name="adj1" fmla="val -20322"/>
              <a:gd name="adj2" fmla="val -290387"/>
              <a:gd name="adj3" fmla="val 16667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Počet let, které prožijí 12 letí dohromady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920372" y="4648865"/>
            <a:ext cx="576064" cy="21602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6" name="Zaoblený obdélníkový popisek 35"/>
          <p:cNvSpPr/>
          <p:nvPr/>
        </p:nvSpPr>
        <p:spPr>
          <a:xfrm>
            <a:off x="7228333" y="476672"/>
            <a:ext cx="1584176" cy="576064"/>
          </a:xfrm>
          <a:prstGeom prst="wedgeRoundRectCallout">
            <a:avLst>
              <a:gd name="adj1" fmla="val 29039"/>
              <a:gd name="adj2" fmla="val 679404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Střední délka života</a:t>
            </a:r>
          </a:p>
        </p:txBody>
      </p:sp>
    </p:spTree>
    <p:extLst>
      <p:ext uri="{BB962C8B-B14F-4D97-AF65-F5344CB8AC3E}">
        <p14:creationId xmlns:p14="http://schemas.microsoft.com/office/powerpoint/2010/main" val="36026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3608B8"/>
                </a:solidFill>
              </a:rPr>
              <a:t>Střední délka života </a:t>
            </a:r>
            <a:r>
              <a:rPr lang="cs-CZ" b="1" dirty="0" smtClean="0">
                <a:solidFill>
                  <a:srgbClr val="FF0000"/>
                </a:solidFill>
              </a:rPr>
              <a:t>e</a:t>
            </a:r>
            <a:r>
              <a:rPr lang="cs-CZ" b="1" baseline="-25000" dirty="0" smtClean="0">
                <a:solidFill>
                  <a:srgbClr val="FF0000"/>
                </a:solidFill>
              </a:rPr>
              <a:t>x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600" dirty="0"/>
              <a:t>počet roků, který </a:t>
            </a:r>
            <a:r>
              <a:rPr lang="cs-CZ" sz="2600" b="1" dirty="0"/>
              <a:t>v průměru</a:t>
            </a:r>
            <a:r>
              <a:rPr lang="cs-CZ" sz="2600" dirty="0"/>
              <a:t> ještě prožije osoba pravě x-letá 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0" indent="0">
              <a:buNone/>
            </a:pPr>
            <a:r>
              <a:rPr lang="cs-CZ" sz="2600" b="1" dirty="0"/>
              <a:t>	</a:t>
            </a:r>
            <a:r>
              <a:rPr lang="cs-CZ" sz="2600" b="1" u="sng" cap="all" dirty="0" smtClean="0">
                <a:solidFill>
                  <a:srgbClr val="FF0000"/>
                </a:solidFill>
              </a:rPr>
              <a:t>ovšem za </a:t>
            </a:r>
            <a:r>
              <a:rPr lang="cs-CZ" sz="2600" b="1" u="sng" cap="all" dirty="0">
                <a:solidFill>
                  <a:srgbClr val="FF0000"/>
                </a:solidFill>
              </a:rPr>
              <a:t>předpokladu</a:t>
            </a:r>
            <a:r>
              <a:rPr lang="cs-CZ" sz="2600" cap="all" dirty="0"/>
              <a:t>, 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1714500" lvl="4" indent="0">
              <a:buNone/>
            </a:pPr>
            <a:r>
              <a:rPr lang="cs-CZ" sz="2600" dirty="0"/>
              <a:t>že se po celou dobu jejího dalšího života </a:t>
            </a:r>
            <a:r>
              <a:rPr lang="cs-CZ" sz="2600" dirty="0" smtClean="0"/>
              <a:t>nezmění </a:t>
            </a:r>
            <a:r>
              <a:rPr lang="cs-CZ" sz="2600" dirty="0"/>
              <a:t>specifické úmrtnosti zjištěné v roce, pro který jsou </a:t>
            </a:r>
            <a:r>
              <a:rPr lang="cs-CZ" sz="2600" dirty="0" smtClean="0"/>
              <a:t>úmrtnostní tabulky vypočítány.</a:t>
            </a:r>
            <a:endParaRPr lang="cs-CZ" sz="2600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0416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918648" cy="432048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dirty="0" smtClean="0">
                <a:solidFill>
                  <a:srgbClr val="0000CC"/>
                </a:solidFill>
                <a:latin typeface="+mj-lt"/>
              </a:rPr>
              <a:t>Struktura zemřelých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 smtClean="0"/>
              <a:t>Klasifikace příčin smrti podle MKN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 smtClean="0"/>
              <a:t>Podle pohlaví a věku</a:t>
            </a:r>
          </a:p>
          <a:p>
            <a:pPr lvl="1" eaLnBrk="1" hangingPunct="1"/>
            <a:endParaRPr lang="cs-CZ" sz="2800" dirty="0"/>
          </a:p>
          <a:p>
            <a:pPr eaLnBrk="1" hangingPunct="1">
              <a:buClr>
                <a:schemeClr val="tx2"/>
              </a:buClr>
            </a:pPr>
            <a:r>
              <a:rPr lang="cs-CZ" sz="2800" b="1" dirty="0" smtClean="0"/>
              <a:t>Srovnávání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Standardizace úmrtnosti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Neznámá přesnost</a:t>
            </a:r>
          </a:p>
          <a:p>
            <a:pPr lvl="1" eaLnBrk="1" hangingPunct="1"/>
            <a:endParaRPr lang="cs-CZ" b="1" dirty="0" smtClean="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352532" cy="51933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příčin smrti</a:t>
            </a:r>
            <a:r>
              <a:rPr lang="cs-CZ" sz="3200" cap="all" dirty="0" smtClean="0">
                <a:solidFill>
                  <a:srgbClr val="92D050"/>
                </a:solidFill>
              </a:rPr>
              <a:t/>
            </a:r>
            <a:br>
              <a:rPr lang="cs-CZ" sz="3200" cap="all" dirty="0" smtClean="0">
                <a:solidFill>
                  <a:srgbClr val="92D050"/>
                </a:solidFill>
              </a:rPr>
            </a:b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59298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132856"/>
            <a:ext cx="7772400" cy="1470025"/>
          </a:xfrm>
        </p:spPr>
        <p:txBody>
          <a:bodyPr/>
          <a:lstStyle/>
          <a:p>
            <a:pPr marL="762000" indent="-762000" algn="l">
              <a:buFontTx/>
              <a:buAutoNum type="alphaUcPeriod"/>
            </a:pPr>
            <a:r>
              <a:rPr lang="cs-CZ" sz="4000" b="1" dirty="0">
                <a:solidFill>
                  <a:srgbClr val="0033CC"/>
                </a:solidFill>
              </a:rPr>
              <a:t>ZDRAVOTNÍ STAV </a:t>
            </a:r>
            <a:r>
              <a:rPr lang="cs-CZ" sz="4000" b="1" dirty="0" smtClean="0">
                <a:solidFill>
                  <a:srgbClr val="0033CC"/>
                </a:solidFill>
              </a:rPr>
              <a:t>PPOPULACE</a:t>
            </a:r>
            <a:endParaRPr lang="cs-CZ" sz="4000" b="1" dirty="0">
              <a:solidFill>
                <a:srgbClr val="0033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759"/>
            <a:ext cx="5282066" cy="66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1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040560" cy="66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94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6675"/>
            <a:ext cx="50466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36613"/>
            <a:ext cx="61087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6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3413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6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3413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7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9" y="1628800"/>
            <a:ext cx="7417072" cy="401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Paradox SDŽ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9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cs-CZ" sz="3200" b="1" dirty="0">
                <a:solidFill>
                  <a:srgbClr val="3608B8"/>
                </a:solidFill>
              </a:rPr>
              <a:t>Souhrnné ukazatele zdravotního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256583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smtClean="0">
                <a:solidFill>
                  <a:srgbClr val="3608B8"/>
                </a:solidFill>
              </a:rPr>
              <a:t>Naděje dožití podle zdravotního stavu:</a:t>
            </a:r>
          </a:p>
          <a:p>
            <a:pPr lvl="1"/>
            <a:r>
              <a:rPr lang="cs-CZ" sz="2200" dirty="0" smtClean="0">
                <a:solidFill>
                  <a:srgbClr val="3608B8"/>
                </a:solidFill>
              </a:rPr>
              <a:t>HLE</a:t>
            </a:r>
            <a:r>
              <a:rPr lang="cs-CZ" sz="2200" dirty="0" smtClean="0"/>
              <a:t> (healthy life expectancy) = naděje dožití ve zdraví</a:t>
            </a:r>
          </a:p>
          <a:p>
            <a:pPr lvl="1"/>
            <a:r>
              <a:rPr lang="cs-CZ" sz="2200" dirty="0" smtClean="0">
                <a:solidFill>
                  <a:srgbClr val="3608B8"/>
                </a:solidFill>
              </a:rPr>
              <a:t>HLY</a:t>
            </a:r>
            <a:r>
              <a:rPr lang="cs-CZ" sz="2200" dirty="0" smtClean="0"/>
              <a:t> (healthy life years)= délka života ve zdraví</a:t>
            </a:r>
          </a:p>
          <a:p>
            <a:pPr marL="457200" lvl="1" indent="0">
              <a:buNone/>
            </a:pPr>
            <a:endParaRPr lang="cs-CZ" sz="2200" dirty="0" smtClean="0"/>
          </a:p>
          <a:p>
            <a:pPr marL="514350" indent="-457200"/>
            <a:r>
              <a:rPr lang="cs-CZ" sz="2200" dirty="0">
                <a:solidFill>
                  <a:srgbClr val="3608B8"/>
                </a:solidFill>
              </a:rPr>
              <a:t>Naděje dožití </a:t>
            </a:r>
            <a:r>
              <a:rPr lang="cs-CZ" sz="2200" dirty="0" smtClean="0">
                <a:solidFill>
                  <a:srgbClr val="3608B8"/>
                </a:solidFill>
              </a:rPr>
              <a:t>v daném zdravotním </a:t>
            </a:r>
            <a:r>
              <a:rPr lang="cs-CZ" sz="2200" dirty="0">
                <a:solidFill>
                  <a:srgbClr val="3608B8"/>
                </a:solidFill>
              </a:rPr>
              <a:t>stavu</a:t>
            </a:r>
            <a:r>
              <a:rPr lang="cs-CZ" sz="2200" dirty="0" smtClean="0">
                <a:solidFill>
                  <a:srgbClr val="3608B8"/>
                </a:solidFill>
              </a:rPr>
              <a:t>:</a:t>
            </a:r>
          </a:p>
          <a:p>
            <a:pPr marL="914400" lvl="1" indent="-457200"/>
            <a:r>
              <a:rPr lang="cs-CZ" sz="2200" dirty="0"/>
              <a:t>s</a:t>
            </a:r>
            <a:r>
              <a:rPr lang="cs-CZ" sz="2200" dirty="0" smtClean="0"/>
              <a:t>ubjektivní hodnocení</a:t>
            </a:r>
          </a:p>
          <a:p>
            <a:pPr marL="1314450" lvl="2" indent="-457200"/>
            <a:r>
              <a:rPr lang="cs-CZ" sz="2200" dirty="0" smtClean="0"/>
              <a:t>úroveň zdraví</a:t>
            </a:r>
          </a:p>
          <a:p>
            <a:pPr marL="1314450" lvl="2" indent="-457200"/>
            <a:r>
              <a:rPr lang="cs-CZ" sz="2200" dirty="0" smtClean="0"/>
              <a:t>nemocnost</a:t>
            </a:r>
          </a:p>
          <a:p>
            <a:pPr marL="1314450" lvl="2" indent="-457200"/>
            <a:r>
              <a:rPr lang="cs-CZ" sz="2200" dirty="0"/>
              <a:t>d</a:t>
            </a:r>
            <a:r>
              <a:rPr lang="cs-CZ" sz="2200" dirty="0" smtClean="0"/>
              <a:t>isabilita</a:t>
            </a:r>
          </a:p>
          <a:p>
            <a:pPr marL="857250" lvl="2" indent="0">
              <a:buNone/>
            </a:pPr>
            <a:endParaRPr lang="cs-CZ" sz="2200" dirty="0"/>
          </a:p>
          <a:p>
            <a:pPr marL="514350" indent="-457200"/>
            <a:r>
              <a:rPr lang="cs-CZ" sz="2200" dirty="0">
                <a:solidFill>
                  <a:srgbClr val="3608B8"/>
                </a:solidFill>
              </a:rPr>
              <a:t>Naděje dožití </a:t>
            </a:r>
            <a:r>
              <a:rPr lang="cs-CZ" sz="2200" dirty="0" smtClean="0">
                <a:solidFill>
                  <a:srgbClr val="3608B8"/>
                </a:solidFill>
              </a:rPr>
              <a:t>vážená zdravotním stavem:</a:t>
            </a:r>
          </a:p>
          <a:p>
            <a:pPr marL="914400" lvl="1" indent="-457200"/>
            <a:r>
              <a:rPr lang="cs-CZ" sz="2200" dirty="0"/>
              <a:t>d</a:t>
            </a:r>
            <a:r>
              <a:rPr lang="cs-CZ" sz="2200" dirty="0" smtClean="0"/>
              <a:t>isabilitou</a:t>
            </a:r>
          </a:p>
          <a:p>
            <a:pPr marL="914400" lvl="1" indent="-457200"/>
            <a:r>
              <a:rPr lang="cs-CZ" sz="2200" dirty="0"/>
              <a:t>k</a:t>
            </a:r>
            <a:r>
              <a:rPr lang="cs-CZ" sz="2200" dirty="0" smtClean="0"/>
              <a:t>valitou života</a:t>
            </a:r>
          </a:p>
          <a:p>
            <a:pPr marL="457200" lvl="1" indent="0">
              <a:buNone/>
            </a:pPr>
            <a:endParaRPr lang="cs-CZ" sz="2200" dirty="0"/>
          </a:p>
          <a:p>
            <a:pPr marL="514350" indent="-457200"/>
            <a:r>
              <a:rPr lang="cs-CZ" sz="2200" dirty="0" smtClean="0">
                <a:solidFill>
                  <a:srgbClr val="3608B8"/>
                </a:solidFill>
              </a:rPr>
              <a:t>Deficity ve zdraví:</a:t>
            </a:r>
          </a:p>
          <a:p>
            <a:pPr marL="914400" lvl="1" indent="-457200"/>
            <a:r>
              <a:rPr lang="cs-CZ" sz="2200" dirty="0"/>
              <a:t>d</a:t>
            </a:r>
            <a:r>
              <a:rPr lang="cs-CZ" sz="2200" dirty="0" smtClean="0"/>
              <a:t>isabilitou vážené roky života</a:t>
            </a:r>
            <a:endParaRPr lang="cs-CZ" sz="2200" dirty="0"/>
          </a:p>
          <a:p>
            <a:pPr marL="914400" lvl="1" indent="-457200"/>
            <a:r>
              <a:rPr lang="cs-CZ" sz="2200" dirty="0"/>
              <a:t>z</a:t>
            </a:r>
            <a:r>
              <a:rPr lang="cs-CZ" sz="2200" dirty="0" smtClean="0"/>
              <a:t>tracené roky života</a:t>
            </a:r>
            <a:endParaRPr lang="cs-CZ" sz="2200" dirty="0"/>
          </a:p>
          <a:p>
            <a:pPr marL="514350" indent="-457200"/>
            <a:endParaRPr lang="cs-CZ" sz="2200" dirty="0" smtClean="0">
              <a:solidFill>
                <a:srgbClr val="3608B8"/>
              </a:solidFill>
            </a:endParaRPr>
          </a:p>
          <a:p>
            <a:pPr marL="514350" indent="-457200"/>
            <a:endParaRPr lang="cs-CZ" sz="2200" dirty="0">
              <a:solidFill>
                <a:srgbClr val="3608B8"/>
              </a:solidFill>
            </a:endParaRPr>
          </a:p>
          <a:p>
            <a:pPr marL="514350" indent="-457200"/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299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0"/>
            <a:ext cx="4697511" cy="67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696200" cy="1152128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0000CC"/>
                </a:solidFill>
              </a:rPr>
              <a:t>Hodnocení zdravotního stavu populace</a:t>
            </a:r>
            <a:endParaRPr lang="cs-CZ" sz="3200" cap="all" dirty="0" smtClean="0">
              <a:solidFill>
                <a:srgbClr val="0000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7696200" cy="3390528"/>
          </a:xfrm>
        </p:spPr>
        <p:txBody>
          <a:bodyPr/>
          <a:lstStyle/>
          <a:p>
            <a:pPr eaLnBrk="1" hangingPunct="1"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cs-CZ" sz="3600" dirty="0" smtClean="0"/>
              <a:t>2 zdroje informací:</a:t>
            </a:r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defRPr/>
            </a:pPr>
            <a:r>
              <a:rPr lang="cs-CZ" sz="3600" dirty="0">
                <a:solidFill>
                  <a:srgbClr val="CC3300"/>
                </a:solidFill>
              </a:rPr>
              <a:t>rutinní </a:t>
            </a:r>
            <a:r>
              <a:rPr lang="cs-CZ" sz="3600" dirty="0" smtClean="0">
                <a:solidFill>
                  <a:srgbClr val="CC3300"/>
                </a:solidFill>
              </a:rPr>
              <a:t>statistiky</a:t>
            </a:r>
            <a:endParaRPr lang="cs-CZ" sz="3600" dirty="0"/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defRPr/>
            </a:pPr>
            <a:r>
              <a:rPr lang="cs-CZ" sz="3600" dirty="0" smtClean="0"/>
              <a:t>výběrová šetření</a:t>
            </a:r>
          </a:p>
          <a:p>
            <a:pPr marL="0" indent="0" eaLnBrk="1" hangingPunct="1">
              <a:spcAft>
                <a:spcPts val="8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3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-396552" y="119675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-1548680" y="1700808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6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974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3933056"/>
            <a:ext cx="7848872" cy="216024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4155899"/>
            <a:ext cx="7848872" cy="216024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2564904"/>
            <a:ext cx="7848872" cy="216024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5327" y="3506672"/>
            <a:ext cx="7848872" cy="216024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33" y="251098"/>
            <a:ext cx="4643982" cy="66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2123728" y="4293096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411760" y="4653136"/>
            <a:ext cx="7920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772400" cy="1143000"/>
          </a:xfrm>
        </p:spPr>
        <p:txBody>
          <a:bodyPr/>
          <a:lstStyle/>
          <a:p>
            <a:pPr algn="l"/>
            <a:r>
              <a:rPr lang="cs-CZ" sz="4000" b="1">
                <a:solidFill>
                  <a:schemeClr val="accent2"/>
                </a:solidFill>
              </a:rPr>
              <a:t>B. ŽIVOTNÍ ZPŮSOB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27075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b="1">
                <a:solidFill>
                  <a:schemeClr val="accent2"/>
                </a:solidFill>
              </a:rPr>
              <a:t>K závažným rizikovým faktorům, jejichž vliv roste, patří zejména kuřáctví, energeticky nadměrná a nevhodně složená strava, nízká pohybová aktivita, vysoká úroveň psychických tenzí a stresů, zneužívání alkoholu, léků a drog, nevhodné sexuální chování apod.</a:t>
            </a:r>
          </a:p>
          <a:p>
            <a:pPr marL="0" indent="0"/>
            <a:endParaRPr lang="cs-CZ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0525"/>
            <a:ext cx="8610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70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5288"/>
            <a:ext cx="86010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3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6713"/>
            <a:ext cx="86296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565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04813"/>
            <a:ext cx="86391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03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66700"/>
            <a:ext cx="6886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67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342187" cy="1143000"/>
          </a:xfrm>
        </p:spPr>
        <p:txBody>
          <a:bodyPr/>
          <a:lstStyle/>
          <a:p>
            <a:pPr algn="l"/>
            <a:r>
              <a:rPr lang="cs-CZ" b="1">
                <a:solidFill>
                  <a:schemeClr val="accent2"/>
                </a:solidFill>
              </a:rPr>
              <a:t>C. ŽIVOTNÍ PROSTŘEDÍ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0463" y="2181225"/>
            <a:ext cx="7773987" cy="38782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cs-CZ" b="1">
                <a:solidFill>
                  <a:schemeClr val="accent2"/>
                </a:solidFill>
              </a:rPr>
              <a:t>K dílčímu zlepšení došlo až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b="1">
                <a:solidFill>
                  <a:schemeClr val="accent2"/>
                </a:solidFill>
              </a:rPr>
              <a:t>v posledním desetiletí. Stav dosud není příznivý, např. pokud jde o znečišťování ovzduší, vody, půdy, potravin, chemizaci zemědělství a škodlivé fyzikální faktory, hluk, záření apod.</a:t>
            </a:r>
          </a:p>
        </p:txBody>
      </p:sp>
    </p:spTree>
    <p:extLst>
      <p:ext uri="{BB962C8B-B14F-4D97-AF65-F5344CB8AC3E}">
        <p14:creationId xmlns:p14="http://schemas.microsoft.com/office/powerpoint/2010/main" val="117925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468313" y="765175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333399"/>
                </a:solidFill>
              </a:rPr>
              <a:t>D. SYSTÉM ZDRAVOTNICTVÍ</a:t>
            </a:r>
            <a:br>
              <a:rPr lang="cs-CZ" sz="4000" b="1" dirty="0">
                <a:solidFill>
                  <a:srgbClr val="333399"/>
                </a:solidFill>
              </a:rPr>
            </a:br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84213" y="2205038"/>
            <a:ext cx="81375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</a:rPr>
              <a:t>V současné době zdravotnictví prochází obtížným obdobím transformace. Nesnáze se projevují v oblasti zdrojů (peníze, lidé, zařízení, znalosti), činností (účinnost, efektivita a kvalita zdravotnických služeb) i výstupů a dopadů zdravotní péče (spokojenost občanů a saturování zdravotnických potřeb).</a:t>
            </a:r>
            <a:r>
              <a:rPr lang="cs-CZ" sz="2000" b="1">
                <a:solidFill>
                  <a:srgbClr val="333399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cs-CZ" sz="6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1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696200" cy="792386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0000CC"/>
                </a:solidFill>
              </a:rPr>
              <a:t>Rutinní statistiky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7848600" cy="4824412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b="1" dirty="0" smtClean="0"/>
              <a:t>systematicky a </a:t>
            </a:r>
            <a:r>
              <a:rPr lang="cs-CZ" b="1" dirty="0"/>
              <a:t>pravidelně </a:t>
            </a:r>
            <a:r>
              <a:rPr lang="cs-CZ" dirty="0" smtClean="0"/>
              <a:t>sbíraná data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 smtClean="0"/>
              <a:t>soubory </a:t>
            </a:r>
            <a:r>
              <a:rPr lang="cs-CZ" b="1" dirty="0"/>
              <a:t>uspořádaných dat</a:t>
            </a:r>
            <a:r>
              <a:rPr lang="cs-CZ" dirty="0"/>
              <a:t> a </a:t>
            </a:r>
            <a:r>
              <a:rPr lang="cs-CZ" b="1" dirty="0" smtClean="0">
                <a:solidFill>
                  <a:schemeClr val="tx2"/>
                </a:solidFill>
              </a:rPr>
              <a:t>ukazatelů</a:t>
            </a:r>
          </a:p>
          <a:p>
            <a:pPr eaLnBrk="1" hangingPunct="1">
              <a:buClr>
                <a:schemeClr val="hlink"/>
              </a:buCl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 smtClean="0"/>
              <a:t>odvětvové rutinní statistiky </a:t>
            </a:r>
            <a:r>
              <a:rPr lang="cs-CZ" dirty="0" smtClean="0">
                <a:hlinkClick r:id="rId3"/>
              </a:rPr>
              <a:t>www.czso.cz</a:t>
            </a:r>
            <a:endParaRPr lang="cs-CZ" dirty="0"/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314555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7632700" cy="5187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b="1">
                <a:solidFill>
                  <a:schemeClr val="accent2"/>
                </a:solidFill>
              </a:rPr>
              <a:t>VÝCHODISKO ze současné situace nelze vidět jen v dílčích resortních organizačních opatřeních, ale v novém pojetí zdravotní péče, ve vytvoření a skutečně odborném zvládnutí moderního systému péče o zdraví, jehož základním dlouhodobě orientovaným cílem je: </a:t>
            </a:r>
          </a:p>
          <a:p>
            <a:pPr marL="0" indent="0" algn="ctr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ZLEPŠIT ZDRAVÍ LIDÍ.</a:t>
            </a:r>
            <a:r>
              <a:rPr lang="cs-CZ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58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80400" cy="1008112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</a:pPr>
            <a:r>
              <a:rPr lang="cs-CZ" sz="3600" cap="all" dirty="0" smtClean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61034"/>
            <a:ext cx="7696200" cy="4896966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</a:t>
            </a:r>
            <a:r>
              <a:rPr lang="cs-CZ" sz="2800" cap="all" dirty="0" smtClean="0">
                <a:solidFill>
                  <a:srgbClr val="C00000"/>
                </a:solidFill>
                <a:latin typeface="+mj-lt"/>
              </a:rPr>
              <a:t>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Pracovníci</a:t>
            </a:r>
            <a:r>
              <a:rPr lang="cs-CZ" dirty="0" smtClean="0"/>
              <a:t> </a:t>
            </a:r>
            <a:r>
              <a:rPr lang="cs-CZ" b="1" dirty="0" smtClean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Ekonomické </a:t>
            </a:r>
            <a:r>
              <a:rPr lang="cs-CZ" b="1" dirty="0"/>
              <a:t>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590550" indent="-590550" eaLnBrk="1" hangingPunct="1">
              <a:buSzTx/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67737" cy="792039"/>
          </a:xfrm>
        </p:spPr>
        <p:txBody>
          <a:bodyPr/>
          <a:lstStyle/>
          <a:p>
            <a:pPr eaLnBrk="1" hangingPunct="1"/>
            <a:r>
              <a:rPr lang="cs-CZ" sz="3100" dirty="0" smtClean="0">
                <a:solidFill>
                  <a:srgbClr val="0000CC"/>
                </a:solidFill>
              </a:rPr>
              <a:t>ÚZIS a NZIS</a:t>
            </a:r>
            <a:br>
              <a:rPr lang="cs-CZ" sz="3100" dirty="0" smtClean="0">
                <a:solidFill>
                  <a:srgbClr val="0000CC"/>
                </a:solidFill>
              </a:rPr>
            </a:br>
            <a:r>
              <a:rPr lang="cs-CZ" sz="3100" dirty="0" smtClean="0">
                <a:solidFill>
                  <a:srgbClr val="0000CC"/>
                </a:solidFill>
              </a:rPr>
              <a:t>	</a:t>
            </a:r>
            <a:endParaRPr lang="cs-CZ" sz="2200" dirty="0" smtClean="0">
              <a:solidFill>
                <a:srgbClr val="0000CC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0769"/>
            <a:ext cx="8497192" cy="504098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Ústav zdravotnických informací a statistiky</a:t>
            </a:r>
            <a:endParaRPr lang="cs-CZ" sz="2800" b="1" dirty="0" smtClean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100" dirty="0" smtClean="0"/>
              <a:t>Ministerstvo  </a:t>
            </a:r>
            <a:r>
              <a:rPr lang="cs-CZ" sz="2100" dirty="0"/>
              <a:t>zdravotnictví </a:t>
            </a:r>
            <a:r>
              <a:rPr lang="cs-CZ" sz="2100" dirty="0" smtClean="0"/>
              <a:t>ČR  </a:t>
            </a:r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 smtClean="0">
                <a:hlinkClick r:id="rId3"/>
              </a:rPr>
              <a:t>www.uzis.cz</a:t>
            </a:r>
            <a:r>
              <a:rPr lang="cs-CZ" sz="2400" dirty="0" smtClean="0"/>
              <a:t> </a:t>
            </a:r>
            <a:endParaRPr lang="cs-CZ" sz="2100" dirty="0" smtClean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www.nczisk.sk</a:t>
            </a:r>
            <a:endParaRPr lang="cs-CZ" sz="2400" b="1" dirty="0" smtClean="0">
              <a:solidFill>
                <a:schemeClr val="bg2"/>
              </a:solidFill>
            </a:endParaRPr>
          </a:p>
          <a:p>
            <a:pPr marL="114300" indent="0" eaLnBrk="1" hangingPunct="1">
              <a:buFont typeface="Wingdings" pitchFamily="2" charset="2"/>
              <a:buNone/>
              <a:defRPr/>
            </a:pPr>
            <a:endParaRPr lang="cs-CZ" sz="2600" b="1" dirty="0" smtClean="0">
              <a:solidFill>
                <a:srgbClr val="0000CC"/>
              </a:solidFill>
            </a:endParaRPr>
          </a:p>
          <a:p>
            <a:pPr marL="457200" eaLnBrk="1" hangingPunct="1"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Národní zdravotnický informační systém</a:t>
            </a:r>
          </a:p>
          <a:p>
            <a:pPr marL="857250"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000" dirty="0" smtClean="0"/>
              <a:t>sběr </a:t>
            </a:r>
            <a:r>
              <a:rPr lang="cs-CZ" sz="2000" dirty="0"/>
              <a:t>a zpracování zdravotnických </a:t>
            </a:r>
            <a:r>
              <a:rPr lang="cs-CZ" sz="2000" dirty="0" smtClean="0"/>
              <a:t>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vedení zdravotních registrů </a:t>
            </a:r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poskytování </a:t>
            </a:r>
            <a:r>
              <a:rPr lang="cs-CZ" sz="2000" dirty="0"/>
              <a:t>informací </a:t>
            </a:r>
            <a:endParaRPr lang="cs-CZ" sz="2000" dirty="0" smtClean="0"/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využívání informací</a:t>
            </a:r>
            <a:endParaRPr lang="cs-CZ" dirty="0" smtClean="0"/>
          </a:p>
        </p:txBody>
      </p:sp>
      <p:sp>
        <p:nvSpPr>
          <p:cNvPr id="36868" name="Obdélník 1"/>
          <p:cNvSpPr>
            <a:spLocks noChangeArrowheads="1"/>
          </p:cNvSpPr>
          <p:nvPr/>
        </p:nvSpPr>
        <p:spPr bwMode="auto">
          <a:xfrm>
            <a:off x="6659563" y="3141663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+mj-lt"/>
              <a:buAutoNum type="romanUcPeriod" startAt="2"/>
            </a:pPr>
            <a:r>
              <a:rPr lang="cs-CZ" sz="3200" dirty="0">
                <a:solidFill>
                  <a:srgbClr val="0000CC"/>
                </a:solidFill>
              </a:rPr>
              <a:t>Statistiky využívané ke studiu zdravotního stavu populace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6237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 smtClean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Obyvatelstvo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 smtClean="0">
                <a:solidFill>
                  <a:srgbClr val="0000CC"/>
                </a:solidFill>
              </a:rPr>
            </a:br>
            <a:r>
              <a:rPr lang="cs-CZ" sz="3200" cap="all" dirty="0" smtClean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38917" name="Zahnutá šipka doleva 5"/>
          <p:cNvSpPr>
            <a:spLocks noChangeArrowheads="1"/>
          </p:cNvSpPr>
          <p:nvPr/>
        </p:nvSpPr>
        <p:spPr bwMode="auto">
          <a:xfrm>
            <a:off x="5219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737</Words>
  <Application>Microsoft Office PowerPoint</Application>
  <PresentationFormat>Předvádění na obrazovce (4:3)</PresentationFormat>
  <Paragraphs>243</Paragraphs>
  <Slides>50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Výchozí návrh</vt:lpstr>
      <vt:lpstr>1_Studio</vt:lpstr>
      <vt:lpstr>Studio</vt:lpstr>
      <vt:lpstr>Motiv systému Office</vt:lpstr>
      <vt:lpstr>1_Motiv systému Office</vt:lpstr>
      <vt:lpstr>2_Motiv systému Office</vt:lpstr>
      <vt:lpstr>3_Motiv systému Office</vt:lpstr>
      <vt:lpstr>Prezentace aplikace PowerPoint</vt:lpstr>
      <vt:lpstr>Prezentace aplikace PowerPoint</vt:lpstr>
      <vt:lpstr>ZDRAVOTNÍ STAV PPOPULACE</vt:lpstr>
      <vt:lpstr>Hodnocení zdravotního stavu populace</vt:lpstr>
      <vt:lpstr>Rutinní statistiky</vt:lpstr>
      <vt:lpstr>Rutinní zdravotnická statistika</vt:lpstr>
      <vt:lpstr>ÚZIS a NZIS  </vt:lpstr>
      <vt:lpstr>Statistiky využívané ke studiu zdravotního stavu populace</vt:lpstr>
      <vt:lpstr>Ukazatele pro hodnocení    zdravotního stavu</vt:lpstr>
      <vt:lpstr>Ukazatele pro hodnocení    zdravotního stavu</vt:lpstr>
      <vt:lpstr>Ukazatele zdravotního stavu</vt:lpstr>
      <vt:lpstr>Statistika nemocnosti</vt:lpstr>
      <vt:lpstr>Fenomén ledovce</vt:lpstr>
      <vt:lpstr>Ukazatele zdravotního stavu    založené na evidenci nemocí</vt:lpstr>
      <vt:lpstr>Statistika zemřelých</vt:lpstr>
      <vt:lpstr>Statistika zemřelých</vt:lpstr>
      <vt:lpstr>Ukazatele zdravotního stavu    založené na evidenci úmrtí</vt:lpstr>
      <vt:lpstr>2. Standardizovaná úmrtnost </vt:lpstr>
      <vt:lpstr>Vlastnosti relativních ukazatelů</vt:lpstr>
      <vt:lpstr>Standardizované ukazatele</vt:lpstr>
      <vt:lpstr>3. Specifická úmrtnost </vt:lpstr>
      <vt:lpstr>4. Kojenecká úmrtnost </vt:lpstr>
      <vt:lpstr>Prezentace aplikace PowerPoint</vt:lpstr>
      <vt:lpstr>Prezentace aplikace PowerPoint</vt:lpstr>
      <vt:lpstr>5. Střední délka života ex </vt:lpstr>
      <vt:lpstr>Úmrtnostní tabulky - využití</vt:lpstr>
      <vt:lpstr>Prezentace aplikace PowerPoint</vt:lpstr>
      <vt:lpstr>Střední délka života ex</vt:lpstr>
      <vt:lpstr>statistika příčin smrti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Paradox SDŽ</vt:lpstr>
      <vt:lpstr>Prezentace aplikace PowerPoint</vt:lpstr>
      <vt:lpstr>Souhrnné ukazatele zdravotního stavu</vt:lpstr>
      <vt:lpstr>Prezentace aplikace PowerPoint</vt:lpstr>
      <vt:lpstr>Prezentace aplikace PowerPoint</vt:lpstr>
      <vt:lpstr>Prezentace aplikace PowerPoint</vt:lpstr>
      <vt:lpstr>B. ŽIVOTNÍ ZPŮSOB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C. ŽIVOTNÍ PROSTŘEDÍ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11</cp:revision>
  <dcterms:created xsi:type="dcterms:W3CDTF">2012-10-01T07:40:49Z</dcterms:created>
  <dcterms:modified xsi:type="dcterms:W3CDTF">2012-10-03T11:32:23Z</dcterms:modified>
</cp:coreProperties>
</file>