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  <p:sldMasterId id="2147483792" r:id="rId2"/>
    <p:sldMasterId id="2147483805" r:id="rId3"/>
  </p:sldMasterIdLst>
  <p:notesMasterIdLst>
    <p:notesMasterId r:id="rId80"/>
  </p:notesMasterIdLst>
  <p:handoutMasterIdLst>
    <p:handoutMasterId r:id="rId81"/>
  </p:handoutMasterIdLst>
  <p:sldIdLst>
    <p:sldId id="414" r:id="rId4"/>
    <p:sldId id="433" r:id="rId5"/>
    <p:sldId id="434" r:id="rId6"/>
    <p:sldId id="432" r:id="rId7"/>
    <p:sldId id="415" r:id="rId8"/>
    <p:sldId id="436" r:id="rId9"/>
    <p:sldId id="435" r:id="rId10"/>
    <p:sldId id="416" r:id="rId11"/>
    <p:sldId id="417" r:id="rId12"/>
    <p:sldId id="514" r:id="rId13"/>
    <p:sldId id="515" r:id="rId14"/>
    <p:sldId id="421" r:id="rId15"/>
    <p:sldId id="437" r:id="rId16"/>
    <p:sldId id="422" r:id="rId17"/>
    <p:sldId id="438" r:id="rId18"/>
    <p:sldId id="423" r:id="rId19"/>
    <p:sldId id="424" r:id="rId20"/>
    <p:sldId id="430" r:id="rId21"/>
    <p:sldId id="431" r:id="rId22"/>
    <p:sldId id="428" r:id="rId23"/>
    <p:sldId id="425" r:id="rId24"/>
    <p:sldId id="426" r:id="rId25"/>
    <p:sldId id="439" r:id="rId26"/>
    <p:sldId id="427" r:id="rId27"/>
    <p:sldId id="440" r:id="rId28"/>
    <p:sldId id="441" r:id="rId29"/>
    <p:sldId id="464" r:id="rId30"/>
    <p:sldId id="442" r:id="rId31"/>
    <p:sldId id="469" r:id="rId32"/>
    <p:sldId id="470" r:id="rId33"/>
    <p:sldId id="467" r:id="rId34"/>
    <p:sldId id="446" r:id="rId35"/>
    <p:sldId id="471" r:id="rId36"/>
    <p:sldId id="472" r:id="rId37"/>
    <p:sldId id="473" r:id="rId38"/>
    <p:sldId id="516" r:id="rId39"/>
    <p:sldId id="474" r:id="rId40"/>
    <p:sldId id="475" r:id="rId41"/>
    <p:sldId id="507" r:id="rId42"/>
    <p:sldId id="512" r:id="rId43"/>
    <p:sldId id="508" r:id="rId44"/>
    <p:sldId id="509" r:id="rId45"/>
    <p:sldId id="510" r:id="rId46"/>
    <p:sldId id="511" r:id="rId47"/>
    <p:sldId id="476" r:id="rId48"/>
    <p:sldId id="477" r:id="rId49"/>
    <p:sldId id="478" r:id="rId50"/>
    <p:sldId id="479" r:id="rId51"/>
    <p:sldId id="480" r:id="rId52"/>
    <p:sldId id="481" r:id="rId53"/>
    <p:sldId id="482" r:id="rId54"/>
    <p:sldId id="483" r:id="rId55"/>
    <p:sldId id="513" r:id="rId56"/>
    <p:sldId id="484" r:id="rId57"/>
    <p:sldId id="485" r:id="rId58"/>
    <p:sldId id="486" r:id="rId59"/>
    <p:sldId id="487" r:id="rId60"/>
    <p:sldId id="488" r:id="rId61"/>
    <p:sldId id="489" r:id="rId62"/>
    <p:sldId id="490" r:id="rId63"/>
    <p:sldId id="491" r:id="rId64"/>
    <p:sldId id="492" r:id="rId65"/>
    <p:sldId id="493" r:id="rId66"/>
    <p:sldId id="494" r:id="rId67"/>
    <p:sldId id="495" r:id="rId68"/>
    <p:sldId id="496" r:id="rId69"/>
    <p:sldId id="497" r:id="rId70"/>
    <p:sldId id="498" r:id="rId71"/>
    <p:sldId id="499" r:id="rId72"/>
    <p:sldId id="500" r:id="rId73"/>
    <p:sldId id="501" r:id="rId74"/>
    <p:sldId id="502" r:id="rId75"/>
    <p:sldId id="503" r:id="rId76"/>
    <p:sldId id="504" r:id="rId77"/>
    <p:sldId id="505" r:id="rId78"/>
    <p:sldId id="506" r:id="rId7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20000"/>
      </a:spcBef>
      <a:spcAft>
        <a:spcPct val="0"/>
      </a:spcAft>
      <a:buClr>
        <a:schemeClr val="folHlink"/>
      </a:buClr>
      <a:buSzPct val="60000"/>
      <a:buFont typeface="Wingdings" pitchFamily="2" charset="2"/>
      <a:buChar char="n"/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folHlink"/>
      </a:buClr>
      <a:buSzPct val="60000"/>
      <a:buFont typeface="Wingdings" pitchFamily="2" charset="2"/>
      <a:buChar char="n"/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folHlink"/>
      </a:buClr>
      <a:buSzPct val="60000"/>
      <a:buFont typeface="Wingdings" pitchFamily="2" charset="2"/>
      <a:buChar char="n"/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folHlink"/>
      </a:buClr>
      <a:buSzPct val="60000"/>
      <a:buFont typeface="Wingdings" pitchFamily="2" charset="2"/>
      <a:buChar char="n"/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folHlink"/>
      </a:buClr>
      <a:buSzPct val="60000"/>
      <a:buFont typeface="Wingdings" pitchFamily="2" charset="2"/>
      <a:buChar char="n"/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CC0000"/>
    <a:srgbClr val="E3BCBB"/>
    <a:srgbClr val="FDAE67"/>
    <a:srgbClr val="FEE3CA"/>
    <a:srgbClr val="FED1A8"/>
    <a:srgbClr val="FFCC00"/>
    <a:srgbClr val="FFFF00"/>
    <a:srgbClr val="714631"/>
    <a:srgbClr val="BC8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42" autoAdjust="0"/>
    <p:restoredTop sz="94660"/>
  </p:normalViewPr>
  <p:slideViewPr>
    <p:cSldViewPr>
      <p:cViewPr>
        <p:scale>
          <a:sx n="95" d="100"/>
          <a:sy n="95" d="100"/>
        </p:scale>
        <p:origin x="-2094" y="-8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slide" Target="slides/slide73.xml"/><Relationship Id="rId84" Type="http://schemas.openxmlformats.org/officeDocument/2006/relationships/theme" Target="theme/theme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presProps" Target="presProps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35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35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A79524A4-742C-4280-9B87-354770E0018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444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7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47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47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6D473C8C-E967-4C99-9CBD-28FE20F4401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470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F82DC2-32FF-46AA-8528-5500EC7EB74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67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FFB8A-8227-488C-B39E-5796695628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5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065A8-033D-424E-9D8C-4B186688A29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83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976D3-0DAD-48F3-A282-612F5256736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445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58E242D-D33C-4FE7-8C32-3AA8BAB668E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65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E0FEA-B9FA-4BB9-B6BB-2882C402B56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042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F355C-45F2-4F51-8E0B-4D33116015C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455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12F3F-830F-47E7-8AF1-5246DD825C5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968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D481D-E454-4FA1-A8A9-DAABCE785FF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439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5F034-D4CA-494C-8A92-4F18081AA53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2943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187D7-E3BE-4DB0-9835-0A60E2A999F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03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0B2F5-B483-4A9F-843A-0D31FB73022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08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C4D08-C8B2-45C2-AD10-95376180D67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189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8F9EB-FDBD-4B5F-8D1D-8CEC89E24D7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0873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38976-DFD1-4AEC-B47F-13D30BD8688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2781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AF909-681D-4A25-994D-34DE40F6B79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0919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9A40C-A6E5-43C7-BE61-5477E92756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879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9320D35-14DB-4DE1-9905-E9FAAF265FA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222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E0FEA-B9FA-4BB9-B6BB-2882C402B56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653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F355C-45F2-4F51-8E0B-4D33116015C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4763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12F3F-830F-47E7-8AF1-5246DD825C5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0667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D481D-E454-4FA1-A8A9-DAABCE785FF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3238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5F034-D4CA-494C-8A92-4F18081AA53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2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AC658-358D-43EC-9949-904E196CBEE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8997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187D7-E3BE-4DB0-9835-0A60E2A999F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1626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0B2F5-B483-4A9F-843A-0D31FB73022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836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8F9EB-FDBD-4B5F-8D1D-8CEC89E24D7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311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38976-DFD1-4AEC-B47F-13D30BD8688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0383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AF909-681D-4A25-994D-34DE40F6B79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9902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9A40C-A6E5-43C7-BE61-5477E92756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61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9320D35-14DB-4DE1-9905-E9FAAF265FA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66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6F8CF-8568-4148-85BC-93E2199B8F9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97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22846-E9CF-444A-82D5-2A94861ADF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30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8E6C4-BBCD-456D-ADD3-A11E88EBE8D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62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05E78-9C60-4324-904B-2E84A44CD45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9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A6CFB-D6AE-47BC-97D1-2D6FFC8F450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9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C7059-0DB5-434F-AAA6-F538308F98E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23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66CC245-E190-4BC7-A026-BCE058CBA198}" type="slidenum">
              <a:rPr lang="cs-CZ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cs-CZ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16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76DEFC-0488-496A-9319-4EACDA02EEDA}" type="slidenum">
              <a:rPr lang="cs-CZ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cs-CZ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18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76DEFC-0488-496A-9319-4EACDA02EEDA}" type="slidenum">
              <a:rPr lang="cs-CZ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cs-CZ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2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tabLst>
                <a:tab pos="2690813" algn="l"/>
              </a:tabLst>
            </a:pPr>
            <a:r>
              <a:rPr lang="cs-CZ" b="1" dirty="0" smtClean="0">
                <a:solidFill>
                  <a:srgbClr val="FF0000"/>
                </a:solidFill>
              </a:rPr>
              <a:t>15</a:t>
            </a:r>
            <a:r>
              <a:rPr lang="cs-CZ" b="1" dirty="0" smtClean="0">
                <a:solidFill>
                  <a:schemeClr val="accent2"/>
                </a:solidFill>
              </a:rPr>
              <a:t/>
            </a:r>
            <a:br>
              <a:rPr lang="cs-CZ" b="1" dirty="0" smtClean="0">
                <a:solidFill>
                  <a:schemeClr val="accent2"/>
                </a:solidFill>
              </a:rPr>
            </a:br>
            <a:r>
              <a:rPr lang="cs-CZ" b="1" dirty="0" smtClean="0">
                <a:solidFill>
                  <a:schemeClr val="accent2"/>
                </a:solidFill>
              </a:rPr>
              <a:t>POJEM </a:t>
            </a:r>
            <a:r>
              <a:rPr lang="cs-CZ" b="1" dirty="0">
                <a:solidFill>
                  <a:schemeClr val="accent2"/>
                </a:solidFill>
              </a:rPr>
              <a:t>SOCIÁLNÍ POLITIKY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4185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798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ZÁKLADNÍ ETAPY VÝVOJE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8136904" cy="5184576"/>
          </a:xfrm>
        </p:spPr>
        <p:txBody>
          <a:bodyPr/>
          <a:lstStyle/>
          <a:p>
            <a:pPr marL="514350" indent="-514350">
              <a:spcAft>
                <a:spcPts val="900"/>
              </a:spcAft>
              <a:buFont typeface="Wingdings" pitchFamily="2" charset="2"/>
              <a:buAutoNum type="arabicPeriod"/>
            </a:pPr>
            <a:r>
              <a:rPr lang="cs-CZ" b="1" dirty="0" smtClean="0"/>
              <a:t>80</a:t>
            </a:r>
            <a:r>
              <a:rPr lang="cs-CZ" b="1" dirty="0"/>
              <a:t>. léta 19. st. – 1930: </a:t>
            </a:r>
            <a:r>
              <a:rPr lang="cs-CZ" b="1" dirty="0" smtClean="0"/>
              <a:t>Počátky</a:t>
            </a:r>
          </a:p>
          <a:p>
            <a:pPr marL="0" lvl="1" indent="0">
              <a:spcAft>
                <a:spcPts val="900"/>
              </a:spcAft>
              <a:buNone/>
            </a:pPr>
            <a:r>
              <a:rPr lang="cs-CZ" dirty="0" smtClean="0"/>
              <a:t>Návaznost na chudinské zákony, zavádění sociálního pojištění</a:t>
            </a:r>
            <a:endParaRPr lang="cs-CZ" b="1" dirty="0" smtClean="0"/>
          </a:p>
          <a:p>
            <a:pPr>
              <a:spcAft>
                <a:spcPts val="900"/>
              </a:spcAft>
              <a:buFont typeface="Wingdings" pitchFamily="2" charset="2"/>
              <a:buNone/>
            </a:pPr>
            <a:r>
              <a:rPr lang="cs-CZ" b="1" dirty="0" smtClean="0"/>
              <a:t>2</a:t>
            </a:r>
            <a:r>
              <a:rPr lang="cs-CZ" b="1" dirty="0"/>
              <a:t>. 1930 – 2. sv. válka: Konsolidace </a:t>
            </a:r>
            <a:endParaRPr lang="cs-CZ" b="1" dirty="0" smtClean="0"/>
          </a:p>
          <a:p>
            <a:pPr>
              <a:spcAft>
                <a:spcPts val="900"/>
              </a:spcAft>
              <a:buFont typeface="Wingdings" pitchFamily="2" charset="2"/>
              <a:buNone/>
            </a:pPr>
            <a:r>
              <a:rPr lang="cs-CZ" sz="2800" dirty="0" smtClean="0"/>
              <a:t>Reakce na velkou hospodářskou krizi</a:t>
            </a:r>
          </a:p>
          <a:p>
            <a:pPr>
              <a:spcAft>
                <a:spcPts val="900"/>
              </a:spcAft>
              <a:buFont typeface="Wingdings" pitchFamily="2" charset="2"/>
              <a:buNone/>
            </a:pPr>
            <a:r>
              <a:rPr lang="cs-CZ" b="1" dirty="0" smtClean="0"/>
              <a:t>3</a:t>
            </a:r>
            <a:r>
              <a:rPr lang="cs-CZ" b="1" dirty="0"/>
              <a:t>. 1945 – 1960: Sociální </a:t>
            </a:r>
            <a:r>
              <a:rPr lang="cs-CZ" b="1" dirty="0" smtClean="0"/>
              <a:t>přestavba</a:t>
            </a:r>
          </a:p>
          <a:p>
            <a:pPr marL="0" indent="0">
              <a:spcAft>
                <a:spcPts val="900"/>
              </a:spcAft>
              <a:buFont typeface="Wingdings" pitchFamily="2" charset="2"/>
              <a:buNone/>
            </a:pPr>
            <a:r>
              <a:rPr lang="cs-CZ" sz="2800" dirty="0" smtClean="0"/>
              <a:t>Moderní sociální stát, základní mechanismy moderního zdravotního a sociálního pojištění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414299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798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ZÁKLADNÍ ETAPY VÝVOJE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8136904" cy="5184576"/>
          </a:xfrm>
        </p:spPr>
        <p:txBody>
          <a:bodyPr/>
          <a:lstStyle/>
          <a:p>
            <a:pPr>
              <a:spcAft>
                <a:spcPts val="900"/>
              </a:spcAft>
              <a:buFont typeface="Wingdings" pitchFamily="2" charset="2"/>
              <a:buNone/>
            </a:pPr>
            <a:r>
              <a:rPr lang="cs-CZ" b="1" dirty="0" smtClean="0"/>
              <a:t>4</a:t>
            </a:r>
            <a:r>
              <a:rPr lang="cs-CZ" b="1" dirty="0"/>
              <a:t>. 1960 – 1973: Sociální </a:t>
            </a:r>
            <a:r>
              <a:rPr lang="cs-CZ" b="1" dirty="0" smtClean="0"/>
              <a:t>expanze</a:t>
            </a:r>
          </a:p>
          <a:p>
            <a:pPr>
              <a:spcAft>
                <a:spcPts val="900"/>
              </a:spcAft>
              <a:buFont typeface="Wingdings" pitchFamily="2" charset="2"/>
              <a:buNone/>
            </a:pPr>
            <a:r>
              <a:rPr lang="cs-CZ" sz="2800" dirty="0" smtClean="0"/>
              <a:t>Růst blahobytu a sociálního zabezpečení občanů</a:t>
            </a:r>
            <a:endParaRPr lang="cs-CZ" sz="2800" dirty="0"/>
          </a:p>
          <a:p>
            <a:pPr>
              <a:spcAft>
                <a:spcPts val="900"/>
              </a:spcAft>
              <a:buFont typeface="Wingdings" pitchFamily="2" charset="2"/>
              <a:buNone/>
            </a:pPr>
            <a:r>
              <a:rPr lang="cs-CZ" b="1" dirty="0"/>
              <a:t>5. 1973 – 1980: </a:t>
            </a:r>
            <a:r>
              <a:rPr lang="cs-CZ" b="1" dirty="0" smtClean="0"/>
              <a:t>Stagnace</a:t>
            </a:r>
          </a:p>
          <a:p>
            <a:pPr marL="0" indent="0">
              <a:spcAft>
                <a:spcPts val="900"/>
              </a:spcAft>
              <a:buFont typeface="Wingdings" pitchFamily="2" charset="2"/>
              <a:buNone/>
            </a:pPr>
            <a:r>
              <a:rPr lang="cs-CZ" sz="2800" dirty="0" smtClean="0"/>
              <a:t>Ropná krize – hospodářská krize – neustálý růst sociálních výdajů</a:t>
            </a:r>
            <a:endParaRPr lang="cs-CZ" sz="2800" dirty="0"/>
          </a:p>
          <a:p>
            <a:pPr>
              <a:spcAft>
                <a:spcPts val="900"/>
              </a:spcAft>
              <a:buFont typeface="Wingdings" pitchFamily="2" charset="2"/>
              <a:buNone/>
            </a:pPr>
            <a:r>
              <a:rPr lang="cs-CZ" b="1" dirty="0"/>
              <a:t>6. 1980 – doposud: </a:t>
            </a:r>
            <a:r>
              <a:rPr lang="cs-CZ" b="1" dirty="0" smtClean="0"/>
              <a:t>Rekonceptualizace</a:t>
            </a:r>
            <a:endParaRPr lang="cs-CZ" b="1" dirty="0" smtClean="0"/>
          </a:p>
          <a:p>
            <a:pPr marL="0" indent="0">
              <a:spcAft>
                <a:spcPts val="900"/>
              </a:spcAft>
              <a:buFont typeface="Wingdings" pitchFamily="2" charset="2"/>
              <a:buNone/>
            </a:pPr>
            <a:r>
              <a:rPr lang="cs-CZ" sz="2800" dirty="0" smtClean="0"/>
              <a:t>Redukce sociálních programů, reformy důchodových pojištění, reformulace obsahu sociální politiky</a:t>
            </a:r>
            <a:endParaRPr lang="cs-CZ" sz="2800" dirty="0"/>
          </a:p>
          <a:p>
            <a:pPr>
              <a:spcAft>
                <a:spcPts val="900"/>
              </a:spcAft>
              <a:buFontTx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306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772400" cy="1362075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17</a:t>
            </a:r>
            <a:r>
              <a:rPr lang="cs-CZ" dirty="0" smtClean="0">
                <a:solidFill>
                  <a:schemeClr val="accent2"/>
                </a:solidFill>
              </a:rPr>
              <a:t/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NEZBYTNOST </a:t>
            </a:r>
            <a:r>
              <a:rPr lang="cs-CZ" dirty="0">
                <a:solidFill>
                  <a:schemeClr val="accent2"/>
                </a:solidFill>
              </a:rPr>
              <a:t>SOCIÁLNÍ </a:t>
            </a:r>
            <a:r>
              <a:rPr lang="cs-CZ" dirty="0" smtClean="0">
                <a:solidFill>
                  <a:schemeClr val="accent2"/>
                </a:solidFill>
              </a:rPr>
              <a:t>POLITIKY A JEJÍ ZÁKLADNÍ MECHANIZMY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17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sz="3600" b="1" dirty="0">
                <a:solidFill>
                  <a:schemeClr val="accent2"/>
                </a:solidFill>
              </a:rPr>
              <a:t/>
            </a:r>
            <a:br>
              <a:rPr lang="cs-CZ" sz="3600" b="1" dirty="0">
                <a:solidFill>
                  <a:schemeClr val="accent2"/>
                </a:solidFill>
              </a:rPr>
            </a:br>
            <a:r>
              <a:rPr lang="cs-CZ" sz="3600" b="1" dirty="0">
                <a:solidFill>
                  <a:schemeClr val="accent2"/>
                </a:solidFill>
              </a:rPr>
              <a:t>NEZBYTNOST SOCIÁLNÍ POLITIKY</a:t>
            </a:r>
            <a:r>
              <a:rPr lang="cs-CZ" sz="4000" b="1" dirty="0">
                <a:solidFill>
                  <a:schemeClr val="accent2"/>
                </a:solidFill>
              </a:rPr>
              <a:t/>
            </a:r>
            <a:br>
              <a:rPr lang="cs-CZ" sz="4000" b="1" dirty="0">
                <a:solidFill>
                  <a:schemeClr val="accent2"/>
                </a:solidFill>
              </a:rPr>
            </a:br>
            <a:r>
              <a:rPr lang="cs-CZ" sz="4000" b="1" dirty="0">
                <a:solidFill>
                  <a:schemeClr val="accent2"/>
                </a:solidFill>
              </a:rPr>
              <a:t>pro zachování sociální stability.</a:t>
            </a:r>
            <a:endParaRPr lang="en-GB" sz="4000" b="1" dirty="0">
              <a:solidFill>
                <a:schemeClr val="accent2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138" y="1988840"/>
            <a:ext cx="8229600" cy="4454823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800" dirty="0" smtClean="0"/>
              <a:t>Bezpečí, jistota, akceptovatelná nerovnost</a:t>
            </a:r>
            <a:endParaRPr lang="cs-CZ" sz="2800" dirty="0"/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Základní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mechanizmy: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2800" dirty="0"/>
              <a:t>Daňová soustava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2800" dirty="0"/>
              <a:t>Sociální pojištění (důchodové, nemocenské,     zdravotní)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2800" dirty="0"/>
              <a:t>Minimální mzda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2800" dirty="0"/>
              <a:t>Vyspělý školský a zdravotnický systém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2800" dirty="0"/>
              <a:t>Aktivní politika zaměstnanosti (sociální síť nestačí). 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8059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18</a:t>
            </a:r>
            <a:r>
              <a:rPr lang="cs-CZ" sz="4000" b="1" dirty="0">
                <a:solidFill>
                  <a:schemeClr val="accent2"/>
                </a:solidFill>
              </a:rPr>
              <a:t/>
            </a:r>
            <a:br>
              <a:rPr lang="cs-CZ" sz="4000" b="1" dirty="0">
                <a:solidFill>
                  <a:schemeClr val="accent2"/>
                </a:solidFill>
              </a:rPr>
            </a:br>
            <a:r>
              <a:rPr lang="cs-CZ" sz="4000" b="1" dirty="0">
                <a:solidFill>
                  <a:schemeClr val="accent2"/>
                </a:solidFill>
              </a:rPr>
              <a:t>PRINCIPY SOCIÁLNÍ POLITIKY</a:t>
            </a:r>
          </a:p>
        </p:txBody>
      </p:sp>
    </p:spTree>
    <p:extLst>
      <p:ext uri="{BB962C8B-B14F-4D97-AF65-F5344CB8AC3E}">
        <p14:creationId xmlns:p14="http://schemas.microsoft.com/office/powerpoint/2010/main" val="2555146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827088"/>
            <a:ext cx="8229600" cy="1143000"/>
          </a:xfrm>
        </p:spPr>
        <p:txBody>
          <a:bodyPr/>
          <a:lstStyle/>
          <a:p>
            <a:r>
              <a:rPr lang="cs-CZ" sz="4000" b="1" dirty="0">
                <a:solidFill>
                  <a:schemeClr val="accent2"/>
                </a:solidFill>
              </a:rPr>
              <a:t/>
            </a:r>
            <a:br>
              <a:rPr lang="cs-CZ" sz="4000" b="1" dirty="0">
                <a:solidFill>
                  <a:schemeClr val="accent2"/>
                </a:solidFill>
              </a:rPr>
            </a:br>
            <a:r>
              <a:rPr lang="cs-CZ" sz="4000" b="1" dirty="0">
                <a:solidFill>
                  <a:schemeClr val="accent2"/>
                </a:solidFill>
              </a:rPr>
              <a:t>PRINCIPY SOCIÁLNÍ POLITIKY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2908300"/>
            <a:ext cx="6334125" cy="3116263"/>
          </a:xfrm>
        </p:spPr>
        <p:txBody>
          <a:bodyPr/>
          <a:lstStyle/>
          <a:p>
            <a:r>
              <a:rPr lang="cs-CZ" sz="4000" b="1" dirty="0">
                <a:solidFill>
                  <a:schemeClr val="accent2"/>
                </a:solidFill>
              </a:rPr>
              <a:t>Sociální spravedlnost</a:t>
            </a:r>
          </a:p>
          <a:p>
            <a:r>
              <a:rPr lang="cs-CZ" sz="4000" b="1" dirty="0">
                <a:solidFill>
                  <a:schemeClr val="accent2"/>
                </a:solidFill>
              </a:rPr>
              <a:t>Solidarita</a:t>
            </a:r>
          </a:p>
          <a:p>
            <a:r>
              <a:rPr lang="cs-CZ" sz="4000" b="1" dirty="0">
                <a:solidFill>
                  <a:schemeClr val="accent2"/>
                </a:solidFill>
              </a:rPr>
              <a:t>Subsidiarita </a:t>
            </a:r>
          </a:p>
          <a:p>
            <a:r>
              <a:rPr lang="cs-CZ" sz="4000" b="1" dirty="0">
                <a:solidFill>
                  <a:schemeClr val="accent2"/>
                </a:solidFill>
              </a:rPr>
              <a:t>Participace </a:t>
            </a:r>
          </a:p>
        </p:txBody>
      </p:sp>
    </p:spTree>
    <p:extLst>
      <p:ext uri="{BB962C8B-B14F-4D97-AF65-F5344CB8AC3E}">
        <p14:creationId xmlns:p14="http://schemas.microsoft.com/office/powerpoint/2010/main" val="2437571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sz="3600" b="1" dirty="0">
                <a:solidFill>
                  <a:schemeClr val="accent2"/>
                </a:solidFill>
              </a:rPr>
              <a:t>PRINCIP SOCIÁLNÍ SPRAVEDLNOSTI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4525963"/>
          </a:xfrm>
        </p:spPr>
        <p:txBody>
          <a:bodyPr/>
          <a:lstStyle/>
          <a:p>
            <a:r>
              <a:rPr lang="cs-CZ" dirty="0"/>
              <a:t>Sociální spravedlnost lze vymezit pravidly, podle nichž jsou ve společnosti rozdělovány příjmy a bohatství a také životní příležitosti </a:t>
            </a:r>
            <a:r>
              <a:rPr lang="cs-CZ" dirty="0" smtClean="0"/>
              <a:t>a předpoklady </a:t>
            </a:r>
            <a:r>
              <a:rPr lang="cs-CZ" dirty="0"/>
              <a:t>(vzdělávat se, uplatnit se na trhu práce, být zdravý) mezi jednotlivé občany, případně sociální skupiny. </a:t>
            </a:r>
          </a:p>
          <a:p>
            <a:r>
              <a:rPr lang="cs-CZ" dirty="0"/>
              <a:t>Sociální spravedlnost je pojem relativní, je nutno zvažovat různá sociální hlediska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818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PRINCIP SOCIÁLNÍ SOLIDARITY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1100" y="1533525"/>
            <a:ext cx="760095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dirty="0"/>
              <a:t>Solidarita je výrazem lidského porozumění a pospolitosti, vzájemné soudržnosti a také odpovědnosti. Je vedena úsilím o sjednocování zájmů, zejména pokud jde o hmotné životní podmínky, a to na základě svobodné vůle lidí a jejich ochoty podřídit se zájmům širšího společenství.</a:t>
            </a:r>
          </a:p>
        </p:txBody>
      </p:sp>
    </p:spTree>
    <p:extLst>
      <p:ext uri="{BB962C8B-B14F-4D97-AF65-F5344CB8AC3E}">
        <p14:creationId xmlns:p14="http://schemas.microsoft.com/office/powerpoint/2010/main" val="1786603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PRIMÁRNÍ SOLIDARITA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33525"/>
            <a:ext cx="8242498" cy="4525963"/>
          </a:xfrm>
        </p:spPr>
        <p:txBody>
          <a:bodyPr/>
          <a:lstStyle/>
          <a:p>
            <a:r>
              <a:rPr lang="cs-CZ" dirty="0" smtClean="0"/>
              <a:t>Předprůmyslové, tradiční společnosti</a:t>
            </a:r>
          </a:p>
          <a:p>
            <a:r>
              <a:rPr lang="cs-CZ" dirty="0" smtClean="0"/>
              <a:t>Tradiční struktura sociální solidarity:</a:t>
            </a:r>
          </a:p>
          <a:p>
            <a:pPr lvl="1"/>
            <a:r>
              <a:rPr lang="cs-CZ" dirty="0" smtClean="0"/>
              <a:t>rodina, cechy, církev obec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574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SEKUNDÁRNÍ SOLIDARITA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33525"/>
            <a:ext cx="8242498" cy="4525963"/>
          </a:xfrm>
        </p:spPr>
        <p:txBody>
          <a:bodyPr/>
          <a:lstStyle/>
          <a:p>
            <a:r>
              <a:rPr lang="cs-CZ" dirty="0" smtClean="0"/>
              <a:t>Industrializace, urbanizace</a:t>
            </a:r>
          </a:p>
          <a:p>
            <a:r>
              <a:rPr lang="cs-CZ" dirty="0" smtClean="0"/>
              <a:t>Existenční závislost na trhu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948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0513"/>
            <a:ext cx="8686800" cy="1143000"/>
          </a:xfrm>
        </p:spPr>
        <p:txBody>
          <a:bodyPr/>
          <a:lstStyle/>
          <a:p>
            <a:pPr>
              <a:tabLst>
                <a:tab pos="2690813" algn="l"/>
              </a:tabLst>
            </a:pPr>
            <a:r>
              <a:rPr lang="cs-CZ" b="1" dirty="0" smtClean="0">
                <a:solidFill>
                  <a:schemeClr val="accent2"/>
                </a:solidFill>
              </a:rPr>
              <a:t>SOCIÁLNÍ POLITIKA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124825" cy="4497363"/>
          </a:xfrm>
        </p:spPr>
        <p:txBody>
          <a:bodyPr/>
          <a:lstStyle/>
          <a:p>
            <a:r>
              <a:rPr lang="cs-CZ" dirty="0" smtClean="0"/>
              <a:t>Praktická aktivita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Vědní disciplína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688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KRIZE SOLIDARITY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484784"/>
            <a:ext cx="7600950" cy="4525963"/>
          </a:xfrm>
        </p:spPr>
        <p:txBody>
          <a:bodyPr/>
          <a:lstStyle/>
          <a:p>
            <a:r>
              <a:rPr lang="cs-CZ" dirty="0" smtClean="0"/>
              <a:t>flexibilizace</a:t>
            </a:r>
            <a:r>
              <a:rPr lang="cs-CZ" dirty="0" smtClean="0"/>
              <a:t> práce</a:t>
            </a:r>
          </a:p>
          <a:p>
            <a:r>
              <a:rPr lang="cs-CZ" dirty="0" smtClean="0"/>
              <a:t>krize rodiny</a:t>
            </a:r>
          </a:p>
          <a:p>
            <a:r>
              <a:rPr lang="cs-CZ" dirty="0" smtClean="0"/>
              <a:t>demografické stárnutí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420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88640"/>
            <a:ext cx="8229600" cy="1008112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PRINCIP SUBSIDIARITY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1"/>
            <a:ext cx="8029575" cy="4866928"/>
          </a:xfrm>
        </p:spPr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/>
              <a:t>spojením osobní odpovědnosti </a:t>
            </a:r>
            <a:r>
              <a:rPr lang="cs-CZ" dirty="0" smtClean="0"/>
              <a:t>a solidarity.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Jedinec </a:t>
            </a:r>
            <a:r>
              <a:rPr lang="cs-CZ" dirty="0" smtClean="0">
                <a:sym typeface="Wingdings"/>
              </a:rPr>
              <a:t>→ rodina → ostatní společenství (svépomocná sdružení, církev, odbory) → stát.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Vyšší </a:t>
            </a:r>
            <a:r>
              <a:rPr lang="cs-CZ" dirty="0"/>
              <a:t>úroveň řízení by se neměla zabývat tím, co může zvládnout nižší úroveň. </a:t>
            </a:r>
          </a:p>
        </p:txBody>
      </p:sp>
    </p:spTree>
    <p:extLst>
      <p:ext uri="{BB962C8B-B14F-4D97-AF65-F5344CB8AC3E}">
        <p14:creationId xmlns:p14="http://schemas.microsoft.com/office/powerpoint/2010/main" val="1969608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588963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PRINCIP PARTICIPACE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2085975"/>
            <a:ext cx="7667625" cy="3783013"/>
          </a:xfrm>
        </p:spPr>
        <p:txBody>
          <a:bodyPr/>
          <a:lstStyle/>
          <a:p>
            <a:r>
              <a:rPr lang="cs-CZ" dirty="0" smtClean="0"/>
              <a:t>postupný, dlouhodobý proces, </a:t>
            </a:r>
            <a:r>
              <a:rPr lang="cs-CZ" dirty="0"/>
              <a:t>během něhož se člověk, převážně jako objekt sociální politiky, stává člověkem odpovědným a respektovaným subjektem sociální politiky.  </a:t>
            </a:r>
          </a:p>
        </p:txBody>
      </p:sp>
    </p:spTree>
    <p:extLst>
      <p:ext uri="{BB962C8B-B14F-4D97-AF65-F5344CB8AC3E}">
        <p14:creationId xmlns:p14="http://schemas.microsoft.com/office/powerpoint/2010/main" val="861508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19</a:t>
            </a:r>
            <a:r>
              <a:rPr lang="cs-CZ" sz="4000" b="1" dirty="0">
                <a:solidFill>
                  <a:schemeClr val="accent2"/>
                </a:solidFill>
              </a:rPr>
              <a:t/>
            </a:r>
            <a:br>
              <a:rPr lang="cs-CZ" sz="4000" b="1" dirty="0">
                <a:solidFill>
                  <a:schemeClr val="accent2"/>
                </a:solidFill>
              </a:rPr>
            </a:br>
            <a:r>
              <a:rPr lang="cs-CZ" sz="4000" b="1" dirty="0" smtClean="0">
                <a:solidFill>
                  <a:schemeClr val="accent2"/>
                </a:solidFill>
              </a:rPr>
              <a:t>CÍLE </a:t>
            </a:r>
            <a:r>
              <a:rPr lang="cs-CZ" sz="4000" b="1" dirty="0">
                <a:solidFill>
                  <a:schemeClr val="accent2"/>
                </a:solidFill>
              </a:rPr>
              <a:t>SOCIÁLNÍ POLITIKY</a:t>
            </a:r>
          </a:p>
        </p:txBody>
      </p:sp>
    </p:spTree>
    <p:extLst>
      <p:ext uri="{BB962C8B-B14F-4D97-AF65-F5344CB8AC3E}">
        <p14:creationId xmlns:p14="http://schemas.microsoft.com/office/powerpoint/2010/main" val="3887008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CÍL </a:t>
            </a:r>
            <a:r>
              <a:rPr lang="cs-CZ" b="1" dirty="0">
                <a:solidFill>
                  <a:schemeClr val="accent2"/>
                </a:solidFill>
              </a:rPr>
              <a:t>SOCIÁLNÍ POLITIKY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Obecným cílem je </a:t>
            </a:r>
            <a:r>
              <a:rPr lang="cs-CZ" sz="3600" b="1" dirty="0"/>
              <a:t>zdokonalování životních podmínek lidí a rozvoj osobnosti člověka.</a:t>
            </a:r>
          </a:p>
          <a:p>
            <a:r>
              <a:rPr lang="cs-CZ" sz="3600" dirty="0"/>
              <a:t>Tento cíl má svá vývojová stádia.</a:t>
            </a:r>
          </a:p>
          <a:p>
            <a:r>
              <a:rPr lang="cs-CZ" sz="3600" dirty="0"/>
              <a:t>Stanovení i realizace cílů je konfliktní.</a:t>
            </a:r>
          </a:p>
          <a:p>
            <a:r>
              <a:rPr lang="cs-CZ" sz="3600" dirty="0"/>
              <a:t>Krátkodobý pragmatizmus </a:t>
            </a:r>
            <a:r>
              <a:rPr lang="cs-CZ" sz="3600" dirty="0" smtClean="0"/>
              <a:t>a dlouhodobě </a:t>
            </a:r>
            <a:r>
              <a:rPr lang="cs-CZ" sz="3600" dirty="0"/>
              <a:t>orientovaná koncepční práce.</a:t>
            </a:r>
          </a:p>
        </p:txBody>
      </p:sp>
    </p:spTree>
    <p:extLst>
      <p:ext uri="{BB962C8B-B14F-4D97-AF65-F5344CB8AC3E}">
        <p14:creationId xmlns:p14="http://schemas.microsoft.com/office/powerpoint/2010/main" val="1276225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20</a:t>
            </a:r>
            <a:r>
              <a:rPr lang="cs-CZ" sz="4000" b="1" dirty="0">
                <a:solidFill>
                  <a:schemeClr val="accent2"/>
                </a:solidFill>
              </a:rPr>
              <a:t/>
            </a:r>
            <a:br>
              <a:rPr lang="cs-CZ" sz="4000" b="1" dirty="0">
                <a:solidFill>
                  <a:schemeClr val="accent2"/>
                </a:solidFill>
              </a:rPr>
            </a:br>
            <a:r>
              <a:rPr lang="cs-CZ" sz="4000" b="1" dirty="0" smtClean="0">
                <a:solidFill>
                  <a:schemeClr val="accent2"/>
                </a:solidFill>
              </a:rPr>
              <a:t>ZDRAVOTNÍ POLITIKA V EVROPĚ</a:t>
            </a:r>
            <a:endParaRPr lang="cs-CZ" sz="4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106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4863" y="1412875"/>
            <a:ext cx="8339137" cy="489585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336699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358775" algn="l"/>
              </a:tabLst>
            </a:pPr>
            <a:r>
              <a:rPr lang="cs-CZ" sz="4400" b="1" dirty="0" smtClean="0">
                <a:solidFill>
                  <a:srgbClr val="0026A0"/>
                </a:solidFill>
              </a:rPr>
              <a:t>ZDRAVOTNÍ </a:t>
            </a:r>
            <a:r>
              <a:rPr lang="cs-CZ" sz="4400" b="1" dirty="0">
                <a:solidFill>
                  <a:srgbClr val="0026A0"/>
                </a:solidFill>
              </a:rPr>
              <a:t>POLITIKA </a:t>
            </a:r>
          </a:p>
          <a:p>
            <a:pPr marL="0" indent="0">
              <a:lnSpc>
                <a:spcPct val="80000"/>
              </a:lnSpc>
              <a:buNone/>
              <a:tabLst>
                <a:tab pos="358775" algn="l"/>
              </a:tabLst>
            </a:pPr>
            <a:endParaRPr lang="cs-CZ" sz="4400" dirty="0" smtClean="0"/>
          </a:p>
          <a:p>
            <a:pPr marL="0" indent="0">
              <a:lnSpc>
                <a:spcPct val="80000"/>
              </a:lnSpc>
              <a:buNone/>
              <a:tabLst>
                <a:tab pos="358775" algn="l"/>
              </a:tabLst>
            </a:pPr>
            <a:r>
              <a:rPr lang="cs-CZ" sz="4400" dirty="0" smtClean="0"/>
              <a:t>projev </a:t>
            </a:r>
            <a:r>
              <a:rPr lang="cs-CZ" sz="4400" b="1" dirty="0"/>
              <a:t>zájmu</a:t>
            </a:r>
            <a:r>
              <a:rPr lang="cs-CZ" sz="4400" dirty="0"/>
              <a:t> a </a:t>
            </a:r>
            <a:r>
              <a:rPr lang="cs-CZ" sz="4400" b="1" dirty="0"/>
              <a:t>odpovědnosti</a:t>
            </a:r>
            <a:r>
              <a:rPr lang="cs-CZ" sz="4400" dirty="0"/>
              <a:t> za zdraví lidí a výraz touhy po </a:t>
            </a:r>
            <a:r>
              <a:rPr lang="cs-CZ" sz="4400" b="1" dirty="0"/>
              <a:t>spravedlnosti</a:t>
            </a:r>
            <a:r>
              <a:rPr lang="cs-CZ" sz="4400" dirty="0"/>
              <a:t> při spravování záležitostí obce.</a:t>
            </a:r>
            <a:r>
              <a:rPr lang="cs-CZ" sz="4000" dirty="0"/>
              <a:t>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358775" algn="l"/>
              </a:tabLst>
            </a:pPr>
            <a:endParaRPr lang="cs-CZ" sz="3600" dirty="0" smtClean="0">
              <a:solidFill>
                <a:srgbClr val="0026A0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358775" algn="l"/>
              </a:tabLst>
            </a:pPr>
            <a:r>
              <a:rPr lang="cs-CZ" sz="3600" dirty="0" smtClean="0">
                <a:solidFill>
                  <a:srgbClr val="0026A0"/>
                </a:solidFill>
              </a:rPr>
              <a:t>(</a:t>
            </a:r>
            <a:r>
              <a:rPr lang="cs-CZ" sz="3600" i="1" dirty="0">
                <a:solidFill>
                  <a:srgbClr val="0026A0"/>
                </a:solidFill>
              </a:rPr>
              <a:t>Konference SZO v Adelaide 1988</a:t>
            </a:r>
            <a:r>
              <a:rPr lang="cs-CZ" sz="3600" dirty="0">
                <a:solidFill>
                  <a:srgbClr val="0026A0"/>
                </a:solidFill>
              </a:rPr>
              <a:t>).</a:t>
            </a:r>
            <a:r>
              <a:rPr lang="cs-CZ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8328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1B06BA"/>
                </a:solidFill>
              </a:rPr>
              <a:t>Evropská zdravotní politika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 rozličných podkladových materiálů</a:t>
            </a:r>
          </a:p>
          <a:p>
            <a:r>
              <a:rPr lang="cs-CZ" dirty="0" smtClean="0"/>
              <a:t>principy a hodnoty</a:t>
            </a:r>
          </a:p>
          <a:p>
            <a:r>
              <a:rPr lang="cs-CZ" dirty="0" smtClean="0"/>
              <a:t>inspirace pro jednotlivé státy a jejich specifickou situaci</a:t>
            </a:r>
          </a:p>
          <a:p>
            <a:r>
              <a:rPr lang="cs-CZ" dirty="0" smtClean="0"/>
              <a:t>důraz na participaci občanů (jednotlivců, rodin, sociálních skupin, dobrovolných a zájmových organizací)</a:t>
            </a:r>
          </a:p>
          <a:p>
            <a:pPr>
              <a:buFont typeface="Arial" charset="0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8024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tabLst>
                <a:tab pos="358775" algn="l"/>
              </a:tabLst>
            </a:pPr>
            <a:r>
              <a:rPr lang="cs-CZ" sz="3600" b="1" dirty="0" smtClean="0">
                <a:solidFill>
                  <a:srgbClr val="0026A0"/>
                </a:solidFill>
              </a:rPr>
              <a:t>VTNIK EVROPSKÉ ZDRAVOTNÍ POLITIKY</a:t>
            </a:r>
            <a:endParaRPr lang="cs-CZ" sz="3600" b="1" dirty="0">
              <a:solidFill>
                <a:srgbClr val="0026A0"/>
              </a:solidFill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336699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lvl="1" indent="7938">
              <a:buFontTx/>
              <a:buNone/>
              <a:tabLst>
                <a:tab pos="358775" algn="l"/>
              </a:tabLst>
            </a:pPr>
            <a:r>
              <a:rPr lang="cs-CZ" dirty="0">
                <a:solidFill>
                  <a:srgbClr val="0026A0"/>
                </a:solidFill>
                <a:latin typeface="Arial Black" pitchFamily="34" charset="0"/>
              </a:rPr>
              <a:t>1851</a:t>
            </a:r>
          </a:p>
          <a:p>
            <a:pPr marL="449263" lvl="1" indent="7938">
              <a:buFontTx/>
              <a:buNone/>
              <a:tabLst>
                <a:tab pos="358775" algn="l"/>
              </a:tabLst>
            </a:pPr>
            <a:r>
              <a:rPr lang="cs-CZ" dirty="0"/>
              <a:t>I. mezinárodní konference v Paříži (mor, cholera, žlutá zimnice)</a:t>
            </a:r>
          </a:p>
          <a:p>
            <a:pPr marL="449263" lvl="1" indent="7938">
              <a:buFontTx/>
              <a:buNone/>
              <a:tabLst>
                <a:tab pos="358775" algn="l"/>
              </a:tabLst>
            </a:pPr>
            <a:r>
              <a:rPr lang="cs-CZ" dirty="0">
                <a:solidFill>
                  <a:srgbClr val="0026A0"/>
                </a:solidFill>
                <a:latin typeface="Arial Black" pitchFamily="34" charset="0"/>
              </a:rPr>
              <a:t>1908 </a:t>
            </a:r>
          </a:p>
          <a:p>
            <a:pPr marL="449263" lvl="1" indent="7938">
              <a:buFontTx/>
              <a:buNone/>
              <a:tabLst>
                <a:tab pos="358775" algn="l"/>
              </a:tabLst>
            </a:pPr>
            <a:r>
              <a:rPr lang="cs-CZ" dirty="0"/>
              <a:t>Ustaven Mezinárodní ústav veřejné hygieny </a:t>
            </a:r>
            <a:r>
              <a:rPr lang="cs-CZ" dirty="0" smtClean="0"/>
              <a:t>v Paříži</a:t>
            </a:r>
            <a:endParaRPr lang="cs-CZ" dirty="0"/>
          </a:p>
          <a:p>
            <a:pPr marL="449263" lvl="1" indent="7938">
              <a:buFontTx/>
              <a:buNone/>
              <a:tabLst>
                <a:tab pos="358775" algn="l"/>
              </a:tabLst>
            </a:pPr>
            <a:r>
              <a:rPr lang="cs-CZ" dirty="0">
                <a:solidFill>
                  <a:srgbClr val="0026A0"/>
                </a:solidFill>
                <a:latin typeface="Arial Black" pitchFamily="34" charset="0"/>
              </a:rPr>
              <a:t>1948</a:t>
            </a:r>
            <a:r>
              <a:rPr lang="cs-CZ" b="1" dirty="0">
                <a:solidFill>
                  <a:srgbClr val="0026A0"/>
                </a:solidFill>
                <a:latin typeface="Arial Black" pitchFamily="34" charset="0"/>
              </a:rPr>
              <a:t> </a:t>
            </a:r>
          </a:p>
          <a:p>
            <a:pPr marL="449263" lvl="1" indent="7938">
              <a:buFontTx/>
              <a:buNone/>
              <a:tabLst>
                <a:tab pos="358775" algn="l"/>
              </a:tabLst>
            </a:pPr>
            <a:r>
              <a:rPr lang="cs-CZ" dirty="0"/>
              <a:t>Založena Světová zdravotnická organizace </a:t>
            </a:r>
          </a:p>
        </p:txBody>
      </p:sp>
    </p:spTree>
    <p:extLst>
      <p:ext uri="{BB962C8B-B14F-4D97-AF65-F5344CB8AC3E}">
        <p14:creationId xmlns:p14="http://schemas.microsoft.com/office/powerpoint/2010/main" val="3529444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179388" y="2204864"/>
            <a:ext cx="842486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buClrTx/>
              <a:buSzTx/>
              <a:buFontTx/>
              <a:buNone/>
            </a:pPr>
            <a:r>
              <a:rPr lang="cs-CZ" sz="5400" b="1" dirty="0" smtClean="0">
                <a:solidFill>
                  <a:srgbClr val="CC3300"/>
                </a:solidFill>
                <a:latin typeface="Arial" charset="0"/>
              </a:rPr>
              <a:t>21</a:t>
            </a:r>
            <a:endParaRPr lang="cs-CZ" sz="5400" b="1" dirty="0" smtClean="0">
              <a:solidFill>
                <a:srgbClr val="CC3300"/>
              </a:solidFill>
              <a:latin typeface="Arial" charset="0"/>
            </a:endParaRPr>
          </a:p>
          <a:p>
            <a:pPr algn="ctr">
              <a:spcBef>
                <a:spcPts val="0"/>
              </a:spcBef>
              <a:buClrTx/>
              <a:buSzTx/>
              <a:buFontTx/>
              <a:buNone/>
            </a:pPr>
            <a:r>
              <a:rPr lang="cs-CZ" sz="3600" b="1" dirty="0" smtClean="0">
                <a:solidFill>
                  <a:srgbClr val="333399"/>
                </a:solidFill>
                <a:latin typeface="Arial" charset="0"/>
              </a:rPr>
              <a:t>ZÁKLADNÍ </a:t>
            </a:r>
            <a:r>
              <a:rPr lang="cs-CZ" sz="3600" b="1" dirty="0" smtClean="0">
                <a:solidFill>
                  <a:srgbClr val="333399"/>
                </a:solidFill>
                <a:latin typeface="Arial" charset="0"/>
              </a:rPr>
              <a:t>ZDRAVOTNÍ </a:t>
            </a:r>
            <a:r>
              <a:rPr lang="cs-CZ" sz="3600" b="1" dirty="0" smtClean="0">
                <a:solidFill>
                  <a:srgbClr val="333399"/>
                </a:solidFill>
                <a:latin typeface="Arial" charset="0"/>
              </a:rPr>
              <a:t>PROBLÉMY</a:t>
            </a:r>
            <a:endParaRPr lang="cs-CZ" sz="3600" b="1" dirty="0" smtClean="0">
              <a:solidFill>
                <a:srgbClr val="33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500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686800" cy="1143000"/>
          </a:xfrm>
        </p:spPr>
        <p:txBody>
          <a:bodyPr/>
          <a:lstStyle/>
          <a:p>
            <a:pPr>
              <a:tabLst>
                <a:tab pos="2690813" algn="l"/>
              </a:tabLst>
            </a:pPr>
            <a:r>
              <a:rPr lang="cs-CZ" b="1" dirty="0" smtClean="0">
                <a:solidFill>
                  <a:schemeClr val="accent2"/>
                </a:solidFill>
              </a:rPr>
              <a:t>SOCIÁLNÍ POLITIKA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124825" cy="4569371"/>
          </a:xfrm>
        </p:spPr>
        <p:txBody>
          <a:bodyPr/>
          <a:lstStyle/>
          <a:p>
            <a:r>
              <a:rPr lang="cs-CZ" dirty="0" smtClean="0"/>
              <a:t>Výraz sociální solidarity</a:t>
            </a:r>
          </a:p>
          <a:p>
            <a:r>
              <a:rPr lang="cs-CZ" dirty="0" smtClean="0"/>
              <a:t>Sociální solidarita – předpoklad existence společnosti</a:t>
            </a:r>
          </a:p>
          <a:p>
            <a:r>
              <a:rPr lang="cs-CZ" dirty="0" smtClean="0"/>
              <a:t>Solidarita v předprůmyslových společnostech</a:t>
            </a:r>
          </a:p>
          <a:p>
            <a:pPr lvl="1"/>
            <a:r>
              <a:rPr lang="cs-CZ" dirty="0" smtClean="0"/>
              <a:t>Vzájemnost (příslušnost ke skupinám rodinným, příbuzenským, sousedským, cechovním, církevním, obecním)</a:t>
            </a:r>
          </a:p>
          <a:p>
            <a:r>
              <a:rPr lang="cs-CZ" dirty="0" smtClean="0"/>
              <a:t>Solidarita v moderních společnostech</a:t>
            </a:r>
          </a:p>
          <a:p>
            <a:pPr lvl="1"/>
            <a:r>
              <a:rPr lang="cs-CZ" dirty="0" smtClean="0"/>
              <a:t>Sociální zabezpečení a pomoc (státní sociální politika)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58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793573" y="1988840"/>
            <a:ext cx="7615237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49263" indent="-449263">
              <a:buClrTx/>
              <a:buSzTx/>
              <a:buFontTx/>
              <a:buNone/>
            </a:pPr>
            <a:r>
              <a:rPr lang="cs-CZ" dirty="0" smtClean="0">
                <a:latin typeface="Arial" charset="0"/>
              </a:rPr>
              <a:t>1.</a:t>
            </a:r>
            <a:r>
              <a:rPr lang="cs-CZ" b="1" dirty="0" smtClean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cs-CZ" dirty="0" smtClean="0">
                <a:latin typeface="Arial" charset="0"/>
              </a:rPr>
              <a:t>Překotný růst nákladů na zdravotní péči</a:t>
            </a:r>
            <a:endParaRPr lang="cs-CZ" sz="2400" dirty="0" smtClean="0">
              <a:latin typeface="Arial" charset="0"/>
            </a:endParaRPr>
          </a:p>
          <a:p>
            <a:pPr marL="449263" indent="-449263">
              <a:buClrTx/>
              <a:buSzTx/>
              <a:buFontTx/>
              <a:buNone/>
            </a:pPr>
            <a:r>
              <a:rPr lang="cs-CZ" dirty="0" smtClean="0">
                <a:latin typeface="Arial" charset="0"/>
              </a:rPr>
              <a:t>2. Stagnace zdravotní  úrovně </a:t>
            </a:r>
            <a:r>
              <a:rPr lang="cs-CZ" dirty="0" smtClean="0">
                <a:latin typeface="Arial" charset="0"/>
              </a:rPr>
              <a:t>společnosti</a:t>
            </a:r>
            <a:r>
              <a:rPr lang="cs-CZ" sz="2400" dirty="0" smtClean="0">
                <a:latin typeface="Arial" charset="0"/>
              </a:rPr>
              <a:t> </a:t>
            </a:r>
            <a:endParaRPr lang="cs-CZ" sz="2400" dirty="0" smtClean="0">
              <a:latin typeface="Arial" charset="0"/>
            </a:endParaRPr>
          </a:p>
          <a:p>
            <a:pPr marL="449263" indent="-449263">
              <a:buClrTx/>
              <a:buSzTx/>
              <a:buFontTx/>
              <a:buNone/>
            </a:pPr>
            <a:r>
              <a:rPr lang="cs-CZ" dirty="0" smtClean="0">
                <a:latin typeface="Arial" charset="0"/>
              </a:rPr>
              <a:t>3. Potíže při úsilí o redukci rizikových faktorů, které leží vně tradičně pojatého resortu zdravotnictví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179388" y="333375"/>
            <a:ext cx="84248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cs-CZ" sz="3600" b="1" dirty="0" smtClean="0">
                <a:solidFill>
                  <a:srgbClr val="333399"/>
                </a:solidFill>
                <a:latin typeface="Arial" charset="0"/>
              </a:rPr>
              <a:t>NEJZÁVAŽNĚJŠÍ </a:t>
            </a:r>
            <a:r>
              <a:rPr lang="cs-CZ" sz="3600" b="1" dirty="0" smtClean="0">
                <a:solidFill>
                  <a:srgbClr val="333399"/>
                </a:solidFill>
                <a:latin typeface="Arial" charset="0"/>
              </a:rPr>
              <a:t>ZDRAVOTNÍ PROBLÉMY KONCEM 70. LET</a:t>
            </a:r>
          </a:p>
        </p:txBody>
      </p:sp>
    </p:spTree>
    <p:extLst>
      <p:ext uri="{BB962C8B-B14F-4D97-AF65-F5344CB8AC3E}">
        <p14:creationId xmlns:p14="http://schemas.microsoft.com/office/powerpoint/2010/main" val="2926314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1B06BA"/>
                </a:solidFill>
              </a:rPr>
              <a:t>ZDRAVÍ PRO VŠECHNY DO ROKU 2000</a:t>
            </a:r>
            <a:endParaRPr lang="cs-CZ" dirty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2400" dirty="0" smtClean="0">
                <a:solidFill>
                  <a:srgbClr val="0026A0"/>
                </a:solidFill>
                <a:latin typeface="Arial Black" pitchFamily="34" charset="0"/>
              </a:rPr>
              <a:t>1977- základní podnět</a:t>
            </a:r>
            <a:r>
              <a:rPr lang="cs-CZ" sz="2400" b="1" dirty="0" smtClean="0">
                <a:solidFill>
                  <a:srgbClr val="0026A0"/>
                </a:solidFill>
              </a:rPr>
              <a:t> </a:t>
            </a:r>
            <a:endParaRPr lang="cs-CZ" sz="2400" b="1" dirty="0">
              <a:solidFill>
                <a:srgbClr val="0026A0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cs-CZ" sz="2400" dirty="0" smtClean="0"/>
              <a:t>30</a:t>
            </a:r>
            <a:r>
              <a:rPr lang="cs-CZ" sz="2400" dirty="0"/>
              <a:t>. Světové zdravotnické shromáždění: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cs-CZ" sz="2400" dirty="0"/>
              <a:t>„Všichni lidé na světě by měli dosáhnout do roku 2000 takové úrovně zdraví, která by jim umožnila vést společensky a ekonomicky produktivní život.“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cs-CZ" sz="2400" dirty="0" smtClean="0">
                <a:solidFill>
                  <a:srgbClr val="0026A0"/>
                </a:solidFill>
                <a:latin typeface="Arial Black" pitchFamily="34" charset="0"/>
              </a:rPr>
              <a:t>1984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Schváleno 38 regionálních cílů programu ZPV.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3059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205038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 </a:t>
            </a:r>
            <a:r>
              <a:rPr lang="cs-CZ" sz="5400" b="1" dirty="0" smtClean="0">
                <a:solidFill>
                  <a:srgbClr val="CC3300"/>
                </a:solidFill>
              </a:rPr>
              <a:t>22</a:t>
            </a:r>
            <a:r>
              <a:rPr lang="cs-CZ" b="1" dirty="0" smtClean="0">
                <a:solidFill>
                  <a:schemeClr val="accent2"/>
                </a:solidFill>
              </a:rPr>
              <a:t>  </a:t>
            </a:r>
            <a:br>
              <a:rPr lang="cs-CZ" b="1" dirty="0" smtClean="0">
                <a:solidFill>
                  <a:schemeClr val="accent2"/>
                </a:solidFill>
              </a:rPr>
            </a:br>
            <a:r>
              <a:rPr lang="cs-CZ" b="1" dirty="0" smtClean="0">
                <a:solidFill>
                  <a:schemeClr val="accent2"/>
                </a:solidFill>
              </a:rPr>
              <a:t>ZDRAVÍ </a:t>
            </a:r>
            <a:r>
              <a:rPr lang="cs-CZ" b="1" dirty="0">
                <a:solidFill>
                  <a:schemeClr val="accent2"/>
                </a:solidFill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30478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1B06BA"/>
                </a:solidFill>
              </a:rPr>
              <a:t>Zdraví 21 – 21 úkolů pro 21. století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31801" y="1700808"/>
            <a:ext cx="8229600" cy="5214938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cs-CZ" dirty="0" smtClean="0"/>
              <a:t>Solidarita ve zdraví v Evropském regionu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cs-CZ" dirty="0" smtClean="0"/>
              <a:t>Spravedlnost (ekvita) ve zdraví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cs-CZ" dirty="0" smtClean="0"/>
              <a:t>Zdraví start do života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cs-CZ" dirty="0" smtClean="0"/>
              <a:t>Zdravý mladých lidí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cs-CZ" dirty="0" smtClean="0"/>
              <a:t>Zdravé stárnutí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cs-CZ" dirty="0" smtClean="0"/>
              <a:t>Zlepšení duševního zdraví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cs-CZ" dirty="0" smtClean="0"/>
              <a:t>Snížení výskytu přenosných nemocí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2129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1B06BA"/>
                </a:solidFill>
              </a:rPr>
              <a:t>Zdraví 21 – 21 úkolů pro 21. století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214938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 startAt="8"/>
            </a:pPr>
            <a:r>
              <a:rPr lang="cs-CZ" dirty="0" smtClean="0"/>
              <a:t>Snížení výskytu neinfekčních nemocí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cs-CZ" dirty="0" smtClean="0"/>
              <a:t>Snížení výskytu poranění způsobených násilím a úrazy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cs-CZ" dirty="0" smtClean="0"/>
              <a:t> Zdravé a bezpečné životní prostředí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cs-CZ" dirty="0" smtClean="0"/>
              <a:t> Zdravý životní styl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cs-CZ" dirty="0" smtClean="0"/>
              <a:t> Snížení škod způsobovaných alkoholem, drogami a tabákem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cs-CZ" dirty="0" smtClean="0"/>
              <a:t> Zdravé místní životní podmínky</a:t>
            </a:r>
          </a:p>
          <a:p>
            <a:pPr marL="514350" indent="-514350">
              <a:buFont typeface="Calibri" pitchFamily="34" charset="0"/>
              <a:buAutoNum type="arabicPeriod" startAt="8"/>
            </a:pPr>
            <a:r>
              <a:rPr lang="cs-CZ" dirty="0" smtClean="0"/>
              <a:t> Spoluodpovědnost všech rezortů za zdraví</a:t>
            </a:r>
          </a:p>
        </p:txBody>
      </p:sp>
    </p:spTree>
    <p:extLst>
      <p:ext uri="{BB962C8B-B14F-4D97-AF65-F5344CB8AC3E}">
        <p14:creationId xmlns:p14="http://schemas.microsoft.com/office/powerpoint/2010/main" val="202677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1B06BA"/>
                </a:solidFill>
              </a:rPr>
              <a:t>Zdraví 21 – 21 úkolů pro 21. století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214938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 startAt="15"/>
            </a:pPr>
            <a:r>
              <a:rPr lang="cs-CZ" dirty="0" smtClean="0"/>
              <a:t> Integrovaný zdravotnický sektor</a:t>
            </a:r>
          </a:p>
          <a:p>
            <a:pPr marL="514350" indent="-514350">
              <a:buFont typeface="Calibri" pitchFamily="34" charset="0"/>
              <a:buAutoNum type="arabicPeriod" startAt="15"/>
            </a:pPr>
            <a:r>
              <a:rPr lang="cs-CZ" dirty="0" smtClean="0"/>
              <a:t> Řízením k vyšší kvalitě péče</a:t>
            </a:r>
          </a:p>
          <a:p>
            <a:pPr marL="514350" indent="-514350">
              <a:buFont typeface="Calibri" pitchFamily="34" charset="0"/>
              <a:buAutoNum type="arabicPeriod" startAt="15"/>
            </a:pPr>
            <a:r>
              <a:rPr lang="cs-CZ" dirty="0" smtClean="0"/>
              <a:t> Financování zdravotnických služeb a přidělování zdrojů</a:t>
            </a:r>
          </a:p>
          <a:p>
            <a:pPr marL="514350" indent="-514350">
              <a:buFont typeface="Calibri" pitchFamily="34" charset="0"/>
              <a:buAutoNum type="arabicPeriod" startAt="15"/>
            </a:pPr>
            <a:r>
              <a:rPr lang="cs-CZ" dirty="0" smtClean="0"/>
              <a:t> Příprava zdravotnických pracovníků</a:t>
            </a:r>
          </a:p>
          <a:p>
            <a:pPr marL="514350" indent="-514350">
              <a:buFont typeface="Calibri" pitchFamily="34" charset="0"/>
              <a:buAutoNum type="arabicPeriod" startAt="15"/>
            </a:pPr>
            <a:r>
              <a:rPr lang="cs-CZ" dirty="0" smtClean="0"/>
              <a:t> Výzkum a znalosti pro zdraví</a:t>
            </a:r>
          </a:p>
          <a:p>
            <a:pPr marL="514350" indent="-514350">
              <a:buFont typeface="Calibri" pitchFamily="34" charset="0"/>
              <a:buAutoNum type="arabicPeriod" startAt="15"/>
            </a:pPr>
            <a:r>
              <a:rPr lang="cs-CZ" dirty="0" smtClean="0"/>
              <a:t> Získávání partnerů pro zdraví</a:t>
            </a:r>
          </a:p>
          <a:p>
            <a:pPr marL="514350" indent="-514350">
              <a:buFont typeface="Calibri" pitchFamily="34" charset="0"/>
              <a:buAutoNum type="arabicPeriod" startAt="15"/>
            </a:pPr>
            <a:r>
              <a:rPr lang="cs-CZ" dirty="0" smtClean="0"/>
              <a:t> Opatření a postupy směřující ke zdraví pro všechny</a:t>
            </a:r>
          </a:p>
        </p:txBody>
      </p:sp>
    </p:spTree>
    <p:extLst>
      <p:ext uri="{BB962C8B-B14F-4D97-AF65-F5344CB8AC3E}">
        <p14:creationId xmlns:p14="http://schemas.microsoft.com/office/powerpoint/2010/main" val="210565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1B06BA"/>
                </a:solidFill>
              </a:rPr>
              <a:t>Novinky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214938"/>
          </a:xfrm>
        </p:spPr>
        <p:txBody>
          <a:bodyPr/>
          <a:lstStyle/>
          <a:p>
            <a:r>
              <a:rPr lang="cs-CZ" dirty="0" smtClean="0"/>
              <a:t>Life-course</a:t>
            </a:r>
            <a:r>
              <a:rPr lang="cs-CZ" dirty="0" smtClean="0"/>
              <a:t> </a:t>
            </a:r>
            <a:r>
              <a:rPr lang="cs-CZ" dirty="0" smtClean="0"/>
              <a:t>approach</a:t>
            </a:r>
            <a:endParaRPr lang="cs-CZ" dirty="0" smtClean="0"/>
          </a:p>
          <a:p>
            <a:r>
              <a:rPr lang="cs-CZ" dirty="0" smtClean="0"/>
              <a:t>Multisektorová</a:t>
            </a:r>
            <a:r>
              <a:rPr lang="cs-CZ" dirty="0" smtClean="0"/>
              <a:t> zdravotní strategie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1556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3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2500313"/>
          </a:xfrm>
        </p:spPr>
        <p:txBody>
          <a:bodyPr/>
          <a:lstStyle/>
          <a:p>
            <a:r>
              <a:rPr lang="cs-CZ" sz="4800" b="1" dirty="0" smtClean="0">
                <a:solidFill>
                  <a:srgbClr val="1B06BA"/>
                </a:solidFill>
              </a:rPr>
              <a:t>PROGRAM ZDRAVÍ 21</a:t>
            </a:r>
            <a:br>
              <a:rPr lang="cs-CZ" sz="4800" b="1" dirty="0" smtClean="0">
                <a:solidFill>
                  <a:srgbClr val="1B06BA"/>
                </a:solidFill>
              </a:rPr>
            </a:br>
            <a:r>
              <a:rPr lang="cs-CZ" sz="4800" b="1" dirty="0" smtClean="0">
                <a:solidFill>
                  <a:srgbClr val="1B06BA"/>
                </a:solidFill>
              </a:rPr>
              <a:t/>
            </a:r>
            <a:br>
              <a:rPr lang="cs-CZ" sz="4800" b="1" dirty="0" smtClean="0">
                <a:solidFill>
                  <a:srgbClr val="1B06BA"/>
                </a:solidFill>
              </a:rPr>
            </a:br>
            <a:r>
              <a:rPr lang="cs-CZ" sz="4800" b="1" dirty="0" smtClean="0">
                <a:solidFill>
                  <a:srgbClr val="1B06BA"/>
                </a:solidFill>
              </a:rPr>
              <a:t>HLAVNÍ PRINCIPY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32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742950" indent="-742950"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1B06BA"/>
                </a:solidFill>
              </a:rPr>
              <a:t>Zdraví 21 – hlavní principy programu</a:t>
            </a:r>
            <a:endParaRPr lang="cs-CZ" dirty="0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58669" y="1844824"/>
            <a:ext cx="8229600" cy="4857750"/>
          </a:xfrm>
        </p:spPr>
        <p:txBody>
          <a:bodyPr/>
          <a:lstStyle/>
          <a:p>
            <a:pPr marL="514350" indent="-514350"/>
            <a:r>
              <a:rPr lang="cs-CZ" dirty="0" smtClean="0"/>
              <a:t>Hlavním principem programu Zdraví 21 je </a:t>
            </a:r>
            <a:r>
              <a:rPr lang="cs-CZ" b="1" dirty="0" smtClean="0"/>
              <a:t>ekvita</a:t>
            </a:r>
            <a:r>
              <a:rPr lang="cs-CZ" dirty="0" smtClean="0"/>
              <a:t>. Plného významu však nabývá teprve ve spojení s ostatními hodnotami.</a:t>
            </a:r>
          </a:p>
          <a:p>
            <a:pPr marL="514350" indent="-514350"/>
            <a:r>
              <a:rPr lang="cs-CZ" b="1" dirty="0" smtClean="0"/>
              <a:t>Solidarita</a:t>
            </a:r>
          </a:p>
          <a:p>
            <a:pPr marL="514350" indent="-514350"/>
            <a:r>
              <a:rPr lang="cs-CZ" b="1" dirty="0" smtClean="0"/>
              <a:t>Trvalá udržitelnost</a:t>
            </a:r>
          </a:p>
          <a:p>
            <a:pPr marL="514350" indent="-514350"/>
            <a:r>
              <a:rPr lang="cs-CZ" b="1" dirty="0" smtClean="0"/>
              <a:t>Vlastní účast</a:t>
            </a:r>
          </a:p>
          <a:p>
            <a:pPr marL="514350" indent="-514350"/>
            <a:r>
              <a:rPr lang="cs-CZ" b="1" dirty="0" smtClean="0"/>
              <a:t>Etická volba</a:t>
            </a:r>
          </a:p>
        </p:txBody>
      </p:sp>
    </p:spTree>
    <p:extLst>
      <p:ext uri="{BB962C8B-B14F-4D97-AF65-F5344CB8AC3E}">
        <p14:creationId xmlns:p14="http://schemas.microsoft.com/office/powerpoint/2010/main" val="39725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 flipH="1">
            <a:off x="467544" y="2708920"/>
            <a:ext cx="7915275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sz="5400" b="1" dirty="0" smtClean="0">
                <a:solidFill>
                  <a:srgbClr val="CC3300"/>
                </a:solidFill>
                <a:latin typeface="Arial" charset="0"/>
              </a:rPr>
              <a:t>22</a:t>
            </a:r>
            <a:r>
              <a:rPr lang="cs-CZ" sz="4800" b="1" dirty="0" smtClean="0">
                <a:solidFill>
                  <a:srgbClr val="333399"/>
                </a:solidFill>
                <a:latin typeface="Arial" charset="0"/>
              </a:rPr>
              <a:t/>
            </a:r>
            <a:br>
              <a:rPr lang="cs-CZ" sz="4800" b="1" dirty="0" smtClean="0">
                <a:solidFill>
                  <a:srgbClr val="333399"/>
                </a:solidFill>
                <a:latin typeface="Arial" charset="0"/>
              </a:rPr>
            </a:br>
            <a:r>
              <a:rPr lang="cs-CZ" sz="4800" b="1" dirty="0" smtClean="0">
                <a:solidFill>
                  <a:srgbClr val="333399"/>
                </a:solidFill>
                <a:latin typeface="Arial" charset="0"/>
              </a:rPr>
              <a:t>EQUITY</a:t>
            </a:r>
            <a:r>
              <a:rPr lang="cs-CZ" sz="4800" dirty="0" smtClean="0">
                <a:solidFill>
                  <a:srgbClr val="333399"/>
                </a:solidFill>
                <a:latin typeface="Arial" charset="0"/>
              </a:rPr>
              <a:t>  -  </a:t>
            </a:r>
            <a:r>
              <a:rPr lang="cs-CZ" sz="4800" b="1" dirty="0" smtClean="0">
                <a:solidFill>
                  <a:srgbClr val="333399"/>
                </a:solidFill>
                <a:latin typeface="Arial" charset="0"/>
              </a:rPr>
              <a:t>EKVITA</a:t>
            </a:r>
          </a:p>
        </p:txBody>
      </p:sp>
    </p:spTree>
    <p:extLst>
      <p:ext uri="{BB962C8B-B14F-4D97-AF65-F5344CB8AC3E}">
        <p14:creationId xmlns:p14="http://schemas.microsoft.com/office/powerpoint/2010/main" val="4186943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0513"/>
            <a:ext cx="8686800" cy="1143000"/>
          </a:xfrm>
        </p:spPr>
        <p:txBody>
          <a:bodyPr/>
          <a:lstStyle/>
          <a:p>
            <a:pPr>
              <a:tabLst>
                <a:tab pos="2690813" algn="l"/>
              </a:tabLst>
            </a:pPr>
            <a:r>
              <a:rPr lang="cs-CZ" b="1" dirty="0" smtClean="0">
                <a:solidFill>
                  <a:schemeClr val="accent2"/>
                </a:solidFill>
              </a:rPr>
              <a:t>POJEM </a:t>
            </a:r>
            <a:r>
              <a:rPr lang="cs-CZ" b="1" dirty="0">
                <a:solidFill>
                  <a:schemeClr val="accent2"/>
                </a:solidFill>
              </a:rPr>
              <a:t>SOCIÁLNÍ POLITIKY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24825" cy="4525963"/>
          </a:xfrm>
        </p:spPr>
        <p:txBody>
          <a:bodyPr/>
          <a:lstStyle/>
          <a:p>
            <a:r>
              <a:rPr lang="cs-CZ" dirty="0"/>
              <a:t>Sociální politika je souhrnem opatření věnovaných člověku, rozvoji, kultivaci </a:t>
            </a:r>
            <a:r>
              <a:rPr lang="cs-CZ" dirty="0" smtClean="0"/>
              <a:t>a zlepšování </a:t>
            </a:r>
            <a:r>
              <a:rPr lang="cs-CZ" dirty="0"/>
              <a:t>jeho životních podmínek </a:t>
            </a:r>
            <a:r>
              <a:rPr lang="cs-CZ" dirty="0" smtClean="0"/>
              <a:t>i dispozic</a:t>
            </a:r>
            <a:r>
              <a:rPr lang="cs-CZ" dirty="0"/>
              <a:t>.</a:t>
            </a:r>
          </a:p>
          <a:p>
            <a:r>
              <a:rPr lang="cs-CZ" dirty="0"/>
              <a:t>Pro její orientaci jsou důležitá filozofická východiska </a:t>
            </a:r>
            <a:r>
              <a:rPr lang="cs-CZ" dirty="0" smtClean="0"/>
              <a:t>(liberalismus, konzervatizmus</a:t>
            </a:r>
            <a:r>
              <a:rPr lang="cs-CZ" dirty="0"/>
              <a:t>, křesťanské sociální učení a demokratický socializmus). </a:t>
            </a:r>
          </a:p>
        </p:txBody>
      </p:sp>
    </p:spTree>
    <p:extLst>
      <p:ext uri="{BB962C8B-B14F-4D97-AF65-F5344CB8AC3E}">
        <p14:creationId xmlns:p14="http://schemas.microsoft.com/office/powerpoint/2010/main" val="4173014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 flipH="1">
            <a:off x="107950" y="404813"/>
            <a:ext cx="7915275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sz="4800" b="1" dirty="0" smtClean="0">
                <a:solidFill>
                  <a:srgbClr val="333399"/>
                </a:solidFill>
                <a:latin typeface="Arial" charset="0"/>
              </a:rPr>
              <a:t>EQUITY</a:t>
            </a:r>
            <a:r>
              <a:rPr lang="cs-CZ" sz="4800" dirty="0" smtClean="0">
                <a:solidFill>
                  <a:srgbClr val="333399"/>
                </a:solidFill>
                <a:latin typeface="Arial" charset="0"/>
              </a:rPr>
              <a:t>  </a:t>
            </a:r>
            <a:r>
              <a:rPr lang="cs-CZ" sz="4800" dirty="0" smtClean="0">
                <a:solidFill>
                  <a:srgbClr val="333399"/>
                </a:solidFill>
                <a:latin typeface="Arial" charset="0"/>
              </a:rPr>
              <a:t>-  </a:t>
            </a:r>
            <a:r>
              <a:rPr lang="cs-CZ" sz="4800" b="1" dirty="0" smtClean="0">
                <a:solidFill>
                  <a:srgbClr val="333399"/>
                </a:solidFill>
                <a:latin typeface="Arial" charset="0"/>
              </a:rPr>
              <a:t>EKVITA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611560" y="2060848"/>
            <a:ext cx="806489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buClrTx/>
              <a:buSzTx/>
              <a:buFontTx/>
              <a:buChar char="•"/>
            </a:pPr>
            <a:r>
              <a:rPr lang="cs-CZ" sz="4000" b="1" dirty="0" smtClean="0">
                <a:latin typeface="Arial" charset="0"/>
              </a:rPr>
              <a:t>Spravedlnost</a:t>
            </a:r>
          </a:p>
          <a:p>
            <a:pPr marL="342900" indent="-342900">
              <a:buClrTx/>
              <a:buSzTx/>
              <a:buFontTx/>
              <a:buNone/>
            </a:pPr>
            <a:r>
              <a:rPr lang="cs-CZ" sz="4000" dirty="0" smtClean="0">
                <a:latin typeface="Arial" charset="0"/>
              </a:rPr>
              <a:t>  	opírající se spíše o lidskou slušnost než o literu </a:t>
            </a:r>
            <a:r>
              <a:rPr lang="cs-CZ" sz="4000" dirty="0" smtClean="0">
                <a:latin typeface="Arial" charset="0"/>
              </a:rPr>
              <a:t>zákona</a:t>
            </a:r>
          </a:p>
          <a:p>
            <a:pPr marL="342900" indent="-342900">
              <a:buClrTx/>
              <a:buSzTx/>
              <a:buFontTx/>
              <a:buNone/>
            </a:pPr>
            <a:endParaRPr lang="cs-CZ" sz="4000" dirty="0" smtClean="0">
              <a:latin typeface="Arial" charset="0"/>
            </a:endParaRPr>
          </a:p>
          <a:p>
            <a:pPr marL="342900" indent="-342900">
              <a:buClrTx/>
              <a:buSzTx/>
              <a:buFontTx/>
              <a:buChar char="•"/>
            </a:pPr>
            <a:r>
              <a:rPr lang="cs-CZ" sz="4000" dirty="0" smtClean="0">
                <a:latin typeface="Arial" charset="0"/>
              </a:rPr>
              <a:t>Poctivost, slušnost, nestrannost</a:t>
            </a:r>
            <a:r>
              <a:rPr lang="cs-CZ" dirty="0" smtClean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23939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CC3300"/>
                </a:solidFill>
              </a:rPr>
              <a:t>DEFINICE EKVITY - SZO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7859712" cy="413385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chemeClr val="accent2"/>
                </a:solidFill>
              </a:rPr>
              <a:t>Ekvita ve zdraví znamená, že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chemeClr val="accent2"/>
                </a:solidFill>
              </a:rPr>
              <a:t>v ideálních podmínkách by měl mít každý stejnou příležitost dosáhnout svého plného zdravotního potenciálu – řečeno pragmatičtěji – nikdo by neměl být znevýhodněn při jeho dosahování, lze-li se ovšem takovému znevýhodnění vyhnout.</a:t>
            </a:r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877135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rgbClr val="CC3300"/>
                </a:solidFill>
              </a:rPr>
              <a:t>Sedm </a:t>
            </a:r>
            <a:r>
              <a:rPr lang="cs-CZ" sz="2800" b="1" dirty="0">
                <a:solidFill>
                  <a:srgbClr val="CC3300"/>
                </a:solidFill>
              </a:rPr>
              <a:t>hlavních determinant rozdílů ve </a:t>
            </a:r>
            <a:r>
              <a:rPr lang="cs-CZ" sz="2800" b="1" dirty="0" smtClean="0">
                <a:solidFill>
                  <a:srgbClr val="CC3300"/>
                </a:solidFill>
              </a:rPr>
              <a:t>zdraví</a:t>
            </a:r>
            <a:endParaRPr lang="cs-CZ" sz="2800" b="1" dirty="0">
              <a:solidFill>
                <a:srgbClr val="CC33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6588" y="1628775"/>
            <a:ext cx="8507412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sz="2800" b="1" dirty="0">
                <a:solidFill>
                  <a:schemeClr val="accent2"/>
                </a:solidFill>
              </a:rPr>
              <a:t>Přírodní biologická různost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sz="2800" b="1" dirty="0">
                <a:solidFill>
                  <a:schemeClr val="accent2"/>
                </a:solidFill>
              </a:rPr>
              <a:t>Svobodná volba chování, které poškozuje zdraví, např. sporty a zábava.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sz="2800" b="1" dirty="0">
                <a:solidFill>
                  <a:schemeClr val="accent2"/>
                </a:solidFill>
              </a:rPr>
              <a:t>Přechodná zdravotní výhoda jedné skupiny před jinou vznikající tím, že někdo si dříve osvojí zdravý styl života (pokud ostatní mají obdobné možnosti).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900" b="1" dirty="0">
              <a:solidFill>
                <a:schemeClr val="accent2"/>
              </a:solidFill>
            </a:endParaRP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rgbClr val="008000"/>
                </a:solidFill>
              </a:rPr>
              <a:t>Takové zdravotní rozdíly nebývají obvykle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rgbClr val="008000"/>
                </a:solidFill>
              </a:rPr>
              <a:t>chápány jako nespravedlivé.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0642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rgbClr val="CC3300"/>
                </a:solidFill>
              </a:rPr>
              <a:t>Sedm </a:t>
            </a:r>
            <a:r>
              <a:rPr lang="cs-CZ" sz="2800" b="1" dirty="0">
                <a:solidFill>
                  <a:srgbClr val="CC3300"/>
                </a:solidFill>
              </a:rPr>
              <a:t>hlavních determinant rozdílů ve </a:t>
            </a:r>
            <a:r>
              <a:rPr lang="cs-CZ" sz="2800" b="1" dirty="0" smtClean="0">
                <a:solidFill>
                  <a:srgbClr val="CC3300"/>
                </a:solidFill>
              </a:rPr>
              <a:t>zdraví</a:t>
            </a:r>
            <a:endParaRPr lang="cs-CZ" sz="2800" b="1" dirty="0">
              <a:solidFill>
                <a:srgbClr val="CC3300"/>
              </a:solidFill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41913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447675" algn="l"/>
              </a:tabLst>
            </a:pPr>
            <a:r>
              <a:rPr lang="cs-CZ" b="1" dirty="0">
                <a:solidFill>
                  <a:schemeClr val="accent2"/>
                </a:solidFill>
              </a:rPr>
              <a:t>4.	Zdraví poškozující chování, kdy stupeň 	volby životního stylu je vážně omezen.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47675" algn="l"/>
              </a:tabLst>
            </a:pPr>
            <a:r>
              <a:rPr lang="cs-CZ" b="1" dirty="0">
                <a:solidFill>
                  <a:schemeClr val="accent2"/>
                </a:solidFill>
              </a:rPr>
              <a:t>5. Vystavení nezdravým, stresovým 	životním a pracovním podmínkám.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47675" algn="l"/>
              </a:tabLst>
            </a:pPr>
            <a:r>
              <a:rPr lang="cs-CZ" b="1" dirty="0">
                <a:solidFill>
                  <a:schemeClr val="accent2"/>
                </a:solidFill>
              </a:rPr>
              <a:t>6.	Nedostatečný přístup k základním 	zdravotním a dalším veřejným 	službám.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47675" algn="l"/>
              </a:tabLst>
            </a:pPr>
            <a:endParaRPr lang="cs-CZ" sz="1000" b="1" dirty="0">
              <a:solidFill>
                <a:schemeClr val="accent2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447675" algn="l"/>
              </a:tabLst>
            </a:pPr>
            <a:r>
              <a:rPr lang="cs-CZ" b="1" dirty="0">
                <a:solidFill>
                  <a:srgbClr val="008000"/>
                </a:solidFill>
              </a:rPr>
              <a:t>Rozdílům se lze vyhnout a lze je tedy považovat za nespravedlivé.</a:t>
            </a:r>
            <a:r>
              <a:rPr lang="cs-CZ" b="1" dirty="0">
                <a:solidFill>
                  <a:schemeClr val="accent2"/>
                </a:solidFill>
              </a:rPr>
              <a:t>  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47675" algn="l"/>
              </a:tabLst>
            </a:pPr>
            <a:r>
              <a:rPr lang="cs-CZ" b="1" dirty="0">
                <a:solidFill>
                  <a:schemeClr val="accent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58579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rgbClr val="CC3300"/>
                </a:solidFill>
              </a:rPr>
              <a:t>Sedm </a:t>
            </a:r>
            <a:r>
              <a:rPr lang="cs-CZ" sz="2800" b="1" dirty="0">
                <a:solidFill>
                  <a:srgbClr val="CC3300"/>
                </a:solidFill>
              </a:rPr>
              <a:t>hlavních determinant rozdílů ve </a:t>
            </a:r>
            <a:r>
              <a:rPr lang="cs-CZ" sz="2800" b="1" dirty="0" smtClean="0">
                <a:solidFill>
                  <a:srgbClr val="CC3300"/>
                </a:solidFill>
              </a:rPr>
              <a:t>zdraví</a:t>
            </a:r>
            <a:endParaRPr lang="cs-CZ" sz="2800" b="1" dirty="0">
              <a:solidFill>
                <a:srgbClr val="CC3300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7675" indent="-447675">
              <a:buFontTx/>
              <a:buNone/>
            </a:pPr>
            <a:r>
              <a:rPr lang="cs-CZ" b="1" dirty="0">
                <a:solidFill>
                  <a:schemeClr val="accent2"/>
                </a:solidFill>
              </a:rPr>
              <a:t>7. Sociální pozice nemocných lidí se oslabuje a jejich životní úroveň výrazně klesá.</a:t>
            </a:r>
          </a:p>
          <a:p>
            <a:pPr marL="447675" indent="-447675">
              <a:buFontTx/>
              <a:buNone/>
            </a:pPr>
            <a:endParaRPr lang="cs-CZ" b="1" dirty="0">
              <a:solidFill>
                <a:schemeClr val="accent2"/>
              </a:solidFill>
            </a:endParaRPr>
          </a:p>
          <a:p>
            <a:pPr marL="447675" indent="-447675"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rgbClr val="008000"/>
                </a:solidFill>
              </a:rPr>
              <a:t>I když zdravotní potíže mohou být</a:t>
            </a:r>
          </a:p>
          <a:p>
            <a:pPr marL="447675" indent="-447675"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rgbClr val="008000"/>
                </a:solidFill>
              </a:rPr>
              <a:t>nevyhnutelné, výrazně malé příjmy</a:t>
            </a:r>
          </a:p>
          <a:p>
            <a:pPr marL="447675" indent="-447675"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rgbClr val="008000"/>
                </a:solidFill>
              </a:rPr>
              <a:t>nemocných jsou nespravedlivé a lze jim</a:t>
            </a:r>
          </a:p>
          <a:p>
            <a:pPr marL="447675" indent="-447675"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rgbClr val="008000"/>
                </a:solidFill>
              </a:rPr>
              <a:t>zabránit.  </a:t>
            </a:r>
          </a:p>
          <a:p>
            <a:pPr marL="447675" indent="-447675">
              <a:buFontTx/>
              <a:buNone/>
            </a:pPr>
            <a:endParaRPr lang="cs-CZ" b="1" dirty="0">
              <a:solidFill>
                <a:srgbClr val="008000"/>
              </a:solidFill>
            </a:endParaRPr>
          </a:p>
          <a:p>
            <a:pPr marL="447675" indent="-447675"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7409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3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2500313"/>
          </a:xfrm>
        </p:spPr>
        <p:txBody>
          <a:bodyPr/>
          <a:lstStyle/>
          <a:p>
            <a:r>
              <a:rPr lang="cs-CZ" sz="4800" b="1" dirty="0" smtClean="0">
                <a:solidFill>
                  <a:srgbClr val="1B06BA"/>
                </a:solidFill>
              </a:rPr>
              <a:t>PROGRAM ZDRAVÍ 21</a:t>
            </a:r>
            <a:br>
              <a:rPr lang="cs-CZ" sz="4800" b="1" dirty="0" smtClean="0">
                <a:solidFill>
                  <a:srgbClr val="1B06BA"/>
                </a:solidFill>
              </a:rPr>
            </a:br>
            <a:r>
              <a:rPr lang="cs-CZ" sz="4800" b="1" dirty="0" smtClean="0">
                <a:solidFill>
                  <a:srgbClr val="1B06BA"/>
                </a:solidFill>
              </a:rPr>
              <a:t/>
            </a:r>
            <a:br>
              <a:rPr lang="cs-CZ" sz="4800" b="1" dirty="0" smtClean="0">
                <a:solidFill>
                  <a:srgbClr val="1B06BA"/>
                </a:solidFill>
              </a:rPr>
            </a:br>
            <a:r>
              <a:rPr lang="cs-CZ" sz="4800" b="1" dirty="0" smtClean="0">
                <a:solidFill>
                  <a:srgbClr val="1B06BA"/>
                </a:solidFill>
              </a:rPr>
              <a:t>HLAVNÍ POSTUPY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02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742950" indent="-742950"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1B06BA"/>
                </a:solidFill>
              </a:rPr>
              <a:t>Zdraví 21 – hlavní postupy programu</a:t>
            </a:r>
            <a:endParaRPr lang="cs-CZ" dirty="0" smtClean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857750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lphaLcPeriod"/>
            </a:pPr>
            <a:r>
              <a:rPr lang="cs-CZ" b="1" dirty="0" smtClean="0"/>
              <a:t>Mezirezortní přístup</a:t>
            </a:r>
          </a:p>
          <a:p>
            <a:pPr marL="514350" indent="-514350">
              <a:buFont typeface="Arial" charset="0"/>
              <a:buNone/>
            </a:pPr>
            <a:r>
              <a:rPr lang="cs-CZ" dirty="0" smtClean="0"/>
              <a:t>	Otázka determinant zdraví a zdravotních, ekonomických, sociálních a kulturních okolností a možností jejich příznivého dopadu na zdraví lidí</a:t>
            </a:r>
          </a:p>
        </p:txBody>
      </p:sp>
    </p:spTree>
    <p:extLst>
      <p:ext uri="{BB962C8B-B14F-4D97-AF65-F5344CB8AC3E}">
        <p14:creationId xmlns:p14="http://schemas.microsoft.com/office/powerpoint/2010/main" val="76781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742950" indent="-742950"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1B06BA"/>
                </a:solidFill>
              </a:rPr>
              <a:t>Zdraví 21 – hlavní postupy programu</a:t>
            </a:r>
            <a:endParaRPr lang="cs-CZ" dirty="0" smtClean="0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395536" y="2000250"/>
            <a:ext cx="8229600" cy="4857750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lphaLcPeriod" startAt="2"/>
            </a:pPr>
            <a:r>
              <a:rPr lang="cs-CZ" b="1" dirty="0" smtClean="0"/>
              <a:t>Příprava a realizace programů zaměřených na zdravotní výsledky</a:t>
            </a:r>
          </a:p>
          <a:p>
            <a:pPr marL="514350" indent="-514350">
              <a:buFont typeface="Arial" charset="0"/>
              <a:buNone/>
            </a:pPr>
            <a:r>
              <a:rPr lang="cs-CZ" dirty="0" smtClean="0"/>
              <a:t>	Komplexní zdravotní programy zaměřené na více etiologických komponent</a:t>
            </a:r>
          </a:p>
        </p:txBody>
      </p:sp>
    </p:spTree>
    <p:extLst>
      <p:ext uri="{BB962C8B-B14F-4D97-AF65-F5344CB8AC3E}">
        <p14:creationId xmlns:p14="http://schemas.microsoft.com/office/powerpoint/2010/main" val="308807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742950" indent="-742950"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1B06BA"/>
                </a:solidFill>
              </a:rPr>
              <a:t>Zdraví 21 – hlavní postupy programu</a:t>
            </a:r>
            <a:endParaRPr lang="cs-CZ" dirty="0" smtClean="0"/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4857750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lphaLcPeriod" startAt="3"/>
            </a:pPr>
            <a:r>
              <a:rPr lang="cs-CZ" b="1" dirty="0" smtClean="0"/>
              <a:t>Integrovaná základní zdravotní péče</a:t>
            </a:r>
          </a:p>
          <a:p>
            <a:pPr marL="514350" indent="-514350">
              <a:buFont typeface="Arial" charset="0"/>
              <a:buNone/>
            </a:pPr>
            <a:r>
              <a:rPr lang="cs-CZ" dirty="0" smtClean="0"/>
              <a:t>	Účinná a hospodárná zdravotní péče by měla být soustavná, jednotlivé zdravotnické služby by na sebe měly navazovat.</a:t>
            </a:r>
          </a:p>
          <a:p>
            <a:pPr marL="514350" indent="-514350">
              <a:buFont typeface="Calibri" pitchFamily="34" charset="0"/>
              <a:buAutoNum type="alphaLcPeriod" startAt="3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26706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742950" indent="-742950"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1B06BA"/>
                </a:solidFill>
              </a:rPr>
              <a:t>Zdraví 21 – hlavní postupy programu</a:t>
            </a:r>
            <a:endParaRPr lang="cs-CZ" dirty="0" smtClean="0"/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857750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lphaLcPeriod" startAt="4"/>
            </a:pPr>
            <a:r>
              <a:rPr lang="cs-CZ" b="1" dirty="0" smtClean="0"/>
              <a:t>Participační zdravotní rozvoj</a:t>
            </a:r>
          </a:p>
          <a:p>
            <a:pPr marL="514350" indent="-514350">
              <a:buFont typeface="Arial" charset="0"/>
              <a:buNone/>
            </a:pPr>
            <a:r>
              <a:rPr lang="cs-CZ" dirty="0" smtClean="0"/>
              <a:t>	Není doceněna  role rodiny, školy a pracovišť.</a:t>
            </a:r>
          </a:p>
          <a:p>
            <a:pPr marL="514350" indent="-514350">
              <a:buFont typeface="Arial" charset="0"/>
              <a:buNone/>
            </a:pPr>
            <a:r>
              <a:rPr lang="cs-CZ" dirty="0" smtClean="0"/>
              <a:t>	Je důležité, aby příprava a realizace zdravotní politiky spočívala na třech základních pilířích, kterými jsou politikové, odborníci a celá široká občanská veřejnost.</a:t>
            </a:r>
          </a:p>
        </p:txBody>
      </p:sp>
    </p:spTree>
    <p:extLst>
      <p:ext uri="{BB962C8B-B14F-4D97-AF65-F5344CB8AC3E}">
        <p14:creationId xmlns:p14="http://schemas.microsoft.com/office/powerpoint/2010/main" val="143771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4213"/>
            <a:ext cx="9144000" cy="1143000"/>
          </a:xfrm>
        </p:spPr>
        <p:txBody>
          <a:bodyPr/>
          <a:lstStyle/>
          <a:p>
            <a:r>
              <a:rPr lang="cs-CZ" sz="3600" b="1" dirty="0">
                <a:solidFill>
                  <a:schemeClr val="accent2"/>
                </a:solidFill>
              </a:rPr>
              <a:t>Sociální politika v tržním hospodářství</a:t>
            </a:r>
            <a:endParaRPr lang="en-GB" sz="3600" b="1" dirty="0">
              <a:solidFill>
                <a:schemeClr val="accent2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95500"/>
            <a:ext cx="7639050" cy="38020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3600" dirty="0" smtClean="0"/>
              <a:t>výrazem snahy </a:t>
            </a:r>
            <a:r>
              <a:rPr lang="cs-CZ" sz="3600" dirty="0"/>
              <a:t>čelit sociálním problémům, které by ohrožovaly existenci jedinců i stabilitu a rozvoj </a:t>
            </a:r>
            <a:r>
              <a:rPr lang="cs-CZ" sz="3600" dirty="0" smtClean="0"/>
              <a:t>společnosti</a:t>
            </a:r>
            <a:endParaRPr lang="cs-CZ" sz="3600" dirty="0"/>
          </a:p>
          <a:p>
            <a:pPr>
              <a:lnSpc>
                <a:spcPct val="90000"/>
              </a:lnSpc>
            </a:pPr>
            <a:endParaRPr lang="cs-CZ" sz="3600" dirty="0" smtClean="0"/>
          </a:p>
          <a:p>
            <a:pPr>
              <a:lnSpc>
                <a:spcPct val="90000"/>
              </a:lnSpc>
            </a:pPr>
            <a:r>
              <a:rPr lang="cs-CZ" sz="3600" dirty="0" smtClean="0"/>
              <a:t>převážně institucionálně a legislativně zakotvená činnost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840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3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2500313"/>
          </a:xfrm>
        </p:spPr>
        <p:txBody>
          <a:bodyPr/>
          <a:lstStyle/>
          <a:p>
            <a:r>
              <a:rPr lang="cs-CZ" sz="4800" b="1" dirty="0" smtClean="0">
                <a:solidFill>
                  <a:srgbClr val="1B06BA"/>
                </a:solidFill>
              </a:rPr>
              <a:t>PROGRAM ZDRAVÍ 21</a:t>
            </a:r>
            <a:br>
              <a:rPr lang="cs-CZ" sz="4800" b="1" dirty="0" smtClean="0">
                <a:solidFill>
                  <a:srgbClr val="1B06BA"/>
                </a:solidFill>
              </a:rPr>
            </a:br>
            <a:r>
              <a:rPr lang="cs-CZ" sz="4800" b="1" dirty="0" smtClean="0">
                <a:solidFill>
                  <a:srgbClr val="1B06BA"/>
                </a:solidFill>
              </a:rPr>
              <a:t/>
            </a:r>
            <a:br>
              <a:rPr lang="cs-CZ" sz="4800" b="1" dirty="0" smtClean="0">
                <a:solidFill>
                  <a:srgbClr val="1B06BA"/>
                </a:solidFill>
              </a:rPr>
            </a:br>
            <a:r>
              <a:rPr lang="cs-CZ" sz="4800" b="1" dirty="0" smtClean="0">
                <a:solidFill>
                  <a:srgbClr val="1B06BA"/>
                </a:solidFill>
              </a:rPr>
              <a:t>HLAVNÍ METODY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42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742950" indent="-742950"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1B06BA"/>
                </a:solidFill>
              </a:rPr>
              <a:t>Zdraví 21 – hlavní metody programu</a:t>
            </a:r>
            <a:endParaRPr lang="cs-CZ" dirty="0" smtClean="0"/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428625" y="1857375"/>
            <a:ext cx="8229600" cy="4857750"/>
          </a:xfrm>
        </p:spPr>
        <p:txBody>
          <a:bodyPr/>
          <a:lstStyle/>
          <a:p>
            <a:pPr marL="514350" indent="-514350"/>
            <a:r>
              <a:rPr lang="cs-CZ" b="1" dirty="0" smtClean="0"/>
              <a:t>Health promotion a prevence</a:t>
            </a:r>
          </a:p>
          <a:p>
            <a:pPr marL="514350" indent="-514350"/>
            <a:r>
              <a:rPr lang="cs-CZ" b="1" dirty="0" smtClean="0"/>
              <a:t>Základní zdravotní péče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914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212976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0000"/>
                </a:solidFill>
              </a:rPr>
              <a:t>24</a:t>
            </a:r>
            <a:r>
              <a:rPr lang="cs-CZ" b="1" dirty="0" smtClean="0">
                <a:solidFill>
                  <a:srgbClr val="1B06BA"/>
                </a:solidFill>
              </a:rPr>
              <a:t/>
            </a:r>
            <a:br>
              <a:rPr lang="cs-CZ" b="1" dirty="0" smtClean="0">
                <a:solidFill>
                  <a:srgbClr val="1B06BA"/>
                </a:solidFill>
              </a:rPr>
            </a:br>
            <a:r>
              <a:rPr lang="cs-CZ" b="1" dirty="0" smtClean="0">
                <a:solidFill>
                  <a:srgbClr val="1B06BA"/>
                </a:solidFill>
              </a:rPr>
              <a:t>HEALTH </a:t>
            </a:r>
            <a:r>
              <a:rPr lang="cs-CZ" b="1" dirty="0">
                <a:solidFill>
                  <a:srgbClr val="1B06BA"/>
                </a:solidFill>
              </a:rPr>
              <a:t>PROMOTION </a:t>
            </a:r>
            <a:r>
              <a:rPr lang="cs-CZ" b="1" dirty="0" smtClean="0">
                <a:solidFill>
                  <a:srgbClr val="1B06BA"/>
                </a:solidFill>
              </a:rPr>
              <a:t/>
            </a:r>
            <a:br>
              <a:rPr lang="cs-CZ" b="1" dirty="0" smtClean="0">
                <a:solidFill>
                  <a:srgbClr val="1B06BA"/>
                </a:solidFill>
              </a:rPr>
            </a:br>
            <a:r>
              <a:rPr lang="cs-CZ" b="1" dirty="0" smtClean="0">
                <a:solidFill>
                  <a:srgbClr val="1B06BA"/>
                </a:solidFill>
              </a:rPr>
              <a:t>(</a:t>
            </a:r>
            <a:r>
              <a:rPr lang="cs-CZ" b="1" dirty="0">
                <a:solidFill>
                  <a:srgbClr val="1B06BA"/>
                </a:solidFill>
              </a:rPr>
              <a:t>podpora zdraví)</a:t>
            </a:r>
          </a:p>
        </p:txBody>
      </p:sp>
    </p:spTree>
    <p:extLst>
      <p:ext uri="{BB962C8B-B14F-4D97-AF65-F5344CB8AC3E}">
        <p14:creationId xmlns:p14="http://schemas.microsoft.com/office/powerpoint/2010/main" val="4163824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1B06BA"/>
                </a:solidFill>
              </a:rPr>
              <a:t>HEALTH PROMOTION </a:t>
            </a:r>
            <a:r>
              <a:rPr lang="cs-CZ" sz="4000" b="1" dirty="0" smtClean="0">
                <a:solidFill>
                  <a:srgbClr val="1B06BA"/>
                </a:solidFill>
              </a:rPr>
              <a:t/>
            </a:r>
            <a:br>
              <a:rPr lang="cs-CZ" sz="4000" b="1" dirty="0" smtClean="0">
                <a:solidFill>
                  <a:srgbClr val="1B06BA"/>
                </a:solidFill>
              </a:rPr>
            </a:br>
            <a:r>
              <a:rPr lang="cs-CZ" sz="4000" b="1" dirty="0" smtClean="0">
                <a:solidFill>
                  <a:srgbClr val="1B06BA"/>
                </a:solidFill>
              </a:rPr>
              <a:t>(</a:t>
            </a:r>
            <a:r>
              <a:rPr lang="cs-CZ" sz="4000" b="1" dirty="0">
                <a:solidFill>
                  <a:srgbClr val="1B06BA"/>
                </a:solidFill>
              </a:rPr>
              <a:t>podpora zdraví)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není chápáno jako resortní záležitost zdravotnictví. 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nástroj mnohotvárné společenské praxe a mělo by příznivě ovlivňovat politická, ekonomická, sociální a další opatření, přispívat k ochraně a tvorbě zdravého životního prostředí, podílet se na zvládání konfliktních situací vyvolaných mnohdy protichůdnými zájmy různých sociálních skupin a posilovat aktivitu jedinců i společnosti jako celku orientované na řešení zdravotních problémů. </a:t>
            </a:r>
          </a:p>
        </p:txBody>
      </p:sp>
    </p:spTree>
    <p:extLst>
      <p:ext uri="{BB962C8B-B14F-4D97-AF65-F5344CB8AC3E}">
        <p14:creationId xmlns:p14="http://schemas.microsoft.com/office/powerpoint/2010/main" val="2642437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1B06BA"/>
                </a:solidFill>
              </a:rPr>
              <a:t>ZÁKLADNÍ PRINCIPY HEALTH </a:t>
            </a:r>
            <a:r>
              <a:rPr lang="cs-CZ" sz="4000" b="1" dirty="0">
                <a:solidFill>
                  <a:srgbClr val="1B06BA"/>
                </a:solidFill>
              </a:rPr>
              <a:t>PROMOTION </a:t>
            </a:r>
            <a:r>
              <a:rPr lang="cs-CZ" sz="4000" b="1" dirty="0" smtClean="0">
                <a:solidFill>
                  <a:srgbClr val="1B06BA"/>
                </a:solidFill>
              </a:rPr>
              <a:t/>
            </a:r>
            <a:br>
              <a:rPr lang="cs-CZ" sz="4000" b="1" dirty="0" smtClean="0">
                <a:solidFill>
                  <a:srgbClr val="1B06BA"/>
                </a:solidFill>
              </a:rPr>
            </a:br>
            <a:endParaRPr lang="cs-CZ" sz="4000" b="1" dirty="0">
              <a:solidFill>
                <a:srgbClr val="1B06BA"/>
              </a:solidFill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544616"/>
          </a:xfrm>
        </p:spPr>
        <p:txBody>
          <a:bodyPr rtlCol="0">
            <a:normAutofit fontScale="92500" lnSpcReduction="10000"/>
          </a:bodyPr>
          <a:lstStyle/>
          <a:p>
            <a:pPr marL="457200" indent="-457200" fontAlgn="auto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sz="2400" dirty="0" smtClean="0"/>
              <a:t>HP </a:t>
            </a:r>
            <a:r>
              <a:rPr lang="cs-CZ" sz="2400" dirty="0"/>
              <a:t>je </a:t>
            </a:r>
            <a:r>
              <a:rPr lang="cs-CZ" sz="2400" dirty="0" smtClean="0"/>
              <a:t>spíše </a:t>
            </a:r>
            <a:r>
              <a:rPr lang="cs-CZ" sz="2400" dirty="0"/>
              <a:t>zaměřeno na celou populaci a na podmínky její existence než na vymezené populační skupiny vystavené vyššímu riziku určitého onemocnění. </a:t>
            </a:r>
            <a:endParaRPr lang="cs-CZ" sz="2400" dirty="0" smtClean="0"/>
          </a:p>
          <a:p>
            <a:pPr marL="457200" indent="-457200" fontAlgn="auto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endParaRPr lang="cs-CZ" sz="2400" dirty="0"/>
          </a:p>
          <a:p>
            <a:pPr marL="457200" indent="-457200" fontAlgn="auto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sz="2400" dirty="0"/>
              <a:t>HP se věnuje zejména takovým opatřením, která postihují determinanty zdraví i nemocí</a:t>
            </a:r>
            <a:r>
              <a:rPr lang="cs-CZ" sz="2400" dirty="0" smtClean="0"/>
              <a:t>.</a:t>
            </a:r>
          </a:p>
          <a:p>
            <a:pPr marL="457200" indent="-457200" fontAlgn="auto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endParaRPr lang="cs-CZ" sz="2400" dirty="0"/>
          </a:p>
          <a:p>
            <a:pPr marL="457200" indent="-457200" fontAlgn="auto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sz="2400" dirty="0"/>
              <a:t>HP využívá sice </a:t>
            </a:r>
            <a:r>
              <a:rPr lang="cs-CZ" sz="2400" dirty="0" smtClean="0"/>
              <a:t>různé (</a:t>
            </a:r>
            <a:r>
              <a:rPr lang="cs-CZ" sz="2400" dirty="0" smtClean="0"/>
              <a:t>zejm. </a:t>
            </a:r>
            <a:r>
              <a:rPr lang="cs-CZ" sz="2400" dirty="0" smtClean="0"/>
              <a:t>ke</a:t>
            </a:r>
            <a:r>
              <a:rPr lang="cs-CZ" sz="2400" dirty="0"/>
              <a:t> spolupráci vedoucí) metody </a:t>
            </a:r>
            <a:r>
              <a:rPr lang="cs-CZ" sz="2400" dirty="0" smtClean="0"/>
              <a:t>a postupy</a:t>
            </a:r>
            <a:r>
              <a:rPr lang="cs-CZ" sz="2400" dirty="0"/>
              <a:t>.	</a:t>
            </a:r>
            <a:r>
              <a:rPr lang="cs-CZ" sz="2400" dirty="0" smtClean="0"/>
              <a:t> </a:t>
            </a:r>
            <a:endParaRPr lang="cs-CZ" sz="2400" dirty="0"/>
          </a:p>
          <a:p>
            <a:pPr marL="457200" indent="-457200" fontAlgn="auto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endParaRPr lang="cs-CZ" sz="2400" dirty="0" smtClean="0"/>
          </a:p>
          <a:p>
            <a:pPr marL="457200" indent="-457200" fontAlgn="auto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sz="2400" dirty="0" smtClean="0"/>
              <a:t>HP </a:t>
            </a:r>
            <a:r>
              <a:rPr lang="cs-CZ" sz="2400" dirty="0"/>
              <a:t>usiluje o účast a konkrétní podíl veřejnosti</a:t>
            </a:r>
            <a:r>
              <a:rPr lang="cs-CZ" sz="2400" dirty="0" smtClean="0"/>
              <a:t>.</a:t>
            </a:r>
            <a:endParaRPr lang="cs-CZ" sz="2400" dirty="0"/>
          </a:p>
          <a:p>
            <a:pPr marL="457200" indent="-457200" fontAlgn="auto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endParaRPr lang="cs-CZ" sz="2400" dirty="0" smtClean="0"/>
          </a:p>
          <a:p>
            <a:pPr marL="457200" indent="-457200" fontAlgn="auto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sz="2400" dirty="0" smtClean="0"/>
              <a:t>Zdravotničtí </a:t>
            </a:r>
            <a:r>
              <a:rPr lang="cs-CZ" sz="2400" dirty="0"/>
              <a:t>pracovníci, zejména v základní zdravotní péči, hrají důležitou roli v dalším rozvoji a plném uplatnění HP. </a:t>
            </a:r>
          </a:p>
        </p:txBody>
      </p:sp>
    </p:spTree>
    <p:extLst>
      <p:ext uri="{BB962C8B-B14F-4D97-AF65-F5344CB8AC3E}">
        <p14:creationId xmlns:p14="http://schemas.microsoft.com/office/powerpoint/2010/main" val="2028723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062913" cy="10525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1B06BA"/>
                </a:solidFill>
              </a:rPr>
              <a:t>CÍLE HEALTH </a:t>
            </a:r>
            <a:r>
              <a:rPr lang="cs-CZ" b="1" dirty="0">
                <a:solidFill>
                  <a:srgbClr val="1B06BA"/>
                </a:solidFill>
              </a:rPr>
              <a:t>PROMOTION </a:t>
            </a:r>
            <a:br>
              <a:rPr lang="cs-CZ" b="1" dirty="0">
                <a:solidFill>
                  <a:srgbClr val="1B06BA"/>
                </a:solidFill>
              </a:rPr>
            </a:br>
            <a:endParaRPr lang="cs-CZ" b="1" dirty="0">
              <a:solidFill>
                <a:srgbClr val="1B06BA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Pomoc lidem usnadňující jim správnou volbu zdravého životního stylu.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Pomoc politikům a organizátorům usnadňující jim přijmout taková rozhodnutí, která vedou ke zdraví.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Usilovat o růst zájmu lidí o zdraví, o posílení odpovědnosti za zvládání zdravotních problémů a o rozšíření podílu veřejnosti na zdravotní péči.</a:t>
            </a:r>
          </a:p>
        </p:txBody>
      </p:sp>
    </p:spTree>
    <p:extLst>
      <p:ext uri="{BB962C8B-B14F-4D97-AF65-F5344CB8AC3E}">
        <p14:creationId xmlns:p14="http://schemas.microsoft.com/office/powerpoint/2010/main" val="3411282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988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1B06BA"/>
                </a:solidFill>
              </a:rPr>
              <a:t>PREVENCE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658938"/>
            <a:ext cx="8002588" cy="4857750"/>
          </a:xfrm>
        </p:spPr>
        <p:txBody>
          <a:bodyPr/>
          <a:lstStyle/>
          <a:p>
            <a:r>
              <a:rPr lang="cs-CZ" dirty="0" smtClean="0"/>
              <a:t>V užším smyslu - zabránění vzniku nemoci. </a:t>
            </a:r>
          </a:p>
          <a:p>
            <a:r>
              <a:rPr lang="cs-CZ" dirty="0" smtClean="0"/>
              <a:t>V širším smyslu - předcházení vzniku, rozvoji, komplikacím, nepříznivým následkům nemoci a předčasnému úmrtí, a to intervencemi na úrovni jedince nebo společnosti.</a:t>
            </a:r>
          </a:p>
        </p:txBody>
      </p:sp>
    </p:spTree>
    <p:extLst>
      <p:ext uri="{BB962C8B-B14F-4D97-AF65-F5344CB8AC3E}">
        <p14:creationId xmlns:p14="http://schemas.microsoft.com/office/powerpoint/2010/main" val="22208109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None/>
            </a:pPr>
            <a:r>
              <a:rPr lang="cs-CZ" sz="4000" b="1" dirty="0">
                <a:solidFill>
                  <a:srgbClr val="1B06BA"/>
                </a:solidFill>
              </a:rPr>
              <a:t>KATEGORIZACE PREVENCE</a:t>
            </a: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530225" y="1290638"/>
            <a:ext cx="8229600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cs-CZ" sz="3200" dirty="0">
                <a:latin typeface="+mn-lt"/>
                <a:cs typeface="+mn-cs"/>
              </a:rPr>
              <a:t>Na prevenci můžeme pohlížet z těchto hledisek: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30000"/>
              <a:buFont typeface="Arial" pitchFamily="34" charset="0"/>
              <a:buChar char="•"/>
              <a:defRPr/>
            </a:pPr>
            <a:r>
              <a:rPr lang="cs-CZ" sz="3200" b="1" dirty="0">
                <a:latin typeface="+mn-lt"/>
                <a:cs typeface="+mn-cs"/>
              </a:rPr>
              <a:t>kdy</a:t>
            </a:r>
            <a:r>
              <a:rPr lang="cs-CZ" sz="3200" dirty="0">
                <a:latin typeface="+mn-lt"/>
                <a:cs typeface="+mn-cs"/>
              </a:rPr>
              <a:t> dochází k preventivnímu zákroku,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30000"/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  <a:cs typeface="+mn-cs"/>
              </a:rPr>
              <a:t>kdo je </a:t>
            </a:r>
            <a:r>
              <a:rPr lang="cs-CZ" sz="3200" b="1" dirty="0">
                <a:latin typeface="+mn-lt"/>
                <a:cs typeface="+mn-cs"/>
              </a:rPr>
              <a:t>objekt</a:t>
            </a:r>
            <a:r>
              <a:rPr lang="cs-CZ" sz="3200" dirty="0">
                <a:latin typeface="+mn-lt"/>
                <a:cs typeface="+mn-cs"/>
              </a:rPr>
              <a:t>em,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30000"/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  <a:cs typeface="+mn-cs"/>
              </a:rPr>
              <a:t>kdo je </a:t>
            </a:r>
            <a:r>
              <a:rPr lang="cs-CZ" sz="3200" b="1" dirty="0">
                <a:latin typeface="+mn-lt"/>
                <a:cs typeface="+mn-cs"/>
              </a:rPr>
              <a:t>subjek</a:t>
            </a:r>
            <a:r>
              <a:rPr lang="cs-CZ" sz="3200" dirty="0">
                <a:latin typeface="+mn-lt"/>
                <a:cs typeface="+mn-cs"/>
              </a:rPr>
              <a:t>tem a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30000"/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  <a:cs typeface="+mn-cs"/>
              </a:rPr>
              <a:t>jaké </a:t>
            </a:r>
            <a:r>
              <a:rPr lang="cs-CZ" sz="3200" b="1" dirty="0">
                <a:latin typeface="+mn-lt"/>
                <a:cs typeface="+mn-cs"/>
              </a:rPr>
              <a:t>metody</a:t>
            </a:r>
            <a:r>
              <a:rPr lang="cs-CZ" sz="3200" dirty="0">
                <a:latin typeface="+mn-lt"/>
                <a:cs typeface="+mn-cs"/>
              </a:rPr>
              <a:t> bylo použito.</a:t>
            </a:r>
          </a:p>
          <a:p>
            <a:pPr marL="1173163" lvl="1" indent="-457200" fontAlgn="auto">
              <a:spcAft>
                <a:spcPts val="0"/>
              </a:spcAft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r>
              <a:rPr lang="cs-CZ" sz="2800" b="1" dirty="0">
                <a:latin typeface="+mn-lt"/>
                <a:cs typeface="+mn-cs"/>
              </a:rPr>
              <a:t>Podle času</a:t>
            </a:r>
          </a:p>
          <a:p>
            <a:pPr marL="1173163" lvl="1" indent="-457200" fontAlgn="auto">
              <a:spcAft>
                <a:spcPts val="0"/>
              </a:spcAft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r>
              <a:rPr lang="cs-CZ" sz="2800" b="1" dirty="0">
                <a:latin typeface="+mn-lt"/>
                <a:cs typeface="+mn-cs"/>
              </a:rPr>
              <a:t>Podle objektu</a:t>
            </a:r>
          </a:p>
          <a:p>
            <a:pPr marL="1173163" lvl="1" indent="-457200" fontAlgn="auto">
              <a:spcAft>
                <a:spcPts val="0"/>
              </a:spcAft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r>
              <a:rPr lang="cs-CZ" sz="2800" b="1" dirty="0">
                <a:latin typeface="+mn-lt"/>
                <a:cs typeface="+mn-cs"/>
              </a:rPr>
              <a:t>Podle subjektu</a:t>
            </a:r>
          </a:p>
          <a:p>
            <a:pPr marL="1173163" lvl="1" indent="-457200" fontAlgn="auto">
              <a:spcAft>
                <a:spcPts val="0"/>
              </a:spcAft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r>
              <a:rPr lang="cs-CZ" sz="2800" b="1" dirty="0">
                <a:latin typeface="+mn-lt"/>
                <a:cs typeface="+mn-cs"/>
              </a:rPr>
              <a:t>Podle metod</a:t>
            </a:r>
          </a:p>
        </p:txBody>
      </p:sp>
    </p:spTree>
    <p:extLst>
      <p:ext uri="{BB962C8B-B14F-4D97-AF65-F5344CB8AC3E}">
        <p14:creationId xmlns:p14="http://schemas.microsoft.com/office/powerpoint/2010/main" val="21426642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PREVENCE – A) PODLE ČASU</a:t>
            </a:r>
            <a:r>
              <a:rPr lang="cs-CZ" sz="4000" dirty="0" smtClean="0">
                <a:solidFill>
                  <a:srgbClr val="1B06BA"/>
                </a:solidFill>
              </a:rPr>
              <a:t> 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00808"/>
            <a:ext cx="8229600" cy="4785395"/>
          </a:xfrm>
        </p:spPr>
        <p:txBody>
          <a:bodyPr/>
          <a:lstStyle/>
          <a:p>
            <a:pPr marL="893763" indent="-447675">
              <a:lnSpc>
                <a:spcPct val="90000"/>
              </a:lnSpc>
              <a:buFontTx/>
              <a:buAutoNum type="arabicPeriod"/>
              <a:tabLst>
                <a:tab pos="893763" algn="l"/>
              </a:tabLst>
            </a:pPr>
            <a:r>
              <a:rPr lang="cs-CZ" sz="2400" b="1" dirty="0" smtClean="0"/>
              <a:t>Primární prevence </a:t>
            </a:r>
          </a:p>
          <a:p>
            <a:pPr marL="1454150" lvl="1" indent="-381000">
              <a:lnSpc>
                <a:spcPct val="90000"/>
              </a:lnSpc>
              <a:tabLst>
                <a:tab pos="893763" algn="l"/>
              </a:tabLst>
            </a:pPr>
            <a:r>
              <a:rPr lang="cs-CZ" sz="2400" dirty="0" smtClean="0"/>
              <a:t>sanogenní činnost (health promotion)</a:t>
            </a:r>
          </a:p>
          <a:p>
            <a:pPr marL="1454150" lvl="1" indent="-381000">
              <a:lnSpc>
                <a:spcPct val="90000"/>
              </a:lnSpc>
              <a:tabLst>
                <a:tab pos="893763" algn="l"/>
              </a:tabLst>
            </a:pPr>
            <a:r>
              <a:rPr lang="cs-CZ" sz="2400" dirty="0" smtClean="0"/>
              <a:t>primordiální prevence - předcházení vzniku a vlivu rizikových faktorů (zdravotní výchovou u dětí předcházíme škodlivým návykům). </a:t>
            </a:r>
          </a:p>
          <a:p>
            <a:pPr marL="1454150" lvl="1" indent="-381000">
              <a:lnSpc>
                <a:spcPct val="90000"/>
              </a:lnSpc>
              <a:tabLst>
                <a:tab pos="893763" algn="l"/>
              </a:tabLst>
            </a:pPr>
            <a:r>
              <a:rPr lang="cs-CZ" sz="2400" dirty="0" smtClean="0"/>
              <a:t>přímo orientovaná na určité nemoci (očkování).</a:t>
            </a:r>
          </a:p>
          <a:p>
            <a:pPr marL="893763" indent="-447675">
              <a:lnSpc>
                <a:spcPct val="90000"/>
              </a:lnSpc>
              <a:buFontTx/>
              <a:buNone/>
              <a:tabLst>
                <a:tab pos="893763" algn="l"/>
              </a:tabLst>
            </a:pPr>
            <a:r>
              <a:rPr lang="cs-CZ" sz="2400" b="1" dirty="0" smtClean="0"/>
              <a:t>2.	Sekundární prevence </a:t>
            </a:r>
            <a:r>
              <a:rPr lang="cs-CZ" sz="2400" dirty="0" smtClean="0"/>
              <a:t>- jde o včasné vyhledání nemocného a správnou diagnostiku nemoci s navazující včasnou a účinnou léčbou.</a:t>
            </a:r>
          </a:p>
          <a:p>
            <a:pPr marL="893763" indent="-447675">
              <a:lnSpc>
                <a:spcPct val="90000"/>
              </a:lnSpc>
              <a:buFontTx/>
              <a:buNone/>
              <a:tabLst>
                <a:tab pos="893763" algn="l"/>
              </a:tabLst>
            </a:pPr>
            <a:r>
              <a:rPr lang="cs-CZ" sz="2400" b="1" dirty="0" smtClean="0"/>
              <a:t>3.	Terciální prevence </a:t>
            </a:r>
            <a:r>
              <a:rPr lang="cs-CZ" sz="2400" dirty="0" smtClean="0"/>
              <a:t>- se vztahuje k doléčování a rehabilitaci. Předcházení vad, dysfunkcí a handicapů.</a:t>
            </a:r>
          </a:p>
        </p:txBody>
      </p:sp>
    </p:spTree>
    <p:extLst>
      <p:ext uri="{BB962C8B-B14F-4D97-AF65-F5344CB8AC3E}">
        <p14:creationId xmlns:p14="http://schemas.microsoft.com/office/powerpoint/2010/main" val="10587585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solidFill>
                  <a:srgbClr val="1B06BA"/>
                </a:solidFill>
              </a:rPr>
              <a:t>PREVENCE – B) PODLE OBJEKTU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b="1" dirty="0" smtClean="0"/>
              <a:t>Prevence hromadná </a:t>
            </a:r>
            <a:r>
              <a:rPr lang="cs-CZ" dirty="0" smtClean="0"/>
              <a:t>- zaměřená na všechno obyvatelstvo.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b="1" dirty="0" smtClean="0"/>
              <a:t>Prevence selektivní</a:t>
            </a:r>
            <a:r>
              <a:rPr lang="cs-CZ" dirty="0" smtClean="0"/>
              <a:t> - týká se jednoznačně definovaných rizikových skupin (věk, kouření, zaměstnání).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b="1" dirty="0" smtClean="0"/>
              <a:t>Prevence indikativní </a:t>
            </a:r>
            <a:r>
              <a:rPr lang="cs-CZ" dirty="0" smtClean="0"/>
              <a:t>- osoby jsou zařazeny do rizikové skupiny až po odborném vyšetření (osoby s hypertenzí).</a:t>
            </a:r>
          </a:p>
        </p:txBody>
      </p:sp>
    </p:spTree>
    <p:extLst>
      <p:ext uri="{BB962C8B-B14F-4D97-AF65-F5344CB8AC3E}">
        <p14:creationId xmlns:p14="http://schemas.microsoft.com/office/powerpoint/2010/main" val="26129307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Oblasti sociální politiky</a:t>
            </a:r>
            <a:endParaRPr lang="en-GB" sz="4000" b="1" dirty="0">
              <a:solidFill>
                <a:schemeClr val="accent2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95500"/>
            <a:ext cx="7639050" cy="38020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3600" dirty="0" smtClean="0"/>
              <a:t>Politika sociálního zabezpečení</a:t>
            </a:r>
          </a:p>
          <a:p>
            <a:pPr>
              <a:lnSpc>
                <a:spcPct val="90000"/>
              </a:lnSpc>
            </a:pPr>
            <a:r>
              <a:rPr lang="cs-CZ" sz="3600" dirty="0" smtClean="0"/>
              <a:t>Politika zaměstnanosti</a:t>
            </a:r>
          </a:p>
          <a:p>
            <a:pPr>
              <a:lnSpc>
                <a:spcPct val="90000"/>
              </a:lnSpc>
            </a:pP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</a:rPr>
              <a:t>Zdravotní politika</a:t>
            </a:r>
          </a:p>
          <a:p>
            <a:pPr>
              <a:lnSpc>
                <a:spcPct val="90000"/>
              </a:lnSpc>
            </a:pPr>
            <a:r>
              <a:rPr lang="cs-CZ" sz="3600" dirty="0" smtClean="0"/>
              <a:t>Vzdělávací politika</a:t>
            </a:r>
          </a:p>
          <a:p>
            <a:pPr>
              <a:lnSpc>
                <a:spcPct val="90000"/>
              </a:lnSpc>
            </a:pPr>
            <a:r>
              <a:rPr lang="cs-CZ" sz="3600" dirty="0" smtClean="0"/>
              <a:t>Politika ve sféře bydlení</a:t>
            </a:r>
          </a:p>
          <a:p>
            <a:pPr>
              <a:lnSpc>
                <a:spcPct val="90000"/>
              </a:lnSpc>
            </a:pPr>
            <a:r>
              <a:rPr lang="cs-CZ" sz="3600" dirty="0" smtClean="0"/>
              <a:t>Rodinná politika</a:t>
            </a:r>
            <a:endParaRPr lang="cs-CZ" sz="3600" dirty="0"/>
          </a:p>
          <a:p>
            <a:pPr marL="0" indent="0">
              <a:lnSpc>
                <a:spcPct val="90000"/>
              </a:lnSpc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4155701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solidFill>
                  <a:srgbClr val="1B06BA"/>
                </a:solidFill>
              </a:rPr>
              <a:t>PREVENCE – C) PODLE SUBJEKTU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76725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/>
              <a:t>Prevence společenská </a:t>
            </a:r>
            <a:r>
              <a:rPr lang="cs-CZ" sz="2800" dirty="0" smtClean="0"/>
              <a:t>- vykonávají ji státní orgány, instituce, společenské organizace, zájmové skupiny apod.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/>
              <a:t>Prevence osobní </a:t>
            </a:r>
            <a:r>
              <a:rPr lang="cs-CZ" sz="2800" dirty="0" smtClean="0"/>
              <a:t>- prováděná jednotlivci (dodržování zásad správné životosprávy, odvykání škodlivým návykům apod.).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/>
              <a:t>Prevence zdravotnická</a:t>
            </a:r>
            <a:r>
              <a:rPr lang="cs-CZ" sz="2800" dirty="0" smtClean="0"/>
              <a:t> - sanitárně hygienické a protiepidemické intervence, zdravotní výchova, individuální nebo hromadná apod.</a:t>
            </a:r>
          </a:p>
        </p:txBody>
      </p:sp>
    </p:spTree>
    <p:extLst>
      <p:ext uri="{BB962C8B-B14F-4D97-AF65-F5344CB8AC3E}">
        <p14:creationId xmlns:p14="http://schemas.microsoft.com/office/powerpoint/2010/main" val="6814099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PREVENCE – D) PODLE METOD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b="1" dirty="0" smtClean="0"/>
              <a:t>Vysokoriziková strategie prevence </a:t>
            </a:r>
            <a:r>
              <a:rPr lang="cs-CZ" dirty="0" smtClean="0"/>
              <a:t>(pozornost je věnována např. osobám s vysokou hladinou cholesterolu v krvi).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b="1" dirty="0" smtClean="0"/>
              <a:t>Nízkoriziková strategie prevence </a:t>
            </a:r>
            <a:r>
              <a:rPr lang="cs-CZ" dirty="0" smtClean="0"/>
              <a:t>(cílem jsou opatření, např. v oblasti výživy, která by pomohla snížit hladinu cholesterolu v krvi u celé populace). </a:t>
            </a:r>
          </a:p>
        </p:txBody>
      </p:sp>
    </p:spTree>
    <p:extLst>
      <p:ext uri="{BB962C8B-B14F-4D97-AF65-F5344CB8AC3E}">
        <p14:creationId xmlns:p14="http://schemas.microsoft.com/office/powerpoint/2010/main" val="3822423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None/>
            </a:pPr>
            <a:r>
              <a:rPr lang="cs-CZ" sz="4400" b="1" dirty="0">
                <a:solidFill>
                  <a:schemeClr val="accent2"/>
                </a:solidFill>
              </a:rPr>
              <a:t> </a:t>
            </a:r>
            <a:r>
              <a:rPr lang="cs-CZ" sz="4400" b="1" dirty="0">
                <a:solidFill>
                  <a:srgbClr val="1B06BA"/>
                </a:solidFill>
              </a:rPr>
              <a:t>PŘEKÁŽKY PREVENCE </a:t>
            </a: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1476375" y="1557338"/>
            <a:ext cx="65532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30000"/>
              <a:buFontTx/>
              <a:buChar char="•"/>
            </a:pPr>
            <a:r>
              <a:rPr lang="cs-CZ" sz="3200" dirty="0"/>
              <a:t>NEZNALOST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30000"/>
              <a:buFontTx/>
              <a:buChar char="•"/>
            </a:pPr>
            <a:r>
              <a:rPr lang="cs-CZ" sz="3200" dirty="0"/>
              <a:t>PODCENĚNÍ ZÁVAŽNOSTI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30000"/>
              <a:buFontTx/>
              <a:buChar char="•"/>
            </a:pPr>
            <a:r>
              <a:rPr lang="cs-CZ" sz="3200" dirty="0"/>
              <a:t>ZMĚNA ŽIVOTNÍHO STYLU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30000"/>
              <a:buFontTx/>
              <a:buChar char="•"/>
            </a:pPr>
            <a:r>
              <a:rPr lang="cs-CZ" sz="3200" dirty="0"/>
              <a:t>OMEZENÍ POHODLÍ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30000"/>
              <a:buFontTx/>
              <a:buChar char="•"/>
            </a:pPr>
            <a:r>
              <a:rPr lang="cs-CZ" sz="3200" dirty="0"/>
              <a:t>EKONOMICKÁ NÁROČNOST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30000"/>
              <a:buFontTx/>
              <a:buChar char="•"/>
            </a:pPr>
            <a:r>
              <a:rPr lang="cs-CZ" sz="3200" dirty="0"/>
              <a:t>KOGNITIVNÍ DISONANCE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30000"/>
              <a:buFontTx/>
              <a:buChar char="•"/>
            </a:pPr>
            <a:r>
              <a:rPr lang="cs-CZ" sz="3200" dirty="0"/>
              <a:t>NESTABILITA DOPORUČENÍ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30000"/>
              <a:buFontTx/>
              <a:buChar char="•"/>
            </a:pPr>
            <a:r>
              <a:rPr lang="cs-CZ" sz="3200" dirty="0"/>
              <a:t>NEVĚROHODNÝ PŘÍNOS</a:t>
            </a:r>
          </a:p>
        </p:txBody>
      </p:sp>
    </p:spTree>
    <p:extLst>
      <p:ext uri="{BB962C8B-B14F-4D97-AF65-F5344CB8AC3E}">
        <p14:creationId xmlns:p14="http://schemas.microsoft.com/office/powerpoint/2010/main" val="2919041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863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accent2"/>
                </a:solidFill>
              </a:rPr>
              <a:t/>
            </a:r>
            <a:br>
              <a:rPr lang="cs-CZ" b="1" dirty="0">
                <a:solidFill>
                  <a:schemeClr val="accent2"/>
                </a:solidFill>
              </a:rPr>
            </a:br>
            <a:r>
              <a:rPr lang="cs-CZ" b="1" dirty="0">
                <a:solidFill>
                  <a:srgbClr val="1B06BA"/>
                </a:solidFill>
              </a:rPr>
              <a:t>ZÁKLADNÍ ZDRAVOTNÍ PÉČE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981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Nejde o dílčí zdravotnickou službu, ale o vnitřně strukturovaný systém, který by měl být základní osou zdravotnického systému.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Je to nezbytně nutná péče založená na praktických, vědecky zdůvodněných a společensky přijatelných metodách a postupech.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Je všeobecně dostupná, jednotlivcům i rodinám, a to za cenu, kterou si jednotlivci i stát mohou dovolit na daném stupni svého rozvoje v souladu s vlastním pojetím, odpovědností a autonomií.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Územně orientovaná péče, znalost místních poměrů.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Vyžaduje soběstačnost a aktivitu jednotlivců a skupin.</a:t>
            </a:r>
          </a:p>
        </p:txBody>
      </p:sp>
    </p:spTree>
    <p:extLst>
      <p:ext uri="{BB962C8B-B14F-4D97-AF65-F5344CB8AC3E}">
        <p14:creationId xmlns:p14="http://schemas.microsoft.com/office/powerpoint/2010/main" val="2256112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3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2500313"/>
          </a:xfrm>
        </p:spPr>
        <p:txBody>
          <a:bodyPr/>
          <a:lstStyle/>
          <a:p>
            <a:r>
              <a:rPr lang="cs-CZ" sz="4800" b="1" dirty="0" smtClean="0">
                <a:solidFill>
                  <a:srgbClr val="1B06BA"/>
                </a:solidFill>
              </a:rPr>
              <a:t>BÍLÁ KNIHA KOMISE EVROPSKÝCH SPOLEČENSTVÍ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84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cs-CZ" sz="3600" b="1" dirty="0" smtClean="0">
                <a:solidFill>
                  <a:srgbClr val="1B06BA"/>
                </a:solidFill>
              </a:rPr>
              <a:t>Společně pro zdraví: strategický přístup pro EU na období 2008 – 2013</a:t>
            </a: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327650"/>
          </a:xfrm>
        </p:spPr>
        <p:txBody>
          <a:bodyPr rtlCol="0">
            <a:noAutofit/>
          </a:bodyPr>
          <a:lstStyle/>
          <a:p>
            <a:pPr marL="514350" indent="-51435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Reaguje na:</a:t>
            </a:r>
          </a:p>
          <a:p>
            <a:pPr marL="914400" lvl="1" indent="-51435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demografický vývoj, změny ve struktuře nemocí a nové hrozby pro zdraví </a:t>
            </a:r>
          </a:p>
          <a:p>
            <a:pPr marL="914400" lvl="1" indent="-51435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h</a:t>
            </a:r>
            <a:r>
              <a:rPr lang="cs-CZ" sz="2400" dirty="0" smtClean="0"/>
              <a:t>rozby pro zdraví jako pandemie, bioterorismus a klimatické změny </a:t>
            </a:r>
          </a:p>
          <a:p>
            <a:pPr marL="914400" lvl="1" indent="-51435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r</a:t>
            </a:r>
            <a:r>
              <a:rPr lang="cs-CZ" sz="2400" dirty="0" smtClean="0"/>
              <a:t>ozvoj systémů zdravotní péče a nástup nových technologií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Strategické cíle:</a:t>
            </a:r>
          </a:p>
          <a:p>
            <a:pPr marL="971550" lvl="1" indent="-514350" fontAlgn="auto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/>
              <a:t>Podpora dobrého zdravotního stavu ve stárnoucí Evropě (celoživotní přístup)</a:t>
            </a:r>
          </a:p>
          <a:p>
            <a:pPr marL="971550" lvl="1" indent="-514350" fontAlgn="auto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/>
              <a:t>Ochrana občanů před zdravotními hrozbami</a:t>
            </a:r>
          </a:p>
          <a:p>
            <a:pPr marL="971550" lvl="1" indent="-514350" fontAlgn="auto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/>
              <a:t>Podpora dynamických zdravotních systémů a nových technologií</a:t>
            </a:r>
          </a:p>
          <a:p>
            <a:pPr lvl="1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sz="2400" b="1" dirty="0"/>
          </a:p>
          <a:p>
            <a:pPr marL="914400" lvl="1" indent="-51435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sz="2400" dirty="0"/>
          </a:p>
          <a:p>
            <a:pPr marL="400050" lvl="1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05316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cs-CZ" sz="3600" b="1" dirty="0" smtClean="0">
                <a:solidFill>
                  <a:srgbClr val="1B06BA"/>
                </a:solidFill>
              </a:rPr>
              <a:t>Zásady programu </a:t>
            </a: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28625" y="1484313"/>
            <a:ext cx="8229600" cy="52308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Společné hodnoty </a:t>
            </a:r>
            <a:r>
              <a:rPr lang="cs-CZ" dirty="0" smtClean="0"/>
              <a:t>(univerzální přístup k dobré zdravotní péče, solidarita, spravedlnost; posílení práv občanů, snižování nerovností ve zdraví, vědecké důkazy)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Zdraví je největší bohatství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Zdraví ve všech politikách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Posílení hlasu EU v péči o zdraví na celosvětové úrovni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/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/>
          </a:p>
          <a:p>
            <a:pPr marL="40005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237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cs-CZ" b="1" dirty="0" smtClean="0">
                <a:solidFill>
                  <a:srgbClr val="1B06BA"/>
                </a:solidFill>
              </a:rPr>
              <a:t>Součinnost SZO a EU</a:t>
            </a:r>
            <a:endParaRPr lang="cs-CZ" dirty="0" smtClean="0"/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>
          <a:xfrm>
            <a:off x="428625" y="1857375"/>
            <a:ext cx="8229600" cy="4857750"/>
          </a:xfrm>
        </p:spPr>
        <p:txBody>
          <a:bodyPr/>
          <a:lstStyle/>
          <a:p>
            <a:pPr marL="514350" indent="-514350"/>
            <a:r>
              <a:rPr lang="cs-CZ" dirty="0" smtClean="0"/>
              <a:t>Evropské centrum pro zdravotní politiku v Bruselu (pracoviště SZO)</a:t>
            </a:r>
          </a:p>
          <a:p>
            <a:pPr marL="914400" lvl="1" indent="-514350"/>
            <a:r>
              <a:rPr lang="cs-CZ" dirty="0" smtClean="0"/>
              <a:t>příprava podkladů pro jednotlivé oblasti zdravotní politiky, jako např. nemocniční systém, primární péče, financování zdravotnictví, zdravotnická legislativa apod.</a:t>
            </a:r>
          </a:p>
        </p:txBody>
      </p:sp>
    </p:spTree>
    <p:extLst>
      <p:ext uri="{BB962C8B-B14F-4D97-AF65-F5344CB8AC3E}">
        <p14:creationId xmlns:p14="http://schemas.microsoft.com/office/powerpoint/2010/main" val="210798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1B06BA"/>
                </a:solidFill>
              </a:rPr>
              <a:t>Základní rysy evropské zdravotní politiky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0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8577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1B06BA"/>
                </a:solidFill>
              </a:rPr>
              <a:t>Evropská zdravotní politika má zejména tyto charakteristické rysy: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8229600" cy="4525962"/>
          </a:xfrm>
        </p:spPr>
        <p:txBody>
          <a:bodyPr/>
          <a:lstStyle/>
          <a:p>
            <a:pPr marL="447675" indent="-447675">
              <a:spcBef>
                <a:spcPct val="0"/>
              </a:spcBef>
              <a:buFontTx/>
              <a:buNone/>
            </a:pPr>
            <a:r>
              <a:rPr lang="cs-CZ" sz="3600" b="1" dirty="0" smtClean="0"/>
              <a:t>1. Je založena na spolupráci </a:t>
            </a:r>
            <a:r>
              <a:rPr lang="cs-CZ" sz="3600" dirty="0" smtClean="0"/>
              <a:t>a plně respektuje relativní autonomii zúčastněných subjektů, které se podílejí na její tvorbě, realizaci, hodnocení i dalším vývoji. Neopírá se jen o autorizované instituce, ale o všechny organizace, skupiny i jednotlivé občany.</a:t>
            </a:r>
          </a:p>
        </p:txBody>
      </p:sp>
    </p:spTree>
    <p:extLst>
      <p:ext uri="{BB962C8B-B14F-4D97-AF65-F5344CB8AC3E}">
        <p14:creationId xmlns:p14="http://schemas.microsoft.com/office/powerpoint/2010/main" val="1847716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7793037" cy="1462087"/>
          </a:xfrm>
        </p:spPr>
        <p:txBody>
          <a:bodyPr/>
          <a:lstStyle/>
          <a:p>
            <a:pPr eaLnBrk="1" hangingPunct="1"/>
            <a:r>
              <a:rPr lang="cs-CZ" sz="4000" b="1" i="1" dirty="0" smtClean="0"/>
              <a:t/>
            </a:r>
            <a:br>
              <a:rPr lang="cs-CZ" sz="4000" b="1" i="1" dirty="0" smtClean="0"/>
            </a:br>
            <a:r>
              <a:rPr lang="cs-CZ" sz="4000" b="1" dirty="0" smtClean="0"/>
              <a:t>DOPORUČENÍ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Při snaze o dosažení co nejlepšího zdraví hrají největší roli všechna opatření týkající se: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dirty="0" smtClean="0"/>
              <a:t>vzdělání,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dirty="0" smtClean="0"/>
              <a:t>pracovních podmínek a zaměstnanosti,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dirty="0" smtClean="0"/>
              <a:t>sociálního zabezpečení a pomoci,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dirty="0" smtClean="0"/>
              <a:t>péče o rodiny s dětmi,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dirty="0" smtClean="0"/>
              <a:t>bydlení,</a:t>
            </a:r>
          </a:p>
          <a:p>
            <a:pPr lvl="1" eaLnBrk="1" hangingPunct="1">
              <a:lnSpc>
                <a:spcPct val="80000"/>
              </a:lnSpc>
            </a:pPr>
            <a:r>
              <a:rPr lang="cs-CZ" b="1" dirty="0" smtClean="0"/>
              <a:t>dodržování lidských práv.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83710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6263" y="466725"/>
            <a:ext cx="8434387" cy="6121400"/>
          </a:xfrm>
        </p:spPr>
        <p:txBody>
          <a:bodyPr/>
          <a:lstStyle/>
          <a:p>
            <a:pPr marL="447675" indent="-44767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447675" algn="l"/>
              </a:tabLst>
            </a:pPr>
            <a:r>
              <a:rPr lang="cs-CZ" sz="3600" b="1" dirty="0" smtClean="0"/>
              <a:t>2. Je společná a hodnotově orientovaná</a:t>
            </a:r>
            <a:r>
              <a:rPr lang="cs-CZ" sz="3600" dirty="0" smtClean="0"/>
              <a:t>, tzn. respektuje, hájí i rozvíjí základní humánní hodnoty, mezi které patří například zdraví, autonomie, solidarita a důstojnost.</a:t>
            </a:r>
          </a:p>
          <a:p>
            <a:pPr marL="447675" indent="-44767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447675" algn="l"/>
              </a:tabLst>
            </a:pPr>
            <a:endParaRPr lang="cs-CZ" sz="3600" dirty="0" smtClean="0"/>
          </a:p>
          <a:p>
            <a:pPr marL="447675" indent="-44767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447675" algn="l"/>
              </a:tabLst>
            </a:pPr>
            <a:r>
              <a:rPr lang="cs-CZ" sz="3600" b="1" dirty="0" smtClean="0"/>
              <a:t>3. Je věrohodná a informačně podložená</a:t>
            </a:r>
            <a:r>
              <a:rPr lang="cs-CZ" sz="3600" dirty="0" smtClean="0"/>
              <a:t>, neboť se důsledně opírá o ověřená data, o jejich kvalifikované analýzy a o kompetentní rozhodování. Využívá nashromážděné zkušenosti i konkrétní vědecké poznatky.</a:t>
            </a:r>
          </a:p>
        </p:txBody>
      </p:sp>
    </p:spTree>
    <p:extLst>
      <p:ext uri="{BB962C8B-B14F-4D97-AF65-F5344CB8AC3E}">
        <p14:creationId xmlns:p14="http://schemas.microsoft.com/office/powerpoint/2010/main" val="4154004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765175"/>
            <a:ext cx="8280400" cy="5616575"/>
          </a:xfrm>
        </p:spPr>
        <p:txBody>
          <a:bodyPr/>
          <a:lstStyle/>
          <a:p>
            <a:pPr marL="447675" indent="-447675">
              <a:spcBef>
                <a:spcPct val="0"/>
              </a:spcBef>
              <a:buFontTx/>
              <a:buNone/>
            </a:pPr>
            <a:r>
              <a:rPr lang="cs-CZ" b="1" dirty="0" smtClean="0"/>
              <a:t>4.</a:t>
            </a:r>
            <a:r>
              <a:rPr lang="cs-CZ" dirty="0" smtClean="0"/>
              <a:t> </a:t>
            </a:r>
            <a:r>
              <a:rPr lang="cs-CZ" sz="3600" b="1" dirty="0" smtClean="0"/>
              <a:t>Je dynamická</a:t>
            </a:r>
            <a:r>
              <a:rPr lang="cs-CZ" sz="3600" dirty="0" smtClean="0"/>
              <a:t>, usiluje o včasnou reakci na nová zdravotní rizika a na aktuální zdravotní problémy. K jejich zvládání pohotově využívá nových možností.</a:t>
            </a:r>
          </a:p>
          <a:p>
            <a:pPr marL="447675" indent="-447675">
              <a:spcBef>
                <a:spcPct val="0"/>
              </a:spcBef>
              <a:buFontTx/>
              <a:buNone/>
            </a:pPr>
            <a:r>
              <a:rPr lang="cs-CZ" sz="3600" b="1" dirty="0" smtClean="0"/>
              <a:t>5.</a:t>
            </a:r>
            <a:r>
              <a:rPr lang="cs-CZ" sz="3600" dirty="0" smtClean="0"/>
              <a:t> </a:t>
            </a:r>
            <a:r>
              <a:rPr lang="cs-CZ" sz="3600" b="1" dirty="0" smtClean="0"/>
              <a:t>Je koncepčně pojímaná</a:t>
            </a:r>
            <a:r>
              <a:rPr lang="cs-CZ" sz="3600" dirty="0" smtClean="0"/>
              <a:t>, tzn., že bere v úvahu nejen bezprostřední, ale i dlouhodobé důsledky jednotlivých programů a aktivit institucí.</a:t>
            </a:r>
          </a:p>
        </p:txBody>
      </p:sp>
    </p:spTree>
    <p:extLst>
      <p:ext uri="{BB962C8B-B14F-4D97-AF65-F5344CB8AC3E}">
        <p14:creationId xmlns:p14="http://schemas.microsoft.com/office/powerpoint/2010/main" val="2873344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549275"/>
            <a:ext cx="8316912" cy="5040313"/>
          </a:xfrm>
        </p:spPr>
        <p:txBody>
          <a:bodyPr/>
          <a:lstStyle/>
          <a:p>
            <a:pPr marL="447675" indent="-447675">
              <a:buFontTx/>
              <a:buNone/>
            </a:pPr>
            <a:r>
              <a:rPr lang="cs-CZ" sz="3600" b="1" dirty="0" smtClean="0"/>
              <a:t>6. Poskytuje informace všem, kterých se to týká</a:t>
            </a:r>
            <a:r>
              <a:rPr lang="cs-CZ" sz="3600" dirty="0" smtClean="0"/>
              <a:t>,</a:t>
            </a:r>
            <a:r>
              <a:rPr lang="cs-CZ" sz="3600" b="1" dirty="0" smtClean="0"/>
              <a:t> </a:t>
            </a:r>
            <a:r>
              <a:rPr lang="cs-CZ" sz="3600" dirty="0" smtClean="0"/>
              <a:t>staví na</a:t>
            </a:r>
            <a:r>
              <a:rPr lang="cs-CZ" sz="3600" b="1" dirty="0" smtClean="0"/>
              <a:t> </a:t>
            </a:r>
            <a:r>
              <a:rPr lang="cs-CZ" sz="3600" dirty="0" smtClean="0"/>
              <a:t>možnostech moderní výpočetní a komunikační techniky.</a:t>
            </a:r>
          </a:p>
          <a:p>
            <a:pPr marL="447675" indent="-447675">
              <a:buFontTx/>
              <a:buNone/>
            </a:pPr>
            <a:r>
              <a:rPr lang="cs-CZ" sz="1200" dirty="0" smtClean="0"/>
              <a:t> </a:t>
            </a:r>
          </a:p>
          <a:p>
            <a:pPr marL="447675" indent="-447675">
              <a:buFontTx/>
              <a:buNone/>
            </a:pPr>
            <a:r>
              <a:rPr lang="cs-CZ" sz="3600" b="1" dirty="0" smtClean="0"/>
              <a:t>7. Využívá celou škálu sociálních regulací</a:t>
            </a:r>
            <a:r>
              <a:rPr lang="cs-CZ" sz="3600" dirty="0" smtClean="0"/>
              <a:t>, např. politické mechanizmy, informační strategii, legislativu, výchovu a financování.</a:t>
            </a:r>
          </a:p>
          <a:p>
            <a:pPr marL="447675" indent="-447675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372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196975"/>
            <a:ext cx="7761288" cy="4968875"/>
          </a:xfrm>
        </p:spPr>
        <p:txBody>
          <a:bodyPr/>
          <a:lstStyle/>
          <a:p>
            <a:pPr marL="361950" indent="-361950">
              <a:buFontTx/>
              <a:buNone/>
            </a:pPr>
            <a:r>
              <a:rPr lang="cs-CZ" sz="3600" b="1" dirty="0" smtClean="0"/>
              <a:t>8. Není jednosměrná </a:t>
            </a:r>
            <a:r>
              <a:rPr lang="cs-CZ" sz="3600" dirty="0" smtClean="0"/>
              <a:t>a zajímá se o potřeby a názory orgánů, institucí i jednotlivých občanů a o priority jednotlivých států a regionů. Ve své podstatě tedy autoritativně neurčuje, co se musí udělat, ale poskytuje věrohodné motivy pro to, co je dobré udělat. </a:t>
            </a:r>
          </a:p>
          <a:p>
            <a:pPr marL="361950" indent="-361950"/>
            <a:endParaRPr lang="cs-CZ" sz="36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760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692150"/>
            <a:ext cx="8229600" cy="5073650"/>
          </a:xfrm>
        </p:spPr>
        <p:txBody>
          <a:bodyPr/>
          <a:lstStyle/>
          <a:p>
            <a:pPr>
              <a:buFontTx/>
              <a:buNone/>
            </a:pPr>
            <a:r>
              <a:rPr lang="cs-CZ" b="1" dirty="0" smtClean="0"/>
              <a:t>9. </a:t>
            </a:r>
            <a:r>
              <a:rPr lang="cs-CZ" sz="3600" b="1" dirty="0" smtClean="0"/>
              <a:t>Respektuje zásadu subsidiarity</a:t>
            </a:r>
            <a:r>
              <a:rPr lang="cs-CZ" sz="3600" dirty="0" smtClean="0"/>
              <a:t>, podle níž to, co mohou učinit jednotliví lidé na vlastní odpovědnost a vlastním přičiněním, nemá se jim brát z rukou a přenášet na společnost. Rovněž se nemá přenášet na vyšší společenský útvar to, co může vykonat společenský útvar menší a nižší. </a:t>
            </a:r>
          </a:p>
          <a:p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6734861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7775575" cy="4525962"/>
          </a:xfrm>
        </p:spPr>
        <p:txBody>
          <a:bodyPr/>
          <a:lstStyle/>
          <a:p>
            <a:pPr marL="542925" indent="-542925">
              <a:buFontTx/>
              <a:buNone/>
            </a:pPr>
            <a:r>
              <a:rPr lang="cs-CZ" sz="3600" b="1" dirty="0" smtClean="0"/>
              <a:t>10. Snaží se využívat intelektuální potenciál Evropy</a:t>
            </a:r>
            <a:r>
              <a:rPr lang="cs-CZ" sz="3600" dirty="0" smtClean="0"/>
              <a:t> tím, že se obrací na odborné organizace, experty, univerzity, přispívá k rozvoji výzkumu v oblasti péče o zdraví, usnadňuje výměnu zkušeností.</a:t>
            </a:r>
          </a:p>
        </p:txBody>
      </p:sp>
    </p:spTree>
    <p:extLst>
      <p:ext uri="{BB962C8B-B14F-4D97-AF65-F5344CB8AC3E}">
        <p14:creationId xmlns:p14="http://schemas.microsoft.com/office/powerpoint/2010/main" val="3279935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692150"/>
            <a:ext cx="8362950" cy="5832475"/>
          </a:xfrm>
        </p:spPr>
        <p:txBody>
          <a:bodyPr/>
          <a:lstStyle/>
          <a:p>
            <a:pPr marL="542925" indent="-542925">
              <a:buFontTx/>
              <a:buNone/>
            </a:pPr>
            <a:r>
              <a:rPr lang="cs-CZ" sz="3600" b="1" dirty="0" smtClean="0"/>
              <a:t>11. Usiluje o zlepšení dosavadního stavu evropské zdravotní politiky</a:t>
            </a:r>
            <a:r>
              <a:rPr lang="cs-CZ" sz="3600" dirty="0" smtClean="0"/>
              <a:t>, vychází ze zásady, že každý sociální systém, nemá-li degradovat, musí se vyvíjet a citlivě reagovat na měnící se potřeby, problémy i okolí systému. Při návrhu změn se evropská zdravotní politika snaží získávat a respektovat věrohodné důkazy (</a:t>
            </a:r>
            <a:r>
              <a:rPr lang="cs-CZ" sz="3600" i="1" dirty="0" smtClean="0"/>
              <a:t>evidence based health policy</a:t>
            </a:r>
            <a:r>
              <a:rPr lang="cs-CZ" sz="3600" dirty="0" smtClean="0"/>
              <a:t>).</a:t>
            </a:r>
            <a:r>
              <a:rPr lang="cs-CZ" dirty="0" smtClean="0"/>
              <a:t>             </a:t>
            </a:r>
          </a:p>
          <a:p>
            <a:pPr marL="542925" indent="-542925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72089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0350" y="274638"/>
            <a:ext cx="8426450" cy="5005387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/>
            </a:r>
            <a:br>
              <a:rPr lang="cs-CZ" b="1" dirty="0">
                <a:solidFill>
                  <a:schemeClr val="accent2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16</a:t>
            </a:r>
            <a:r>
              <a:rPr lang="cs-CZ" b="1" dirty="0">
                <a:solidFill>
                  <a:schemeClr val="accent2"/>
                </a:solidFill>
              </a:rPr>
              <a:t/>
            </a:r>
            <a:br>
              <a:rPr lang="cs-CZ" b="1" dirty="0">
                <a:solidFill>
                  <a:schemeClr val="accent2"/>
                </a:solidFill>
              </a:rPr>
            </a:br>
            <a:r>
              <a:rPr lang="cs-CZ" b="1" dirty="0">
                <a:solidFill>
                  <a:schemeClr val="accent2"/>
                </a:solidFill>
              </a:rPr>
              <a:t>HISTORICKÝ VÝVOJ SOCIÁLNÍ POLITIKY</a:t>
            </a:r>
          </a:p>
        </p:txBody>
      </p:sp>
    </p:spTree>
    <p:extLst>
      <p:ext uri="{BB962C8B-B14F-4D97-AF65-F5344CB8AC3E}">
        <p14:creationId xmlns:p14="http://schemas.microsoft.com/office/powerpoint/2010/main" val="276794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798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VZNIK STÁTNÍ SOCIÁLNÍ POLITIKY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060848"/>
            <a:ext cx="8136904" cy="4797152"/>
          </a:xfrm>
        </p:spPr>
        <p:txBody>
          <a:bodyPr/>
          <a:lstStyle/>
          <a:p>
            <a:r>
              <a:rPr lang="cs-CZ" dirty="0"/>
              <a:t>reakce na problémy vývoje kapitalismu</a:t>
            </a:r>
          </a:p>
          <a:p>
            <a:pPr lvl="1"/>
            <a:r>
              <a:rPr lang="cs-CZ" dirty="0"/>
              <a:t>důsledky industrializace (urbanizace, vznik trhu zboží, půdy a práce, rozpad tradičních vazeb)</a:t>
            </a:r>
          </a:p>
          <a:p>
            <a:pPr lvl="2"/>
            <a:r>
              <a:rPr lang="cs-CZ" dirty="0"/>
              <a:t>sociální stát má kompenzovat jednostrannou existenční závislost jedince na trhu práce</a:t>
            </a:r>
          </a:p>
          <a:p>
            <a:pPr lvl="1"/>
            <a:r>
              <a:rPr lang="cs-CZ" dirty="0"/>
              <a:t>vznik národních států a jejich demokratizace</a:t>
            </a:r>
          </a:p>
          <a:p>
            <a:pPr lvl="2"/>
            <a:r>
              <a:rPr lang="cs-CZ" dirty="0"/>
              <a:t>politická mobilizace společnosti</a:t>
            </a:r>
          </a:p>
          <a:p>
            <a:pPr>
              <a:buFontTx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529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TC101859861[[fn=Veletrh]]</Template>
  <TotalTime>5239</TotalTime>
  <Words>1737</Words>
  <Application>Microsoft Office PowerPoint</Application>
  <PresentationFormat>Předvádění na obrazovce (4:3)</PresentationFormat>
  <Paragraphs>320</Paragraphs>
  <Slides>76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76</vt:i4>
      </vt:variant>
    </vt:vector>
  </HeadingPairs>
  <TitlesOfParts>
    <vt:vector size="79" baseType="lpstr">
      <vt:lpstr>Výchozí návrh</vt:lpstr>
      <vt:lpstr>1_Výchozí návrh</vt:lpstr>
      <vt:lpstr>2_Výchozí návrh</vt:lpstr>
      <vt:lpstr>15 POJEM SOCIÁLNÍ POLITIKY</vt:lpstr>
      <vt:lpstr>SOCIÁLNÍ POLITIKA</vt:lpstr>
      <vt:lpstr>SOCIÁLNÍ POLITIKA</vt:lpstr>
      <vt:lpstr>POJEM SOCIÁLNÍ POLITIKY</vt:lpstr>
      <vt:lpstr>Sociální politika v tržním hospodářství</vt:lpstr>
      <vt:lpstr>Oblasti sociální politiky</vt:lpstr>
      <vt:lpstr> DOPORUČENÍ</vt:lpstr>
      <vt:lpstr> 16 HISTORICKÝ VÝVOJ SOCIÁLNÍ POLITIKY</vt:lpstr>
      <vt:lpstr>VZNIK STÁTNÍ SOCIÁLNÍ POLITIKY</vt:lpstr>
      <vt:lpstr>ZÁKLADNÍ ETAPY VÝVOJE</vt:lpstr>
      <vt:lpstr>ZÁKLADNÍ ETAPY VÝVOJE</vt:lpstr>
      <vt:lpstr>17 NEZBYTNOST SOCIÁLNÍ POLITIKY A JEJÍ ZÁKLADNÍ MECHANIZMY</vt:lpstr>
      <vt:lpstr> NEZBYTNOST SOCIÁLNÍ POLITIKY pro zachování sociální stability.</vt:lpstr>
      <vt:lpstr>18 PRINCIPY SOCIÁLNÍ POLITIKY</vt:lpstr>
      <vt:lpstr> PRINCIPY SOCIÁLNÍ POLITIKY</vt:lpstr>
      <vt:lpstr>PRINCIP SOCIÁLNÍ SPRAVEDLNOSTI</vt:lpstr>
      <vt:lpstr>PRINCIP SOCIÁLNÍ SOLIDARITY</vt:lpstr>
      <vt:lpstr>PRIMÁRNÍ SOLIDARITA</vt:lpstr>
      <vt:lpstr>SEKUNDÁRNÍ SOLIDARITA</vt:lpstr>
      <vt:lpstr>KRIZE SOLIDARITY</vt:lpstr>
      <vt:lpstr>PRINCIP SUBSIDIARITY</vt:lpstr>
      <vt:lpstr>PRINCIP PARTICIPACE</vt:lpstr>
      <vt:lpstr>19 CÍLE SOCIÁLNÍ POLITIKY</vt:lpstr>
      <vt:lpstr>CÍL SOCIÁLNÍ POLITIKY</vt:lpstr>
      <vt:lpstr>20 ZDRAVOTNÍ POLITIKA V EVROPĚ</vt:lpstr>
      <vt:lpstr>Prezentace aplikace PowerPoint</vt:lpstr>
      <vt:lpstr>Evropská zdravotní politika</vt:lpstr>
      <vt:lpstr>VTNIK EVROPSKÉ ZDRAVOTNÍ POLITIKY</vt:lpstr>
      <vt:lpstr>Prezentace aplikace PowerPoint</vt:lpstr>
      <vt:lpstr>Prezentace aplikace PowerPoint</vt:lpstr>
      <vt:lpstr>ZDRAVÍ PRO VŠECHNY DO ROKU 2000</vt:lpstr>
      <vt:lpstr> 22   ZDRAVÍ 21</vt:lpstr>
      <vt:lpstr>Zdraví 21 – 21 úkolů pro 21. století</vt:lpstr>
      <vt:lpstr>Zdraví 21 – 21 úkolů pro 21. století</vt:lpstr>
      <vt:lpstr>Zdraví 21 – 21 úkolů pro 21. století</vt:lpstr>
      <vt:lpstr>Novinky</vt:lpstr>
      <vt:lpstr>PROGRAM ZDRAVÍ 21  HLAVNÍ PRINCIPY</vt:lpstr>
      <vt:lpstr>Zdraví 21 – hlavní principy programu</vt:lpstr>
      <vt:lpstr>Prezentace aplikace PowerPoint</vt:lpstr>
      <vt:lpstr>Prezentace aplikace PowerPoint</vt:lpstr>
      <vt:lpstr>DEFINICE EKVITY - SZO</vt:lpstr>
      <vt:lpstr>Sedm hlavních determinant rozdílů ve zdraví</vt:lpstr>
      <vt:lpstr>Sedm hlavních determinant rozdílů ve zdraví</vt:lpstr>
      <vt:lpstr>Sedm hlavních determinant rozdílů ve zdraví</vt:lpstr>
      <vt:lpstr>PROGRAM ZDRAVÍ 21  HLAVNÍ POSTUPY</vt:lpstr>
      <vt:lpstr>Zdraví 21 – hlavní postupy programu</vt:lpstr>
      <vt:lpstr>Zdraví 21 – hlavní postupy programu</vt:lpstr>
      <vt:lpstr>Zdraví 21 – hlavní postupy programu</vt:lpstr>
      <vt:lpstr>Zdraví 21 – hlavní postupy programu</vt:lpstr>
      <vt:lpstr>PROGRAM ZDRAVÍ 21  HLAVNÍ METODY</vt:lpstr>
      <vt:lpstr>Zdraví 21 – hlavní metody programu</vt:lpstr>
      <vt:lpstr>24 HEALTH PROMOTION  (podpora zdraví)</vt:lpstr>
      <vt:lpstr>HEALTH PROMOTION  (podpora zdraví)</vt:lpstr>
      <vt:lpstr>ZÁKLADNÍ PRINCIPY HEALTH PROMOTION  </vt:lpstr>
      <vt:lpstr>CÍLE HEALTH PROMOTION  </vt:lpstr>
      <vt:lpstr>PREVENCE</vt:lpstr>
      <vt:lpstr>Prezentace aplikace PowerPoint</vt:lpstr>
      <vt:lpstr>PREVENCE – A) PODLE ČASU  </vt:lpstr>
      <vt:lpstr>PREVENCE – B) PODLE OBJEKTU</vt:lpstr>
      <vt:lpstr>PREVENCE – C) PODLE SUBJEKTU</vt:lpstr>
      <vt:lpstr>PREVENCE – D) PODLE METOD</vt:lpstr>
      <vt:lpstr>Prezentace aplikace PowerPoint</vt:lpstr>
      <vt:lpstr> ZÁKLADNÍ ZDRAVOTNÍ PÉČE</vt:lpstr>
      <vt:lpstr>BÍLÁ KNIHA KOMISE EVROPSKÝCH SPOLEČENSTVÍ</vt:lpstr>
      <vt:lpstr>Společně pro zdraví: strategický přístup pro EU na období 2008 – 2013</vt:lpstr>
      <vt:lpstr>Zásady programu </vt:lpstr>
      <vt:lpstr>Součinnost SZO a EU</vt:lpstr>
      <vt:lpstr>Základní rysy evropské zdravotní politiky </vt:lpstr>
      <vt:lpstr>Evropská zdravotní politika má zejména tyto charakteristické rysy: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determinanty zdraví</dc:title>
  <dc:creator>Pavlína Kaňová</dc:creator>
  <cp:lastModifiedBy>Pavlína Kaňová</cp:lastModifiedBy>
  <cp:revision>126</cp:revision>
  <dcterms:created xsi:type="dcterms:W3CDTF">2005-10-12T05:20:06Z</dcterms:created>
  <dcterms:modified xsi:type="dcterms:W3CDTF">2012-10-22T12:45:20Z</dcterms:modified>
</cp:coreProperties>
</file>