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83" r:id="rId4"/>
    <p:sldId id="285" r:id="rId5"/>
    <p:sldId id="377" r:id="rId6"/>
    <p:sldId id="286" r:id="rId7"/>
    <p:sldId id="319" r:id="rId8"/>
    <p:sldId id="339" r:id="rId9"/>
    <p:sldId id="340" r:id="rId10"/>
    <p:sldId id="341" r:id="rId11"/>
    <p:sldId id="342" r:id="rId12"/>
    <p:sldId id="328" r:id="rId13"/>
    <p:sldId id="274" r:id="rId14"/>
    <p:sldId id="287" r:id="rId15"/>
    <p:sldId id="288" r:id="rId16"/>
    <p:sldId id="289" r:id="rId17"/>
    <p:sldId id="381" r:id="rId18"/>
    <p:sldId id="380" r:id="rId19"/>
    <p:sldId id="282" r:id="rId20"/>
    <p:sldId id="336" r:id="rId21"/>
    <p:sldId id="335" r:id="rId22"/>
    <p:sldId id="343" r:id="rId23"/>
    <p:sldId id="344" r:id="rId24"/>
    <p:sldId id="345" r:id="rId25"/>
    <p:sldId id="346" r:id="rId26"/>
    <p:sldId id="329" r:id="rId27"/>
    <p:sldId id="330" r:id="rId28"/>
    <p:sldId id="331" r:id="rId29"/>
    <p:sldId id="332" r:id="rId30"/>
    <p:sldId id="374" r:id="rId31"/>
    <p:sldId id="333" r:id="rId32"/>
    <p:sldId id="372" r:id="rId33"/>
    <p:sldId id="337" r:id="rId34"/>
    <p:sldId id="347" r:id="rId35"/>
    <p:sldId id="348" r:id="rId36"/>
    <p:sldId id="276" r:id="rId37"/>
    <p:sldId id="382" r:id="rId38"/>
    <p:sldId id="284" r:id="rId39"/>
    <p:sldId id="277" r:id="rId40"/>
    <p:sldId id="314" r:id="rId41"/>
    <p:sldId id="349" r:id="rId42"/>
    <p:sldId id="350" r:id="rId43"/>
    <p:sldId id="351" r:id="rId44"/>
    <p:sldId id="352" r:id="rId45"/>
    <p:sldId id="316" r:id="rId46"/>
    <p:sldId id="315" r:id="rId47"/>
    <p:sldId id="378" r:id="rId48"/>
    <p:sldId id="379" r:id="rId49"/>
    <p:sldId id="272" r:id="rId50"/>
    <p:sldId id="301" r:id="rId51"/>
    <p:sldId id="279" r:id="rId52"/>
    <p:sldId id="280" r:id="rId53"/>
    <p:sldId id="338" r:id="rId54"/>
    <p:sldId id="302" r:id="rId55"/>
    <p:sldId id="354" r:id="rId56"/>
    <p:sldId id="364" r:id="rId57"/>
    <p:sldId id="365" r:id="rId58"/>
    <p:sldId id="366" r:id="rId59"/>
    <p:sldId id="367" r:id="rId60"/>
    <p:sldId id="369" r:id="rId61"/>
    <p:sldId id="370" r:id="rId62"/>
    <p:sldId id="371" r:id="rId63"/>
    <p:sldId id="373" r:id="rId64"/>
    <p:sldId id="355" r:id="rId6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CC00"/>
    <a:srgbClr val="FF5050"/>
    <a:srgbClr val="FF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4" autoAdjust="0"/>
    <p:restoredTop sz="94635" autoAdjust="0"/>
  </p:normalViewPr>
  <p:slideViewPr>
    <p:cSldViewPr>
      <p:cViewPr varScale="1">
        <p:scale>
          <a:sx n="73" d="100"/>
          <a:sy n="73" d="100"/>
        </p:scale>
        <p:origin x="-55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2DB1-F204-4D43-9901-707602DE72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53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727A3-4726-4B6D-AE5E-03454922A0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26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0FB59-91F2-4BC6-BD69-B6B612E444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71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D4722-F119-4B6E-96DC-96F990B572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350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AFB2A-5335-4C45-891C-861E79A2D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15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CBC21-812D-441A-ACC0-CF8538B391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34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126D-8E20-4318-B8B0-EA5687DBB5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82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77D96-AA4F-4245-B6A1-05E212E4BE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12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12C9-FAF1-4191-AE81-FA45F3B03C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52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0775E-7025-417F-A752-7BD026C8F5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12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A721-5093-4037-925C-E455887903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47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943C0-D646-4347-80EA-D7E3275079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25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BC9E-830B-4F13-B4EA-12D552DAF0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57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0000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09EAB5-4E0D-40D8-9300-973D675D96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www.prozeny.cz/static/images/smajlici/smutny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1" t="27737" b="5475"/>
          <a:stretch>
            <a:fillRect/>
          </a:stretch>
        </p:blipFill>
        <p:spPr bwMode="auto">
          <a:xfrm>
            <a:off x="5076825" y="1384300"/>
            <a:ext cx="3919538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0"/>
            <a:ext cx="8353425" cy="1439863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cs-CZ" sz="8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 k o h o l</a:t>
            </a:r>
            <a:endParaRPr lang="cs-CZ" sz="960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50825" y="1989138"/>
            <a:ext cx="44640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cs-CZ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jeho prokazování</a:t>
            </a:r>
            <a:br>
              <a:rPr lang="cs-CZ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</a:t>
            </a:r>
            <a:br>
              <a:rPr lang="cs-CZ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forenzní účely</a:t>
            </a:r>
            <a:br>
              <a:rPr lang="cs-CZ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10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6600"/>
                </a:solidFill>
              </a:rPr>
              <a:t>Kritická dávka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2276475"/>
            <a:ext cx="3311525" cy="2808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8000" smtClean="0">
                <a:solidFill>
                  <a:srgbClr val="FFFF00"/>
                </a:solidFill>
              </a:rPr>
              <a:t>♂</a:t>
            </a:r>
            <a:r>
              <a:rPr lang="cs-CZ" sz="7200" smtClean="0">
                <a:solidFill>
                  <a:srgbClr val="FFFF00"/>
                </a:solidFill>
              </a:rPr>
              <a:t>  50 g</a:t>
            </a:r>
          </a:p>
          <a:p>
            <a:pPr eaLnBrk="1" hangingPunct="1">
              <a:buFontTx/>
              <a:buNone/>
            </a:pPr>
            <a:r>
              <a:rPr lang="cs-CZ" sz="8000" b="1" smtClean="0">
                <a:solidFill>
                  <a:srgbClr val="FFFF00"/>
                </a:solidFill>
              </a:rPr>
              <a:t>♀</a:t>
            </a:r>
            <a:r>
              <a:rPr lang="cs-CZ" sz="7200" smtClean="0">
                <a:solidFill>
                  <a:srgbClr val="FFFF00"/>
                </a:solidFill>
              </a:rPr>
              <a:t>  20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44780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FFFF00"/>
                </a:solidFill>
              </a:rPr>
              <a:t>Ženy</a:t>
            </a:r>
            <a:br>
              <a:rPr lang="cs-CZ" smtClean="0">
                <a:solidFill>
                  <a:srgbClr val="FFFF00"/>
                </a:solidFill>
              </a:rPr>
            </a:br>
            <a:r>
              <a:rPr lang="cs-CZ" sz="3200" smtClean="0">
                <a:solidFill>
                  <a:srgbClr val="FFFF00"/>
                </a:solidFill>
              </a:rPr>
              <a:t>strádají těžší formou jaterního poškození</a:t>
            </a:r>
            <a:endParaRPr lang="cs-CZ" sz="5400" smtClean="0">
              <a:solidFill>
                <a:srgbClr val="FFFF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124200"/>
            <a:ext cx="7924800" cy="1676400"/>
          </a:xfrm>
        </p:spPr>
        <p:txBody>
          <a:bodyPr/>
          <a:lstStyle/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 po kratší době pravidelného pití</a:t>
            </a:r>
          </a:p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 po nižších denních dávkách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79388" y="1628775"/>
            <a:ext cx="8964612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cs-CZ" sz="8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Chování alkoholu </a:t>
            </a:r>
            <a:br>
              <a:rPr lang="cs-CZ" sz="8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8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organizmu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78" name="Group 354"/>
          <p:cNvGraphicFramePr>
            <a:graphicFrameLocks noGrp="1"/>
          </p:cNvGraphicFramePr>
          <p:nvPr/>
        </p:nvGraphicFramePr>
        <p:xfrm>
          <a:off x="457200" y="1143000"/>
          <a:ext cx="8437562" cy="5029200"/>
        </p:xfrm>
        <a:graphic>
          <a:graphicData uri="http://schemas.openxmlformats.org/drawingml/2006/table">
            <a:tbl>
              <a:tblPr/>
              <a:tblGrid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208274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4480" name="Freeform 26"/>
          <p:cNvSpPr>
            <a:spLocks/>
          </p:cNvSpPr>
          <p:nvPr/>
        </p:nvSpPr>
        <p:spPr bwMode="auto">
          <a:xfrm>
            <a:off x="838200" y="2247900"/>
            <a:ext cx="7543800" cy="3543300"/>
          </a:xfrm>
          <a:custGeom>
            <a:avLst/>
            <a:gdLst>
              <a:gd name="T0" fmla="*/ 0 w 4752"/>
              <a:gd name="T1" fmla="*/ 2147483647 h 2232"/>
              <a:gd name="T2" fmla="*/ 2147483647 w 4752"/>
              <a:gd name="T3" fmla="*/ 2147483647 h 2232"/>
              <a:gd name="T4" fmla="*/ 2147483647 w 4752"/>
              <a:gd name="T5" fmla="*/ 2147483647 h 22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52" h="2232">
                <a:moveTo>
                  <a:pt x="0" y="2232"/>
                </a:moveTo>
                <a:cubicBezTo>
                  <a:pt x="84" y="1140"/>
                  <a:pt x="168" y="48"/>
                  <a:pt x="960" y="24"/>
                </a:cubicBezTo>
                <a:cubicBezTo>
                  <a:pt x="1752" y="0"/>
                  <a:pt x="4120" y="1744"/>
                  <a:pt x="4752" y="2088"/>
                </a:cubicBezTo>
              </a:path>
            </a:pathLst>
          </a:custGeom>
          <a:noFill/>
          <a:ln w="38100" cmpd="sng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481" name="Line 27"/>
          <p:cNvSpPr>
            <a:spLocks noChangeShapeType="1"/>
          </p:cNvSpPr>
          <p:nvPr/>
        </p:nvSpPr>
        <p:spPr bwMode="auto">
          <a:xfrm>
            <a:off x="685800" y="57912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482" name="Line 28"/>
          <p:cNvSpPr>
            <a:spLocks noChangeShapeType="1"/>
          </p:cNvSpPr>
          <p:nvPr/>
        </p:nvSpPr>
        <p:spPr bwMode="auto">
          <a:xfrm flipV="1">
            <a:off x="838200" y="18288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483" name="Text Box 349"/>
          <p:cNvSpPr txBox="1">
            <a:spLocks noChangeArrowheads="1"/>
          </p:cNvSpPr>
          <p:nvPr/>
        </p:nvSpPr>
        <p:spPr bwMode="auto">
          <a:xfrm>
            <a:off x="8382000" y="5562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t</a:t>
            </a:r>
          </a:p>
        </p:txBody>
      </p:sp>
      <p:sp>
        <p:nvSpPr>
          <p:cNvPr id="14484" name="Text Box 350"/>
          <p:cNvSpPr txBox="1">
            <a:spLocks noChangeArrowheads="1"/>
          </p:cNvSpPr>
          <p:nvPr/>
        </p:nvSpPr>
        <p:spPr bwMode="auto">
          <a:xfrm>
            <a:off x="609600" y="129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‰</a:t>
            </a:r>
          </a:p>
        </p:txBody>
      </p:sp>
      <p:sp>
        <p:nvSpPr>
          <p:cNvPr id="14485" name="Rectangle 360"/>
          <p:cNvSpPr>
            <a:spLocks noChangeArrowheads="1"/>
          </p:cNvSpPr>
          <p:nvPr/>
        </p:nvSpPr>
        <p:spPr bwMode="auto">
          <a:xfrm>
            <a:off x="609600" y="304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>
              <a:lnSpc>
                <a:spcPct val="120000"/>
              </a:lnSpc>
            </a:pPr>
            <a:r>
              <a:rPr lang="cs-CZ" sz="2800">
                <a:solidFill>
                  <a:srgbClr val="FFFF00"/>
                </a:solidFill>
              </a:rPr>
              <a:t>Koncentrace ethanolu v krvi po jednorázovém napití</a:t>
            </a:r>
          </a:p>
        </p:txBody>
      </p:sp>
      <p:sp>
        <p:nvSpPr>
          <p:cNvPr id="14486" name="Line 361"/>
          <p:cNvSpPr>
            <a:spLocks noChangeShapeType="1"/>
          </p:cNvSpPr>
          <p:nvPr/>
        </p:nvSpPr>
        <p:spPr bwMode="auto">
          <a:xfrm flipV="1">
            <a:off x="2362200" y="1828800"/>
            <a:ext cx="0" cy="41910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487" name="Text Box 362"/>
          <p:cNvSpPr txBox="1">
            <a:spLocks noChangeArrowheads="1"/>
          </p:cNvSpPr>
          <p:nvPr/>
        </p:nvSpPr>
        <p:spPr bwMode="auto">
          <a:xfrm>
            <a:off x="1447800" y="5715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I.</a:t>
            </a:r>
          </a:p>
        </p:txBody>
      </p:sp>
      <p:sp>
        <p:nvSpPr>
          <p:cNvPr id="14488" name="Text Box 364"/>
          <p:cNvSpPr txBox="1">
            <a:spLocks noChangeArrowheads="1"/>
          </p:cNvSpPr>
          <p:nvPr/>
        </p:nvSpPr>
        <p:spPr bwMode="auto">
          <a:xfrm>
            <a:off x="4876800" y="5715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II.</a:t>
            </a:r>
          </a:p>
        </p:txBody>
      </p:sp>
      <p:sp>
        <p:nvSpPr>
          <p:cNvPr id="14489" name="Text Box 365"/>
          <p:cNvSpPr txBox="1">
            <a:spLocks noChangeArrowheads="1"/>
          </p:cNvSpPr>
          <p:nvPr/>
        </p:nvSpPr>
        <p:spPr bwMode="auto">
          <a:xfrm>
            <a:off x="1143000" y="62484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>
                <a:solidFill>
                  <a:srgbClr val="FFFF00"/>
                </a:solidFill>
              </a:rPr>
              <a:t>resorpce</a:t>
            </a:r>
          </a:p>
        </p:txBody>
      </p:sp>
      <p:sp>
        <p:nvSpPr>
          <p:cNvPr id="14490" name="Text Box 366"/>
          <p:cNvSpPr txBox="1">
            <a:spLocks noChangeArrowheads="1"/>
          </p:cNvSpPr>
          <p:nvPr/>
        </p:nvSpPr>
        <p:spPr bwMode="auto">
          <a:xfrm>
            <a:off x="4572000" y="6248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>
                <a:solidFill>
                  <a:srgbClr val="FFFF00"/>
                </a:solidFill>
              </a:rPr>
              <a:t>eliminace</a:t>
            </a:r>
          </a:p>
        </p:txBody>
      </p:sp>
      <p:sp>
        <p:nvSpPr>
          <p:cNvPr id="14491" name="Text Box 367"/>
          <p:cNvSpPr txBox="1">
            <a:spLocks noChangeArrowheads="1"/>
          </p:cNvSpPr>
          <p:nvPr/>
        </p:nvSpPr>
        <p:spPr bwMode="auto">
          <a:xfrm>
            <a:off x="1981200" y="13716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>
                <a:solidFill>
                  <a:schemeClr val="accent2"/>
                </a:solidFill>
              </a:rPr>
              <a:t>vrchol</a:t>
            </a:r>
          </a:p>
        </p:txBody>
      </p:sp>
      <p:sp>
        <p:nvSpPr>
          <p:cNvPr id="14492" name="Text Box 365"/>
          <p:cNvSpPr txBox="1">
            <a:spLocks noChangeArrowheads="1"/>
          </p:cNvSpPr>
          <p:nvPr/>
        </p:nvSpPr>
        <p:spPr bwMode="auto">
          <a:xfrm>
            <a:off x="1458913" y="1828800"/>
            <a:ext cx="2070100" cy="36988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>
                <a:solidFill>
                  <a:srgbClr val="7030A0"/>
                </a:solidFill>
              </a:rPr>
              <a:t>Grehantovo plateau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eaLnBrk="1" hangingPunct="1"/>
            <a:r>
              <a:rPr lang="cs-CZ" sz="6600" smtClean="0">
                <a:solidFill>
                  <a:srgbClr val="FF6600"/>
                </a:solidFill>
              </a:rPr>
              <a:t>Vstřebávání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135937" cy="43926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smtClean="0">
                <a:solidFill>
                  <a:srgbClr val="FFFF00"/>
                </a:solidFill>
              </a:rPr>
              <a:t>Cesty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os,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cutis,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inhalační,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i.v.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rectum,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vaginam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cs-CZ" smtClean="0">
                <a:solidFill>
                  <a:srgbClr val="FFFF00"/>
                </a:solidFill>
              </a:rPr>
              <a:t>Rychlost a  možnosti ovlivnění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náplň žaludku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teplota,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cs-CZ" sz="16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koncentrace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81000" y="1219200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>
                <a:solidFill>
                  <a:srgbClr val="FFFF00"/>
                </a:solidFill>
              </a:rPr>
              <a:t>Trvání resorpční (vstřebávací) fáze v závislosti na náplni žaludku.</a:t>
            </a:r>
          </a:p>
        </p:txBody>
      </p:sp>
      <p:graphicFrame>
        <p:nvGraphicFramePr>
          <p:cNvPr id="45061" name="Group 5"/>
          <p:cNvGraphicFramePr>
            <a:graphicFrameLocks noGrp="1"/>
          </p:cNvGraphicFramePr>
          <p:nvPr/>
        </p:nvGraphicFramePr>
        <p:xfrm>
          <a:off x="914400" y="2514600"/>
          <a:ext cx="7162800" cy="2590800"/>
        </p:xfrm>
        <a:graphic>
          <a:graphicData uri="http://schemas.openxmlformats.org/drawingml/2006/table">
            <a:tbl>
              <a:tblPr/>
              <a:tblGrid>
                <a:gridCol w="2667000"/>
                <a:gridCol w="2362200"/>
                <a:gridCol w="2133600"/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Náplň žaludku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Lihoviny a víno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Nalačno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30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60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Lehká náplň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60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90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Střední náplň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90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120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Nadměrná náplň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120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150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642350" cy="2016125"/>
          </a:xfrm>
        </p:spPr>
        <p:txBody>
          <a:bodyPr/>
          <a:lstStyle/>
          <a:p>
            <a:pPr eaLnBrk="1" hangingPunct="1"/>
            <a:r>
              <a:rPr lang="cs-CZ" sz="7200" smtClean="0">
                <a:solidFill>
                  <a:srgbClr val="FFFF00"/>
                </a:solidFill>
              </a:rPr>
              <a:t>Vylučování alkoholu</a:t>
            </a:r>
            <a:br>
              <a:rPr lang="cs-CZ" sz="7200" smtClean="0">
                <a:solidFill>
                  <a:srgbClr val="FFFF00"/>
                </a:solidFill>
              </a:rPr>
            </a:br>
            <a:endParaRPr lang="cs-CZ" sz="4000" smtClean="0">
              <a:solidFill>
                <a:srgbClr val="FFFF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997200"/>
            <a:ext cx="7632700" cy="2089150"/>
          </a:xfrm>
        </p:spPr>
        <p:txBody>
          <a:bodyPr/>
          <a:lstStyle/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v nezměněné formě</a:t>
            </a:r>
          </a:p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metabolisací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642350" cy="2016125"/>
          </a:xfrm>
        </p:spPr>
        <p:txBody>
          <a:bodyPr/>
          <a:lstStyle/>
          <a:p>
            <a:pPr eaLnBrk="1" hangingPunct="1"/>
            <a:r>
              <a:rPr lang="cs-CZ" sz="7200" smtClean="0">
                <a:solidFill>
                  <a:srgbClr val="FFFF00"/>
                </a:solidFill>
              </a:rPr>
              <a:t>V nezměněné formě</a:t>
            </a:r>
            <a:br>
              <a:rPr lang="cs-CZ" sz="7200" smtClean="0">
                <a:solidFill>
                  <a:srgbClr val="FFFF00"/>
                </a:solidFill>
              </a:rPr>
            </a:br>
            <a:endParaRPr lang="cs-CZ" sz="4000" smtClean="0">
              <a:solidFill>
                <a:srgbClr val="FFFF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353425" cy="4249737"/>
          </a:xfrm>
        </p:spPr>
        <p:txBody>
          <a:bodyPr/>
          <a:lstStyle/>
          <a:p>
            <a:pPr eaLnBrk="1" hangingPunct="1">
              <a:defRPr/>
            </a:pPr>
            <a:r>
              <a:rPr lang="cs-CZ" sz="4400" dirty="0" smtClean="0">
                <a:solidFill>
                  <a:srgbClr val="FF6600"/>
                </a:solidFill>
              </a:rPr>
              <a:t>dýchací cesty</a:t>
            </a:r>
          </a:p>
          <a:p>
            <a:pPr eaLnBrk="1" hangingPunct="1">
              <a:defRPr/>
            </a:pPr>
            <a:r>
              <a:rPr lang="cs-CZ" sz="4400" dirty="0" smtClean="0">
                <a:solidFill>
                  <a:srgbClr val="FF6600"/>
                </a:solidFill>
              </a:rPr>
              <a:t>moč</a:t>
            </a:r>
          </a:p>
          <a:p>
            <a:pPr eaLnBrk="1" hangingPunct="1">
              <a:defRPr/>
            </a:pPr>
            <a:r>
              <a:rPr lang="cs-CZ" sz="4400" dirty="0" smtClean="0">
                <a:solidFill>
                  <a:srgbClr val="FF6600"/>
                </a:solidFill>
              </a:rPr>
              <a:t>stolice</a:t>
            </a:r>
          </a:p>
          <a:p>
            <a:pPr eaLnBrk="1" hangingPunct="1">
              <a:defRPr/>
            </a:pPr>
            <a:r>
              <a:rPr lang="cs-CZ" sz="4400" dirty="0" smtClean="0">
                <a:solidFill>
                  <a:srgbClr val="FF6600"/>
                </a:solidFill>
              </a:rPr>
              <a:t>pot, slzy, sliny, zvratky</a:t>
            </a:r>
          </a:p>
          <a:p>
            <a:pPr eaLnBrk="1" hangingPunct="1">
              <a:defRPr/>
            </a:pPr>
            <a:r>
              <a:rPr lang="cs-CZ" sz="4400" dirty="0" smtClean="0">
                <a:solidFill>
                  <a:srgbClr val="FF6600"/>
                </a:solidFill>
              </a:rPr>
              <a:t>mateřské mléko</a:t>
            </a:r>
          </a:p>
          <a:p>
            <a:pPr marL="0" indent="0" eaLnBrk="1" hangingPunct="1">
              <a:buFontTx/>
              <a:buNone/>
              <a:defRPr/>
            </a:pPr>
            <a:endParaRPr lang="cs-CZ" sz="44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96975"/>
            <a:ext cx="7772400" cy="1143000"/>
          </a:xfrm>
        </p:spPr>
        <p:txBody>
          <a:bodyPr/>
          <a:lstStyle/>
          <a:p>
            <a:pPr eaLnBrk="1" hangingPunct="1"/>
            <a:r>
              <a:rPr lang="cs-CZ" sz="5400" smtClean="0">
                <a:solidFill>
                  <a:srgbClr val="FFFF00"/>
                </a:solidFill>
              </a:rPr>
              <a:t>Metabolismus ethanolu</a:t>
            </a:r>
            <a:br>
              <a:rPr lang="cs-CZ" sz="5400" smtClean="0">
                <a:solidFill>
                  <a:srgbClr val="FFFF00"/>
                </a:solidFill>
              </a:rPr>
            </a:br>
            <a:r>
              <a:rPr lang="cs-CZ" sz="2800" smtClean="0">
                <a:solidFill>
                  <a:srgbClr val="FFFF00"/>
                </a:solidFill>
              </a:rPr>
              <a:t>(biotransformace)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2781300"/>
            <a:ext cx="3889375" cy="2735263"/>
          </a:xfrm>
        </p:spPr>
        <p:txBody>
          <a:bodyPr/>
          <a:lstStyle/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ADH</a:t>
            </a:r>
          </a:p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MEOS</a:t>
            </a:r>
          </a:p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Catalase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866775"/>
          </a:xfrm>
        </p:spPr>
        <p:txBody>
          <a:bodyPr/>
          <a:lstStyle/>
          <a:p>
            <a:pPr eaLnBrk="1" hangingPunct="1"/>
            <a:r>
              <a:rPr lang="cs-CZ" sz="3600" smtClean="0">
                <a:solidFill>
                  <a:srgbClr val="FFFF00"/>
                </a:solidFill>
              </a:rPr>
              <a:t>Etnické vlivy na metabolismus ethanolu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628775"/>
            <a:ext cx="4537075" cy="13684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cs-CZ" smtClean="0">
                <a:solidFill>
                  <a:srgbClr val="FF6600"/>
                </a:solidFill>
              </a:rPr>
              <a:t>Rychlejší 		Evropané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mtClean="0">
                <a:solidFill>
                  <a:srgbClr val="FF6600"/>
                </a:solidFill>
              </a:rPr>
              <a:t>eliminace:	 	Čína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z="1600" smtClean="0">
                <a:solidFill>
                  <a:srgbClr val="FF6600"/>
                </a:solidFill>
              </a:rPr>
              <a:t>Lieber 1982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3850" y="3141663"/>
            <a:ext cx="5040313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sz="3200">
                <a:solidFill>
                  <a:srgbClr val="FF6600"/>
                </a:solidFill>
              </a:rPr>
              <a:t>Pomalejší 		Eskymáci</a:t>
            </a:r>
          </a:p>
          <a:p>
            <a:pPr>
              <a:spcBef>
                <a:spcPct val="20000"/>
              </a:spcBef>
            </a:pPr>
            <a:r>
              <a:rPr lang="cs-CZ" sz="3200">
                <a:solidFill>
                  <a:srgbClr val="FF6600"/>
                </a:solidFill>
              </a:rPr>
              <a:t>eliminace:	 	Indiáni</a:t>
            </a:r>
          </a:p>
          <a:p>
            <a:pPr>
              <a:spcBef>
                <a:spcPct val="20000"/>
              </a:spcBef>
            </a:pPr>
            <a:r>
              <a:rPr lang="cs-CZ" sz="1600">
                <a:solidFill>
                  <a:srgbClr val="FF6600"/>
                </a:solidFill>
              </a:rPr>
              <a:t>de la Hall 1987</a:t>
            </a:r>
          </a:p>
          <a:p>
            <a:pPr>
              <a:spcBef>
                <a:spcPct val="20000"/>
              </a:spcBef>
            </a:pPr>
            <a:r>
              <a:rPr lang="cs-CZ" sz="3200">
                <a:solidFill>
                  <a:srgbClr val="FF6600"/>
                </a:solidFill>
              </a:rPr>
              <a:t>				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11188" y="5300663"/>
            <a:ext cx="792003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sz="3600">
                <a:solidFill>
                  <a:srgbClr val="FFFF00"/>
                </a:solidFill>
              </a:rPr>
              <a:t>Atypické alkohol dehydrogenázy</a:t>
            </a:r>
          </a:p>
          <a:p>
            <a:pPr>
              <a:lnSpc>
                <a:spcPct val="190000"/>
              </a:lnSpc>
              <a:spcBef>
                <a:spcPct val="20000"/>
              </a:spcBef>
            </a:pPr>
            <a:r>
              <a:rPr lang="cs-CZ" sz="2000">
                <a:solidFill>
                  <a:srgbClr val="FF6600"/>
                </a:solidFill>
              </a:rPr>
              <a:t>				prof. Dr. Jean-Pierre von Wartburg</a:t>
            </a:r>
            <a:endParaRPr lang="cs-CZ" sz="1000">
              <a:solidFill>
                <a:srgbClr val="FF6600"/>
              </a:solidFill>
            </a:endParaRPr>
          </a:p>
        </p:txBody>
      </p:sp>
      <p:pic>
        <p:nvPicPr>
          <p:cNvPr id="20486" name="Picture 6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t="1363" r="22559" b="21072"/>
          <a:stretch>
            <a:fillRect/>
          </a:stretch>
        </p:blipFill>
        <p:spPr bwMode="auto">
          <a:xfrm>
            <a:off x="5435600" y="1125538"/>
            <a:ext cx="2973388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685800" y="609600"/>
            <a:ext cx="7918450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10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základní </a:t>
            </a:r>
            <a:br>
              <a:rPr lang="cs-CZ" sz="10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0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496300" cy="5616575"/>
          </a:xfrm>
        </p:spPr>
        <p:txBody>
          <a:bodyPr/>
          <a:lstStyle/>
          <a:p>
            <a:pPr eaLnBrk="1" hangingPunct="1">
              <a:defRPr/>
            </a:pPr>
            <a:r>
              <a:rPr lang="cs-CZ" sz="172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Zásady</a:t>
            </a:r>
            <a:r>
              <a:rPr lang="cs-CZ" sz="72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z="72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9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odběr krve</a:t>
            </a:r>
            <a:r>
              <a:rPr lang="cs-CZ" sz="72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72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účely právní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250825" y="1268413"/>
            <a:ext cx="86423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Krev odebírá vždy lékař, </a:t>
            </a:r>
            <a:b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nebo jím pověřený pracovník za jeho přímého dohledu.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Lékařské vyšetření bezprostředně před odběrem.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Krev se odebírá co možná nejdříve.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Desinfekce kůže nealkoholickým roztokem ! ! ! ! 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Skleněná zkumavka – odběrový set.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Žadatel je vždy přítomen odběru.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Protokol (4x).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 zmaření vyšetření nesprávným odběrem je vždy zodpovědný lékař.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250825" y="476250"/>
            <a:ext cx="85693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cs-CZ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Zásady práce během odběru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838200"/>
            <a:ext cx="8001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</a:rPr>
              <a:t>Protokol o lékařském vyšetření při ovlivnění alkoholem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685800" y="2743200"/>
            <a:ext cx="7772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AutoNum type="arabicPeriod"/>
              <a:defRPr/>
            </a:pPr>
            <a:r>
              <a:rPr 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část – vyplňuje Policie ČR.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  <a:defRPr/>
            </a:pPr>
            <a:r>
              <a:rPr 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část – vyplňuje lékař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  <a:defRPr/>
            </a:pPr>
            <a:r>
              <a:rPr 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část – vyplňuje toxikologická laboratoř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rotokol-alk-zmen"/>
          <p:cNvPicPr>
            <a:picLocks noChangeAspect="1" noChangeArrowheads="1"/>
          </p:cNvPicPr>
          <p:nvPr/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9" b="1729"/>
          <a:stretch>
            <a:fillRect/>
          </a:stretch>
        </p:blipFill>
        <p:spPr bwMode="auto">
          <a:xfrm>
            <a:off x="1958975" y="0"/>
            <a:ext cx="5422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68313" y="2349500"/>
            <a:ext cx="8208962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Lékař řádně označí zkumavku (</a:t>
            </a:r>
            <a:r>
              <a:rPr lang="cs-CZ" sz="1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jméno, doba odběru</a:t>
            </a: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14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Žadatel oproti podpisu ji převezme a zajistí odvoz.</a:t>
            </a:r>
          </a:p>
          <a:p>
            <a:pPr marL="609600" indent="-609600">
              <a:lnSpc>
                <a:spcPct val="14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Vzorek neprodleně předá do laboratoře. </a:t>
            </a:r>
          </a:p>
          <a:p>
            <a:pPr marL="609600" indent="-609600">
              <a:lnSpc>
                <a:spcPct val="14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Pokud nelze lednice 0 - 4°C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endParaRPr lang="cs-CZ" sz="280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250825" y="908050"/>
            <a:ext cx="85693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cs-CZ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Zásady po odběru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9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1268413"/>
            <a:ext cx="7772400" cy="4043362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FF00"/>
                </a:solidFill>
              </a:rPr>
              <a:t>Odběr krve ze zemřelého člověka nelze jinak než v souvislosti s </a:t>
            </a:r>
            <a:r>
              <a:rPr lang="cs-CZ" sz="9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pitvou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62912" cy="1955800"/>
          </a:xfrm>
        </p:spPr>
        <p:txBody>
          <a:bodyPr/>
          <a:lstStyle/>
          <a:p>
            <a:pPr eaLnBrk="1" hangingPunct="1">
              <a:defRPr/>
            </a:pPr>
            <a:r>
              <a:rPr lang="cs-CZ" sz="6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Zjišťování koncentrace</a:t>
            </a:r>
            <a:r>
              <a:rPr lang="cs-CZ" sz="40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z="40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alkoholu v krvi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65625"/>
            <a:ext cx="7991475" cy="1944688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sz="5400" smtClean="0">
                <a:solidFill>
                  <a:schemeClr val="bg1"/>
                </a:solidFill>
              </a:rPr>
              <a:t>Zkoušky specifické</a:t>
            </a:r>
          </a:p>
          <a:p>
            <a:pPr eaLnBrk="1" hangingPunct="1"/>
            <a:r>
              <a:rPr lang="cs-CZ" sz="5400" smtClean="0">
                <a:solidFill>
                  <a:schemeClr val="bg1"/>
                </a:solidFill>
              </a:rPr>
              <a:t>Zkoušky orientační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84213" y="2565400"/>
            <a:ext cx="7920037" cy="1439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600">
                <a:solidFill>
                  <a:srgbClr val="FFFF00"/>
                </a:solidFill>
              </a:rPr>
              <a:t>Zkoušky laboratorní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600">
                <a:solidFill>
                  <a:srgbClr val="FFFF00"/>
                </a:solidFill>
              </a:rPr>
              <a:t>Zkoušky mimo laboratoř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FF6600"/>
                </a:solidFill>
              </a:rPr>
              <a:t>Zkoušky specifické</a:t>
            </a:r>
            <a:r>
              <a:rPr lang="cs-CZ" sz="4000" smtClean="0">
                <a:solidFill>
                  <a:srgbClr val="FF6600"/>
                </a:solidFill>
              </a:rPr>
              <a:t/>
            </a:r>
            <a:br>
              <a:rPr lang="cs-CZ" sz="4000" smtClean="0">
                <a:solidFill>
                  <a:srgbClr val="FF6600"/>
                </a:solidFill>
              </a:rPr>
            </a:br>
            <a:r>
              <a:rPr lang="cs-CZ" sz="2400" smtClean="0">
                <a:solidFill>
                  <a:srgbClr val="FFFF00"/>
                </a:solidFill>
              </a:rPr>
              <a:t>plynová chromatografie</a:t>
            </a:r>
          </a:p>
        </p:txBody>
      </p:sp>
      <p:pic>
        <p:nvPicPr>
          <p:cNvPr id="28675" name="Picture 3" descr="DSCN135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89138"/>
            <a:ext cx="8280400" cy="432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811338"/>
          </a:xfrm>
          <a:noFill/>
        </p:spPr>
        <p:txBody>
          <a:bodyPr/>
          <a:lstStyle/>
          <a:p>
            <a:pPr eaLnBrk="1" hangingPunct="1"/>
            <a:r>
              <a:rPr lang="cs-CZ" sz="5400" smtClean="0">
                <a:solidFill>
                  <a:srgbClr val="FF6600"/>
                </a:solidFill>
              </a:rPr>
              <a:t>Laboratorní zkoušky orientační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84213" y="2205038"/>
            <a:ext cx="8135937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>
              <a:lnSpc>
                <a:spcPct val="155000"/>
              </a:lnSpc>
              <a:spcBef>
                <a:spcPct val="35000"/>
              </a:spcBef>
            </a:pPr>
            <a:r>
              <a:rPr lang="cs-CZ" sz="3600">
                <a:solidFill>
                  <a:srgbClr val="FFFF00"/>
                </a:solidFill>
              </a:rPr>
              <a:t>			Widmarkova reakce </a:t>
            </a:r>
            <a:br>
              <a:rPr lang="cs-CZ" sz="3600">
                <a:solidFill>
                  <a:srgbClr val="FFFF00"/>
                </a:solidFill>
              </a:rPr>
            </a:br>
            <a:r>
              <a:rPr lang="cs-CZ" sz="3600">
                <a:solidFill>
                  <a:srgbClr val="FFFF00"/>
                </a:solidFill>
              </a:rPr>
              <a:t>		Enzymatická metoda </a:t>
            </a:r>
            <a:br>
              <a:rPr lang="cs-CZ" sz="3600">
                <a:solidFill>
                  <a:srgbClr val="FFFF00"/>
                </a:solidFill>
              </a:rPr>
            </a:br>
            <a:r>
              <a:rPr lang="cs-CZ" sz="3600">
                <a:solidFill>
                  <a:srgbClr val="FFFF00"/>
                </a:solidFill>
              </a:rPr>
              <a:t>		Osmometrická metoda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11188" y="1158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5400">
                <a:solidFill>
                  <a:srgbClr val="FF6600"/>
                </a:solidFill>
              </a:rPr>
              <a:t>Dechové analyzátory</a:t>
            </a:r>
          </a:p>
        </p:txBody>
      </p:sp>
      <p:pic>
        <p:nvPicPr>
          <p:cNvPr id="30723" name="Picture 3" descr="DSCN78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89050"/>
            <a:ext cx="5832475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341438"/>
            <a:ext cx="525621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Alkohol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2565400"/>
            <a:ext cx="7772400" cy="1008063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cs-CZ" sz="4400" smtClean="0">
                <a:solidFill>
                  <a:srgbClr val="FF6600"/>
                </a:solidFill>
              </a:rPr>
              <a:t>Ethanol, ethylalkohol, C</a:t>
            </a:r>
            <a:r>
              <a:rPr lang="cs-CZ" sz="4400" baseline="-25000" smtClean="0">
                <a:solidFill>
                  <a:srgbClr val="FF6600"/>
                </a:solidFill>
              </a:rPr>
              <a:t>2</a:t>
            </a:r>
            <a:r>
              <a:rPr lang="cs-CZ" sz="4400" smtClean="0">
                <a:solidFill>
                  <a:srgbClr val="FF6600"/>
                </a:solidFill>
              </a:rPr>
              <a:t>H</a:t>
            </a:r>
            <a:r>
              <a:rPr lang="cs-CZ" sz="4400" baseline="-25000" smtClean="0">
                <a:solidFill>
                  <a:srgbClr val="FF6600"/>
                </a:solidFill>
              </a:rPr>
              <a:t>5</a:t>
            </a:r>
            <a:r>
              <a:rPr lang="cs-CZ" sz="4400" smtClean="0">
                <a:solidFill>
                  <a:srgbClr val="FF6600"/>
                </a:solidFill>
              </a:rPr>
              <a:t>OH</a:t>
            </a:r>
          </a:p>
        </p:txBody>
      </p:sp>
      <p:pic>
        <p:nvPicPr>
          <p:cNvPr id="410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21163"/>
            <a:ext cx="244792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68413"/>
            <a:ext cx="7702550" cy="2736850"/>
          </a:xfrm>
        </p:spPr>
        <p:txBody>
          <a:bodyPr/>
          <a:lstStyle/>
          <a:p>
            <a:pPr eaLnBrk="1" hangingPunct="1"/>
            <a:r>
              <a:rPr lang="cs-CZ" sz="4000" smtClean="0">
                <a:solidFill>
                  <a:srgbClr val="FF5050"/>
                </a:solidFill>
              </a:rPr>
              <a:t>Pouze u 20,8 % případů výsledky dechových analyzátorů odpovídají skutečné zjištěné hladině alkoholu v krvi </a:t>
            </a:r>
            <a:endParaRPr lang="cs-CZ" smtClean="0"/>
          </a:p>
        </p:txBody>
      </p:sp>
      <p:sp>
        <p:nvSpPr>
          <p:cNvPr id="162820" name="Rectangle 4"/>
          <p:cNvSpPr>
            <a:spLocks noGrp="1"/>
          </p:cNvSpPr>
          <p:nvPr>
            <p:ph type="body" sz="half" idx="1"/>
          </p:nvPr>
        </p:nvSpPr>
        <p:spPr>
          <a:xfrm>
            <a:off x="971550" y="4437063"/>
            <a:ext cx="7056438" cy="1724025"/>
          </a:xfrm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b="1" smtClean="0">
                <a:solidFill>
                  <a:srgbClr val="FFFF00"/>
                </a:solidFill>
              </a:rPr>
              <a:t>Maximální diference: </a:t>
            </a:r>
          </a:p>
          <a:p>
            <a:pPr eaLnBrk="1" hangingPunct="1">
              <a:defRPr/>
            </a:pPr>
            <a:r>
              <a:rPr lang="cs-CZ" sz="2400" smtClean="0">
                <a:solidFill>
                  <a:srgbClr val="FFFF00"/>
                </a:solidFill>
              </a:rPr>
              <a:t>Dechový analyzátor naměřil </a:t>
            </a:r>
            <a:r>
              <a:rPr lang="cs-CZ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více</a:t>
            </a:r>
            <a:r>
              <a:rPr lang="cs-CZ" sz="2400" smtClean="0">
                <a:solidFill>
                  <a:srgbClr val="FFFF00"/>
                </a:solidFill>
              </a:rPr>
              <a:t> max. o 1</a:t>
            </a:r>
            <a:r>
              <a:rPr lang="cs-CZ" sz="2400" b="1" smtClean="0">
                <a:solidFill>
                  <a:srgbClr val="FFFF00"/>
                </a:solidFill>
              </a:rPr>
              <a:t>,34 ‰.</a:t>
            </a:r>
          </a:p>
          <a:p>
            <a:pPr eaLnBrk="1" hangingPunct="1">
              <a:defRPr/>
            </a:pPr>
            <a:r>
              <a:rPr lang="cs-CZ" sz="2400" smtClean="0">
                <a:solidFill>
                  <a:srgbClr val="FFFF00"/>
                </a:solidFill>
              </a:rPr>
              <a:t>Dechový analyzátor naměřil </a:t>
            </a:r>
            <a:r>
              <a:rPr lang="cs-CZ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méně</a:t>
            </a:r>
            <a:r>
              <a:rPr lang="cs-CZ" sz="2400" smtClean="0">
                <a:solidFill>
                  <a:srgbClr val="FFFF00"/>
                </a:solidFill>
              </a:rPr>
              <a:t> max. o </a:t>
            </a:r>
            <a:r>
              <a:rPr lang="cs-CZ" sz="2400" b="1" smtClean="0">
                <a:solidFill>
                  <a:srgbClr val="FFFF00"/>
                </a:solidFill>
              </a:rPr>
              <a:t>1,86 ‰</a:t>
            </a:r>
          </a:p>
        </p:txBody>
      </p:sp>
      <p:pic>
        <p:nvPicPr>
          <p:cNvPr id="31748" name="Picture 13" descr="http://www.prozeny.cz/static/images/smajlici/smutn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620713"/>
            <a:ext cx="995363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9" name="Rectangle 15"/>
          <p:cNvSpPr>
            <a:spLocks/>
          </p:cNvSpPr>
          <p:nvPr/>
        </p:nvSpPr>
        <p:spPr bwMode="auto">
          <a:xfrm>
            <a:off x="5364163" y="6426200"/>
            <a:ext cx="3529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cs-CZ" sz="1600">
                <a:solidFill>
                  <a:srgbClr val="CC3300"/>
                </a:solidFill>
              </a:rPr>
              <a:t>Soud. Lék., 55, 2010, No. 1 pp 8 – 9.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09600"/>
            <a:ext cx="7702550" cy="5411788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FF9900"/>
                </a:solidFill>
              </a:rPr>
              <a:t>Přesnou hladinu alkoholu v krvi lze zjistit pouze laboratorním a přísně specifickým </a:t>
            </a:r>
            <a:br>
              <a:rPr lang="cs-CZ" smtClean="0">
                <a:solidFill>
                  <a:srgbClr val="FF9900"/>
                </a:solidFill>
              </a:rPr>
            </a:br>
            <a:r>
              <a:rPr lang="cs-CZ" smtClean="0">
                <a:solidFill>
                  <a:srgbClr val="FFFF00"/>
                </a:solidFill>
              </a:rPr>
              <a:t>„</a:t>
            </a:r>
            <a:r>
              <a:rPr lang="cs-CZ" b="1" smtClean="0">
                <a:solidFill>
                  <a:srgbClr val="FFFF00"/>
                </a:solidFill>
              </a:rPr>
              <a:t>lege artis</a:t>
            </a:r>
            <a:r>
              <a:rPr lang="cs-CZ" smtClean="0">
                <a:solidFill>
                  <a:srgbClr val="FFFF00"/>
                </a:solidFill>
              </a:rPr>
              <a:t>“</a:t>
            </a:r>
            <a:r>
              <a:rPr lang="cs-CZ" smtClean="0">
                <a:solidFill>
                  <a:srgbClr val="FF9900"/>
                </a:solidFill>
              </a:rPr>
              <a:t> </a:t>
            </a:r>
            <a:br>
              <a:rPr lang="cs-CZ" smtClean="0">
                <a:solidFill>
                  <a:srgbClr val="FF9900"/>
                </a:solidFill>
              </a:rPr>
            </a:br>
            <a:r>
              <a:rPr lang="cs-CZ" smtClean="0">
                <a:solidFill>
                  <a:srgbClr val="FF9900"/>
                </a:solidFill>
              </a:rPr>
              <a:t>vyšetřením</a:t>
            </a:r>
            <a:br>
              <a:rPr lang="cs-CZ" smtClean="0">
                <a:solidFill>
                  <a:srgbClr val="FF9900"/>
                </a:solidFill>
              </a:rPr>
            </a:br>
            <a:r>
              <a:rPr lang="cs-CZ" smtClean="0">
                <a:solidFill>
                  <a:srgbClr val="FF9900"/>
                </a:solidFill>
              </a:rPr>
              <a:t> </a:t>
            </a:r>
            <a:br>
              <a:rPr lang="cs-CZ" smtClean="0">
                <a:solidFill>
                  <a:srgbClr val="FF9900"/>
                </a:solidFill>
              </a:rPr>
            </a:br>
            <a:r>
              <a:rPr lang="cs-CZ" sz="2000" smtClean="0"/>
              <a:t>(viz: Věstník MZ ČR č. 7/2006).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obrázek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6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6"/>
          <a:stretch>
            <a:fillRect/>
          </a:stretch>
        </p:blipFill>
        <p:spPr>
          <a:xfrm>
            <a:off x="179388" y="476250"/>
            <a:ext cx="8713787" cy="6026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964612" cy="47529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800" i="1" smtClean="0">
                <a:solidFill>
                  <a:srgbClr val="FF9900"/>
                </a:solidFill>
              </a:rPr>
              <a:t>Hodnoty hladiny alkoholu v krvi dle soustavy SI se uvádějí v </a:t>
            </a:r>
          </a:p>
          <a:p>
            <a:pPr algn="ctr" eaLnBrk="1" hangingPunct="1">
              <a:buFontTx/>
              <a:buNone/>
              <a:defRPr/>
            </a:pPr>
            <a:r>
              <a:rPr lang="cs-CZ" sz="4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g/kg</a:t>
            </a:r>
          </a:p>
          <a:p>
            <a:pPr algn="ctr" eaLnBrk="1" hangingPunct="1">
              <a:buFontTx/>
              <a:buNone/>
              <a:defRPr/>
            </a:pPr>
            <a:r>
              <a:rPr lang="cs-CZ" sz="2800" i="1" smtClean="0">
                <a:solidFill>
                  <a:srgbClr val="FF9900"/>
                </a:solidFill>
              </a:rPr>
              <a:t>tedy v </a:t>
            </a:r>
          </a:p>
          <a:p>
            <a:pPr algn="ctr" eaLnBrk="1" hangingPunct="1">
              <a:buFontTx/>
              <a:buNone/>
              <a:defRPr/>
            </a:pPr>
            <a:r>
              <a:rPr lang="cs-CZ" sz="2800" i="1" u="sng" smtClean="0">
                <a:solidFill>
                  <a:srgbClr val="FF9900"/>
                </a:solidFill>
              </a:rPr>
              <a:t>gramech absolutního ethanolu na  kg krve</a:t>
            </a:r>
            <a:r>
              <a:rPr lang="cs-CZ" sz="2800" i="1" smtClean="0">
                <a:solidFill>
                  <a:srgbClr val="FF9900"/>
                </a:solidFill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cs-CZ" sz="2800" i="1" smtClean="0">
                <a:solidFill>
                  <a:srgbClr val="FF9900"/>
                </a:solidFill>
              </a:rPr>
              <a:t> Vzhledem k zažitému používání označení obsahu alkoholu v krvi v promile (‰) je běžně používáno termínu promile, jehož číselná hodnota je zcela identická s hodnotou soustavy SI tedy g/kg.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713787" cy="454342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sz="4000" smtClean="0">
                <a:solidFill>
                  <a:srgbClr val="FF0000"/>
                </a:solidFill>
              </a:rPr>
              <a:t>Dvě metody vzájemně nezávislé.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4000" smtClean="0">
                <a:solidFill>
                  <a:srgbClr val="FF0000"/>
                </a:solidFill>
              </a:rPr>
              <a:t>Nález jiné látky (toluen, aceton) </a:t>
            </a:r>
            <a:r>
              <a:rPr lang="cs-CZ" smtClean="0">
                <a:solidFill>
                  <a:srgbClr val="FF0000"/>
                </a:solidFill>
              </a:rPr>
              <a:t>oznámit</a:t>
            </a:r>
            <a:r>
              <a:rPr lang="cs-CZ" sz="4000" smtClean="0">
                <a:solidFill>
                  <a:srgbClr val="FF0000"/>
                </a:solidFill>
              </a:rPr>
              <a:t> </a:t>
            </a:r>
            <a:r>
              <a:rPr lang="cs-CZ" smtClean="0">
                <a:solidFill>
                  <a:srgbClr val="FF0000"/>
                </a:solidFill>
              </a:rPr>
              <a:t>ihned žadateli </a:t>
            </a:r>
            <a:br>
              <a:rPr lang="cs-CZ" smtClean="0">
                <a:solidFill>
                  <a:srgbClr val="FF0000"/>
                </a:solidFill>
              </a:rPr>
            </a:br>
            <a:r>
              <a:rPr lang="cs-CZ" smtClean="0">
                <a:solidFill>
                  <a:srgbClr val="FF0000"/>
                </a:solidFill>
              </a:rPr>
              <a:t>a ten rozhodne o dalším postupu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4000" smtClean="0">
                <a:solidFill>
                  <a:srgbClr val="FF0000"/>
                </a:solidFill>
              </a:rPr>
              <a:t>Archivace:</a:t>
            </a:r>
          </a:p>
          <a:p>
            <a:pPr marL="990600" lvl="1" indent="-533400" eaLnBrk="1" hangingPunct="1">
              <a:lnSpc>
                <a:spcPct val="60000"/>
              </a:lnSpc>
              <a:buFontTx/>
              <a:buAutoNum type="alphaLcParenR"/>
            </a:pPr>
            <a:r>
              <a:rPr lang="cs-CZ" sz="3600" smtClean="0">
                <a:solidFill>
                  <a:srgbClr val="FF0000"/>
                </a:solidFill>
              </a:rPr>
              <a:t>krevního vzorku – 8 týdnů.</a:t>
            </a:r>
          </a:p>
          <a:p>
            <a:pPr marL="990600" lvl="1" indent="-533400" eaLnBrk="1" hangingPunct="1">
              <a:lnSpc>
                <a:spcPct val="60000"/>
              </a:lnSpc>
              <a:buFontTx/>
              <a:buAutoNum type="alphaLcParenR"/>
            </a:pPr>
            <a:r>
              <a:rPr lang="cs-CZ" sz="3600" smtClean="0">
                <a:solidFill>
                  <a:srgbClr val="FF0000"/>
                </a:solidFill>
              </a:rPr>
              <a:t>Protokol – min. 10 let.</a:t>
            </a:r>
          </a:p>
          <a:p>
            <a:pPr marL="609600" indent="-609600" eaLnBrk="1" hangingPunct="1">
              <a:buFontTx/>
              <a:buAutoNum type="arabicPeriod"/>
            </a:pPr>
            <a:endParaRPr lang="cs-CZ" sz="4000" smtClean="0">
              <a:solidFill>
                <a:srgbClr val="FF0000"/>
              </a:solidFill>
            </a:endParaRP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Zásady laboratorního vyšetření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89888" cy="4619625"/>
          </a:xfrm>
        </p:spPr>
        <p:txBody>
          <a:bodyPr/>
          <a:lstStyle/>
          <a:p>
            <a:pPr eaLnBrk="1" hangingPunct="1">
              <a:defRPr/>
            </a:pPr>
            <a:r>
              <a:rPr lang="cs-CZ" sz="9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Hodnocení</a:t>
            </a:r>
            <a:r>
              <a:rPr lang="cs-CZ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hladiny alkoholu v krvi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3850" y="260350"/>
            <a:ext cx="8382000" cy="1189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2800">
                <a:solidFill>
                  <a:srgbClr val="FFFF00"/>
                </a:solidFill>
              </a:rPr>
              <a:t>Hodnocení koncentrace ethanolu v krvi </a:t>
            </a:r>
          </a:p>
          <a:p>
            <a:pPr algn="ctr"/>
            <a:r>
              <a:rPr lang="cs-CZ" sz="3600">
                <a:solidFill>
                  <a:srgbClr val="FFFF00"/>
                </a:solidFill>
              </a:rPr>
              <a:t>podle </a:t>
            </a:r>
            <a:r>
              <a:rPr lang="cs-CZ" sz="3600" b="1">
                <a:solidFill>
                  <a:srgbClr val="FFFF00"/>
                </a:solidFill>
              </a:rPr>
              <a:t>Pitra</a:t>
            </a:r>
            <a:r>
              <a:rPr lang="cs-CZ" sz="3600">
                <a:solidFill>
                  <a:srgbClr val="FFFF00"/>
                </a:solidFill>
              </a:rPr>
              <a:t> 1987</a:t>
            </a:r>
          </a:p>
        </p:txBody>
      </p:sp>
      <p:graphicFrame>
        <p:nvGraphicFramePr>
          <p:cNvPr id="31131" name="Group 411"/>
          <p:cNvGraphicFramePr>
            <a:graphicFrameLocks noGrp="1"/>
          </p:cNvGraphicFramePr>
          <p:nvPr/>
        </p:nvGraphicFramePr>
        <p:xfrm>
          <a:off x="395288" y="1628775"/>
          <a:ext cx="8208962" cy="5030790"/>
        </p:xfrm>
        <a:graphic>
          <a:graphicData uri="http://schemas.openxmlformats.org/drawingml/2006/table">
            <a:tbl>
              <a:tblPr/>
              <a:tblGrid>
                <a:gridCol w="1027112"/>
                <a:gridCol w="1827213"/>
                <a:gridCol w="1754187"/>
                <a:gridCol w="1800225"/>
                <a:gridCol w="1800225"/>
              </a:tblGrid>
              <a:tr h="5048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‰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Resorbční fáze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Eliminačné fáze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048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abstinent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konzument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abstinent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konzument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 0,5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vždy podnapilost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někdy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podn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někdy podnapilost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žádné projevy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0,5 - 1,0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lehký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podnapilost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podnapilost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někdy podnapilost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1,0 - 1,5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střední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lehký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lehký strupeň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vždy podnapilost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1,5 - 2,5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těžký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střední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střední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lehký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2,5 - 3,5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otrava s bezvědomím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těžký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těžký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střední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3,5 - 4,5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bezvedomí </a:t>
                      </a:r>
                      <a:b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až smrť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otrava až s bezvědomím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bezvědomí</a:t>
                      </a:r>
                      <a:b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až smrť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těžký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nad 4,5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smrtelná otrava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31" name="Rectangle 400"/>
          <p:cNvSpPr>
            <a:spLocks noChangeArrowheads="1"/>
          </p:cNvSpPr>
          <p:nvPr/>
        </p:nvSpPr>
        <p:spPr bwMode="auto">
          <a:xfrm>
            <a:off x="7954963" y="6629400"/>
            <a:ext cx="1189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200">
                <a:solidFill>
                  <a:srgbClr val="FF9900"/>
                </a:solidFill>
              </a:rPr>
              <a:t>(Straka 2010)</a:t>
            </a:r>
          </a:p>
          <a:p>
            <a:endParaRPr lang="cs-CZ" sz="120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5288" y="188913"/>
            <a:ext cx="8382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2800">
                <a:solidFill>
                  <a:srgbClr val="FFFF00"/>
                </a:solidFill>
              </a:rPr>
              <a:t>Obecné SL hodnocení koncentrace ethanolu v krvi </a:t>
            </a:r>
          </a:p>
          <a:p>
            <a:pPr algn="ctr"/>
            <a:r>
              <a:rPr lang="cs-CZ" sz="2800">
                <a:solidFill>
                  <a:srgbClr val="FFFF00"/>
                </a:solidFill>
              </a:rPr>
              <a:t>I. část</a:t>
            </a:r>
          </a:p>
        </p:txBody>
      </p:sp>
      <p:graphicFrame>
        <p:nvGraphicFramePr>
          <p:cNvPr id="175107" name="Group 3"/>
          <p:cNvGraphicFramePr>
            <a:graphicFrameLocks noGrp="1"/>
          </p:cNvGraphicFramePr>
          <p:nvPr/>
        </p:nvGraphicFramePr>
        <p:xfrm>
          <a:off x="179388" y="1557338"/>
          <a:ext cx="8829675" cy="4480384"/>
        </p:xfrm>
        <a:graphic>
          <a:graphicData uri="http://schemas.openxmlformats.org/drawingml/2006/table">
            <a:tbl>
              <a:tblPr/>
              <a:tblGrid>
                <a:gridCol w="2376487"/>
                <a:gridCol w="6453188"/>
              </a:tblGrid>
              <a:tr h="1615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do 0,20 ‰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 při analyse GC se tato hladina považuje za neprůkaznou. Bere se zřetel na možnou laboratorní nepřesnost při ověřovací metodě (Widmark, ADH, osmometrie)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0,21 – 0,30 ‰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Hladina není pro silniční provoz významná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0,31 – 0,49 ‰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Požil, ale prakticky neovlivněn. Nelze říci, že osoba je podnapilá.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0,50 – 0,99 ‰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Zcela mírná</a:t>
                      </a: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podnapilost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(osoba požila alkoholický nápoj a může být lehce podnapilá)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83" name="Group 47"/>
          <p:cNvGraphicFramePr>
            <a:graphicFrameLocks noGrp="1"/>
          </p:cNvGraphicFramePr>
          <p:nvPr/>
        </p:nvGraphicFramePr>
        <p:xfrm>
          <a:off x="179388" y="1916113"/>
          <a:ext cx="8829675" cy="4023120"/>
        </p:xfrm>
        <a:graphic>
          <a:graphicData uri="http://schemas.openxmlformats.org/drawingml/2006/table">
            <a:tbl>
              <a:tblPr/>
              <a:tblGrid>
                <a:gridCol w="2376487"/>
                <a:gridCol w="6453188"/>
              </a:tblGrid>
              <a:tr h="1158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1,00 – 1,49 ‰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Mírná opilost</a:t>
                      </a: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(mírné snížení soudnosti a pozornosti, zvýšená sebedůvěra, mnohomluvnost, prodloužená reakční doba a možnost nesprávné řešení situace)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1,50 – 1,99 ‰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Střední opilost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(poruchy koordinace a zpomalení tělesných pohybů, snížení pozornosti)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2,00 – 2,99 ‰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Těžká opilost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(blábolivá řeč, neschopnost samostatné chůze, psychické poruchy)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3,00 – 3,99 ‰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Vážná otrava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alkoholem 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(stupor, obluzení)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4,00 </a:t>
                      </a: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 </a:t>
                      </a: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‰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Smrtelná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otrava alkoholem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58" name="Rectangle 48"/>
          <p:cNvSpPr>
            <a:spLocks noChangeArrowheads="1"/>
          </p:cNvSpPr>
          <p:nvPr/>
        </p:nvSpPr>
        <p:spPr bwMode="auto">
          <a:xfrm>
            <a:off x="395288" y="476250"/>
            <a:ext cx="8382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2800">
                <a:solidFill>
                  <a:srgbClr val="FFFF00"/>
                </a:solidFill>
              </a:rPr>
              <a:t>Obecné SL hodnocení koncentrace ethanolu v krvi </a:t>
            </a:r>
          </a:p>
          <a:p>
            <a:pPr algn="ctr"/>
            <a:r>
              <a:rPr lang="cs-CZ" sz="2800">
                <a:solidFill>
                  <a:srgbClr val="FFFF00"/>
                </a:solidFill>
              </a:rPr>
              <a:t>II. část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19600"/>
            <a:ext cx="77724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mtClean="0">
                <a:solidFill>
                  <a:srgbClr val="FFFF00"/>
                </a:solidFill>
              </a:rPr>
              <a:t>Od 0,80 ‰  </a:t>
            </a:r>
            <a:br>
              <a:rPr lang="cs-CZ" smtClean="0">
                <a:solidFill>
                  <a:srgbClr val="FFFF00"/>
                </a:solidFill>
              </a:rPr>
            </a:br>
            <a:r>
              <a:rPr lang="cs-CZ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řidič není schopen</a:t>
            </a:r>
            <a:r>
              <a:rPr lang="cs-CZ" smtClean="0">
                <a:solidFill>
                  <a:srgbClr val="FFFF00"/>
                </a:solidFill>
              </a:rPr>
              <a:t> </a:t>
            </a:r>
            <a:br>
              <a:rPr lang="cs-CZ" smtClean="0">
                <a:solidFill>
                  <a:srgbClr val="FFFF00"/>
                </a:solidFill>
              </a:rPr>
            </a:br>
            <a:r>
              <a:rPr lang="cs-CZ" smtClean="0">
                <a:solidFill>
                  <a:srgbClr val="FFFF00"/>
                </a:solidFill>
              </a:rPr>
              <a:t>bezpečně řídit vozidlo.</a:t>
            </a:r>
          </a:p>
        </p:txBody>
      </p:sp>
      <p:pic>
        <p:nvPicPr>
          <p:cNvPr id="40963" name="Picture 3" descr="alkohol-1"/>
          <p:cNvPicPr>
            <a:picLocks noChangeAspect="1" noChangeArrowheads="1"/>
          </p:cNvPicPr>
          <p:nvPr/>
        </p:nvPicPr>
        <p:blipFill>
          <a:blip r:embed="rId2">
            <a:lum bright="4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b="4364"/>
          <a:stretch>
            <a:fillRect/>
          </a:stretch>
        </p:blipFill>
        <p:spPr bwMode="auto">
          <a:xfrm>
            <a:off x="914400" y="304800"/>
            <a:ext cx="739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95288" y="3141663"/>
            <a:ext cx="84248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cs-CZ" sz="3600">
                <a:solidFill>
                  <a:srgbClr val="FFFF00"/>
                </a:solidFill>
              </a:rPr>
              <a:t>bezbarvá tekutina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cs-CZ" sz="3600">
                <a:solidFill>
                  <a:srgbClr val="FFFF00"/>
                </a:solidFill>
              </a:rPr>
              <a:t>mísitelná s vodou v jakémkoliv poměru</a:t>
            </a:r>
            <a:endParaRPr lang="cs-CZ" sz="280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>
              <a:solidFill>
                <a:srgbClr val="FFFF00"/>
              </a:solidFill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611188" y="1484313"/>
            <a:ext cx="77724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cs-CZ" sz="5400" smtClean="0">
                <a:solidFill>
                  <a:srgbClr val="CC3300"/>
                </a:solidFill>
              </a:rPr>
              <a:t>Fyzikální vlastnosti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908050"/>
            <a:ext cx="8785225" cy="4897438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>
                <a:solidFill>
                  <a:srgbClr val="FF9900"/>
                </a:solidFill>
              </a:rPr>
              <a:t>prim. MUDr.</a:t>
            </a:r>
            <a:r>
              <a:rPr lang="cs-CZ" sz="6000" smtClean="0">
                <a:solidFill>
                  <a:srgbClr val="FF9900"/>
                </a:solidFill>
              </a:rPr>
              <a:t> </a:t>
            </a:r>
            <a:r>
              <a:rPr lang="cs-CZ" sz="6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Karel Nešpor</a:t>
            </a:r>
            <a:r>
              <a:rPr lang="cs-CZ" sz="6000" smtClean="0">
                <a:solidFill>
                  <a:srgbClr val="FF9900"/>
                </a:solidFill>
              </a:rPr>
              <a:t>, </a:t>
            </a:r>
            <a:r>
              <a:rPr lang="cs-CZ" sz="2800" smtClean="0">
                <a:solidFill>
                  <a:srgbClr val="FF9900"/>
                </a:solidFill>
              </a:rPr>
              <a:t>CSc.</a:t>
            </a:r>
            <a:r>
              <a:rPr lang="cs-CZ" smtClean="0">
                <a:solidFill>
                  <a:srgbClr val="FF9900"/>
                </a:solidFill>
              </a:rPr>
              <a:t> </a:t>
            </a:r>
            <a:br>
              <a:rPr lang="cs-CZ" smtClean="0">
                <a:solidFill>
                  <a:srgbClr val="FF9900"/>
                </a:solidFill>
              </a:rPr>
            </a:br>
            <a:r>
              <a:rPr lang="cs-CZ" smtClean="0">
                <a:solidFill>
                  <a:srgbClr val="FF9900"/>
                </a:solidFill>
              </a:rPr>
              <a:t/>
            </a:r>
            <a:br>
              <a:rPr lang="cs-CZ" smtClean="0">
                <a:solidFill>
                  <a:srgbClr val="FF9900"/>
                </a:solidFill>
              </a:rPr>
            </a:br>
            <a:r>
              <a:rPr lang="cs-CZ" sz="1600" smtClean="0">
                <a:solidFill>
                  <a:srgbClr val="FF9900"/>
                </a:solidFill>
              </a:rPr>
              <a:t> </a:t>
            </a:r>
            <a:r>
              <a:rPr lang="cs-CZ" sz="3600" smtClean="0">
                <a:solidFill>
                  <a:srgbClr val="FF9900"/>
                </a:solidFill>
              </a:rPr>
              <a:t>u většiny řidičů jsou pozorovány při následujících hladinách ethanolu v krvi následující příznaky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4500563" y="5661025"/>
            <a:ext cx="4400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rgbClr val="FF9900"/>
                </a:solidFill>
              </a:rPr>
              <a:t>(Soud. Lék. 48, 2003, č. 1, ss. 5-7)</a:t>
            </a:r>
            <a:br>
              <a:rPr lang="cs-CZ">
                <a:solidFill>
                  <a:srgbClr val="FF9900"/>
                </a:solidFill>
              </a:rPr>
            </a:br>
            <a:endParaRPr lang="cs-CZ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4464050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cs-CZ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0,2 – 0,5 ‰</a:t>
            </a:r>
            <a:r>
              <a:rPr lang="cs-CZ" sz="4400" smtClean="0">
                <a:solidFill>
                  <a:srgbClr val="FF9900"/>
                </a:solidFill>
              </a:rPr>
              <a:t> </a:t>
            </a:r>
          </a:p>
          <a:p>
            <a:pPr lvl="1" eaLnBrk="1" hangingPunct="1">
              <a:buFontTx/>
              <a:buNone/>
              <a:defRPr/>
            </a:pPr>
            <a:r>
              <a:rPr lang="cs-CZ" sz="4400" smtClean="0">
                <a:solidFill>
                  <a:srgbClr val="FF9900"/>
                </a:solidFill>
              </a:rPr>
              <a:t>prokazatelně zhoršené schopnosti řídit. Je tendence riskovat, nepřiměřená sebedůvěra, zhoršená schopnost rozeznat pohybující se světla, horší odhad vzdálenosti.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713787" cy="5903912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cs-CZ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0,5 – 0,8 ‰ </a:t>
            </a:r>
          </a:p>
          <a:p>
            <a:pPr lvl="1" eaLnBrk="1" hangingPunct="1">
              <a:buFontTx/>
              <a:buNone/>
              <a:defRPr/>
            </a:pPr>
            <a:r>
              <a:rPr lang="cs-CZ" sz="3600" smtClean="0">
                <a:solidFill>
                  <a:srgbClr val="FF9900"/>
                </a:solidFill>
              </a:rPr>
              <a:t>mimo výše uvedených příznaků se u řidiče můžeme setkat s pronikavě prodlouženým reakčním časem (zhoršený postřeh). Dále roste přeceňování vlastních schopností, oči se obtížně přizpůsobují přechodu ze světla do tmy a naopak, horší vnímání barev (červená!!!). Zhoršená schopnost soustředění, poruchy rovnováhy a dále se zhoršuje odhad vzdálenosti.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785225" cy="5903912"/>
          </a:xfrm>
        </p:spPr>
        <p:txBody>
          <a:bodyPr/>
          <a:lstStyle/>
          <a:p>
            <a:pPr lvl="1"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0,8 – 1,2 ‰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sz="4800" smtClean="0">
                <a:solidFill>
                  <a:srgbClr val="FF9900"/>
                </a:solidFill>
              </a:rPr>
              <a:t>Navíc se zhoršuje schopnost vnímat okraje zorného pole (tzv. tunelové vidění), další zhoršování soustředění, je ještě více prodloužen reakční čas, roste bezohlednost při řízení.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640762" cy="6265862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cs-CZ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Přes 1,2 ‰</a:t>
            </a:r>
          </a:p>
          <a:p>
            <a:pPr lvl="1" eaLnBrk="1" hangingPunct="1">
              <a:buFontTx/>
              <a:buNone/>
              <a:defRPr/>
            </a:pPr>
            <a:r>
              <a:rPr lang="cs-CZ" sz="4000" smtClean="0">
                <a:solidFill>
                  <a:srgbClr val="FF9900"/>
                </a:solidFill>
              </a:rPr>
              <a:t>Takový řidič představuje pro sebe i okolí obrovské riziko. Nadále se zhoršují poruchy soustředění, reakční čas, rovnováha i nekritičnost. Častá je špatná orientace. I velmi zkušený řidič se v tomto stavu může dopustit hrubých chyb, jako je např. sešlápnutí plynu místo brzdy apod.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08962" cy="5761038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cs-CZ" sz="8000" smtClean="0">
                <a:solidFill>
                  <a:srgbClr val="FF9900"/>
                </a:solidFill>
              </a:rPr>
              <a:t>Kocovina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cs-CZ" smtClean="0">
                <a:solidFill>
                  <a:srgbClr val="FF9900"/>
                </a:solidFill>
              </a:rPr>
              <a:t>etanol už z krve vymizel.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3200" smtClean="0">
                <a:solidFill>
                  <a:srgbClr val="FF9900"/>
                </a:solidFill>
              </a:rPr>
              <a:t> *Vyšší riziko spánku, nevolnost a dalších   tělesných a duševních obtíže, které odvádějí pozornost řidiče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3200" smtClean="0">
                <a:solidFill>
                  <a:srgbClr val="FF9900"/>
                </a:solidFill>
              </a:rPr>
              <a:t>* Krátkodobá ztráta vědomí v důsledku hypoglykémie (poklesu krevního cukru).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3200" smtClean="0">
                <a:solidFill>
                  <a:srgbClr val="FF9900"/>
                </a:solidFill>
              </a:rPr>
              <a:t>* Další nemoci např. vysoký krevní tlak, cukrovka, nemoci trávicího systému, epilepsie.</a:t>
            </a:r>
            <a:r>
              <a:rPr lang="cs-CZ" sz="3600" smtClean="0">
                <a:solidFill>
                  <a:srgbClr val="FF99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458200" cy="26003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cs-CZ" smtClean="0">
                <a:solidFill>
                  <a:srgbClr val="FF9900"/>
                </a:solidFill>
              </a:rPr>
              <a:t>Jelikož se jedná hlavně o poruchu duševních schopností, bližší posouzení vypracovává  </a:t>
            </a:r>
            <a:r>
              <a:rPr lang="cs-CZ" sz="5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znalec z oblasti psychiatrie</a:t>
            </a:r>
            <a:r>
              <a:rPr lang="cs-CZ" smtClean="0">
                <a:solidFill>
                  <a:srgbClr val="FF99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8458200" cy="19446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8000" smtClean="0">
                <a:solidFill>
                  <a:srgbClr val="FF9900"/>
                </a:solidFill>
              </a:rPr>
              <a:t>Mellanbyho efekt</a:t>
            </a:r>
          </a:p>
          <a:p>
            <a:pPr algn="ctr" eaLnBrk="1" hangingPunct="1">
              <a:buFontTx/>
              <a:buNone/>
            </a:pPr>
            <a:endParaRPr lang="cs-CZ" smtClean="0">
              <a:solidFill>
                <a:srgbClr val="FF9900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95288" y="2825750"/>
            <a:ext cx="8424862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3600">
                <a:solidFill>
                  <a:srgbClr val="FF9900"/>
                </a:solidFill>
              </a:rPr>
              <a:t>Člověk vnímá účinky alkoholu daleko intenzivněji, když se nachází ve fázi vstřebávací. </a:t>
            </a:r>
            <a:br>
              <a:rPr lang="cs-CZ" sz="3600">
                <a:solidFill>
                  <a:srgbClr val="FF9900"/>
                </a:solidFill>
              </a:rPr>
            </a:br>
            <a:r>
              <a:rPr lang="cs-CZ" sz="2000">
                <a:solidFill>
                  <a:srgbClr val="FF9900"/>
                </a:solidFill>
              </a:rPr>
              <a:t>(Uvádí se až dvojnásobně při identické hladině alkoholu v krvi).</a:t>
            </a:r>
          </a:p>
          <a:p>
            <a:pPr marL="342900" indent="-342900" algn="ctr">
              <a:spcBef>
                <a:spcPct val="20000"/>
              </a:spcBef>
            </a:pPr>
            <a:endParaRPr lang="cs-CZ" sz="1000">
              <a:solidFill>
                <a:srgbClr val="FF9900"/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067175" y="6165850"/>
            <a:ext cx="48339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600">
                <a:solidFill>
                  <a:srgbClr val="FF9900"/>
                </a:solidFill>
              </a:rPr>
              <a:t>(DiMaio: Forensic Pathology, Washington, CRD Press, 2001, str. 515-520)</a:t>
            </a:r>
          </a:p>
          <a:p>
            <a:endParaRPr lang="cs-CZ" sz="16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458200" cy="19446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8000" smtClean="0">
                <a:solidFill>
                  <a:srgbClr val="FF9900"/>
                </a:solidFill>
              </a:rPr>
              <a:t>Patická opilost</a:t>
            </a:r>
          </a:p>
          <a:p>
            <a:pPr algn="ctr" eaLnBrk="1" hangingPunct="1">
              <a:buFontTx/>
              <a:buNone/>
            </a:pPr>
            <a:endParaRPr lang="cs-CZ" smtClean="0">
              <a:solidFill>
                <a:srgbClr val="FF9900"/>
              </a:solidFill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68313" y="2420938"/>
            <a:ext cx="8424862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3200">
                <a:solidFill>
                  <a:srgbClr val="FF9900"/>
                </a:solidFill>
              </a:rPr>
              <a:t>Vzácný psychotický mrákotný stav s halucinacemi a paranoidní interpretací na který je retrográdní amnesie. U jedince dojde náhle, bez předchozích výraznějších projevů opilosti k explozivnímu násilnému jednání vůči okolí v důsledku domnělého ohrožení.</a:t>
            </a:r>
            <a:br>
              <a:rPr lang="cs-CZ" sz="3200">
                <a:solidFill>
                  <a:srgbClr val="FF9900"/>
                </a:solidFill>
              </a:rPr>
            </a:br>
            <a:r>
              <a:rPr lang="cs-CZ" sz="3200">
                <a:solidFill>
                  <a:srgbClr val="FF9900"/>
                </a:solidFill>
              </a:rPr>
              <a:t>Existuje vůbec???</a:t>
            </a:r>
            <a:endParaRPr lang="cs-CZ" sz="900">
              <a:solidFill>
                <a:srgbClr val="FF9900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708400" y="6381750"/>
            <a:ext cx="5049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600">
                <a:solidFill>
                  <a:srgbClr val="FF9900"/>
                </a:solidFill>
              </a:rPr>
              <a:t>(Rosanoff, AJ: Manual of Psychiatry, N.Y, 2007, str. 331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764704"/>
            <a:ext cx="7772400" cy="5181600"/>
          </a:xfrm>
        </p:spPr>
        <p:txBody>
          <a:bodyPr/>
          <a:lstStyle/>
          <a:p>
            <a:pPr eaLnBrk="1" hangingPunct="1"/>
            <a:r>
              <a:rPr lang="cs-CZ" sz="4000" dirty="0" smtClean="0">
                <a:solidFill>
                  <a:srgbClr val="FF6600"/>
                </a:solidFill>
              </a:rPr>
              <a:t>Alkohol</a:t>
            </a:r>
          </a:p>
          <a:p>
            <a:pPr lvl="1" eaLnBrk="1" hangingPunct="1"/>
            <a:r>
              <a:rPr lang="cs-CZ" dirty="0" smtClean="0">
                <a:solidFill>
                  <a:srgbClr val="FF6600"/>
                </a:solidFill>
              </a:rPr>
              <a:t>Kolik, kdy a jaký byl druh všech konsumovaných alkoholických nápojů. </a:t>
            </a:r>
          </a:p>
          <a:p>
            <a:pPr lvl="1" eaLnBrk="1" hangingPunct="1"/>
            <a:r>
              <a:rPr lang="cs-CZ" dirty="0" smtClean="0">
                <a:solidFill>
                  <a:srgbClr val="FF6600"/>
                </a:solidFill>
              </a:rPr>
              <a:t>Alkohol po DN</a:t>
            </a:r>
          </a:p>
          <a:p>
            <a:pPr eaLnBrk="1" hangingPunct="1"/>
            <a:r>
              <a:rPr lang="cs-CZ" sz="4000" dirty="0" smtClean="0">
                <a:solidFill>
                  <a:srgbClr val="FF6600"/>
                </a:solidFill>
              </a:rPr>
              <a:t>Jídlo</a:t>
            </a:r>
          </a:p>
          <a:p>
            <a:pPr lvl="1" eaLnBrk="1" hangingPunct="1"/>
            <a:r>
              <a:rPr lang="cs-CZ" dirty="0" smtClean="0">
                <a:solidFill>
                  <a:srgbClr val="FF6600"/>
                </a:solidFill>
              </a:rPr>
              <a:t>Kolik, kdy a jaké bylo naposledy  konsumované jídlo.</a:t>
            </a:r>
          </a:p>
          <a:p>
            <a:pPr eaLnBrk="1" hangingPunct="1"/>
            <a:r>
              <a:rPr lang="cs-CZ" sz="4000" dirty="0" smtClean="0">
                <a:solidFill>
                  <a:srgbClr val="FF6600"/>
                </a:solidFill>
              </a:rPr>
              <a:t>Osoba</a:t>
            </a:r>
          </a:p>
          <a:p>
            <a:pPr lvl="1" eaLnBrk="1" hangingPunct="1"/>
            <a:r>
              <a:rPr lang="cs-CZ" dirty="0" smtClean="0">
                <a:solidFill>
                  <a:srgbClr val="FF6600"/>
                </a:solidFill>
              </a:rPr>
              <a:t>Hmotnost, výška, pohlaví.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5288" y="2924175"/>
            <a:ext cx="8424862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cs-CZ" sz="4800">
                <a:solidFill>
                  <a:srgbClr val="FFFF00"/>
                </a:solidFill>
              </a:rPr>
              <a:t>charakteristická chuť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cs-CZ" sz="4800">
                <a:solidFill>
                  <a:srgbClr val="FFFF00"/>
                </a:solidFill>
              </a:rPr>
              <a:t>charakteristická vůně</a:t>
            </a:r>
            <a:endParaRPr lang="cs-CZ" sz="400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4000">
              <a:solidFill>
                <a:srgbClr val="FFFF00"/>
              </a:solidFill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1125538"/>
            <a:ext cx="7705725" cy="158432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540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Subjektivně vnímané vlastnosti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80400" cy="4391025"/>
          </a:xfrm>
        </p:spPr>
        <p:txBody>
          <a:bodyPr/>
          <a:lstStyle/>
          <a:p>
            <a:pPr eaLnBrk="1" hangingPunct="1"/>
            <a:r>
              <a:rPr lang="cs-CZ" sz="8000" smtClean="0">
                <a:solidFill>
                  <a:srgbClr val="FFFF00"/>
                </a:solidFill>
              </a:rPr>
              <a:t>Zpětné propočty</a:t>
            </a:r>
            <a:br>
              <a:rPr lang="cs-CZ" sz="8000" smtClean="0">
                <a:solidFill>
                  <a:srgbClr val="FFFF00"/>
                </a:solidFill>
              </a:rPr>
            </a:br>
            <a:r>
              <a:rPr lang="cs-CZ" sz="3600" smtClean="0">
                <a:solidFill>
                  <a:srgbClr val="CC3300"/>
                </a:solidFill>
              </a:rPr>
              <a:t>(Backtracking calculation)</a:t>
            </a:r>
            <a:r>
              <a:rPr lang="cs-CZ" sz="8000" smtClean="0">
                <a:solidFill>
                  <a:srgbClr val="CC3300"/>
                </a:solidFill>
              </a:rPr>
              <a:t/>
            </a:r>
            <a:br>
              <a:rPr lang="cs-CZ" sz="8000" smtClean="0">
                <a:solidFill>
                  <a:srgbClr val="CC3300"/>
                </a:solidFill>
              </a:rPr>
            </a:br>
            <a:r>
              <a:rPr lang="cs-CZ" sz="4000" smtClean="0">
                <a:solidFill>
                  <a:srgbClr val="FFFF00"/>
                </a:solidFill>
              </a:rPr>
              <a:t>0,12 – 0,20 ‰/hod</a:t>
            </a:r>
            <a:r>
              <a:rPr lang="cs-CZ" sz="800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Group 2"/>
          <p:cNvGraphicFramePr>
            <a:graphicFrameLocks noGrp="1"/>
          </p:cNvGraphicFramePr>
          <p:nvPr/>
        </p:nvGraphicFramePr>
        <p:xfrm>
          <a:off x="457200" y="1143000"/>
          <a:ext cx="8437562" cy="5029200"/>
        </p:xfrm>
        <a:graphic>
          <a:graphicData uri="http://schemas.openxmlformats.org/drawingml/2006/table">
            <a:tbl>
              <a:tblPr/>
              <a:tblGrid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208274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7488" name="Rectangle 144"/>
          <p:cNvSpPr>
            <a:spLocks noChangeArrowheads="1"/>
          </p:cNvSpPr>
          <p:nvPr/>
        </p:nvSpPr>
        <p:spPr bwMode="auto">
          <a:xfrm>
            <a:off x="609600" y="304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>
              <a:lnSpc>
                <a:spcPct val="120000"/>
              </a:lnSpc>
            </a:pPr>
            <a:r>
              <a:rPr lang="cs-CZ" sz="2800">
                <a:solidFill>
                  <a:srgbClr val="FFFF00"/>
                </a:solidFill>
              </a:rPr>
              <a:t>Zpětné propočty</a:t>
            </a:r>
          </a:p>
        </p:txBody>
      </p:sp>
      <p:sp>
        <p:nvSpPr>
          <p:cNvPr id="57489" name="Freeform 145"/>
          <p:cNvSpPr>
            <a:spLocks/>
          </p:cNvSpPr>
          <p:nvPr/>
        </p:nvSpPr>
        <p:spPr bwMode="auto">
          <a:xfrm>
            <a:off x="838200" y="2247900"/>
            <a:ext cx="7543800" cy="3543300"/>
          </a:xfrm>
          <a:custGeom>
            <a:avLst/>
            <a:gdLst>
              <a:gd name="T0" fmla="*/ 0 w 4752"/>
              <a:gd name="T1" fmla="*/ 2147483647 h 2232"/>
              <a:gd name="T2" fmla="*/ 2147483647 w 4752"/>
              <a:gd name="T3" fmla="*/ 2147483647 h 2232"/>
              <a:gd name="T4" fmla="*/ 2147483647 w 4752"/>
              <a:gd name="T5" fmla="*/ 2147483647 h 22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52" h="2232">
                <a:moveTo>
                  <a:pt x="0" y="2232"/>
                </a:moveTo>
                <a:cubicBezTo>
                  <a:pt x="84" y="1140"/>
                  <a:pt x="168" y="48"/>
                  <a:pt x="960" y="24"/>
                </a:cubicBezTo>
                <a:cubicBezTo>
                  <a:pt x="1752" y="0"/>
                  <a:pt x="4120" y="1744"/>
                  <a:pt x="4752" y="2088"/>
                </a:cubicBezTo>
              </a:path>
            </a:pathLst>
          </a:custGeom>
          <a:noFill/>
          <a:ln w="38100" cmpd="sng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490" name="Line 146"/>
          <p:cNvSpPr>
            <a:spLocks noChangeShapeType="1"/>
          </p:cNvSpPr>
          <p:nvPr/>
        </p:nvSpPr>
        <p:spPr bwMode="auto">
          <a:xfrm flipH="1" flipV="1">
            <a:off x="2339975" y="2276475"/>
            <a:ext cx="0" cy="3529013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963" name="Text Box 147"/>
          <p:cNvSpPr txBox="1">
            <a:spLocks noChangeArrowheads="1"/>
          </p:cNvSpPr>
          <p:nvPr/>
        </p:nvSpPr>
        <p:spPr bwMode="auto">
          <a:xfrm>
            <a:off x="1979613" y="177323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vrchol</a:t>
            </a:r>
          </a:p>
        </p:txBody>
      </p:sp>
      <p:sp>
        <p:nvSpPr>
          <p:cNvPr id="57492" name="Line 148"/>
          <p:cNvSpPr>
            <a:spLocks noChangeShapeType="1"/>
          </p:cNvSpPr>
          <p:nvPr/>
        </p:nvSpPr>
        <p:spPr bwMode="auto">
          <a:xfrm>
            <a:off x="685800" y="57912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493" name="Line 149"/>
          <p:cNvSpPr>
            <a:spLocks noChangeShapeType="1"/>
          </p:cNvSpPr>
          <p:nvPr/>
        </p:nvSpPr>
        <p:spPr bwMode="auto">
          <a:xfrm flipV="1">
            <a:off x="838200" y="18288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494" name="Text Box 150"/>
          <p:cNvSpPr txBox="1">
            <a:spLocks noChangeArrowheads="1"/>
          </p:cNvSpPr>
          <p:nvPr/>
        </p:nvSpPr>
        <p:spPr bwMode="auto">
          <a:xfrm>
            <a:off x="8382000" y="5562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t</a:t>
            </a:r>
          </a:p>
        </p:txBody>
      </p:sp>
      <p:sp>
        <p:nvSpPr>
          <p:cNvPr id="57495" name="Text Box 151"/>
          <p:cNvSpPr txBox="1">
            <a:spLocks noChangeArrowheads="1"/>
          </p:cNvSpPr>
          <p:nvPr/>
        </p:nvSpPr>
        <p:spPr bwMode="auto">
          <a:xfrm>
            <a:off x="609600" y="129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‰</a:t>
            </a:r>
          </a:p>
        </p:txBody>
      </p:sp>
      <p:sp>
        <p:nvSpPr>
          <p:cNvPr id="57496" name="Line 152"/>
          <p:cNvSpPr>
            <a:spLocks noChangeShapeType="1"/>
          </p:cNvSpPr>
          <p:nvPr/>
        </p:nvSpPr>
        <p:spPr bwMode="auto">
          <a:xfrm flipH="1" flipV="1">
            <a:off x="4067175" y="2924175"/>
            <a:ext cx="0" cy="2881313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497" name="Line 153"/>
          <p:cNvSpPr>
            <a:spLocks noChangeShapeType="1"/>
          </p:cNvSpPr>
          <p:nvPr/>
        </p:nvSpPr>
        <p:spPr bwMode="auto">
          <a:xfrm flipV="1">
            <a:off x="5940425" y="4038600"/>
            <a:ext cx="3175" cy="1766888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498" name="Text Box 154"/>
          <p:cNvSpPr txBox="1">
            <a:spLocks noChangeArrowheads="1"/>
          </p:cNvSpPr>
          <p:nvPr/>
        </p:nvSpPr>
        <p:spPr bwMode="auto">
          <a:xfrm>
            <a:off x="3779838" y="62372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>
                <a:solidFill>
                  <a:srgbClr val="FFFF00"/>
                </a:solidFill>
              </a:rPr>
              <a:t>DN</a:t>
            </a:r>
          </a:p>
        </p:txBody>
      </p:sp>
      <p:sp>
        <p:nvSpPr>
          <p:cNvPr id="57499" name="Text Box 155"/>
          <p:cNvSpPr txBox="1">
            <a:spLocks noChangeArrowheads="1"/>
          </p:cNvSpPr>
          <p:nvPr/>
        </p:nvSpPr>
        <p:spPr bwMode="auto">
          <a:xfrm>
            <a:off x="5334000" y="6248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>
                <a:solidFill>
                  <a:srgbClr val="FFFF00"/>
                </a:solidFill>
              </a:rPr>
              <a:t>Odběr krve</a:t>
            </a:r>
          </a:p>
        </p:txBody>
      </p:sp>
      <p:sp>
        <p:nvSpPr>
          <p:cNvPr id="57500" name="Text Box 156"/>
          <p:cNvSpPr txBox="1">
            <a:spLocks noChangeArrowheads="1"/>
          </p:cNvSpPr>
          <p:nvPr/>
        </p:nvSpPr>
        <p:spPr bwMode="auto">
          <a:xfrm>
            <a:off x="5105400" y="1676400"/>
            <a:ext cx="3429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200"/>
              <a:t>0,12 – 0,20 ‰/hod.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981200"/>
            <a:ext cx="7694613" cy="2239963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FF6600"/>
                </a:solidFill>
              </a:rPr>
              <a:t>požitý alkohol - vstřebávací deficit</a:t>
            </a:r>
          </a:p>
          <a:p>
            <a:pPr algn="l" eaLnBrk="1" hangingPunct="1">
              <a:spcBef>
                <a:spcPct val="0"/>
              </a:spcBef>
            </a:pPr>
            <a:r>
              <a:rPr lang="cs-CZ" sz="4400" smtClean="0">
                <a:solidFill>
                  <a:srgbClr val="FF6600"/>
                </a:solidFill>
              </a:rPr>
              <a:t>‰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</a:pPr>
            <a:r>
              <a:rPr lang="cs-CZ" smtClean="0">
                <a:solidFill>
                  <a:srgbClr val="FF6600"/>
                </a:solidFill>
              </a:rPr>
              <a:t>hmotnost x redukční faktor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772400" cy="92075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FFFF00"/>
                </a:solidFill>
              </a:rPr>
              <a:t>Bilanční propočty</a:t>
            </a: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1600200" y="2819400"/>
            <a:ext cx="6096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827088" y="4941888"/>
            <a:ext cx="7620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sz="1800" i="1">
                <a:solidFill>
                  <a:srgbClr val="FF6600"/>
                </a:solidFill>
              </a:rPr>
              <a:t>vstřebávací deficit</a:t>
            </a:r>
            <a:r>
              <a:rPr lang="cs-CZ" sz="1800">
                <a:solidFill>
                  <a:srgbClr val="FF6600"/>
                </a:solidFill>
              </a:rPr>
              <a:t> = 10%</a:t>
            </a:r>
          </a:p>
          <a:p>
            <a:pPr>
              <a:spcBef>
                <a:spcPct val="20000"/>
              </a:spcBef>
            </a:pPr>
            <a:r>
              <a:rPr lang="cs-CZ" sz="1800" i="1">
                <a:solidFill>
                  <a:srgbClr val="FF6600"/>
                </a:solidFill>
              </a:rPr>
              <a:t>redukční faktor</a:t>
            </a:r>
            <a:r>
              <a:rPr lang="cs-CZ" sz="1800">
                <a:solidFill>
                  <a:srgbClr val="FF6600"/>
                </a:solidFill>
              </a:rPr>
              <a:t>: 	</a:t>
            </a:r>
            <a:r>
              <a:rPr lang="cs-CZ" sz="2800" b="1">
                <a:solidFill>
                  <a:srgbClr val="FF6600"/>
                </a:solidFill>
                <a:ea typeface="MingLiU" pitchFamily="49" charset="-120"/>
              </a:rPr>
              <a:t>♀</a:t>
            </a:r>
            <a:r>
              <a:rPr lang="cs-CZ" sz="1800">
                <a:solidFill>
                  <a:srgbClr val="FF6600"/>
                </a:solidFill>
              </a:rPr>
              <a:t>= 0,6</a:t>
            </a:r>
          </a:p>
          <a:p>
            <a:pPr>
              <a:spcBef>
                <a:spcPct val="20000"/>
              </a:spcBef>
            </a:pPr>
            <a:r>
              <a:rPr lang="cs-CZ" sz="1800">
                <a:solidFill>
                  <a:srgbClr val="FF6600"/>
                </a:solidFill>
              </a:rPr>
              <a:t>		</a:t>
            </a:r>
            <a:r>
              <a:rPr lang="cs-CZ" sz="2800" b="1">
                <a:solidFill>
                  <a:srgbClr val="FF6600"/>
                </a:solidFill>
                <a:ea typeface="MingLiU" pitchFamily="49" charset="-120"/>
              </a:rPr>
              <a:t>♂</a:t>
            </a:r>
            <a:r>
              <a:rPr lang="cs-CZ" sz="1800">
                <a:solidFill>
                  <a:srgbClr val="FF6600"/>
                </a:solidFill>
              </a:rPr>
              <a:t>= 0,7		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685800" y="1828800"/>
            <a:ext cx="7620000" cy="20574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Group 2"/>
          <p:cNvGraphicFramePr>
            <a:graphicFrameLocks noGrp="1"/>
          </p:cNvGraphicFramePr>
          <p:nvPr/>
        </p:nvGraphicFramePr>
        <p:xfrm>
          <a:off x="457200" y="1143000"/>
          <a:ext cx="8437562" cy="5029200"/>
        </p:xfrm>
        <a:graphic>
          <a:graphicData uri="http://schemas.openxmlformats.org/drawingml/2006/table">
            <a:tbl>
              <a:tblPr/>
              <a:tblGrid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208274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9536" name="Rectangle 144"/>
          <p:cNvSpPr>
            <a:spLocks noChangeArrowheads="1"/>
          </p:cNvSpPr>
          <p:nvPr/>
        </p:nvSpPr>
        <p:spPr bwMode="auto">
          <a:xfrm>
            <a:off x="609600" y="304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>
              <a:lnSpc>
                <a:spcPct val="120000"/>
              </a:lnSpc>
            </a:pPr>
            <a:r>
              <a:rPr lang="cs-CZ" sz="2800">
                <a:solidFill>
                  <a:srgbClr val="FFFF00"/>
                </a:solidFill>
              </a:rPr>
              <a:t>Bilanční propočty</a:t>
            </a:r>
          </a:p>
        </p:txBody>
      </p:sp>
      <p:sp>
        <p:nvSpPr>
          <p:cNvPr id="59537" name="Freeform 145"/>
          <p:cNvSpPr>
            <a:spLocks/>
          </p:cNvSpPr>
          <p:nvPr/>
        </p:nvSpPr>
        <p:spPr bwMode="auto">
          <a:xfrm>
            <a:off x="838200" y="2997200"/>
            <a:ext cx="7543800" cy="2794000"/>
          </a:xfrm>
          <a:custGeom>
            <a:avLst/>
            <a:gdLst>
              <a:gd name="T0" fmla="*/ 0 w 4752"/>
              <a:gd name="T1" fmla="*/ 2147483647 h 2232"/>
              <a:gd name="T2" fmla="*/ 2147483647 w 4752"/>
              <a:gd name="T3" fmla="*/ 2147483647 h 2232"/>
              <a:gd name="T4" fmla="*/ 2147483647 w 4752"/>
              <a:gd name="T5" fmla="*/ 2147483647 h 22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52" h="2232">
                <a:moveTo>
                  <a:pt x="0" y="2232"/>
                </a:moveTo>
                <a:cubicBezTo>
                  <a:pt x="84" y="1140"/>
                  <a:pt x="168" y="48"/>
                  <a:pt x="960" y="24"/>
                </a:cubicBezTo>
                <a:cubicBezTo>
                  <a:pt x="1752" y="0"/>
                  <a:pt x="4120" y="1744"/>
                  <a:pt x="4752" y="2088"/>
                </a:cubicBezTo>
              </a:path>
            </a:pathLst>
          </a:custGeom>
          <a:noFill/>
          <a:ln w="38100" cap="flat" cmpd="sng">
            <a:solidFill>
              <a:srgbClr val="CC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38" name="Line 148"/>
          <p:cNvSpPr>
            <a:spLocks noChangeShapeType="1"/>
          </p:cNvSpPr>
          <p:nvPr/>
        </p:nvSpPr>
        <p:spPr bwMode="auto">
          <a:xfrm>
            <a:off x="685800" y="57912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39" name="Line 149"/>
          <p:cNvSpPr>
            <a:spLocks noChangeShapeType="1"/>
          </p:cNvSpPr>
          <p:nvPr/>
        </p:nvSpPr>
        <p:spPr bwMode="auto">
          <a:xfrm flipV="1">
            <a:off x="838200" y="18288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40" name="Text Box 150"/>
          <p:cNvSpPr txBox="1">
            <a:spLocks noChangeArrowheads="1"/>
          </p:cNvSpPr>
          <p:nvPr/>
        </p:nvSpPr>
        <p:spPr bwMode="auto">
          <a:xfrm>
            <a:off x="8382000" y="5562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t</a:t>
            </a:r>
          </a:p>
        </p:txBody>
      </p:sp>
      <p:sp>
        <p:nvSpPr>
          <p:cNvPr id="59541" name="Text Box 151"/>
          <p:cNvSpPr txBox="1">
            <a:spLocks noChangeArrowheads="1"/>
          </p:cNvSpPr>
          <p:nvPr/>
        </p:nvSpPr>
        <p:spPr bwMode="auto">
          <a:xfrm>
            <a:off x="609600" y="129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‰</a:t>
            </a:r>
          </a:p>
        </p:txBody>
      </p:sp>
      <p:sp>
        <p:nvSpPr>
          <p:cNvPr id="59542" name="Line 152"/>
          <p:cNvSpPr>
            <a:spLocks noChangeShapeType="1"/>
          </p:cNvSpPr>
          <p:nvPr/>
        </p:nvSpPr>
        <p:spPr bwMode="auto">
          <a:xfrm flipH="1" flipV="1">
            <a:off x="3851275" y="3357563"/>
            <a:ext cx="0" cy="2447925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43" name="Text Box 154"/>
          <p:cNvSpPr txBox="1">
            <a:spLocks noChangeArrowheads="1"/>
          </p:cNvSpPr>
          <p:nvPr/>
        </p:nvSpPr>
        <p:spPr bwMode="auto">
          <a:xfrm>
            <a:off x="36576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>
                <a:solidFill>
                  <a:srgbClr val="FFFF00"/>
                </a:solidFill>
              </a:rPr>
              <a:t>DN</a:t>
            </a:r>
          </a:p>
        </p:txBody>
      </p:sp>
      <p:sp>
        <p:nvSpPr>
          <p:cNvPr id="59544" name="Text Box 156"/>
          <p:cNvSpPr txBox="1">
            <a:spLocks noChangeArrowheads="1"/>
          </p:cNvSpPr>
          <p:nvPr/>
        </p:nvSpPr>
        <p:spPr bwMode="auto">
          <a:xfrm>
            <a:off x="5105400" y="1676400"/>
            <a:ext cx="3429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200"/>
              <a:t>0,12 – 0,20 ‰/hod.</a:t>
            </a:r>
          </a:p>
        </p:txBody>
      </p:sp>
      <p:sp>
        <p:nvSpPr>
          <p:cNvPr id="59545" name="Line 157"/>
          <p:cNvSpPr>
            <a:spLocks noChangeShapeType="1"/>
          </p:cNvSpPr>
          <p:nvPr/>
        </p:nvSpPr>
        <p:spPr bwMode="auto">
          <a:xfrm flipH="1" flipV="1">
            <a:off x="827088" y="1916113"/>
            <a:ext cx="7921625" cy="3889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496300" cy="1728788"/>
          </a:xfrm>
        </p:spPr>
        <p:txBody>
          <a:bodyPr/>
          <a:lstStyle/>
          <a:p>
            <a:pPr eaLnBrk="1" hangingPunct="1"/>
            <a:r>
              <a:rPr lang="cs-CZ" sz="5000" smtClean="0">
                <a:solidFill>
                  <a:srgbClr val="FF0000"/>
                </a:solidFill>
              </a:rPr>
              <a:t>Změněná charakteristika křivky</a:t>
            </a:r>
            <a:r>
              <a:rPr lang="cs-CZ" sz="4000" smtClean="0">
                <a:solidFill>
                  <a:srgbClr val="FF0000"/>
                </a:solidFill>
              </a:rPr>
              <a:t> </a:t>
            </a:r>
            <a:br>
              <a:rPr lang="cs-CZ" sz="4000" smtClean="0">
                <a:solidFill>
                  <a:srgbClr val="FF0000"/>
                </a:solidFill>
              </a:rPr>
            </a:br>
            <a:r>
              <a:rPr lang="cs-CZ" sz="4000" smtClean="0">
                <a:solidFill>
                  <a:srgbClr val="FF0000"/>
                </a:solidFill>
              </a:rPr>
              <a:t>v úseku vylučovací fáze </a:t>
            </a: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323850" y="2492375"/>
            <a:ext cx="835183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3200">
                <a:solidFill>
                  <a:srgbClr val="FFFF00"/>
                </a:solidFill>
              </a:rPr>
              <a:t>Požitím některých léků dochází k jistým změnám metabolismu na úrovni cytochromů P 450.</a:t>
            </a:r>
            <a:br>
              <a:rPr lang="cs-CZ" sz="3200">
                <a:solidFill>
                  <a:srgbClr val="FFFF00"/>
                </a:solidFill>
              </a:rPr>
            </a:br>
            <a:r>
              <a:rPr lang="cs-CZ" sz="2000">
                <a:solidFill>
                  <a:srgbClr val="FFFF00"/>
                </a:solidFill>
              </a:rPr>
              <a:t>(ibuprofen, halothan, tricyklická antidepresiva, midazolam …). </a:t>
            </a:r>
          </a:p>
        </p:txBody>
      </p:sp>
      <p:sp>
        <p:nvSpPr>
          <p:cNvPr id="61444" name="Rectangle 7"/>
          <p:cNvSpPr>
            <a:spLocks noChangeArrowheads="1"/>
          </p:cNvSpPr>
          <p:nvPr/>
        </p:nvSpPr>
        <p:spPr bwMode="auto">
          <a:xfrm>
            <a:off x="323850" y="5013325"/>
            <a:ext cx="8351838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6600">
                <a:solidFill>
                  <a:srgbClr val="FF0000"/>
                </a:solidFill>
              </a:rPr>
              <a:t>0.12 – 0,20 ‰/hod.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692150"/>
            <a:ext cx="8785225" cy="5688013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32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Rada pro akreditaci</a:t>
            </a:r>
            <a:r>
              <a:rPr lang="cs-CZ" sz="3200" smtClean="0">
                <a:solidFill>
                  <a:srgbClr val="FFFF00"/>
                </a:solidFill>
              </a:rPr>
              <a:t> klinických laboratoří České lékařské společnosti J.E. Purkyně ve spolupráci s </a:t>
            </a:r>
            <a:r>
              <a:rPr lang="cs-CZ" sz="2400" smtClean="0">
                <a:solidFill>
                  <a:srgbClr val="FFFF00"/>
                </a:solidFill>
              </a:rPr>
              <a:t>Českou společností soudního lékařství a soudní toxikologie</a:t>
            </a:r>
            <a:r>
              <a:rPr lang="cs-CZ" sz="3200" smtClean="0">
                <a:solidFill>
                  <a:srgbClr val="FFFF00"/>
                </a:solidFill>
              </a:rPr>
              <a:t> předkládá kriteria, která musí splňovat laboratoře, stanovující koncentraci alkoholu v krvi</a:t>
            </a:r>
            <a:br>
              <a:rPr lang="cs-CZ" sz="3200" smtClean="0">
                <a:solidFill>
                  <a:srgbClr val="FFFF00"/>
                </a:solidFill>
              </a:rPr>
            </a:br>
            <a:r>
              <a:rPr lang="cs-CZ" sz="3200" smtClean="0">
                <a:solidFill>
                  <a:srgbClr val="FFFF00"/>
                </a:solidFill>
              </a:rPr>
              <a:t>                       </a:t>
            </a:r>
            <a:r>
              <a:rPr lang="cs-CZ" sz="3200" b="1" smtClean="0">
                <a:solidFill>
                  <a:srgbClr val="FFFF00"/>
                </a:solidFill>
              </a:rPr>
              <a:t>pro forensní účely</a:t>
            </a:r>
            <a:br>
              <a:rPr lang="cs-CZ" sz="3200" b="1" smtClean="0">
                <a:solidFill>
                  <a:srgbClr val="FFFF00"/>
                </a:solidFill>
              </a:rPr>
            </a:br>
            <a:r>
              <a:rPr lang="cs-CZ" sz="3200" b="1" smtClean="0">
                <a:solidFill>
                  <a:srgbClr val="FFFF00"/>
                </a:solidFill>
              </a:rPr>
              <a:t/>
            </a:r>
            <a:br>
              <a:rPr lang="cs-CZ" sz="3200" b="1" smtClean="0">
                <a:solidFill>
                  <a:srgbClr val="FFFF00"/>
                </a:solidFill>
              </a:rPr>
            </a:br>
            <a:r>
              <a:rPr lang="cs-CZ" sz="3200" b="1" smtClean="0">
                <a:solidFill>
                  <a:srgbClr val="FFFF00"/>
                </a:solidFill>
              </a:rPr>
              <a:t>Kriteria pro laboratoře stanovující koncentraci alkoholu v krvi pro zdravotnické a právní účely</a:t>
            </a:r>
            <a:br>
              <a:rPr lang="cs-CZ" sz="3200" b="1" smtClean="0">
                <a:solidFill>
                  <a:srgbClr val="FFFF00"/>
                </a:solidFill>
              </a:rPr>
            </a:br>
            <a:r>
              <a:rPr lang="cs-CZ" sz="3200" b="1" smtClean="0">
                <a:solidFill>
                  <a:srgbClr val="FFFF00"/>
                </a:solidFill>
              </a:rPr>
              <a:t>dle Metodického pokynu pro postup při laboratorním stanovení alkoholu v krvi, uveřejněném ve Věstníku MZ ČR č. 7/2006</a:t>
            </a:r>
            <a:r>
              <a:rPr lang="cs-CZ" sz="3200" smtClean="0">
                <a:solidFill>
                  <a:srgbClr val="FFFF00"/>
                </a:solidFill>
              </a:rPr>
              <a:t/>
            </a:r>
            <a:br>
              <a:rPr lang="cs-CZ" sz="3200" smtClean="0">
                <a:solidFill>
                  <a:srgbClr val="FFFF00"/>
                </a:solidFill>
              </a:rPr>
            </a:br>
            <a:endParaRPr lang="cs-CZ" sz="32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obrázek0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42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8913"/>
            <a:ext cx="8424862" cy="6553200"/>
          </a:xfrm>
          <a:noFill/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68313" y="6237288"/>
            <a:ext cx="8280400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obrázek0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6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6"/>
          <a:stretch>
            <a:fillRect/>
          </a:stretch>
        </p:blipFill>
        <p:spPr>
          <a:xfrm>
            <a:off x="468313" y="115888"/>
            <a:ext cx="8424862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obrázek0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6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713788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obrázek0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72000" contras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5225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6000" smtClean="0">
                <a:solidFill>
                  <a:srgbClr val="FFFF00"/>
                </a:solidFill>
              </a:rPr>
              <a:t>Alkoholické nápoje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205038"/>
            <a:ext cx="7056437" cy="3889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44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Pivo</a:t>
            </a:r>
            <a:r>
              <a:rPr lang="cs-CZ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cs-CZ" sz="20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10° = 4 obj. % </a:t>
            </a:r>
            <a:r>
              <a:rPr lang="cs-CZ" sz="1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(3,16 g v 0,1 l = 15,8 g v 0,5 l)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cs-CZ" sz="20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12° = 5 obj. % </a:t>
            </a:r>
            <a:r>
              <a:rPr lang="cs-CZ" sz="1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(3,95 g v 0,1 l = 19,7 g v 0,5 l)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cs-CZ" sz="44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Víno</a:t>
            </a:r>
            <a:r>
              <a:rPr lang="cs-CZ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cca 11% </a:t>
            </a:r>
            <a:r>
              <a:rPr lang="cs-CZ" sz="1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(7,9 g v 0,1 l = 15,8 g v 0,2 l)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cs-CZ" sz="4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Destiláty</a:t>
            </a:r>
            <a:r>
              <a:rPr lang="cs-CZ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40 % </a:t>
            </a:r>
            <a:r>
              <a:rPr lang="cs-CZ" sz="1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(31,6 g v 0,1 l = 15,8 g v 0,05 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 descr="obrázek001"/>
          <p:cNvPicPr>
            <a:picLocks noChangeAspect="1" noChangeArrowheads="1"/>
          </p:cNvPicPr>
          <p:nvPr/>
        </p:nvPicPr>
        <p:blipFill>
          <a:blip r:embed="rId2" cstate="print">
            <a:lum bright="-48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" b="12250"/>
          <a:stretch>
            <a:fillRect/>
          </a:stretch>
        </p:blipFill>
        <p:spPr bwMode="auto">
          <a:xfrm>
            <a:off x="2268538" y="231775"/>
            <a:ext cx="5634037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2411413" y="4365625"/>
            <a:ext cx="5400675" cy="358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obrázek002"/>
          <p:cNvPicPr>
            <a:picLocks noChangeAspect="1" noChangeArrowheads="1"/>
          </p:cNvPicPr>
          <p:nvPr/>
        </p:nvPicPr>
        <p:blipFill>
          <a:blip r:embed="rId2" cstate="print">
            <a:lum bright="-66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" r="1015" b="2023"/>
          <a:stretch>
            <a:fillRect/>
          </a:stretch>
        </p:blipFill>
        <p:spPr bwMode="auto">
          <a:xfrm>
            <a:off x="2627313" y="115888"/>
            <a:ext cx="4676775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 descr="obrázek003"/>
          <p:cNvPicPr>
            <a:picLocks noChangeAspect="1" noChangeArrowheads="1"/>
          </p:cNvPicPr>
          <p:nvPr/>
        </p:nvPicPr>
        <p:blipFill>
          <a:blip r:embed="rId2" cstate="print">
            <a:lum bright="-66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2"/>
          <a:stretch>
            <a:fillRect/>
          </a:stretch>
        </p:blipFill>
        <p:spPr bwMode="auto">
          <a:xfrm>
            <a:off x="2700338" y="115888"/>
            <a:ext cx="46736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457200" y="6172200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3200">
                <a:solidFill>
                  <a:srgbClr val="FFFF00"/>
                </a:solidFill>
              </a:rPr>
              <a:t>Děkuji za pozornost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077200" y="56388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/>
              <a:t>1922</a:t>
            </a:r>
          </a:p>
        </p:txBody>
      </p:sp>
      <p:grpSp>
        <p:nvGrpSpPr>
          <p:cNvPr id="73732" name="Group 4"/>
          <p:cNvGrpSpPr>
            <a:grpSpLocks/>
          </p:cNvGrpSpPr>
          <p:nvPr/>
        </p:nvGrpSpPr>
        <p:grpSpPr bwMode="auto">
          <a:xfrm>
            <a:off x="323850" y="333375"/>
            <a:ext cx="8534400" cy="5772150"/>
            <a:chOff x="204" y="210"/>
            <a:chExt cx="5376" cy="3636"/>
          </a:xfrm>
        </p:grpSpPr>
        <p:pic>
          <p:nvPicPr>
            <p:cNvPr id="73734" name="Picture 5" descr="alkohol-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0"/>
              <a:ext cx="5376" cy="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5" name="Rectangle 6"/>
            <p:cNvSpPr>
              <a:spLocks noChangeArrowheads="1"/>
            </p:cNvSpPr>
            <p:nvPr/>
          </p:nvSpPr>
          <p:spPr bwMode="auto">
            <a:xfrm>
              <a:off x="5148" y="3612"/>
              <a:ext cx="31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3733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420938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3600" smtClean="0">
                <a:solidFill>
                  <a:srgbClr val="FFFF00"/>
                </a:solidFill>
              </a:rPr>
              <a:t>Romberg   I:   základní stoj, otevřené oči</a:t>
            </a:r>
          </a:p>
          <a:p>
            <a:pPr eaLnBrk="1" hangingPunct="1">
              <a:buFontTx/>
              <a:buNone/>
            </a:pPr>
            <a:r>
              <a:rPr lang="cs-CZ" sz="3600" smtClean="0">
                <a:solidFill>
                  <a:srgbClr val="FFFF00"/>
                </a:solidFill>
              </a:rPr>
              <a:t>Romberg  II:   základní stoj, zavřené oči</a:t>
            </a:r>
          </a:p>
          <a:p>
            <a:pPr eaLnBrk="1" hangingPunct="1">
              <a:buFontTx/>
              <a:buNone/>
            </a:pPr>
            <a:r>
              <a:rPr lang="cs-CZ" sz="3600" smtClean="0">
                <a:solidFill>
                  <a:srgbClr val="FFFF00"/>
                </a:solidFill>
              </a:rPr>
              <a:t>Romberg III:   zúžená baze, zavřené oči</a:t>
            </a:r>
          </a:p>
          <a:p>
            <a:pPr eaLnBrk="1" hangingPunct="1">
              <a:buFontTx/>
              <a:buNone/>
            </a:pPr>
            <a:endParaRPr lang="cs-CZ" sz="36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cs-CZ" sz="2400" smtClean="0">
                <a:solidFill>
                  <a:srgbClr val="FF6600"/>
                </a:solidFill>
              </a:rPr>
              <a:t>Akcentace instability tzv. titubace (kolísání) – positivita </a:t>
            </a:r>
          </a:p>
          <a:p>
            <a:pPr eaLnBrk="1" hangingPunct="1">
              <a:buFontTx/>
              <a:buNone/>
            </a:pPr>
            <a:r>
              <a:rPr lang="cs-CZ" sz="2400" smtClean="0">
                <a:solidFill>
                  <a:srgbClr val="FF6600"/>
                </a:solidFill>
              </a:rPr>
              <a:t>Vestibulární a zadně provazcová ataxie (porucha koordinace) se zhoršují po vysazení vizuální aference.</a:t>
            </a:r>
          </a:p>
          <a:p>
            <a:pPr eaLnBrk="1" hangingPunct="1">
              <a:buFontTx/>
              <a:buNone/>
            </a:pPr>
            <a:endParaRPr lang="cs-CZ" sz="2400" smtClean="0">
              <a:solidFill>
                <a:srgbClr val="FF66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06513"/>
          </a:xfrm>
        </p:spPr>
        <p:txBody>
          <a:bodyPr/>
          <a:lstStyle/>
          <a:p>
            <a:pPr eaLnBrk="1" hangingPunct="1"/>
            <a:r>
              <a:rPr lang="cs-CZ" sz="5400" smtClean="0">
                <a:solidFill>
                  <a:srgbClr val="FFFF00"/>
                </a:solidFill>
              </a:rPr>
              <a:t>Rombergovy zkoušky</a:t>
            </a:r>
            <a:r>
              <a:rPr lang="cs-CZ" smtClean="0">
                <a:solidFill>
                  <a:srgbClr val="FFFF00"/>
                </a:solidFill>
              </a:rPr>
              <a:t/>
            </a:r>
            <a:br>
              <a:rPr lang="cs-CZ" smtClean="0">
                <a:solidFill>
                  <a:srgbClr val="FFFF00"/>
                </a:solidFill>
              </a:rPr>
            </a:br>
            <a:r>
              <a:rPr lang="cs-CZ" sz="1800" smtClean="0">
                <a:solidFill>
                  <a:srgbClr val="FFFF00"/>
                </a:solidFill>
              </a:rPr>
              <a:t>(VIII – n. statoacusticus)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548680"/>
            <a:ext cx="7776219" cy="4752553"/>
          </a:xfrm>
        </p:spPr>
        <p:txBody>
          <a:bodyPr/>
          <a:lstStyle/>
          <a:p>
            <a:pPr marL="609600" indent="-609600" eaLnBrk="1" hangingPunct="1"/>
            <a:r>
              <a:rPr lang="cs-CZ" sz="4000" b="1" i="1" u="sng" dirty="0" smtClean="0">
                <a:solidFill>
                  <a:srgbClr val="FF9900"/>
                </a:solidFill>
              </a:rPr>
              <a:t>nealkoholické</a:t>
            </a:r>
            <a:r>
              <a:rPr lang="cs-CZ" sz="4000" dirty="0" smtClean="0">
                <a:solidFill>
                  <a:srgbClr val="FF9900"/>
                </a:solidFill>
              </a:rPr>
              <a:t> pivo </a:t>
            </a:r>
            <a:br>
              <a:rPr lang="cs-CZ" sz="4000" dirty="0" smtClean="0">
                <a:solidFill>
                  <a:srgbClr val="FF9900"/>
                </a:solidFill>
              </a:rPr>
            </a:br>
            <a:r>
              <a:rPr lang="cs-CZ" dirty="0" smtClean="0">
                <a:solidFill>
                  <a:srgbClr val="FF9900"/>
                </a:solidFill>
              </a:rPr>
              <a:t>maximální obsah do 0,5 </a:t>
            </a:r>
            <a:r>
              <a:rPr lang="cs-CZ" dirty="0" err="1" smtClean="0">
                <a:solidFill>
                  <a:srgbClr val="FF9900"/>
                </a:solidFill>
              </a:rPr>
              <a:t>obj</a:t>
            </a:r>
            <a:r>
              <a:rPr lang="cs-CZ" dirty="0" smtClean="0">
                <a:solidFill>
                  <a:srgbClr val="FF9900"/>
                </a:solidFill>
              </a:rPr>
              <a:t>. % alkoholu</a:t>
            </a:r>
          </a:p>
          <a:p>
            <a:pPr marL="609600" indent="-609600" eaLnBrk="1" hangingPunct="1">
              <a:buFontTx/>
              <a:buNone/>
            </a:pPr>
            <a:endParaRPr lang="cs-CZ" sz="4000" dirty="0" smtClean="0">
              <a:solidFill>
                <a:srgbClr val="FF9900"/>
              </a:solidFill>
            </a:endParaRPr>
          </a:p>
          <a:p>
            <a:pPr marL="609600" indent="-609600" eaLnBrk="1" hangingPunct="1"/>
            <a:r>
              <a:rPr lang="cs-CZ" sz="4000" i="1" u="sng" dirty="0" smtClean="0">
                <a:solidFill>
                  <a:srgbClr val="FF9900"/>
                </a:solidFill>
              </a:rPr>
              <a:t>nízkoalkoholické</a:t>
            </a:r>
            <a:r>
              <a:rPr lang="cs-CZ" sz="4000" dirty="0" smtClean="0">
                <a:solidFill>
                  <a:srgbClr val="FF9900"/>
                </a:solidFill>
              </a:rPr>
              <a:t> pivo </a:t>
            </a:r>
            <a:br>
              <a:rPr lang="cs-CZ" sz="4000" dirty="0" smtClean="0">
                <a:solidFill>
                  <a:srgbClr val="FF9900"/>
                </a:solidFill>
              </a:rPr>
            </a:br>
            <a:r>
              <a:rPr lang="cs-CZ" dirty="0" smtClean="0">
                <a:solidFill>
                  <a:srgbClr val="FF9900"/>
                </a:solidFill>
              </a:rPr>
              <a:t>obsah alkoholu 0,6 – 1,2 </a:t>
            </a:r>
            <a:r>
              <a:rPr lang="cs-CZ" dirty="0" err="1" smtClean="0">
                <a:solidFill>
                  <a:srgbClr val="FF9900"/>
                </a:solidFill>
              </a:rPr>
              <a:t>obj</a:t>
            </a:r>
            <a:r>
              <a:rPr lang="cs-CZ" dirty="0" smtClean="0">
                <a:solidFill>
                  <a:srgbClr val="FF9900"/>
                </a:solidFill>
              </a:rPr>
              <a:t>.%</a:t>
            </a:r>
          </a:p>
          <a:p>
            <a:pPr marL="609600" indent="-609600" eaLnBrk="1" hangingPunct="1"/>
            <a:endParaRPr lang="cs-CZ" dirty="0" smtClean="0">
              <a:solidFill>
                <a:srgbClr val="FF9900"/>
              </a:solidFill>
            </a:endParaRPr>
          </a:p>
          <a:p>
            <a:pPr marL="609600" indent="-609600" eaLnBrk="1" hangingPunct="1"/>
            <a:r>
              <a:rPr lang="cs-CZ" dirty="0" smtClean="0">
                <a:solidFill>
                  <a:srgbClr val="FF9900"/>
                </a:solidFill>
              </a:rPr>
              <a:t>Nealkoholické víno </a:t>
            </a:r>
            <a:r>
              <a:rPr lang="cs-CZ" sz="2000" dirty="0" smtClean="0">
                <a:solidFill>
                  <a:srgbClr val="FF9900"/>
                </a:solidFill>
              </a:rPr>
              <a:t>(</a:t>
            </a:r>
            <a:r>
              <a:rPr lang="cs-CZ" sz="2000" dirty="0" err="1" smtClean="0">
                <a:solidFill>
                  <a:srgbClr val="FF9900"/>
                </a:solidFill>
              </a:rPr>
              <a:t>dealkoholizované</a:t>
            </a:r>
            <a:r>
              <a:rPr lang="cs-CZ" sz="2000" dirty="0" smtClean="0">
                <a:solidFill>
                  <a:srgbClr val="FF99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785225" cy="24479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Následky</a:t>
            </a:r>
            <a:r>
              <a:rPr lang="cs-CZ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9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akutní intoxikace</a:t>
            </a:r>
            <a: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alkoholem</a:t>
            </a:r>
            <a:b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24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3429000"/>
            <a:ext cx="7129462" cy="24479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Dilatace kapilár, subjektivní pocit tepla, zarudnutí kůže </a:t>
            </a:r>
            <a:r>
              <a:rPr lang="cs-CZ" sz="1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(podchlazení ! !)</a:t>
            </a:r>
          </a:p>
          <a:p>
            <a:pPr eaLnBrk="1" hangingPunct="1">
              <a:buFontTx/>
              <a:buNone/>
              <a:defRPr/>
            </a:pPr>
            <a:endParaRPr lang="cs-CZ" sz="180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cs-CZ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Gastritida – nausea – vomitus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2997200"/>
            <a:ext cx="6981825" cy="3463925"/>
          </a:xfrm>
        </p:spPr>
        <p:txBody>
          <a:bodyPr/>
          <a:lstStyle/>
          <a:p>
            <a:pPr eaLnBrk="1" hangingPunct="1">
              <a:defRPr/>
            </a:pPr>
            <a:r>
              <a:rPr lang="cs-CZ" sz="44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Psychické</a:t>
            </a:r>
          </a:p>
          <a:p>
            <a:pPr lvl="1" eaLnBrk="1" hangingPunct="1">
              <a:defRPr/>
            </a:pPr>
            <a:r>
              <a:rPr lang="cs-CZ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morální úpadek a duševní chátrání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cs-CZ" sz="44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Somatické</a:t>
            </a:r>
          </a:p>
          <a:p>
            <a:pPr lvl="1" eaLnBrk="1" hangingPunct="1">
              <a:defRPr/>
            </a:pPr>
            <a:r>
              <a:rPr lang="cs-CZ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CNS + PNS, kardiomyopatie, nefropatrie, gastritida, pankreatitida, </a:t>
            </a:r>
            <a:r>
              <a:rPr lang="cs-CZ" b="1" u="sng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hepatopatie</a:t>
            </a:r>
            <a:r>
              <a:rPr lang="cs-CZ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24479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Následky</a:t>
            </a:r>
            <a:r>
              <a:rPr lang="cs-CZ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8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chronické intoxikace</a:t>
            </a:r>
            <a: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alkoholem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1188</Words>
  <Application>Microsoft Office PowerPoint</Application>
  <PresentationFormat>Předvádění na obrazovce (4:3)</PresentationFormat>
  <Paragraphs>273</Paragraphs>
  <Slides>64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5" baseType="lpstr">
      <vt:lpstr>Default Design</vt:lpstr>
      <vt:lpstr>A l k o h o l</vt:lpstr>
      <vt:lpstr>Prezentace aplikace PowerPoint</vt:lpstr>
      <vt:lpstr>Alkohol</vt:lpstr>
      <vt:lpstr>Fyzikální vlastnosti</vt:lpstr>
      <vt:lpstr>Subjektivně vnímané vlastnosti</vt:lpstr>
      <vt:lpstr>Alkoholické nápoje</vt:lpstr>
      <vt:lpstr>Prezentace aplikace PowerPoint</vt:lpstr>
      <vt:lpstr>Následky  akutní intoxikace  alkoholem </vt:lpstr>
      <vt:lpstr>Následky  chronické intoxikace  alkoholem</vt:lpstr>
      <vt:lpstr>Kritická dávka</vt:lpstr>
      <vt:lpstr>Ženy strádají těžší formou jaterního poškození</vt:lpstr>
      <vt:lpstr>Prezentace aplikace PowerPoint</vt:lpstr>
      <vt:lpstr>Prezentace aplikace PowerPoint</vt:lpstr>
      <vt:lpstr>Vstřebávání</vt:lpstr>
      <vt:lpstr>Prezentace aplikace PowerPoint</vt:lpstr>
      <vt:lpstr>Vylučování alkoholu </vt:lpstr>
      <vt:lpstr>V nezměněné formě </vt:lpstr>
      <vt:lpstr>Metabolismus ethanolu (biotransformace)</vt:lpstr>
      <vt:lpstr>Etnické vlivy na metabolismus ethanolu</vt:lpstr>
      <vt:lpstr>Zásady  pro odběr krve pro účely právní</vt:lpstr>
      <vt:lpstr>Prezentace aplikace PowerPoint</vt:lpstr>
      <vt:lpstr>Prezentace aplikace PowerPoint</vt:lpstr>
      <vt:lpstr>Prezentace aplikace PowerPoint</vt:lpstr>
      <vt:lpstr>Prezentace aplikace PowerPoint</vt:lpstr>
      <vt:lpstr>Odběr krve ze zemřelého člověka nelze jinak než v souvislosti s pitvou</vt:lpstr>
      <vt:lpstr>Zjišťování koncentrace  alkoholu v krvi</vt:lpstr>
      <vt:lpstr>Zkoušky specifické plynová chromatografie</vt:lpstr>
      <vt:lpstr>Laboratorní zkoušky orientační</vt:lpstr>
      <vt:lpstr>Prezentace aplikace PowerPoint</vt:lpstr>
      <vt:lpstr>Pouze u 20,8 % případů výsledky dechových analyzátorů odpovídají skutečné zjištěné hladině alkoholu v krvi </vt:lpstr>
      <vt:lpstr>Přesnou hladinu alkoholu v krvi lze zjistit pouze laboratorním a přísně specifickým  „lege artis“  vyšetřením   (viz: Věstník MZ ČR č. 7/2006).</vt:lpstr>
      <vt:lpstr>Prezentace aplikace PowerPoint</vt:lpstr>
      <vt:lpstr>Prezentace aplikace PowerPoint</vt:lpstr>
      <vt:lpstr>Zásady laboratorního vyšetření</vt:lpstr>
      <vt:lpstr>Hodnocení  hladiny alkoholu v krvi</vt:lpstr>
      <vt:lpstr>Prezentace aplikace PowerPoint</vt:lpstr>
      <vt:lpstr>Prezentace aplikace PowerPoint</vt:lpstr>
      <vt:lpstr>Prezentace aplikace PowerPoint</vt:lpstr>
      <vt:lpstr>Od 0,80 ‰   řidič není schopen  bezpečně řídit vozidlo.</vt:lpstr>
      <vt:lpstr>prim. MUDr. Karel Nešpor, CSc.    u většiny řidičů jsou pozorovány při následujících hladinách ethanolu v krvi následující příznaky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Zpětné propočty (Backtracking calculation) 0,12 – 0,20 ‰/hod </vt:lpstr>
      <vt:lpstr>Prezentace aplikace PowerPoint</vt:lpstr>
      <vt:lpstr>Bilanční propočty</vt:lpstr>
      <vt:lpstr>Prezentace aplikace PowerPoint</vt:lpstr>
      <vt:lpstr>Změněná charakteristika křivky  v úseku vylučovací fáze </vt:lpstr>
      <vt:lpstr>Rada pro akreditaci klinických laboratoří České lékařské společnosti J.E. Purkyně ve spolupráci s Českou společností soudního lékařství a soudní toxikologie předkládá kriteria, která musí splňovat laboratoře, stanovující koncentraci alkoholu v krvi                        pro forensní účely  Kriteria pro laboratoře stanovující koncentraci alkoholu v krvi pro zdravotnické a právní účely dle Metodického pokynu pro postup při laboratorním stanovení alkoholu v krvi, uveřejněném ve Věstníku MZ ČR č. 7/2006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Rombergovy zkoušky (VIII – n. statoacusticus)</vt:lpstr>
    </vt:vector>
  </TitlesOfParts>
  <Company>Ústav soudního lékařství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Soudně – lékařské zkoumání v souvislosti s trestnou činností v dopravě</dc:title>
  <dc:creator>Toshiba</dc:creator>
  <cp:lastModifiedBy>uziv</cp:lastModifiedBy>
  <cp:revision>96</cp:revision>
  <dcterms:created xsi:type="dcterms:W3CDTF">2004-03-04T17:50:04Z</dcterms:created>
  <dcterms:modified xsi:type="dcterms:W3CDTF">2012-09-19T10:02:18Z</dcterms:modified>
</cp:coreProperties>
</file>