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322" r:id="rId2"/>
    <p:sldId id="327" r:id="rId3"/>
    <p:sldId id="328" r:id="rId4"/>
    <p:sldId id="329" r:id="rId5"/>
    <p:sldId id="331" r:id="rId6"/>
    <p:sldId id="332" r:id="rId7"/>
    <p:sldId id="363" r:id="rId8"/>
    <p:sldId id="375" r:id="rId9"/>
    <p:sldId id="376" r:id="rId10"/>
    <p:sldId id="377" r:id="rId11"/>
    <p:sldId id="337" r:id="rId12"/>
    <p:sldId id="379" r:id="rId13"/>
    <p:sldId id="380" r:id="rId14"/>
    <p:sldId id="381" r:id="rId15"/>
    <p:sldId id="382" r:id="rId16"/>
    <p:sldId id="383" r:id="rId17"/>
    <p:sldId id="339" r:id="rId18"/>
    <p:sldId id="340" r:id="rId19"/>
    <p:sldId id="364" r:id="rId20"/>
    <p:sldId id="342" r:id="rId21"/>
    <p:sldId id="343" r:id="rId22"/>
    <p:sldId id="344" r:id="rId23"/>
    <p:sldId id="354" r:id="rId24"/>
    <p:sldId id="355" r:id="rId25"/>
    <p:sldId id="356" r:id="rId26"/>
    <p:sldId id="357" r:id="rId27"/>
    <p:sldId id="362" r:id="rId28"/>
    <p:sldId id="371" r:id="rId29"/>
    <p:sldId id="372" r:id="rId30"/>
    <p:sldId id="370" r:id="rId3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  <a:srgbClr val="FF9900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7" autoAdjust="0"/>
    <p:restoredTop sz="91096" autoAdjust="0"/>
  </p:normalViewPr>
  <p:slideViewPr>
    <p:cSldViewPr>
      <p:cViewPr varScale="1">
        <p:scale>
          <a:sx n="79" d="100"/>
          <a:sy n="79" d="100"/>
        </p:scale>
        <p:origin x="-86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0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39549D-4B2F-4F3D-9848-52C04A5781D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40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10872-C358-4704-9385-D937CC30965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89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3C333-E2F1-4EDF-AAFE-C4AE41A938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99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0AAD0-AF91-435B-A06F-0E102C18E5D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51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279E60-BBD7-48B2-9B3D-7EEE25DFFB8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05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AEE3B-9B63-4414-BCFB-7651F23561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8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9EB31-3379-4786-9AF9-381FE7AB70E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94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27FE0-2D5B-4953-8A1E-36C1D18E558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51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F34DC-B7BD-4B03-A40D-384F7A9D52E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1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89CA-9748-47CA-8D37-6B6C5E006D5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29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F11D5-4418-4228-9667-D36885312F0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31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B8119-F1C1-44F7-999C-A0EF5CEB8BB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96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1BB74-FEC4-4BFC-9BD5-2BD0C537AA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36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171EB-CBCC-4580-B9EA-0A099E571E0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4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40EAD0A-C94F-4912-8A71-5E2763C2356C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81000" y="2362200"/>
            <a:ext cx="8763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7200">
                <a:solidFill>
                  <a:srgbClr val="FFFF00"/>
                </a:solidFill>
              </a:rPr>
              <a:t>Struktura a organizace</a:t>
            </a:r>
            <a:r>
              <a:rPr lang="cs-CZ" sz="880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cs-CZ">
                <a:solidFill>
                  <a:srgbClr val="FFFF00"/>
                </a:solidFill>
              </a:rPr>
              <a:t>soudně lékařské</a:t>
            </a:r>
            <a:r>
              <a:rPr lang="cs-CZ" sz="800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cs-CZ" sz="8000">
                <a:solidFill>
                  <a:srgbClr val="FFFF00"/>
                </a:solidFill>
              </a:rPr>
              <a:t>služby </a:t>
            </a:r>
          </a:p>
          <a:p>
            <a:pPr algn="ctr">
              <a:lnSpc>
                <a:spcPct val="90000"/>
              </a:lnSpc>
            </a:pPr>
            <a:r>
              <a:rPr lang="cs-CZ" sz="8000">
                <a:solidFill>
                  <a:srgbClr val="FFFF00"/>
                </a:solidFill>
              </a:rPr>
              <a:t>v ČR</a:t>
            </a:r>
            <a:r>
              <a:rPr lang="cs-CZ" sz="880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351838" cy="1143000"/>
          </a:xfrm>
        </p:spPr>
        <p:txBody>
          <a:bodyPr/>
          <a:lstStyle/>
          <a:p>
            <a:pPr>
              <a:defRPr/>
            </a:pPr>
            <a:r>
              <a:rPr lang="cs-CZ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Povinné pitvy zdravotní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8784976" cy="4608512"/>
          </a:xfrm>
        </p:spPr>
        <p:txBody>
          <a:bodyPr/>
          <a:lstStyle/>
          <a:p>
            <a:pPr marL="1295400" lvl="2" indent="-381000">
              <a:buFontTx/>
              <a:buChar char="-"/>
            </a:pPr>
            <a:r>
              <a:rPr lang="cs-CZ" sz="2200" dirty="0" smtClean="0"/>
              <a:t>při náhlých a neočekávaných úmrtích, jestliže při prohlídce těla zemřelého nebylo možno jednoznačně zjistit </a:t>
            </a:r>
            <a:r>
              <a:rPr lang="cs-CZ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příčinu</a:t>
            </a:r>
            <a:r>
              <a:rPr lang="cs-CZ" sz="2200" dirty="0" smtClean="0"/>
              <a:t> smrti, </a:t>
            </a:r>
          </a:p>
          <a:p>
            <a:pPr marL="1295400" lvl="2" indent="-381000">
              <a:buFontTx/>
              <a:buChar char="-"/>
            </a:pPr>
            <a:r>
              <a:rPr lang="cs-CZ" sz="2200" dirty="0" smtClean="0"/>
              <a:t>při všech násilných úmrtích včetně sebevraždy,</a:t>
            </a:r>
            <a:r>
              <a:rPr lang="cs-CZ" sz="2200" dirty="0" smtClean="0">
                <a:solidFill>
                  <a:schemeClr val="hlink"/>
                </a:solidFill>
              </a:rPr>
              <a:t> </a:t>
            </a:r>
            <a:r>
              <a:rPr lang="cs-CZ" sz="2000" dirty="0" smtClean="0">
                <a:solidFill>
                  <a:schemeClr val="hlink"/>
                </a:solidFill>
              </a:rPr>
              <a:t>(</a:t>
            </a:r>
            <a:r>
              <a:rPr lang="cs-CZ" sz="2000" b="1" dirty="0">
                <a:solidFill>
                  <a:srgbClr val="FFFF00"/>
                </a:solidFill>
              </a:rPr>
              <a:t>relativně</a:t>
            </a:r>
            <a:r>
              <a:rPr lang="cs-CZ" sz="2000" dirty="0" smtClean="0">
                <a:solidFill>
                  <a:schemeClr val="hlink"/>
                </a:solidFill>
              </a:rPr>
              <a:t>)</a:t>
            </a:r>
            <a:endParaRPr lang="cs-CZ" sz="2200" dirty="0" smtClean="0">
              <a:solidFill>
                <a:schemeClr val="hlink"/>
              </a:solidFill>
            </a:endParaRPr>
          </a:p>
          <a:p>
            <a:pPr marL="1295400" lvl="2" indent="-381000">
              <a:buFontTx/>
              <a:buChar char="-"/>
            </a:pPr>
            <a:r>
              <a:rPr lang="cs-CZ" sz="2200" dirty="0" smtClean="0"/>
              <a:t>při podezření, že úmrtí může být v příčinné souvislosti s nesprávným </a:t>
            </a:r>
            <a:r>
              <a:rPr lang="cs-CZ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postupem</a:t>
            </a:r>
            <a:r>
              <a:rPr lang="cs-CZ" sz="2200" dirty="0" smtClean="0"/>
              <a:t> při poskytování zdravotních služeb, které vyslovil zdravotnický pracovník zúčastněný na poskytování zdravotních služeb, lékař, který provedl prohlídku těla zemřelého, nebo osoba blízká zemřelému, </a:t>
            </a:r>
          </a:p>
          <a:p>
            <a:pPr marL="1295400" lvl="2" indent="-381000">
              <a:buFontTx/>
              <a:buChar char="-"/>
            </a:pPr>
            <a:r>
              <a:rPr lang="cs-CZ" sz="2200" dirty="0" smtClean="0"/>
              <a:t>při podezření, že úmrtí mohlo být způsobeno v souvislosti se zneužíváním návykových látek,</a:t>
            </a:r>
            <a:r>
              <a:rPr lang="cs-CZ" sz="2200" dirty="0" smtClean="0">
                <a:solidFill>
                  <a:schemeClr val="hlink"/>
                </a:solidFill>
              </a:rPr>
              <a:t> </a:t>
            </a:r>
            <a:r>
              <a:rPr lang="cs-CZ" sz="2000" dirty="0" smtClean="0">
                <a:solidFill>
                  <a:schemeClr val="hlink"/>
                </a:solidFill>
              </a:rPr>
              <a:t>(</a:t>
            </a:r>
            <a:r>
              <a:rPr lang="cs-CZ" sz="2000" b="1" dirty="0">
                <a:solidFill>
                  <a:srgbClr val="FFFF00"/>
                </a:solidFill>
              </a:rPr>
              <a:t>relativně</a:t>
            </a:r>
            <a:r>
              <a:rPr lang="cs-CZ" sz="2000" dirty="0" smtClean="0">
                <a:solidFill>
                  <a:schemeClr val="hlink"/>
                </a:solidFill>
              </a:rPr>
              <a:t>)</a:t>
            </a:r>
            <a:endParaRPr lang="cs-CZ" sz="2200" dirty="0" smtClean="0">
              <a:solidFill>
                <a:schemeClr val="hlink"/>
              </a:solidFill>
            </a:endParaRPr>
          </a:p>
          <a:p>
            <a:pPr marL="1295400" lvl="2" indent="-381000">
              <a:buFontTx/>
              <a:buChar char="-"/>
            </a:pPr>
            <a:r>
              <a:rPr lang="cs-CZ" sz="2200" dirty="0" smtClean="0"/>
              <a:t>u osob, které zemřely ve výkonu vazby, </a:t>
            </a:r>
            <a:r>
              <a:rPr lang="cs-CZ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trestu</a:t>
            </a:r>
            <a:r>
              <a:rPr lang="cs-CZ" sz="2200" dirty="0" smtClean="0"/>
              <a:t> odnětí svobody nebo zabezpečovací detence </a:t>
            </a:r>
          </a:p>
        </p:txBody>
      </p:sp>
    </p:spTree>
    <p:extLst>
      <p:ext uri="{BB962C8B-B14F-4D97-AF65-F5344CB8AC3E}">
        <p14:creationId xmlns:p14="http://schemas.microsoft.com/office/powerpoint/2010/main" val="33567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/>
          <a:lstStyle/>
          <a:p>
            <a:r>
              <a:rPr lang="cs-CZ" u="sng" dirty="0"/>
              <a:t>Pitva se neprovádí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8352928" cy="338437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sz="4800" dirty="0">
                <a:solidFill>
                  <a:srgbClr val="FF9900"/>
                </a:solidFill>
              </a:rPr>
              <a:t>Prohlížející </a:t>
            </a:r>
            <a:r>
              <a:rPr lang="cs-CZ" sz="4400" dirty="0">
                <a:solidFill>
                  <a:srgbClr val="FF9900"/>
                </a:solidFill>
              </a:rPr>
              <a:t>lékař neshledá </a:t>
            </a:r>
            <a:r>
              <a:rPr lang="cs-CZ" sz="4400" dirty="0" smtClean="0">
                <a:solidFill>
                  <a:srgbClr val="FF9900"/>
                </a:solidFill>
              </a:rPr>
              <a:t>důvodu.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sz="4400" dirty="0" smtClean="0">
                <a:solidFill>
                  <a:srgbClr val="FF9900"/>
                </a:solidFill>
              </a:rPr>
              <a:t>Příčina </a:t>
            </a:r>
            <a:r>
              <a:rPr lang="cs-CZ" sz="4400" dirty="0">
                <a:solidFill>
                  <a:srgbClr val="FF9900"/>
                </a:solidFill>
              </a:rPr>
              <a:t>smrti je zcela jasná</a:t>
            </a:r>
            <a:r>
              <a:rPr lang="cs-CZ" sz="4400" dirty="0" smtClean="0">
                <a:solidFill>
                  <a:srgbClr val="FF990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endParaRPr lang="cs-CZ" sz="2800" dirty="0" smtClean="0">
              <a:solidFill>
                <a:srgbClr val="FF99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cs-CZ" sz="3600" dirty="0" smtClean="0">
                <a:solidFill>
                  <a:srgbClr val="FF9900"/>
                </a:solidFill>
              </a:rPr>
              <a:t>Provozní důvody </a:t>
            </a:r>
            <a:r>
              <a:rPr lang="cs-CZ" sz="2400" dirty="0" smtClean="0">
                <a:solidFill>
                  <a:srgbClr val="FF9900"/>
                </a:solidFill>
              </a:rPr>
              <a:t>(rozhodne vedoucí pracoviště, ale pouze za výše uvedených podmínek a musí informovat PČR)</a:t>
            </a:r>
            <a:endParaRPr lang="cs-CZ" sz="24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351838" cy="1143000"/>
          </a:xfrm>
        </p:spPr>
        <p:txBody>
          <a:bodyPr/>
          <a:lstStyle/>
          <a:p>
            <a:pPr>
              <a:defRPr/>
            </a:pPr>
            <a:r>
              <a:rPr lang="cs-CZ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Kolize povinných pitev (§ 88/4)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60575"/>
            <a:ext cx="7561262" cy="5975350"/>
          </a:xfrm>
        </p:spPr>
        <p:txBody>
          <a:bodyPr/>
          <a:lstStyle/>
          <a:p>
            <a:pPr marL="1295400" lvl="2" indent="-381000">
              <a:buFontTx/>
              <a:buNone/>
            </a:pPr>
            <a:r>
              <a:rPr lang="cs-CZ" sz="3600" smtClean="0"/>
              <a:t>	Jde-li současně o povinnou pitvu patologicko-anatomickou a zdravotní, provede se pitva zdravotní! </a:t>
            </a:r>
          </a:p>
        </p:txBody>
      </p:sp>
    </p:spTree>
    <p:extLst>
      <p:ext uri="{BB962C8B-B14F-4D97-AF65-F5344CB8AC3E}">
        <p14:creationId xmlns:p14="http://schemas.microsoft.com/office/powerpoint/2010/main" val="36059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351838" cy="1143000"/>
          </a:xfrm>
        </p:spPr>
        <p:txBody>
          <a:bodyPr/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Nesouhlas oprávněné osoby s pitvou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556792"/>
            <a:ext cx="8424936" cy="5113337"/>
          </a:xfrm>
        </p:spPr>
        <p:txBody>
          <a:bodyPr/>
          <a:lstStyle/>
          <a:p>
            <a:pPr marL="533400" indent="-533400"/>
            <a:r>
              <a:rPr lang="cs-CZ" sz="2800" dirty="0" smtClean="0"/>
              <a:t>O neprovedení pitvy, se kterou je vyjádřen nesouhlas, rozhoduje prohlížející lékař nebo poskytovatel provádějící pitvu</a:t>
            </a:r>
          </a:p>
          <a:p>
            <a:pPr marL="533400" indent="-533400"/>
            <a:r>
              <a:rPr lang="cs-CZ" sz="2800" dirty="0" smtClean="0"/>
              <a:t>Možné u pitev nepovinných a </a:t>
            </a:r>
            <a:r>
              <a:rPr lang="cs-CZ" sz="2800" b="1" dirty="0" smtClean="0"/>
              <a:t>relativně povinných</a:t>
            </a:r>
            <a:endParaRPr lang="cs-CZ" sz="2800" dirty="0" smtClean="0"/>
          </a:p>
          <a:p>
            <a:pPr marL="533400" indent="-533400"/>
            <a:endParaRPr lang="cs-CZ" sz="2800" dirty="0" smtClean="0"/>
          </a:p>
          <a:p>
            <a:pPr marL="533400" indent="-533400"/>
            <a:r>
              <a:rPr lang="cs-CZ" sz="2800" dirty="0" smtClean="0"/>
              <a:t>Za splnění následujících podmínek:</a:t>
            </a:r>
            <a:br>
              <a:rPr lang="cs-CZ" sz="2800" dirty="0" smtClean="0"/>
            </a:br>
            <a:r>
              <a:rPr lang="cs-CZ" sz="2800" dirty="0" smtClean="0"/>
              <a:t>- příčina úmrtí je zřejmá</a:t>
            </a:r>
            <a:br>
              <a:rPr lang="cs-CZ" sz="2800" dirty="0" smtClean="0"/>
            </a:br>
            <a:r>
              <a:rPr lang="cs-CZ" sz="2800" dirty="0" smtClean="0"/>
              <a:t>- byl vysloven nesouhlas s pitvou (sám zemřelý </a:t>
            </a:r>
            <a:r>
              <a:rPr lang="cs-CZ" sz="2800" dirty="0" smtClean="0"/>
              <a:t>       	nebo </a:t>
            </a:r>
            <a:r>
              <a:rPr lang="cs-CZ" sz="2800" dirty="0" smtClean="0"/>
              <a:t>osoby blízké zemřelému)  </a:t>
            </a:r>
          </a:p>
        </p:txBody>
      </p:sp>
    </p:spTree>
    <p:extLst>
      <p:ext uri="{BB962C8B-B14F-4D97-AF65-F5344CB8AC3E}">
        <p14:creationId xmlns:p14="http://schemas.microsoft.com/office/powerpoint/2010/main" val="36902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Pitvy povinné </a:t>
            </a:r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relativně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000" dirty="0" smtClean="0"/>
              <a:t>(rekapitulace)</a:t>
            </a:r>
            <a:endParaRPr lang="cs-CZ" sz="20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213"/>
            <a:ext cx="8137525" cy="5256212"/>
          </a:xfrm>
        </p:spPr>
        <p:txBody>
          <a:bodyPr/>
          <a:lstStyle/>
          <a:p>
            <a:pPr marL="533400" indent="-533400">
              <a:buFontTx/>
              <a:buNone/>
            </a:pPr>
            <a:endParaRPr lang="cs-CZ" sz="2800" dirty="0" smtClean="0"/>
          </a:p>
          <a:p>
            <a:pPr marL="533400" indent="-533400">
              <a:spcBef>
                <a:spcPts val="1800"/>
              </a:spcBef>
              <a:buFontTx/>
              <a:buChar char="-"/>
            </a:pPr>
            <a:r>
              <a:rPr lang="cs-CZ" dirty="0" smtClean="0"/>
              <a:t>násilná úmrtí včetně sebevraždy</a:t>
            </a:r>
          </a:p>
          <a:p>
            <a:pPr marL="533400" indent="-533400">
              <a:spcBef>
                <a:spcPts val="1800"/>
              </a:spcBef>
              <a:buFontTx/>
              <a:buChar char="-"/>
            </a:pPr>
            <a:r>
              <a:rPr lang="cs-CZ" dirty="0" smtClean="0"/>
              <a:t>podezření na úmrtí způsobené v souvislosti se zneužíváním návykových látek</a:t>
            </a:r>
          </a:p>
          <a:p>
            <a:pPr marL="533400" indent="-533400">
              <a:spcBef>
                <a:spcPts val="1800"/>
              </a:spcBef>
              <a:buFontTx/>
              <a:buChar char="-"/>
            </a:pPr>
            <a:r>
              <a:rPr lang="cs-CZ" dirty="0" smtClean="0"/>
              <a:t>ženy zemřelé v souvislosti s reprodukcí </a:t>
            </a:r>
          </a:p>
          <a:p>
            <a:pPr marL="533400" indent="-533400">
              <a:spcBef>
                <a:spcPts val="1800"/>
              </a:spcBef>
              <a:buFontTx/>
              <a:buChar char="-"/>
            </a:pPr>
            <a:r>
              <a:rPr lang="cs-CZ" dirty="0" smtClean="0"/>
              <a:t>děti</a:t>
            </a:r>
            <a:endParaRPr lang="cs-CZ" sz="2800" i="1" dirty="0" smtClean="0"/>
          </a:p>
          <a:p>
            <a:pPr marL="533400" indent="-533400">
              <a:buFontTx/>
              <a:buNone/>
            </a:pPr>
            <a:endParaRPr lang="cs-CZ" sz="2400" dirty="0" smtClean="0"/>
          </a:p>
          <a:p>
            <a:pPr marL="533400" indent="-533400">
              <a:buFontTx/>
              <a:buNone/>
            </a:pPr>
            <a:endParaRPr lang="cs-CZ" sz="2400" dirty="0" smtClean="0"/>
          </a:p>
          <a:p>
            <a:pPr marL="533400" indent="-533400"/>
            <a:endParaRPr lang="cs-CZ" sz="2400" dirty="0" smtClean="0"/>
          </a:p>
          <a:p>
            <a:pPr marL="533400" indent="-533400"/>
            <a:endParaRPr lang="cs-CZ" sz="2400" dirty="0" smtClean="0"/>
          </a:p>
          <a:p>
            <a:pPr marL="533400" indent="-533400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8261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Pitvy povinné </a:t>
            </a:r>
            <a:r>
              <a:rPr lang="cs-CZ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absolutně</a:t>
            </a: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000" dirty="0"/>
              <a:t>(rekapitulace)</a:t>
            </a:r>
            <a:endParaRPr lang="cs-CZ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96975"/>
            <a:ext cx="8856984" cy="525621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 smtClean="0"/>
              <a:t>	- jestliže při prohlídce těla zemřelého nebylo možno jednoznačně zjistit příčinu smrti </a:t>
            </a:r>
            <a:br>
              <a:rPr lang="cs-CZ" sz="2400" dirty="0" smtClean="0"/>
            </a:br>
            <a:r>
              <a:rPr lang="cs-CZ" sz="2400" dirty="0" smtClean="0"/>
              <a:t>- při podezření, že úmrtí může být v příčinné souvislosti s postupem non lege </a:t>
            </a:r>
            <a:r>
              <a:rPr lang="cs-CZ" sz="2400" dirty="0" err="1" smtClean="0"/>
              <a:t>artis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- u osob, které zemřely ve výkonu vazby, trestu odnětí svobody    nebo zabezpečovací detence</a:t>
            </a:r>
            <a:br>
              <a:rPr lang="cs-CZ" sz="2400" dirty="0" smtClean="0"/>
            </a:br>
            <a:r>
              <a:rPr lang="cs-CZ" sz="2400" dirty="0" smtClean="0"/>
              <a:t>- u plodů z uměle přerušených těhotenství z genetické indikace</a:t>
            </a:r>
            <a:br>
              <a:rPr lang="cs-CZ" sz="2400" dirty="0" smtClean="0"/>
            </a:br>
            <a:r>
              <a:rPr lang="cs-CZ" sz="2400" dirty="0" smtClean="0">
                <a:latin typeface="Arial" charset="0"/>
              </a:rPr>
              <a:t>- </a:t>
            </a:r>
            <a:r>
              <a:rPr lang="cs-CZ" sz="2400" dirty="0" smtClean="0"/>
              <a:t>úmrtí při operaci a jiném intervenčním výkonu</a:t>
            </a:r>
            <a:r>
              <a:rPr lang="cs-CZ" sz="2400" dirty="0" smtClean="0">
                <a:latin typeface="Arial" charset="0"/>
              </a:rPr>
              <a:t/>
            </a:r>
            <a:br>
              <a:rPr lang="cs-CZ" sz="2400" dirty="0" smtClean="0">
                <a:latin typeface="Arial" charset="0"/>
              </a:rPr>
            </a:br>
            <a:r>
              <a:rPr lang="cs-CZ" sz="2400" dirty="0" smtClean="0"/>
              <a:t>- úmrtí v souvislosti s lékařským experimentem 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- </a:t>
            </a:r>
            <a:r>
              <a:rPr lang="cs-CZ" sz="2400" dirty="0" smtClean="0"/>
              <a:t>úmrtí v souvislosti s odběrem orgánu za účelem transplantace nebo tkání nebo buněk pro použití u člověka</a:t>
            </a:r>
            <a:br>
              <a:rPr lang="cs-CZ" sz="2400" dirty="0" smtClean="0"/>
            </a:br>
            <a:r>
              <a:rPr lang="cs-CZ" sz="2400" dirty="0" smtClean="0"/>
              <a:t>- jestliže byl z těla zemřelého proveden odběr orgánu pro účely transplantací  </a:t>
            </a:r>
            <a:endParaRPr lang="cs-CZ" sz="2000" i="1" dirty="0" smtClean="0"/>
          </a:p>
          <a:p>
            <a:pPr>
              <a:buFontTx/>
              <a:buNone/>
            </a:pPr>
            <a:endParaRPr lang="cs-CZ" sz="2000" dirty="0" smtClean="0"/>
          </a:p>
          <a:p>
            <a:pPr>
              <a:buFontTx/>
              <a:buNone/>
            </a:pP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979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351838" cy="1143000"/>
          </a:xfrm>
        </p:spPr>
        <p:txBody>
          <a:bodyPr/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Rozhodnutí o provedení pitvy neurčené prohlížejícím lékařem</a:t>
            </a:r>
            <a:endParaRPr lang="cs-CZ" sz="4000" b="1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2708920"/>
            <a:ext cx="7561262" cy="3096344"/>
          </a:xfrm>
        </p:spPr>
        <p:txBody>
          <a:bodyPr/>
          <a:lstStyle/>
          <a:p>
            <a:pPr marL="533400" indent="-533400"/>
            <a:r>
              <a:rPr lang="cs-CZ" sz="2800" dirty="0" smtClean="0"/>
              <a:t>Poskytovatel provádějící pitvu může rozhodnout </a:t>
            </a:r>
            <a:r>
              <a:rPr lang="cs-CZ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 provedení </a:t>
            </a:r>
            <a:r>
              <a:rPr lang="cs-CZ" sz="2800" dirty="0" smtClean="0"/>
              <a:t>patologicko-anatomické nebo zdravotní pitvy, i když nebyla určena lékařem provádějícím prohlídku těla zemřelého!!!</a:t>
            </a:r>
          </a:p>
          <a:p>
            <a:pPr marL="0" indent="0">
              <a:buNone/>
            </a:pPr>
            <a:r>
              <a:rPr lang="cs-CZ" sz="1800" i="1" dirty="0" smtClean="0"/>
              <a:t>						</a:t>
            </a:r>
          </a:p>
          <a:p>
            <a:pPr marL="0" indent="0">
              <a:buNone/>
            </a:pPr>
            <a:r>
              <a:rPr lang="cs-CZ" sz="1800" i="1" dirty="0"/>
              <a:t>	</a:t>
            </a:r>
            <a:r>
              <a:rPr lang="cs-CZ" sz="1800" i="1" dirty="0" smtClean="0"/>
              <a:t>					</a:t>
            </a:r>
            <a:r>
              <a:rPr lang="cs-CZ" sz="1800" i="1" dirty="0" smtClean="0"/>
              <a:t>Např</a:t>
            </a:r>
            <a:r>
              <a:rPr lang="cs-CZ" sz="1800" i="1" dirty="0" smtClean="0"/>
              <a:t>. úmrtí v cizině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618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shade val="8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1143000" y="549275"/>
            <a:ext cx="7100888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cs-CZ" sz="7200">
                <a:solidFill>
                  <a:schemeClr val="tx1"/>
                </a:solidFill>
              </a:rPr>
              <a:t>Koordinace činnosti mezi soudním lékařem a orgány činnými v tr. řízení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>
                <a:gamma/>
                <a:tint val="60784"/>
                <a:invGamma/>
              </a:schemeClr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76672"/>
            <a:ext cx="7772400" cy="1296144"/>
          </a:xfrm>
        </p:spPr>
        <p:txBody>
          <a:bodyPr/>
          <a:lstStyle/>
          <a:p>
            <a:r>
              <a:rPr lang="cs-CZ" sz="6000" dirty="0">
                <a:solidFill>
                  <a:srgbClr val="CC0000"/>
                </a:solidFill>
                <a:latin typeface="Arial" charset="0"/>
                <a:cs typeface="Arial" charset="0"/>
              </a:rPr>
              <a:t>§ 105</a:t>
            </a:r>
            <a:r>
              <a:rPr lang="cs-CZ" sz="6000" dirty="0">
                <a:solidFill>
                  <a:srgbClr val="CC0000"/>
                </a:solidFill>
                <a:latin typeface="Arial" charset="0"/>
              </a:rPr>
              <a:t>/1</a:t>
            </a:r>
            <a:r>
              <a:rPr lang="cs-CZ" sz="6000" dirty="0">
                <a:solidFill>
                  <a:srgbClr val="CC0000"/>
                </a:solidFill>
                <a:latin typeface="Arial" charset="0"/>
                <a:cs typeface="Arial" charset="0"/>
              </a:rPr>
              <a:t> </a:t>
            </a:r>
            <a:r>
              <a:rPr lang="cs-CZ" sz="6000" dirty="0">
                <a:solidFill>
                  <a:srgbClr val="CC0000"/>
                </a:solidFill>
                <a:latin typeface="Arial" charset="0"/>
              </a:rPr>
              <a:t>tr. řádu</a:t>
            </a:r>
            <a:r>
              <a:rPr lang="cs-CZ" sz="600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  <a:r>
              <a:rPr lang="cs-CZ" sz="6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cs-CZ" sz="6000" dirty="0">
                <a:solidFill>
                  <a:srgbClr val="000000"/>
                </a:solidFill>
                <a:latin typeface="Arial" charset="0"/>
              </a:rPr>
            </a:br>
            <a:endParaRPr lang="cs-CZ" sz="6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800" dirty="0" smtClean="0">
                <a:solidFill>
                  <a:schemeClr val="tx1"/>
                </a:solidFill>
              </a:rPr>
              <a:t>	Je-li </a:t>
            </a:r>
            <a:r>
              <a:rPr lang="cs-CZ" sz="2800" dirty="0">
                <a:solidFill>
                  <a:schemeClr val="tx1"/>
                </a:solidFill>
              </a:rPr>
              <a:t>k objasnění skutečnosti důležité pro trestní řízení třeba odborných znalostí, vyžádá orgán činný v trestním řízení odborné vyjádření. Jestliže pro složitost posuzované otázky takový postup není postačující, přibere orgán činný v trestním řízení znalce. V přípravném řízení přibírá znalce ten orgán činný v trestním řízení, jež považuje znalecký posudek za nezbytný pro rozhodnutí, pokud byla věc vrácena k došetření, státní zástupce, a v řízení před soudem předseda senátu. </a:t>
            </a:r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	</a:t>
            </a:r>
            <a:r>
              <a:rPr lang="cs-CZ" sz="2000" dirty="0" smtClean="0">
                <a:solidFill>
                  <a:schemeClr val="tx1"/>
                </a:solidFill>
              </a:rPr>
              <a:t>O </a:t>
            </a:r>
            <a:r>
              <a:rPr lang="cs-CZ" sz="2000" dirty="0">
                <a:solidFill>
                  <a:schemeClr val="tx1"/>
                </a:solidFill>
              </a:rPr>
              <a:t>přibrání znalce se vyrozumí obviněný a v řízení před soudem též státní zástupce. Jiná osoba se o přibrání znalce vyrozumí, je-li k podání znaleckého posudku třeba, aby tato osoba něco konala nebo strpěla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90391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6600" dirty="0">
                <a:solidFill>
                  <a:srgbClr val="CC0000"/>
                </a:solidFill>
              </a:rPr>
              <a:t>Znalci zdravotnictví </a:t>
            </a:r>
          </a:p>
          <a:p>
            <a:pPr algn="ctr">
              <a:buFontTx/>
              <a:buNone/>
            </a:pPr>
            <a:r>
              <a:rPr lang="cs-CZ" sz="6600" dirty="0">
                <a:solidFill>
                  <a:srgbClr val="CC0000"/>
                </a:solidFill>
              </a:rPr>
              <a:t>všech oborů</a:t>
            </a:r>
          </a:p>
          <a:p>
            <a:pPr>
              <a:buFontTx/>
              <a:buNone/>
            </a:pPr>
            <a:endParaRPr lang="cs-CZ" dirty="0"/>
          </a:p>
          <a:p>
            <a:pPr algn="ctr">
              <a:buFontTx/>
              <a:buNone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Vždy je třeba vybrat znalce, který je pro svoji činnost náležitě vzdělán a školen</a:t>
            </a:r>
          </a:p>
          <a:p>
            <a:pPr>
              <a:buFontTx/>
              <a:buNone/>
            </a:pPr>
            <a:endParaRPr lang="cs-CZ" sz="2000" dirty="0"/>
          </a:p>
          <a:p>
            <a:pPr>
              <a:buFontTx/>
              <a:buNone/>
            </a:pPr>
            <a:r>
              <a:rPr lang="cs-CZ" sz="2000" dirty="0"/>
              <a:t>nejčastější chyby:</a:t>
            </a:r>
          </a:p>
          <a:p>
            <a:r>
              <a:rPr lang="cs-CZ" sz="2000" dirty="0"/>
              <a:t>chirurgie</a:t>
            </a:r>
          </a:p>
          <a:p>
            <a:r>
              <a:rPr lang="cs-CZ" sz="2000" dirty="0"/>
              <a:t>alkohol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99" name="Group 87"/>
          <p:cNvGraphicFramePr>
            <a:graphicFrameLocks noGrp="1"/>
          </p:cNvGraphicFramePr>
          <p:nvPr/>
        </p:nvGraphicFramePr>
        <p:xfrm>
          <a:off x="914400" y="2819400"/>
          <a:ext cx="2667000" cy="1188720"/>
        </p:xfrm>
        <a:graphic>
          <a:graphicData uri="http://schemas.openxmlformats.org/drawingml/2006/table">
            <a:tbl>
              <a:tblPr/>
              <a:tblGrid>
                <a:gridCol w="26670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Fakultní nemocnice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197" name="Group 85"/>
          <p:cNvGraphicFramePr>
            <a:graphicFrameLocks noGrp="1"/>
          </p:cNvGraphicFramePr>
          <p:nvPr/>
        </p:nvGraphicFramePr>
        <p:xfrm>
          <a:off x="5029200" y="762000"/>
          <a:ext cx="3352800" cy="1432560"/>
        </p:xfrm>
        <a:graphic>
          <a:graphicData uri="http://schemas.openxmlformats.org/drawingml/2006/table">
            <a:tbl>
              <a:tblPr/>
              <a:tblGrid>
                <a:gridCol w="33528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Ministerstvo školství</a:t>
                      </a:r>
                      <a:r>
                        <a:rPr kumimoji="0" lang="cs-CZ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196" name="Group 84"/>
          <p:cNvGraphicFramePr>
            <a:graphicFrameLocks noGrp="1"/>
          </p:cNvGraphicFramePr>
          <p:nvPr/>
        </p:nvGraphicFramePr>
        <p:xfrm>
          <a:off x="533400" y="762000"/>
          <a:ext cx="3429000" cy="143256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Ministerstvo zdravotnictví</a:t>
                      </a:r>
                      <a:endParaRPr kumimoji="0" lang="cs-CZ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203" name="Group 91"/>
          <p:cNvGraphicFramePr>
            <a:graphicFrameLocks noGrp="1"/>
          </p:cNvGraphicFramePr>
          <p:nvPr/>
        </p:nvGraphicFramePr>
        <p:xfrm>
          <a:off x="5334000" y="2819400"/>
          <a:ext cx="2971800" cy="1188720"/>
        </p:xfrm>
        <a:graphic>
          <a:graphicData uri="http://schemas.openxmlformats.org/drawingml/2006/table">
            <a:tbl>
              <a:tblPr/>
              <a:tblGrid>
                <a:gridCol w="29718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Lékařské fakulty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189" name="Group 77"/>
          <p:cNvGraphicFramePr>
            <a:graphicFrameLocks noGrp="1"/>
          </p:cNvGraphicFramePr>
          <p:nvPr/>
        </p:nvGraphicFramePr>
        <p:xfrm>
          <a:off x="381000" y="4876800"/>
          <a:ext cx="8458200" cy="1456944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</a:rPr>
                        <a:t>       Zdravotnická část                   Školská část</a:t>
                      </a:r>
                      <a:endParaRPr kumimoji="0" lang="cs-CZ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Ústavy soudního lékařství  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65" name="Line 53"/>
          <p:cNvSpPr>
            <a:spLocks noChangeShapeType="1"/>
          </p:cNvSpPr>
          <p:nvPr/>
        </p:nvSpPr>
        <p:spPr bwMode="auto">
          <a:xfrm>
            <a:off x="381000" y="5638800"/>
            <a:ext cx="845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0166" name="Line 54"/>
          <p:cNvSpPr>
            <a:spLocks noChangeShapeType="1"/>
          </p:cNvSpPr>
          <p:nvPr/>
        </p:nvSpPr>
        <p:spPr bwMode="auto">
          <a:xfrm>
            <a:off x="5029200" y="4876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0172" name="Line 60"/>
          <p:cNvSpPr>
            <a:spLocks noChangeShapeType="1"/>
          </p:cNvSpPr>
          <p:nvPr/>
        </p:nvSpPr>
        <p:spPr bwMode="auto">
          <a:xfrm flipH="1" flipV="1">
            <a:off x="6781800" y="2209800"/>
            <a:ext cx="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0173" name="Line 61"/>
          <p:cNvSpPr>
            <a:spLocks noChangeShapeType="1"/>
          </p:cNvSpPr>
          <p:nvPr/>
        </p:nvSpPr>
        <p:spPr bwMode="auto">
          <a:xfrm flipH="1" flipV="1">
            <a:off x="2209800" y="4038600"/>
            <a:ext cx="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0174" name="Line 62"/>
          <p:cNvSpPr>
            <a:spLocks noChangeShapeType="1"/>
          </p:cNvSpPr>
          <p:nvPr/>
        </p:nvSpPr>
        <p:spPr bwMode="auto">
          <a:xfrm flipV="1">
            <a:off x="6781800" y="4038600"/>
            <a:ext cx="0" cy="762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0175" name="Line 63"/>
          <p:cNvSpPr>
            <a:spLocks noChangeShapeType="1"/>
          </p:cNvSpPr>
          <p:nvPr/>
        </p:nvSpPr>
        <p:spPr bwMode="auto">
          <a:xfrm flipH="1" flipV="1">
            <a:off x="2286000" y="2209800"/>
            <a:ext cx="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72" grpId="0" animBg="1"/>
      <p:bldP spid="90173" grpId="0" animBg="1"/>
      <p:bldP spid="90174" grpId="0" animBg="1"/>
      <p:bldP spid="901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85800" y="914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800"/>
              <a:t>Činnost znalce v oboru soudní lékařství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914400" y="2819400"/>
            <a:ext cx="7772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>
              <a:spcBef>
                <a:spcPct val="55000"/>
              </a:spcBef>
              <a:buFontTx/>
              <a:buAutoNum type="arabicPeriod"/>
            </a:pPr>
            <a:r>
              <a:rPr lang="cs-CZ" sz="4400">
                <a:solidFill>
                  <a:srgbClr val="FFFF00"/>
                </a:solidFill>
              </a:rPr>
              <a:t>Posuzování poškození zdraví  živých pacientů</a:t>
            </a:r>
          </a:p>
          <a:p>
            <a:pPr marL="457200" indent="-457200">
              <a:spcBef>
                <a:spcPct val="55000"/>
              </a:spcBef>
              <a:buFontTx/>
              <a:buAutoNum type="arabicPeriod"/>
            </a:pPr>
            <a:r>
              <a:rPr lang="cs-CZ" sz="4400">
                <a:solidFill>
                  <a:srgbClr val="FFFF00"/>
                </a:solidFill>
              </a:rPr>
              <a:t>Posuzování okolností úmrtí.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1042988" y="404813"/>
            <a:ext cx="6897687" cy="1641475"/>
          </a:xfrm>
          <a:prstGeom prst="rect">
            <a:avLst/>
          </a:prstGeom>
          <a:solidFill>
            <a:srgbClr val="CCFFCC"/>
          </a:solidFill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 algn="ctr" eaLnBrk="0" hangingPunct="0"/>
            <a:r>
              <a:rPr lang="cs-CZ" sz="4400"/>
              <a:t>Posuzování poškození zdraví </a:t>
            </a:r>
          </a:p>
          <a:p>
            <a:pPr marL="457200" indent="-457200" algn="ctr" eaLnBrk="0" hangingPunct="0"/>
            <a:r>
              <a:rPr lang="cs-CZ" sz="4400"/>
              <a:t>u živých osob</a:t>
            </a:r>
            <a:r>
              <a:rPr lang="cs-CZ" sz="5400">
                <a:cs typeface="Arial" charset="0"/>
              </a:rPr>
              <a:t>.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685800" y="2514600"/>
            <a:ext cx="784860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5000"/>
              </a:spcBef>
              <a:buFontTx/>
              <a:buAutoNum type="arabicPeriod"/>
            </a:pPr>
            <a:r>
              <a:rPr lang="cs-CZ" sz="4800">
                <a:solidFill>
                  <a:srgbClr val="FFFF00"/>
                </a:solidFill>
              </a:rPr>
              <a:t>Posuzování mechanických příčin.</a:t>
            </a:r>
          </a:p>
          <a:p>
            <a:pPr marL="457200" indent="-457200">
              <a:spcBef>
                <a:spcPct val="55000"/>
              </a:spcBef>
              <a:buFontTx/>
              <a:buAutoNum type="arabicPeriod"/>
            </a:pPr>
            <a:r>
              <a:rPr lang="cs-CZ" sz="4800">
                <a:solidFill>
                  <a:srgbClr val="FFFF00"/>
                </a:solidFill>
              </a:rPr>
              <a:t>Posuzování hladin alkoholu, toxických látek a drog.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533400" y="3352800"/>
            <a:ext cx="78486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5000"/>
              </a:spcBef>
            </a:pPr>
            <a:r>
              <a:rPr lang="cs-CZ" sz="4800">
                <a:solidFill>
                  <a:srgbClr val="FFFF00"/>
                </a:solidFill>
              </a:rPr>
              <a:t>Vznikne-li podezření, že smrt člověka byla způsobena trestným činem, musí být mrtvola prohlédnuta a pitvána. .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457200" y="304800"/>
            <a:ext cx="8153400" cy="2841625"/>
          </a:xfrm>
          <a:prstGeom prst="rect">
            <a:avLst/>
          </a:prstGeom>
          <a:solidFill>
            <a:srgbClr val="CCFFCC"/>
          </a:solidFill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>
              <a:spcBef>
                <a:spcPct val="55000"/>
              </a:spcBef>
            </a:pPr>
            <a:r>
              <a:rPr lang="cs-CZ" sz="4400"/>
              <a:t>Hodnocení poškození zdraví </a:t>
            </a:r>
            <a:br>
              <a:rPr lang="cs-CZ" sz="4400"/>
            </a:br>
            <a:r>
              <a:rPr lang="cs-CZ" sz="4400"/>
              <a:t>předcházející smrt</a:t>
            </a:r>
          </a:p>
          <a:p>
            <a:pPr marL="457200" indent="-457200" algn="ctr">
              <a:spcBef>
                <a:spcPct val="20000"/>
              </a:spcBef>
            </a:pPr>
            <a:r>
              <a:rPr lang="cs-CZ" sz="5400"/>
              <a:t>   tj. soudní pitva</a:t>
            </a:r>
            <a:br>
              <a:rPr lang="cs-CZ" sz="5400"/>
            </a:br>
            <a:r>
              <a:rPr lang="cs-CZ" sz="2400"/>
              <a:t>(§ 115 tr. řádu)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636560" y="1988840"/>
            <a:ext cx="7772400" cy="405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3200" dirty="0" smtClean="0">
                <a:solidFill>
                  <a:srgbClr val="FFFF00"/>
                </a:solidFill>
              </a:rPr>
              <a:t>Jestliže </a:t>
            </a:r>
            <a:r>
              <a:rPr lang="cs-CZ" sz="3200" dirty="0">
                <a:solidFill>
                  <a:srgbClr val="FFFF00"/>
                </a:solidFill>
              </a:rPr>
              <a:t>jde o objasnění skutečnosti zvláště důležité, je třeba přibrat znalce dva. Dva znalce je třeba přibrat vždy, jde-li o prohlídku a pitvu mrtvoly (§ 115). </a:t>
            </a:r>
            <a:endParaRPr lang="cs-CZ" sz="3200" dirty="0" smtClean="0">
              <a:solidFill>
                <a:srgbClr val="FFFF00"/>
              </a:solidFill>
            </a:endParaRPr>
          </a:p>
          <a:p>
            <a:endParaRPr lang="cs-CZ" sz="3200" dirty="0" smtClean="0">
              <a:solidFill>
                <a:srgbClr val="FFFF00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K </a:t>
            </a:r>
            <a:r>
              <a:rPr lang="cs-CZ" sz="2400" dirty="0">
                <a:solidFill>
                  <a:schemeClr val="tx1"/>
                </a:solidFill>
              </a:rPr>
              <a:t>prohlídce a pitvě mrtvoly nesmí být přibrán jako znalec ten lékař, který zemřelého ošetřoval pro nemoc, která smrti bezprostředně předcházela</a:t>
            </a:r>
            <a:r>
              <a:rPr lang="cs-CZ" sz="2400" dirty="0" smtClean="0">
                <a:solidFill>
                  <a:schemeClr val="tx1"/>
                </a:solidFill>
              </a:rPr>
              <a:t>."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762000" y="9144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6000" dirty="0">
                <a:solidFill>
                  <a:srgbClr val="CC0000"/>
                </a:solidFill>
                <a:latin typeface="Arial" charset="0"/>
                <a:cs typeface="Arial" charset="0"/>
              </a:rPr>
              <a:t>§ </a:t>
            </a:r>
            <a:r>
              <a:rPr lang="cs-CZ" sz="60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105</a:t>
            </a:r>
            <a:r>
              <a:rPr lang="cs-CZ" sz="6000" dirty="0" smtClean="0">
                <a:solidFill>
                  <a:srgbClr val="CC0000"/>
                </a:solidFill>
                <a:latin typeface="Arial" charset="0"/>
              </a:rPr>
              <a:t>/4</a:t>
            </a:r>
            <a:r>
              <a:rPr lang="cs-CZ" sz="60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</a:t>
            </a:r>
            <a:r>
              <a:rPr lang="cs-CZ" sz="6000" dirty="0">
                <a:solidFill>
                  <a:srgbClr val="CC0000"/>
                </a:solidFill>
                <a:latin typeface="Arial" charset="0"/>
              </a:rPr>
              <a:t>tr. řádu</a:t>
            </a:r>
            <a:endParaRPr lang="cs-CZ" sz="60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44675"/>
            <a:ext cx="8642350" cy="1871663"/>
          </a:xfrm>
        </p:spPr>
        <p:txBody>
          <a:bodyPr/>
          <a:lstStyle/>
          <a:p>
            <a:r>
              <a:rPr lang="cs-CZ" sz="6600">
                <a:solidFill>
                  <a:srgbClr val="FFFF00"/>
                </a:solidFill>
              </a:rPr>
              <a:t>Činnost lékaře </a:t>
            </a:r>
            <a:br>
              <a:rPr lang="cs-CZ" sz="6600">
                <a:solidFill>
                  <a:srgbClr val="FFFF00"/>
                </a:solidFill>
              </a:rPr>
            </a:br>
            <a:r>
              <a:rPr lang="cs-CZ" sz="6600">
                <a:solidFill>
                  <a:srgbClr val="FFFF00"/>
                </a:solidFill>
              </a:rPr>
              <a:t>na místě nálezu mrtvého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933056"/>
            <a:ext cx="8569325" cy="2160364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cs-CZ" sz="3600" b="1" dirty="0">
                <a:solidFill>
                  <a:srgbClr val="FFFF00"/>
                </a:solidFill>
              </a:rPr>
              <a:t>ohledání</a:t>
            </a:r>
            <a:r>
              <a:rPr lang="cs-CZ" sz="1200" b="1" dirty="0"/>
              <a:t> </a:t>
            </a:r>
          </a:p>
          <a:p>
            <a:pPr algn="ctr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cs-CZ" sz="1600" b="1" dirty="0"/>
              <a:t>zemřelého právní úkon pro potřeby orgánů činných v tr. řízení a je součástí ohledání místa činu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cs-CZ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lékař </a:t>
            </a:r>
            <a:r>
              <a:rPr lang="cs-CZ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znalec jmenovaný Krajským soudem </a:t>
            </a:r>
            <a:r>
              <a:rPr lang="cs-CZ" sz="2400" dirty="0" smtClean="0"/>
              <a:t>(nebo </a:t>
            </a:r>
            <a:r>
              <a:rPr lang="cs-CZ" sz="2400" dirty="0"/>
              <a:t>Ministrem </a:t>
            </a:r>
            <a:r>
              <a:rPr lang="cs-CZ" sz="2400" dirty="0" smtClean="0"/>
              <a:t>spravedlnosti) </a:t>
            </a:r>
            <a:r>
              <a:rPr lang="cs-CZ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obor </a:t>
            </a:r>
            <a:r>
              <a:rPr lang="cs-CZ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soudní </a:t>
            </a:r>
            <a:r>
              <a:rPr lang="cs-CZ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lékařství 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539750" y="404813"/>
            <a:ext cx="770413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60000"/>
              </a:spcBef>
            </a:pPr>
            <a:r>
              <a:rPr lang="cs-CZ" sz="4000" b="1">
                <a:solidFill>
                  <a:srgbClr val="FFFF00"/>
                </a:solidFill>
              </a:rPr>
              <a:t>prohlídka</a:t>
            </a:r>
            <a:r>
              <a:rPr lang="cs-CZ" sz="2000" b="1">
                <a:solidFill>
                  <a:schemeClr val="tx1"/>
                </a:solidFill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60000"/>
              </a:spcBef>
            </a:pPr>
            <a:r>
              <a:rPr lang="cs-CZ" sz="2000">
                <a:solidFill>
                  <a:schemeClr val="tx1"/>
                </a:solidFill>
              </a:rPr>
              <a:t>zemřelého pro potřeby zdravotnické </a:t>
            </a:r>
          </a:p>
          <a:p>
            <a:pPr marL="342900" indent="-342900">
              <a:lnSpc>
                <a:spcPct val="80000"/>
              </a:lnSpc>
              <a:spcBef>
                <a:spcPct val="60000"/>
              </a:spcBef>
            </a:pPr>
            <a:r>
              <a:rPr lang="cs-CZ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*  lékař ZZS,</a:t>
            </a:r>
          </a:p>
          <a:p>
            <a:pPr marL="342900" indent="-342900">
              <a:lnSpc>
                <a:spcPct val="80000"/>
              </a:lnSpc>
              <a:spcBef>
                <a:spcPct val="60000"/>
              </a:spcBef>
            </a:pPr>
            <a:r>
              <a:rPr lang="cs-CZ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*  lékař praktický,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642350" cy="927100"/>
          </a:xfrm>
        </p:spPr>
        <p:txBody>
          <a:bodyPr/>
          <a:lstStyle/>
          <a:p>
            <a:r>
              <a:rPr lang="cs-CZ" sz="6000" b="1">
                <a:solidFill>
                  <a:srgbClr val="FF3300"/>
                </a:solidFill>
              </a:rPr>
              <a:t>Prohlídka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73225"/>
            <a:ext cx="7772400" cy="5184775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AutoNum type="arabicPeriod"/>
            </a:pPr>
            <a:r>
              <a:rPr lang="cs-CZ" sz="2800"/>
              <a:t>jako první a hlavní úkon - dotyčný člověk je opravdu mrtvý, tedy </a:t>
            </a:r>
            <a:r>
              <a:rPr lang="cs-CZ" sz="2800" b="1"/>
              <a:t>konstatuje smrt</a:t>
            </a:r>
            <a:r>
              <a:rPr lang="cs-CZ" sz="2800"/>
              <a:t> </a:t>
            </a: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AutoNum type="arabicPeriod"/>
            </a:pPr>
            <a:r>
              <a:rPr lang="cs-CZ" sz="2800"/>
              <a:t>pokud je to možné </a:t>
            </a:r>
            <a:r>
              <a:rPr lang="cs-CZ" sz="2800" b="1"/>
              <a:t>dobu smrti</a:t>
            </a:r>
            <a:r>
              <a:rPr lang="cs-CZ" sz="2800"/>
              <a:t> </a:t>
            </a: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AutoNum type="arabicPeriod"/>
            </a:pPr>
            <a:r>
              <a:rPr lang="cs-CZ" sz="2800"/>
              <a:t>pokud je to možné </a:t>
            </a:r>
            <a:r>
              <a:rPr lang="cs-CZ" sz="2800" b="1"/>
              <a:t>příčinu smrti</a:t>
            </a:r>
            <a:r>
              <a:rPr lang="cs-CZ" sz="2800"/>
              <a:t>. </a:t>
            </a: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AutoNum type="arabicPeriod"/>
            </a:pPr>
            <a:r>
              <a:rPr lang="cs-CZ" sz="2800"/>
              <a:t>Vyplní potřebné </a:t>
            </a:r>
            <a:r>
              <a:rPr lang="cs-CZ" sz="2800" b="1"/>
              <a:t>doklady</a:t>
            </a:r>
            <a:r>
              <a:rPr lang="cs-CZ" sz="2800"/>
              <a:t> (List o prohlídce mrtvého, Průvodní list k pitvě a Příkaz ke zdravotnímu transportu). </a:t>
            </a:r>
          </a:p>
          <a:p>
            <a:pPr marL="457200" indent="-457200">
              <a:lnSpc>
                <a:spcPct val="80000"/>
              </a:lnSpc>
              <a:spcBef>
                <a:spcPct val="60000"/>
              </a:spcBef>
              <a:buFontTx/>
              <a:buNone/>
            </a:pPr>
            <a:r>
              <a:rPr lang="cs-CZ" sz="1800"/>
              <a:t>	V těchto dokumentech, podle okolností a vlastního uvážení v souladu s Vyhláškou 19/88 Sb. nařídí pohřeb v zákonné lhůtě, nebo provedení pitvy na soudním lékařství. </a:t>
            </a:r>
          </a:p>
          <a:p>
            <a:pPr marL="457200" indent="-457200">
              <a:lnSpc>
                <a:spcPct val="60000"/>
              </a:lnSpc>
              <a:spcBef>
                <a:spcPct val="60000"/>
              </a:spcBef>
              <a:buFontTx/>
              <a:buNone/>
            </a:pPr>
            <a:r>
              <a:rPr lang="cs-CZ" sz="1800"/>
              <a:t>	Pokud o má zájem o výsledek pitvy a písemně o něj požádá, má soudní lékařství povinnost jej, opět písemně, informovat formou odborného vyjádření. Stejně tak má povinnost soudní lékařství vypracovat odborné vyjádření na žádost org. činných v tzr. řízení</a:t>
            </a:r>
            <a:r>
              <a:rPr lang="cs-CZ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69325" cy="597693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sz="4000" b="1">
                <a:solidFill>
                  <a:srgbClr val="FF3300"/>
                </a:solidFill>
              </a:rPr>
              <a:t>Pokud si prohlížející lékař není jistý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/>
              <a:t>je zcela dostačující i částečně vyplněný: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4000"/>
              <a:t>* List o prohlídce mrtvého </a:t>
            </a:r>
            <a:r>
              <a:rPr lang="cs-CZ" sz="1800"/>
              <a:t>s uvedením dostupných údajů,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4000"/>
              <a:t>* </a:t>
            </a:r>
            <a:r>
              <a:rPr lang="cs-CZ" sz="3600"/>
              <a:t>Průvodní list k pitvě na soudním lékařství</a:t>
            </a:r>
            <a:r>
              <a:rPr lang="cs-CZ" sz="40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4000"/>
              <a:t>* </a:t>
            </a:r>
            <a:r>
              <a:rPr lang="cs-CZ" sz="2800"/>
              <a:t>šetrný</a:t>
            </a:r>
            <a:r>
              <a:rPr lang="cs-CZ" sz="4000"/>
              <a:t> transport </a:t>
            </a:r>
            <a:r>
              <a:rPr lang="cs-CZ" sz="2800"/>
              <a:t>těla k pitvě ve vaku</a:t>
            </a:r>
            <a:r>
              <a:rPr lang="cs-CZ" sz="4000"/>
              <a:t> </a:t>
            </a:r>
            <a:br>
              <a:rPr lang="cs-CZ" sz="4000"/>
            </a:br>
            <a:r>
              <a:rPr lang="cs-CZ" sz="2000"/>
              <a:t>(aby nedošlo k event. ztrátě předmětů doličných).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/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/>
              <a:t>Je lepší podávat informace sice strohé, ale ověřené, než záplavu hypotéz. Nikdo nemůže mít prohlížejícímu lékaři za zlé pokud do Listu o prohlídce mrtvého napíše: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b="1">
                <a:solidFill>
                  <a:srgbClr val="FF3300"/>
                </a:solidFill>
              </a:rPr>
              <a:t>„</a:t>
            </a:r>
            <a:r>
              <a:rPr lang="cs-CZ" b="1" i="1">
                <a:solidFill>
                  <a:srgbClr val="FF3300"/>
                </a:solidFill>
              </a:rPr>
              <a:t>Totožnost neznámá</a:t>
            </a:r>
            <a:r>
              <a:rPr lang="cs-CZ" b="1">
                <a:solidFill>
                  <a:srgbClr val="FF3300"/>
                </a:solidFill>
              </a:rPr>
              <a:t>“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b="1">
                <a:solidFill>
                  <a:srgbClr val="FF3300"/>
                </a:solidFill>
              </a:rPr>
              <a:t>„</a:t>
            </a:r>
            <a:r>
              <a:rPr lang="cs-CZ" b="1" i="1">
                <a:solidFill>
                  <a:srgbClr val="FF3300"/>
                </a:solidFill>
              </a:rPr>
              <a:t>Příčinu smrti na místě nelze bezpečně zjistit</a:t>
            </a:r>
            <a:r>
              <a:rPr lang="cs-CZ" b="1">
                <a:solidFill>
                  <a:srgbClr val="FF3300"/>
                </a:solidFill>
              </a:rPr>
              <a:t>“.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cs-CZ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obrázek001"/>
          <p:cNvPicPr>
            <a:picLocks noChangeAspect="1" noChangeArrowheads="1"/>
          </p:cNvPicPr>
          <p:nvPr/>
        </p:nvPicPr>
        <p:blipFill>
          <a:blip r:embed="rId2" cstate="print">
            <a:lum bright="-30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66090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obrázek002"/>
          <p:cNvPicPr>
            <a:picLocks noChangeAspect="1" noChangeArrowheads="1"/>
          </p:cNvPicPr>
          <p:nvPr/>
        </p:nvPicPr>
        <p:blipFill>
          <a:blip r:embed="rId2" cstate="print"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8913"/>
            <a:ext cx="458628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50" name="Group 14"/>
          <p:cNvGraphicFramePr>
            <a:graphicFrameLocks noGrp="1"/>
          </p:cNvGraphicFramePr>
          <p:nvPr/>
        </p:nvGraphicFramePr>
        <p:xfrm>
          <a:off x="457200" y="762000"/>
          <a:ext cx="3200400" cy="914400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Výuka</a:t>
                      </a:r>
                      <a:endParaRPr kumimoji="0" lang="cs-CZ" sz="5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59" name="Group 23"/>
          <p:cNvGraphicFramePr>
            <a:graphicFrameLocks noGrp="1"/>
          </p:cNvGraphicFramePr>
          <p:nvPr/>
        </p:nvGraphicFramePr>
        <p:xfrm>
          <a:off x="4419600" y="22860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Studenti práv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60" name="Group 24"/>
          <p:cNvGraphicFramePr>
            <a:graphicFrameLocks noGrp="1"/>
          </p:cNvGraphicFramePr>
          <p:nvPr/>
        </p:nvGraphicFramePr>
        <p:xfrm>
          <a:off x="4419600" y="9144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Studenti LF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66" name="Group 30"/>
          <p:cNvGraphicFramePr>
            <a:graphicFrameLocks noGrp="1"/>
          </p:cNvGraphicFramePr>
          <p:nvPr/>
        </p:nvGraphicFramePr>
        <p:xfrm>
          <a:off x="4419600" y="36576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Policejní školy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72" name="Group 36"/>
          <p:cNvGraphicFramePr>
            <a:graphicFrameLocks noGrp="1"/>
          </p:cNvGraphicFramePr>
          <p:nvPr/>
        </p:nvGraphicFramePr>
        <p:xfrm>
          <a:off x="4419600" y="49530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</a:rPr>
                        <a:t>Zdravotnické školy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85" name="Line 49"/>
          <p:cNvSpPr>
            <a:spLocks noChangeShapeType="1"/>
          </p:cNvSpPr>
          <p:nvPr/>
        </p:nvSpPr>
        <p:spPr bwMode="auto">
          <a:xfrm>
            <a:off x="3657600" y="12192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>
            <a:off x="3886200" y="1219200"/>
            <a:ext cx="0" cy="411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1187" name="Line 51"/>
          <p:cNvSpPr>
            <a:spLocks noChangeShapeType="1"/>
          </p:cNvSpPr>
          <p:nvPr/>
        </p:nvSpPr>
        <p:spPr bwMode="auto">
          <a:xfrm>
            <a:off x="3886200" y="26670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1188" name="Line 52"/>
          <p:cNvSpPr>
            <a:spLocks noChangeShapeType="1"/>
          </p:cNvSpPr>
          <p:nvPr/>
        </p:nvSpPr>
        <p:spPr bwMode="auto">
          <a:xfrm>
            <a:off x="3886200" y="40386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1189" name="Line 53"/>
          <p:cNvSpPr>
            <a:spLocks noChangeShapeType="1"/>
          </p:cNvSpPr>
          <p:nvPr/>
        </p:nvSpPr>
        <p:spPr bwMode="auto">
          <a:xfrm>
            <a:off x="3886200" y="53340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aphicFrame>
        <p:nvGraphicFramePr>
          <p:cNvPr id="91190" name="Group 54"/>
          <p:cNvGraphicFramePr>
            <a:graphicFrameLocks noGrp="1"/>
          </p:cNvGraphicFramePr>
          <p:nvPr/>
        </p:nvGraphicFramePr>
        <p:xfrm>
          <a:off x="4419600" y="22860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Studenti práv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196" name="Group 60"/>
          <p:cNvGraphicFramePr>
            <a:graphicFrameLocks noGrp="1"/>
          </p:cNvGraphicFramePr>
          <p:nvPr/>
        </p:nvGraphicFramePr>
        <p:xfrm>
          <a:off x="4419600" y="9144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Studenti LF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5" grpId="0" animBg="1"/>
      <p:bldP spid="91186" grpId="0" animBg="1"/>
      <p:bldP spid="91187" grpId="0" animBg="1"/>
      <p:bldP spid="91188" grpId="0" animBg="1"/>
      <p:bldP spid="911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Průvodní%20list-z"/>
          <p:cNvPicPr>
            <a:picLocks noChangeAspect="1" noChangeArrowheads="1"/>
          </p:cNvPicPr>
          <p:nvPr/>
        </p:nvPicPr>
        <p:blipFill>
          <a:blip r:embed="rId2" cstate="print">
            <a:lum bright="-54000" contras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26085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12" name="Group 1076"/>
          <p:cNvGraphicFramePr>
            <a:graphicFrameLocks noGrp="1"/>
          </p:cNvGraphicFramePr>
          <p:nvPr/>
        </p:nvGraphicFramePr>
        <p:xfrm>
          <a:off x="152400" y="762000"/>
          <a:ext cx="3505200" cy="822960"/>
        </p:xfrm>
        <a:graphic>
          <a:graphicData uri="http://schemas.openxmlformats.org/drawingml/2006/table">
            <a:tbl>
              <a:tblPr/>
              <a:tblGrid>
                <a:gridCol w="3505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Zdravotnictví</a:t>
                      </a:r>
                      <a:endParaRPr kumimoji="0" lang="cs-CZ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99" name="Group 1063"/>
          <p:cNvGraphicFramePr>
            <a:graphicFrameLocks noGrp="1"/>
          </p:cNvGraphicFramePr>
          <p:nvPr/>
        </p:nvGraphicFramePr>
        <p:xfrm>
          <a:off x="4419600" y="19050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Toxikologie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74" name="Group 1038"/>
          <p:cNvGraphicFramePr>
            <a:graphicFrameLocks noGrp="1"/>
          </p:cNvGraphicFramePr>
          <p:nvPr/>
        </p:nvGraphicFramePr>
        <p:xfrm>
          <a:off x="4419600" y="9144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Pitvy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0" name="Group 1044"/>
          <p:cNvGraphicFramePr>
            <a:graphicFrameLocks noGrp="1"/>
          </p:cNvGraphicFramePr>
          <p:nvPr/>
        </p:nvGraphicFramePr>
        <p:xfrm>
          <a:off x="4419600" y="28956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Serologie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6" name="Group 1050"/>
          <p:cNvGraphicFramePr>
            <a:graphicFrameLocks noGrp="1"/>
          </p:cNvGraphicFramePr>
          <p:nvPr/>
        </p:nvGraphicFramePr>
        <p:xfrm>
          <a:off x="4419600" y="49530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Genetika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92" name="Line 1056"/>
          <p:cNvSpPr>
            <a:spLocks noChangeShapeType="1"/>
          </p:cNvSpPr>
          <p:nvPr/>
        </p:nvSpPr>
        <p:spPr bwMode="auto">
          <a:xfrm>
            <a:off x="3657600" y="1219200"/>
            <a:ext cx="762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2193" name="Line 1057"/>
          <p:cNvSpPr>
            <a:spLocks noChangeShapeType="1"/>
          </p:cNvSpPr>
          <p:nvPr/>
        </p:nvSpPr>
        <p:spPr bwMode="auto">
          <a:xfrm>
            <a:off x="3886200" y="1219200"/>
            <a:ext cx="0" cy="411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2194" name="Line 1058"/>
          <p:cNvSpPr>
            <a:spLocks noChangeShapeType="1"/>
          </p:cNvSpPr>
          <p:nvPr/>
        </p:nvSpPr>
        <p:spPr bwMode="auto">
          <a:xfrm>
            <a:off x="3886200" y="22860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2195" name="Line 1059"/>
          <p:cNvSpPr>
            <a:spLocks noChangeShapeType="1"/>
          </p:cNvSpPr>
          <p:nvPr/>
        </p:nvSpPr>
        <p:spPr bwMode="auto">
          <a:xfrm>
            <a:off x="3886200" y="32766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92196" name="Line 1060"/>
          <p:cNvSpPr>
            <a:spLocks noChangeShapeType="1"/>
          </p:cNvSpPr>
          <p:nvPr/>
        </p:nvSpPr>
        <p:spPr bwMode="auto">
          <a:xfrm>
            <a:off x="3886200" y="53340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graphicFrame>
        <p:nvGraphicFramePr>
          <p:cNvPr id="92200" name="Group 1064"/>
          <p:cNvGraphicFramePr>
            <a:graphicFrameLocks noGrp="1"/>
          </p:cNvGraphicFramePr>
          <p:nvPr/>
        </p:nvGraphicFramePr>
        <p:xfrm>
          <a:off x="4419600" y="3886200"/>
          <a:ext cx="4267200" cy="685800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Histologie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06" name="Line 1070"/>
          <p:cNvSpPr>
            <a:spLocks noChangeShapeType="1"/>
          </p:cNvSpPr>
          <p:nvPr/>
        </p:nvSpPr>
        <p:spPr bwMode="auto">
          <a:xfrm>
            <a:off x="3886200" y="42672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2" grpId="0" animBg="1"/>
      <p:bldP spid="92193" grpId="0" animBg="1"/>
      <p:bldP spid="92194" grpId="0" animBg="1"/>
      <p:bldP spid="92195" grpId="0" animBg="1"/>
      <p:bldP spid="92196" grpId="0" animBg="1"/>
      <p:bldP spid="922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cs-CZ"/>
              <a:t>ČR</a:t>
            </a:r>
          </a:p>
        </p:txBody>
      </p:sp>
      <p:pic>
        <p:nvPicPr>
          <p:cNvPr id="94211" name="Picture 3" descr="mapabr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077200" cy="467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105400" y="44196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400" b="1">
                <a:solidFill>
                  <a:srgbClr val="CC0000"/>
                </a:solidFill>
              </a:rPr>
              <a:t>Brno</a:t>
            </a:r>
            <a:r>
              <a:rPr lang="cs-CZ" sz="4400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mapajihl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5257800" y="43434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400" b="1">
                <a:solidFill>
                  <a:srgbClr val="CC0000"/>
                </a:solidFill>
              </a:rPr>
              <a:t>Brno</a:t>
            </a:r>
            <a:r>
              <a:rPr lang="cs-CZ" sz="4400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5029200" y="4343400"/>
            <a:ext cx="6858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09600"/>
            <a:ext cx="7773987" cy="1450975"/>
          </a:xfrm>
        </p:spPr>
        <p:txBody>
          <a:bodyPr/>
          <a:lstStyle/>
          <a:p>
            <a:r>
              <a:rPr lang="cs-CZ" sz="8800" dirty="0" smtClean="0">
                <a:solidFill>
                  <a:srgbClr val="CC0000"/>
                </a:solidFill>
              </a:rPr>
              <a:t>Pitvy</a:t>
            </a:r>
            <a:br>
              <a:rPr lang="cs-CZ" sz="8800" dirty="0" smtClean="0">
                <a:solidFill>
                  <a:srgbClr val="CC0000"/>
                </a:solidFill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564904"/>
            <a:ext cx="7772400" cy="2600325"/>
          </a:xfrm>
        </p:spPr>
        <p:txBody>
          <a:bodyPr/>
          <a:lstStyle/>
          <a:p>
            <a:r>
              <a:rPr lang="cs-CZ" sz="4000" dirty="0">
                <a:solidFill>
                  <a:srgbClr val="FF9900"/>
                </a:solidFill>
              </a:rPr>
              <a:t>Anatomické</a:t>
            </a:r>
          </a:p>
          <a:p>
            <a:r>
              <a:rPr lang="cs-CZ" sz="4000" dirty="0" err="1">
                <a:solidFill>
                  <a:srgbClr val="FF9900"/>
                </a:solidFill>
              </a:rPr>
              <a:t>Patologicko</a:t>
            </a:r>
            <a:r>
              <a:rPr lang="cs-CZ" sz="4000" dirty="0">
                <a:solidFill>
                  <a:srgbClr val="FF9900"/>
                </a:solidFill>
              </a:rPr>
              <a:t> – anatomické</a:t>
            </a:r>
          </a:p>
          <a:p>
            <a:r>
              <a:rPr lang="cs-CZ" sz="4000" dirty="0">
                <a:solidFill>
                  <a:srgbClr val="FF9900"/>
                </a:solidFill>
              </a:rPr>
              <a:t>Zdravotní</a:t>
            </a:r>
          </a:p>
          <a:p>
            <a:r>
              <a:rPr lang="cs-CZ" sz="4000" dirty="0">
                <a:solidFill>
                  <a:srgbClr val="FF9900"/>
                </a:solidFill>
              </a:rPr>
              <a:t>Soudní</a:t>
            </a:r>
          </a:p>
          <a:p>
            <a:pPr>
              <a:buFontTx/>
              <a:buNone/>
            </a:pPr>
            <a:endParaRPr lang="cs-CZ" sz="4000" dirty="0">
              <a:solidFill>
                <a:srgbClr val="FF99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2280" y="1484784"/>
            <a:ext cx="7773987" cy="58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sz="2800" dirty="0" smtClean="0">
                <a:solidFill>
                  <a:schemeClr val="tx1"/>
                </a:solidFill>
              </a:rPr>
              <a:t>(</a:t>
            </a:r>
            <a:r>
              <a:rPr lang="cs-CZ" sz="2400" dirty="0" smtClean="0">
                <a:solidFill>
                  <a:schemeClr val="tx1"/>
                </a:solidFill>
              </a:rPr>
              <a:t>účel)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351838" cy="1143000"/>
          </a:xfrm>
        </p:spPr>
        <p:txBody>
          <a:bodyPr/>
          <a:lstStyle/>
          <a:p>
            <a:pPr>
              <a:defRPr/>
            </a:pPr>
            <a:r>
              <a:rPr lang="cs-CZ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Anatomické pitvy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196975"/>
            <a:ext cx="8929688" cy="5975350"/>
          </a:xfrm>
        </p:spPr>
        <p:txBody>
          <a:bodyPr/>
          <a:lstStyle/>
          <a:p>
            <a:pPr marL="1295400" lvl="2" indent="-381000">
              <a:buFontTx/>
              <a:buNone/>
            </a:pPr>
            <a:r>
              <a:rPr lang="cs-CZ" sz="3600" smtClean="0"/>
              <a:t>	</a:t>
            </a:r>
            <a:r>
              <a:rPr lang="cs-CZ" sz="2800" smtClean="0"/>
              <a:t>Anatomické pitvy mohou provádět pouze univerzitní vysoké školy, které mají akreditovaný bakalářský nebo magisterský studijní program, jehož absolvováním se získává odborná způsobilost k výkonu zdravotnického povolání, na k tomu určených pracovištích; lze je provádět, pokud byly splněny podmínky pro použití těla zemřelého podle tohoto zákona. Převoz těla zemřelého k anatomické pitvě a zpět, provedení této pitvy a uložení těla zabezpečuje a náklady hradí univerzitní vysoká škola.</a:t>
            </a:r>
          </a:p>
        </p:txBody>
      </p:sp>
    </p:spTree>
    <p:extLst>
      <p:ext uri="{BB962C8B-B14F-4D97-AF65-F5344CB8AC3E}">
        <p14:creationId xmlns:p14="http://schemas.microsoft.com/office/powerpoint/2010/main" val="4484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51838" cy="1143000"/>
          </a:xfrm>
        </p:spPr>
        <p:txBody>
          <a:bodyPr/>
          <a:lstStyle/>
          <a:p>
            <a:pPr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Povinné patologicko-anatomické pitvy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784"/>
            <a:ext cx="8892480" cy="5283919"/>
          </a:xfrm>
        </p:spPr>
        <p:txBody>
          <a:bodyPr/>
          <a:lstStyle/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u žen, které zemřely v souvislosti s těhotenstvím, porodem, potratem, umělým přerušením těhotenství nebo v šestinedělí, </a:t>
            </a:r>
            <a:r>
              <a:rPr lang="cs-CZ" sz="1800" dirty="0" smtClean="0">
                <a:solidFill>
                  <a:schemeClr val="hlink"/>
                </a:solidFill>
              </a:rPr>
              <a:t>(</a:t>
            </a:r>
            <a:r>
              <a:rPr lang="cs-CZ" sz="1800" b="1" dirty="0" smtClean="0">
                <a:solidFill>
                  <a:srgbClr val="FFFF00"/>
                </a:solidFill>
              </a:rPr>
              <a:t>relativně</a:t>
            </a:r>
            <a:r>
              <a:rPr lang="cs-CZ" sz="1800" dirty="0" smtClean="0">
                <a:solidFill>
                  <a:schemeClr val="hlink"/>
                </a:solidFill>
              </a:rPr>
              <a:t>)</a:t>
            </a:r>
            <a:endParaRPr lang="cs-CZ" sz="1800" dirty="0" smtClean="0">
              <a:solidFill>
                <a:schemeClr val="hlink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u plodů z uměle přerušených těhotenství provedených z důvodů genetické indikace nebo indikace vrozené vývojové vady plodu,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u dětí mrtvě narozených a u dětí zemřelých do 18 let věku, </a:t>
            </a:r>
            <a:r>
              <a:rPr lang="cs-CZ" sz="1800" dirty="0" smtClean="0">
                <a:solidFill>
                  <a:schemeClr val="hlink"/>
                </a:solidFill>
              </a:rPr>
              <a:t>(</a:t>
            </a:r>
            <a:r>
              <a:rPr lang="cs-CZ" sz="1800" b="1" dirty="0" smtClean="0">
                <a:solidFill>
                  <a:srgbClr val="FFFF00"/>
                </a:solidFill>
              </a:rPr>
              <a:t>relativně</a:t>
            </a:r>
            <a:r>
              <a:rPr lang="cs-CZ" sz="1800" dirty="0" smtClean="0">
                <a:solidFill>
                  <a:schemeClr val="hlink"/>
                </a:solidFill>
              </a:rPr>
              <a:t>)</a:t>
            </a:r>
            <a:endParaRPr lang="cs-CZ" sz="1800" dirty="0" smtClean="0"/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u pacientů, kteří zemřeli při operaci, při nechirurgickém intervenčním výkonu, v souvislosti s komplikací navazující na operaci nebo nechirurgický intervenční výkon nebo při úvodu do anestézie, 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jestliže byl z těla zemřelého proveden odběr orgánu pro účely transplantací, tkání nebo buněk pro použití u člověka nebo odebrána část těla pro výzkum nebo k výukovým účelům; 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v případě, že k úmrtí došlo v souvislosti se závažnou nežádoucí příhodou při klinickém hodnocení humánního léčivého přípravku nebo s nežádoucí příhodou při klinických zkouškách zdravotnického prostředku nebo v souvislosti s ověřováním nových poznatků použitím metod, které dosud nebyly v klinické praxi na živém člověku zavedeny, nebo v případě podezření na tyto skutečnosti,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</a:pPr>
            <a:r>
              <a:rPr lang="cs-CZ" sz="1800" dirty="0" smtClean="0"/>
              <a:t>v případě podezření, že k úmrtí došlo v souvislosti s odběrem orgánu za účelem transplantace nebo tkání nebo buněk pro použití u člověka.</a:t>
            </a:r>
            <a:r>
              <a:rPr lang="cs-CZ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6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9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9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Designs\Umělecký.pot</Template>
  <TotalTime>3479</TotalTime>
  <Words>424</Words>
  <Application>Microsoft Office PowerPoint</Application>
  <PresentationFormat>Předvádění na obrazovce (4:3)</PresentationFormat>
  <Paragraphs>129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  <vt:lpstr>ČR</vt:lpstr>
      <vt:lpstr>Prezentace aplikace PowerPoint</vt:lpstr>
      <vt:lpstr>Pitvy </vt:lpstr>
      <vt:lpstr>Anatomické pitvy</vt:lpstr>
      <vt:lpstr>Povinné patologicko-anatomické pitvy</vt:lpstr>
      <vt:lpstr>Povinné pitvy zdravotní</vt:lpstr>
      <vt:lpstr>Pitva se neprovádí</vt:lpstr>
      <vt:lpstr>Kolize povinných pitev (§ 88/4)</vt:lpstr>
      <vt:lpstr>Nesouhlas oprávněné osoby s pitvou</vt:lpstr>
      <vt:lpstr>Pitvy povinné relativně (rekapitulace)</vt:lpstr>
      <vt:lpstr>Pitvy povinné absolutně (rekapitulace)</vt:lpstr>
      <vt:lpstr>Rozhodnutí o provedení pitvy neurčené prohlížejícím lékařem</vt:lpstr>
      <vt:lpstr>Prezentace aplikace PowerPoint</vt:lpstr>
      <vt:lpstr>§ 105/1 tr. řádu: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Činnost lékaře  na místě nálezu mrtvého</vt:lpstr>
      <vt:lpstr>Prezentace aplikace PowerPoint</vt:lpstr>
      <vt:lpstr>Prohlídka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Ústav soudního lékařství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Toshiba</dc:creator>
  <cp:lastModifiedBy>uziv</cp:lastModifiedBy>
  <cp:revision>112</cp:revision>
  <dcterms:created xsi:type="dcterms:W3CDTF">2002-10-08T14:11:08Z</dcterms:created>
  <dcterms:modified xsi:type="dcterms:W3CDTF">2012-09-19T09:42:12Z</dcterms:modified>
</cp:coreProperties>
</file>