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9" r:id="rId5"/>
    <p:sldId id="262" r:id="rId6"/>
    <p:sldId id="264" r:id="rId7"/>
    <p:sldId id="266" r:id="rId8"/>
    <p:sldId id="267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1D02CA-6B49-47BD-9C74-31A4992806E6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1D02CA-6B49-47BD-9C74-31A4992806E6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11D02CA-6B49-47BD-9C74-31A4992806E6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928803"/>
            <a:ext cx="8229600" cy="236429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800" dirty="0" smtClean="0"/>
              <a:t>ADJEKTIVA III. DEKLINACE</a:t>
            </a:r>
          </a:p>
          <a:p>
            <a:pPr algn="ctr">
              <a:buNone/>
            </a:pPr>
            <a:r>
              <a:rPr lang="cs-CZ" sz="4800" dirty="0" smtClean="0"/>
              <a:t>(latinská i řecká)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578555"/>
          </a:xfrm>
        </p:spPr>
        <p:txBody>
          <a:bodyPr>
            <a:normAutofit fontScale="92500" lnSpcReduction="10000"/>
          </a:bodyPr>
          <a:lstStyle/>
          <a:p>
            <a:pPr marL="624078" indent="-514350">
              <a:buNone/>
            </a:pPr>
            <a:r>
              <a:rPr lang="cs-CZ" b="1" dirty="0" smtClean="0"/>
              <a:t>1) Trojvýchodná:</a:t>
            </a:r>
          </a:p>
          <a:p>
            <a:pPr marL="624078" indent="-514350">
              <a:buNone/>
            </a:pPr>
            <a:r>
              <a:rPr lang="cs-CZ" dirty="0" err="1" smtClean="0"/>
              <a:t>ac</a:t>
            </a:r>
            <a:r>
              <a:rPr lang="cs-CZ" u="sng" dirty="0" err="1" smtClean="0"/>
              <a:t>er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(m.)</a:t>
            </a:r>
            <a:r>
              <a:rPr lang="cs-CZ" dirty="0" smtClean="0"/>
              <a:t>, </a:t>
            </a:r>
            <a:r>
              <a:rPr lang="cs-CZ" dirty="0" err="1" smtClean="0"/>
              <a:t>ac</a:t>
            </a:r>
            <a:r>
              <a:rPr lang="cs-CZ" u="sng" dirty="0" err="1" smtClean="0"/>
              <a:t>ris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.)</a:t>
            </a:r>
            <a:r>
              <a:rPr lang="cs-CZ" dirty="0" smtClean="0"/>
              <a:t>, </a:t>
            </a:r>
            <a:r>
              <a:rPr lang="cs-CZ" dirty="0" err="1" smtClean="0"/>
              <a:t>ac</a:t>
            </a:r>
            <a:r>
              <a:rPr lang="cs-CZ" u="sng" dirty="0" err="1" smtClean="0"/>
              <a:t>re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(n.)</a:t>
            </a:r>
          </a:p>
          <a:p>
            <a:pPr marL="624078" indent="-514350">
              <a:buNone/>
            </a:pPr>
            <a:r>
              <a:rPr lang="cs-CZ" dirty="0" smtClean="0"/>
              <a:t>cel</a:t>
            </a:r>
            <a:r>
              <a:rPr lang="cs-CZ" u="sng" dirty="0" smtClean="0"/>
              <a:t>er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(m.)</a:t>
            </a:r>
            <a:r>
              <a:rPr lang="cs-CZ" dirty="0" smtClean="0"/>
              <a:t>, </a:t>
            </a:r>
            <a:r>
              <a:rPr lang="cs-CZ" dirty="0" err="1" smtClean="0"/>
              <a:t>cel</a:t>
            </a:r>
            <a:r>
              <a:rPr lang="cs-CZ" u="sng" dirty="0" err="1" smtClean="0"/>
              <a:t>eris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.)</a:t>
            </a:r>
            <a:r>
              <a:rPr lang="cs-CZ" dirty="0" smtClean="0"/>
              <a:t>, cel</a:t>
            </a:r>
            <a:r>
              <a:rPr lang="cs-CZ" u="sng" dirty="0" smtClean="0"/>
              <a:t>ere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(n.)</a:t>
            </a:r>
          </a:p>
          <a:p>
            <a:pPr marL="624078" indent="-514350">
              <a:buAutoNum type="arabicParenR"/>
            </a:pPr>
            <a:endParaRPr lang="cs-CZ" dirty="0" smtClean="0"/>
          </a:p>
          <a:p>
            <a:pPr marL="624078" indent="-514350">
              <a:buNone/>
            </a:pPr>
            <a:r>
              <a:rPr lang="cs-CZ" b="1" dirty="0" smtClean="0"/>
              <a:t>2) </a:t>
            </a:r>
            <a:r>
              <a:rPr lang="cs-CZ" b="1" dirty="0" err="1" smtClean="0"/>
              <a:t>Dvojvýchodná</a:t>
            </a:r>
            <a:endParaRPr lang="cs-CZ" b="1" dirty="0" smtClean="0"/>
          </a:p>
          <a:p>
            <a:pPr marL="624078" indent="-514350">
              <a:buNone/>
            </a:pPr>
            <a:r>
              <a:rPr lang="cs-CZ" dirty="0" err="1" smtClean="0"/>
              <a:t>nasal</a:t>
            </a:r>
            <a:r>
              <a:rPr lang="cs-CZ" u="sng" dirty="0" err="1" smtClean="0"/>
              <a:t>is</a:t>
            </a:r>
            <a:r>
              <a:rPr lang="cs-CZ" dirty="0" smtClean="0"/>
              <a:t> (</a:t>
            </a:r>
            <a:r>
              <a:rPr lang="cs-CZ" dirty="0" smtClean="0">
                <a:solidFill>
                  <a:srgbClr val="0070C0"/>
                </a:solidFill>
              </a:rPr>
              <a:t>m.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), </a:t>
            </a:r>
            <a:r>
              <a:rPr lang="cs-CZ" dirty="0" err="1" smtClean="0"/>
              <a:t>nasal</a:t>
            </a:r>
            <a:r>
              <a:rPr lang="cs-CZ" u="sng" dirty="0" err="1" smtClean="0"/>
              <a:t>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(n.)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b="1" dirty="0" smtClean="0"/>
              <a:t>3) Jednovýchodná</a:t>
            </a:r>
          </a:p>
          <a:p>
            <a:pPr marL="624078" indent="-514350">
              <a:buNone/>
            </a:pPr>
            <a:r>
              <a:rPr lang="cs-CZ" dirty="0" smtClean="0"/>
              <a:t>- nejčastěji zakončená na </a:t>
            </a:r>
            <a:r>
              <a:rPr lang="cs-CZ" i="1" dirty="0" smtClean="0"/>
              <a:t>–x</a:t>
            </a:r>
            <a:r>
              <a:rPr lang="cs-CZ" dirty="0" smtClean="0"/>
              <a:t> (multiple</a:t>
            </a:r>
            <a:r>
              <a:rPr lang="cs-CZ" u="sng" dirty="0" smtClean="0"/>
              <a:t>x</a:t>
            </a:r>
            <a:r>
              <a:rPr lang="cs-CZ" dirty="0" smtClean="0"/>
              <a:t>) či </a:t>
            </a:r>
            <a:r>
              <a:rPr lang="cs-CZ" i="1" dirty="0" smtClean="0"/>
              <a:t>–s</a:t>
            </a:r>
          </a:p>
          <a:p>
            <a:pPr marL="624078" indent="-514350">
              <a:buNone/>
            </a:pPr>
            <a:r>
              <a:rPr lang="cs-CZ" dirty="0" smtClean="0"/>
              <a:t>   (</a:t>
            </a:r>
            <a:r>
              <a:rPr lang="cs-CZ" dirty="0" err="1" smtClean="0"/>
              <a:t>constituen</a:t>
            </a:r>
            <a:r>
              <a:rPr lang="cs-CZ" u="sng" dirty="0" err="1" smtClean="0"/>
              <a:t>s</a:t>
            </a:r>
            <a:r>
              <a:rPr lang="cs-CZ" dirty="0" smtClean="0"/>
              <a:t>)</a:t>
            </a:r>
          </a:p>
          <a:p>
            <a:pPr marL="624078" indent="-514350">
              <a:buNone/>
            </a:pPr>
            <a:r>
              <a:rPr lang="cs-CZ" dirty="0" smtClean="0"/>
              <a:t>simplex (</a:t>
            </a:r>
            <a:r>
              <a:rPr lang="cs-CZ" dirty="0" smtClean="0">
                <a:solidFill>
                  <a:srgbClr val="0070C0"/>
                </a:solidFill>
              </a:rPr>
              <a:t>m.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50"/>
                </a:solidFill>
              </a:rPr>
              <a:t>n.</a:t>
            </a:r>
            <a:r>
              <a:rPr lang="cs-CZ" dirty="0" smtClean="0"/>
              <a:t>), </a:t>
            </a:r>
            <a:r>
              <a:rPr lang="cs-CZ" dirty="0" err="1" smtClean="0"/>
              <a:t>simplicis</a:t>
            </a:r>
            <a:endParaRPr lang="cs-CZ" dirty="0" smtClean="0"/>
          </a:p>
          <a:p>
            <a:pPr marL="624078" indent="-51435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pPr algn="ctr"/>
            <a:r>
              <a:rPr lang="cs-CZ" sz="3400" dirty="0" smtClean="0"/>
              <a:t>Latinská adjektiva III. deklinace</a:t>
            </a:r>
            <a:endParaRPr lang="cs-CZ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07051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Podobné i-kmenům III. </a:t>
            </a:r>
            <a:r>
              <a:rPr lang="cs-CZ" sz="3200" smtClean="0"/>
              <a:t>deklinace</a:t>
            </a:r>
            <a:endParaRPr lang="cs-CZ" sz="3200" dirty="0" smtClean="0"/>
          </a:p>
          <a:p>
            <a:pPr>
              <a:buNone/>
            </a:pPr>
            <a:endParaRPr lang="cs-CZ" sz="3200" dirty="0" smtClean="0"/>
          </a:p>
          <a:p>
            <a:pPr>
              <a:buFont typeface="Arial" pitchFamily="34" charset="0"/>
              <a:buChar char="•"/>
            </a:pPr>
            <a:r>
              <a:rPr lang="cs-CZ" sz="3200" dirty="0" smtClean="0">
                <a:solidFill>
                  <a:srgbClr val="0070C0"/>
                </a:solidFill>
              </a:rPr>
              <a:t>m.</a:t>
            </a:r>
            <a:r>
              <a:rPr lang="cs-CZ" sz="3200" dirty="0" smtClean="0"/>
              <a:t> + </a:t>
            </a:r>
            <a:r>
              <a:rPr lang="cs-CZ" sz="3200" dirty="0" err="1" smtClean="0">
                <a:solidFill>
                  <a:srgbClr val="FF0000"/>
                </a:solidFill>
              </a:rPr>
              <a:t>f</a:t>
            </a:r>
            <a:r>
              <a:rPr lang="cs-CZ" sz="3200" dirty="0" smtClean="0">
                <a:solidFill>
                  <a:srgbClr val="FF0000"/>
                </a:solidFill>
              </a:rPr>
              <a:t>.</a:t>
            </a:r>
            <a:r>
              <a:rPr lang="cs-CZ" sz="3200" dirty="0" smtClean="0"/>
              <a:t> =&gt; vzor </a:t>
            </a:r>
            <a:r>
              <a:rPr lang="cs-CZ" sz="3200" dirty="0" err="1" smtClean="0"/>
              <a:t>auris</a:t>
            </a:r>
            <a:endParaRPr lang="cs-CZ" sz="3200" dirty="0" smtClean="0"/>
          </a:p>
          <a:p>
            <a:pPr>
              <a:buNone/>
            </a:pPr>
            <a:r>
              <a:rPr lang="cs-CZ" sz="3200" dirty="0" smtClean="0"/>
              <a:t>POZOR: </a:t>
            </a:r>
            <a:r>
              <a:rPr lang="cs-CZ" sz="3200" dirty="0" err="1" smtClean="0"/>
              <a:t>abl</a:t>
            </a:r>
            <a:r>
              <a:rPr lang="cs-CZ" sz="3200" dirty="0" smtClean="0"/>
              <a:t>. </a:t>
            </a:r>
            <a:r>
              <a:rPr lang="cs-CZ" sz="3200" dirty="0" err="1" smtClean="0"/>
              <a:t>sg</a:t>
            </a:r>
            <a:r>
              <a:rPr lang="cs-CZ" sz="3200" dirty="0" smtClean="0"/>
              <a:t>.: </a:t>
            </a:r>
            <a:r>
              <a:rPr lang="cs-CZ" sz="3200" i="1" dirty="0" smtClean="0"/>
              <a:t>–ī  </a:t>
            </a:r>
            <a:r>
              <a:rPr lang="cs-CZ" sz="3200" dirty="0" smtClean="0"/>
              <a:t>(</a:t>
            </a:r>
            <a:r>
              <a:rPr lang="cs-CZ" sz="3200" dirty="0" err="1" smtClean="0"/>
              <a:t>acr</a:t>
            </a:r>
            <a:r>
              <a:rPr lang="cs-CZ" sz="3200" u="sng" dirty="0" err="1" smtClean="0"/>
              <a:t>i</a:t>
            </a:r>
            <a:r>
              <a:rPr lang="cs-CZ" sz="3200" dirty="0" smtClean="0"/>
              <a:t>, </a:t>
            </a:r>
            <a:r>
              <a:rPr lang="cs-CZ" sz="3200" dirty="0" err="1" smtClean="0"/>
              <a:t>nasal</a:t>
            </a:r>
            <a:r>
              <a:rPr lang="cs-CZ" sz="3200" u="sng" dirty="0" err="1" smtClean="0"/>
              <a:t>i</a:t>
            </a:r>
            <a:r>
              <a:rPr lang="cs-CZ" sz="3200" dirty="0" smtClean="0"/>
              <a:t>, </a:t>
            </a:r>
            <a:r>
              <a:rPr lang="cs-CZ" sz="3200" dirty="0" err="1" smtClean="0"/>
              <a:t>simplic</a:t>
            </a:r>
            <a:r>
              <a:rPr lang="cs-CZ" sz="3200" u="sng" dirty="0" err="1" smtClean="0"/>
              <a:t>i</a:t>
            </a:r>
            <a:endParaRPr lang="cs-CZ" sz="3200" dirty="0" smtClean="0"/>
          </a:p>
          <a:p>
            <a:pPr>
              <a:buNone/>
            </a:pPr>
            <a:r>
              <a:rPr lang="cs-CZ" sz="3200" dirty="0" smtClean="0"/>
              <a:t>x </a:t>
            </a:r>
            <a:r>
              <a:rPr lang="cs-CZ" sz="3200" dirty="0" err="1" smtClean="0"/>
              <a:t>aur</a:t>
            </a:r>
            <a:r>
              <a:rPr lang="cs-CZ" sz="3200" u="sng" dirty="0" err="1" smtClean="0"/>
              <a:t>e</a:t>
            </a:r>
            <a:r>
              <a:rPr lang="cs-CZ" sz="3200" dirty="0" smtClean="0"/>
              <a:t>)</a:t>
            </a:r>
          </a:p>
          <a:p>
            <a:pPr>
              <a:buNone/>
            </a:pPr>
            <a:endParaRPr lang="cs-CZ" sz="3200" dirty="0" smtClean="0"/>
          </a:p>
          <a:p>
            <a:pPr>
              <a:buFont typeface="Arial" pitchFamily="34" charset="0"/>
              <a:buChar char="•"/>
            </a:pPr>
            <a:r>
              <a:rPr lang="cs-CZ" sz="3200" dirty="0" smtClean="0"/>
              <a:t> </a:t>
            </a:r>
            <a:r>
              <a:rPr lang="cs-CZ" sz="3200" dirty="0" smtClean="0">
                <a:solidFill>
                  <a:srgbClr val="00B050"/>
                </a:solidFill>
              </a:rPr>
              <a:t>n. </a:t>
            </a:r>
            <a:r>
              <a:rPr lang="cs-CZ" sz="3200" dirty="0" smtClean="0"/>
              <a:t>=&gt; </a:t>
            </a:r>
            <a:r>
              <a:rPr lang="cs-CZ" sz="3200" dirty="0" err="1" smtClean="0"/>
              <a:t>animal</a:t>
            </a:r>
            <a:endParaRPr lang="cs-CZ" sz="3200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8"/>
          </a:xfrm>
        </p:spPr>
        <p:txBody>
          <a:bodyPr>
            <a:noAutofit/>
          </a:bodyPr>
          <a:lstStyle/>
          <a:p>
            <a:pPr algn="ctr"/>
            <a:r>
              <a:rPr lang="cs-CZ" sz="3600" dirty="0" smtClean="0"/>
              <a:t>Skloňování latinských adjektiv III. deklinace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85720" y="1481328"/>
            <a:ext cx="840108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				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/>
          <a:lstStyle/>
          <a:p>
            <a:r>
              <a:rPr lang="cs-CZ" dirty="0" err="1" smtClean="0"/>
              <a:t>ācer</a:t>
            </a:r>
            <a:r>
              <a:rPr lang="cs-CZ" dirty="0" smtClean="0"/>
              <a:t>, </a:t>
            </a:r>
            <a:r>
              <a:rPr lang="cs-CZ" dirty="0" err="1" smtClean="0"/>
              <a:t>ācris</a:t>
            </a:r>
            <a:r>
              <a:rPr lang="cs-CZ" dirty="0" smtClean="0"/>
              <a:t>, </a:t>
            </a:r>
            <a:r>
              <a:rPr lang="cs-CZ" dirty="0" err="1" smtClean="0"/>
              <a:t>ācre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71472" y="2071678"/>
          <a:ext cx="7858180" cy="330643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28626"/>
                <a:gridCol w="1143008"/>
                <a:gridCol w="1214446"/>
                <a:gridCol w="1285884"/>
                <a:gridCol w="2571768"/>
                <a:gridCol w="1214448"/>
              </a:tblGrid>
              <a:tr h="74611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                   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m.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   </a:t>
                      </a:r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 m. 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n.      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er</a:t>
                      </a:r>
                      <a:r>
                        <a:rPr lang="cs-CZ" dirty="0" smtClean="0"/>
                        <a:t>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2.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ium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4.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em</a:t>
                      </a:r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e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 smtClean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6.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       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ī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ibus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85720" y="1481328"/>
            <a:ext cx="840108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				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/>
          <a:lstStyle/>
          <a:p>
            <a:r>
              <a:rPr lang="cs-CZ" dirty="0" err="1" smtClean="0"/>
              <a:t>nāsālis</a:t>
            </a:r>
            <a:r>
              <a:rPr lang="cs-CZ" dirty="0" smtClean="0"/>
              <a:t>, </a:t>
            </a:r>
            <a:r>
              <a:rPr lang="cs-CZ" dirty="0" err="1" smtClean="0"/>
              <a:t>nāsāle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71472" y="2071678"/>
          <a:ext cx="8001057" cy="330643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36419"/>
                <a:gridCol w="2400317"/>
                <a:gridCol w="1309264"/>
                <a:gridCol w="2618528"/>
                <a:gridCol w="1236529"/>
              </a:tblGrid>
              <a:tr h="74611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m.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   </a:t>
                      </a:r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 m. 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      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  </a:t>
                      </a:r>
                      <a:endParaRPr lang="cs-CZ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2.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ium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4.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em</a:t>
                      </a:r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e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  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 smtClean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6.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 -</a:t>
                      </a:r>
                      <a:r>
                        <a:rPr lang="cs-CZ" b="1" dirty="0" smtClean="0"/>
                        <a:t>ī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ibus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85720" y="1481328"/>
            <a:ext cx="840108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				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214314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simplex, </a:t>
            </a:r>
            <a:r>
              <a:rPr lang="cs-CZ" dirty="0" err="1" smtClean="0"/>
              <a:t>icis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2400" dirty="0" smtClean="0">
                <a:solidFill>
                  <a:schemeClr val="tx1"/>
                </a:solidFill>
              </a:rPr>
              <a:t>-x =&gt; –</a:t>
            </a:r>
            <a:r>
              <a:rPr lang="cs-CZ" sz="2400" dirty="0" err="1" smtClean="0">
                <a:solidFill>
                  <a:schemeClr val="tx1"/>
                </a:solidFill>
              </a:rPr>
              <a:t>icis</a:t>
            </a:r>
            <a:r>
              <a:rPr lang="cs-CZ" sz="2400" dirty="0" smtClean="0">
                <a:solidFill>
                  <a:schemeClr val="tx1"/>
                </a:solidFill>
              </a:rPr>
              <a:t> (multiple</a:t>
            </a:r>
            <a:r>
              <a:rPr lang="cs-CZ" sz="2400" u="sng" dirty="0" smtClean="0">
                <a:solidFill>
                  <a:schemeClr val="tx1"/>
                </a:solidFill>
              </a:rPr>
              <a:t>x</a:t>
            </a:r>
            <a:r>
              <a:rPr lang="cs-CZ" sz="2400" dirty="0" smtClean="0">
                <a:solidFill>
                  <a:schemeClr val="tx1"/>
                </a:solidFill>
              </a:rPr>
              <a:t> – </a:t>
            </a:r>
            <a:r>
              <a:rPr lang="cs-CZ" sz="2400" dirty="0" err="1" smtClean="0">
                <a:solidFill>
                  <a:schemeClr val="tx1"/>
                </a:solidFill>
              </a:rPr>
              <a:t>multipl</a:t>
            </a:r>
            <a:r>
              <a:rPr lang="cs-CZ" sz="2400" u="sng" dirty="0" err="1" smtClean="0">
                <a:solidFill>
                  <a:schemeClr val="tx1"/>
                </a:solidFill>
              </a:rPr>
              <a:t>icis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-</a:t>
            </a:r>
            <a:r>
              <a:rPr lang="cs-CZ" sz="2400" dirty="0" err="1" smtClean="0">
                <a:solidFill>
                  <a:schemeClr val="tx1"/>
                </a:solidFill>
              </a:rPr>
              <a:t>ans</a:t>
            </a:r>
            <a:r>
              <a:rPr lang="cs-CZ" sz="2400" dirty="0" smtClean="0">
                <a:solidFill>
                  <a:schemeClr val="tx1"/>
                </a:solidFill>
              </a:rPr>
              <a:t> =&gt;-</a:t>
            </a:r>
            <a:r>
              <a:rPr lang="cs-CZ" sz="2400" dirty="0" err="1" smtClean="0">
                <a:solidFill>
                  <a:schemeClr val="tx1"/>
                </a:solidFill>
              </a:rPr>
              <a:t>antis</a:t>
            </a:r>
            <a:r>
              <a:rPr lang="cs-CZ" sz="2400" dirty="0" smtClean="0">
                <a:solidFill>
                  <a:schemeClr val="tx1"/>
                </a:solidFill>
              </a:rPr>
              <a:t> (</a:t>
            </a:r>
            <a:r>
              <a:rPr lang="cs-CZ" sz="2400" dirty="0" err="1" smtClean="0">
                <a:solidFill>
                  <a:schemeClr val="tx1"/>
                </a:solidFill>
              </a:rPr>
              <a:t>adiuv</a:t>
            </a:r>
            <a:r>
              <a:rPr lang="cs-CZ" sz="2400" u="sng" dirty="0" err="1" smtClean="0">
                <a:solidFill>
                  <a:schemeClr val="tx1"/>
                </a:solidFill>
              </a:rPr>
              <a:t>ans</a:t>
            </a:r>
            <a:r>
              <a:rPr lang="cs-CZ" sz="2400" dirty="0" smtClean="0">
                <a:solidFill>
                  <a:schemeClr val="tx1"/>
                </a:solidFill>
              </a:rPr>
              <a:t> – </a:t>
            </a:r>
            <a:r>
              <a:rPr lang="cs-CZ" sz="2400" dirty="0" err="1" smtClean="0">
                <a:solidFill>
                  <a:schemeClr val="tx1"/>
                </a:solidFill>
              </a:rPr>
              <a:t>adiuv</a:t>
            </a:r>
            <a:r>
              <a:rPr lang="cs-CZ" sz="2400" b="0" u="sng" dirty="0" err="1" smtClean="0">
                <a:solidFill>
                  <a:schemeClr val="tx1"/>
                </a:solidFill>
              </a:rPr>
              <a:t>antis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-ens =&gt;-</a:t>
            </a:r>
            <a:r>
              <a:rPr lang="cs-CZ" sz="2400" dirty="0" err="1" smtClean="0">
                <a:solidFill>
                  <a:schemeClr val="tx1"/>
                </a:solidFill>
              </a:rPr>
              <a:t>entis</a:t>
            </a:r>
            <a:r>
              <a:rPr lang="cs-CZ" sz="2400" dirty="0" smtClean="0">
                <a:solidFill>
                  <a:schemeClr val="tx1"/>
                </a:solidFill>
              </a:rPr>
              <a:t> (</a:t>
            </a:r>
            <a:r>
              <a:rPr lang="cs-CZ" sz="2400" dirty="0" err="1" smtClean="0">
                <a:solidFill>
                  <a:schemeClr val="tx1"/>
                </a:solidFill>
              </a:rPr>
              <a:t>promin</a:t>
            </a:r>
            <a:r>
              <a:rPr lang="cs-CZ" sz="2400" u="sng" dirty="0" err="1" smtClean="0">
                <a:solidFill>
                  <a:schemeClr val="tx1"/>
                </a:solidFill>
              </a:rPr>
              <a:t>ens</a:t>
            </a:r>
            <a:r>
              <a:rPr lang="cs-CZ" sz="2400" dirty="0" smtClean="0">
                <a:solidFill>
                  <a:schemeClr val="tx1"/>
                </a:solidFill>
              </a:rPr>
              <a:t> – </a:t>
            </a:r>
            <a:r>
              <a:rPr lang="cs-CZ" sz="2400" dirty="0" err="1" smtClean="0">
                <a:solidFill>
                  <a:schemeClr val="tx1"/>
                </a:solidFill>
              </a:rPr>
              <a:t>promin</a:t>
            </a:r>
            <a:r>
              <a:rPr lang="cs-CZ" sz="2400" u="sng" dirty="0" err="1" smtClean="0">
                <a:solidFill>
                  <a:schemeClr val="tx1"/>
                </a:solidFill>
              </a:rPr>
              <a:t>entis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ALE:  </a:t>
            </a:r>
            <a:r>
              <a:rPr lang="cs-CZ" sz="2400" dirty="0" err="1" smtClean="0">
                <a:solidFill>
                  <a:schemeClr val="tx1"/>
                </a:solidFill>
              </a:rPr>
              <a:t>teres</a:t>
            </a:r>
            <a:r>
              <a:rPr lang="cs-CZ" sz="2400" dirty="0" smtClean="0">
                <a:solidFill>
                  <a:schemeClr val="tx1"/>
                </a:solidFill>
              </a:rPr>
              <a:t> – </a:t>
            </a:r>
            <a:r>
              <a:rPr lang="cs-CZ" sz="2400" dirty="0" err="1" smtClean="0">
                <a:solidFill>
                  <a:schemeClr val="tx1"/>
                </a:solidFill>
              </a:rPr>
              <a:t>teretis</a:t>
            </a:r>
            <a:r>
              <a:rPr lang="cs-CZ" sz="2400" dirty="0" smtClean="0">
                <a:solidFill>
                  <a:schemeClr val="tx1"/>
                </a:solidFill>
              </a:rPr>
              <a:t>, biceps - </a:t>
            </a:r>
            <a:r>
              <a:rPr lang="cs-CZ" sz="2400" dirty="0" err="1" smtClean="0">
                <a:solidFill>
                  <a:schemeClr val="tx1"/>
                </a:solidFill>
              </a:rPr>
              <a:t>bicipitis</a:t>
            </a: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00034" y="2745631"/>
          <a:ext cx="8143932" cy="331512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36419"/>
                <a:gridCol w="2400317"/>
                <a:gridCol w="1309264"/>
                <a:gridCol w="2618528"/>
                <a:gridCol w="1379404"/>
              </a:tblGrid>
              <a:tr h="75480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m.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   </a:t>
                      </a:r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 m. 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      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15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b="1" dirty="0" smtClean="0"/>
                        <a:t>                </a:t>
                      </a:r>
                      <a:r>
                        <a:rPr lang="cs-CZ" b="0" dirty="0" smtClean="0"/>
                        <a:t>simplex</a:t>
                      </a:r>
                      <a:endParaRPr lang="cs-CZ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615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2.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ium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15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4.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em</a:t>
                      </a:r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simplex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 smtClean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615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6.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 -</a:t>
                      </a:r>
                      <a:r>
                        <a:rPr lang="cs-CZ" b="1" dirty="0" smtClean="0"/>
                        <a:t>ī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ibus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err="1" smtClean="0"/>
              <a:t>Dvojvýchodná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Skloňují se podle konsonantických kmenů III. deklinace (</a:t>
            </a:r>
            <a:r>
              <a:rPr lang="cs-CZ" dirty="0" err="1" smtClean="0"/>
              <a:t>abl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i="1" dirty="0" smtClean="0"/>
              <a:t>–e</a:t>
            </a:r>
            <a:r>
              <a:rPr lang="cs-CZ" dirty="0" smtClean="0"/>
              <a:t>, gen. </a:t>
            </a:r>
            <a:r>
              <a:rPr lang="cs-CZ" dirty="0" err="1" smtClean="0"/>
              <a:t>pl</a:t>
            </a:r>
            <a:r>
              <a:rPr lang="cs-CZ" dirty="0" smtClean="0"/>
              <a:t>. </a:t>
            </a:r>
            <a:r>
              <a:rPr lang="cs-CZ" i="1" dirty="0" smtClean="0"/>
              <a:t>–um</a:t>
            </a:r>
            <a:r>
              <a:rPr lang="cs-CZ" dirty="0" smtClean="0"/>
              <a:t>, </a:t>
            </a:r>
            <a:r>
              <a:rPr lang="cs-CZ" dirty="0" err="1" smtClean="0"/>
              <a:t>nom</a:t>
            </a:r>
            <a:r>
              <a:rPr lang="cs-CZ" dirty="0" smtClean="0"/>
              <a:t>. a </a:t>
            </a:r>
            <a:r>
              <a:rPr lang="cs-CZ" dirty="0" err="1" smtClean="0"/>
              <a:t>akuz</a:t>
            </a:r>
            <a:r>
              <a:rPr lang="cs-CZ" dirty="0" smtClean="0"/>
              <a:t>. </a:t>
            </a:r>
            <a:r>
              <a:rPr lang="cs-CZ" dirty="0" err="1" smtClean="0"/>
              <a:t>pl</a:t>
            </a:r>
            <a:r>
              <a:rPr lang="cs-CZ" dirty="0" smtClean="0"/>
              <a:t>. </a:t>
            </a:r>
            <a:r>
              <a:rPr lang="cs-CZ" dirty="0" err="1" smtClean="0"/>
              <a:t>neut</a:t>
            </a:r>
            <a:r>
              <a:rPr lang="cs-CZ" dirty="0" smtClean="0"/>
              <a:t>. </a:t>
            </a:r>
            <a:r>
              <a:rPr lang="cs-CZ" i="1" dirty="0" smtClean="0"/>
              <a:t>–a</a:t>
            </a:r>
            <a:r>
              <a:rPr lang="cs-CZ" dirty="0" smtClean="0"/>
              <a:t>) 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1) –</a:t>
            </a:r>
            <a:r>
              <a:rPr lang="cs-CZ" b="1" dirty="0" err="1" smtClean="0"/>
              <a:t>genes</a:t>
            </a:r>
            <a:r>
              <a:rPr lang="cs-CZ" b="1" dirty="0" smtClean="0"/>
              <a:t>:</a:t>
            </a:r>
          </a:p>
          <a:p>
            <a:pPr>
              <a:buNone/>
            </a:pPr>
            <a:r>
              <a:rPr lang="cs-CZ" sz="2200" dirty="0" err="1" smtClean="0"/>
              <a:t>nephrogenēs</a:t>
            </a:r>
            <a:r>
              <a:rPr lang="cs-CZ" sz="2200" dirty="0" smtClean="0"/>
              <a:t> (</a:t>
            </a:r>
            <a:r>
              <a:rPr lang="cs-CZ" sz="2200" dirty="0" smtClean="0">
                <a:solidFill>
                  <a:srgbClr val="0070C0"/>
                </a:solidFill>
              </a:rPr>
              <a:t>m.</a:t>
            </a:r>
            <a:r>
              <a:rPr lang="cs-CZ" sz="2200" dirty="0" smtClean="0"/>
              <a:t>, </a:t>
            </a:r>
            <a:r>
              <a:rPr lang="cs-CZ" sz="2200" dirty="0" err="1" smtClean="0">
                <a:solidFill>
                  <a:srgbClr val="FF0000"/>
                </a:solidFill>
              </a:rPr>
              <a:t>f</a:t>
            </a:r>
            <a:r>
              <a:rPr lang="cs-CZ" sz="2200" dirty="0" smtClean="0">
                <a:solidFill>
                  <a:srgbClr val="FF0000"/>
                </a:solidFill>
              </a:rPr>
              <a:t>.</a:t>
            </a:r>
            <a:r>
              <a:rPr lang="cs-CZ" sz="2200" dirty="0" smtClean="0"/>
              <a:t>) </a:t>
            </a:r>
            <a:r>
              <a:rPr lang="cs-CZ" sz="2200" dirty="0" err="1" smtClean="0"/>
              <a:t>nephrogenes</a:t>
            </a:r>
            <a:r>
              <a:rPr lang="cs-CZ" sz="2200" dirty="0" smtClean="0"/>
              <a:t> </a:t>
            </a:r>
            <a:r>
              <a:rPr lang="cs-CZ" sz="2200" dirty="0" smtClean="0">
                <a:solidFill>
                  <a:srgbClr val="00B050"/>
                </a:solidFill>
              </a:rPr>
              <a:t>(n.) </a:t>
            </a:r>
          </a:p>
          <a:p>
            <a:pPr>
              <a:buNone/>
            </a:pPr>
            <a:r>
              <a:rPr lang="cs-CZ" b="1" dirty="0" smtClean="0"/>
              <a:t>2) –</a:t>
            </a:r>
            <a:r>
              <a:rPr lang="cs-CZ" b="1" dirty="0" err="1" smtClean="0"/>
              <a:t>ides</a:t>
            </a:r>
            <a:r>
              <a:rPr lang="cs-CZ" b="1" dirty="0" smtClean="0"/>
              <a:t>:</a:t>
            </a:r>
          </a:p>
          <a:p>
            <a:pPr>
              <a:buNone/>
            </a:pPr>
            <a:r>
              <a:rPr lang="cs-CZ" sz="2200" dirty="0" err="1" smtClean="0"/>
              <a:t>ēthmoīdēs</a:t>
            </a:r>
            <a:r>
              <a:rPr lang="cs-CZ" sz="2200" dirty="0" smtClean="0"/>
              <a:t> (</a:t>
            </a:r>
            <a:r>
              <a:rPr lang="cs-CZ" sz="2200" dirty="0" smtClean="0">
                <a:solidFill>
                  <a:srgbClr val="0070C0"/>
                </a:solidFill>
              </a:rPr>
              <a:t>m.</a:t>
            </a:r>
            <a:r>
              <a:rPr lang="cs-CZ" sz="2200" dirty="0" smtClean="0"/>
              <a:t>, </a:t>
            </a:r>
            <a:r>
              <a:rPr lang="cs-CZ" sz="2200" dirty="0" err="1" smtClean="0">
                <a:solidFill>
                  <a:srgbClr val="FF0000"/>
                </a:solidFill>
              </a:rPr>
              <a:t>f</a:t>
            </a:r>
            <a:r>
              <a:rPr lang="cs-CZ" sz="2200" dirty="0" smtClean="0">
                <a:solidFill>
                  <a:srgbClr val="FF0000"/>
                </a:solidFill>
              </a:rPr>
              <a:t>.</a:t>
            </a:r>
            <a:r>
              <a:rPr lang="cs-CZ" sz="2200" dirty="0" smtClean="0"/>
              <a:t>) </a:t>
            </a:r>
            <a:r>
              <a:rPr lang="cs-CZ" sz="2200" dirty="0" err="1" smtClean="0"/>
              <a:t>ēthmoīdes</a:t>
            </a:r>
            <a:r>
              <a:rPr lang="cs-CZ" sz="2200" dirty="0" smtClean="0"/>
              <a:t> </a:t>
            </a:r>
            <a:r>
              <a:rPr lang="cs-CZ" sz="2200" dirty="0" smtClean="0">
                <a:solidFill>
                  <a:srgbClr val="00B050"/>
                </a:solidFill>
              </a:rPr>
              <a:t>(n.)</a:t>
            </a:r>
            <a:endParaRPr lang="cs-CZ" sz="2200" dirty="0" smtClean="0"/>
          </a:p>
          <a:p>
            <a:pPr>
              <a:buNone/>
            </a:pPr>
            <a:r>
              <a:rPr lang="cs-CZ" sz="2200" dirty="0" err="1" smtClean="0"/>
              <a:t>xiphoīdēs</a:t>
            </a:r>
            <a:r>
              <a:rPr lang="cs-CZ" sz="2200" dirty="0" smtClean="0"/>
              <a:t> (</a:t>
            </a:r>
            <a:r>
              <a:rPr lang="cs-CZ" sz="2200" dirty="0" smtClean="0">
                <a:solidFill>
                  <a:srgbClr val="0070C0"/>
                </a:solidFill>
              </a:rPr>
              <a:t>m.</a:t>
            </a:r>
            <a:r>
              <a:rPr lang="cs-CZ" sz="2200" dirty="0" smtClean="0"/>
              <a:t>, </a:t>
            </a:r>
            <a:r>
              <a:rPr lang="cs-CZ" sz="2200" dirty="0" err="1" smtClean="0">
                <a:solidFill>
                  <a:srgbClr val="FF0000"/>
                </a:solidFill>
              </a:rPr>
              <a:t>f</a:t>
            </a:r>
            <a:r>
              <a:rPr lang="cs-CZ" sz="2200" dirty="0" smtClean="0">
                <a:solidFill>
                  <a:srgbClr val="FF0000"/>
                </a:solidFill>
              </a:rPr>
              <a:t>.</a:t>
            </a:r>
            <a:r>
              <a:rPr lang="cs-CZ" sz="2200" dirty="0" smtClean="0"/>
              <a:t>) </a:t>
            </a:r>
            <a:r>
              <a:rPr lang="cs-CZ" sz="2200" dirty="0" err="1" smtClean="0"/>
              <a:t>xiphoīdes</a:t>
            </a:r>
            <a:r>
              <a:rPr lang="cs-CZ" sz="2200" dirty="0" smtClean="0"/>
              <a:t> </a:t>
            </a:r>
            <a:r>
              <a:rPr lang="cs-CZ" sz="2200" dirty="0" smtClean="0">
                <a:solidFill>
                  <a:srgbClr val="00B050"/>
                </a:solidFill>
              </a:rPr>
              <a:t>(</a:t>
            </a:r>
            <a:r>
              <a:rPr lang="cs-CZ" sz="2200" smtClean="0">
                <a:solidFill>
                  <a:srgbClr val="00B050"/>
                </a:solidFill>
              </a:rPr>
              <a:t>n.)</a:t>
            </a:r>
            <a:endParaRPr lang="cs-CZ" sz="2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Řecká adjektiva III. deklinace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Ledvinový kamének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Čtyřhlavý sval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Krční obratel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Stolička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Sestupný tračník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Přeložte a vyskloňujte: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155</TotalTime>
  <Words>406</Words>
  <Application>Microsoft Office PowerPoint</Application>
  <PresentationFormat>Předvádění na obrazovce (4:3)</PresentationFormat>
  <Paragraphs>130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Shluk</vt:lpstr>
      <vt:lpstr>Snímek 1</vt:lpstr>
      <vt:lpstr>Latinská adjektiva III. deklinace</vt:lpstr>
      <vt:lpstr>Skloňování latinských adjektiv III. deklinace</vt:lpstr>
      <vt:lpstr>ācer, ācris, ācre</vt:lpstr>
      <vt:lpstr>nāsālis, nāsāle</vt:lpstr>
      <vt:lpstr>simplex, icis  -x =&gt; –icis (multiplex – multiplicis) -ans =&gt;-antis (adiuvans – adiuvantis) -ens =&gt;-entis (prominens – prominentis) ALE:  teres – teretis, biceps - bicipitis</vt:lpstr>
      <vt:lpstr>Řecká adjektiva III. deklinace</vt:lpstr>
      <vt:lpstr>Přeložte a vyskloňujte: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</dc:creator>
  <cp:lastModifiedBy>juklova</cp:lastModifiedBy>
  <cp:revision>21</cp:revision>
  <dcterms:created xsi:type="dcterms:W3CDTF">2010-10-31T16:17:24Z</dcterms:created>
  <dcterms:modified xsi:type="dcterms:W3CDTF">2012-12-04T10:31:29Z</dcterms:modified>
</cp:coreProperties>
</file>