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71" r:id="rId3"/>
    <p:sldId id="269" r:id="rId4"/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8" r:id="rId13"/>
    <p:sldId id="264" r:id="rId14"/>
    <p:sldId id="265" r:id="rId15"/>
    <p:sldId id="266" r:id="rId16"/>
    <p:sldId id="267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83C3F1C-7364-4296-BF58-9CD2C7EC138C}" type="datetimeFigureOut">
              <a:rPr lang="cs-CZ" smtClean="0"/>
              <a:pPr/>
              <a:t>19.9.2012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A9F2F84-41D2-42EB-A3F6-BE05C73382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3C3F1C-7364-4296-BF58-9CD2C7EC138C}" type="datetimeFigureOut">
              <a:rPr lang="cs-CZ" smtClean="0"/>
              <a:pPr/>
              <a:t>19.9.2012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9F2F84-41D2-42EB-A3F6-BE05C73382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3C3F1C-7364-4296-BF58-9CD2C7EC138C}" type="datetimeFigureOut">
              <a:rPr lang="cs-CZ" smtClean="0"/>
              <a:pPr/>
              <a:t>19.9.2012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9F2F84-41D2-42EB-A3F6-BE05C73382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3C3F1C-7364-4296-BF58-9CD2C7EC138C}" type="datetimeFigureOut">
              <a:rPr lang="cs-CZ" smtClean="0"/>
              <a:pPr/>
              <a:t>19.9.2012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9F2F84-41D2-42EB-A3F6-BE05C733820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3C3F1C-7364-4296-BF58-9CD2C7EC138C}" type="datetimeFigureOut">
              <a:rPr lang="cs-CZ" smtClean="0"/>
              <a:pPr/>
              <a:t>19.9.2012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9F2F84-41D2-42EB-A3F6-BE05C733820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3C3F1C-7364-4296-BF58-9CD2C7EC138C}" type="datetimeFigureOut">
              <a:rPr lang="cs-CZ" smtClean="0"/>
              <a:pPr/>
              <a:t>19.9.2012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9F2F84-41D2-42EB-A3F6-BE05C733820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3C3F1C-7364-4296-BF58-9CD2C7EC138C}" type="datetimeFigureOut">
              <a:rPr lang="cs-CZ" smtClean="0"/>
              <a:pPr/>
              <a:t>19.9.2012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9F2F84-41D2-42EB-A3F6-BE05C73382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3C3F1C-7364-4296-BF58-9CD2C7EC138C}" type="datetimeFigureOut">
              <a:rPr lang="cs-CZ" smtClean="0"/>
              <a:pPr/>
              <a:t>19.9.2012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9F2F84-41D2-42EB-A3F6-BE05C733820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3C3F1C-7364-4296-BF58-9CD2C7EC138C}" type="datetimeFigureOut">
              <a:rPr lang="cs-CZ" smtClean="0"/>
              <a:pPr/>
              <a:t>19.9.2012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9F2F84-41D2-42EB-A3F6-BE05C73382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83C3F1C-7364-4296-BF58-9CD2C7EC138C}" type="datetimeFigureOut">
              <a:rPr lang="cs-CZ" smtClean="0"/>
              <a:pPr/>
              <a:t>19.9.2012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9F2F84-41D2-42EB-A3F6-BE05C73382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83C3F1C-7364-4296-BF58-9CD2C7EC138C}" type="datetimeFigureOut">
              <a:rPr lang="cs-CZ" smtClean="0"/>
              <a:pPr/>
              <a:t>19.9.2012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A9F2F84-41D2-42EB-A3F6-BE05C733820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83C3F1C-7364-4296-BF58-9CD2C7EC138C}" type="datetimeFigureOut">
              <a:rPr lang="cs-CZ" smtClean="0"/>
              <a:pPr/>
              <a:t>19.9.2012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A9F2F84-41D2-42EB-A3F6-BE05C733820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1368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4800" dirty="0" smtClean="0">
                <a:solidFill>
                  <a:srgbClr val="00B0F0"/>
                </a:solidFill>
              </a:rPr>
              <a:t>Latina – mrtvý jazyk?</a:t>
            </a:r>
            <a:endParaRPr lang="cs-CZ" sz="48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242587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8) ex: /</a:t>
            </a:r>
            <a:r>
              <a:rPr lang="cs-CZ" dirty="0" err="1" smtClean="0"/>
              <a:t>egz</a:t>
            </a:r>
            <a:r>
              <a:rPr lang="cs-CZ" dirty="0" smtClean="0"/>
              <a:t>/ - e</a:t>
            </a:r>
            <a:r>
              <a:rPr lang="cs-CZ" u="sng" dirty="0" smtClean="0"/>
              <a:t>x</a:t>
            </a:r>
            <a:r>
              <a:rPr lang="cs-CZ" dirty="0" smtClean="0">
                <a:solidFill>
                  <a:srgbClr val="FF0000"/>
                </a:solidFill>
              </a:rPr>
              <a:t>i</a:t>
            </a:r>
            <a:r>
              <a:rPr lang="cs-CZ" dirty="0" smtClean="0"/>
              <a:t>tus x </a:t>
            </a:r>
            <a:r>
              <a:rPr lang="cs-CZ" dirty="0" err="1" smtClean="0"/>
              <a:t>e</a:t>
            </a:r>
            <a:r>
              <a:rPr lang="cs-CZ" u="sng" dirty="0" err="1" smtClean="0"/>
              <a:t>x</a:t>
            </a:r>
            <a:r>
              <a:rPr lang="cs-CZ" dirty="0" err="1" smtClean="0">
                <a:solidFill>
                  <a:srgbClr val="FF0000"/>
                </a:solidFill>
              </a:rPr>
              <a:t>t</a:t>
            </a:r>
            <a:r>
              <a:rPr lang="cs-CZ" dirty="0" err="1" smtClean="0"/>
              <a:t>rauterinus</a:t>
            </a:r>
            <a:r>
              <a:rPr lang="cs-CZ" dirty="0" smtClean="0"/>
              <a:t>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9) </a:t>
            </a:r>
            <a:r>
              <a:rPr lang="cs-CZ" dirty="0" err="1" smtClean="0"/>
              <a:t>ph</a:t>
            </a:r>
            <a:r>
              <a:rPr lang="cs-CZ" dirty="0" smtClean="0"/>
              <a:t>: /f/ - </a:t>
            </a:r>
            <a:r>
              <a:rPr lang="cs-CZ" u="sng" dirty="0" err="1" smtClean="0"/>
              <a:t>ph</a:t>
            </a:r>
            <a:r>
              <a:rPr lang="cs-CZ" dirty="0" err="1" smtClean="0"/>
              <a:t>alanx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10) </a:t>
            </a:r>
            <a:r>
              <a:rPr lang="cs-CZ" dirty="0" err="1" smtClean="0"/>
              <a:t>rh</a:t>
            </a:r>
            <a:r>
              <a:rPr lang="cs-CZ" dirty="0" smtClean="0"/>
              <a:t>: /r/ - </a:t>
            </a:r>
            <a:r>
              <a:rPr lang="cs-CZ" u="sng" dirty="0" err="1" smtClean="0"/>
              <a:t>rh</a:t>
            </a:r>
            <a:r>
              <a:rPr lang="cs-CZ" dirty="0" err="1" smtClean="0"/>
              <a:t>aphe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11) </a:t>
            </a:r>
            <a:r>
              <a:rPr lang="cs-CZ" dirty="0" err="1" smtClean="0"/>
              <a:t>th</a:t>
            </a:r>
            <a:r>
              <a:rPr lang="cs-CZ" dirty="0" smtClean="0"/>
              <a:t>: /t/ - </a:t>
            </a:r>
            <a:r>
              <a:rPr lang="cs-CZ" u="sng" dirty="0" err="1" smtClean="0"/>
              <a:t>th</a:t>
            </a:r>
            <a:r>
              <a:rPr lang="cs-CZ" dirty="0" err="1" smtClean="0"/>
              <a:t>orax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916833"/>
            <a:ext cx="8229600" cy="1080120"/>
          </a:xfrm>
        </p:spPr>
        <p:txBody>
          <a:bodyPr/>
          <a:lstStyle/>
          <a:p>
            <a:pPr>
              <a:buNone/>
            </a:pPr>
            <a:r>
              <a:rPr lang="cs-CZ" dirty="0" err="1" smtClean="0"/>
              <a:t>Sēpsis</a:t>
            </a:r>
            <a:r>
              <a:rPr lang="cs-CZ" dirty="0" smtClean="0"/>
              <a:t> post </a:t>
            </a:r>
            <a:r>
              <a:rPr lang="cs-CZ" dirty="0" err="1" smtClean="0"/>
              <a:t>vulnus</a:t>
            </a:r>
            <a:r>
              <a:rPr lang="cs-CZ" dirty="0" smtClean="0"/>
              <a:t> </a:t>
            </a:r>
            <a:r>
              <a:rPr lang="cs-CZ" dirty="0" err="1" smtClean="0"/>
              <a:t>pūnctum</a:t>
            </a:r>
            <a:r>
              <a:rPr lang="cs-CZ" dirty="0" smtClean="0"/>
              <a:t> in </a:t>
            </a:r>
            <a:r>
              <a:rPr lang="cs-CZ" dirty="0" err="1" smtClean="0"/>
              <a:t>regiōne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abdōminālī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Délka slabik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u="sng" dirty="0" err="1" smtClean="0"/>
              <a:t>C</a:t>
            </a:r>
            <a:r>
              <a:rPr lang="cs-CZ" dirty="0" err="1" smtClean="0"/>
              <a:t>an</a:t>
            </a:r>
            <a:r>
              <a:rPr lang="cs-CZ" u="sng" dirty="0" err="1" smtClean="0"/>
              <a:t>c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duodeni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Dor</a:t>
            </a:r>
            <a:r>
              <a:rPr lang="cs-CZ" u="sng" dirty="0" err="1" smtClean="0"/>
              <a:t>s</a:t>
            </a:r>
            <a:r>
              <a:rPr lang="cs-CZ" dirty="0" err="1" smtClean="0"/>
              <a:t>um</a:t>
            </a:r>
            <a:r>
              <a:rPr lang="cs-CZ" dirty="0" smtClean="0"/>
              <a:t> lingu</a:t>
            </a:r>
            <a:r>
              <a:rPr lang="cs-CZ" u="sng" dirty="0" smtClean="0"/>
              <a:t>ae</a:t>
            </a:r>
          </a:p>
          <a:p>
            <a:pPr>
              <a:buNone/>
            </a:pPr>
            <a:r>
              <a:rPr lang="cs-CZ" dirty="0" err="1" smtClean="0"/>
              <a:t>Sa</a:t>
            </a:r>
            <a:r>
              <a:rPr lang="cs-CZ" u="sng" dirty="0" err="1" smtClean="0"/>
              <a:t>ngu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veno</a:t>
            </a:r>
            <a:r>
              <a:rPr lang="cs-CZ" u="sng" dirty="0" err="1" smtClean="0"/>
              <a:t>s</a:t>
            </a:r>
            <a:r>
              <a:rPr lang="cs-CZ" dirty="0" err="1" smtClean="0"/>
              <a:t>us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Devia</a:t>
            </a:r>
            <a:r>
              <a:rPr lang="cs-CZ" u="sng" dirty="0" err="1" smtClean="0"/>
              <a:t>ti</a:t>
            </a:r>
            <a:r>
              <a:rPr lang="cs-CZ" dirty="0" err="1" smtClean="0"/>
              <a:t>o</a:t>
            </a:r>
            <a:r>
              <a:rPr lang="cs-CZ" dirty="0" smtClean="0"/>
              <a:t> </a:t>
            </a:r>
            <a:r>
              <a:rPr lang="cs-CZ" dirty="0" err="1" smtClean="0"/>
              <a:t>sep</a:t>
            </a:r>
            <a:r>
              <a:rPr lang="cs-CZ" u="sng" dirty="0" err="1" smtClean="0"/>
              <a:t>ti</a:t>
            </a:r>
            <a:r>
              <a:rPr lang="cs-CZ" dirty="0" smtClean="0"/>
              <a:t> </a:t>
            </a:r>
            <a:r>
              <a:rPr lang="cs-CZ" dirty="0" err="1" smtClean="0"/>
              <a:t>na</a:t>
            </a:r>
            <a:r>
              <a:rPr lang="cs-CZ" u="sng" dirty="0" err="1" smtClean="0"/>
              <a:t>s</a:t>
            </a:r>
            <a:r>
              <a:rPr lang="cs-CZ" dirty="0" err="1" smtClean="0"/>
              <a:t>i</a:t>
            </a:r>
            <a:r>
              <a:rPr lang="cs-CZ" dirty="0" smtClean="0"/>
              <a:t> ad </a:t>
            </a:r>
            <a:r>
              <a:rPr lang="cs-CZ" dirty="0" err="1" smtClean="0"/>
              <a:t>latus</a:t>
            </a:r>
            <a:r>
              <a:rPr lang="cs-CZ" dirty="0" smtClean="0"/>
              <a:t> </a:t>
            </a:r>
            <a:r>
              <a:rPr lang="cs-CZ" dirty="0" err="1" smtClean="0"/>
              <a:t>sinistrum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Post </a:t>
            </a:r>
            <a:r>
              <a:rPr lang="cs-CZ" dirty="0" err="1" smtClean="0"/>
              <a:t>injec</a:t>
            </a:r>
            <a:r>
              <a:rPr lang="cs-CZ" u="sng" dirty="0" err="1" smtClean="0"/>
              <a:t>ti</a:t>
            </a:r>
            <a:r>
              <a:rPr lang="cs-CZ" dirty="0" err="1" smtClean="0"/>
              <a:t>onem</a:t>
            </a:r>
            <a:r>
              <a:rPr lang="cs-CZ" dirty="0" smtClean="0"/>
              <a:t> </a:t>
            </a:r>
            <a:r>
              <a:rPr lang="cs-CZ" dirty="0" err="1" smtClean="0"/>
              <a:t>intraveno</a:t>
            </a:r>
            <a:r>
              <a:rPr lang="cs-CZ" u="sng" dirty="0" err="1" smtClean="0"/>
              <a:t>s</a:t>
            </a:r>
            <a:r>
              <a:rPr lang="cs-CZ" dirty="0" err="1" smtClean="0"/>
              <a:t>am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err="1" smtClean="0"/>
              <a:t>Pulvis</a:t>
            </a:r>
            <a:r>
              <a:rPr lang="cs-CZ" dirty="0" smtClean="0"/>
              <a:t> </a:t>
            </a:r>
            <a:r>
              <a:rPr lang="cs-CZ" dirty="0" err="1" smtClean="0"/>
              <a:t>adsper</a:t>
            </a:r>
            <a:r>
              <a:rPr lang="cs-CZ" u="sng" dirty="0" err="1" smtClean="0"/>
              <a:t>s</a:t>
            </a:r>
            <a:r>
              <a:rPr lang="cs-CZ" dirty="0" err="1" smtClean="0"/>
              <a:t>orius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Os</a:t>
            </a:r>
            <a:r>
              <a:rPr lang="cs-CZ" u="sng" dirty="0" smtClean="0"/>
              <a:t>ti</a:t>
            </a:r>
            <a:r>
              <a:rPr lang="cs-CZ" dirty="0" smtClean="0"/>
              <a:t>um </a:t>
            </a:r>
            <a:r>
              <a:rPr lang="cs-CZ" dirty="0" err="1" smtClean="0"/>
              <a:t>ven</a:t>
            </a:r>
            <a:r>
              <a:rPr lang="cs-CZ" u="sng" dirty="0" err="1" smtClean="0"/>
              <a:t>ae</a:t>
            </a:r>
            <a:r>
              <a:rPr lang="cs-CZ" dirty="0" smtClean="0"/>
              <a:t> </a:t>
            </a:r>
            <a:r>
              <a:rPr lang="cs-CZ" dirty="0" err="1" smtClean="0"/>
              <a:t>cav</a:t>
            </a:r>
            <a:r>
              <a:rPr lang="cs-CZ" u="sng" dirty="0" err="1" smtClean="0"/>
              <a:t>ae</a:t>
            </a:r>
            <a:endParaRPr lang="cs-CZ" u="sng" dirty="0" smtClean="0"/>
          </a:p>
          <a:p>
            <a:pPr>
              <a:buNone/>
            </a:pPr>
            <a:r>
              <a:rPr lang="cs-CZ" dirty="0" err="1" smtClean="0"/>
              <a:t>Mus</a:t>
            </a:r>
            <a:r>
              <a:rPr lang="cs-CZ" u="sng" dirty="0" err="1" smtClean="0"/>
              <a:t>cu</a:t>
            </a:r>
            <a:r>
              <a:rPr lang="cs-CZ" dirty="0" err="1" smtClean="0"/>
              <a:t>li</a:t>
            </a:r>
            <a:r>
              <a:rPr lang="cs-CZ" dirty="0" smtClean="0"/>
              <a:t> </a:t>
            </a:r>
            <a:r>
              <a:rPr lang="cs-CZ" dirty="0" err="1" smtClean="0"/>
              <a:t>re</a:t>
            </a:r>
            <a:r>
              <a:rPr lang="cs-CZ" u="sng" dirty="0" err="1" smtClean="0"/>
              <a:t>c</a:t>
            </a:r>
            <a:r>
              <a:rPr lang="cs-CZ" dirty="0" err="1" smtClean="0"/>
              <a:t>ti</a:t>
            </a:r>
            <a:r>
              <a:rPr lang="cs-CZ" dirty="0" smtClean="0"/>
              <a:t>, </a:t>
            </a:r>
            <a:r>
              <a:rPr lang="cs-CZ" dirty="0" err="1" smtClean="0"/>
              <a:t>obli</a:t>
            </a:r>
            <a:r>
              <a:rPr lang="cs-CZ" u="sng" dirty="0" err="1" smtClean="0"/>
              <a:t>qu</a:t>
            </a:r>
            <a:r>
              <a:rPr lang="cs-CZ" dirty="0" err="1" smtClean="0"/>
              <a:t>i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Lobi</a:t>
            </a:r>
            <a:r>
              <a:rPr lang="cs-CZ" dirty="0" smtClean="0"/>
              <a:t> </a:t>
            </a:r>
            <a:r>
              <a:rPr lang="cs-CZ" dirty="0" err="1" smtClean="0"/>
              <a:t>et</a:t>
            </a:r>
            <a:r>
              <a:rPr lang="cs-CZ" dirty="0" smtClean="0"/>
              <a:t> partes </a:t>
            </a:r>
            <a:r>
              <a:rPr lang="cs-CZ" dirty="0" err="1" smtClean="0"/>
              <a:t>hypo</a:t>
            </a:r>
            <a:r>
              <a:rPr lang="cs-CZ" u="sng" dirty="0" err="1" smtClean="0"/>
              <a:t>ph</a:t>
            </a:r>
            <a:r>
              <a:rPr lang="cs-CZ" dirty="0" err="1" smtClean="0"/>
              <a:t>ysis</a:t>
            </a:r>
            <a:endParaRPr lang="cs-CZ" dirty="0" smtClean="0"/>
          </a:p>
          <a:p>
            <a:pPr>
              <a:buNone/>
            </a:pPr>
            <a:r>
              <a:rPr lang="cs-CZ" u="sng" dirty="0" err="1" smtClean="0"/>
              <a:t>Oe</a:t>
            </a:r>
            <a:r>
              <a:rPr lang="cs-CZ" dirty="0" err="1" smtClean="0"/>
              <a:t>demata</a:t>
            </a:r>
            <a:r>
              <a:rPr lang="cs-CZ" dirty="0" smtClean="0"/>
              <a:t> </a:t>
            </a:r>
            <a:r>
              <a:rPr lang="cs-CZ" dirty="0" err="1" smtClean="0"/>
              <a:t>membrorum</a:t>
            </a:r>
            <a:r>
              <a:rPr lang="cs-CZ" dirty="0" smtClean="0"/>
              <a:t> </a:t>
            </a:r>
            <a:r>
              <a:rPr lang="cs-CZ" dirty="0" err="1" smtClean="0"/>
              <a:t>inferiorum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As</a:t>
            </a:r>
            <a:r>
              <a:rPr lang="cs-CZ" u="sng" dirty="0" err="1" smtClean="0"/>
              <a:t>th</a:t>
            </a:r>
            <a:r>
              <a:rPr lang="cs-CZ" dirty="0" err="1" smtClean="0"/>
              <a:t>ma</a:t>
            </a:r>
            <a:r>
              <a:rPr lang="cs-CZ" dirty="0" smtClean="0"/>
              <a:t> </a:t>
            </a:r>
            <a:r>
              <a:rPr lang="cs-CZ" dirty="0" err="1" smtClean="0"/>
              <a:t>bronchiale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Čtěte: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9 slovních druhů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LT: substantiva, </a:t>
            </a:r>
            <a:r>
              <a:rPr lang="cs-CZ" dirty="0" err="1" smtClean="0"/>
              <a:t>adjectiva</a:t>
            </a:r>
            <a:r>
              <a:rPr lang="cs-CZ" dirty="0" smtClean="0"/>
              <a:t>, </a:t>
            </a:r>
            <a:r>
              <a:rPr lang="cs-CZ" dirty="0" err="1" smtClean="0"/>
              <a:t>numeralia</a:t>
            </a:r>
            <a:r>
              <a:rPr lang="cs-CZ" dirty="0" smtClean="0"/>
              <a:t>, </a:t>
            </a:r>
            <a:r>
              <a:rPr lang="cs-CZ" dirty="0" err="1" smtClean="0"/>
              <a:t>praepositiones</a:t>
            </a:r>
            <a:r>
              <a:rPr lang="cs-CZ" dirty="0" smtClean="0"/>
              <a:t>, verba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Ohebné x neohebné slovní druhy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Skloňování (deklinace) x časování (konjugace)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Gramatické kategorie u substantiv: pád, číslo, rod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Ablativ = lokál + instrumentál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dirty="0" smtClean="0"/>
              <a:t>Tvarosloví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450499"/>
          </a:xfrm>
        </p:spPr>
        <p:txBody>
          <a:bodyPr>
            <a:normAutofit fontScale="92500" lnSpcReduction="10000"/>
          </a:bodyPr>
          <a:lstStyle/>
          <a:p>
            <a:pPr marL="681228" indent="-571500">
              <a:buNone/>
            </a:pPr>
            <a:r>
              <a:rPr lang="cs-CZ" dirty="0" smtClean="0"/>
              <a:t>I. deklinace: </a:t>
            </a:r>
            <a:r>
              <a:rPr lang="cs-CZ" dirty="0" smtClean="0">
                <a:solidFill>
                  <a:srgbClr val="00B0F0"/>
                </a:solidFill>
              </a:rPr>
              <a:t>ā-kmeny</a:t>
            </a:r>
            <a:r>
              <a:rPr lang="cs-CZ" dirty="0" smtClean="0"/>
              <a:t> (</a:t>
            </a:r>
            <a:r>
              <a:rPr lang="cs-CZ" dirty="0" err="1" smtClean="0"/>
              <a:t>ven</a:t>
            </a:r>
            <a:r>
              <a:rPr lang="cs-CZ" u="sng" dirty="0" err="1" smtClean="0"/>
              <a:t>ā</a:t>
            </a:r>
            <a:r>
              <a:rPr lang="cs-CZ" dirty="0" err="1" smtClean="0"/>
              <a:t>rum</a:t>
            </a:r>
            <a:r>
              <a:rPr lang="cs-CZ" dirty="0" smtClean="0"/>
              <a:t>)</a:t>
            </a:r>
          </a:p>
          <a:p>
            <a:pPr marL="681228" indent="-571500">
              <a:buNone/>
            </a:pPr>
            <a:endParaRPr lang="cs-CZ" dirty="0" smtClean="0"/>
          </a:p>
          <a:p>
            <a:pPr marL="681228" indent="-571500">
              <a:buNone/>
            </a:pPr>
            <a:r>
              <a:rPr lang="cs-CZ" dirty="0" smtClean="0"/>
              <a:t>II. deklinace: </a:t>
            </a:r>
            <a:r>
              <a:rPr lang="cs-CZ" dirty="0" smtClean="0">
                <a:solidFill>
                  <a:srgbClr val="00B0F0"/>
                </a:solidFill>
              </a:rPr>
              <a:t>ō-kmeny</a:t>
            </a:r>
            <a:r>
              <a:rPr lang="cs-CZ" dirty="0" smtClean="0"/>
              <a:t> (</a:t>
            </a:r>
            <a:r>
              <a:rPr lang="cs-CZ" dirty="0" err="1" smtClean="0"/>
              <a:t>muscul</a:t>
            </a:r>
            <a:r>
              <a:rPr lang="cs-CZ" u="sng" dirty="0" err="1" smtClean="0"/>
              <a:t>ō</a:t>
            </a:r>
            <a:r>
              <a:rPr lang="cs-CZ" dirty="0" err="1" smtClean="0"/>
              <a:t>rum</a:t>
            </a:r>
            <a:r>
              <a:rPr lang="cs-CZ" dirty="0" smtClean="0"/>
              <a:t>)</a:t>
            </a:r>
          </a:p>
          <a:p>
            <a:pPr marL="681228" indent="-571500">
              <a:buNone/>
            </a:pPr>
            <a:endParaRPr lang="cs-CZ" dirty="0" smtClean="0"/>
          </a:p>
          <a:p>
            <a:pPr marL="681228" indent="-571500">
              <a:buNone/>
            </a:pPr>
            <a:r>
              <a:rPr lang="cs-CZ" dirty="0" smtClean="0"/>
              <a:t>III. deklinace: </a:t>
            </a:r>
          </a:p>
          <a:p>
            <a:pPr marL="681228" indent="-571500">
              <a:buNone/>
            </a:pPr>
            <a:r>
              <a:rPr lang="cs-CZ" dirty="0" smtClean="0"/>
              <a:t>a</a:t>
            </a:r>
            <a:r>
              <a:rPr lang="cs-CZ" smtClean="0"/>
              <a:t>) </a:t>
            </a:r>
            <a:r>
              <a:rPr lang="cs-CZ" dirty="0" smtClean="0">
                <a:solidFill>
                  <a:srgbClr val="00B0F0"/>
                </a:solidFill>
              </a:rPr>
              <a:t>S</a:t>
            </a:r>
            <a:r>
              <a:rPr lang="cs-CZ" smtClean="0">
                <a:solidFill>
                  <a:srgbClr val="00B0F0"/>
                </a:solidFill>
              </a:rPr>
              <a:t>ouhláskové </a:t>
            </a:r>
            <a:r>
              <a:rPr lang="cs-CZ" dirty="0" smtClean="0">
                <a:solidFill>
                  <a:srgbClr val="00B0F0"/>
                </a:solidFill>
              </a:rPr>
              <a:t>kmeny </a:t>
            </a:r>
            <a:r>
              <a:rPr lang="cs-CZ" dirty="0" smtClean="0"/>
              <a:t>(</a:t>
            </a:r>
            <a:r>
              <a:rPr lang="cs-CZ" dirty="0" err="1" smtClean="0"/>
              <a:t>pulmo</a:t>
            </a:r>
            <a:r>
              <a:rPr lang="cs-CZ" u="sng" dirty="0" err="1" smtClean="0"/>
              <a:t>n</a:t>
            </a:r>
            <a:r>
              <a:rPr lang="cs-CZ" dirty="0" err="1" smtClean="0"/>
              <a:t>um</a:t>
            </a:r>
            <a:r>
              <a:rPr lang="cs-CZ" dirty="0" smtClean="0"/>
              <a:t>)</a:t>
            </a:r>
          </a:p>
          <a:p>
            <a:pPr marL="681228" indent="-571500">
              <a:buNone/>
            </a:pPr>
            <a:r>
              <a:rPr lang="cs-CZ" dirty="0" smtClean="0"/>
              <a:t>b) </a:t>
            </a:r>
            <a:r>
              <a:rPr lang="cs-CZ" dirty="0" smtClean="0">
                <a:solidFill>
                  <a:srgbClr val="00B0F0"/>
                </a:solidFill>
              </a:rPr>
              <a:t>i-kmeny</a:t>
            </a:r>
            <a:r>
              <a:rPr lang="cs-CZ" dirty="0" smtClean="0"/>
              <a:t>: </a:t>
            </a:r>
            <a:r>
              <a:rPr lang="cs-CZ" dirty="0" err="1" smtClean="0"/>
              <a:t>aur</a:t>
            </a:r>
            <a:r>
              <a:rPr lang="cs-CZ" u="sng" dirty="0" err="1" smtClean="0"/>
              <a:t>i</a:t>
            </a:r>
            <a:r>
              <a:rPr lang="cs-CZ" dirty="0" err="1" smtClean="0"/>
              <a:t>um</a:t>
            </a:r>
            <a:endParaRPr lang="cs-CZ" dirty="0" smtClean="0"/>
          </a:p>
          <a:p>
            <a:pPr marL="681228" indent="-571500">
              <a:buNone/>
            </a:pPr>
            <a:endParaRPr lang="cs-CZ" dirty="0" smtClean="0"/>
          </a:p>
          <a:p>
            <a:pPr marL="681228" indent="-571500">
              <a:buNone/>
            </a:pPr>
            <a:r>
              <a:rPr lang="cs-CZ" dirty="0" smtClean="0"/>
              <a:t>IV. deklinace: </a:t>
            </a:r>
            <a:r>
              <a:rPr lang="cs-CZ" dirty="0" smtClean="0">
                <a:solidFill>
                  <a:srgbClr val="00B0F0"/>
                </a:solidFill>
              </a:rPr>
              <a:t>u-kmeny</a:t>
            </a:r>
            <a:r>
              <a:rPr lang="cs-CZ" dirty="0" smtClean="0"/>
              <a:t> (</a:t>
            </a:r>
            <a:r>
              <a:rPr lang="cs-CZ" dirty="0" err="1" smtClean="0"/>
              <a:t>process</a:t>
            </a:r>
            <a:r>
              <a:rPr lang="cs-CZ" u="sng" dirty="0" err="1" smtClean="0"/>
              <a:t>u</a:t>
            </a:r>
            <a:r>
              <a:rPr lang="cs-CZ" dirty="0" err="1" smtClean="0"/>
              <a:t>um</a:t>
            </a:r>
            <a:r>
              <a:rPr lang="cs-CZ" dirty="0" smtClean="0"/>
              <a:t>)</a:t>
            </a:r>
          </a:p>
          <a:p>
            <a:pPr marL="681228" indent="-571500">
              <a:buNone/>
            </a:pPr>
            <a:endParaRPr lang="cs-CZ" dirty="0" smtClean="0"/>
          </a:p>
          <a:p>
            <a:pPr marL="681228" indent="-571500">
              <a:buNone/>
            </a:pPr>
            <a:r>
              <a:rPr lang="cs-CZ" dirty="0" smtClean="0"/>
              <a:t>V. deklinace: </a:t>
            </a:r>
            <a:r>
              <a:rPr lang="cs-CZ" dirty="0" smtClean="0">
                <a:solidFill>
                  <a:srgbClr val="00B0F0"/>
                </a:solidFill>
              </a:rPr>
              <a:t>ē-kmeny</a:t>
            </a:r>
            <a:r>
              <a:rPr lang="cs-CZ" dirty="0" smtClean="0"/>
              <a:t> (</a:t>
            </a:r>
            <a:r>
              <a:rPr lang="cs-CZ" dirty="0" err="1" smtClean="0"/>
              <a:t>faci</a:t>
            </a:r>
            <a:r>
              <a:rPr lang="cs-CZ" u="sng" dirty="0" err="1" smtClean="0"/>
              <a:t>ē</a:t>
            </a:r>
            <a:r>
              <a:rPr lang="cs-CZ" dirty="0" err="1" smtClean="0"/>
              <a:t>rum</a:t>
            </a:r>
            <a:r>
              <a:rPr lang="cs-CZ" dirty="0" smtClean="0"/>
              <a:t>)</a:t>
            </a:r>
          </a:p>
          <a:p>
            <a:pPr marL="681228" indent="-571500"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Substantiva - deklinace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sz="4400" dirty="0" smtClean="0">
                <a:solidFill>
                  <a:srgbClr val="00B0F0"/>
                </a:solidFill>
              </a:rPr>
              <a:t>5</a:t>
            </a:r>
            <a:r>
              <a:rPr lang="cs-CZ" sz="4400" dirty="0" smtClean="0"/>
              <a:t> deklinací u substantiv </a:t>
            </a:r>
          </a:p>
          <a:p>
            <a:pPr algn="ctr">
              <a:buNone/>
            </a:pPr>
            <a:r>
              <a:rPr lang="cs-CZ" sz="4400" dirty="0" smtClean="0"/>
              <a:t>	x </a:t>
            </a:r>
          </a:p>
          <a:p>
            <a:pPr algn="ctr">
              <a:buNone/>
            </a:pPr>
            <a:r>
              <a:rPr lang="cs-CZ" sz="4400" dirty="0" smtClean="0">
                <a:solidFill>
                  <a:srgbClr val="00B0F0"/>
                </a:solidFill>
              </a:rPr>
              <a:t>3</a:t>
            </a:r>
            <a:r>
              <a:rPr lang="cs-CZ" sz="4400" dirty="0" smtClean="0"/>
              <a:t> deklinace u adjektiv</a:t>
            </a:r>
          </a:p>
          <a:p>
            <a:pPr algn="ctr">
              <a:buNone/>
            </a:pPr>
            <a:r>
              <a:rPr lang="cs-CZ" sz="4400" dirty="0" smtClean="0"/>
              <a:t>x</a:t>
            </a:r>
          </a:p>
          <a:p>
            <a:pPr algn="ctr">
              <a:buNone/>
            </a:pPr>
            <a:r>
              <a:rPr lang="cs-CZ" sz="4400" dirty="0" smtClean="0">
                <a:solidFill>
                  <a:srgbClr val="00B0F0"/>
                </a:solidFill>
              </a:rPr>
              <a:t>4</a:t>
            </a:r>
            <a:r>
              <a:rPr lang="cs-CZ" sz="4400" dirty="0" smtClean="0"/>
              <a:t> konjugace u sloves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24078" indent="-514350">
              <a:buNone/>
            </a:pPr>
            <a:r>
              <a:rPr lang="cs-CZ" sz="2400" dirty="0" smtClean="0">
                <a:solidFill>
                  <a:srgbClr val="00B0F0"/>
                </a:solidFill>
              </a:rPr>
              <a:t>1) Jednoslovné: </a:t>
            </a:r>
            <a:r>
              <a:rPr lang="cs-CZ" sz="2200" dirty="0" err="1" smtClean="0"/>
              <a:t>clavicula</a:t>
            </a:r>
            <a:endParaRPr lang="cs-CZ" sz="2200" dirty="0" smtClean="0"/>
          </a:p>
          <a:p>
            <a:pPr marL="624078" indent="-514350">
              <a:buNone/>
            </a:pPr>
            <a:endParaRPr lang="cs-CZ" sz="2400" dirty="0" smtClean="0"/>
          </a:p>
          <a:p>
            <a:pPr marL="624078" indent="-514350">
              <a:buNone/>
            </a:pPr>
            <a:r>
              <a:rPr lang="cs-CZ" sz="2400" dirty="0" smtClean="0">
                <a:solidFill>
                  <a:srgbClr val="00B0F0"/>
                </a:solidFill>
              </a:rPr>
              <a:t>2) Dvouslovné:</a:t>
            </a:r>
          </a:p>
          <a:p>
            <a:pPr marL="624078" indent="-514350">
              <a:buNone/>
            </a:pPr>
            <a:endParaRPr lang="cs-CZ" sz="2400" dirty="0" smtClean="0">
              <a:solidFill>
                <a:srgbClr val="00B0F0"/>
              </a:solidFill>
            </a:endParaRPr>
          </a:p>
          <a:p>
            <a:pPr marL="624078" indent="-514350">
              <a:buNone/>
            </a:pPr>
            <a:r>
              <a:rPr lang="cs-CZ" sz="2200" dirty="0" smtClean="0"/>
              <a:t>a) </a:t>
            </a:r>
            <a:r>
              <a:rPr lang="cs-CZ" sz="2200" dirty="0" err="1" smtClean="0"/>
              <a:t>Clavicula</a:t>
            </a:r>
            <a:r>
              <a:rPr lang="cs-CZ" sz="2200" dirty="0" smtClean="0"/>
              <a:t> </a:t>
            </a:r>
            <a:r>
              <a:rPr lang="cs-CZ" sz="2200" dirty="0" err="1" smtClean="0"/>
              <a:t>fracta</a:t>
            </a:r>
            <a:r>
              <a:rPr lang="cs-CZ" sz="2200" dirty="0" smtClean="0"/>
              <a:t>: </a:t>
            </a:r>
            <a:r>
              <a:rPr lang="cs-CZ" sz="2200" dirty="0" err="1" smtClean="0"/>
              <a:t>subst</a:t>
            </a:r>
            <a:r>
              <a:rPr lang="cs-CZ" sz="2200" dirty="0" smtClean="0"/>
              <a:t>. + </a:t>
            </a:r>
            <a:r>
              <a:rPr lang="cs-CZ" sz="2200" dirty="0" err="1" smtClean="0"/>
              <a:t>adj</a:t>
            </a:r>
            <a:r>
              <a:rPr lang="cs-CZ" sz="2200" dirty="0" smtClean="0"/>
              <a:t>. (</a:t>
            </a:r>
            <a:r>
              <a:rPr lang="cs-CZ" sz="2200" dirty="0" smtClean="0">
                <a:solidFill>
                  <a:srgbClr val="00B0F0"/>
                </a:solidFill>
              </a:rPr>
              <a:t>PKS</a:t>
            </a:r>
            <a:r>
              <a:rPr lang="cs-CZ" sz="2200" dirty="0" smtClean="0"/>
              <a:t>);</a:t>
            </a:r>
          </a:p>
          <a:p>
            <a:pPr marL="624078" indent="-514350">
              <a:buNone/>
            </a:pPr>
            <a:r>
              <a:rPr lang="cs-CZ" sz="2200" dirty="0" smtClean="0"/>
              <a:t>    </a:t>
            </a:r>
            <a:r>
              <a:rPr lang="cs-CZ" sz="2200" dirty="0" err="1" smtClean="0"/>
              <a:t>Musculus</a:t>
            </a:r>
            <a:r>
              <a:rPr lang="cs-CZ" sz="2200" dirty="0" smtClean="0"/>
              <a:t> </a:t>
            </a:r>
            <a:r>
              <a:rPr lang="cs-CZ" sz="2200" dirty="0" err="1" smtClean="0"/>
              <a:t>adductor</a:t>
            </a:r>
            <a:r>
              <a:rPr lang="cs-CZ" sz="2200" dirty="0" smtClean="0"/>
              <a:t>: </a:t>
            </a:r>
            <a:r>
              <a:rPr lang="cs-CZ" sz="2200" dirty="0" err="1" smtClean="0"/>
              <a:t>subst</a:t>
            </a:r>
            <a:r>
              <a:rPr lang="cs-CZ" sz="2200" dirty="0" smtClean="0"/>
              <a:t>. + </a:t>
            </a:r>
            <a:r>
              <a:rPr lang="cs-CZ" sz="2200" dirty="0" err="1" smtClean="0"/>
              <a:t>subst</a:t>
            </a:r>
            <a:r>
              <a:rPr lang="cs-CZ" sz="2200" dirty="0" smtClean="0"/>
              <a:t>. (</a:t>
            </a:r>
            <a:r>
              <a:rPr lang="cs-CZ" sz="2200" dirty="0" err="1" smtClean="0"/>
              <a:t>nom</a:t>
            </a:r>
            <a:r>
              <a:rPr lang="cs-CZ" sz="2200" dirty="0" smtClean="0"/>
              <a:t>., </a:t>
            </a:r>
            <a:r>
              <a:rPr lang="cs-CZ" sz="2200" dirty="0" smtClean="0">
                <a:solidFill>
                  <a:srgbClr val="00B0F0"/>
                </a:solidFill>
              </a:rPr>
              <a:t>PKS</a:t>
            </a:r>
            <a:r>
              <a:rPr lang="cs-CZ" sz="2200" dirty="0" smtClean="0"/>
              <a:t>)</a:t>
            </a:r>
          </a:p>
          <a:p>
            <a:pPr marL="624078" indent="-514350">
              <a:buNone/>
            </a:pPr>
            <a:r>
              <a:rPr lang="cs-CZ" sz="2200" dirty="0" smtClean="0"/>
              <a:t> </a:t>
            </a:r>
          </a:p>
          <a:p>
            <a:pPr marL="624078" indent="-514350">
              <a:buNone/>
            </a:pPr>
            <a:r>
              <a:rPr lang="cs-CZ" sz="2200" dirty="0" smtClean="0"/>
              <a:t>b) </a:t>
            </a:r>
            <a:r>
              <a:rPr lang="cs-CZ" sz="2200" dirty="0" err="1" smtClean="0"/>
              <a:t>Dorsum</a:t>
            </a:r>
            <a:r>
              <a:rPr lang="cs-CZ" sz="2200" dirty="0" smtClean="0"/>
              <a:t> </a:t>
            </a:r>
            <a:r>
              <a:rPr lang="cs-CZ" sz="2200" dirty="0" err="1" smtClean="0"/>
              <a:t>nasi</a:t>
            </a:r>
            <a:r>
              <a:rPr lang="cs-CZ" sz="2200" dirty="0" smtClean="0"/>
              <a:t>: </a:t>
            </a:r>
            <a:r>
              <a:rPr lang="cs-CZ" sz="2200" dirty="0" err="1" smtClean="0"/>
              <a:t>subst</a:t>
            </a:r>
            <a:r>
              <a:rPr lang="cs-CZ" sz="2200" dirty="0" smtClean="0"/>
              <a:t>. + </a:t>
            </a:r>
            <a:r>
              <a:rPr lang="cs-CZ" sz="2200" dirty="0" err="1" smtClean="0"/>
              <a:t>subst</a:t>
            </a:r>
            <a:r>
              <a:rPr lang="cs-CZ" sz="2200" dirty="0" smtClean="0"/>
              <a:t>. (gen., </a:t>
            </a:r>
            <a:r>
              <a:rPr lang="cs-CZ" sz="2200" dirty="0" smtClean="0">
                <a:solidFill>
                  <a:srgbClr val="00B0F0"/>
                </a:solidFill>
              </a:rPr>
              <a:t>PKN</a:t>
            </a:r>
            <a:r>
              <a:rPr lang="cs-CZ" sz="2200" dirty="0" smtClean="0"/>
              <a:t>)</a:t>
            </a:r>
          </a:p>
          <a:p>
            <a:pPr marL="624078" indent="-514350">
              <a:buNone/>
            </a:pPr>
            <a:r>
              <a:rPr lang="cs-CZ" sz="2200" dirty="0" smtClean="0"/>
              <a:t>    </a:t>
            </a:r>
            <a:r>
              <a:rPr lang="cs-CZ" sz="2200" dirty="0" err="1" smtClean="0"/>
              <a:t>Medicamentum</a:t>
            </a:r>
            <a:r>
              <a:rPr lang="cs-CZ" sz="2200" dirty="0" smtClean="0"/>
              <a:t> </a:t>
            </a:r>
            <a:r>
              <a:rPr lang="cs-CZ" sz="2200" dirty="0" err="1" smtClean="0"/>
              <a:t>contra</a:t>
            </a:r>
            <a:r>
              <a:rPr lang="cs-CZ" sz="2200" dirty="0" smtClean="0"/>
              <a:t> </a:t>
            </a:r>
            <a:r>
              <a:rPr lang="cs-CZ" sz="2200" dirty="0" err="1" smtClean="0"/>
              <a:t>dolorem</a:t>
            </a:r>
            <a:r>
              <a:rPr lang="cs-CZ" sz="2200" dirty="0" smtClean="0"/>
              <a:t> (</a:t>
            </a:r>
            <a:r>
              <a:rPr lang="cs-CZ" sz="2200" dirty="0" err="1" smtClean="0"/>
              <a:t>akuz</a:t>
            </a:r>
            <a:r>
              <a:rPr lang="cs-CZ" sz="2200" dirty="0" smtClean="0"/>
              <a:t>., </a:t>
            </a:r>
            <a:r>
              <a:rPr lang="cs-CZ" sz="2200" dirty="0" smtClean="0">
                <a:solidFill>
                  <a:srgbClr val="00B0F0"/>
                </a:solidFill>
              </a:rPr>
              <a:t>PKN</a:t>
            </a:r>
            <a:r>
              <a:rPr lang="cs-CZ" sz="2200" dirty="0" smtClean="0"/>
              <a:t>)</a:t>
            </a:r>
          </a:p>
          <a:p>
            <a:pPr marL="624078" indent="-514350">
              <a:buNone/>
            </a:pPr>
            <a:r>
              <a:rPr lang="cs-CZ" sz="2200" dirty="0" smtClean="0"/>
              <a:t>    Influenza </a:t>
            </a:r>
            <a:r>
              <a:rPr lang="cs-CZ" sz="2200" dirty="0" err="1" smtClean="0"/>
              <a:t>cum</a:t>
            </a:r>
            <a:r>
              <a:rPr lang="cs-CZ" sz="2200" dirty="0" smtClean="0"/>
              <a:t> </a:t>
            </a:r>
            <a:r>
              <a:rPr lang="cs-CZ" sz="2200" dirty="0" err="1" smtClean="0"/>
              <a:t>pneumonia</a:t>
            </a:r>
            <a:r>
              <a:rPr lang="cs-CZ" sz="2200" dirty="0" smtClean="0"/>
              <a:t> (</a:t>
            </a:r>
            <a:r>
              <a:rPr lang="cs-CZ" sz="2200" dirty="0" err="1" smtClean="0"/>
              <a:t>abl</a:t>
            </a:r>
            <a:r>
              <a:rPr lang="cs-CZ" sz="2200" dirty="0" smtClean="0"/>
              <a:t>., </a:t>
            </a:r>
            <a:r>
              <a:rPr lang="cs-CZ" sz="2200" dirty="0" smtClean="0">
                <a:solidFill>
                  <a:srgbClr val="00B0F0"/>
                </a:solidFill>
              </a:rPr>
              <a:t>PKN</a:t>
            </a:r>
            <a:r>
              <a:rPr lang="cs-CZ" sz="2200" dirty="0" smtClean="0"/>
              <a:t>)</a:t>
            </a:r>
          </a:p>
          <a:p>
            <a:pPr marL="624078" indent="-514350">
              <a:buNone/>
            </a:pPr>
            <a:endParaRPr lang="cs-CZ" sz="2400" dirty="0" smtClean="0"/>
          </a:p>
          <a:p>
            <a:pPr marL="624078" indent="-514350">
              <a:buNone/>
            </a:pPr>
            <a:r>
              <a:rPr lang="cs-CZ" sz="2400" dirty="0" smtClean="0">
                <a:solidFill>
                  <a:srgbClr val="00B0F0"/>
                </a:solidFill>
              </a:rPr>
              <a:t>3) Víceslovné:</a:t>
            </a:r>
          </a:p>
          <a:p>
            <a:pPr marL="624078" indent="-514350">
              <a:buNone/>
            </a:pPr>
            <a:r>
              <a:rPr lang="cs-CZ" sz="2200" dirty="0" smtClean="0"/>
              <a:t>Status gravis post </a:t>
            </a:r>
            <a:r>
              <a:rPr lang="cs-CZ" sz="2200" dirty="0" err="1" smtClean="0"/>
              <a:t>infarctum</a:t>
            </a:r>
            <a:r>
              <a:rPr lang="cs-CZ" sz="2200" dirty="0" smtClean="0"/>
              <a:t> </a:t>
            </a:r>
            <a:r>
              <a:rPr lang="cs-CZ" sz="2200" dirty="0" err="1" smtClean="0"/>
              <a:t>parietis</a:t>
            </a:r>
            <a:r>
              <a:rPr lang="cs-CZ" sz="2200" dirty="0" smtClean="0"/>
              <a:t> </a:t>
            </a:r>
            <a:r>
              <a:rPr lang="cs-CZ" sz="2200" dirty="0" err="1" smtClean="0"/>
              <a:t>anterioris</a:t>
            </a:r>
            <a:r>
              <a:rPr lang="cs-CZ" sz="2200" dirty="0" smtClean="0"/>
              <a:t> </a:t>
            </a:r>
            <a:r>
              <a:rPr lang="cs-CZ" sz="2200" dirty="0" err="1" smtClean="0"/>
              <a:t>ventriculi</a:t>
            </a:r>
            <a:r>
              <a:rPr lang="cs-CZ" sz="2200" dirty="0" smtClean="0"/>
              <a:t> </a:t>
            </a:r>
            <a:r>
              <a:rPr lang="cs-CZ" sz="2200" dirty="0" err="1" smtClean="0"/>
              <a:t>cordis</a:t>
            </a:r>
            <a:endParaRPr lang="cs-CZ" sz="2200" dirty="0" smtClean="0"/>
          </a:p>
          <a:p>
            <a:pPr marL="624078" indent="-514350">
              <a:buNone/>
            </a:pPr>
            <a:r>
              <a:rPr lang="cs-CZ" sz="2200" dirty="0" err="1" smtClean="0"/>
              <a:t>sinistri</a:t>
            </a:r>
            <a:endParaRPr lang="cs-CZ" sz="2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Lékařské termíny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204865"/>
            <a:ext cx="8229600" cy="2304256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cs-CZ" sz="4400" dirty="0" smtClean="0">
                <a:solidFill>
                  <a:srgbClr val="00B0F0"/>
                </a:solidFill>
              </a:rPr>
              <a:t>Dějiny řecko-latinské lékařské terminologie</a:t>
            </a:r>
          </a:p>
          <a:p>
            <a:pPr algn="ctr">
              <a:buNone/>
            </a:pPr>
            <a:r>
              <a:rPr lang="cs-CZ" sz="4400" dirty="0" smtClean="0">
                <a:solidFill>
                  <a:srgbClr val="00B0F0"/>
                </a:solidFill>
              </a:rPr>
              <a:t>= </a:t>
            </a:r>
          </a:p>
          <a:p>
            <a:pPr algn="ctr">
              <a:buNone/>
            </a:pPr>
            <a:r>
              <a:rPr lang="cs-CZ" sz="4400" dirty="0" smtClean="0">
                <a:solidFill>
                  <a:srgbClr val="00B0F0"/>
                </a:solidFill>
              </a:rPr>
              <a:t>dějiny medicíny</a:t>
            </a:r>
            <a:endParaRPr lang="cs-CZ" sz="44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491880" y="1988840"/>
            <a:ext cx="5194920" cy="4018451"/>
          </a:xfrm>
        </p:spPr>
        <p:txBody>
          <a:bodyPr/>
          <a:lstStyle/>
          <a:p>
            <a:r>
              <a:rPr lang="cs-CZ" dirty="0" smtClean="0"/>
              <a:t>460 – 370 př. n. l.</a:t>
            </a:r>
          </a:p>
          <a:p>
            <a:endParaRPr lang="cs-CZ" dirty="0" smtClean="0"/>
          </a:p>
          <a:p>
            <a:r>
              <a:rPr lang="cs-CZ" dirty="0" smtClean="0"/>
              <a:t>Corpus </a:t>
            </a:r>
            <a:r>
              <a:rPr lang="cs-CZ" dirty="0" err="1" smtClean="0"/>
              <a:t>Hippocraticum</a:t>
            </a:r>
            <a:r>
              <a:rPr lang="cs-CZ" dirty="0" smtClean="0"/>
              <a:t> (53 spisů)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err="1" smtClean="0"/>
              <a:t>Hippocratis</a:t>
            </a:r>
            <a:r>
              <a:rPr lang="cs-CZ" dirty="0" smtClean="0"/>
              <a:t> </a:t>
            </a:r>
            <a:r>
              <a:rPr lang="cs-CZ" dirty="0" err="1" smtClean="0"/>
              <a:t>ius</a:t>
            </a:r>
            <a:r>
              <a:rPr lang="cs-CZ" dirty="0" smtClean="0"/>
              <a:t> </a:t>
            </a:r>
            <a:r>
              <a:rPr lang="cs-CZ" dirty="0" err="1" smtClean="0"/>
              <a:t>iurandum</a:t>
            </a: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Hippokratés</a:t>
            </a:r>
            <a:r>
              <a:rPr lang="cs-CZ" dirty="0" smtClean="0"/>
              <a:t> z </a:t>
            </a:r>
            <a:r>
              <a:rPr lang="cs-CZ" dirty="0" err="1" smtClean="0"/>
              <a:t>Kóu</a:t>
            </a:r>
            <a:endParaRPr lang="cs-CZ" dirty="0"/>
          </a:p>
        </p:txBody>
      </p:sp>
      <p:pic>
        <p:nvPicPr>
          <p:cNvPr id="4" name="Obrázek 3" descr="image-01-lar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1916832"/>
            <a:ext cx="2667000" cy="3009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2204863"/>
            <a:ext cx="8229600" cy="1872209"/>
          </a:xfrm>
        </p:spPr>
        <p:txBody>
          <a:bodyPr/>
          <a:lstStyle/>
          <a:p>
            <a:pPr algn="ctr">
              <a:buNone/>
            </a:pPr>
            <a:r>
              <a:rPr lang="cs-CZ" sz="4800" i="1" dirty="0" smtClean="0"/>
              <a:t>„</a:t>
            </a:r>
            <a:r>
              <a:rPr lang="en-GB" sz="4800" dirty="0" err="1" smtClean="0"/>
              <a:t>Invia</a:t>
            </a:r>
            <a:r>
              <a:rPr lang="en-GB" sz="4800" dirty="0" smtClean="0"/>
              <a:t> </a:t>
            </a:r>
            <a:r>
              <a:rPr lang="en-GB" sz="4800" dirty="0" err="1" smtClean="0"/>
              <a:t>est</a:t>
            </a:r>
            <a:r>
              <a:rPr lang="en-GB" sz="4800" dirty="0" smtClean="0"/>
              <a:t> in </a:t>
            </a:r>
            <a:r>
              <a:rPr lang="en-GB" sz="4800" dirty="0" err="1" smtClean="0"/>
              <a:t>medicina</a:t>
            </a:r>
            <a:r>
              <a:rPr lang="en-GB" sz="4800" dirty="0" smtClean="0"/>
              <a:t> via sine lingua Latina</a:t>
            </a:r>
            <a:r>
              <a:rPr lang="cs-CZ" sz="4800" dirty="0" smtClean="0"/>
              <a:t>“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060849"/>
            <a:ext cx="8229600" cy="194421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5400" dirty="0" smtClean="0"/>
              <a:t>Latinská abeceda </a:t>
            </a:r>
          </a:p>
          <a:p>
            <a:pPr algn="ctr">
              <a:buNone/>
            </a:pPr>
            <a:r>
              <a:rPr lang="cs-CZ" sz="5400" dirty="0" smtClean="0"/>
              <a:t>a výslovnost</a:t>
            </a:r>
            <a:endParaRPr lang="cs-CZ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24 písmen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Chybí písmena s diakritikou; ch; w; j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I ↔ J:  m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u="sng" dirty="0" smtClean="0"/>
              <a:t>i</a:t>
            </a:r>
            <a:r>
              <a:rPr lang="cs-CZ" dirty="0" smtClean="0">
                <a:solidFill>
                  <a:srgbClr val="FF0000"/>
                </a:solidFill>
              </a:rPr>
              <a:t>o</a:t>
            </a:r>
            <a:r>
              <a:rPr lang="cs-CZ" dirty="0" smtClean="0"/>
              <a:t>r/m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u="sng" dirty="0" smtClean="0"/>
              <a:t>j</a:t>
            </a:r>
            <a:r>
              <a:rPr lang="cs-CZ" dirty="0" smtClean="0">
                <a:solidFill>
                  <a:srgbClr val="FF0000"/>
                </a:solidFill>
              </a:rPr>
              <a:t>o</a:t>
            </a:r>
            <a:r>
              <a:rPr lang="cs-CZ" dirty="0" smtClean="0"/>
              <a:t>r; </a:t>
            </a:r>
            <a:r>
              <a:rPr lang="cs-CZ" u="sng" dirty="0" err="1" smtClean="0"/>
              <a:t>i</a:t>
            </a:r>
            <a:r>
              <a:rPr lang="cs-CZ" dirty="0" err="1" smtClean="0">
                <a:solidFill>
                  <a:srgbClr val="FF0000"/>
                </a:solidFill>
              </a:rPr>
              <a:t>e</a:t>
            </a:r>
            <a:r>
              <a:rPr lang="cs-CZ" u="sng" dirty="0" err="1" smtClean="0"/>
              <a:t>i</a:t>
            </a:r>
            <a:r>
              <a:rPr lang="cs-CZ" dirty="0" err="1" smtClean="0">
                <a:solidFill>
                  <a:srgbClr val="FF0000"/>
                </a:solidFill>
              </a:rPr>
              <a:t>u</a:t>
            </a:r>
            <a:r>
              <a:rPr lang="cs-CZ" dirty="0" err="1" smtClean="0"/>
              <a:t>num</a:t>
            </a:r>
            <a:r>
              <a:rPr lang="cs-CZ" dirty="0" smtClean="0"/>
              <a:t>/</a:t>
            </a:r>
            <a:r>
              <a:rPr lang="cs-CZ" u="sng" dirty="0" smtClean="0"/>
              <a:t>j</a:t>
            </a:r>
            <a:r>
              <a:rPr lang="cs-CZ" dirty="0" smtClean="0">
                <a:solidFill>
                  <a:srgbClr val="FF0000"/>
                </a:solidFill>
              </a:rPr>
              <a:t>e</a:t>
            </a:r>
            <a:r>
              <a:rPr lang="cs-CZ" u="sng" dirty="0" smtClean="0"/>
              <a:t>j</a:t>
            </a:r>
            <a:r>
              <a:rPr lang="cs-CZ" dirty="0" smtClean="0">
                <a:solidFill>
                  <a:srgbClr val="FF0000"/>
                </a:solidFill>
              </a:rPr>
              <a:t>u</a:t>
            </a:r>
            <a:r>
              <a:rPr lang="cs-CZ" dirty="0" smtClean="0"/>
              <a:t>num x </a:t>
            </a:r>
            <a:r>
              <a:rPr lang="cs-CZ" dirty="0" err="1" smtClean="0">
                <a:solidFill>
                  <a:srgbClr val="FF0000"/>
                </a:solidFill>
              </a:rPr>
              <a:t>t</a:t>
            </a:r>
            <a:r>
              <a:rPr lang="cs-CZ" u="sng" dirty="0" err="1" smtClean="0"/>
              <a:t>i</a:t>
            </a:r>
            <a:r>
              <a:rPr lang="cs-CZ" dirty="0" err="1" smtClean="0">
                <a:solidFill>
                  <a:srgbClr val="FF0000"/>
                </a:solidFill>
              </a:rPr>
              <a:t>n</a:t>
            </a:r>
            <a:r>
              <a:rPr lang="cs-CZ" dirty="0" err="1" smtClean="0"/>
              <a:t>ctura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u="sng" dirty="0" err="1" smtClean="0"/>
              <a:t>K</a:t>
            </a:r>
            <a:r>
              <a:rPr lang="cs-CZ" dirty="0" err="1" smtClean="0"/>
              <a:t>inetosis</a:t>
            </a:r>
            <a:r>
              <a:rPr lang="cs-CZ" dirty="0" smtClean="0"/>
              <a:t>; </a:t>
            </a:r>
            <a:r>
              <a:rPr lang="cs-CZ" u="sng" dirty="0" err="1" smtClean="0"/>
              <a:t>k</a:t>
            </a:r>
            <a:r>
              <a:rPr lang="cs-CZ" dirty="0" err="1" smtClean="0"/>
              <a:t>yphosis</a:t>
            </a:r>
            <a:r>
              <a:rPr lang="cs-CZ" dirty="0" smtClean="0"/>
              <a:t>/</a:t>
            </a:r>
            <a:r>
              <a:rPr lang="cs-CZ" u="sng" dirty="0" err="1" smtClean="0"/>
              <a:t>c</a:t>
            </a:r>
            <a:r>
              <a:rPr lang="cs-CZ" dirty="0" err="1" smtClean="0"/>
              <a:t>yphosis</a:t>
            </a:r>
            <a:r>
              <a:rPr lang="cs-CZ" dirty="0" smtClean="0"/>
              <a:t>; </a:t>
            </a:r>
            <a:r>
              <a:rPr lang="cs-CZ" dirty="0" err="1" smtClean="0"/>
              <a:t>cystis</a:t>
            </a:r>
            <a:r>
              <a:rPr lang="cs-CZ" dirty="0" smtClean="0"/>
              <a:t>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Y: s</a:t>
            </a:r>
            <a:r>
              <a:rPr lang="cs-CZ" u="sng" dirty="0" smtClean="0"/>
              <a:t>y</a:t>
            </a:r>
            <a:r>
              <a:rPr lang="cs-CZ" dirty="0" smtClean="0"/>
              <a:t>ndesmosis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Z: </a:t>
            </a:r>
            <a:r>
              <a:rPr lang="cs-CZ" u="sng" dirty="0" err="1" smtClean="0"/>
              <a:t>z</a:t>
            </a:r>
            <a:r>
              <a:rPr lang="cs-CZ" dirty="0" err="1" smtClean="0"/>
              <a:t>ygomaticus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Ch: </a:t>
            </a:r>
            <a:r>
              <a:rPr lang="cs-CZ" u="sng" dirty="0" err="1" smtClean="0"/>
              <a:t>ch</a:t>
            </a:r>
            <a:r>
              <a:rPr lang="cs-CZ" dirty="0" err="1" smtClean="0"/>
              <a:t>ole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Latinská abeceda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solidFill>
                  <a:srgbClr val="00B0F0"/>
                </a:solidFill>
              </a:rPr>
              <a:t>Vokál i: </a:t>
            </a:r>
          </a:p>
          <a:p>
            <a:pPr marL="624078" indent="-514350">
              <a:buNone/>
            </a:pPr>
            <a:r>
              <a:rPr lang="cs-CZ" dirty="0" smtClean="0"/>
              <a:t>1) /j/: </a:t>
            </a:r>
            <a:r>
              <a:rPr lang="cs-CZ" u="sng" dirty="0" err="1" smtClean="0"/>
              <a:t>i</a:t>
            </a:r>
            <a:r>
              <a:rPr lang="cs-CZ" dirty="0" err="1" smtClean="0">
                <a:solidFill>
                  <a:srgbClr val="FF0000"/>
                </a:solidFill>
              </a:rPr>
              <a:t>e</a:t>
            </a:r>
            <a:r>
              <a:rPr lang="cs-CZ" dirty="0" err="1" smtClean="0"/>
              <a:t>cur</a:t>
            </a:r>
            <a:r>
              <a:rPr lang="cs-CZ" dirty="0" smtClean="0"/>
              <a:t>, m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u="sng" dirty="0" smtClean="0"/>
              <a:t>i</a:t>
            </a:r>
            <a:r>
              <a:rPr lang="cs-CZ" dirty="0" smtClean="0">
                <a:solidFill>
                  <a:srgbClr val="FF0000"/>
                </a:solidFill>
              </a:rPr>
              <a:t>o</a:t>
            </a:r>
            <a:r>
              <a:rPr lang="cs-CZ" dirty="0" smtClean="0"/>
              <a:t>r</a:t>
            </a:r>
          </a:p>
          <a:p>
            <a:pPr marL="624078" indent="-514350">
              <a:buNone/>
            </a:pPr>
            <a:r>
              <a:rPr lang="cs-CZ" dirty="0" smtClean="0"/>
              <a:t>2) /</a:t>
            </a:r>
            <a:r>
              <a:rPr lang="cs-CZ" dirty="0" err="1" smtClean="0"/>
              <a:t>ij</a:t>
            </a:r>
            <a:r>
              <a:rPr lang="cs-CZ" dirty="0" smtClean="0"/>
              <a:t>/: </a:t>
            </a:r>
            <a:r>
              <a:rPr lang="cs-CZ" dirty="0" err="1" smtClean="0"/>
              <a:t>arter</a:t>
            </a:r>
            <a:r>
              <a:rPr lang="cs-CZ" u="sng" dirty="0" err="1" smtClean="0"/>
              <a:t>i</a:t>
            </a:r>
            <a:r>
              <a:rPr lang="cs-CZ" dirty="0" err="1" smtClean="0">
                <a:solidFill>
                  <a:srgbClr val="FF0000"/>
                </a:solidFill>
              </a:rPr>
              <a:t>a</a:t>
            </a:r>
            <a:endParaRPr lang="cs-CZ" dirty="0" smtClean="0">
              <a:solidFill>
                <a:srgbClr val="FF0000"/>
              </a:solidFill>
            </a:endParaRPr>
          </a:p>
          <a:p>
            <a:pPr marL="624078" indent="-514350">
              <a:buAutoNum type="arabicParenR"/>
            </a:pPr>
            <a:endParaRPr lang="cs-CZ" dirty="0" smtClean="0">
              <a:solidFill>
                <a:srgbClr val="FF0000"/>
              </a:solidFill>
            </a:endParaRPr>
          </a:p>
          <a:p>
            <a:pPr marL="624078" indent="-514350">
              <a:buAutoNum type="arabicParenR"/>
            </a:pPr>
            <a:endParaRPr lang="cs-CZ" dirty="0" smtClean="0">
              <a:solidFill>
                <a:srgbClr val="FF0000"/>
              </a:solidFill>
            </a:endParaRPr>
          </a:p>
          <a:p>
            <a:pPr marL="624078" indent="-514350">
              <a:buNone/>
            </a:pPr>
            <a:r>
              <a:rPr lang="cs-CZ" dirty="0" smtClean="0">
                <a:solidFill>
                  <a:srgbClr val="00B0F0"/>
                </a:solidFill>
              </a:rPr>
              <a:t>Diftongy:</a:t>
            </a:r>
          </a:p>
          <a:p>
            <a:pPr marL="624078" indent="-514350">
              <a:buNone/>
            </a:pPr>
            <a:r>
              <a:rPr lang="cs-CZ" dirty="0" smtClean="0"/>
              <a:t>1) </a:t>
            </a:r>
            <a:r>
              <a:rPr lang="cs-CZ" dirty="0" err="1" smtClean="0"/>
              <a:t>ae</a:t>
            </a:r>
            <a:r>
              <a:rPr lang="cs-CZ" dirty="0" smtClean="0"/>
              <a:t>, </a:t>
            </a:r>
            <a:r>
              <a:rPr lang="cs-CZ" dirty="0" err="1" smtClean="0"/>
              <a:t>oe</a:t>
            </a:r>
            <a:r>
              <a:rPr lang="cs-CZ" dirty="0" smtClean="0"/>
              <a:t>: /é/ - </a:t>
            </a:r>
            <a:r>
              <a:rPr lang="cs-CZ" u="sng" dirty="0" err="1" smtClean="0"/>
              <a:t>ae</a:t>
            </a:r>
            <a:r>
              <a:rPr lang="cs-CZ" dirty="0" err="1" smtClean="0"/>
              <a:t>qualis</a:t>
            </a:r>
            <a:r>
              <a:rPr lang="cs-CZ" dirty="0" smtClean="0"/>
              <a:t>, </a:t>
            </a:r>
            <a:r>
              <a:rPr lang="cs-CZ" dirty="0" err="1" smtClean="0"/>
              <a:t>lag</a:t>
            </a:r>
            <a:r>
              <a:rPr lang="cs-CZ" u="sng" dirty="0" err="1" smtClean="0"/>
              <a:t>oe</a:t>
            </a:r>
            <a:r>
              <a:rPr lang="cs-CZ" dirty="0" err="1" smtClean="0"/>
              <a:t>na</a:t>
            </a:r>
            <a:r>
              <a:rPr lang="cs-CZ" dirty="0" smtClean="0"/>
              <a:t> </a:t>
            </a:r>
          </a:p>
          <a:p>
            <a:pPr marL="624078" indent="-514350">
              <a:buNone/>
            </a:pPr>
            <a:r>
              <a:rPr lang="cs-CZ" dirty="0" smtClean="0"/>
              <a:t>2) </a:t>
            </a:r>
            <a:r>
              <a:rPr lang="cs-CZ" dirty="0" err="1" smtClean="0"/>
              <a:t>oē</a:t>
            </a:r>
            <a:r>
              <a:rPr lang="cs-CZ" dirty="0" smtClean="0"/>
              <a:t>: /</a:t>
            </a:r>
            <a:r>
              <a:rPr lang="cs-CZ" dirty="0" err="1" smtClean="0"/>
              <a:t>oé</a:t>
            </a:r>
            <a:r>
              <a:rPr lang="cs-CZ" dirty="0" smtClean="0"/>
              <a:t>/ - eupn</a:t>
            </a:r>
            <a:r>
              <a:rPr lang="cs-CZ" u="sng" dirty="0" smtClean="0"/>
              <a:t>oe</a:t>
            </a:r>
          </a:p>
          <a:p>
            <a:pPr marL="624078" indent="-514350"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Výslovnost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242587"/>
          </a:xfrm>
        </p:spPr>
        <p:txBody>
          <a:bodyPr/>
          <a:lstStyle/>
          <a:p>
            <a:pPr>
              <a:buNone/>
            </a:pPr>
            <a:r>
              <a:rPr lang="cs-CZ" dirty="0" smtClean="0">
                <a:solidFill>
                  <a:srgbClr val="00B0F0"/>
                </a:solidFill>
              </a:rPr>
              <a:t>Konsonanty:</a:t>
            </a:r>
          </a:p>
          <a:p>
            <a:pPr marL="624078" indent="-514350">
              <a:buNone/>
            </a:pPr>
            <a:r>
              <a:rPr lang="cs-CZ" dirty="0" smtClean="0"/>
              <a:t>1) c: </a:t>
            </a:r>
          </a:p>
          <a:p>
            <a:pPr marL="624078" indent="-514350">
              <a:buNone/>
            </a:pPr>
            <a:r>
              <a:rPr lang="cs-CZ" dirty="0" smtClean="0"/>
              <a:t>a) /k/:</a:t>
            </a:r>
          </a:p>
          <a:p>
            <a:pPr marL="624078" indent="-514350"/>
            <a:r>
              <a:rPr lang="cs-CZ" dirty="0" smtClean="0"/>
              <a:t>+ </a:t>
            </a:r>
            <a:r>
              <a:rPr lang="cs-CZ" u="sng" dirty="0" smtClean="0"/>
              <a:t>a, o, u</a:t>
            </a:r>
            <a:r>
              <a:rPr lang="cs-CZ" dirty="0" smtClean="0"/>
              <a:t> – </a:t>
            </a:r>
            <a:r>
              <a:rPr lang="cs-CZ" u="sng" dirty="0" err="1" smtClean="0"/>
              <a:t>c</a:t>
            </a:r>
            <a:r>
              <a:rPr lang="cs-CZ" dirty="0" err="1" smtClean="0">
                <a:solidFill>
                  <a:srgbClr val="FF0000"/>
                </a:solidFill>
              </a:rPr>
              <a:t>a</a:t>
            </a:r>
            <a:r>
              <a:rPr lang="cs-CZ" dirty="0" err="1" smtClean="0"/>
              <a:t>put</a:t>
            </a:r>
            <a:r>
              <a:rPr lang="cs-CZ" dirty="0" smtClean="0"/>
              <a:t>, </a:t>
            </a:r>
            <a:r>
              <a:rPr lang="cs-CZ" u="sng" dirty="0" err="1" smtClean="0"/>
              <a:t>c</a:t>
            </a:r>
            <a:r>
              <a:rPr lang="cs-CZ" dirty="0" err="1" smtClean="0">
                <a:solidFill>
                  <a:srgbClr val="FF0000"/>
                </a:solidFill>
              </a:rPr>
              <a:t>o</a:t>
            </a:r>
            <a:r>
              <a:rPr lang="cs-CZ" dirty="0" err="1" smtClean="0"/>
              <a:t>sta</a:t>
            </a:r>
            <a:r>
              <a:rPr lang="cs-CZ" dirty="0" smtClean="0"/>
              <a:t>, </a:t>
            </a:r>
            <a:r>
              <a:rPr lang="cs-CZ" u="sng" dirty="0" err="1" smtClean="0"/>
              <a:t>c</a:t>
            </a:r>
            <a:r>
              <a:rPr lang="cs-CZ" dirty="0" err="1" smtClean="0">
                <a:solidFill>
                  <a:srgbClr val="FF0000"/>
                </a:solidFill>
              </a:rPr>
              <a:t>u</a:t>
            </a:r>
            <a:r>
              <a:rPr lang="cs-CZ" dirty="0" err="1" smtClean="0"/>
              <a:t>bitus</a:t>
            </a:r>
            <a:endParaRPr lang="cs-CZ" dirty="0" smtClean="0"/>
          </a:p>
          <a:p>
            <a:pPr marL="624078" indent="-514350"/>
            <a:r>
              <a:rPr lang="cs-CZ" dirty="0" smtClean="0"/>
              <a:t>Před souhláskou - </a:t>
            </a:r>
            <a:r>
              <a:rPr lang="cs-CZ" u="sng" dirty="0" err="1" smtClean="0"/>
              <a:t>c</a:t>
            </a:r>
            <a:r>
              <a:rPr lang="cs-CZ" dirty="0" err="1" smtClean="0">
                <a:solidFill>
                  <a:srgbClr val="FF0000"/>
                </a:solidFill>
              </a:rPr>
              <a:t>r</a:t>
            </a:r>
            <a:r>
              <a:rPr lang="cs-CZ" dirty="0" err="1" smtClean="0"/>
              <a:t>anium</a:t>
            </a:r>
            <a:r>
              <a:rPr lang="cs-CZ" dirty="0" smtClean="0"/>
              <a:t> </a:t>
            </a:r>
          </a:p>
          <a:p>
            <a:pPr marL="624078" indent="-514350"/>
            <a:r>
              <a:rPr lang="cs-CZ" dirty="0" smtClean="0"/>
              <a:t>Na konci slova – </a:t>
            </a:r>
            <a:r>
              <a:rPr lang="cs-CZ" dirty="0" err="1" smtClean="0"/>
              <a:t>la</a:t>
            </a:r>
            <a:r>
              <a:rPr lang="cs-CZ" dirty="0" err="1" smtClean="0">
                <a:solidFill>
                  <a:srgbClr val="FF0000"/>
                </a:solidFill>
              </a:rPr>
              <a:t>c</a:t>
            </a:r>
            <a:endParaRPr lang="cs-CZ" dirty="0" smtClean="0">
              <a:solidFill>
                <a:srgbClr val="FF0000"/>
              </a:solidFill>
            </a:endParaRPr>
          </a:p>
          <a:p>
            <a:pPr marL="624078" indent="-514350"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pPr marL="624078" indent="-514350">
              <a:buNone/>
            </a:pPr>
            <a:r>
              <a:rPr lang="cs-CZ" dirty="0" smtClean="0"/>
              <a:t>b) /c/:</a:t>
            </a:r>
          </a:p>
          <a:p>
            <a:pPr marL="624078" indent="-514350"/>
            <a:r>
              <a:rPr lang="cs-CZ" dirty="0" smtClean="0"/>
              <a:t>Před </a:t>
            </a:r>
            <a:r>
              <a:rPr lang="cs-CZ" u="sng" dirty="0" smtClean="0"/>
              <a:t>e, i, </a:t>
            </a:r>
            <a:r>
              <a:rPr lang="cs-CZ" u="sng" dirty="0" err="1" smtClean="0"/>
              <a:t>ae</a:t>
            </a:r>
            <a:r>
              <a:rPr lang="cs-CZ" u="sng" dirty="0" smtClean="0"/>
              <a:t>, </a:t>
            </a:r>
            <a:r>
              <a:rPr lang="cs-CZ" u="sng" dirty="0" err="1" smtClean="0"/>
              <a:t>oe</a:t>
            </a:r>
            <a:r>
              <a:rPr lang="cs-CZ" u="sng" dirty="0" smtClean="0"/>
              <a:t>, y</a:t>
            </a:r>
            <a:r>
              <a:rPr lang="cs-CZ" dirty="0" smtClean="0"/>
              <a:t> – </a:t>
            </a:r>
            <a:r>
              <a:rPr lang="cs-CZ" u="sng" dirty="0" smtClean="0"/>
              <a:t>c</a:t>
            </a:r>
            <a:r>
              <a:rPr lang="cs-CZ" dirty="0" smtClean="0">
                <a:solidFill>
                  <a:srgbClr val="FF0000"/>
                </a:solidFill>
              </a:rPr>
              <a:t>e</a:t>
            </a:r>
            <a:r>
              <a:rPr lang="cs-CZ" dirty="0" smtClean="0"/>
              <a:t>rebrum, </a:t>
            </a:r>
            <a:r>
              <a:rPr lang="cs-CZ" u="sng" dirty="0" err="1" smtClean="0"/>
              <a:t>c</a:t>
            </a:r>
            <a:r>
              <a:rPr lang="cs-CZ" dirty="0" err="1" smtClean="0">
                <a:solidFill>
                  <a:srgbClr val="FF0000"/>
                </a:solidFill>
              </a:rPr>
              <a:t>i</a:t>
            </a:r>
            <a:r>
              <a:rPr lang="cs-CZ" dirty="0" err="1" smtClean="0"/>
              <a:t>rcum</a:t>
            </a:r>
            <a:r>
              <a:rPr lang="cs-CZ" dirty="0" smtClean="0"/>
              <a:t>, </a:t>
            </a:r>
            <a:r>
              <a:rPr lang="cs-CZ" u="sng" dirty="0" err="1" smtClean="0"/>
              <a:t>c</a:t>
            </a:r>
            <a:r>
              <a:rPr lang="cs-CZ" dirty="0" err="1" smtClean="0">
                <a:solidFill>
                  <a:srgbClr val="FF0000"/>
                </a:solidFill>
              </a:rPr>
              <a:t>ae</a:t>
            </a:r>
            <a:r>
              <a:rPr lang="cs-CZ" dirty="0" err="1" smtClean="0"/>
              <a:t>cus</a:t>
            </a:r>
            <a:r>
              <a:rPr lang="cs-CZ" dirty="0" smtClean="0"/>
              <a:t>, </a:t>
            </a:r>
            <a:r>
              <a:rPr lang="cs-CZ" u="sng" dirty="0" err="1" smtClean="0"/>
              <a:t>c</a:t>
            </a:r>
            <a:r>
              <a:rPr lang="cs-CZ" dirty="0" err="1" smtClean="0">
                <a:solidFill>
                  <a:srgbClr val="FF0000"/>
                </a:solidFill>
              </a:rPr>
              <a:t>oe</a:t>
            </a:r>
            <a:r>
              <a:rPr lang="cs-CZ" dirty="0" err="1" smtClean="0"/>
              <a:t>liakia</a:t>
            </a:r>
            <a:r>
              <a:rPr lang="cs-CZ" dirty="0" smtClean="0"/>
              <a:t>, </a:t>
            </a:r>
            <a:r>
              <a:rPr lang="cs-CZ" u="sng" dirty="0" err="1" smtClean="0"/>
              <a:t>c</a:t>
            </a:r>
            <a:r>
              <a:rPr lang="cs-CZ" dirty="0" err="1" smtClean="0">
                <a:solidFill>
                  <a:srgbClr val="FF0000"/>
                </a:solidFill>
              </a:rPr>
              <a:t>y</a:t>
            </a:r>
            <a:r>
              <a:rPr lang="cs-CZ" dirty="0" err="1" smtClean="0"/>
              <a:t>stis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17057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2) </a:t>
            </a:r>
            <a:r>
              <a:rPr lang="cs-CZ" dirty="0" err="1" smtClean="0"/>
              <a:t>qu</a:t>
            </a:r>
            <a:r>
              <a:rPr lang="cs-CZ" dirty="0" smtClean="0"/>
              <a:t>: /</a:t>
            </a:r>
            <a:r>
              <a:rPr lang="cs-CZ" dirty="0" err="1" smtClean="0"/>
              <a:t>kv</a:t>
            </a:r>
            <a:r>
              <a:rPr lang="cs-CZ" dirty="0" smtClean="0"/>
              <a:t>/ - </a:t>
            </a:r>
            <a:r>
              <a:rPr lang="cs-CZ" dirty="0" err="1" smtClean="0"/>
              <a:t>a</a:t>
            </a:r>
            <a:r>
              <a:rPr lang="cs-CZ" u="sng" dirty="0" err="1" smtClean="0"/>
              <a:t>qu</a:t>
            </a:r>
            <a:r>
              <a:rPr lang="cs-CZ" dirty="0" err="1" smtClean="0"/>
              <a:t>a</a:t>
            </a:r>
            <a:r>
              <a:rPr lang="cs-CZ" dirty="0" smtClean="0"/>
              <a:t>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3) </a:t>
            </a:r>
            <a:r>
              <a:rPr lang="cs-CZ" dirty="0" err="1" smtClean="0"/>
              <a:t>ngu</a:t>
            </a:r>
            <a:r>
              <a:rPr lang="cs-CZ" dirty="0" smtClean="0"/>
              <a:t>: /</a:t>
            </a:r>
            <a:r>
              <a:rPr lang="cs-CZ" dirty="0" err="1" smtClean="0"/>
              <a:t>ngv</a:t>
            </a:r>
            <a:r>
              <a:rPr lang="cs-CZ" dirty="0" smtClean="0"/>
              <a:t>/ - </a:t>
            </a:r>
            <a:r>
              <a:rPr lang="cs-CZ" dirty="0" err="1" smtClean="0"/>
              <a:t>sa</a:t>
            </a:r>
            <a:r>
              <a:rPr lang="cs-CZ" u="sng" dirty="0" err="1" smtClean="0"/>
              <a:t>ngu</a:t>
            </a:r>
            <a:r>
              <a:rPr lang="cs-CZ" dirty="0" err="1" smtClean="0"/>
              <a:t>is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4) </a:t>
            </a:r>
            <a:r>
              <a:rPr lang="cs-CZ" dirty="0" err="1" smtClean="0"/>
              <a:t>su</a:t>
            </a:r>
            <a:r>
              <a:rPr lang="cs-CZ" dirty="0" smtClean="0"/>
              <a:t>: /</a:t>
            </a:r>
            <a:r>
              <a:rPr lang="cs-CZ" dirty="0" err="1" smtClean="0"/>
              <a:t>sv</a:t>
            </a:r>
            <a:r>
              <a:rPr lang="cs-CZ" dirty="0" smtClean="0"/>
              <a:t>/ - </a:t>
            </a:r>
            <a:r>
              <a:rPr lang="cs-CZ" u="sng" dirty="0" err="1" smtClean="0"/>
              <a:t>su</a:t>
            </a:r>
            <a:r>
              <a:rPr lang="cs-CZ" dirty="0" err="1" smtClean="0">
                <a:solidFill>
                  <a:srgbClr val="FF0000"/>
                </a:solidFill>
              </a:rPr>
              <a:t>a</a:t>
            </a:r>
            <a:r>
              <a:rPr lang="cs-CZ" dirty="0" err="1" smtClean="0"/>
              <a:t>vis</a:t>
            </a:r>
            <a:r>
              <a:rPr lang="cs-CZ" dirty="0" smtClean="0"/>
              <a:t> x </a:t>
            </a:r>
            <a:r>
              <a:rPr lang="cs-CZ" u="sng" dirty="0" smtClean="0"/>
              <a:t>su</a:t>
            </a:r>
            <a:r>
              <a:rPr lang="cs-CZ" dirty="0" smtClean="0">
                <a:solidFill>
                  <a:srgbClr val="FF0000"/>
                </a:solidFill>
              </a:rPr>
              <a:t>p</a:t>
            </a:r>
            <a:r>
              <a:rPr lang="cs-CZ" dirty="0" smtClean="0"/>
              <a:t>erior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5) </a:t>
            </a:r>
            <a:r>
              <a:rPr lang="cs-CZ" dirty="0" err="1" smtClean="0"/>
              <a:t>di</a:t>
            </a:r>
            <a:r>
              <a:rPr lang="cs-CZ" dirty="0" smtClean="0"/>
              <a:t>, ni: /</a:t>
            </a:r>
            <a:r>
              <a:rPr lang="cs-CZ" dirty="0" err="1" smtClean="0"/>
              <a:t>di</a:t>
            </a:r>
            <a:r>
              <a:rPr lang="cs-CZ" dirty="0" smtClean="0"/>
              <a:t>/, /ni/ - </a:t>
            </a:r>
            <a:r>
              <a:rPr lang="cs-CZ" u="sng" dirty="0" err="1" smtClean="0"/>
              <a:t>di</a:t>
            </a:r>
            <a:r>
              <a:rPr lang="cs-CZ" dirty="0" err="1" smtClean="0"/>
              <a:t>gitus</a:t>
            </a:r>
            <a:r>
              <a:rPr lang="cs-CZ" dirty="0" smtClean="0"/>
              <a:t>, </a:t>
            </a:r>
            <a:r>
              <a:rPr lang="cs-CZ" u="sng" dirty="0" err="1" smtClean="0"/>
              <a:t>ni</a:t>
            </a:r>
            <a:r>
              <a:rPr lang="cs-CZ" dirty="0" err="1" smtClean="0"/>
              <a:t>cotinum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6) ti: </a:t>
            </a:r>
          </a:p>
          <a:p>
            <a:pPr>
              <a:buNone/>
            </a:pPr>
            <a:r>
              <a:rPr lang="cs-CZ" dirty="0" smtClean="0"/>
              <a:t>a) /ti/ - </a:t>
            </a:r>
            <a:r>
              <a:rPr lang="cs-CZ" dirty="0" err="1" smtClean="0"/>
              <a:t>tibia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b)/</a:t>
            </a:r>
            <a:r>
              <a:rPr lang="cs-CZ" dirty="0" err="1" smtClean="0"/>
              <a:t>ci</a:t>
            </a:r>
            <a:r>
              <a:rPr lang="cs-CZ" dirty="0" smtClean="0"/>
              <a:t>/ - </a:t>
            </a:r>
            <a:r>
              <a:rPr lang="cs-CZ" dirty="0" err="1" smtClean="0"/>
              <a:t>func</a:t>
            </a:r>
            <a:r>
              <a:rPr lang="cs-CZ" u="sng" dirty="0" err="1" smtClean="0"/>
              <a:t>ti</a:t>
            </a:r>
            <a:r>
              <a:rPr lang="cs-CZ" dirty="0" err="1" smtClean="0">
                <a:solidFill>
                  <a:srgbClr val="FF0000"/>
                </a:solidFill>
              </a:rPr>
              <a:t>o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dirty="0" smtClean="0"/>
              <a:t>c) /ti/: s, x + ti – o</a:t>
            </a:r>
            <a:r>
              <a:rPr lang="cs-CZ" dirty="0" smtClean="0">
                <a:solidFill>
                  <a:srgbClr val="FF0000"/>
                </a:solidFill>
              </a:rPr>
              <a:t>s</a:t>
            </a:r>
            <a:r>
              <a:rPr lang="cs-CZ" u="sng" dirty="0" smtClean="0"/>
              <a:t>ti</a:t>
            </a:r>
            <a:r>
              <a:rPr lang="cs-CZ" dirty="0" smtClean="0"/>
              <a:t>um, </a:t>
            </a:r>
            <a:r>
              <a:rPr lang="cs-CZ" dirty="0" err="1" smtClean="0"/>
              <a:t>mi</a:t>
            </a:r>
            <a:r>
              <a:rPr lang="cs-CZ" dirty="0" err="1" smtClean="0">
                <a:solidFill>
                  <a:srgbClr val="FF0000"/>
                </a:solidFill>
              </a:rPr>
              <a:t>x</a:t>
            </a:r>
            <a:r>
              <a:rPr lang="cs-CZ" u="sng" dirty="0" err="1" smtClean="0"/>
              <a:t>ti</a:t>
            </a:r>
            <a:r>
              <a:rPr lang="cs-CZ" dirty="0" err="1" smtClean="0"/>
              <a:t>o</a:t>
            </a:r>
            <a:endParaRPr lang="cs-CZ" dirty="0" smtClean="0"/>
          </a:p>
          <a:p>
            <a:pPr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dirty="0" smtClean="0"/>
              <a:t>7) s: /z/ - </a:t>
            </a:r>
            <a:r>
              <a:rPr lang="cs-CZ" dirty="0" err="1" smtClean="0"/>
              <a:t>n</a:t>
            </a:r>
            <a:r>
              <a:rPr lang="cs-CZ" dirty="0" err="1" smtClean="0">
                <a:solidFill>
                  <a:srgbClr val="FF0000"/>
                </a:solidFill>
              </a:rPr>
              <a:t>a</a:t>
            </a:r>
            <a:r>
              <a:rPr lang="cs-CZ" u="sng" dirty="0" err="1" smtClean="0"/>
              <a:t>s</a:t>
            </a:r>
            <a:r>
              <a:rPr lang="cs-CZ" dirty="0" err="1" smtClean="0">
                <a:solidFill>
                  <a:srgbClr val="FF0000"/>
                </a:solidFill>
              </a:rPr>
              <a:t>u</a:t>
            </a:r>
            <a:r>
              <a:rPr lang="cs-CZ" dirty="0" err="1" smtClean="0"/>
              <a:t>s</a:t>
            </a:r>
            <a:r>
              <a:rPr lang="cs-CZ" dirty="0" smtClean="0"/>
              <a:t>, </a:t>
            </a:r>
            <a:r>
              <a:rPr lang="cs-CZ" dirty="0" err="1" smtClean="0"/>
              <a:t>pu</a:t>
            </a:r>
            <a:r>
              <a:rPr lang="cs-CZ" dirty="0" err="1" smtClean="0">
                <a:solidFill>
                  <a:srgbClr val="FF0000"/>
                </a:solidFill>
              </a:rPr>
              <a:t>l</a:t>
            </a:r>
            <a:r>
              <a:rPr lang="cs-CZ" u="sng" dirty="0" err="1" smtClean="0"/>
              <a:t>s</a:t>
            </a:r>
            <a:r>
              <a:rPr lang="cs-CZ" dirty="0" err="1" smtClean="0"/>
              <a:t>us</a:t>
            </a:r>
            <a:r>
              <a:rPr lang="cs-CZ" dirty="0" smtClean="0"/>
              <a:t>, </a:t>
            </a:r>
            <a:r>
              <a:rPr lang="cs-CZ" dirty="0" err="1" smtClean="0"/>
              <a:t>mo</a:t>
            </a:r>
            <a:r>
              <a:rPr lang="cs-CZ" dirty="0" err="1" smtClean="0">
                <a:solidFill>
                  <a:srgbClr val="FF0000"/>
                </a:solidFill>
              </a:rPr>
              <a:t>r</a:t>
            </a:r>
            <a:r>
              <a:rPr lang="cs-CZ" u="sng" dirty="0" err="1" smtClean="0"/>
              <a:t>s</a:t>
            </a:r>
            <a:r>
              <a:rPr lang="cs-CZ" dirty="0" err="1" smtClean="0"/>
              <a:t>us</a:t>
            </a:r>
            <a:r>
              <a:rPr lang="cs-CZ" dirty="0" smtClean="0"/>
              <a:t>, </a:t>
            </a:r>
            <a:r>
              <a:rPr lang="cs-CZ" dirty="0" err="1" smtClean="0"/>
              <a:t>me</a:t>
            </a:r>
            <a:r>
              <a:rPr lang="cs-CZ" dirty="0" err="1" smtClean="0">
                <a:solidFill>
                  <a:srgbClr val="FF0000"/>
                </a:solidFill>
              </a:rPr>
              <a:t>n</a:t>
            </a:r>
            <a:r>
              <a:rPr lang="cs-CZ" u="sng" dirty="0" err="1" smtClean="0"/>
              <a:t>s</a:t>
            </a:r>
            <a:r>
              <a:rPr lang="cs-CZ" dirty="0" err="1" smtClean="0"/>
              <a:t>is</a:t>
            </a:r>
            <a:r>
              <a:rPr lang="cs-CZ" dirty="0" smtClean="0"/>
              <a:t>, pl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u="sng" dirty="0" smtClean="0"/>
              <a:t>s</a:t>
            </a:r>
            <a:r>
              <a:rPr lang="cs-CZ" dirty="0" smtClean="0">
                <a:solidFill>
                  <a:srgbClr val="FF0000"/>
                </a:solidFill>
              </a:rPr>
              <a:t>m</a:t>
            </a:r>
            <a:r>
              <a:rPr lang="cs-CZ" dirty="0" smtClean="0"/>
              <a:t>a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791</TotalTime>
  <Words>542</Words>
  <Application>Microsoft Office PowerPoint</Application>
  <PresentationFormat>Předvádění na obrazovce (4:3)</PresentationFormat>
  <Paragraphs>127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Shluk</vt:lpstr>
      <vt:lpstr>Snímek 1</vt:lpstr>
      <vt:lpstr>Snímek 2</vt:lpstr>
      <vt:lpstr>Hippokratés z Kóu</vt:lpstr>
      <vt:lpstr>Snímek 4</vt:lpstr>
      <vt:lpstr>Snímek 5</vt:lpstr>
      <vt:lpstr>Latinská abeceda</vt:lpstr>
      <vt:lpstr>Výslovnost</vt:lpstr>
      <vt:lpstr>Snímek 8</vt:lpstr>
      <vt:lpstr>Snímek 9</vt:lpstr>
      <vt:lpstr>Snímek 10</vt:lpstr>
      <vt:lpstr>Délka slabik</vt:lpstr>
      <vt:lpstr>Čtěte:</vt:lpstr>
      <vt:lpstr>Tvarosloví</vt:lpstr>
      <vt:lpstr>Substantiva - deklinace</vt:lpstr>
      <vt:lpstr>Snímek 15</vt:lpstr>
      <vt:lpstr>Lékařské termíny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juklova</dc:creator>
  <cp:lastModifiedBy>juklova</cp:lastModifiedBy>
  <cp:revision>62</cp:revision>
  <dcterms:created xsi:type="dcterms:W3CDTF">2011-09-12T09:38:09Z</dcterms:created>
  <dcterms:modified xsi:type="dcterms:W3CDTF">2012-09-19T08:49:05Z</dcterms:modified>
</cp:coreProperties>
</file>