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0DD0DC-2438-4DF2-BCD6-F463598A86C9}" type="datetimeFigureOut">
              <a:rPr lang="cs-CZ" smtClean="0"/>
              <a:pPr/>
              <a:t>25.11.2011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230425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6000" dirty="0" smtClean="0"/>
          </a:p>
          <a:p>
            <a:pPr algn="ctr">
              <a:buNone/>
            </a:pPr>
            <a:r>
              <a:rPr lang="cs-CZ" sz="6000" dirty="0" smtClean="0"/>
              <a:t>Stupňování adjektiv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8587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Předložka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Positiv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Komparativ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Superlativ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ante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anterior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aseline="0" dirty="0" smtClean="0"/>
                        <a:t>(přední)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post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posterior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(zadní)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postremus</a:t>
                      </a:r>
                      <a:r>
                        <a:rPr lang="cs-CZ" dirty="0" smtClean="0"/>
                        <a:t> (poslední)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supra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superior,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(horní)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supremus</a:t>
                      </a:r>
                      <a:r>
                        <a:rPr lang="cs-CZ" dirty="0" smtClean="0"/>
                        <a:t> (nejhořejší)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infra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inferior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(dolní)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infimus</a:t>
                      </a:r>
                      <a:r>
                        <a:rPr lang="cs-CZ" dirty="0" smtClean="0"/>
                        <a:t> (nejspodnější,</a:t>
                      </a:r>
                      <a:r>
                        <a:rPr lang="cs-CZ" baseline="0" dirty="0" smtClean="0"/>
                        <a:t> nejnižší)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intra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internus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interior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(vnitřní)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intimus</a:t>
                      </a:r>
                      <a:r>
                        <a:rPr lang="cs-CZ" dirty="0" smtClean="0"/>
                        <a:t> (nejvnitřnější)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extra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externus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exterior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(vnější)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extremus</a:t>
                      </a:r>
                      <a:r>
                        <a:rPr lang="cs-CZ" dirty="0" smtClean="0"/>
                        <a:t> (nejzazší)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prope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propior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(bližší)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proximus</a:t>
                      </a:r>
                      <a:r>
                        <a:rPr lang="cs-CZ" dirty="0" smtClean="0"/>
                        <a:t> (nejbližší)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ultra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ulterior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ius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(zadní)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ultimus</a:t>
                      </a:r>
                      <a:r>
                        <a:rPr lang="cs-CZ" dirty="0" smtClean="0"/>
                        <a:t> (poslední)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cs-CZ" dirty="0" smtClean="0"/>
              <a:t>Neúplné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Prudší jed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Zrychlenější tep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Velmi podobné příznaky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Velmi nutná operace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Malíček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Nejvnitřnější vrstva jícnu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Horní končetina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 Přeložte a vyskloňujte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>
            <a:normAutofit/>
          </a:bodyPr>
          <a:lstStyle/>
          <a:p>
            <a:pPr marL="852678" indent="-742950">
              <a:buNone/>
            </a:pPr>
            <a:r>
              <a:rPr lang="cs-CZ" sz="3600" dirty="0" smtClean="0"/>
              <a:t>1) Pozitiv – </a:t>
            </a:r>
            <a:r>
              <a:rPr lang="cs-CZ" sz="3600" dirty="0" err="1" smtClean="0"/>
              <a:t>brevis</a:t>
            </a:r>
            <a:r>
              <a:rPr lang="cs-CZ" sz="3600" dirty="0" smtClean="0"/>
              <a:t>, e</a:t>
            </a:r>
          </a:p>
          <a:p>
            <a:pPr marL="852678" indent="-742950">
              <a:buAutoNum type="arabicParenR"/>
            </a:pPr>
            <a:endParaRPr lang="cs-CZ" sz="3600" dirty="0" smtClean="0"/>
          </a:p>
          <a:p>
            <a:pPr marL="624078" indent="-514350">
              <a:buNone/>
            </a:pPr>
            <a:r>
              <a:rPr lang="cs-CZ" sz="3600" dirty="0" smtClean="0"/>
              <a:t>2) Komparativ – </a:t>
            </a:r>
            <a:r>
              <a:rPr lang="cs-CZ" sz="3600" dirty="0" err="1" smtClean="0"/>
              <a:t>brevior</a:t>
            </a:r>
            <a:r>
              <a:rPr lang="cs-CZ" sz="3600" dirty="0" smtClean="0"/>
              <a:t>, </a:t>
            </a:r>
            <a:r>
              <a:rPr lang="cs-CZ" sz="3600" dirty="0" err="1" smtClean="0"/>
              <a:t>ius</a:t>
            </a:r>
            <a:endParaRPr lang="cs-CZ" sz="3600" dirty="0" smtClean="0"/>
          </a:p>
          <a:p>
            <a:pPr marL="624078" indent="-514350">
              <a:buNone/>
            </a:pPr>
            <a:endParaRPr lang="cs-CZ" sz="3600" dirty="0" smtClean="0"/>
          </a:p>
          <a:p>
            <a:pPr marL="624078" indent="-514350">
              <a:buNone/>
            </a:pPr>
            <a:r>
              <a:rPr lang="cs-CZ" sz="3600" dirty="0" smtClean="0"/>
              <a:t>3) Superlativ – </a:t>
            </a:r>
            <a:r>
              <a:rPr lang="cs-CZ" sz="3600" dirty="0" err="1" smtClean="0"/>
              <a:t>brevissimus</a:t>
            </a:r>
            <a:r>
              <a:rPr lang="cs-CZ" sz="3600" dirty="0" smtClean="0"/>
              <a:t>, a, um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>
            <a:normAutofit/>
          </a:bodyPr>
          <a:lstStyle/>
          <a:p>
            <a:r>
              <a:rPr lang="cs-CZ" dirty="0" smtClean="0"/>
              <a:t>Stupně kvalitativních adjektiv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1) </a:t>
            </a:r>
            <a:r>
              <a:rPr lang="cs-CZ" sz="2600" b="1" dirty="0" smtClean="0">
                <a:solidFill>
                  <a:srgbClr val="0070C0"/>
                </a:solidFill>
              </a:rPr>
              <a:t>Pravidelné</a:t>
            </a:r>
          </a:p>
          <a:p>
            <a:pPr marL="624078" indent="-514350">
              <a:buNone/>
            </a:pPr>
            <a:r>
              <a:rPr lang="cs-CZ" sz="2600" dirty="0" err="1" smtClean="0"/>
              <a:t>latus</a:t>
            </a:r>
            <a:r>
              <a:rPr lang="cs-CZ" sz="2600" dirty="0" smtClean="0"/>
              <a:t>, a, um – </a:t>
            </a:r>
            <a:r>
              <a:rPr lang="cs-CZ" sz="2600" dirty="0" err="1" smtClean="0"/>
              <a:t>latior</a:t>
            </a:r>
            <a:r>
              <a:rPr lang="cs-CZ" sz="2600" dirty="0" smtClean="0"/>
              <a:t>, </a:t>
            </a:r>
            <a:r>
              <a:rPr lang="cs-CZ" sz="2600" dirty="0" err="1" smtClean="0"/>
              <a:t>ius</a:t>
            </a:r>
            <a:r>
              <a:rPr lang="cs-CZ" sz="2600" dirty="0" smtClean="0"/>
              <a:t> – </a:t>
            </a:r>
            <a:r>
              <a:rPr lang="cs-CZ" sz="2600" dirty="0" err="1" smtClean="0"/>
              <a:t>latissimus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2) </a:t>
            </a:r>
            <a:r>
              <a:rPr lang="cs-CZ" sz="2600" b="1" dirty="0" smtClean="0">
                <a:solidFill>
                  <a:srgbClr val="0070C0"/>
                </a:solidFill>
              </a:rPr>
              <a:t>Opisné</a:t>
            </a:r>
          </a:p>
          <a:p>
            <a:pPr marL="624078" indent="-514350">
              <a:buNone/>
            </a:pPr>
            <a:r>
              <a:rPr lang="cs-CZ" sz="2600" dirty="0" err="1" smtClean="0"/>
              <a:t>necessarius</a:t>
            </a:r>
            <a:r>
              <a:rPr lang="cs-CZ" sz="2600" dirty="0" smtClean="0"/>
              <a:t>, a, um – </a:t>
            </a:r>
            <a:r>
              <a:rPr lang="cs-CZ" sz="2600" dirty="0" err="1" smtClean="0"/>
              <a:t>magis</a:t>
            </a:r>
            <a:r>
              <a:rPr lang="cs-CZ" sz="2600" dirty="0" smtClean="0"/>
              <a:t> </a:t>
            </a:r>
            <a:r>
              <a:rPr lang="cs-CZ" sz="2600" dirty="0" err="1" smtClean="0"/>
              <a:t>necessarius</a:t>
            </a:r>
            <a:r>
              <a:rPr lang="cs-CZ" sz="2600" dirty="0" smtClean="0"/>
              <a:t>, a, um -</a:t>
            </a:r>
          </a:p>
          <a:p>
            <a:pPr marL="624078" indent="-514350">
              <a:buNone/>
            </a:pPr>
            <a:r>
              <a:rPr lang="cs-CZ" sz="2600" dirty="0" err="1" smtClean="0"/>
              <a:t>maxime</a:t>
            </a:r>
            <a:r>
              <a:rPr lang="cs-CZ" sz="2600" dirty="0" smtClean="0"/>
              <a:t> </a:t>
            </a:r>
            <a:r>
              <a:rPr lang="cs-CZ" sz="2600" dirty="0" err="1" smtClean="0"/>
              <a:t>necessarius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3) </a:t>
            </a:r>
            <a:r>
              <a:rPr lang="cs-CZ" sz="2600" b="1" dirty="0" smtClean="0">
                <a:solidFill>
                  <a:srgbClr val="0070C0"/>
                </a:solidFill>
              </a:rPr>
              <a:t>Nepravidelné</a:t>
            </a:r>
          </a:p>
          <a:p>
            <a:pPr marL="624078" indent="-514350">
              <a:buNone/>
            </a:pPr>
            <a:r>
              <a:rPr lang="cs-CZ" sz="2600" dirty="0" err="1" smtClean="0"/>
              <a:t>magnus</a:t>
            </a:r>
            <a:r>
              <a:rPr lang="cs-CZ" sz="2600" dirty="0" smtClean="0"/>
              <a:t>, a, um – major, </a:t>
            </a:r>
            <a:r>
              <a:rPr lang="cs-CZ" sz="2600" dirty="0" err="1" smtClean="0"/>
              <a:t>majus</a:t>
            </a:r>
            <a:r>
              <a:rPr lang="cs-CZ" sz="2600" dirty="0" smtClean="0"/>
              <a:t> – </a:t>
            </a:r>
            <a:r>
              <a:rPr lang="cs-CZ" sz="2600" dirty="0" err="1" smtClean="0"/>
              <a:t>maximus</a:t>
            </a:r>
            <a:r>
              <a:rPr lang="cs-CZ" sz="2600" dirty="0" smtClean="0"/>
              <a:t>, a, um</a:t>
            </a:r>
          </a:p>
          <a:p>
            <a:pPr marL="624078" indent="-514350">
              <a:buNone/>
            </a:pPr>
            <a:r>
              <a:rPr lang="cs-CZ" sz="2600" dirty="0" smtClean="0">
                <a:solidFill>
                  <a:srgbClr val="0070C0"/>
                </a:solidFill>
              </a:rPr>
              <a:t>4) </a:t>
            </a:r>
            <a:r>
              <a:rPr lang="cs-CZ" sz="2600" b="1" dirty="0" smtClean="0">
                <a:solidFill>
                  <a:srgbClr val="0070C0"/>
                </a:solidFill>
              </a:rPr>
              <a:t>Neúplné</a:t>
            </a:r>
          </a:p>
          <a:p>
            <a:pPr marL="624078" indent="-514350">
              <a:buNone/>
            </a:pPr>
            <a:r>
              <a:rPr lang="cs-CZ" sz="2600" dirty="0" smtClean="0"/>
              <a:t>superior, </a:t>
            </a:r>
            <a:r>
              <a:rPr lang="cs-CZ" sz="2600" dirty="0" err="1" smtClean="0"/>
              <a:t>ius</a:t>
            </a:r>
            <a:r>
              <a:rPr lang="cs-CZ" sz="2600" dirty="0" smtClean="0"/>
              <a:t> – </a:t>
            </a:r>
            <a:r>
              <a:rPr lang="cs-CZ" sz="2600" dirty="0" err="1" smtClean="0"/>
              <a:t>supremus</a:t>
            </a:r>
            <a:r>
              <a:rPr lang="cs-CZ" sz="2600" dirty="0" smtClean="0"/>
              <a:t>, a, um</a:t>
            </a: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0070C0"/>
                </a:solidFill>
              </a:rPr>
              <a:t>1) Tvoření komparativu:</a:t>
            </a:r>
          </a:p>
          <a:p>
            <a:pPr>
              <a:buFontTx/>
              <a:buChar char="-"/>
            </a:pPr>
            <a:r>
              <a:rPr lang="cs-CZ" dirty="0" smtClean="0"/>
              <a:t>od gen. kmene příponami </a:t>
            </a:r>
            <a:r>
              <a:rPr lang="cs-CZ" b="1" dirty="0" smtClean="0"/>
              <a:t>–</a:t>
            </a:r>
            <a:r>
              <a:rPr lang="cs-CZ" b="1" dirty="0" err="1" smtClean="0"/>
              <a:t>ior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b="1" dirty="0" smtClean="0"/>
              <a:t>-</a:t>
            </a:r>
            <a:r>
              <a:rPr lang="cs-CZ" b="1" dirty="0" err="1" smtClean="0"/>
              <a:t>ius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 </a:t>
            </a:r>
            <a:r>
              <a:rPr lang="cs-CZ" dirty="0" smtClean="0"/>
              <a:t>=&gt; </a:t>
            </a: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longus</a:t>
            </a:r>
            <a:r>
              <a:rPr lang="cs-CZ" dirty="0" smtClean="0"/>
              <a:t> – </a:t>
            </a:r>
            <a:r>
              <a:rPr lang="cs-CZ" dirty="0" err="1" smtClean="0"/>
              <a:t>longior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; </a:t>
            </a:r>
            <a:r>
              <a:rPr lang="cs-CZ" dirty="0" err="1" smtClean="0"/>
              <a:t>brevis</a:t>
            </a:r>
            <a:r>
              <a:rPr lang="cs-CZ" dirty="0" smtClean="0"/>
              <a:t> – </a:t>
            </a:r>
            <a:r>
              <a:rPr lang="cs-CZ" dirty="0" err="1" smtClean="0"/>
              <a:t>brevior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, simplex – </a:t>
            </a:r>
            <a:r>
              <a:rPr lang="cs-CZ" dirty="0" err="1" smtClean="0"/>
              <a:t>simplicior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VZORY: </a:t>
            </a:r>
            <a:r>
              <a:rPr lang="cs-CZ" dirty="0" err="1" smtClean="0"/>
              <a:t>pulmo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 </a:t>
            </a:r>
            <a:r>
              <a:rPr lang="cs-CZ" dirty="0" smtClean="0"/>
              <a:t>+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 a corpus </a:t>
            </a:r>
            <a:r>
              <a:rPr lang="cs-CZ" dirty="0" smtClean="0">
                <a:solidFill>
                  <a:srgbClr val="00B050"/>
                </a:solidFill>
              </a:rPr>
              <a:t>(n.) </a:t>
            </a:r>
            <a:r>
              <a:rPr lang="cs-CZ" dirty="0" smtClean="0"/>
              <a:t>=&gt; skloňují se podle souhláskových kmenů </a:t>
            </a:r>
            <a:r>
              <a:rPr lang="cs-CZ" dirty="0" smtClean="0"/>
              <a:t>III</a:t>
            </a:r>
            <a:r>
              <a:rPr lang="cs-CZ" dirty="0" smtClean="0"/>
              <a:t>. deklinace</a:t>
            </a:r>
          </a:p>
          <a:p>
            <a:pPr>
              <a:buFontTx/>
              <a:buChar char="-"/>
            </a:pPr>
            <a:r>
              <a:rPr lang="cs-CZ" dirty="0" smtClean="0"/>
              <a:t>gen. vždy končí na –</a:t>
            </a:r>
            <a:r>
              <a:rPr lang="cs-CZ" dirty="0" err="1" smtClean="0"/>
              <a:t>iōris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S</a:t>
            </a:r>
            <a:r>
              <a:rPr lang="cs-CZ" dirty="0" err="1" smtClean="0"/>
              <a:t>g</a:t>
            </a:r>
            <a:r>
              <a:rPr lang="cs-CZ" dirty="0" smtClean="0"/>
              <a:t>.					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purior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/</a:t>
            </a:r>
            <a:r>
              <a:rPr lang="cs-CZ" dirty="0" err="1" smtClean="0"/>
              <a:t>recentior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/</a:t>
            </a:r>
            <a:r>
              <a:rPr lang="cs-CZ" dirty="0" err="1" smtClean="0"/>
              <a:t>acrior</a:t>
            </a:r>
            <a:r>
              <a:rPr lang="cs-CZ" dirty="0" smtClean="0"/>
              <a:t>, </a:t>
            </a:r>
            <a:r>
              <a:rPr lang="cs-CZ" dirty="0" err="1" smtClean="0"/>
              <a:t>ius</a:t>
            </a:r>
            <a:r>
              <a:rPr lang="cs-CZ" dirty="0" smtClean="0"/>
              <a:t>		</a:t>
            </a:r>
          </a:p>
          <a:p>
            <a:pPr marL="624078" indent="-514350">
              <a:buNone/>
            </a:pPr>
            <a:r>
              <a:rPr lang="cs-CZ" dirty="0" smtClean="0"/>
              <a:t>2.						  </a:t>
            </a:r>
          </a:p>
          <a:p>
            <a:pPr marL="624078" indent="-514350">
              <a:buNone/>
            </a:pPr>
            <a:r>
              <a:rPr lang="cs-CZ" dirty="0" smtClean="0"/>
              <a:t>4.						 </a:t>
            </a:r>
          </a:p>
          <a:p>
            <a:pPr marL="624078" indent="-514350">
              <a:buNone/>
            </a:pPr>
            <a:r>
              <a:rPr lang="cs-CZ" dirty="0" smtClean="0"/>
              <a:t>6.		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err="1" smtClean="0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</a:t>
            </a:r>
          </a:p>
          <a:p>
            <a:pPr marL="624078" indent="-514350">
              <a:buNone/>
            </a:pPr>
            <a:r>
              <a:rPr lang="cs-CZ" dirty="0" smtClean="0"/>
              <a:t>2.</a:t>
            </a:r>
          </a:p>
          <a:p>
            <a:pPr marL="624078" indent="-514350">
              <a:buNone/>
            </a:pPr>
            <a:r>
              <a:rPr lang="cs-CZ" dirty="0" smtClean="0"/>
              <a:t>4.</a:t>
            </a:r>
          </a:p>
          <a:p>
            <a:pPr marL="624078" indent="-514350">
              <a:buNone/>
            </a:pPr>
            <a:r>
              <a:rPr lang="cs-CZ" dirty="0" smtClean="0"/>
              <a:t>6.				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Úkol: Doplňte chybějící </a:t>
            </a:r>
            <a:r>
              <a:rPr lang="cs-CZ" sz="2800" dirty="0" smtClean="0"/>
              <a:t>tvary komparativu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2) Tvoření superlativu:</a:t>
            </a:r>
          </a:p>
          <a:p>
            <a:pPr>
              <a:buNone/>
            </a:pPr>
            <a:endParaRPr lang="cs-CZ" b="1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a) Adjektiva  na –</a:t>
            </a:r>
            <a:r>
              <a:rPr lang="cs-CZ" b="1" dirty="0" err="1" smtClean="0">
                <a:solidFill>
                  <a:srgbClr val="0070C0"/>
                </a:solidFill>
              </a:rPr>
              <a:t>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aeg</a:t>
            </a:r>
            <a:r>
              <a:rPr lang="cs-CZ" u="sng" dirty="0" err="1" smtClean="0"/>
              <a:t>er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, cel</a:t>
            </a:r>
            <a:r>
              <a:rPr lang="cs-CZ" u="sng" dirty="0" smtClean="0"/>
              <a:t>er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b="1" dirty="0" smtClean="0"/>
              <a:t>=&gt;-</a:t>
            </a:r>
            <a:r>
              <a:rPr lang="cs-CZ" b="1" dirty="0" err="1" smtClean="0"/>
              <a:t>rimus</a:t>
            </a:r>
            <a:r>
              <a:rPr lang="cs-CZ" b="1" dirty="0" smtClean="0"/>
              <a:t>, a, um </a:t>
            </a:r>
            <a:r>
              <a:rPr lang="cs-CZ" dirty="0" smtClean="0"/>
              <a:t>ke tvaru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mask</a:t>
            </a:r>
            <a:r>
              <a:rPr lang="cs-CZ" dirty="0" smtClean="0"/>
              <a:t>.:</a:t>
            </a:r>
          </a:p>
          <a:p>
            <a:pPr marL="624078" indent="-514350">
              <a:buNone/>
            </a:pPr>
            <a:r>
              <a:rPr lang="cs-CZ" dirty="0" smtClean="0">
                <a:solidFill>
                  <a:srgbClr val="FF0000"/>
                </a:solidFill>
              </a:rPr>
              <a:t>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aeger</a:t>
            </a:r>
            <a:r>
              <a:rPr lang="cs-CZ" dirty="0" smtClean="0"/>
              <a:t>+</a:t>
            </a:r>
            <a:r>
              <a:rPr lang="cs-CZ" dirty="0" err="1" smtClean="0"/>
              <a:t>rimus</a:t>
            </a:r>
            <a:r>
              <a:rPr lang="cs-CZ" dirty="0" smtClean="0"/>
              <a:t>, a, um; </a:t>
            </a:r>
            <a:r>
              <a:rPr lang="cs-CZ" dirty="0" err="1" smtClean="0"/>
              <a:t>acer</a:t>
            </a:r>
            <a:r>
              <a:rPr lang="cs-CZ" dirty="0" smtClean="0"/>
              <a:t>+</a:t>
            </a:r>
            <a:r>
              <a:rPr lang="cs-CZ" dirty="0" err="1" smtClean="0"/>
              <a:t>rimus</a:t>
            </a:r>
            <a:r>
              <a:rPr lang="cs-CZ" dirty="0" smtClean="0"/>
              <a:t>, a, um 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b) </a:t>
            </a:r>
            <a:r>
              <a:rPr lang="cs-CZ" b="1" dirty="0" err="1" smtClean="0">
                <a:solidFill>
                  <a:srgbClr val="0070C0"/>
                </a:solidFill>
              </a:rPr>
              <a:t>Facilis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difficilis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similis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dissimilis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gracilis</a:t>
            </a:r>
            <a:r>
              <a:rPr lang="cs-CZ" b="1" dirty="0" smtClean="0">
                <a:solidFill>
                  <a:srgbClr val="0070C0"/>
                </a:solidFill>
              </a:rPr>
              <a:t>,</a:t>
            </a: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    </a:t>
            </a:r>
            <a:r>
              <a:rPr lang="cs-CZ" b="1" dirty="0" err="1" smtClean="0">
                <a:solidFill>
                  <a:srgbClr val="0070C0"/>
                </a:solidFill>
              </a:rPr>
              <a:t>humilis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/>
              <a:t>=&gt; -</a:t>
            </a:r>
            <a:r>
              <a:rPr lang="cs-CZ" b="1" dirty="0" err="1" smtClean="0"/>
              <a:t>limus</a:t>
            </a:r>
            <a:r>
              <a:rPr lang="cs-CZ" b="1" dirty="0" smtClean="0"/>
              <a:t>, a, um </a:t>
            </a:r>
            <a:r>
              <a:rPr lang="cs-CZ" dirty="0" smtClean="0"/>
              <a:t>ke gen. kmeni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facil</a:t>
            </a:r>
            <a:r>
              <a:rPr lang="cs-CZ" dirty="0" smtClean="0"/>
              <a:t>+</a:t>
            </a:r>
            <a:r>
              <a:rPr lang="cs-CZ" dirty="0" err="1" smtClean="0"/>
              <a:t>limus</a:t>
            </a:r>
            <a:r>
              <a:rPr lang="cs-CZ" dirty="0" smtClean="0"/>
              <a:t>, a, um; </a:t>
            </a:r>
            <a:r>
              <a:rPr lang="cs-CZ" dirty="0" err="1" smtClean="0"/>
              <a:t>simil</a:t>
            </a:r>
            <a:r>
              <a:rPr lang="cs-CZ" dirty="0" smtClean="0"/>
              <a:t>+</a:t>
            </a:r>
            <a:r>
              <a:rPr lang="cs-CZ" dirty="0" err="1" smtClean="0"/>
              <a:t>limus</a:t>
            </a:r>
            <a:r>
              <a:rPr lang="cs-CZ" dirty="0" smtClean="0"/>
              <a:t>, </a:t>
            </a:r>
            <a:r>
              <a:rPr lang="cs-CZ" dirty="0" smtClean="0"/>
              <a:t>a, </a:t>
            </a:r>
            <a:r>
              <a:rPr lang="cs-CZ" dirty="0" smtClean="0"/>
              <a:t>um</a:t>
            </a:r>
          </a:p>
          <a:p>
            <a:pPr marL="624078" indent="-51435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c)  Ostatní </a:t>
            </a:r>
            <a:r>
              <a:rPr lang="cs-CZ" b="1" dirty="0" err="1" smtClean="0">
                <a:solidFill>
                  <a:srgbClr val="0070C0"/>
                </a:solidFill>
              </a:rPr>
              <a:t>adj</a:t>
            </a:r>
            <a:r>
              <a:rPr lang="cs-CZ" b="1" dirty="0" smtClean="0">
                <a:solidFill>
                  <a:srgbClr val="0070C0"/>
                </a:solidFill>
              </a:rPr>
              <a:t>. </a:t>
            </a:r>
          </a:p>
          <a:p>
            <a:pPr marL="624078" indent="-514350">
              <a:buNone/>
            </a:pPr>
            <a:r>
              <a:rPr lang="cs-CZ" b="1" dirty="0" smtClean="0"/>
              <a:t>=&gt; -</a:t>
            </a:r>
            <a:r>
              <a:rPr lang="cs-CZ" b="1" dirty="0" err="1" smtClean="0"/>
              <a:t>issimus</a:t>
            </a:r>
            <a:r>
              <a:rPr lang="cs-CZ" b="1" dirty="0" smtClean="0"/>
              <a:t>, a, um </a:t>
            </a:r>
            <a:r>
              <a:rPr lang="cs-CZ" dirty="0" smtClean="0"/>
              <a:t>ke gen. kmeni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long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um; </a:t>
            </a:r>
            <a:r>
              <a:rPr lang="cs-CZ" dirty="0" err="1" smtClean="0"/>
              <a:t>brev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um;</a:t>
            </a:r>
          </a:p>
          <a:p>
            <a:pPr marL="624078" indent="-51435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simplic</a:t>
            </a:r>
            <a:r>
              <a:rPr lang="cs-CZ" dirty="0" smtClean="0"/>
              <a:t>+</a:t>
            </a:r>
            <a:r>
              <a:rPr lang="cs-CZ" dirty="0" err="1" smtClean="0"/>
              <a:t>issimus</a:t>
            </a:r>
            <a:r>
              <a:rPr lang="cs-CZ" dirty="0" smtClean="0"/>
              <a:t>, a, um</a:t>
            </a:r>
          </a:p>
          <a:p>
            <a:pPr marL="624078" indent="-514350">
              <a:buFont typeface="Symbol"/>
              <a:buChar char="Þ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/>
          <a:lstStyle/>
          <a:p>
            <a:r>
              <a:rPr lang="cs-CZ" dirty="0" smtClean="0"/>
              <a:t>Pravidelné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255588">
              <a:spcBef>
                <a:spcPts val="0"/>
              </a:spcBef>
              <a:buNone/>
            </a:pPr>
            <a:r>
              <a:rPr lang="cs-CZ" sz="2200" dirty="0" err="1" smtClean="0"/>
              <a:t>S</a:t>
            </a:r>
            <a:r>
              <a:rPr lang="cs-CZ" sz="2200" dirty="0" err="1" smtClean="0"/>
              <a:t>g</a:t>
            </a:r>
            <a:r>
              <a:rPr lang="cs-CZ" sz="2200" dirty="0" smtClean="0"/>
              <a:t>.					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cs-CZ" sz="2200" dirty="0" smtClean="0"/>
              <a:t>1. </a:t>
            </a:r>
            <a:r>
              <a:rPr lang="cs-CZ" sz="2200" dirty="0" err="1" smtClean="0"/>
              <a:t>purissimus</a:t>
            </a:r>
            <a:r>
              <a:rPr lang="cs-CZ" sz="2200" dirty="0" smtClean="0"/>
              <a:t>, a, um/</a:t>
            </a:r>
            <a:r>
              <a:rPr lang="cs-CZ" sz="2200" dirty="0" err="1" smtClean="0"/>
              <a:t>gracillimus</a:t>
            </a:r>
            <a:r>
              <a:rPr lang="cs-CZ" sz="2200" dirty="0" smtClean="0"/>
              <a:t>, a, um/</a:t>
            </a:r>
            <a:r>
              <a:rPr lang="cs-CZ" sz="2200" dirty="0" err="1" smtClean="0"/>
              <a:t>celerrimus</a:t>
            </a:r>
            <a:r>
              <a:rPr lang="cs-CZ" sz="2200" dirty="0" smtClean="0"/>
              <a:t>, a, um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cs-CZ" sz="2200" dirty="0" smtClean="0"/>
              <a:t>2.						  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4.						 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6.		</a:t>
            </a:r>
          </a:p>
          <a:p>
            <a:pPr marL="624078" indent="-514350">
              <a:spcBef>
                <a:spcPts val="0"/>
              </a:spcBef>
              <a:buNone/>
            </a:pPr>
            <a:endParaRPr lang="cs-CZ" sz="2200" dirty="0" smtClean="0"/>
          </a:p>
          <a:p>
            <a:pPr marL="624078" indent="-514350">
              <a:spcBef>
                <a:spcPts val="0"/>
              </a:spcBef>
              <a:buNone/>
            </a:pPr>
            <a:endParaRPr lang="cs-CZ" sz="2200" dirty="0" smtClean="0"/>
          </a:p>
          <a:p>
            <a:pPr marL="82550" indent="26988">
              <a:spcBef>
                <a:spcPts val="0"/>
              </a:spcBef>
              <a:buNone/>
            </a:pPr>
            <a:r>
              <a:rPr lang="cs-CZ" sz="2200" dirty="0" err="1" smtClean="0"/>
              <a:t>P</a:t>
            </a:r>
            <a:r>
              <a:rPr lang="cs-CZ" sz="2200" dirty="0" err="1" smtClean="0"/>
              <a:t>l</a:t>
            </a:r>
            <a:r>
              <a:rPr lang="cs-CZ" sz="2200" dirty="0" smtClean="0"/>
              <a:t>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1.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2.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4.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200" dirty="0" smtClean="0"/>
              <a:t>6.		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Úkol: Doplňte chybějící </a:t>
            </a:r>
            <a:r>
              <a:rPr lang="cs-CZ" sz="2800" dirty="0" smtClean="0"/>
              <a:t>tvary</a:t>
            </a:r>
            <a:r>
              <a:rPr lang="cs-CZ" sz="2800" dirty="0" smtClean="0"/>
              <a:t> </a:t>
            </a:r>
            <a:r>
              <a:rPr lang="cs-CZ" sz="2800" dirty="0" smtClean="0"/>
              <a:t>superlativu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Adjektiva I. a II. deklinace, která mají před</a:t>
            </a:r>
          </a:p>
          <a:p>
            <a:pPr>
              <a:buNone/>
            </a:pPr>
            <a:r>
              <a:rPr lang="cs-CZ" dirty="0" smtClean="0"/>
              <a:t>koncovkou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samohlásku, se stupňují</a:t>
            </a:r>
          </a:p>
          <a:p>
            <a:pPr>
              <a:buNone/>
            </a:pPr>
            <a:r>
              <a:rPr lang="cs-CZ" dirty="0" smtClean="0"/>
              <a:t>opisem pomocí </a:t>
            </a:r>
            <a:r>
              <a:rPr lang="cs-CZ" dirty="0" err="1" smtClean="0">
                <a:solidFill>
                  <a:srgbClr val="0070C0"/>
                </a:solidFill>
              </a:rPr>
              <a:t>magis</a:t>
            </a:r>
            <a:r>
              <a:rPr lang="cs-CZ" dirty="0" smtClean="0"/>
              <a:t> (komparativ), </a:t>
            </a:r>
            <a:r>
              <a:rPr lang="cs-CZ" dirty="0" err="1" smtClean="0">
                <a:solidFill>
                  <a:srgbClr val="0070C0"/>
                </a:solidFill>
              </a:rPr>
              <a:t>maxime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smtClean="0"/>
              <a:t>(superlativ)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400" dirty="0" err="1" smtClean="0"/>
              <a:t>dub</a:t>
            </a:r>
            <a:r>
              <a:rPr lang="cs-CZ" sz="2400" b="1" dirty="0" err="1" smtClean="0">
                <a:solidFill>
                  <a:srgbClr val="FF0000"/>
                </a:solidFill>
              </a:rPr>
              <a:t>i</a:t>
            </a:r>
            <a:r>
              <a:rPr lang="cs-CZ" sz="2400" dirty="0" err="1" smtClean="0"/>
              <a:t>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magis</a:t>
            </a:r>
            <a:r>
              <a:rPr lang="cs-CZ" sz="2400" dirty="0" smtClean="0"/>
              <a:t> </a:t>
            </a:r>
            <a:r>
              <a:rPr lang="cs-CZ" sz="2400" dirty="0" err="1" smtClean="0"/>
              <a:t>dubius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maxime</a:t>
            </a:r>
            <a:r>
              <a:rPr lang="cs-CZ" sz="2400" dirty="0" smtClean="0"/>
              <a:t> </a:t>
            </a:r>
            <a:r>
              <a:rPr lang="cs-CZ" sz="2400" dirty="0" err="1" smtClean="0"/>
              <a:t>dubius</a:t>
            </a:r>
            <a:r>
              <a:rPr lang="cs-CZ" sz="2400" dirty="0" smtClean="0"/>
              <a:t>, a, um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necessar</a:t>
            </a:r>
            <a:r>
              <a:rPr lang="cs-CZ" sz="2400" b="1" dirty="0" err="1" smtClean="0">
                <a:solidFill>
                  <a:srgbClr val="FF0000"/>
                </a:solidFill>
              </a:rPr>
              <a:t>i</a:t>
            </a:r>
            <a:r>
              <a:rPr lang="cs-CZ" sz="2400" dirty="0" err="1" smtClean="0"/>
              <a:t>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magis</a:t>
            </a:r>
            <a:r>
              <a:rPr lang="cs-CZ" sz="2400" dirty="0" smtClean="0"/>
              <a:t> </a:t>
            </a:r>
            <a:r>
              <a:rPr lang="cs-CZ" sz="2400" dirty="0" err="1" smtClean="0"/>
              <a:t>necessarius</a:t>
            </a:r>
            <a:r>
              <a:rPr lang="cs-CZ" sz="2400" dirty="0" smtClean="0"/>
              <a:t>, a, um</a:t>
            </a:r>
          </a:p>
          <a:p>
            <a:pPr>
              <a:buNone/>
            </a:pPr>
            <a:r>
              <a:rPr lang="cs-CZ" sz="2400" dirty="0" err="1" smtClean="0"/>
              <a:t>maxime</a:t>
            </a:r>
            <a:r>
              <a:rPr lang="cs-CZ" sz="2400" dirty="0" smtClean="0"/>
              <a:t> </a:t>
            </a:r>
            <a:r>
              <a:rPr lang="cs-CZ" sz="2400" dirty="0" err="1" smtClean="0"/>
              <a:t>necessarius</a:t>
            </a:r>
            <a:r>
              <a:rPr lang="cs-CZ" sz="2400" dirty="0" smtClean="0"/>
              <a:t>, a, um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Opisné stupňování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295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193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Pozitiv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Komparativ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Superlativ</a:t>
                      </a:r>
                      <a:endParaRPr lang="cs-CZ" dirty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magnus</a:t>
                      </a:r>
                      <a:r>
                        <a:rPr lang="cs-CZ" dirty="0" smtClean="0"/>
                        <a:t>, 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major, </a:t>
                      </a:r>
                      <a:r>
                        <a:rPr lang="cs-CZ" dirty="0" err="1" smtClean="0"/>
                        <a:t>majus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maximus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parvus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minor</a:t>
                      </a:r>
                      <a:r>
                        <a:rPr lang="cs-CZ" dirty="0" smtClean="0"/>
                        <a:t>, minus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minimus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bonus,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melior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melius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optimus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malus,</a:t>
                      </a:r>
                      <a:r>
                        <a:rPr lang="cs-CZ" baseline="0" dirty="0" smtClean="0"/>
                        <a:t>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pejor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pejus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pessimus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multus</a:t>
                      </a:r>
                      <a:r>
                        <a:rPr lang="cs-CZ" dirty="0" smtClean="0"/>
                        <a:t>, a, 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plūrēs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plūra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plūrimus</a:t>
                      </a:r>
                      <a:r>
                        <a:rPr lang="cs-CZ" dirty="0" smtClean="0"/>
                        <a:t>, a, um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Nepravidelné stupňování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4857760"/>
            <a:ext cx="81439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 err="1" smtClean="0"/>
              <a:t>Pelvis</a:t>
            </a:r>
            <a:r>
              <a:rPr lang="cs-CZ" sz="2100" dirty="0" smtClean="0"/>
              <a:t> major – </a:t>
            </a:r>
            <a:r>
              <a:rPr lang="cs-CZ" sz="2100" dirty="0" err="1" smtClean="0"/>
              <a:t>pelvis</a:t>
            </a:r>
            <a:r>
              <a:rPr lang="cs-CZ" sz="2100" dirty="0" smtClean="0"/>
              <a:t> </a:t>
            </a:r>
            <a:r>
              <a:rPr lang="cs-CZ" sz="2100" dirty="0" err="1" smtClean="0"/>
              <a:t>minor</a:t>
            </a:r>
            <a:endParaRPr lang="cs-CZ" sz="2100" dirty="0" smtClean="0"/>
          </a:p>
          <a:p>
            <a:r>
              <a:rPr lang="cs-CZ" sz="2100" dirty="0" err="1"/>
              <a:t>C</a:t>
            </a:r>
            <a:r>
              <a:rPr lang="cs-CZ" sz="2100" dirty="0" err="1" smtClean="0"/>
              <a:t>irculatio</a:t>
            </a:r>
            <a:r>
              <a:rPr lang="cs-CZ" sz="2100" dirty="0" smtClean="0"/>
              <a:t> major – </a:t>
            </a:r>
            <a:r>
              <a:rPr lang="cs-CZ" sz="2100" dirty="0" err="1" smtClean="0"/>
              <a:t>circulatio</a:t>
            </a:r>
            <a:r>
              <a:rPr lang="cs-CZ" sz="2100" dirty="0" smtClean="0"/>
              <a:t> </a:t>
            </a:r>
            <a:r>
              <a:rPr lang="cs-CZ" sz="2100" dirty="0" err="1" smtClean="0"/>
              <a:t>minor</a:t>
            </a: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592</Words>
  <Application>Microsoft Office PowerPoint</Application>
  <PresentationFormat>Předvádění na obrazovce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Snímek 1</vt:lpstr>
      <vt:lpstr>Stupně kvalitativních adjektiv</vt:lpstr>
      <vt:lpstr>Druhy stupňování</vt:lpstr>
      <vt:lpstr>Pravidelné stupňování</vt:lpstr>
      <vt:lpstr>Úkol: Doplňte chybějící tvary komparativu</vt:lpstr>
      <vt:lpstr>Pravidelné stupňování</vt:lpstr>
      <vt:lpstr>Úkol: Doplňte chybějící tvary superlativu</vt:lpstr>
      <vt:lpstr>Opisné stupňování</vt:lpstr>
      <vt:lpstr>Nepravidelné stupňování</vt:lpstr>
      <vt:lpstr>Neúplné stupňování</vt:lpstr>
      <vt:lpstr>Úkol: Přeložte a vyskloňujte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22</cp:revision>
  <dcterms:created xsi:type="dcterms:W3CDTF">2010-11-21T16:31:09Z</dcterms:created>
  <dcterms:modified xsi:type="dcterms:W3CDTF">2011-11-25T13:58:25Z</dcterms:modified>
</cp:coreProperties>
</file>