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24.9.2011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6000" dirty="0" err="1" smtClean="0"/>
              <a:t>Nulla</a:t>
            </a:r>
            <a:r>
              <a:rPr lang="cs-CZ" sz="6000" dirty="0" smtClean="0"/>
              <a:t> </a:t>
            </a:r>
            <a:r>
              <a:rPr lang="cs-CZ" sz="6000" dirty="0" err="1" smtClean="0"/>
              <a:t>est</a:t>
            </a:r>
            <a:r>
              <a:rPr lang="cs-CZ" sz="6000" dirty="0" smtClean="0"/>
              <a:t> </a:t>
            </a:r>
            <a:r>
              <a:rPr lang="cs-CZ" sz="6000" dirty="0" err="1" smtClean="0"/>
              <a:t>medicina</a:t>
            </a:r>
            <a:r>
              <a:rPr lang="cs-CZ" sz="6000" dirty="0" smtClean="0"/>
              <a:t> sine </a:t>
            </a:r>
            <a:r>
              <a:rPr lang="cs-CZ" sz="6000" dirty="0" err="1" smtClean="0"/>
              <a:t>lingua</a:t>
            </a:r>
            <a:r>
              <a:rPr lang="cs-CZ" sz="6000" dirty="0" smtClean="0"/>
              <a:t> Latina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071678"/>
            <a:ext cx="8229600" cy="26432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9600" dirty="0" smtClean="0"/>
              <a:t>I. DEKLINACE</a:t>
            </a:r>
            <a:br>
              <a:rPr lang="cs-CZ" sz="9600" dirty="0" smtClean="0"/>
            </a:br>
            <a:r>
              <a:rPr lang="cs-CZ" sz="9600" dirty="0" smtClean="0"/>
              <a:t>(a-kmeny)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28628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arenR"/>
            </a:pPr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Substantiva latinského </a:t>
            </a:r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původu + přejatá řecká substantiva:</a:t>
            </a:r>
            <a:endParaRPr lang="cs-CZ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742950" indent="-742950">
              <a:buNone/>
            </a:pPr>
            <a:endParaRPr lang="cs-CZ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/>
            <a:r>
              <a:rPr lang="cs-CZ" dirty="0" smtClean="0"/>
              <a:t>Vzor: </a:t>
            </a:r>
            <a:r>
              <a:rPr lang="cs-CZ" dirty="0" err="1" smtClean="0">
                <a:solidFill>
                  <a:srgbClr val="FF0000"/>
                </a:solidFill>
              </a:rPr>
              <a:t>vena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 </a:t>
            </a:r>
          </a:p>
          <a:p>
            <a:pPr marL="514350" indent="-514350"/>
            <a:r>
              <a:rPr lang="cs-CZ" dirty="0" smtClean="0"/>
              <a:t>Výjimky: </a:t>
            </a:r>
            <a:r>
              <a:rPr lang="cs-CZ" dirty="0" smtClean="0">
                <a:solidFill>
                  <a:srgbClr val="FF0000"/>
                </a:solidFill>
              </a:rPr>
              <a:t>dentista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m.; </a:t>
            </a:r>
            <a:r>
              <a:rPr lang="cs-CZ" dirty="0" smtClean="0">
                <a:solidFill>
                  <a:srgbClr val="FF0000"/>
                </a:solidFill>
              </a:rPr>
              <a:t>antagonista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</a:t>
            </a:r>
          </a:p>
          <a:p>
            <a:pPr marL="514350" indent="-514350"/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dirty="0" err="1" smtClean="0"/>
              <a:t>sg</a:t>
            </a:r>
            <a:r>
              <a:rPr lang="cs-CZ" dirty="0" smtClean="0"/>
              <a:t>. 				     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514350" indent="-514350">
              <a:buNone/>
            </a:pPr>
            <a:r>
              <a:rPr lang="cs-CZ" dirty="0" smtClean="0"/>
              <a:t> 1.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				1.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    </a:t>
            </a:r>
          </a:p>
          <a:p>
            <a:pPr marL="514350" indent="-514350">
              <a:buNone/>
            </a:pPr>
            <a:r>
              <a:rPr lang="cs-CZ" dirty="0" smtClean="0"/>
              <a:t> 2.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			2.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ārum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dirty="0" smtClean="0"/>
              <a:t> 4.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				4.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ās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dirty="0" smtClean="0"/>
              <a:t> 6. ven-</a:t>
            </a:r>
            <a:r>
              <a:rPr lang="cs-CZ" dirty="0" smtClean="0">
                <a:solidFill>
                  <a:srgbClr val="FF0000"/>
                </a:solidFill>
              </a:rPr>
              <a:t>ā</a:t>
            </a:r>
            <a:r>
              <a:rPr lang="cs-CZ" dirty="0" smtClean="0"/>
              <a:t>				6.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īs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cs-CZ" dirty="0" smtClean="0"/>
              <a:t>VZORY: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Vzory: </a:t>
            </a:r>
            <a:r>
              <a:rPr lang="cs-CZ" dirty="0" smtClean="0">
                <a:solidFill>
                  <a:srgbClr val="FF0000"/>
                </a:solidFill>
              </a:rPr>
              <a:t>systole</a:t>
            </a:r>
            <a:r>
              <a:rPr lang="cs-CZ" dirty="0" smtClean="0"/>
              <a:t>, es, </a:t>
            </a:r>
            <a:r>
              <a:rPr lang="cs-CZ" dirty="0" err="1" smtClean="0"/>
              <a:t>f</a:t>
            </a:r>
            <a:r>
              <a:rPr lang="cs-CZ" dirty="0" smtClean="0"/>
              <a:t>.; </a:t>
            </a:r>
            <a:r>
              <a:rPr lang="cs-CZ" dirty="0" smtClean="0">
                <a:solidFill>
                  <a:srgbClr val="FF0000"/>
                </a:solidFill>
              </a:rPr>
              <a:t>diabetes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sg</a:t>
            </a:r>
            <a:r>
              <a:rPr lang="cs-CZ" dirty="0" smtClean="0"/>
              <a:t>.				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1. systol-</a:t>
            </a:r>
            <a:r>
              <a:rPr lang="cs-CZ" dirty="0" smtClean="0">
                <a:solidFill>
                  <a:srgbClr val="FF0000"/>
                </a:solidFill>
              </a:rPr>
              <a:t>ē</a:t>
            </a:r>
            <a:r>
              <a:rPr lang="cs-CZ" dirty="0" smtClean="0"/>
              <a:t>			1.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ēs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2. systol-</a:t>
            </a:r>
            <a:r>
              <a:rPr lang="cs-CZ" dirty="0" err="1" smtClean="0">
                <a:solidFill>
                  <a:srgbClr val="FF0000"/>
                </a:solidFill>
              </a:rPr>
              <a:t>ēs</a:t>
            </a:r>
            <a:r>
              <a:rPr lang="cs-CZ" dirty="0" smtClean="0"/>
              <a:t>			2.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4. systol-</a:t>
            </a:r>
            <a:r>
              <a:rPr lang="cs-CZ" dirty="0" err="1" smtClean="0">
                <a:solidFill>
                  <a:srgbClr val="FF0000"/>
                </a:solidFill>
              </a:rPr>
              <a:t>ēn</a:t>
            </a:r>
            <a:r>
              <a:rPr lang="cs-CZ" dirty="0" smtClean="0"/>
              <a:t>			4.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ēn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6. systol-</a:t>
            </a:r>
            <a:r>
              <a:rPr lang="cs-CZ" dirty="0" smtClean="0">
                <a:solidFill>
                  <a:srgbClr val="FF0000"/>
                </a:solidFill>
              </a:rPr>
              <a:t>ē</a:t>
            </a:r>
            <a:r>
              <a:rPr lang="cs-CZ" dirty="0" smtClean="0"/>
              <a:t>			6. </a:t>
            </a:r>
            <a:r>
              <a:rPr lang="cs-CZ" dirty="0" err="1" smtClean="0"/>
              <a:t>diabet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ā/ē</a:t>
            </a:r>
            <a:r>
              <a:rPr lang="cs-CZ" dirty="0" smtClean="0"/>
              <a:t>				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V plurálu </a:t>
            </a:r>
            <a:r>
              <a:rPr lang="cs-CZ" dirty="0" smtClean="0"/>
              <a:t>se </a:t>
            </a:r>
            <a:r>
              <a:rPr lang="cs-CZ" i="1" dirty="0" smtClean="0"/>
              <a:t>systole</a:t>
            </a:r>
            <a:r>
              <a:rPr lang="cs-CZ" dirty="0" smtClean="0"/>
              <a:t> i </a:t>
            </a:r>
            <a:r>
              <a:rPr lang="cs-CZ" i="1" dirty="0" smtClean="0"/>
              <a:t>diabetes</a:t>
            </a:r>
            <a:r>
              <a:rPr lang="cs-CZ" dirty="0" smtClean="0"/>
              <a:t> skloňují jako</a:t>
            </a:r>
          </a:p>
          <a:p>
            <a:pPr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vena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</a:rPr>
              <a:t>2) Substantiva řeckého původu </a:t>
            </a:r>
            <a:endParaRPr lang="cs-CZ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r>
              <a:rPr lang="cs-CZ" dirty="0" err="1" smtClean="0"/>
              <a:t>costa</a:t>
            </a:r>
            <a:endParaRPr lang="cs-CZ" dirty="0" smtClean="0"/>
          </a:p>
          <a:p>
            <a:r>
              <a:rPr lang="cs-CZ" dirty="0" smtClean="0"/>
              <a:t>ascites</a:t>
            </a:r>
          </a:p>
          <a:p>
            <a:r>
              <a:rPr lang="cs-CZ" dirty="0" smtClean="0"/>
              <a:t>diastole</a:t>
            </a:r>
          </a:p>
          <a:p>
            <a:r>
              <a:rPr lang="cs-CZ" dirty="0" err="1" smtClean="0"/>
              <a:t>diphtheria</a:t>
            </a:r>
            <a:endParaRPr lang="cs-CZ" dirty="0" smtClean="0"/>
          </a:p>
          <a:p>
            <a:r>
              <a:rPr lang="cs-CZ" dirty="0" err="1" smtClean="0"/>
              <a:t>maxilla</a:t>
            </a:r>
            <a:endParaRPr lang="cs-CZ" dirty="0" smtClean="0"/>
          </a:p>
          <a:p>
            <a:r>
              <a:rPr lang="cs-CZ" dirty="0" smtClean="0"/>
              <a:t>dyspnoe</a:t>
            </a:r>
          </a:p>
          <a:p>
            <a:r>
              <a:rPr lang="cs-CZ" dirty="0" err="1" smtClean="0"/>
              <a:t>gangraena</a:t>
            </a:r>
            <a:endParaRPr lang="cs-CZ" dirty="0" smtClean="0"/>
          </a:p>
          <a:p>
            <a:r>
              <a:rPr lang="cs-CZ" dirty="0" smtClean="0"/>
              <a:t>antagonista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Cvičení: 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Rozdělte substantiva do tří skupin podle vzorů a skloňujte:</a:t>
            </a:r>
            <a:endParaRPr lang="cs-CZ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cs-CZ" dirty="0" smtClean="0">
                <a:solidFill>
                  <a:srgbClr val="00B0F0"/>
                </a:solidFill>
              </a:rPr>
              <a:t>1) </a:t>
            </a:r>
            <a:r>
              <a:rPr lang="cs-CZ" dirty="0" smtClean="0">
                <a:solidFill>
                  <a:srgbClr val="00B0F0"/>
                </a:solidFill>
              </a:rPr>
              <a:t>Adjektiva </a:t>
            </a:r>
            <a:r>
              <a:rPr lang="cs-CZ" dirty="0" smtClean="0">
                <a:solidFill>
                  <a:srgbClr val="00B0F0"/>
                </a:solidFill>
              </a:rPr>
              <a:t>1. a 2. deklinace: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latus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(m.)</a:t>
            </a:r>
            <a:r>
              <a:rPr lang="cs-CZ" dirty="0" smtClean="0">
                <a:solidFill>
                  <a:schemeClr val="tx1"/>
                </a:solidFill>
              </a:rPr>
              <a:t>, a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um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sinister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(m.)</a:t>
            </a:r>
            <a:r>
              <a:rPr lang="cs-CZ" dirty="0" smtClean="0">
                <a:solidFill>
                  <a:schemeClr val="tx1"/>
                </a:solidFill>
              </a:rPr>
              <a:t>, a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um</a:t>
            </a:r>
            <a:r>
              <a:rPr lang="cs-CZ" dirty="0" smtClean="0">
                <a:solidFill>
                  <a:srgbClr val="00B050"/>
                </a:solidFill>
              </a:rPr>
              <a:t> (n.)</a:t>
            </a:r>
          </a:p>
          <a:p>
            <a:pPr marL="514350" indent="-514350" algn="just"/>
            <a:endParaRPr lang="cs-CZ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514350" indent="-514350" algn="just">
              <a:buNone/>
            </a:pPr>
            <a:r>
              <a:rPr lang="cs-CZ" dirty="0" smtClean="0">
                <a:solidFill>
                  <a:srgbClr val="00B0F0"/>
                </a:solidFill>
              </a:rPr>
              <a:t>2) </a:t>
            </a:r>
            <a:r>
              <a:rPr lang="cs-CZ" dirty="0" smtClean="0">
                <a:solidFill>
                  <a:srgbClr val="00B0F0"/>
                </a:solidFill>
              </a:rPr>
              <a:t>Adjektiva </a:t>
            </a:r>
            <a:r>
              <a:rPr lang="cs-CZ" dirty="0" smtClean="0">
                <a:solidFill>
                  <a:srgbClr val="00B0F0"/>
                </a:solidFill>
              </a:rPr>
              <a:t>3. deklinace:</a:t>
            </a:r>
          </a:p>
          <a:p>
            <a:pPr marL="514350" indent="-514350" algn="just"/>
            <a:r>
              <a:rPr lang="cs-CZ" dirty="0" smtClean="0">
                <a:solidFill>
                  <a:schemeClr val="tx1"/>
                </a:solidFill>
              </a:rPr>
              <a:t>celer </a:t>
            </a:r>
            <a:r>
              <a:rPr lang="cs-CZ" dirty="0" smtClean="0">
                <a:solidFill>
                  <a:srgbClr val="002060"/>
                </a:solidFill>
              </a:rPr>
              <a:t>(m</a:t>
            </a:r>
            <a:r>
              <a:rPr lang="cs-CZ" dirty="0" smtClean="0">
                <a:solidFill>
                  <a:srgbClr val="00206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e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brevis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smtClean="0">
                <a:solidFill>
                  <a:srgbClr val="002060"/>
                </a:solidFill>
              </a:rPr>
              <a:t>m.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>
                <a:solidFill>
                  <a:schemeClr val="tx1"/>
                </a:solidFill>
              </a:rPr>
              <a:t>), e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smtClean="0">
                <a:solidFill>
                  <a:schemeClr val="tx1"/>
                </a:solidFill>
              </a:rPr>
              <a:t>multiplex </a:t>
            </a:r>
            <a:r>
              <a:rPr lang="cs-CZ" dirty="0" smtClean="0">
                <a:solidFill>
                  <a:srgbClr val="002060"/>
                </a:solidFill>
              </a:rPr>
              <a:t>(m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n.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dirty="0" err="1" smtClean="0">
                <a:solidFill>
                  <a:schemeClr val="tx1"/>
                </a:solidFill>
              </a:rPr>
              <a:t>icis</a:t>
            </a:r>
            <a:r>
              <a:rPr lang="cs-CZ" dirty="0" smtClean="0">
                <a:solidFill>
                  <a:schemeClr val="tx1"/>
                </a:solidFill>
              </a:rPr>
              <a:t> (gen. </a:t>
            </a:r>
            <a:r>
              <a:rPr lang="cs-CZ" dirty="0" err="1" smtClean="0">
                <a:solidFill>
                  <a:schemeClr val="tx1"/>
                </a:solidFill>
              </a:rPr>
              <a:t>sg</a:t>
            </a:r>
            <a:r>
              <a:rPr lang="cs-CZ" dirty="0" smtClean="0">
                <a:solidFill>
                  <a:schemeClr val="tx1"/>
                </a:solidFill>
              </a:rPr>
              <a:t>.)</a:t>
            </a:r>
          </a:p>
          <a:p>
            <a:pPr marL="514350" indent="-514350" algn="just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/>
              <a:t>ADJEKTIVA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14357"/>
            <a:ext cx="8229600" cy="5143536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cs-CZ" dirty="0" smtClean="0"/>
              <a:t>Adjektivum se vždy shoduje se substantivem,</a:t>
            </a:r>
          </a:p>
          <a:p>
            <a:pPr marL="514350" indent="-514350">
              <a:buNone/>
            </a:pPr>
            <a:r>
              <a:rPr lang="cs-CZ" dirty="0" smtClean="0"/>
              <a:t>které rozvíjejí, v gramatických kategoriích, tj.</a:t>
            </a:r>
          </a:p>
          <a:p>
            <a:pPr marL="514350" indent="-514350">
              <a:buNone/>
            </a:pPr>
            <a:r>
              <a:rPr lang="cs-CZ" dirty="0" smtClean="0"/>
              <a:t>v pádě, čísle a rodě.</a:t>
            </a:r>
          </a:p>
          <a:p>
            <a:pPr marL="514350" indent="-514350"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fractur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 </a:t>
            </a:r>
            <a:r>
              <a:rPr lang="cs-CZ" dirty="0" err="1" smtClean="0"/>
              <a:t>apert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x dentist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 </a:t>
            </a:r>
            <a:r>
              <a:rPr lang="cs-CZ" dirty="0" smtClean="0"/>
              <a:t>bon</a:t>
            </a:r>
            <a:r>
              <a:rPr lang="cs-CZ" dirty="0" smtClean="0">
                <a:solidFill>
                  <a:srgbClr val="FF0000"/>
                </a:solidFill>
              </a:rPr>
              <a:t>us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Ženské tvary adjektiv 1. a 2. deklinace se</a:t>
            </a:r>
          </a:p>
          <a:p>
            <a:pPr marL="514350" indent="-514350">
              <a:buNone/>
            </a:pPr>
            <a:r>
              <a:rPr lang="cs-CZ" dirty="0" smtClean="0"/>
              <a:t>skloňují podle </a:t>
            </a:r>
            <a:r>
              <a:rPr lang="cs-CZ" i="1" dirty="0" err="1" smtClean="0"/>
              <a:t>vena</a:t>
            </a:r>
            <a:r>
              <a:rPr lang="cs-CZ" i="1" dirty="0" smtClean="0"/>
              <a:t>: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		   </a:t>
            </a:r>
            <a:r>
              <a:rPr lang="cs-CZ" sz="2000" dirty="0" err="1" smtClean="0"/>
              <a:t>sg</a:t>
            </a:r>
            <a:r>
              <a:rPr lang="cs-CZ" sz="2000" dirty="0" smtClean="0"/>
              <a:t>.				      </a:t>
            </a:r>
            <a:r>
              <a:rPr lang="cs-CZ" sz="2000" dirty="0" err="1" smtClean="0"/>
              <a:t>pl</a:t>
            </a:r>
            <a:r>
              <a:rPr lang="cs-CZ" sz="2000" dirty="0" smtClean="0"/>
              <a:t>.</a:t>
            </a:r>
          </a:p>
          <a:p>
            <a:pPr marL="514350" indent="-514350">
              <a:buNone/>
            </a:pPr>
            <a:r>
              <a:rPr lang="cs-CZ" sz="2000" dirty="0" smtClean="0"/>
              <a:t>1.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-a palatin-a		1.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ae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ae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2.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ae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ae</a:t>
            </a:r>
            <a:r>
              <a:rPr lang="cs-CZ" sz="2000" dirty="0" smtClean="0"/>
              <a:t>		2.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ārum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ārum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4.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am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am</a:t>
            </a:r>
            <a:r>
              <a:rPr lang="cs-CZ" sz="2000" dirty="0" smtClean="0"/>
              <a:t>	4.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ās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ās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6.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-ā palatin-ā		6.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īs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īs</a:t>
            </a:r>
            <a:endParaRPr lang="cs-CZ" sz="2000" dirty="0" smtClean="0"/>
          </a:p>
          <a:p>
            <a:pPr marL="514350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r>
              <a:rPr lang="cs-CZ" dirty="0" smtClean="0"/>
              <a:t>dutá žíla</a:t>
            </a:r>
          </a:p>
          <a:p>
            <a:r>
              <a:rPr lang="cs-CZ" dirty="0" smtClean="0"/>
              <a:t>zlomená lopatka</a:t>
            </a:r>
          </a:p>
          <a:p>
            <a:r>
              <a:rPr lang="cs-CZ" dirty="0" smtClean="0"/>
              <a:t>komplikovaná zlomenina</a:t>
            </a:r>
          </a:p>
          <a:p>
            <a:r>
              <a:rPr lang="cs-CZ" dirty="0" smtClean="0"/>
              <a:t>hrudní obratel</a:t>
            </a:r>
          </a:p>
          <a:p>
            <a:r>
              <a:rPr lang="cs-CZ" dirty="0" smtClean="0"/>
              <a:t>vrozená odchylka</a:t>
            </a:r>
          </a:p>
          <a:p>
            <a:r>
              <a:rPr lang="cs-CZ" dirty="0" smtClean="0"/>
              <a:t>prodloužená mícha</a:t>
            </a:r>
          </a:p>
          <a:p>
            <a:r>
              <a:rPr lang="cs-CZ" dirty="0" smtClean="0"/>
              <a:t>vejcovod</a:t>
            </a:r>
          </a:p>
          <a:p>
            <a:r>
              <a:rPr lang="cs-CZ" dirty="0" smtClean="0"/>
              <a:t>žebro pravé a nepravé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Přeložte a vyskloňujte: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232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Nulla est medicina sine lingua Latina</vt:lpstr>
      <vt:lpstr>I. DEKLINACE (a-kmeny)</vt:lpstr>
      <vt:lpstr>VZORY:</vt:lpstr>
      <vt:lpstr>2) Substantiva řeckého původu </vt:lpstr>
      <vt:lpstr>Cvičení: Rozdělte substantiva do tří skupin podle vzorů a skloňujte:</vt:lpstr>
      <vt:lpstr>ADJEKTIVA</vt:lpstr>
      <vt:lpstr>Snímek 7</vt:lpstr>
      <vt:lpstr>Přeložte a vyskloňujte: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Nulla est sine medicina lingua Latina</dc:title>
  <dc:creator>Eva</dc:creator>
  <cp:lastModifiedBy>Eva</cp:lastModifiedBy>
  <cp:revision>18</cp:revision>
  <dcterms:created xsi:type="dcterms:W3CDTF">2010-09-26T09:48:25Z</dcterms:created>
  <dcterms:modified xsi:type="dcterms:W3CDTF">2011-09-24T08:42:38Z</dcterms:modified>
</cp:coreProperties>
</file>