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72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8" r:id="rId13"/>
    <p:sldId id="264" r:id="rId14"/>
    <p:sldId id="273" r:id="rId15"/>
    <p:sldId id="274" r:id="rId16"/>
    <p:sldId id="276" r:id="rId17"/>
    <p:sldId id="265" r:id="rId18"/>
    <p:sldId id="275" r:id="rId19"/>
    <p:sldId id="26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3C3F1C-7364-4296-BF58-9CD2C7EC138C}" type="datetimeFigureOut">
              <a:rPr lang="cs-CZ" smtClean="0"/>
              <a:pPr/>
              <a:t>19.9.2012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9F2F84-41D2-42EB-A3F6-BE05C73382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14401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solidFill>
                  <a:srgbClr val="00B0F0"/>
                </a:solidFill>
              </a:rPr>
              <a:t>Latin </a:t>
            </a:r>
            <a:r>
              <a:rPr lang="cs-CZ" sz="4800" dirty="0" smtClean="0">
                <a:solidFill>
                  <a:srgbClr val="00B0F0"/>
                </a:solidFill>
              </a:rPr>
              <a:t>- </a:t>
            </a:r>
            <a:r>
              <a:rPr lang="en-US" sz="4800" dirty="0" smtClean="0">
                <a:solidFill>
                  <a:srgbClr val="00B0F0"/>
                </a:solidFill>
              </a:rPr>
              <a:t>a dead language?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8) ex: /</a:t>
            </a:r>
            <a:r>
              <a:rPr lang="cs-CZ" dirty="0" err="1" smtClean="0"/>
              <a:t>egz</a:t>
            </a:r>
            <a:r>
              <a:rPr lang="cs-CZ" dirty="0" smtClean="0"/>
              <a:t>/ - e</a:t>
            </a:r>
            <a:r>
              <a:rPr lang="cs-CZ" u="sng" dirty="0" smtClean="0"/>
              <a:t>x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tus x </a:t>
            </a:r>
            <a:r>
              <a:rPr lang="cs-CZ" dirty="0" err="1" smtClean="0"/>
              <a:t>e</a:t>
            </a:r>
            <a:r>
              <a:rPr lang="cs-CZ" u="sng" dirty="0" err="1" smtClean="0"/>
              <a:t>x</a:t>
            </a:r>
            <a:r>
              <a:rPr lang="cs-CZ" dirty="0" err="1" smtClean="0">
                <a:solidFill>
                  <a:srgbClr val="FF0000"/>
                </a:solidFill>
              </a:rPr>
              <a:t>t</a:t>
            </a:r>
            <a:r>
              <a:rPr lang="cs-CZ" dirty="0" err="1" smtClean="0"/>
              <a:t>rauterinus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9) </a:t>
            </a:r>
            <a:r>
              <a:rPr lang="cs-CZ" dirty="0" err="1" smtClean="0"/>
              <a:t>ngu</a:t>
            </a:r>
            <a:r>
              <a:rPr lang="cs-CZ" dirty="0" smtClean="0"/>
              <a:t>: /</a:t>
            </a:r>
            <a:r>
              <a:rPr lang="cs-CZ" dirty="0" err="1" smtClean="0"/>
              <a:t>ngv</a:t>
            </a:r>
            <a:r>
              <a:rPr lang="cs-CZ" dirty="0" smtClean="0"/>
              <a:t>/ - </a:t>
            </a:r>
            <a:r>
              <a:rPr lang="cs-CZ" dirty="0" err="1" smtClean="0"/>
              <a:t>sa</a:t>
            </a:r>
            <a:r>
              <a:rPr lang="cs-CZ" u="sng" dirty="0" err="1" smtClean="0"/>
              <a:t>ngu</a:t>
            </a:r>
            <a:r>
              <a:rPr lang="cs-CZ" dirty="0" err="1" smtClean="0"/>
              <a:t>is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10) </a:t>
            </a:r>
            <a:r>
              <a:rPr lang="cs-CZ" dirty="0" err="1" smtClean="0"/>
              <a:t>qv</a:t>
            </a:r>
            <a:r>
              <a:rPr lang="cs-CZ" dirty="0" smtClean="0"/>
              <a:t>: /</a:t>
            </a:r>
            <a:r>
              <a:rPr lang="cs-CZ" dirty="0" err="1" smtClean="0"/>
              <a:t>kv</a:t>
            </a:r>
            <a:r>
              <a:rPr lang="cs-CZ" dirty="0" smtClean="0"/>
              <a:t>/ - </a:t>
            </a:r>
            <a:r>
              <a:rPr lang="cs-CZ" dirty="0" err="1" smtClean="0"/>
              <a:t>a</a:t>
            </a:r>
            <a:r>
              <a:rPr lang="cs-CZ" u="sng" dirty="0" err="1" smtClean="0"/>
              <a:t>qu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11) </a:t>
            </a:r>
            <a:r>
              <a:rPr lang="cs-CZ" dirty="0" err="1" smtClean="0"/>
              <a:t>ph</a:t>
            </a:r>
            <a:r>
              <a:rPr lang="cs-CZ" dirty="0" smtClean="0"/>
              <a:t>: /f/ - </a:t>
            </a:r>
            <a:r>
              <a:rPr lang="cs-CZ" u="sng" dirty="0" err="1" smtClean="0"/>
              <a:t>ph</a:t>
            </a:r>
            <a:r>
              <a:rPr lang="cs-CZ" dirty="0" err="1" smtClean="0"/>
              <a:t>alanx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12) </a:t>
            </a:r>
            <a:r>
              <a:rPr lang="cs-CZ" dirty="0" err="1" smtClean="0"/>
              <a:t>rh</a:t>
            </a:r>
            <a:r>
              <a:rPr lang="cs-CZ" dirty="0" smtClean="0"/>
              <a:t>: /r/ - </a:t>
            </a:r>
            <a:r>
              <a:rPr lang="cs-CZ" u="sng" dirty="0" err="1" smtClean="0"/>
              <a:t>rh</a:t>
            </a:r>
            <a:r>
              <a:rPr lang="cs-CZ" dirty="0" err="1" smtClean="0"/>
              <a:t>aphe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13) </a:t>
            </a:r>
            <a:r>
              <a:rPr lang="cs-CZ" dirty="0" err="1" smtClean="0"/>
              <a:t>th</a:t>
            </a:r>
            <a:r>
              <a:rPr lang="cs-CZ" dirty="0" smtClean="0"/>
              <a:t>: /t/ - </a:t>
            </a:r>
            <a:r>
              <a:rPr lang="cs-CZ" u="sng" dirty="0" err="1" smtClean="0"/>
              <a:t>th</a:t>
            </a:r>
            <a:r>
              <a:rPr lang="cs-CZ" dirty="0" err="1" smtClean="0"/>
              <a:t>orax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14) </a:t>
            </a:r>
            <a:r>
              <a:rPr lang="cs-CZ" dirty="0" err="1" smtClean="0"/>
              <a:t>su</a:t>
            </a:r>
            <a:r>
              <a:rPr lang="cs-CZ" dirty="0" smtClean="0"/>
              <a:t>: /</a:t>
            </a:r>
            <a:r>
              <a:rPr lang="cs-CZ" dirty="0" err="1" smtClean="0"/>
              <a:t>sv</a:t>
            </a:r>
            <a:r>
              <a:rPr lang="cs-CZ" dirty="0" smtClean="0"/>
              <a:t>/ - </a:t>
            </a:r>
            <a:r>
              <a:rPr lang="cs-CZ" u="sng" dirty="0" err="1" smtClean="0"/>
              <a:t>su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err="1" smtClean="0"/>
              <a:t>vis</a:t>
            </a:r>
            <a:r>
              <a:rPr lang="cs-CZ" dirty="0" smtClean="0"/>
              <a:t> x </a:t>
            </a:r>
            <a:r>
              <a:rPr lang="cs-CZ" u="sng" dirty="0" smtClean="0"/>
              <a:t>su</a:t>
            </a:r>
            <a:r>
              <a:rPr lang="cs-CZ" dirty="0" smtClean="0">
                <a:solidFill>
                  <a:srgbClr val="FF0000"/>
                </a:solidFill>
              </a:rPr>
              <a:t>p</a:t>
            </a:r>
            <a:r>
              <a:rPr lang="cs-CZ" dirty="0" smtClean="0"/>
              <a:t>erior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1080120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Sēpsis</a:t>
            </a:r>
            <a:r>
              <a:rPr lang="cs-CZ" dirty="0" smtClean="0"/>
              <a:t> post </a:t>
            </a:r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 smtClean="0"/>
              <a:t>pūnctum</a:t>
            </a:r>
            <a:r>
              <a:rPr lang="cs-CZ" dirty="0" smtClean="0"/>
              <a:t> in </a:t>
            </a:r>
            <a:r>
              <a:rPr lang="cs-CZ" dirty="0" err="1" smtClean="0"/>
              <a:t>regiōne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abdōminālī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Lengths of syllables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u="sng" dirty="0" err="1" smtClean="0"/>
              <a:t>C</a:t>
            </a:r>
            <a:r>
              <a:rPr lang="cs-CZ" dirty="0" err="1" smtClean="0"/>
              <a:t>an</a:t>
            </a:r>
            <a:r>
              <a:rPr lang="cs-CZ" u="sng" dirty="0" err="1" smtClean="0"/>
              <a:t>c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duodeni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Dor</a:t>
            </a:r>
            <a:r>
              <a:rPr lang="cs-CZ" u="sng" dirty="0" err="1" smtClean="0"/>
              <a:t>s</a:t>
            </a:r>
            <a:r>
              <a:rPr lang="cs-CZ" dirty="0" err="1" smtClean="0"/>
              <a:t>um</a:t>
            </a:r>
            <a:r>
              <a:rPr lang="cs-CZ" dirty="0" smtClean="0"/>
              <a:t> lingu</a:t>
            </a:r>
            <a:r>
              <a:rPr lang="cs-CZ" u="sng" dirty="0" smtClean="0"/>
              <a:t>ae</a:t>
            </a:r>
          </a:p>
          <a:p>
            <a:pPr>
              <a:buNone/>
            </a:pPr>
            <a:r>
              <a:rPr lang="cs-CZ" dirty="0" err="1" smtClean="0"/>
              <a:t>Sa</a:t>
            </a:r>
            <a:r>
              <a:rPr lang="cs-CZ" u="sng" dirty="0" err="1" smtClean="0"/>
              <a:t>ngu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veno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Devia</a:t>
            </a:r>
            <a:r>
              <a:rPr lang="cs-CZ" u="sng" dirty="0" err="1" smtClean="0"/>
              <a:t>ti</a:t>
            </a:r>
            <a:r>
              <a:rPr lang="cs-CZ" dirty="0" err="1" smtClean="0"/>
              <a:t>o</a:t>
            </a:r>
            <a:r>
              <a:rPr lang="cs-CZ" dirty="0" smtClean="0"/>
              <a:t> </a:t>
            </a:r>
            <a:r>
              <a:rPr lang="cs-CZ" dirty="0" err="1" smtClean="0"/>
              <a:t>sep</a:t>
            </a:r>
            <a:r>
              <a:rPr lang="cs-CZ" u="sng" dirty="0" err="1" smtClean="0"/>
              <a:t>ti</a:t>
            </a:r>
            <a:r>
              <a:rPr lang="cs-CZ" dirty="0" smtClean="0"/>
              <a:t> </a:t>
            </a:r>
            <a:r>
              <a:rPr lang="cs-CZ" dirty="0" err="1" smtClean="0"/>
              <a:t>na</a:t>
            </a:r>
            <a:r>
              <a:rPr lang="cs-CZ" u="sng" dirty="0" err="1" smtClean="0"/>
              <a:t>s</a:t>
            </a:r>
            <a:r>
              <a:rPr lang="cs-CZ" dirty="0" err="1" smtClean="0"/>
              <a:t>i</a:t>
            </a:r>
            <a:r>
              <a:rPr lang="cs-CZ" dirty="0" smtClean="0"/>
              <a:t> ad </a:t>
            </a:r>
            <a:r>
              <a:rPr lang="cs-CZ" dirty="0" err="1" smtClean="0"/>
              <a:t>latus</a:t>
            </a:r>
            <a:r>
              <a:rPr lang="cs-CZ" dirty="0" smtClean="0"/>
              <a:t> </a:t>
            </a:r>
            <a:r>
              <a:rPr lang="cs-CZ" dirty="0" err="1" smtClean="0"/>
              <a:t>sinistrum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Post </a:t>
            </a:r>
            <a:r>
              <a:rPr lang="cs-CZ" dirty="0" err="1" smtClean="0"/>
              <a:t>injec</a:t>
            </a:r>
            <a:r>
              <a:rPr lang="cs-CZ" u="sng" dirty="0" err="1" smtClean="0"/>
              <a:t>ti</a:t>
            </a:r>
            <a:r>
              <a:rPr lang="cs-CZ" dirty="0" err="1" smtClean="0"/>
              <a:t>onem</a:t>
            </a:r>
            <a:r>
              <a:rPr lang="cs-CZ" dirty="0" smtClean="0"/>
              <a:t> </a:t>
            </a:r>
            <a:r>
              <a:rPr lang="cs-CZ" dirty="0" err="1" smtClean="0"/>
              <a:t>intraveno</a:t>
            </a:r>
            <a:r>
              <a:rPr lang="cs-CZ" u="sng" dirty="0" err="1" smtClean="0"/>
              <a:t>s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Pulvis</a:t>
            </a:r>
            <a:r>
              <a:rPr lang="cs-CZ" dirty="0" smtClean="0"/>
              <a:t> </a:t>
            </a:r>
            <a:r>
              <a:rPr lang="cs-CZ" dirty="0" err="1" smtClean="0"/>
              <a:t>adsper</a:t>
            </a:r>
            <a:r>
              <a:rPr lang="cs-CZ" u="sng" dirty="0" err="1" smtClean="0"/>
              <a:t>s</a:t>
            </a:r>
            <a:r>
              <a:rPr lang="cs-CZ" dirty="0" err="1" smtClean="0"/>
              <a:t>orius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Os</a:t>
            </a:r>
            <a:r>
              <a:rPr lang="cs-CZ" u="sng" dirty="0" smtClean="0"/>
              <a:t>ti</a:t>
            </a:r>
            <a:r>
              <a:rPr lang="cs-CZ" dirty="0" smtClean="0"/>
              <a:t>um </a:t>
            </a:r>
            <a:r>
              <a:rPr lang="cs-CZ" dirty="0" err="1" smtClean="0"/>
              <a:t>ven</a:t>
            </a:r>
            <a:r>
              <a:rPr lang="cs-CZ" u="sng" dirty="0" err="1" smtClean="0"/>
              <a:t>ae</a:t>
            </a:r>
            <a:r>
              <a:rPr lang="cs-CZ" dirty="0" smtClean="0"/>
              <a:t> </a:t>
            </a:r>
            <a:r>
              <a:rPr lang="cs-CZ" dirty="0" err="1" smtClean="0"/>
              <a:t>cav</a:t>
            </a:r>
            <a:r>
              <a:rPr lang="cs-CZ" u="sng" dirty="0" err="1" smtClean="0"/>
              <a:t>ae</a:t>
            </a:r>
            <a:endParaRPr lang="cs-CZ" u="sng" dirty="0" smtClean="0"/>
          </a:p>
          <a:p>
            <a:pPr>
              <a:buNone/>
            </a:pPr>
            <a:r>
              <a:rPr lang="cs-CZ" dirty="0" err="1" smtClean="0"/>
              <a:t>Mus</a:t>
            </a:r>
            <a:r>
              <a:rPr lang="cs-CZ" u="sng" dirty="0" err="1" smtClean="0"/>
              <a:t>cu</a:t>
            </a:r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 err="1" smtClean="0"/>
              <a:t>re</a:t>
            </a:r>
            <a:r>
              <a:rPr lang="cs-CZ" u="sng" dirty="0" err="1" smtClean="0"/>
              <a:t>c</a:t>
            </a:r>
            <a:r>
              <a:rPr lang="cs-CZ" dirty="0" err="1" smtClean="0"/>
              <a:t>ti</a:t>
            </a:r>
            <a:r>
              <a:rPr lang="cs-CZ" dirty="0" smtClean="0"/>
              <a:t>, </a:t>
            </a:r>
            <a:r>
              <a:rPr lang="cs-CZ" dirty="0" err="1" smtClean="0"/>
              <a:t>obli</a:t>
            </a:r>
            <a:r>
              <a:rPr lang="cs-CZ" u="sng" dirty="0" err="1" smtClean="0"/>
              <a:t>qu</a:t>
            </a:r>
            <a:r>
              <a:rPr lang="cs-CZ" dirty="0" err="1" smtClean="0"/>
              <a:t>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Lobi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partes </a:t>
            </a:r>
            <a:r>
              <a:rPr lang="cs-CZ" dirty="0" err="1" smtClean="0"/>
              <a:t>hypo</a:t>
            </a:r>
            <a:r>
              <a:rPr lang="cs-CZ" u="sng" dirty="0" err="1" smtClean="0"/>
              <a:t>ph</a:t>
            </a:r>
            <a:r>
              <a:rPr lang="cs-CZ" dirty="0" err="1" smtClean="0"/>
              <a:t>ysis</a:t>
            </a:r>
            <a:endParaRPr lang="cs-CZ" dirty="0" smtClean="0"/>
          </a:p>
          <a:p>
            <a:pPr>
              <a:buNone/>
            </a:pPr>
            <a:r>
              <a:rPr lang="cs-CZ" u="sng" dirty="0" err="1" smtClean="0"/>
              <a:t>Oe</a:t>
            </a:r>
            <a:r>
              <a:rPr lang="cs-CZ" dirty="0" err="1" smtClean="0"/>
              <a:t>demata</a:t>
            </a:r>
            <a:r>
              <a:rPr lang="cs-CZ" dirty="0" smtClean="0"/>
              <a:t> </a:t>
            </a:r>
            <a:r>
              <a:rPr lang="cs-CZ" dirty="0" err="1" smtClean="0"/>
              <a:t>membrorum</a:t>
            </a:r>
            <a:r>
              <a:rPr lang="cs-CZ" dirty="0" smtClean="0"/>
              <a:t> </a:t>
            </a:r>
            <a:r>
              <a:rPr lang="cs-CZ" dirty="0" err="1" smtClean="0"/>
              <a:t>inferiorum</a:t>
            </a:r>
            <a:endParaRPr lang="cs-CZ" dirty="0" smtClean="0"/>
          </a:p>
          <a:p>
            <a:pPr>
              <a:buNone/>
            </a:pPr>
            <a:r>
              <a:rPr lang="cs-CZ" smtClean="0"/>
              <a:t>As</a:t>
            </a:r>
            <a:r>
              <a:rPr lang="cs-CZ" u="sng" smtClean="0"/>
              <a:t>th</a:t>
            </a:r>
            <a:r>
              <a:rPr lang="cs-CZ" smtClean="0"/>
              <a:t>ma</a:t>
            </a:r>
            <a:r>
              <a:rPr lang="cs-CZ" dirty="0" smtClean="0"/>
              <a:t> </a:t>
            </a:r>
            <a:r>
              <a:rPr lang="cs-CZ" dirty="0" err="1" smtClean="0"/>
              <a:t>bronchiale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the terms: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9 parts of speech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Inflected x </a:t>
            </a:r>
            <a:r>
              <a:rPr lang="en-US" sz="2800" dirty="0" err="1" smtClean="0"/>
              <a:t>uniflected</a:t>
            </a:r>
            <a:r>
              <a:rPr lang="en-US" sz="2800" dirty="0" smtClean="0"/>
              <a:t> parts of speech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In medical terminology: </a:t>
            </a:r>
          </a:p>
          <a:p>
            <a:pPr>
              <a:buNone/>
            </a:pPr>
            <a:r>
              <a:rPr lang="en-US" sz="2800" dirty="0" smtClean="0"/>
              <a:t>  Nouns, adjectives, numerals, prepositions, verbs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/>
          <a:lstStyle/>
          <a:p>
            <a:r>
              <a:rPr lang="en-US" dirty="0" smtClean="0"/>
              <a:t>Parts of speech in Latin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 fontScale="85000" lnSpcReduction="20000"/>
          </a:bodyPr>
          <a:lstStyle/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1) Gender:			2) Number:</a:t>
            </a:r>
          </a:p>
          <a:p>
            <a:pPr marL="624078" indent="-51435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Masculines</a:t>
            </a:r>
            <a:r>
              <a:rPr lang="en-US" dirty="0" smtClean="0"/>
              <a:t> 		a) Singular</a:t>
            </a:r>
            <a:endParaRPr lang="en-US" u="sng" dirty="0" smtClean="0"/>
          </a:p>
          <a:p>
            <a:pPr marL="624078" indent="-514350">
              <a:buNone/>
            </a:pPr>
            <a:r>
              <a:rPr lang="en-US" dirty="0" smtClean="0"/>
              <a:t>b) </a:t>
            </a:r>
            <a:r>
              <a:rPr lang="en-US" dirty="0" err="1" smtClean="0"/>
              <a:t>Feminines</a:t>
            </a:r>
            <a:r>
              <a:rPr lang="en-US" dirty="0" smtClean="0"/>
              <a:t> 		b) Plural</a:t>
            </a:r>
            <a:endParaRPr lang="en-US" u="sng" dirty="0" smtClean="0"/>
          </a:p>
          <a:p>
            <a:pPr marL="624078" indent="-514350">
              <a:buNone/>
            </a:pPr>
            <a:r>
              <a:rPr lang="en-US" dirty="0" smtClean="0"/>
              <a:t>c) Neutrals </a:t>
            </a:r>
          </a:p>
          <a:p>
            <a:pPr marL="624078" indent="-514350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3) Case:			4) Declension:</a:t>
            </a:r>
          </a:p>
          <a:p>
            <a:pPr marL="624078" indent="-514350">
              <a:buNone/>
            </a:pPr>
            <a:r>
              <a:rPr lang="en-US" dirty="0" smtClean="0"/>
              <a:t>1) Nominative		1) 1st declension</a:t>
            </a:r>
          </a:p>
          <a:p>
            <a:pPr marL="624078" indent="-514350">
              <a:buNone/>
            </a:pPr>
            <a:r>
              <a:rPr lang="en-US" dirty="0" smtClean="0"/>
              <a:t>2) Genitive			2) 2nd declension</a:t>
            </a:r>
          </a:p>
          <a:p>
            <a:pPr marL="624078" indent="-514350">
              <a:buNone/>
            </a:pPr>
            <a:r>
              <a:rPr lang="en-US" dirty="0" smtClean="0"/>
              <a:t>3) Dative			3) 3rd declension</a:t>
            </a:r>
          </a:p>
          <a:p>
            <a:pPr marL="624078" indent="-514350">
              <a:buNone/>
            </a:pPr>
            <a:r>
              <a:rPr lang="en-US" dirty="0" smtClean="0"/>
              <a:t>4) Accusative		4) 4th declension</a:t>
            </a:r>
          </a:p>
          <a:p>
            <a:pPr marL="624078" indent="-514350">
              <a:buNone/>
            </a:pPr>
            <a:r>
              <a:rPr lang="en-US" dirty="0" smtClean="0"/>
              <a:t>5) Vocative			5) 5th declension</a:t>
            </a:r>
          </a:p>
          <a:p>
            <a:pPr marL="624078" indent="-514350">
              <a:buNone/>
            </a:pPr>
            <a:r>
              <a:rPr lang="en-US" dirty="0" smtClean="0"/>
              <a:t>6) Ablative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Grammatical categories of nouns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Nominative</a:t>
            </a:r>
            <a:r>
              <a:rPr lang="en-US" dirty="0" smtClean="0"/>
              <a:t> = subject </a:t>
            </a:r>
          </a:p>
          <a:p>
            <a:pPr>
              <a:buNone/>
            </a:pPr>
            <a:r>
              <a:rPr lang="en-US" dirty="0" smtClean="0"/>
              <a:t>(e.g. </a:t>
            </a:r>
            <a:r>
              <a:rPr lang="en-US" u="sng" dirty="0" err="1" smtClean="0"/>
              <a:t>fractura</a:t>
            </a:r>
            <a:r>
              <a:rPr lang="en-US" dirty="0" smtClean="0"/>
              <a:t> tibiae, </a:t>
            </a:r>
            <a:r>
              <a:rPr lang="en-US" u="sng" dirty="0" err="1" smtClean="0"/>
              <a:t>lagoena</a:t>
            </a:r>
            <a:r>
              <a:rPr lang="en-US" dirty="0" smtClean="0"/>
              <a:t> </a:t>
            </a:r>
            <a:r>
              <a:rPr lang="en-US" dirty="0" err="1" smtClean="0"/>
              <a:t>aquae</a:t>
            </a:r>
            <a:r>
              <a:rPr lang="en-US" dirty="0" smtClean="0"/>
              <a:t> </a:t>
            </a:r>
            <a:r>
              <a:rPr lang="en-US" dirty="0" err="1" smtClean="0"/>
              <a:t>destillatae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Genitive</a:t>
            </a:r>
            <a:r>
              <a:rPr lang="en-US" dirty="0" smtClean="0"/>
              <a:t> = a part of </a:t>
            </a:r>
            <a:r>
              <a:rPr lang="en-US" dirty="0" err="1" smtClean="0"/>
              <a:t>st</a:t>
            </a:r>
            <a:r>
              <a:rPr lang="en-US" dirty="0" smtClean="0"/>
              <a:t>./a relation to </a:t>
            </a:r>
            <a:r>
              <a:rPr lang="en-US" dirty="0" err="1" smtClean="0"/>
              <a:t>st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(e.g. </a:t>
            </a:r>
            <a:r>
              <a:rPr lang="en-US" dirty="0" err="1" smtClean="0"/>
              <a:t>musculus</a:t>
            </a:r>
            <a:r>
              <a:rPr lang="en-US" dirty="0" smtClean="0"/>
              <a:t> </a:t>
            </a:r>
            <a:r>
              <a:rPr lang="en-US" u="sng" dirty="0" err="1" smtClean="0"/>
              <a:t>dorsi</a:t>
            </a:r>
            <a:r>
              <a:rPr lang="en-US" dirty="0" smtClean="0"/>
              <a:t>, </a:t>
            </a:r>
            <a:r>
              <a:rPr lang="en-US" dirty="0" err="1" smtClean="0"/>
              <a:t>fractura</a:t>
            </a:r>
            <a:r>
              <a:rPr lang="en-US" dirty="0" smtClean="0"/>
              <a:t> </a:t>
            </a:r>
            <a:r>
              <a:rPr lang="en-US" u="sng" dirty="0" smtClean="0"/>
              <a:t>tibiae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Accusative</a:t>
            </a:r>
            <a:r>
              <a:rPr lang="en-US" dirty="0" smtClean="0"/>
              <a:t> - with some prepositions </a:t>
            </a:r>
          </a:p>
          <a:p>
            <a:pPr>
              <a:buNone/>
            </a:pPr>
            <a:r>
              <a:rPr lang="en-US" dirty="0" smtClean="0"/>
              <a:t>(e.g. </a:t>
            </a:r>
            <a:r>
              <a:rPr lang="en-US" dirty="0" smtClean="0">
                <a:solidFill>
                  <a:srgbClr val="FF0000"/>
                </a:solidFill>
              </a:rPr>
              <a:t>post</a:t>
            </a:r>
            <a:r>
              <a:rPr lang="en-US" dirty="0" smtClean="0"/>
              <a:t> </a:t>
            </a:r>
            <a:r>
              <a:rPr lang="en-US" u="sng" dirty="0" err="1" smtClean="0"/>
              <a:t>operationem</a:t>
            </a:r>
            <a:r>
              <a:rPr lang="cs-CZ" dirty="0" smtClean="0"/>
              <a:t>)</a:t>
            </a:r>
            <a:endParaRPr lang="en-US" u="sng" dirty="0" smtClean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Ablative</a:t>
            </a:r>
            <a:r>
              <a:rPr lang="en-US" dirty="0" smtClean="0"/>
              <a:t> – </a:t>
            </a:r>
            <a:r>
              <a:rPr lang="en-US" dirty="0" err="1" smtClean="0"/>
              <a:t>wih</a:t>
            </a:r>
            <a:r>
              <a:rPr lang="en-US" dirty="0" smtClean="0"/>
              <a:t> some prepositions </a:t>
            </a:r>
          </a:p>
          <a:p>
            <a:pPr>
              <a:buNone/>
            </a:pPr>
            <a:r>
              <a:rPr lang="en-US" dirty="0" smtClean="0"/>
              <a:t>(e.g. </a:t>
            </a:r>
            <a:r>
              <a:rPr lang="en-US" dirty="0" smtClean="0">
                <a:solidFill>
                  <a:srgbClr val="FF0000"/>
                </a:solidFill>
              </a:rPr>
              <a:t>sine</a:t>
            </a:r>
            <a:r>
              <a:rPr lang="en-US" dirty="0" smtClean="0"/>
              <a:t> </a:t>
            </a:r>
            <a:r>
              <a:rPr lang="en-US" u="sng" dirty="0" err="1" smtClean="0"/>
              <a:t>complicationibus</a:t>
            </a:r>
            <a:r>
              <a:rPr lang="en-US" dirty="0" smtClean="0"/>
              <a:t>)</a:t>
            </a:r>
            <a:endParaRPr lang="en-US" u="sng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Cases in medical terminology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784887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Declensions - nouns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 fontScale="92500" lnSpcReduction="10000"/>
          </a:bodyPr>
          <a:lstStyle/>
          <a:p>
            <a:pPr marL="681228" indent="-571500">
              <a:buNone/>
            </a:pPr>
            <a:r>
              <a:rPr lang="en-US" dirty="0" smtClean="0"/>
              <a:t>1st declension: </a:t>
            </a:r>
            <a:r>
              <a:rPr lang="en-US" dirty="0" smtClean="0">
                <a:solidFill>
                  <a:srgbClr val="00B0F0"/>
                </a:solidFill>
              </a:rPr>
              <a:t>ā-stems</a:t>
            </a:r>
            <a:r>
              <a:rPr lang="en-US" dirty="0" smtClean="0"/>
              <a:t> (</a:t>
            </a:r>
            <a:r>
              <a:rPr lang="en-US" dirty="0" err="1" smtClean="0"/>
              <a:t>ven</a:t>
            </a:r>
            <a:r>
              <a:rPr lang="en-US" u="sng" dirty="0" err="1" smtClean="0"/>
              <a:t>ā</a:t>
            </a:r>
            <a:r>
              <a:rPr lang="en-US" dirty="0" err="1" smtClean="0"/>
              <a:t>rum</a:t>
            </a:r>
            <a:r>
              <a:rPr lang="en-US" dirty="0" smtClean="0"/>
              <a:t>)</a:t>
            </a:r>
          </a:p>
          <a:p>
            <a:pPr marL="681228" indent="-571500">
              <a:buNone/>
            </a:pPr>
            <a:endParaRPr lang="en-US" dirty="0" smtClean="0"/>
          </a:p>
          <a:p>
            <a:pPr marL="681228" indent="-571500">
              <a:buNone/>
            </a:pPr>
            <a:r>
              <a:rPr lang="en-US" dirty="0" smtClean="0"/>
              <a:t>2nd declension: </a:t>
            </a:r>
            <a:r>
              <a:rPr lang="en-US" dirty="0" smtClean="0">
                <a:solidFill>
                  <a:srgbClr val="00B0F0"/>
                </a:solidFill>
              </a:rPr>
              <a:t>ō-stems</a:t>
            </a:r>
            <a:r>
              <a:rPr lang="en-US" dirty="0" smtClean="0"/>
              <a:t> (</a:t>
            </a:r>
            <a:r>
              <a:rPr lang="en-US" dirty="0" err="1" smtClean="0"/>
              <a:t>nerv</a:t>
            </a:r>
            <a:r>
              <a:rPr lang="en-US" u="sng" dirty="0" err="1" smtClean="0"/>
              <a:t>ō</a:t>
            </a:r>
            <a:r>
              <a:rPr lang="en-US" dirty="0" err="1" smtClean="0"/>
              <a:t>rum</a:t>
            </a:r>
            <a:r>
              <a:rPr lang="en-US" dirty="0" smtClean="0"/>
              <a:t>)</a:t>
            </a:r>
          </a:p>
          <a:p>
            <a:pPr marL="681228" indent="-571500">
              <a:buNone/>
            </a:pPr>
            <a:endParaRPr lang="en-US" dirty="0" smtClean="0"/>
          </a:p>
          <a:p>
            <a:pPr marL="681228" indent="-571500">
              <a:buNone/>
            </a:pPr>
            <a:r>
              <a:rPr lang="en-US" dirty="0" smtClean="0"/>
              <a:t>3rd declension: </a:t>
            </a:r>
          </a:p>
          <a:p>
            <a:pPr marL="681228" indent="-571500">
              <a:buNone/>
            </a:pPr>
            <a:r>
              <a:rPr lang="en-US" dirty="0" smtClean="0"/>
              <a:t>a) </a:t>
            </a:r>
            <a:r>
              <a:rPr lang="en-US" dirty="0" smtClean="0">
                <a:solidFill>
                  <a:srgbClr val="00B0F0"/>
                </a:solidFill>
              </a:rPr>
              <a:t>Consonant stems </a:t>
            </a:r>
            <a:r>
              <a:rPr lang="en-US" dirty="0" smtClean="0"/>
              <a:t>(</a:t>
            </a:r>
            <a:r>
              <a:rPr lang="en-US" dirty="0" err="1" smtClean="0"/>
              <a:t>dolo</a:t>
            </a:r>
            <a:r>
              <a:rPr lang="en-US" u="sng" dirty="0" err="1" smtClean="0"/>
              <a:t>r</a:t>
            </a:r>
            <a:r>
              <a:rPr lang="en-US" dirty="0" err="1" smtClean="0"/>
              <a:t>um</a:t>
            </a:r>
            <a:r>
              <a:rPr lang="en-US" dirty="0" smtClean="0"/>
              <a:t>)</a:t>
            </a:r>
          </a:p>
          <a:p>
            <a:pPr marL="681228" indent="-571500">
              <a:buNone/>
            </a:pPr>
            <a:r>
              <a:rPr lang="en-US" dirty="0" smtClean="0"/>
              <a:t>b) </a:t>
            </a:r>
            <a:r>
              <a:rPr lang="en-US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-stems</a:t>
            </a:r>
            <a:r>
              <a:rPr lang="en-US" dirty="0" smtClean="0"/>
              <a:t>: </a:t>
            </a:r>
            <a:r>
              <a:rPr lang="en-US" dirty="0" err="1" smtClean="0"/>
              <a:t>pelv</a:t>
            </a:r>
            <a:r>
              <a:rPr lang="en-US" u="sng" dirty="0" err="1" smtClean="0"/>
              <a:t>i</a:t>
            </a:r>
            <a:r>
              <a:rPr lang="en-US" dirty="0" err="1" smtClean="0"/>
              <a:t>um</a:t>
            </a:r>
            <a:endParaRPr lang="en-US" dirty="0" smtClean="0"/>
          </a:p>
          <a:p>
            <a:pPr marL="681228" indent="-571500">
              <a:buNone/>
            </a:pPr>
            <a:endParaRPr lang="en-US" dirty="0" smtClean="0"/>
          </a:p>
          <a:p>
            <a:pPr marL="681228" indent="-571500">
              <a:buNone/>
            </a:pPr>
            <a:r>
              <a:rPr lang="en-US" dirty="0" smtClean="0"/>
              <a:t>4th declension: </a:t>
            </a:r>
            <a:r>
              <a:rPr lang="en-US" dirty="0" smtClean="0">
                <a:solidFill>
                  <a:srgbClr val="00B0F0"/>
                </a:solidFill>
              </a:rPr>
              <a:t>u-stems</a:t>
            </a:r>
            <a:r>
              <a:rPr lang="en-US" dirty="0" smtClean="0"/>
              <a:t> (</a:t>
            </a:r>
            <a:r>
              <a:rPr lang="en-US" dirty="0" err="1" smtClean="0"/>
              <a:t>duct</a:t>
            </a:r>
            <a:r>
              <a:rPr lang="en-US" u="sng" dirty="0" err="1" smtClean="0"/>
              <a:t>u</a:t>
            </a:r>
            <a:r>
              <a:rPr lang="en-US" dirty="0" err="1" smtClean="0"/>
              <a:t>um</a:t>
            </a:r>
            <a:r>
              <a:rPr lang="en-US" dirty="0" smtClean="0"/>
              <a:t>)</a:t>
            </a:r>
          </a:p>
          <a:p>
            <a:pPr marL="681228" indent="-571500">
              <a:buNone/>
            </a:pPr>
            <a:endParaRPr lang="en-US" dirty="0" smtClean="0"/>
          </a:p>
          <a:p>
            <a:pPr marL="681228" indent="-571500">
              <a:buNone/>
            </a:pPr>
            <a:r>
              <a:rPr lang="en-US" dirty="0" smtClean="0"/>
              <a:t>5th declension: </a:t>
            </a:r>
            <a:r>
              <a:rPr lang="en-US" dirty="0" smtClean="0">
                <a:solidFill>
                  <a:srgbClr val="00B0F0"/>
                </a:solidFill>
              </a:rPr>
              <a:t>ē-stems</a:t>
            </a:r>
            <a:r>
              <a:rPr lang="en-US" dirty="0" smtClean="0"/>
              <a:t> (</a:t>
            </a:r>
            <a:r>
              <a:rPr lang="en-US" dirty="0" err="1" smtClean="0"/>
              <a:t>faci</a:t>
            </a:r>
            <a:r>
              <a:rPr lang="en-US" u="sng" dirty="0" err="1" smtClean="0"/>
              <a:t>ē</a:t>
            </a:r>
            <a:r>
              <a:rPr lang="en-US" dirty="0" err="1" smtClean="0"/>
              <a:t>rum</a:t>
            </a:r>
            <a:r>
              <a:rPr lang="en-US" dirty="0" smtClean="0"/>
              <a:t>)</a:t>
            </a:r>
          </a:p>
          <a:p>
            <a:pPr marL="681228" indent="-57150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Declensions - nouns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B0F0"/>
                </a:solidFill>
              </a:rPr>
              <a:t>D</a:t>
            </a:r>
            <a:r>
              <a:rPr lang="cs-CZ" sz="3100" dirty="0" smtClean="0">
                <a:solidFill>
                  <a:srgbClr val="00B0F0"/>
                </a:solidFill>
              </a:rPr>
              <a:t>ECLENSIONS</a:t>
            </a:r>
            <a:r>
              <a:rPr lang="en-US" sz="3100" dirty="0" smtClean="0">
                <a:solidFill>
                  <a:srgbClr val="00B0F0"/>
                </a:solidFill>
              </a:rPr>
              <a:t> </a:t>
            </a:r>
            <a:r>
              <a:rPr lang="cs-CZ" sz="3100" dirty="0" smtClean="0">
                <a:solidFill>
                  <a:srgbClr val="00B0F0"/>
                </a:solidFill>
              </a:rPr>
              <a:t>=&gt;</a:t>
            </a:r>
            <a:r>
              <a:rPr lang="en-US" sz="3100" dirty="0" smtClean="0">
                <a:solidFill>
                  <a:srgbClr val="00B0F0"/>
                </a:solidFill>
              </a:rPr>
              <a:t> </a:t>
            </a:r>
            <a:r>
              <a:rPr lang="cs-CZ" sz="3100" dirty="0" smtClean="0">
                <a:solidFill>
                  <a:srgbClr val="00B0F0"/>
                </a:solidFill>
              </a:rPr>
              <a:t>EXAMPLES 		 </a:t>
            </a:r>
            <a:br>
              <a:rPr lang="cs-CZ" sz="3100" dirty="0" smtClean="0">
                <a:solidFill>
                  <a:srgbClr val="00B0F0"/>
                </a:solidFill>
              </a:rPr>
            </a:br>
            <a:r>
              <a:rPr lang="cs-CZ" sz="3100" dirty="0" smtClean="0">
                <a:solidFill>
                  <a:srgbClr val="00B0F0"/>
                </a:solidFill>
              </a:rPr>
              <a:t>N</a:t>
            </a:r>
            <a:r>
              <a:rPr lang="en-US" sz="3100" dirty="0" err="1" smtClean="0">
                <a:solidFill>
                  <a:srgbClr val="00B0F0"/>
                </a:solidFill>
              </a:rPr>
              <a:t>om</a:t>
            </a:r>
            <a:r>
              <a:rPr lang="en-US" sz="3100" dirty="0" smtClean="0">
                <a:solidFill>
                  <a:srgbClr val="00B0F0"/>
                </a:solidFill>
              </a:rPr>
              <a:t>. </a:t>
            </a:r>
            <a:r>
              <a:rPr lang="en-US" sz="3100" dirty="0" err="1" smtClean="0">
                <a:solidFill>
                  <a:srgbClr val="00B0F0"/>
                </a:solidFill>
              </a:rPr>
              <a:t>sg</a:t>
            </a:r>
            <a:r>
              <a:rPr lang="en-US" sz="3100" dirty="0" smtClean="0">
                <a:solidFill>
                  <a:srgbClr val="00B0F0"/>
                </a:solidFill>
              </a:rPr>
              <a:t>. </a:t>
            </a:r>
            <a:r>
              <a:rPr lang="cs-CZ" sz="3100" dirty="0" smtClean="0">
                <a:solidFill>
                  <a:srgbClr val="00B0F0"/>
                </a:solidFill>
              </a:rPr>
              <a:t>+ </a:t>
            </a:r>
            <a:r>
              <a:rPr lang="en-US" sz="3100" dirty="0" smtClean="0">
                <a:solidFill>
                  <a:srgbClr val="00B0F0"/>
                </a:solidFill>
              </a:rPr>
              <a:t>gen. </a:t>
            </a:r>
            <a:r>
              <a:rPr lang="en-US" sz="3100" dirty="0" err="1" smtClean="0">
                <a:solidFill>
                  <a:srgbClr val="00B0F0"/>
                </a:solidFill>
              </a:rPr>
              <a:t>sg</a:t>
            </a:r>
            <a:r>
              <a:rPr lang="en-US" sz="3100" dirty="0" smtClean="0">
                <a:solidFill>
                  <a:srgbClr val="00B0F0"/>
                </a:solidFill>
              </a:rPr>
              <a:t>. </a:t>
            </a:r>
            <a:r>
              <a:rPr lang="cs-CZ" sz="3100" dirty="0" smtClean="0">
                <a:solidFill>
                  <a:srgbClr val="00B0F0"/>
                </a:solidFill>
              </a:rPr>
              <a:t>+</a:t>
            </a:r>
            <a:r>
              <a:rPr lang="en-US" sz="3100" dirty="0" smtClean="0">
                <a:solidFill>
                  <a:srgbClr val="00B0F0"/>
                </a:solidFill>
              </a:rPr>
              <a:t> gender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7776864" cy="4523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400" dirty="0" smtClean="0">
                <a:solidFill>
                  <a:srgbClr val="00B0F0"/>
                </a:solidFill>
              </a:rPr>
              <a:t>5</a:t>
            </a:r>
            <a:r>
              <a:rPr lang="en-US" sz="4400" dirty="0" smtClean="0"/>
              <a:t> declensions of nouns</a:t>
            </a:r>
          </a:p>
          <a:p>
            <a:pPr algn="ctr">
              <a:buNone/>
            </a:pPr>
            <a:r>
              <a:rPr lang="en-US" sz="4400" dirty="0" smtClean="0"/>
              <a:t>	x </a:t>
            </a:r>
          </a:p>
          <a:p>
            <a:pPr algn="ctr">
              <a:buNone/>
            </a:pPr>
            <a:r>
              <a:rPr lang="en-US" sz="4400" dirty="0" smtClean="0">
                <a:solidFill>
                  <a:srgbClr val="00B0F0"/>
                </a:solidFill>
              </a:rPr>
              <a:t>3</a:t>
            </a:r>
            <a:r>
              <a:rPr lang="en-US" sz="4400" dirty="0" smtClean="0"/>
              <a:t> declensions of adjectives</a:t>
            </a:r>
          </a:p>
          <a:p>
            <a:pPr algn="ctr">
              <a:buNone/>
            </a:pPr>
            <a:r>
              <a:rPr lang="en-US" sz="4400" dirty="0" smtClean="0"/>
              <a:t>x</a:t>
            </a:r>
          </a:p>
          <a:p>
            <a:pPr algn="ctr">
              <a:buNone/>
            </a:pPr>
            <a:r>
              <a:rPr lang="en-US" sz="4400" dirty="0" smtClean="0">
                <a:solidFill>
                  <a:srgbClr val="00B0F0"/>
                </a:solidFill>
              </a:rPr>
              <a:t>4</a:t>
            </a:r>
            <a:r>
              <a:rPr lang="en-US" sz="4400" dirty="0" smtClean="0"/>
              <a:t> conjugations of verbs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02433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History of Greek-Latin medical terminology 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= 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history of medicine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491880" y="1988840"/>
            <a:ext cx="5194920" cy="4018451"/>
          </a:xfrm>
        </p:spPr>
        <p:txBody>
          <a:bodyPr/>
          <a:lstStyle/>
          <a:p>
            <a:r>
              <a:rPr lang="cs-CZ" dirty="0" smtClean="0"/>
              <a:t>460 – 370 B.C.</a:t>
            </a:r>
          </a:p>
          <a:p>
            <a:endParaRPr lang="cs-CZ" dirty="0" smtClean="0"/>
          </a:p>
          <a:p>
            <a:r>
              <a:rPr lang="cs-CZ" dirty="0" smtClean="0"/>
              <a:t>Corpus </a:t>
            </a:r>
            <a:r>
              <a:rPr lang="cs-CZ" dirty="0" err="1" smtClean="0"/>
              <a:t>Hippocraticum</a:t>
            </a:r>
            <a:r>
              <a:rPr lang="cs-CZ" dirty="0" smtClean="0"/>
              <a:t> (53 </a:t>
            </a:r>
            <a:r>
              <a:rPr lang="cs-CZ" dirty="0" err="1" smtClean="0"/>
              <a:t>books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Hippocratic</a:t>
            </a:r>
            <a:r>
              <a:rPr lang="cs-CZ" dirty="0" smtClean="0"/>
              <a:t> </a:t>
            </a:r>
            <a:r>
              <a:rPr lang="cs-CZ" dirty="0" err="1" smtClean="0"/>
              <a:t>oath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Hippocrates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Kos</a:t>
            </a:r>
            <a:endParaRPr lang="cs-CZ" dirty="0"/>
          </a:p>
        </p:txBody>
      </p:sp>
      <p:pic>
        <p:nvPicPr>
          <p:cNvPr id="4" name="Obrázek 3" descr="image-01-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916832"/>
            <a:ext cx="2667000" cy="300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1872209"/>
          </a:xfrm>
        </p:spPr>
        <p:txBody>
          <a:bodyPr/>
          <a:lstStyle/>
          <a:p>
            <a:pPr algn="ctr">
              <a:buNone/>
            </a:pPr>
            <a:r>
              <a:rPr lang="cs-CZ" sz="4800" dirty="0" smtClean="0"/>
              <a:t>"</a:t>
            </a:r>
            <a:r>
              <a:rPr lang="en-US" sz="4800" dirty="0" err="1" smtClean="0"/>
              <a:t>Invia</a:t>
            </a:r>
            <a:r>
              <a:rPr lang="en-US" sz="4800" dirty="0" smtClean="0"/>
              <a:t> </a:t>
            </a:r>
            <a:r>
              <a:rPr lang="en-US" sz="4800" dirty="0" err="1" smtClean="0"/>
              <a:t>est</a:t>
            </a:r>
            <a:r>
              <a:rPr lang="en-US" sz="4800" dirty="0" smtClean="0"/>
              <a:t> in </a:t>
            </a:r>
            <a:r>
              <a:rPr lang="en-US" sz="4800" dirty="0" err="1" smtClean="0"/>
              <a:t>medicina</a:t>
            </a:r>
            <a:r>
              <a:rPr lang="en-US" sz="4800" dirty="0" smtClean="0"/>
              <a:t> via sine lingua Latina</a:t>
            </a:r>
            <a:r>
              <a:rPr lang="cs-CZ" sz="4800" dirty="0" smtClean="0"/>
              <a:t>"</a:t>
            </a:r>
            <a:endParaRPr lang="en-US" sz="4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19442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Latin alphabet </a:t>
            </a:r>
          </a:p>
          <a:p>
            <a:pPr algn="ctr">
              <a:buNone/>
            </a:pPr>
            <a:r>
              <a:rPr lang="cs-CZ" sz="5400" dirty="0" smtClean="0"/>
              <a:t>a</a:t>
            </a:r>
            <a:r>
              <a:rPr lang="en-US" sz="5400" dirty="0" err="1" smtClean="0"/>
              <a:t>nd</a:t>
            </a:r>
            <a:r>
              <a:rPr lang="en-US" sz="5400" dirty="0" smtClean="0"/>
              <a:t> pronunciation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24 </a:t>
            </a:r>
            <a:r>
              <a:rPr lang="cs-CZ" dirty="0" err="1" smtClean="0"/>
              <a:t>letters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</a:t>
            </a:r>
            <a:r>
              <a:rPr lang="cs-CZ" u="sng" dirty="0" smtClean="0"/>
              <a:t>W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u="sng" dirty="0" smtClean="0"/>
              <a:t>j</a:t>
            </a:r>
            <a:r>
              <a:rPr lang="cs-CZ" dirty="0" smtClean="0"/>
              <a:t> are </a:t>
            </a:r>
            <a:r>
              <a:rPr lang="cs-CZ" dirty="0" err="1" smtClean="0"/>
              <a:t>missing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 ↔ J:  m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i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r/m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r; 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u</a:t>
            </a:r>
            <a:r>
              <a:rPr lang="cs-CZ" dirty="0" err="1" smtClean="0"/>
              <a:t>num</a:t>
            </a:r>
            <a:r>
              <a:rPr lang="cs-CZ" dirty="0" smtClean="0"/>
              <a:t>/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u="sng" dirty="0" smtClean="0"/>
              <a:t>j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num x </a:t>
            </a:r>
            <a:r>
              <a:rPr lang="cs-CZ" dirty="0" err="1" smtClean="0">
                <a:solidFill>
                  <a:srgbClr val="FF0000"/>
                </a:solidFill>
              </a:rPr>
              <a:t>t</a:t>
            </a:r>
            <a:r>
              <a:rPr lang="cs-CZ" u="sng" dirty="0" err="1" smtClean="0"/>
              <a:t>i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dirty="0" err="1" smtClean="0"/>
              <a:t>ctura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u="sng" dirty="0" err="1" smtClean="0"/>
              <a:t>K</a:t>
            </a:r>
            <a:r>
              <a:rPr lang="cs-CZ" dirty="0" err="1" smtClean="0"/>
              <a:t>inetosis</a:t>
            </a:r>
            <a:r>
              <a:rPr lang="cs-CZ" dirty="0" smtClean="0"/>
              <a:t>; </a:t>
            </a:r>
            <a:r>
              <a:rPr lang="cs-CZ" u="sng" dirty="0" err="1" smtClean="0"/>
              <a:t>k</a:t>
            </a:r>
            <a:r>
              <a:rPr lang="cs-CZ" dirty="0" err="1" smtClean="0"/>
              <a:t>yphosis</a:t>
            </a:r>
            <a:r>
              <a:rPr lang="cs-CZ" dirty="0" smtClean="0"/>
              <a:t>/</a:t>
            </a:r>
            <a:r>
              <a:rPr lang="cs-CZ" u="sng" dirty="0" err="1" smtClean="0"/>
              <a:t>c</a:t>
            </a:r>
            <a:r>
              <a:rPr lang="cs-CZ" dirty="0" err="1" smtClean="0"/>
              <a:t>yphosis</a:t>
            </a:r>
            <a:r>
              <a:rPr lang="cs-CZ" dirty="0" smtClean="0"/>
              <a:t>; </a:t>
            </a:r>
            <a:r>
              <a:rPr lang="cs-CZ" dirty="0" err="1" smtClean="0"/>
              <a:t>cystis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Y: s</a:t>
            </a:r>
            <a:r>
              <a:rPr lang="cs-CZ" u="sng" dirty="0" smtClean="0"/>
              <a:t>y</a:t>
            </a:r>
            <a:r>
              <a:rPr lang="cs-CZ" dirty="0" smtClean="0"/>
              <a:t>ndesmosis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Z: </a:t>
            </a:r>
            <a:r>
              <a:rPr lang="cs-CZ" u="sng" dirty="0" err="1" smtClean="0"/>
              <a:t>z</a:t>
            </a:r>
            <a:r>
              <a:rPr lang="cs-CZ" dirty="0" err="1" smtClean="0"/>
              <a:t>ygomaticus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 </a:t>
            </a:r>
            <a:r>
              <a:rPr lang="cs-CZ" dirty="0" err="1" smtClean="0"/>
              <a:t>alphabet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1) </a:t>
            </a:r>
            <a:r>
              <a:rPr lang="en-US" sz="4400" dirty="0" smtClean="0">
                <a:solidFill>
                  <a:srgbClr val="00B0F0"/>
                </a:solidFill>
              </a:rPr>
              <a:t>Vowels: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a) Short</a:t>
            </a:r>
          </a:p>
          <a:p>
            <a:pPr>
              <a:buNone/>
            </a:pPr>
            <a:r>
              <a:rPr lang="en-US" dirty="0" smtClean="0"/>
              <a:t>a – </a:t>
            </a:r>
            <a:r>
              <a:rPr lang="en-US" dirty="0" err="1" smtClean="0"/>
              <a:t>gl</a:t>
            </a:r>
            <a:r>
              <a:rPr lang="en-US" u="sng" dirty="0" err="1" smtClean="0"/>
              <a:t>a</a:t>
            </a:r>
            <a:r>
              <a:rPr lang="en-US" dirty="0" err="1" smtClean="0"/>
              <a:t>ndul</a:t>
            </a:r>
            <a:r>
              <a:rPr lang="en-US" u="sng" dirty="0" err="1" smtClean="0"/>
              <a:t>a</a:t>
            </a:r>
            <a:r>
              <a:rPr lang="en-US" dirty="0" smtClean="0"/>
              <a:t> (c</a:t>
            </a:r>
            <a:r>
              <a:rPr lang="en-US" u="sng" dirty="0" smtClean="0"/>
              <a:t>u</a:t>
            </a:r>
            <a:r>
              <a:rPr lang="en-US" dirty="0" smtClean="0"/>
              <a:t>p)</a:t>
            </a:r>
          </a:p>
          <a:p>
            <a:pPr>
              <a:buNone/>
            </a:pPr>
            <a:r>
              <a:rPr lang="en-US" dirty="0" smtClean="0"/>
              <a:t>e – </a:t>
            </a:r>
            <a:r>
              <a:rPr lang="en-US" dirty="0" err="1" smtClean="0"/>
              <a:t>m</a:t>
            </a:r>
            <a:r>
              <a:rPr lang="en-US" u="sng" dirty="0" err="1" smtClean="0"/>
              <a:t>e</a:t>
            </a:r>
            <a:r>
              <a:rPr lang="en-US" dirty="0" err="1" smtClean="0"/>
              <a:t>mbrum</a:t>
            </a:r>
            <a:r>
              <a:rPr lang="en-US" dirty="0" smtClean="0"/>
              <a:t> (p</a:t>
            </a:r>
            <a:r>
              <a:rPr lang="en-US" u="sng" dirty="0" smtClean="0"/>
              <a:t>e</a:t>
            </a:r>
            <a:r>
              <a:rPr lang="en-US" dirty="0" smtClean="0"/>
              <a:t>n)</a:t>
            </a:r>
          </a:p>
          <a:p>
            <a:pPr marL="624078" indent="-514350">
              <a:buNone/>
            </a:pPr>
            <a:r>
              <a:rPr lang="en-US" dirty="0" err="1" smtClean="0"/>
              <a:t>i</a:t>
            </a:r>
            <a:r>
              <a:rPr lang="en-US" dirty="0" smtClean="0"/>
              <a:t> (y) – </a:t>
            </a:r>
            <a:r>
              <a:rPr lang="en-US" dirty="0" err="1" smtClean="0"/>
              <a:t>m</a:t>
            </a:r>
            <a:r>
              <a:rPr lang="en-US" u="sng" dirty="0" err="1" smtClean="0"/>
              <a:t>i</a:t>
            </a:r>
            <a:r>
              <a:rPr lang="en-US" dirty="0" err="1" smtClean="0"/>
              <a:t>n</a:t>
            </a:r>
            <a:r>
              <a:rPr lang="en-US" u="sng" dirty="0" err="1" smtClean="0"/>
              <a:t>i</a:t>
            </a:r>
            <a:r>
              <a:rPr lang="en-US" dirty="0" err="1" smtClean="0"/>
              <a:t>mus</a:t>
            </a:r>
            <a:r>
              <a:rPr lang="en-US" dirty="0" smtClean="0"/>
              <a:t>, </a:t>
            </a:r>
            <a:r>
              <a:rPr lang="en-US" dirty="0" err="1" smtClean="0"/>
              <a:t>l</a:t>
            </a:r>
            <a:r>
              <a:rPr lang="en-US" u="sng" dirty="0" err="1" smtClean="0"/>
              <a:t>y</a:t>
            </a:r>
            <a:r>
              <a:rPr lang="en-US" dirty="0" err="1" smtClean="0"/>
              <a:t>mpha</a:t>
            </a:r>
            <a:r>
              <a:rPr lang="en-US" dirty="0" smtClean="0"/>
              <a:t> (f</a:t>
            </a:r>
            <a:r>
              <a:rPr lang="en-US" u="sng" dirty="0" smtClean="0"/>
              <a:t>i</a:t>
            </a:r>
            <a:r>
              <a:rPr lang="en-US" dirty="0" smtClean="0"/>
              <a:t>nger)</a:t>
            </a:r>
          </a:p>
          <a:p>
            <a:pPr marL="624078" indent="-514350">
              <a:buNone/>
            </a:pPr>
            <a:r>
              <a:rPr lang="en-US" dirty="0" smtClean="0"/>
              <a:t>o – </a:t>
            </a:r>
            <a:r>
              <a:rPr lang="en-US" dirty="0" err="1" smtClean="0"/>
              <a:t>f</a:t>
            </a:r>
            <a:r>
              <a:rPr lang="en-US" u="sng" dirty="0" err="1" smtClean="0"/>
              <a:t>o</a:t>
            </a:r>
            <a:r>
              <a:rPr lang="en-US" dirty="0" err="1" smtClean="0"/>
              <a:t>ssa</a:t>
            </a:r>
            <a:r>
              <a:rPr lang="en-US" dirty="0" smtClean="0"/>
              <a:t> (t</a:t>
            </a:r>
            <a:r>
              <a:rPr lang="en-US" u="sng" dirty="0" smtClean="0"/>
              <a:t>o</a:t>
            </a:r>
            <a:r>
              <a:rPr lang="en-US" dirty="0" smtClean="0"/>
              <a:t>p) </a:t>
            </a:r>
          </a:p>
          <a:p>
            <a:pPr marL="624078" indent="-514350">
              <a:buNone/>
            </a:pPr>
            <a:r>
              <a:rPr lang="en-US" dirty="0" smtClean="0"/>
              <a:t>u – tars</a:t>
            </a:r>
            <a:r>
              <a:rPr lang="en-US" u="sng" dirty="0" smtClean="0"/>
              <a:t>u</a:t>
            </a:r>
            <a:r>
              <a:rPr lang="en-US" dirty="0" smtClean="0"/>
              <a:t>s (p</a:t>
            </a:r>
            <a:r>
              <a:rPr lang="en-US" u="sng" dirty="0" smtClean="0"/>
              <a:t>u</a:t>
            </a:r>
            <a:r>
              <a:rPr lang="en-US" dirty="0" smtClean="0"/>
              <a:t>t)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b) Long</a:t>
            </a:r>
          </a:p>
          <a:p>
            <a:pPr marL="624078" indent="-514350">
              <a:buNone/>
            </a:pPr>
            <a:r>
              <a:rPr lang="en-US" dirty="0" smtClean="0"/>
              <a:t>a – </a:t>
            </a:r>
            <a:r>
              <a:rPr lang="en-US" dirty="0" err="1" smtClean="0"/>
              <a:t>s</a:t>
            </a:r>
            <a:r>
              <a:rPr lang="en-US" u="sng" dirty="0" err="1" smtClean="0"/>
              <a:t>a</a:t>
            </a:r>
            <a:r>
              <a:rPr lang="en-US" dirty="0" err="1" smtClean="0"/>
              <a:t>nus</a:t>
            </a:r>
            <a:r>
              <a:rPr lang="en-US" dirty="0" smtClean="0"/>
              <a:t> (c</a:t>
            </a:r>
            <a:r>
              <a:rPr lang="en-US" u="sng" dirty="0" smtClean="0"/>
              <a:t>a</a:t>
            </a:r>
            <a:r>
              <a:rPr lang="en-US" dirty="0" smtClean="0"/>
              <a:t>r)</a:t>
            </a:r>
          </a:p>
          <a:p>
            <a:pPr marL="624078" indent="-514350">
              <a:buNone/>
            </a:pPr>
            <a:r>
              <a:rPr lang="en-US" dirty="0" smtClean="0"/>
              <a:t>e – v</a:t>
            </a:r>
            <a:r>
              <a:rPr lang="en-US" u="sng" dirty="0" smtClean="0"/>
              <a:t>e</a:t>
            </a:r>
            <a:r>
              <a:rPr lang="en-US" dirty="0" smtClean="0"/>
              <a:t>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624078" indent="-514350">
              <a:buNone/>
            </a:pPr>
            <a:r>
              <a:rPr lang="en-US" dirty="0" err="1" smtClean="0"/>
              <a:t>i</a:t>
            </a:r>
            <a:r>
              <a:rPr lang="en-US" dirty="0" smtClean="0"/>
              <a:t> (y) – v</a:t>
            </a:r>
            <a:r>
              <a:rPr lang="en-US" u="sng" dirty="0" smtClean="0"/>
              <a:t>i</a:t>
            </a:r>
            <a:r>
              <a:rPr lang="en-US" dirty="0" smtClean="0"/>
              <a:t>ta (dr</a:t>
            </a:r>
            <a:r>
              <a:rPr lang="en-US" u="sng" dirty="0" smtClean="0"/>
              <a:t>ea</a:t>
            </a:r>
            <a:r>
              <a:rPr lang="en-US" dirty="0" smtClean="0"/>
              <a:t>m)</a:t>
            </a:r>
          </a:p>
          <a:p>
            <a:pPr marL="624078" indent="-514350">
              <a:buNone/>
            </a:pPr>
            <a:r>
              <a:rPr lang="en-US" dirty="0" smtClean="0"/>
              <a:t>o – </a:t>
            </a:r>
            <a:r>
              <a:rPr lang="en-US" dirty="0" err="1" smtClean="0"/>
              <a:t>n</a:t>
            </a:r>
            <a:r>
              <a:rPr lang="en-US" u="sng" dirty="0" err="1" smtClean="0"/>
              <a:t>o</a:t>
            </a:r>
            <a:r>
              <a:rPr lang="en-US" dirty="0" err="1" smtClean="0"/>
              <a:t>vus</a:t>
            </a:r>
            <a:r>
              <a:rPr lang="en-US" dirty="0" smtClean="0"/>
              <a:t> (d</a:t>
            </a:r>
            <a:r>
              <a:rPr lang="en-US" u="sng" dirty="0" smtClean="0"/>
              <a:t>oo</a:t>
            </a:r>
            <a:r>
              <a:rPr lang="en-US" dirty="0" smtClean="0"/>
              <a:t>r)</a:t>
            </a:r>
          </a:p>
          <a:p>
            <a:pPr marL="624078" indent="-514350">
              <a:buNone/>
            </a:pPr>
            <a:r>
              <a:rPr lang="en-US" dirty="0" smtClean="0"/>
              <a:t>u – </a:t>
            </a:r>
            <a:r>
              <a:rPr lang="en-US" dirty="0" err="1" smtClean="0"/>
              <a:t>p</a:t>
            </a:r>
            <a:r>
              <a:rPr lang="en-US" u="sng" dirty="0" err="1" smtClean="0"/>
              <a:t>u</a:t>
            </a:r>
            <a:r>
              <a:rPr lang="en-US" dirty="0" err="1" smtClean="0"/>
              <a:t>rus</a:t>
            </a:r>
            <a:r>
              <a:rPr lang="en-US" dirty="0" smtClean="0"/>
              <a:t> (b</a:t>
            </a:r>
            <a:r>
              <a:rPr lang="en-US" u="sng" dirty="0" smtClean="0"/>
              <a:t>oo</a:t>
            </a:r>
            <a:r>
              <a:rPr lang="en-US" dirty="0" smtClean="0"/>
              <a:t>m)</a:t>
            </a:r>
          </a:p>
          <a:p>
            <a:pPr marL="624078" indent="-514350">
              <a:buAutoNum type="arabicParenR"/>
            </a:pPr>
            <a:endParaRPr lang="en-US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sz="4400" dirty="0" smtClean="0">
                <a:solidFill>
                  <a:srgbClr val="00B0F0"/>
                </a:solidFill>
              </a:rPr>
              <a:t>2) </a:t>
            </a:r>
            <a:r>
              <a:rPr lang="en-US" sz="4400" dirty="0" smtClean="0">
                <a:solidFill>
                  <a:srgbClr val="00B0F0"/>
                </a:solidFill>
              </a:rPr>
              <a:t>Diphthongs:</a:t>
            </a:r>
          </a:p>
          <a:p>
            <a:pPr marL="624078" indent="-514350">
              <a:buNone/>
            </a:pPr>
            <a:r>
              <a:rPr lang="en-US" dirty="0" smtClean="0"/>
              <a:t>1) </a:t>
            </a:r>
            <a:r>
              <a:rPr lang="en-US" dirty="0" err="1" smtClean="0"/>
              <a:t>ae</a:t>
            </a:r>
            <a:r>
              <a:rPr lang="en-US" dirty="0" smtClean="0"/>
              <a:t>, </a:t>
            </a:r>
            <a:r>
              <a:rPr lang="en-US" dirty="0" err="1" smtClean="0"/>
              <a:t>oe</a:t>
            </a:r>
            <a:r>
              <a:rPr lang="en-US" dirty="0" smtClean="0"/>
              <a:t> - </a:t>
            </a:r>
            <a:r>
              <a:rPr lang="en-US" u="sng" dirty="0" err="1" smtClean="0"/>
              <a:t>ae</a:t>
            </a:r>
            <a:r>
              <a:rPr lang="en-US" dirty="0" err="1" smtClean="0"/>
              <a:t>qualis</a:t>
            </a:r>
            <a:r>
              <a:rPr lang="en-US" dirty="0" smtClean="0"/>
              <a:t>, </a:t>
            </a:r>
            <a:r>
              <a:rPr lang="en-US" dirty="0" err="1" smtClean="0"/>
              <a:t>lag</a:t>
            </a:r>
            <a:r>
              <a:rPr lang="en-US" u="sng" dirty="0" err="1" smtClean="0"/>
              <a:t>oe</a:t>
            </a:r>
            <a:r>
              <a:rPr lang="en-US" dirty="0" err="1" smtClean="0"/>
              <a:t>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 the same like long </a:t>
            </a:r>
            <a:r>
              <a:rPr lang="en-US" u="sng" dirty="0" smtClean="0"/>
              <a:t>e</a:t>
            </a:r>
          </a:p>
          <a:p>
            <a:pPr marL="624078" indent="-514350">
              <a:buNone/>
            </a:pPr>
            <a:r>
              <a:rPr lang="en-US" dirty="0" smtClean="0"/>
              <a:t>2) </a:t>
            </a:r>
            <a:r>
              <a:rPr lang="en-US" dirty="0" err="1" smtClean="0"/>
              <a:t>oē</a:t>
            </a:r>
            <a:r>
              <a:rPr lang="en-US" dirty="0" smtClean="0"/>
              <a:t> – </a:t>
            </a:r>
            <a:r>
              <a:rPr lang="en-US" dirty="0" err="1" smtClean="0"/>
              <a:t>eupn</a:t>
            </a:r>
            <a:r>
              <a:rPr lang="en-US" u="sng" dirty="0" err="1" smtClean="0"/>
              <a:t>oe</a:t>
            </a:r>
            <a:endParaRPr lang="en-US" u="sng" dirty="0" smtClean="0"/>
          </a:p>
          <a:p>
            <a:pPr marL="624078" indent="-514350">
              <a:buNone/>
            </a:pPr>
            <a:r>
              <a:rPr lang="en-US" dirty="0" smtClean="0"/>
              <a:t>3) </a:t>
            </a:r>
            <a:r>
              <a:rPr lang="en-US" dirty="0" err="1" smtClean="0"/>
              <a:t>eu</a:t>
            </a:r>
            <a:r>
              <a:rPr lang="en-US" dirty="0" smtClean="0"/>
              <a:t> - </a:t>
            </a:r>
            <a:r>
              <a:rPr lang="en-US" u="sng" dirty="0" err="1" smtClean="0"/>
              <a:t>eu</a:t>
            </a:r>
            <a:r>
              <a:rPr lang="en-US" dirty="0" err="1" smtClean="0"/>
              <a:t>trophia</a:t>
            </a:r>
            <a:endParaRPr lang="en-US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err="1" smtClean="0"/>
              <a:t>Pronunciation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3) Consonants:</a:t>
            </a:r>
          </a:p>
          <a:p>
            <a:pPr marL="624078" indent="-514350">
              <a:buNone/>
            </a:pPr>
            <a:r>
              <a:rPr lang="en-US" dirty="0" smtClean="0"/>
              <a:t>1) c: </a:t>
            </a:r>
          </a:p>
          <a:p>
            <a:pPr marL="624078" indent="-514350">
              <a:buNone/>
            </a:pPr>
            <a:r>
              <a:rPr lang="en-US" dirty="0" smtClean="0"/>
              <a:t>a) /k/:</a:t>
            </a:r>
          </a:p>
          <a:p>
            <a:pPr marL="624078" indent="-514350"/>
            <a:r>
              <a:rPr lang="en-US" dirty="0" smtClean="0"/>
              <a:t>+ </a:t>
            </a:r>
            <a:r>
              <a:rPr lang="en-US" u="sng" dirty="0" smtClean="0"/>
              <a:t>a, o, u </a:t>
            </a:r>
            <a:r>
              <a:rPr lang="en-US" dirty="0" smtClean="0"/>
              <a:t>– </a:t>
            </a:r>
            <a:r>
              <a:rPr lang="en-US" u="sng" dirty="0" smtClean="0"/>
              <a:t>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put, </a:t>
            </a:r>
            <a:r>
              <a:rPr lang="en-US" u="sng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o</a:t>
            </a:r>
            <a:r>
              <a:rPr lang="en-US" dirty="0" err="1" smtClean="0"/>
              <a:t>sta</a:t>
            </a:r>
            <a:r>
              <a:rPr lang="en-US" dirty="0" smtClean="0"/>
              <a:t>, </a:t>
            </a:r>
            <a:r>
              <a:rPr lang="en-US" u="sng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u</a:t>
            </a:r>
            <a:r>
              <a:rPr lang="en-US" dirty="0" err="1" smtClean="0"/>
              <a:t>bitus</a:t>
            </a:r>
            <a:endParaRPr lang="en-US" dirty="0" smtClean="0"/>
          </a:p>
          <a:p>
            <a:pPr marL="624078" indent="-514350"/>
            <a:r>
              <a:rPr lang="en-US" dirty="0" smtClean="0"/>
              <a:t>Before a consonant - </a:t>
            </a:r>
            <a:r>
              <a:rPr lang="en-US" u="sng" dirty="0" smtClean="0"/>
              <a:t>c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anium </a:t>
            </a:r>
          </a:p>
          <a:p>
            <a:pPr marL="624078" indent="-514350"/>
            <a:r>
              <a:rPr lang="en-US" dirty="0" smtClean="0"/>
              <a:t>At the end of the word – </a:t>
            </a:r>
            <a:r>
              <a:rPr lang="en-US" dirty="0" err="1" smtClean="0"/>
              <a:t>la</a:t>
            </a:r>
            <a:r>
              <a:rPr lang="en-US" dirty="0" err="1" smtClean="0">
                <a:solidFill>
                  <a:srgbClr val="FF0000"/>
                </a:solidFill>
              </a:rPr>
              <a:t>c</a:t>
            </a:r>
            <a:endParaRPr lang="en-US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en-US" dirty="0" smtClean="0"/>
              <a:t>b) /c/:</a:t>
            </a:r>
          </a:p>
          <a:p>
            <a:pPr marL="624078" indent="-514350"/>
            <a:r>
              <a:rPr lang="en-US" dirty="0" smtClean="0"/>
              <a:t>Before </a:t>
            </a:r>
            <a:r>
              <a:rPr lang="en-US" u="sng" dirty="0" smtClean="0"/>
              <a:t>e, </a:t>
            </a:r>
            <a:r>
              <a:rPr lang="en-US" u="sng" dirty="0" err="1" smtClean="0"/>
              <a:t>i</a:t>
            </a:r>
            <a:r>
              <a:rPr lang="en-US" u="sng" dirty="0" smtClean="0"/>
              <a:t>, </a:t>
            </a:r>
            <a:r>
              <a:rPr lang="en-US" u="sng" dirty="0" err="1" smtClean="0"/>
              <a:t>ae</a:t>
            </a:r>
            <a:r>
              <a:rPr lang="en-US" u="sng" dirty="0" smtClean="0"/>
              <a:t>, </a:t>
            </a:r>
            <a:r>
              <a:rPr lang="en-US" u="sng" dirty="0" err="1" smtClean="0"/>
              <a:t>oe</a:t>
            </a:r>
            <a:r>
              <a:rPr lang="en-US" u="sng" dirty="0" smtClean="0"/>
              <a:t>, y</a:t>
            </a:r>
            <a:r>
              <a:rPr lang="en-US" dirty="0" smtClean="0"/>
              <a:t> – </a:t>
            </a:r>
            <a:r>
              <a:rPr lang="en-US" u="sng" dirty="0" smtClean="0"/>
              <a:t>c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rebrum, </a:t>
            </a:r>
            <a:r>
              <a:rPr lang="en-US" u="sng" dirty="0" smtClean="0"/>
              <a:t>c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rcum, </a:t>
            </a:r>
            <a:r>
              <a:rPr lang="en-US" u="sng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ae</a:t>
            </a:r>
            <a:r>
              <a:rPr lang="en-US" dirty="0" err="1" smtClean="0"/>
              <a:t>cus</a:t>
            </a:r>
            <a:r>
              <a:rPr lang="en-US" dirty="0" smtClean="0"/>
              <a:t>, </a:t>
            </a:r>
            <a:r>
              <a:rPr lang="en-US" u="sng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oe</a:t>
            </a:r>
            <a:r>
              <a:rPr lang="en-US" dirty="0" err="1" smtClean="0"/>
              <a:t>liakia</a:t>
            </a:r>
            <a:r>
              <a:rPr lang="en-US" dirty="0" smtClean="0"/>
              <a:t>, </a:t>
            </a:r>
            <a:r>
              <a:rPr lang="en-US" u="sng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r>
              <a:rPr lang="en-US" dirty="0" err="1" smtClean="0"/>
              <a:t>stis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2) ch: </a:t>
            </a:r>
            <a:r>
              <a:rPr lang="cs-CZ" u="sng" dirty="0" err="1" smtClean="0"/>
              <a:t>ch</a:t>
            </a:r>
            <a:r>
              <a:rPr lang="cs-CZ" dirty="0" err="1" smtClean="0"/>
              <a:t>irurgia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3) j: </a:t>
            </a:r>
            <a:r>
              <a:rPr lang="cs-CZ" u="sng" dirty="0" smtClean="0"/>
              <a:t>j</a:t>
            </a:r>
            <a:r>
              <a:rPr lang="cs-CZ" dirty="0" smtClean="0"/>
              <a:t>e</a:t>
            </a:r>
            <a:r>
              <a:rPr lang="cs-CZ" u="sng" dirty="0" smtClean="0"/>
              <a:t>j</a:t>
            </a:r>
            <a:r>
              <a:rPr lang="cs-CZ" dirty="0" smtClean="0"/>
              <a:t>unum (</a:t>
            </a:r>
            <a:r>
              <a:rPr lang="cs-CZ" dirty="0" err="1" smtClean="0"/>
              <a:t>yes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4) r: </a:t>
            </a:r>
            <a:r>
              <a:rPr lang="cs-CZ" u="sng" dirty="0" smtClean="0"/>
              <a:t>r</a:t>
            </a:r>
            <a:r>
              <a:rPr lang="cs-CZ" dirty="0" smtClean="0"/>
              <a:t>uptu</a:t>
            </a:r>
            <a:r>
              <a:rPr lang="cs-CZ" u="sng" dirty="0" smtClean="0"/>
              <a:t>r</a:t>
            </a:r>
            <a:r>
              <a:rPr lang="cs-CZ" dirty="0" smtClean="0"/>
              <a:t>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5) s: /z/ - </a:t>
            </a:r>
            <a:r>
              <a:rPr lang="cs-CZ" dirty="0" err="1" smtClean="0"/>
              <a:t>n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u="sng" dirty="0" err="1" smtClean="0"/>
              <a:t>s</a:t>
            </a:r>
            <a:r>
              <a:rPr lang="cs-CZ" dirty="0" err="1" smtClean="0">
                <a:solidFill>
                  <a:srgbClr val="FF0000"/>
                </a:solidFill>
              </a:rPr>
              <a:t>u</a:t>
            </a:r>
            <a:r>
              <a:rPr lang="cs-CZ" dirty="0" err="1" smtClean="0"/>
              <a:t>s</a:t>
            </a:r>
            <a:r>
              <a:rPr lang="cs-CZ" dirty="0" smtClean="0"/>
              <a:t>, </a:t>
            </a:r>
            <a:r>
              <a:rPr lang="cs-CZ" dirty="0" err="1" smtClean="0"/>
              <a:t>pu</a:t>
            </a:r>
            <a:r>
              <a:rPr lang="cs-CZ" dirty="0" err="1" smtClean="0">
                <a:solidFill>
                  <a:srgbClr val="FF0000"/>
                </a:solidFill>
              </a:rPr>
              <a:t>l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r>
              <a:rPr lang="cs-CZ" dirty="0" smtClean="0"/>
              <a:t>, </a:t>
            </a:r>
            <a:r>
              <a:rPr lang="cs-CZ" dirty="0" err="1" smtClean="0"/>
              <a:t>mo</a:t>
            </a:r>
            <a:r>
              <a:rPr lang="cs-CZ" dirty="0" err="1" smtClean="0">
                <a:solidFill>
                  <a:srgbClr val="FF0000"/>
                </a:solidFill>
              </a:rPr>
              <a:t>r</a:t>
            </a:r>
            <a:r>
              <a:rPr lang="cs-CZ" u="sng" dirty="0" err="1" smtClean="0"/>
              <a:t>s</a:t>
            </a:r>
            <a:r>
              <a:rPr lang="cs-CZ" dirty="0" err="1" smtClean="0"/>
              <a:t>us</a:t>
            </a:r>
            <a:r>
              <a:rPr lang="cs-CZ" dirty="0" smtClean="0"/>
              <a:t>, </a:t>
            </a:r>
            <a:r>
              <a:rPr lang="cs-CZ" dirty="0" err="1" smtClean="0"/>
              <a:t>me</a:t>
            </a:r>
            <a:r>
              <a:rPr lang="cs-CZ" dirty="0" err="1" smtClean="0">
                <a:solidFill>
                  <a:srgbClr val="FF0000"/>
                </a:solidFill>
              </a:rPr>
              <a:t>n</a:t>
            </a:r>
            <a:r>
              <a:rPr lang="cs-CZ" u="sng" dirty="0" err="1" smtClean="0"/>
              <a:t>s</a:t>
            </a:r>
            <a:r>
              <a:rPr lang="cs-CZ" dirty="0" err="1" smtClean="0"/>
              <a:t>is</a:t>
            </a:r>
            <a:r>
              <a:rPr lang="cs-CZ" dirty="0" smtClean="0"/>
              <a:t>, pl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u="sng" dirty="0" smtClean="0"/>
              <a:t>s</a:t>
            </a:r>
            <a:r>
              <a:rPr lang="cs-CZ" dirty="0" smtClean="0">
                <a:solidFill>
                  <a:srgbClr val="FF0000"/>
                </a:solidFill>
              </a:rPr>
              <a:t>m</a:t>
            </a:r>
            <a:r>
              <a:rPr lang="cs-CZ" dirty="0" smtClean="0"/>
              <a:t>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6) </a:t>
            </a:r>
            <a:r>
              <a:rPr lang="cs-CZ" dirty="0" err="1" smtClean="0"/>
              <a:t>di</a:t>
            </a:r>
            <a:r>
              <a:rPr lang="cs-CZ" dirty="0" smtClean="0"/>
              <a:t>, ni: </a:t>
            </a:r>
            <a:r>
              <a:rPr lang="cs-CZ" u="sng" dirty="0" err="1" smtClean="0"/>
              <a:t>di</a:t>
            </a:r>
            <a:r>
              <a:rPr lang="cs-CZ" dirty="0" err="1" smtClean="0"/>
              <a:t>gitus</a:t>
            </a:r>
            <a:r>
              <a:rPr lang="cs-CZ" dirty="0" smtClean="0"/>
              <a:t>, </a:t>
            </a:r>
            <a:r>
              <a:rPr lang="cs-CZ" u="sng" dirty="0" err="1" smtClean="0"/>
              <a:t>ni</a:t>
            </a:r>
            <a:r>
              <a:rPr lang="cs-CZ" dirty="0" err="1" smtClean="0"/>
              <a:t>cotinum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7) ti: </a:t>
            </a:r>
          </a:p>
          <a:p>
            <a:pPr>
              <a:buNone/>
            </a:pPr>
            <a:r>
              <a:rPr lang="cs-CZ" dirty="0" smtClean="0"/>
              <a:t>a) /ti/ - </a:t>
            </a:r>
            <a:r>
              <a:rPr lang="cs-CZ" u="sng" dirty="0" err="1" smtClean="0"/>
              <a:t>ti</a:t>
            </a:r>
            <a:r>
              <a:rPr lang="cs-CZ" dirty="0" err="1" smtClean="0"/>
              <a:t>bia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b)/</a:t>
            </a:r>
            <a:r>
              <a:rPr lang="cs-CZ" dirty="0" err="1" smtClean="0"/>
              <a:t>ci</a:t>
            </a:r>
            <a:r>
              <a:rPr lang="cs-CZ" dirty="0" smtClean="0"/>
              <a:t>/ - </a:t>
            </a:r>
            <a:r>
              <a:rPr lang="cs-CZ" dirty="0" err="1" smtClean="0"/>
              <a:t>func</a:t>
            </a:r>
            <a:r>
              <a:rPr lang="cs-CZ" u="sng" dirty="0" err="1" smtClean="0"/>
              <a:t>ti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c) /ti/: s, x + ti – o</a:t>
            </a:r>
            <a:r>
              <a:rPr lang="cs-CZ" dirty="0" smtClean="0">
                <a:solidFill>
                  <a:srgbClr val="FF0000"/>
                </a:solidFill>
              </a:rPr>
              <a:t>s</a:t>
            </a:r>
            <a:r>
              <a:rPr lang="cs-CZ" u="sng" dirty="0" smtClean="0"/>
              <a:t>ti</a:t>
            </a:r>
            <a:r>
              <a:rPr lang="cs-CZ" dirty="0" smtClean="0"/>
              <a:t>um, </a:t>
            </a:r>
            <a:r>
              <a:rPr lang="cs-CZ" dirty="0" err="1" smtClean="0"/>
              <a:t>mi</a:t>
            </a:r>
            <a:r>
              <a:rPr lang="cs-CZ" dirty="0" err="1" smtClean="0">
                <a:solidFill>
                  <a:srgbClr val="FF0000"/>
                </a:solidFill>
              </a:rPr>
              <a:t>x</a:t>
            </a:r>
            <a:r>
              <a:rPr lang="cs-CZ" u="sng" dirty="0" err="1" smtClean="0"/>
              <a:t>ti</a:t>
            </a:r>
            <a:r>
              <a:rPr lang="cs-CZ" dirty="0" err="1" smtClean="0"/>
              <a:t>o</a:t>
            </a:r>
            <a:endParaRPr lang="cs-CZ" dirty="0" smtClean="0"/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</TotalTime>
  <Words>583</Words>
  <Application>Microsoft Office PowerPoint</Application>
  <PresentationFormat>Předvádění na obrazovce (4:3)</PresentationFormat>
  <Paragraphs>152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Snímek 1</vt:lpstr>
      <vt:lpstr>Snímek 2</vt:lpstr>
      <vt:lpstr>Hippocrates of Kos</vt:lpstr>
      <vt:lpstr>Snímek 4</vt:lpstr>
      <vt:lpstr>Snímek 5</vt:lpstr>
      <vt:lpstr>Latin alphabet</vt:lpstr>
      <vt:lpstr>Pronunciation</vt:lpstr>
      <vt:lpstr>Snímek 8</vt:lpstr>
      <vt:lpstr>Snímek 9</vt:lpstr>
      <vt:lpstr>Snímek 10</vt:lpstr>
      <vt:lpstr>Lengths of syllables</vt:lpstr>
      <vt:lpstr>Read the terms:</vt:lpstr>
      <vt:lpstr>Parts of speech in Latin</vt:lpstr>
      <vt:lpstr> Grammatical categories of nouns </vt:lpstr>
      <vt:lpstr>Cases in medical terminology</vt:lpstr>
      <vt:lpstr>Declensions - nouns</vt:lpstr>
      <vt:lpstr>Declensions - nouns</vt:lpstr>
      <vt:lpstr>DECLENSIONS =&gt; EXAMPLES     Nom. sg. + gen. sg. + gender 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juklova</dc:creator>
  <cp:lastModifiedBy>juklova</cp:lastModifiedBy>
  <cp:revision>70</cp:revision>
  <dcterms:created xsi:type="dcterms:W3CDTF">2011-09-12T09:38:09Z</dcterms:created>
  <dcterms:modified xsi:type="dcterms:W3CDTF">2012-09-19T08:49:45Z</dcterms:modified>
</cp:coreProperties>
</file>