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26.9.2011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6000" dirty="0" err="1" smtClean="0"/>
              <a:t>Nulla</a:t>
            </a:r>
            <a:r>
              <a:rPr lang="cs-CZ" sz="6000" dirty="0" smtClean="0"/>
              <a:t> </a:t>
            </a:r>
            <a:r>
              <a:rPr lang="cs-CZ" sz="6000" dirty="0" err="1" smtClean="0"/>
              <a:t>est</a:t>
            </a:r>
            <a:r>
              <a:rPr lang="cs-CZ" sz="6000" dirty="0" smtClean="0"/>
              <a:t> </a:t>
            </a:r>
            <a:r>
              <a:rPr lang="cs-CZ" sz="6000" dirty="0" err="1" smtClean="0"/>
              <a:t>medicina</a:t>
            </a:r>
            <a:r>
              <a:rPr lang="cs-CZ" sz="6000" dirty="0" smtClean="0"/>
              <a:t> sine </a:t>
            </a:r>
            <a:r>
              <a:rPr lang="cs-CZ" sz="6000" dirty="0" err="1" smtClean="0"/>
              <a:t>lingua</a:t>
            </a:r>
            <a:r>
              <a:rPr lang="cs-CZ" sz="6000" dirty="0" smtClean="0"/>
              <a:t> Latina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4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/>
              <a:t>1st DECLENSION</a:t>
            </a:r>
            <a:br>
              <a:rPr lang="cs-CZ" sz="9600" dirty="0" smtClean="0"/>
            </a:br>
            <a:r>
              <a:rPr lang="cs-CZ" sz="9600" dirty="0" smtClean="0"/>
              <a:t>(a-</a:t>
            </a:r>
            <a:r>
              <a:rPr lang="cs-CZ" sz="9600" dirty="0" err="1" smtClean="0"/>
              <a:t>stems</a:t>
            </a:r>
            <a:r>
              <a:rPr lang="cs-CZ" sz="9600" dirty="0" smtClean="0"/>
              <a:t>)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357718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None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1) Nouns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of Latin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origin + </a:t>
            </a:r>
            <a:endParaRPr lang="en-US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indent="-742950">
              <a:buNone/>
            </a:pP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nouns of Greek origin with Latin endings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en-US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742950" indent="-742950">
              <a:buNone/>
            </a:pPr>
            <a:endParaRPr lang="en-US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/>
            <a:r>
              <a:rPr lang="en-US" dirty="0" smtClean="0"/>
              <a:t>Example: </a:t>
            </a:r>
            <a:r>
              <a:rPr lang="en-US" dirty="0" smtClean="0">
                <a:solidFill>
                  <a:srgbClr val="FF0000"/>
                </a:solidFill>
              </a:rPr>
              <a:t>vena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f. </a:t>
            </a:r>
          </a:p>
          <a:p>
            <a:pPr marL="514350" indent="-514350"/>
            <a:r>
              <a:rPr lang="en-US" dirty="0" smtClean="0"/>
              <a:t>Exceptions: </a:t>
            </a:r>
            <a:r>
              <a:rPr lang="en-US" dirty="0" err="1" smtClean="0">
                <a:solidFill>
                  <a:srgbClr val="FF0000"/>
                </a:solidFill>
              </a:rPr>
              <a:t>dentista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m.; </a:t>
            </a:r>
            <a:r>
              <a:rPr lang="en-US" dirty="0" err="1" smtClean="0">
                <a:solidFill>
                  <a:srgbClr val="FF0000"/>
                </a:solidFill>
              </a:rPr>
              <a:t>antagonista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</a:t>
            </a:r>
          </a:p>
          <a:p>
            <a:pPr marL="514350" indent="-514350"/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sg</a:t>
            </a:r>
            <a:r>
              <a:rPr lang="en-US" dirty="0" smtClean="0"/>
              <a:t>. 				     pl.</a:t>
            </a:r>
          </a:p>
          <a:p>
            <a:pPr marL="514350" indent="-514350">
              <a:buNone/>
            </a:pPr>
            <a:r>
              <a:rPr lang="en-US" dirty="0" smtClean="0"/>
              <a:t> 1. </a:t>
            </a:r>
            <a:r>
              <a:rPr lang="en-US" dirty="0" err="1" smtClean="0"/>
              <a:t>vēn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				1.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smtClean="0"/>
              <a:t>	    </a:t>
            </a:r>
          </a:p>
          <a:p>
            <a:pPr marL="514350" indent="-514350">
              <a:buNone/>
            </a:pPr>
            <a:r>
              <a:rPr lang="en-US" dirty="0" smtClean="0"/>
              <a:t> 2.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smtClean="0"/>
              <a:t>				2.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ārum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4. </a:t>
            </a:r>
            <a:r>
              <a:rPr lang="en-US" dirty="0" err="1" smtClean="0"/>
              <a:t>vēn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am</a:t>
            </a:r>
            <a:r>
              <a:rPr lang="en-US" dirty="0" smtClean="0"/>
              <a:t>			</a:t>
            </a:r>
            <a:r>
              <a:rPr lang="en-US" dirty="0" smtClean="0"/>
              <a:t>	4</a:t>
            </a:r>
            <a:r>
              <a:rPr lang="en-US" dirty="0" smtClean="0"/>
              <a:t>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ās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6. </a:t>
            </a:r>
            <a:r>
              <a:rPr lang="en-US" dirty="0" err="1" smtClean="0"/>
              <a:t>ven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ā</a:t>
            </a:r>
            <a:r>
              <a:rPr lang="en-US" dirty="0" smtClean="0"/>
              <a:t>	</a:t>
            </a:r>
            <a:r>
              <a:rPr lang="en-US" dirty="0" smtClean="0"/>
              <a:t>			6. </a:t>
            </a:r>
            <a:r>
              <a:rPr lang="en-US" dirty="0" err="1" smtClean="0"/>
              <a:t>vēn-</a:t>
            </a:r>
            <a:r>
              <a:rPr lang="en-US" dirty="0" err="1" smtClean="0">
                <a:solidFill>
                  <a:srgbClr val="FF0000"/>
                </a:solidFill>
              </a:rPr>
              <a:t>īs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cs-CZ" dirty="0" err="1" smtClean="0"/>
              <a:t>Examples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Examples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systole</a:t>
            </a:r>
            <a:r>
              <a:rPr lang="en-US" dirty="0" smtClean="0"/>
              <a:t>, </a:t>
            </a:r>
            <a:r>
              <a:rPr lang="en-US" dirty="0" err="1" smtClean="0"/>
              <a:t>es</a:t>
            </a:r>
            <a:r>
              <a:rPr lang="en-US" dirty="0" smtClean="0"/>
              <a:t>, f.; </a:t>
            </a:r>
            <a:r>
              <a:rPr lang="en-US" dirty="0" smtClean="0">
                <a:solidFill>
                  <a:srgbClr val="FF0000"/>
                </a:solidFill>
              </a:rPr>
              <a:t>diabetes</a:t>
            </a:r>
            <a:r>
              <a:rPr lang="en-US" dirty="0" smtClean="0"/>
              <a:t>, </a:t>
            </a:r>
            <a:r>
              <a:rPr lang="en-US" dirty="0" err="1" smtClean="0"/>
              <a:t>ae</a:t>
            </a:r>
            <a:r>
              <a:rPr lang="en-US" dirty="0" smtClean="0"/>
              <a:t>, m.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sg</a:t>
            </a:r>
            <a:r>
              <a:rPr lang="en-US" dirty="0" smtClean="0"/>
              <a:t>.				</a:t>
            </a:r>
            <a:r>
              <a:rPr lang="en-US" dirty="0" err="1" smtClean="0"/>
              <a:t>sg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systol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ē</a:t>
            </a:r>
            <a:r>
              <a:rPr lang="en-US" dirty="0" smtClean="0"/>
              <a:t>			1. </a:t>
            </a:r>
            <a:r>
              <a:rPr lang="en-US" dirty="0" err="1" smtClean="0"/>
              <a:t>diabēt-</a:t>
            </a:r>
            <a:r>
              <a:rPr lang="en-US" dirty="0" err="1" smtClean="0">
                <a:solidFill>
                  <a:srgbClr val="FF0000"/>
                </a:solidFill>
              </a:rPr>
              <a:t>ēs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systol-</a:t>
            </a:r>
            <a:r>
              <a:rPr lang="en-US" dirty="0" err="1" smtClean="0">
                <a:solidFill>
                  <a:srgbClr val="FF0000"/>
                </a:solidFill>
              </a:rPr>
              <a:t>ēs</a:t>
            </a:r>
            <a:r>
              <a:rPr lang="en-US" dirty="0" smtClean="0"/>
              <a:t>			2. </a:t>
            </a:r>
            <a:r>
              <a:rPr lang="en-US" dirty="0" err="1" smtClean="0"/>
              <a:t>diabēt-</a:t>
            </a:r>
            <a:r>
              <a:rPr lang="en-US" dirty="0" err="1" smtClean="0">
                <a:solidFill>
                  <a:srgbClr val="FF0000"/>
                </a:solidFill>
              </a:rPr>
              <a:t>ae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 err="1" smtClean="0"/>
              <a:t>systol-</a:t>
            </a:r>
            <a:r>
              <a:rPr lang="en-US" dirty="0" err="1" smtClean="0">
                <a:solidFill>
                  <a:srgbClr val="FF0000"/>
                </a:solidFill>
              </a:rPr>
              <a:t>ēn</a:t>
            </a:r>
            <a:r>
              <a:rPr lang="en-US" dirty="0" smtClean="0"/>
              <a:t>			4. </a:t>
            </a:r>
            <a:r>
              <a:rPr lang="en-US" dirty="0" err="1" smtClean="0"/>
              <a:t>diabēt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am/</a:t>
            </a:r>
            <a:r>
              <a:rPr lang="en-US" dirty="0" err="1" smtClean="0">
                <a:solidFill>
                  <a:srgbClr val="FF0000"/>
                </a:solidFill>
              </a:rPr>
              <a:t>ēn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6. </a:t>
            </a:r>
            <a:r>
              <a:rPr lang="en-US" dirty="0" err="1" smtClean="0"/>
              <a:t>systol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ē</a:t>
            </a:r>
            <a:r>
              <a:rPr lang="en-US" dirty="0" smtClean="0"/>
              <a:t>			6. </a:t>
            </a:r>
            <a:r>
              <a:rPr lang="en-US" dirty="0" err="1" smtClean="0"/>
              <a:t>diabet</a:t>
            </a:r>
            <a:r>
              <a:rPr lang="en-US" dirty="0" smtClean="0"/>
              <a:t>-</a:t>
            </a:r>
            <a:r>
              <a:rPr lang="en-US" dirty="0" smtClean="0">
                <a:solidFill>
                  <a:srgbClr val="FF0000"/>
                </a:solidFill>
              </a:rPr>
              <a:t>ā/ē</a:t>
            </a: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In</a:t>
            </a:r>
            <a:r>
              <a:rPr lang="en-US" dirty="0" smtClean="0">
                <a:solidFill>
                  <a:srgbClr val="FF0000"/>
                </a:solidFill>
              </a:rPr>
              <a:t> plural </a:t>
            </a:r>
            <a:r>
              <a:rPr lang="en-US" i="1" dirty="0" smtClean="0"/>
              <a:t>systole</a:t>
            </a:r>
            <a:r>
              <a:rPr lang="en-US" dirty="0" smtClean="0"/>
              <a:t> and </a:t>
            </a:r>
            <a:r>
              <a:rPr lang="en-US" i="1" dirty="0" smtClean="0"/>
              <a:t>diabetes </a:t>
            </a:r>
            <a:r>
              <a:rPr lang="en-US" dirty="0" smtClean="0"/>
              <a:t>are declined like</a:t>
            </a:r>
          </a:p>
          <a:p>
            <a:pPr>
              <a:buNone/>
            </a:pPr>
            <a:r>
              <a:rPr lang="en-US" i="1" dirty="0" smtClean="0">
                <a:solidFill>
                  <a:srgbClr val="FF0000"/>
                </a:solidFill>
              </a:rPr>
              <a:t>vena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2</a:t>
            </a:r>
            <a:r>
              <a:rPr lang="en-US" sz="3600" dirty="0" smtClean="0">
                <a:solidFill>
                  <a:srgbClr val="00B0F0"/>
                </a:solidFill>
              </a:rPr>
              <a:t>) Nouns of Greek origin: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28614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costa</a:t>
            </a:r>
            <a:endParaRPr lang="cs-CZ" dirty="0" smtClean="0"/>
          </a:p>
          <a:p>
            <a:r>
              <a:rPr lang="cs-CZ" dirty="0" smtClean="0"/>
              <a:t>ascites</a:t>
            </a:r>
          </a:p>
          <a:p>
            <a:r>
              <a:rPr lang="cs-CZ" dirty="0" smtClean="0"/>
              <a:t>diastole</a:t>
            </a:r>
          </a:p>
          <a:p>
            <a:r>
              <a:rPr lang="cs-CZ" dirty="0" err="1" smtClean="0"/>
              <a:t>diphtheria</a:t>
            </a:r>
            <a:endParaRPr lang="cs-CZ" dirty="0" smtClean="0"/>
          </a:p>
          <a:p>
            <a:r>
              <a:rPr lang="cs-CZ" dirty="0" err="1" smtClean="0"/>
              <a:t>maxilla</a:t>
            </a:r>
            <a:endParaRPr lang="cs-CZ" dirty="0" smtClean="0"/>
          </a:p>
          <a:p>
            <a:r>
              <a:rPr lang="cs-CZ" dirty="0" smtClean="0"/>
              <a:t>dyspnoe</a:t>
            </a:r>
          </a:p>
          <a:p>
            <a:r>
              <a:rPr lang="cs-CZ" dirty="0" err="1" smtClean="0"/>
              <a:t>gangraena</a:t>
            </a:r>
            <a:endParaRPr lang="cs-CZ" dirty="0" smtClean="0"/>
          </a:p>
          <a:p>
            <a:r>
              <a:rPr lang="cs-CZ" dirty="0" smtClean="0"/>
              <a:t>antagonista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96218"/>
          </a:xfrm>
        </p:spPr>
        <p:txBody>
          <a:bodyPr>
            <a:normAutofit fontScale="90000"/>
          </a:bodyPr>
          <a:lstStyle/>
          <a:p>
            <a:r>
              <a:rPr lang="cs-CZ" sz="4000" dirty="0" err="1" smtClean="0">
                <a:solidFill>
                  <a:schemeClr val="tx1"/>
                </a:solidFill>
              </a:rPr>
              <a:t>Exercise</a:t>
            </a:r>
            <a:r>
              <a:rPr lang="cs-CZ" sz="4000" dirty="0" smtClean="0">
                <a:solidFill>
                  <a:schemeClr val="tx1"/>
                </a:solidFill>
              </a:rPr>
              <a:t>: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Divide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nouns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into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three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groups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according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to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the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examples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and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decline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4000" dirty="0" err="1" smtClean="0">
                <a:solidFill>
                  <a:schemeClr val="bg2">
                    <a:lumMod val="50000"/>
                  </a:schemeClr>
                </a:solidFill>
              </a:rPr>
              <a:t>them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:</a:t>
            </a:r>
            <a:endParaRPr lang="cs-CZ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1) Adjectives of 1st and 2nd declension: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latus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um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smtClean="0">
                <a:solidFill>
                  <a:schemeClr val="tx1"/>
                </a:solidFill>
              </a:rPr>
              <a:t>sinister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um</a:t>
            </a:r>
            <a:r>
              <a:rPr lang="en-US" dirty="0" smtClean="0">
                <a:solidFill>
                  <a:srgbClr val="00B050"/>
                </a:solidFill>
              </a:rPr>
              <a:t> (n.)</a:t>
            </a:r>
          </a:p>
          <a:p>
            <a:pPr marL="514350" indent="-514350" algn="just"/>
            <a:endParaRPr lang="en-US" dirty="0" smtClean="0">
              <a:solidFill>
                <a:srgbClr val="00B050"/>
              </a:solidFill>
            </a:endParaRPr>
          </a:p>
          <a:p>
            <a:pPr marL="514350" indent="-514350" algn="just"/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2) Adjectives o</a:t>
            </a:r>
            <a:r>
              <a:rPr lang="cs-CZ" dirty="0" smtClean="0">
                <a:solidFill>
                  <a:srgbClr val="00B0F0"/>
                </a:solidFill>
              </a:rPr>
              <a:t>f</a:t>
            </a:r>
            <a:r>
              <a:rPr lang="en-US" dirty="0" smtClean="0">
                <a:solidFill>
                  <a:srgbClr val="00B0F0"/>
                </a:solidFill>
              </a:rPr>
              <a:t> 3rd declension: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celer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(m.)</a:t>
            </a:r>
            <a:r>
              <a:rPr lang="en-US" dirty="0" smtClean="0">
                <a:solidFill>
                  <a:schemeClr val="tx1"/>
                </a:solidFill>
              </a:rPr>
              <a:t>,is </a:t>
            </a:r>
            <a:r>
              <a:rPr lang="en-US" dirty="0" smtClean="0">
                <a:solidFill>
                  <a:srgbClr val="FF0000"/>
                </a:solidFill>
              </a:rPr>
              <a:t>(f.)</a:t>
            </a:r>
            <a:r>
              <a:rPr lang="en-US" dirty="0" smtClean="0">
                <a:solidFill>
                  <a:schemeClr val="tx1"/>
                </a:solidFill>
              </a:rPr>
              <a:t>, e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err="1" smtClean="0">
                <a:solidFill>
                  <a:schemeClr val="tx1"/>
                </a:solidFill>
              </a:rPr>
              <a:t>brevis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rgbClr val="002060"/>
                </a:solidFill>
              </a:rPr>
              <a:t>m.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f.</a:t>
            </a:r>
            <a:r>
              <a:rPr lang="en-US" dirty="0" smtClean="0">
                <a:solidFill>
                  <a:schemeClr val="tx1"/>
                </a:solidFill>
              </a:rPr>
              <a:t>), e </a:t>
            </a:r>
            <a:r>
              <a:rPr lang="en-US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en-US" dirty="0" smtClean="0">
                <a:solidFill>
                  <a:schemeClr val="tx1"/>
                </a:solidFill>
              </a:rPr>
              <a:t>multiplex </a:t>
            </a:r>
            <a:r>
              <a:rPr lang="en-US" dirty="0" smtClean="0">
                <a:solidFill>
                  <a:srgbClr val="002060"/>
                </a:solidFill>
              </a:rPr>
              <a:t>(m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f.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n.</a:t>
            </a:r>
            <a:r>
              <a:rPr lang="en-US" dirty="0" smtClean="0">
                <a:solidFill>
                  <a:schemeClr val="tx1"/>
                </a:solidFill>
              </a:rPr>
              <a:t>), </a:t>
            </a:r>
            <a:r>
              <a:rPr lang="en-US" dirty="0" err="1" smtClean="0">
                <a:solidFill>
                  <a:schemeClr val="tx1"/>
                </a:solidFill>
              </a:rPr>
              <a:t>icis</a:t>
            </a:r>
            <a:r>
              <a:rPr lang="en-US" dirty="0" smtClean="0">
                <a:solidFill>
                  <a:schemeClr val="tx1"/>
                </a:solidFill>
              </a:rPr>
              <a:t> (gen. </a:t>
            </a:r>
            <a:r>
              <a:rPr lang="en-US" dirty="0" err="1" smtClean="0">
                <a:solidFill>
                  <a:schemeClr val="tx1"/>
                </a:solidFill>
              </a:rPr>
              <a:t>sg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</a:p>
          <a:p>
            <a:pPr marL="514350" indent="-514350"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ADJECTIVES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mtClean="0"/>
              <a:t>The form o</a:t>
            </a:r>
            <a:r>
              <a:rPr lang="cs-CZ" smtClean="0"/>
              <a:t>f</a:t>
            </a:r>
            <a:r>
              <a:rPr lang="en-US" smtClean="0"/>
              <a:t> </a:t>
            </a:r>
            <a:r>
              <a:rPr lang="cs-CZ" smtClean="0"/>
              <a:t>the </a:t>
            </a:r>
            <a:r>
              <a:rPr lang="en-US" smtClean="0"/>
              <a:t>adjective must correspond with</a:t>
            </a:r>
          </a:p>
          <a:p>
            <a:pPr marL="514350" indent="-514350">
              <a:buNone/>
            </a:pPr>
            <a:r>
              <a:rPr lang="en-US" smtClean="0"/>
              <a:t>grammatical categories of the noun, i.e. </a:t>
            </a:r>
            <a:r>
              <a:rPr lang="cs-CZ" smtClean="0"/>
              <a:t>the</a:t>
            </a:r>
          </a:p>
          <a:p>
            <a:pPr marL="514350" indent="-514350">
              <a:buNone/>
            </a:pPr>
            <a:r>
              <a:rPr lang="en-US" smtClean="0"/>
              <a:t>case,</a:t>
            </a:r>
            <a:r>
              <a:rPr lang="cs-CZ" smtClean="0"/>
              <a:t> </a:t>
            </a:r>
            <a:r>
              <a:rPr lang="en-US" smtClean="0"/>
              <a:t>number and gender</a:t>
            </a:r>
            <a:r>
              <a:rPr lang="cs-CZ" smtClean="0"/>
              <a:t>:</a:t>
            </a:r>
            <a:r>
              <a:rPr lang="en-US" smtClean="0"/>
              <a:t> </a:t>
            </a:r>
            <a:endParaRPr lang="cs-CZ" smtClean="0"/>
          </a:p>
          <a:p>
            <a:pPr marL="514350" indent="-514350">
              <a:buNone/>
            </a:pPr>
            <a:r>
              <a:rPr lang="cs-CZ" smtClean="0"/>
              <a:t>E.g. </a:t>
            </a:r>
            <a:r>
              <a:rPr lang="cs-CZ" i="1" smtClean="0"/>
              <a:t>fractur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>
                <a:solidFill>
                  <a:srgbClr val="FF0000"/>
                </a:solidFill>
              </a:rPr>
              <a:t>(f.) </a:t>
            </a:r>
            <a:r>
              <a:rPr lang="cs-CZ" i="1" smtClean="0"/>
              <a:t>apert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/>
              <a:t>but </a:t>
            </a:r>
            <a:r>
              <a:rPr lang="cs-CZ" i="1" smtClean="0"/>
              <a:t>dentist</a:t>
            </a:r>
            <a:r>
              <a:rPr lang="cs-CZ" i="1" smtClean="0">
                <a:solidFill>
                  <a:srgbClr val="FF0000"/>
                </a:solidFill>
              </a:rPr>
              <a:t>a</a:t>
            </a:r>
            <a:r>
              <a:rPr lang="cs-CZ" i="1" smtClean="0"/>
              <a:t> </a:t>
            </a:r>
            <a:r>
              <a:rPr lang="cs-CZ" smtClean="0">
                <a:solidFill>
                  <a:srgbClr val="0070C0"/>
                </a:solidFill>
              </a:rPr>
              <a:t>(m.) </a:t>
            </a:r>
            <a:r>
              <a:rPr lang="cs-CZ" i="1" smtClean="0"/>
              <a:t>bon</a:t>
            </a:r>
            <a:r>
              <a:rPr lang="cs-CZ" i="1" smtClean="0">
                <a:solidFill>
                  <a:srgbClr val="FF0000"/>
                </a:solidFill>
              </a:rPr>
              <a:t>us</a:t>
            </a:r>
          </a:p>
          <a:p>
            <a:pPr marL="514350" indent="-514350">
              <a:buNone/>
            </a:pPr>
            <a:endParaRPr lang="en-US" i="1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mtClean="0"/>
              <a:t>Feminine forms of adjectives of 1st and 2nd</a:t>
            </a:r>
          </a:p>
          <a:p>
            <a:pPr marL="514350" indent="-514350">
              <a:buNone/>
            </a:pPr>
            <a:r>
              <a:rPr lang="en-US" smtClean="0"/>
              <a:t>declension are declined like </a:t>
            </a:r>
            <a:r>
              <a:rPr lang="en-US" i="1" smtClean="0"/>
              <a:t>vena:</a:t>
            </a:r>
          </a:p>
          <a:p>
            <a:pPr marL="514350" indent="-514350">
              <a:buNone/>
            </a:pPr>
            <a:endParaRPr lang="en-US" sz="2000" smtClean="0"/>
          </a:p>
          <a:p>
            <a:pPr marL="514350" indent="-514350">
              <a:buNone/>
            </a:pPr>
            <a:r>
              <a:rPr lang="en-US" sz="2000" smtClean="0"/>
              <a:t>		   sg.				      pl.</a:t>
            </a:r>
          </a:p>
          <a:p>
            <a:pPr marL="514350" indent="-514350">
              <a:buNone/>
            </a:pPr>
            <a:r>
              <a:rPr lang="en-US" sz="2000" smtClean="0"/>
              <a:t>1. tonsill-a palatin-a		1. tonsill-ae palatin-ae</a:t>
            </a:r>
          </a:p>
          <a:p>
            <a:pPr marL="514350" indent="-514350">
              <a:buNone/>
            </a:pPr>
            <a:r>
              <a:rPr lang="en-US" sz="2000" smtClean="0"/>
              <a:t>2. tonsill-ae palatin-ae	2. tonsill-ārum palatin-ārum</a:t>
            </a:r>
          </a:p>
          <a:p>
            <a:pPr marL="514350" indent="-514350">
              <a:buNone/>
            </a:pPr>
            <a:r>
              <a:rPr lang="en-US" sz="2000" smtClean="0"/>
              <a:t>4. tonsill-am palatin-am	4. tonsill-ās palatin-ās</a:t>
            </a:r>
          </a:p>
          <a:p>
            <a:pPr marL="514350" indent="-514350">
              <a:buNone/>
            </a:pPr>
            <a:r>
              <a:rPr lang="en-US" sz="2000" smtClean="0"/>
              <a:t>6. tonsill-ā palatin-ā		6. tonsill-īs palatin-īs</a:t>
            </a:r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r>
              <a:rPr lang="cs-CZ" dirty="0" smtClean="0"/>
              <a:t>a </a:t>
            </a:r>
            <a:r>
              <a:rPr lang="cs-CZ" dirty="0" err="1" smtClean="0"/>
              <a:t>hollow</a:t>
            </a:r>
            <a:r>
              <a:rPr lang="cs-CZ" dirty="0" smtClean="0"/>
              <a:t> </a:t>
            </a:r>
            <a:r>
              <a:rPr lang="cs-CZ" dirty="0" err="1" smtClean="0"/>
              <a:t>vein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broken</a:t>
            </a:r>
            <a:r>
              <a:rPr lang="cs-CZ" dirty="0" smtClean="0"/>
              <a:t> </a:t>
            </a:r>
            <a:r>
              <a:rPr lang="cs-CZ" dirty="0" err="1" smtClean="0"/>
              <a:t>shoulder</a:t>
            </a:r>
            <a:r>
              <a:rPr lang="cs-CZ" dirty="0" smtClean="0"/>
              <a:t> </a:t>
            </a:r>
            <a:r>
              <a:rPr lang="cs-CZ" dirty="0" err="1" smtClean="0"/>
              <a:t>blade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complicated</a:t>
            </a:r>
            <a:r>
              <a:rPr lang="cs-CZ" dirty="0" smtClean="0"/>
              <a:t> </a:t>
            </a:r>
            <a:r>
              <a:rPr lang="cs-CZ" dirty="0" err="1" smtClean="0"/>
              <a:t>fracture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smtClean="0"/>
              <a:t>thoracic</a:t>
            </a:r>
            <a:r>
              <a:rPr lang="cs-CZ" dirty="0" smtClean="0"/>
              <a:t> </a:t>
            </a:r>
            <a:r>
              <a:rPr lang="cs-CZ" dirty="0" err="1" smtClean="0"/>
              <a:t>vertebra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congenital</a:t>
            </a:r>
            <a:r>
              <a:rPr lang="cs-CZ" dirty="0" smtClean="0"/>
              <a:t> </a:t>
            </a:r>
            <a:r>
              <a:rPr lang="cs-CZ" dirty="0" err="1" smtClean="0"/>
              <a:t>anomaly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rib</a:t>
            </a:r>
            <a:endParaRPr lang="cs-CZ" dirty="0" smtClean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auditary</a:t>
            </a:r>
            <a:r>
              <a:rPr lang="cs-CZ" dirty="0" smtClean="0"/>
              <a:t> tube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Translate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and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decline</a:t>
            </a:r>
            <a:r>
              <a:rPr lang="cs-CZ" dirty="0" smtClean="0">
                <a:solidFill>
                  <a:srgbClr val="00B0F0"/>
                </a:solidFill>
              </a:rPr>
              <a:t>: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228</TotalTime>
  <Words>252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Nulla est medicina sine lingua Latina</vt:lpstr>
      <vt:lpstr>1st DECLENSION (a-stems)</vt:lpstr>
      <vt:lpstr>Examples:</vt:lpstr>
      <vt:lpstr>2) Nouns of Greek origin:</vt:lpstr>
      <vt:lpstr>Exercise: Divide the nouns into three groups according to the examples and decline them:</vt:lpstr>
      <vt:lpstr>ADJECTIVES</vt:lpstr>
      <vt:lpstr>Snímek 7</vt:lpstr>
      <vt:lpstr>Translate and decline: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Nulla est sine medicina lingua Latina</dc:title>
  <dc:creator>Eva</dc:creator>
  <cp:lastModifiedBy>juklova</cp:lastModifiedBy>
  <cp:revision>22</cp:revision>
  <dcterms:created xsi:type="dcterms:W3CDTF">2010-09-26T09:48:25Z</dcterms:created>
  <dcterms:modified xsi:type="dcterms:W3CDTF">2011-09-26T14:12:39Z</dcterms:modified>
</cp:coreProperties>
</file>