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60" r:id="rId4"/>
    <p:sldId id="258" r:id="rId5"/>
    <p:sldId id="263" r:id="rId6"/>
    <p:sldId id="259" r:id="rId7"/>
    <p:sldId id="261" r:id="rId8"/>
    <p:sldId id="262" r:id="rId9"/>
    <p:sldId id="266" r:id="rId10"/>
    <p:sldId id="264" r:id="rId11"/>
    <p:sldId id="267" r:id="rId12"/>
    <p:sldId id="265" r:id="rId13"/>
    <p:sldId id="268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BCC4A3-C44E-4046-88F0-5D36038E794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28730D-B961-4682-B7DB-2994BFA715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C838FC-BBB5-48F7-A442-1665F1F42F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C6DF38-009D-485A-B999-AC3B982AAEC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A2209-846D-4C4B-90B4-5ECEB4441AA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DA7DE-C9AC-44ED-9371-4E1C3A28360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6B73D-E70C-4A70-8887-C1C77850F8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EC778A-3D96-4073-80CD-32A380F0FA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C5D231-0372-433D-9D1C-D5AA3B685A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DD89E2-EC0F-4704-9147-484E941664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272711-9F6A-4B1A-A425-E928A0838E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398EB64-4CF9-44BD-AF8B-28078ADC915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/>
          <a:lstStyle/>
          <a:p>
            <a:pPr algn="ctr">
              <a:buNone/>
            </a:pPr>
            <a:endParaRPr lang="cs-CZ" sz="4800" dirty="0" smtClean="0"/>
          </a:p>
          <a:p>
            <a:pPr algn="ctr">
              <a:buNone/>
            </a:pPr>
            <a:r>
              <a:rPr lang="cs-CZ" sz="4800" dirty="0" err="1" smtClean="0"/>
              <a:t>Satis</a:t>
            </a:r>
            <a:r>
              <a:rPr lang="cs-CZ" sz="4800" dirty="0" smtClean="0"/>
              <a:t> </a:t>
            </a:r>
            <a:r>
              <a:rPr lang="cs-CZ" sz="4800" dirty="0" err="1" smtClean="0"/>
              <a:t>est</a:t>
            </a:r>
            <a:r>
              <a:rPr lang="cs-CZ" sz="4800" dirty="0" smtClean="0"/>
              <a:t>, </a:t>
            </a:r>
            <a:r>
              <a:rPr lang="cs-CZ" sz="4800" dirty="0" err="1" smtClean="0"/>
              <a:t>ut</a:t>
            </a:r>
            <a:r>
              <a:rPr lang="cs-CZ" sz="4800" dirty="0" smtClean="0"/>
              <a:t> tria verba Latine vel </a:t>
            </a:r>
            <a:r>
              <a:rPr lang="cs-CZ" sz="4800" dirty="0" smtClean="0"/>
              <a:t>plane </a:t>
            </a:r>
            <a:r>
              <a:rPr lang="cs-CZ" sz="4800" dirty="0" err="1" smtClean="0"/>
              <a:t>Graece</a:t>
            </a:r>
            <a:r>
              <a:rPr lang="cs-CZ" sz="4800" dirty="0" smtClean="0"/>
              <a:t> </a:t>
            </a:r>
            <a:r>
              <a:rPr lang="cs-CZ" sz="4800" dirty="0" err="1" smtClean="0"/>
              <a:t>dicas</a:t>
            </a:r>
            <a:r>
              <a:rPr lang="cs-CZ" sz="4800" dirty="0" smtClean="0"/>
              <a:t> </a:t>
            </a:r>
            <a:r>
              <a:rPr lang="cs-CZ" sz="4800" dirty="0" err="1" smtClean="0"/>
              <a:t>coram</a:t>
            </a:r>
            <a:r>
              <a:rPr lang="cs-CZ" sz="4800" dirty="0" smtClean="0"/>
              <a:t> </a:t>
            </a:r>
            <a:r>
              <a:rPr lang="cs-CZ" sz="4800" dirty="0" err="1" smtClean="0"/>
              <a:t>plebe</a:t>
            </a:r>
            <a:r>
              <a:rPr lang="cs-CZ" sz="4800" dirty="0" smtClean="0"/>
              <a:t>, et </a:t>
            </a:r>
            <a:r>
              <a:rPr lang="cs-CZ" sz="4800" dirty="0" err="1" smtClean="0"/>
              <a:t>eximius</a:t>
            </a:r>
            <a:r>
              <a:rPr lang="cs-CZ" sz="4800" smtClean="0"/>
              <a:t> </a:t>
            </a:r>
            <a:r>
              <a:rPr lang="cs-CZ" sz="4800" smtClean="0"/>
              <a:t>es </a:t>
            </a:r>
            <a:r>
              <a:rPr lang="cs-CZ" sz="4800" dirty="0" err="1" smtClean="0"/>
              <a:t>medicus</a:t>
            </a:r>
            <a:r>
              <a:rPr lang="cs-CZ" sz="4800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14282" y="1481328"/>
            <a:ext cx="8929718" cy="45194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Feminine form of adjectives: </a:t>
            </a:r>
            <a:r>
              <a:rPr lang="en-US" dirty="0" smtClean="0">
                <a:solidFill>
                  <a:srgbClr val="FF0000"/>
                </a:solidFill>
              </a:rPr>
              <a:t>–a 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00"/>
                </a:solidFill>
              </a:rPr>
              <a:t>VENA</a:t>
            </a:r>
          </a:p>
          <a:p>
            <a:pPr>
              <a:buNone/>
            </a:pPr>
            <a:r>
              <a:rPr lang="cs-CZ" dirty="0" err="1" smtClean="0"/>
              <a:t>Masculine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adjectives</a:t>
            </a:r>
            <a:r>
              <a:rPr lang="cs-CZ" dirty="0" smtClean="0"/>
              <a:t>: </a:t>
            </a:r>
            <a:r>
              <a:rPr lang="en-US" dirty="0" smtClean="0">
                <a:solidFill>
                  <a:srgbClr val="0070C0"/>
                </a:solidFill>
              </a:rPr>
              <a:t>–us/-</a:t>
            </a:r>
            <a:r>
              <a:rPr lang="en-US" dirty="0" err="1" smtClean="0">
                <a:solidFill>
                  <a:srgbClr val="0070C0"/>
                </a:solidFill>
              </a:rPr>
              <a:t>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&gt; </a:t>
            </a:r>
            <a:r>
              <a:rPr lang="cs-CZ" dirty="0" smtClean="0">
                <a:solidFill>
                  <a:srgbClr val="0070C0"/>
                </a:solidFill>
              </a:rPr>
              <a:t>NERVUS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cs-CZ" dirty="0" err="1" smtClean="0"/>
              <a:t>Neutral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adjectives</a:t>
            </a:r>
            <a:r>
              <a:rPr lang="cs-CZ" dirty="0" smtClean="0"/>
              <a:t>: </a:t>
            </a:r>
            <a:r>
              <a:rPr lang="en-US" dirty="0" smtClean="0">
                <a:solidFill>
                  <a:srgbClr val="00B050"/>
                </a:solidFill>
              </a:rPr>
              <a:t>-um </a:t>
            </a:r>
            <a:r>
              <a:rPr lang="en-US" dirty="0" smtClean="0"/>
              <a:t>&gt; </a:t>
            </a:r>
            <a:r>
              <a:rPr lang="cs-CZ" dirty="0" smtClean="0">
                <a:solidFill>
                  <a:srgbClr val="00B050"/>
                </a:solidFill>
              </a:rPr>
              <a:t>SEPTUM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E.g. </a:t>
            </a:r>
            <a:r>
              <a:rPr lang="en-US" dirty="0" err="1" smtClean="0"/>
              <a:t>cost</a:t>
            </a:r>
            <a:r>
              <a:rPr lang="en-US" dirty="0" err="1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</a:t>
            </a:r>
            <a:r>
              <a:rPr lang="en-US" dirty="0" err="1" smtClean="0"/>
              <a:t>ver</a:t>
            </a:r>
            <a:r>
              <a:rPr lang="en-US" dirty="0" err="1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X </a:t>
            </a:r>
            <a:r>
              <a:rPr lang="en-US" dirty="0" err="1" smtClean="0"/>
              <a:t>nerv</a:t>
            </a:r>
            <a:r>
              <a:rPr lang="en-US" dirty="0" err="1" smtClean="0">
                <a:solidFill>
                  <a:srgbClr val="0070C0"/>
                </a:solidFill>
              </a:rPr>
              <a:t>us</a:t>
            </a:r>
            <a:r>
              <a:rPr lang="en-US" dirty="0" smtClean="0"/>
              <a:t> </a:t>
            </a:r>
            <a:r>
              <a:rPr lang="en-US" dirty="0" err="1" smtClean="0"/>
              <a:t>extern</a:t>
            </a:r>
            <a:r>
              <a:rPr lang="en-US" dirty="0" err="1" smtClean="0">
                <a:solidFill>
                  <a:srgbClr val="0070C0"/>
                </a:solidFill>
              </a:rPr>
              <a:t>us</a:t>
            </a:r>
            <a:r>
              <a:rPr lang="en-US" dirty="0" smtClean="0"/>
              <a:t> X </a:t>
            </a:r>
            <a:r>
              <a:rPr lang="cs-CZ" dirty="0" smtClean="0"/>
              <a:t>palat</a:t>
            </a:r>
            <a:r>
              <a:rPr lang="en-US" dirty="0" smtClean="0">
                <a:solidFill>
                  <a:srgbClr val="00B050"/>
                </a:solidFill>
              </a:rPr>
              <a:t>um</a:t>
            </a:r>
          </a:p>
          <a:p>
            <a:pPr>
              <a:buNone/>
            </a:pPr>
            <a:r>
              <a:rPr lang="en-US" dirty="0" smtClean="0"/>
              <a:t>d</a:t>
            </a:r>
            <a:r>
              <a:rPr lang="cs-CZ" dirty="0" err="1" smtClean="0"/>
              <a:t>ur</a:t>
            </a:r>
            <a:r>
              <a:rPr lang="en-US" dirty="0" smtClean="0">
                <a:solidFill>
                  <a:srgbClr val="00B050"/>
                </a:solidFill>
              </a:rPr>
              <a:t>um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Mind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exceptions</a:t>
            </a:r>
            <a:r>
              <a:rPr lang="cs-CZ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/>
              <a:t>dentista</a:t>
            </a:r>
            <a:r>
              <a:rPr lang="en-US" dirty="0" smtClean="0"/>
              <a:t>, </a:t>
            </a:r>
            <a:r>
              <a:rPr lang="en-US" dirty="0" err="1" smtClean="0"/>
              <a:t>antagonista</a:t>
            </a:r>
            <a:r>
              <a:rPr lang="en-US" dirty="0" smtClean="0"/>
              <a:t>;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atomus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en-US" dirty="0" err="1" smtClean="0"/>
              <a:t>periodus</a:t>
            </a:r>
            <a:r>
              <a:rPr lang="en-US" dirty="0" smtClean="0"/>
              <a:t>, diameter, </a:t>
            </a:r>
            <a:r>
              <a:rPr lang="en-US" dirty="0" err="1" smtClean="0"/>
              <a:t>methodus</a:t>
            </a:r>
            <a:r>
              <a:rPr lang="en-US" dirty="0" smtClean="0"/>
              <a:t>; virus…</a:t>
            </a:r>
          </a:p>
          <a:p>
            <a:pPr>
              <a:buNone/>
            </a:pPr>
            <a:r>
              <a:rPr lang="en-US" dirty="0" smtClean="0"/>
              <a:t>E.g. </a:t>
            </a:r>
            <a:r>
              <a:rPr lang="en-US" dirty="0" err="1" smtClean="0"/>
              <a:t>dentista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(m.) </a:t>
            </a:r>
            <a:r>
              <a:rPr lang="en-US" dirty="0" smtClean="0"/>
              <a:t>bon</a:t>
            </a:r>
            <a:r>
              <a:rPr lang="en-US" dirty="0" smtClean="0">
                <a:solidFill>
                  <a:srgbClr val="0070C0"/>
                </a:solidFill>
              </a:rPr>
              <a:t>us</a:t>
            </a:r>
            <a:r>
              <a:rPr lang="en-US" dirty="0" smtClean="0"/>
              <a:t>;  </a:t>
            </a:r>
            <a:r>
              <a:rPr lang="cs-CZ" dirty="0" err="1" smtClean="0"/>
              <a:t>periodus</a:t>
            </a:r>
            <a:r>
              <a:rPr lang="cs-CZ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(f.) </a:t>
            </a:r>
            <a:r>
              <a:rPr lang="cs-CZ" dirty="0" err="1" smtClean="0"/>
              <a:t>long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; virus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>
              <a:buNone/>
            </a:pPr>
            <a:r>
              <a:rPr lang="cs-CZ" dirty="0" err="1" smtClean="0"/>
              <a:t>valid</a:t>
            </a:r>
            <a:r>
              <a:rPr lang="cs-CZ" dirty="0" err="1" smtClean="0">
                <a:solidFill>
                  <a:srgbClr val="00B050"/>
                </a:solidFill>
              </a:rPr>
              <a:t>um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85818"/>
          </a:xfrm>
        </p:spPr>
        <p:txBody>
          <a:bodyPr>
            <a:noAutofit/>
          </a:bodyPr>
          <a:lstStyle/>
          <a:p>
            <a:pPr algn="ctr"/>
            <a:r>
              <a:rPr lang="cs-CZ" sz="3000" dirty="0" smtClean="0">
                <a:solidFill>
                  <a:schemeClr val="tx1"/>
                </a:solidFill>
              </a:rPr>
              <a:t>ADJECTIVES OF 1st </a:t>
            </a:r>
            <a:r>
              <a:rPr lang="cs-CZ" sz="3000" dirty="0" err="1" smtClean="0">
                <a:solidFill>
                  <a:schemeClr val="tx1"/>
                </a:solidFill>
              </a:rPr>
              <a:t>and</a:t>
            </a:r>
            <a:r>
              <a:rPr lang="cs-CZ" sz="3000" dirty="0" smtClean="0">
                <a:solidFill>
                  <a:schemeClr val="tx1"/>
                </a:solidFill>
              </a:rPr>
              <a:t> 2nd DECLENSION</a:t>
            </a:r>
            <a:endParaRPr lang="cs-CZ" sz="3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None/>
            </a:pPr>
            <a:r>
              <a:rPr lang="cs-CZ" dirty="0" smtClean="0"/>
              <a:t>1) –E-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kept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only</a:t>
            </a:r>
            <a:r>
              <a:rPr lang="cs-CZ" dirty="0" smtClean="0">
                <a:solidFill>
                  <a:srgbClr val="FF0000"/>
                </a:solidFill>
              </a:rPr>
              <a:t> in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masculine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form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nom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r>
              <a:rPr lang="cs-CZ" dirty="0" err="1" smtClean="0">
                <a:solidFill>
                  <a:srgbClr val="FF0000"/>
                </a:solidFill>
              </a:rPr>
              <a:t>sg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:</a:t>
            </a:r>
          </a:p>
          <a:p>
            <a:pPr marL="624078" indent="-514350">
              <a:buAutoNum type="arabicParenR"/>
            </a:pPr>
            <a:endParaRPr lang="cs-CZ" dirty="0" smtClean="0"/>
          </a:p>
          <a:p>
            <a:pPr marL="624078" indent="-514350">
              <a:buNone/>
            </a:pPr>
            <a:r>
              <a:rPr lang="cs-CZ" dirty="0" smtClean="0"/>
              <a:t>    </a:t>
            </a:r>
            <a:r>
              <a:rPr lang="cs-CZ" sz="2400" dirty="0" err="1" smtClean="0"/>
              <a:t>dext</a:t>
            </a:r>
            <a:r>
              <a:rPr lang="cs-CZ" sz="2400" dirty="0" err="1" smtClean="0">
                <a:solidFill>
                  <a:srgbClr val="FF0000"/>
                </a:solidFill>
              </a:rPr>
              <a:t>e</a:t>
            </a:r>
            <a:r>
              <a:rPr lang="cs-CZ" sz="2400" dirty="0" err="1" smtClean="0"/>
              <a:t>r</a:t>
            </a:r>
            <a:r>
              <a:rPr lang="cs-CZ" sz="2400" dirty="0" smtClean="0"/>
              <a:t>, </a:t>
            </a:r>
            <a:r>
              <a:rPr lang="cs-CZ" sz="2400" dirty="0" err="1" smtClean="0"/>
              <a:t>dextra</a:t>
            </a:r>
            <a:r>
              <a:rPr lang="cs-CZ" sz="2400" dirty="0" smtClean="0"/>
              <a:t>, </a:t>
            </a:r>
            <a:r>
              <a:rPr lang="cs-CZ" sz="2400" dirty="0" err="1" smtClean="0"/>
              <a:t>dextrum</a:t>
            </a:r>
            <a:endParaRPr lang="cs-CZ" sz="2400" dirty="0" smtClean="0"/>
          </a:p>
          <a:p>
            <a:pPr marL="624078" indent="-514350">
              <a:buNone/>
            </a:pPr>
            <a:r>
              <a:rPr lang="cs-CZ" sz="2400" dirty="0" smtClean="0"/>
              <a:t>    </a:t>
            </a:r>
            <a:r>
              <a:rPr lang="cs-CZ" sz="2400" dirty="0" err="1" smtClean="0"/>
              <a:t>sinist</a:t>
            </a:r>
            <a:r>
              <a:rPr lang="cs-CZ" sz="2400" dirty="0" err="1" smtClean="0">
                <a:solidFill>
                  <a:srgbClr val="FF0000"/>
                </a:solidFill>
              </a:rPr>
              <a:t>e</a:t>
            </a:r>
            <a:r>
              <a:rPr lang="cs-CZ" sz="2400" dirty="0" err="1" smtClean="0"/>
              <a:t>r</a:t>
            </a:r>
            <a:r>
              <a:rPr lang="cs-CZ" sz="2400" dirty="0" smtClean="0"/>
              <a:t>, </a:t>
            </a:r>
            <a:r>
              <a:rPr lang="cs-CZ" sz="2400" dirty="0" err="1" smtClean="0"/>
              <a:t>sinistra</a:t>
            </a:r>
            <a:r>
              <a:rPr lang="cs-CZ" sz="2400" dirty="0" smtClean="0"/>
              <a:t>, </a:t>
            </a:r>
            <a:r>
              <a:rPr lang="cs-CZ" sz="2400" dirty="0" err="1" smtClean="0"/>
              <a:t>sinistrum</a:t>
            </a:r>
            <a:endParaRPr lang="cs-CZ" sz="2400" dirty="0" smtClean="0"/>
          </a:p>
          <a:p>
            <a:pPr marL="624078" indent="-514350">
              <a:buNone/>
            </a:pPr>
            <a:r>
              <a:rPr lang="cs-CZ" sz="2400" dirty="0" smtClean="0"/>
              <a:t>    rub</a:t>
            </a:r>
            <a:r>
              <a:rPr lang="cs-CZ" sz="2400" dirty="0" smtClean="0">
                <a:solidFill>
                  <a:srgbClr val="FF0000"/>
                </a:solidFill>
              </a:rPr>
              <a:t>e</a:t>
            </a:r>
            <a:r>
              <a:rPr lang="cs-CZ" sz="2400" dirty="0" smtClean="0"/>
              <a:t>r, rubra, rubrum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dirty="0" smtClean="0"/>
              <a:t>2) -E-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kept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in </a:t>
            </a:r>
            <a:r>
              <a:rPr lang="cs-CZ" dirty="0" err="1" smtClean="0">
                <a:solidFill>
                  <a:srgbClr val="FF0000"/>
                </a:solidFill>
              </a:rPr>
              <a:t>all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cases</a:t>
            </a:r>
            <a:r>
              <a:rPr lang="cs-CZ" dirty="0" smtClean="0"/>
              <a:t>: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sz="2400" dirty="0" smtClean="0"/>
              <a:t>    lib</a:t>
            </a:r>
            <a:r>
              <a:rPr lang="cs-CZ" sz="2400" dirty="0" smtClean="0">
                <a:solidFill>
                  <a:srgbClr val="FF0000"/>
                </a:solidFill>
              </a:rPr>
              <a:t>e</a:t>
            </a:r>
            <a:r>
              <a:rPr lang="cs-CZ" sz="2400" dirty="0" smtClean="0"/>
              <a:t>r, lib</a:t>
            </a:r>
            <a:r>
              <a:rPr lang="cs-CZ" sz="2400" dirty="0" smtClean="0">
                <a:solidFill>
                  <a:srgbClr val="FF0000"/>
                </a:solidFill>
              </a:rPr>
              <a:t>e</a:t>
            </a:r>
            <a:r>
              <a:rPr lang="cs-CZ" sz="2400" dirty="0" smtClean="0"/>
              <a:t>ra, </a:t>
            </a:r>
            <a:r>
              <a:rPr lang="cs-CZ" sz="2400" dirty="0" err="1" smtClean="0"/>
              <a:t>lib</a:t>
            </a:r>
            <a:r>
              <a:rPr lang="cs-CZ" sz="2400" dirty="0" err="1" smtClean="0">
                <a:solidFill>
                  <a:srgbClr val="FF0000"/>
                </a:solidFill>
              </a:rPr>
              <a:t>e</a:t>
            </a:r>
            <a:r>
              <a:rPr lang="cs-CZ" sz="2400" dirty="0" err="1" smtClean="0"/>
              <a:t>rum</a:t>
            </a:r>
            <a:endParaRPr lang="cs-CZ" sz="2400" dirty="0" smtClean="0"/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dirty="0" err="1" smtClean="0">
                <a:solidFill>
                  <a:schemeClr val="tx1"/>
                </a:solidFill>
              </a:rPr>
              <a:t>Adjectives</a:t>
            </a:r>
            <a:r>
              <a:rPr lang="cs-CZ" sz="3000" dirty="0" smtClean="0">
                <a:solidFill>
                  <a:schemeClr val="tx1"/>
                </a:solidFill>
              </a:rPr>
              <a:t> in </a:t>
            </a:r>
            <a:r>
              <a:rPr lang="cs-CZ" sz="3000" dirty="0" smtClean="0">
                <a:solidFill>
                  <a:srgbClr val="0070C0"/>
                </a:solidFill>
              </a:rPr>
              <a:t>–</a:t>
            </a:r>
            <a:r>
              <a:rPr lang="cs-CZ" sz="3000" dirty="0" err="1" smtClean="0">
                <a:solidFill>
                  <a:srgbClr val="0070C0"/>
                </a:solidFill>
              </a:rPr>
              <a:t>er</a:t>
            </a:r>
            <a:r>
              <a:rPr lang="cs-CZ" sz="3000" dirty="0" smtClean="0">
                <a:solidFill>
                  <a:schemeClr val="tx1"/>
                </a:solidFill>
              </a:rPr>
              <a:t>, </a:t>
            </a:r>
            <a:r>
              <a:rPr lang="cs-CZ" sz="3000" dirty="0" smtClean="0">
                <a:solidFill>
                  <a:srgbClr val="FF0000"/>
                </a:solidFill>
              </a:rPr>
              <a:t>-a</a:t>
            </a:r>
            <a:r>
              <a:rPr lang="cs-CZ" sz="3000" dirty="0" smtClean="0">
                <a:solidFill>
                  <a:schemeClr val="tx1"/>
                </a:solidFill>
              </a:rPr>
              <a:t>, </a:t>
            </a:r>
            <a:r>
              <a:rPr lang="cs-CZ" sz="3000" dirty="0" smtClean="0">
                <a:solidFill>
                  <a:srgbClr val="00B050"/>
                </a:solidFill>
              </a:rPr>
              <a:t>-um </a:t>
            </a:r>
            <a:endParaRPr lang="cs-CZ" sz="3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contagious</a:t>
            </a:r>
            <a:r>
              <a:rPr lang="cs-CZ" dirty="0" smtClean="0"/>
              <a:t> </a:t>
            </a:r>
            <a:r>
              <a:rPr lang="cs-CZ" dirty="0" err="1" smtClean="0"/>
              <a:t>disease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eye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method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left</a:t>
            </a:r>
            <a:r>
              <a:rPr lang="cs-CZ" dirty="0" smtClean="0"/>
              <a:t> </a:t>
            </a:r>
            <a:r>
              <a:rPr lang="cs-CZ" dirty="0" err="1" smtClean="0"/>
              <a:t>kidney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wide</a:t>
            </a:r>
            <a:r>
              <a:rPr lang="cs-CZ" dirty="0" smtClean="0"/>
              <a:t> </a:t>
            </a:r>
            <a:r>
              <a:rPr lang="cs-CZ" dirty="0" err="1" smtClean="0"/>
              <a:t>ligament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long</a:t>
            </a:r>
            <a:r>
              <a:rPr lang="cs-CZ" dirty="0" smtClean="0"/>
              <a:t> period</a:t>
            </a:r>
          </a:p>
          <a:p>
            <a:pPr>
              <a:buNone/>
            </a:pP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dentist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vagus nerve</a:t>
            </a:r>
          </a:p>
          <a:p>
            <a:pPr>
              <a:buNone/>
            </a:pPr>
            <a:r>
              <a:rPr lang="cs-CZ" dirty="0" err="1" smtClean="0"/>
              <a:t>transversal</a:t>
            </a:r>
            <a:r>
              <a:rPr lang="cs-CZ" dirty="0" smtClean="0"/>
              <a:t> </a:t>
            </a:r>
            <a:r>
              <a:rPr lang="cs-CZ" dirty="0" err="1" smtClean="0"/>
              <a:t>fissure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rgbClr val="0070C0"/>
                </a:solidFill>
              </a:rPr>
              <a:t/>
            </a:r>
            <a:br>
              <a:rPr lang="cs-CZ" sz="3100" dirty="0" smtClean="0">
                <a:solidFill>
                  <a:srgbClr val="0070C0"/>
                </a:solidFill>
              </a:rPr>
            </a:br>
            <a:r>
              <a:rPr lang="cs-CZ" sz="3100" dirty="0" err="1" smtClean="0">
                <a:solidFill>
                  <a:srgbClr val="0070C0"/>
                </a:solidFill>
              </a:rPr>
              <a:t>Exercise</a:t>
            </a:r>
            <a:r>
              <a:rPr lang="cs-CZ" sz="3100" dirty="0" smtClean="0">
                <a:solidFill>
                  <a:srgbClr val="0070C0"/>
                </a:solidFill>
              </a:rPr>
              <a:t>: </a:t>
            </a:r>
            <a:r>
              <a:rPr lang="cs-CZ" sz="3100" dirty="0" err="1" smtClean="0">
                <a:solidFill>
                  <a:srgbClr val="0070C0"/>
                </a:solidFill>
              </a:rPr>
              <a:t>Translate</a:t>
            </a:r>
            <a:r>
              <a:rPr lang="cs-CZ" sz="3100" dirty="0" smtClean="0">
                <a:solidFill>
                  <a:srgbClr val="0070C0"/>
                </a:solidFill>
              </a:rPr>
              <a:t> </a:t>
            </a:r>
            <a:r>
              <a:rPr lang="cs-CZ" sz="3100" dirty="0" err="1" smtClean="0">
                <a:solidFill>
                  <a:srgbClr val="0070C0"/>
                </a:solidFill>
              </a:rPr>
              <a:t>the</a:t>
            </a:r>
            <a:r>
              <a:rPr lang="cs-CZ" sz="3100" dirty="0" smtClean="0">
                <a:solidFill>
                  <a:srgbClr val="0070C0"/>
                </a:solidFill>
              </a:rPr>
              <a:t> </a:t>
            </a:r>
            <a:r>
              <a:rPr lang="cs-CZ" sz="3100" dirty="0" err="1" smtClean="0">
                <a:solidFill>
                  <a:srgbClr val="0070C0"/>
                </a:solidFill>
              </a:rPr>
              <a:t>terms</a:t>
            </a:r>
            <a:r>
              <a:rPr lang="cs-CZ" sz="3100" dirty="0" smtClean="0">
                <a:solidFill>
                  <a:srgbClr val="0070C0"/>
                </a:solidFill>
              </a:rPr>
              <a:t> </a:t>
            </a:r>
            <a:r>
              <a:rPr lang="cs-CZ" sz="3100" dirty="0" err="1" smtClean="0">
                <a:solidFill>
                  <a:srgbClr val="0070C0"/>
                </a:solidFill>
              </a:rPr>
              <a:t>and</a:t>
            </a:r>
            <a:r>
              <a:rPr lang="cs-CZ" sz="3100" dirty="0" smtClean="0">
                <a:solidFill>
                  <a:srgbClr val="0070C0"/>
                </a:solidFill>
              </a:rPr>
              <a:t> </a:t>
            </a:r>
            <a:r>
              <a:rPr lang="cs-CZ" sz="3100" dirty="0" err="1" smtClean="0">
                <a:solidFill>
                  <a:srgbClr val="0070C0"/>
                </a:solidFill>
              </a:rPr>
              <a:t>decline</a:t>
            </a:r>
            <a:r>
              <a:rPr lang="cs-CZ" sz="3100" dirty="0" smtClean="0">
                <a:solidFill>
                  <a:srgbClr val="0070C0"/>
                </a:solidFill>
              </a:rPr>
              <a:t> in 	       </a:t>
            </a:r>
            <a:r>
              <a:rPr lang="cs-CZ" sz="3100" dirty="0" err="1" smtClean="0">
                <a:solidFill>
                  <a:srgbClr val="0070C0"/>
                </a:solidFill>
              </a:rPr>
              <a:t>both</a:t>
            </a:r>
            <a:r>
              <a:rPr lang="cs-CZ" sz="3100" dirty="0" smtClean="0">
                <a:solidFill>
                  <a:srgbClr val="0070C0"/>
                </a:solidFill>
              </a:rPr>
              <a:t> </a:t>
            </a:r>
            <a:r>
              <a:rPr lang="cs-CZ" sz="3100" dirty="0" err="1" smtClean="0">
                <a:solidFill>
                  <a:srgbClr val="0070C0"/>
                </a:solidFill>
              </a:rPr>
              <a:t>sg</a:t>
            </a:r>
            <a:r>
              <a:rPr lang="cs-CZ" sz="3100" dirty="0" smtClean="0">
                <a:solidFill>
                  <a:srgbClr val="0070C0"/>
                </a:solidFill>
              </a:rPr>
              <a:t>. </a:t>
            </a:r>
            <a:r>
              <a:rPr lang="cs-CZ" sz="3100" dirty="0" err="1" smtClean="0">
                <a:solidFill>
                  <a:srgbClr val="0070C0"/>
                </a:solidFill>
              </a:rPr>
              <a:t>and</a:t>
            </a:r>
            <a:r>
              <a:rPr lang="cs-CZ" sz="3100" dirty="0" smtClean="0">
                <a:solidFill>
                  <a:srgbClr val="0070C0"/>
                </a:solidFill>
              </a:rPr>
              <a:t> </a:t>
            </a:r>
            <a:r>
              <a:rPr lang="cs-CZ" sz="3100" dirty="0" err="1" smtClean="0">
                <a:solidFill>
                  <a:srgbClr val="0070C0"/>
                </a:solidFill>
              </a:rPr>
              <a:t>pl</a:t>
            </a:r>
            <a:r>
              <a:rPr lang="cs-CZ" sz="3100" dirty="0" smtClean="0">
                <a:solidFill>
                  <a:srgbClr val="0070C0"/>
                </a:solidFill>
              </a:rPr>
              <a:t>.:</a:t>
            </a:r>
            <a:r>
              <a:rPr lang="cs-CZ" dirty="0" smtClean="0">
                <a:solidFill>
                  <a:srgbClr val="0070C0"/>
                </a:solidFill>
              </a:rPr>
              <a:t/>
            </a:r>
            <a:br>
              <a:rPr lang="cs-CZ" dirty="0" smtClean="0">
                <a:solidFill>
                  <a:srgbClr val="0070C0"/>
                </a:solidFill>
              </a:rPr>
            </a:br>
            <a:endParaRPr lang="cs-CZ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2098"/>
          </a:xfrm>
        </p:spPr>
        <p:txBody>
          <a:bodyPr>
            <a:noAutofit/>
          </a:bodyPr>
          <a:lstStyle/>
          <a:p>
            <a:pPr marL="624078" indent="-514350">
              <a:buNone/>
            </a:pPr>
            <a:r>
              <a:rPr lang="cs-CZ" sz="2800" dirty="0" smtClean="0">
                <a:solidFill>
                  <a:srgbClr val="0070C0"/>
                </a:solidFill>
              </a:rPr>
              <a:t>1) </a:t>
            </a:r>
            <a:r>
              <a:rPr lang="en-US" sz="2800" dirty="0" smtClean="0">
                <a:solidFill>
                  <a:srgbClr val="0070C0"/>
                </a:solidFill>
              </a:rPr>
              <a:t>One-word terms:</a:t>
            </a:r>
            <a:endParaRPr lang="cs-CZ" sz="2800" dirty="0" smtClean="0">
              <a:solidFill>
                <a:srgbClr val="0070C0"/>
              </a:solidFill>
            </a:endParaRPr>
          </a:p>
          <a:p>
            <a:pPr marL="624078" indent="-514350">
              <a:buNone/>
            </a:pPr>
            <a:r>
              <a:rPr lang="cs-CZ" sz="2200" dirty="0" err="1" smtClean="0"/>
              <a:t>diphteria</a:t>
            </a:r>
            <a:r>
              <a:rPr lang="cs-CZ" sz="2200" dirty="0" smtClean="0"/>
              <a:t>, </a:t>
            </a:r>
            <a:r>
              <a:rPr lang="cs-CZ" sz="2200" dirty="0" err="1" smtClean="0"/>
              <a:t>icterus</a:t>
            </a:r>
            <a:r>
              <a:rPr lang="cs-CZ" sz="2200" dirty="0" smtClean="0"/>
              <a:t>, </a:t>
            </a:r>
            <a:r>
              <a:rPr lang="cs-CZ" sz="2200" dirty="0" err="1" smtClean="0"/>
              <a:t>arteria</a:t>
            </a:r>
            <a:r>
              <a:rPr lang="cs-CZ" sz="2200" dirty="0" smtClean="0"/>
              <a:t>, humerus</a:t>
            </a:r>
          </a:p>
          <a:p>
            <a:pPr marL="624078" indent="-514350">
              <a:buNone/>
            </a:pPr>
            <a:endParaRPr lang="cs-CZ" sz="2200" dirty="0" smtClean="0"/>
          </a:p>
          <a:p>
            <a:pPr marL="624078" indent="-514350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2) Two-word terms:</a:t>
            </a:r>
            <a:endParaRPr lang="cs-CZ" sz="2800" dirty="0" smtClean="0">
              <a:solidFill>
                <a:srgbClr val="0070C0"/>
              </a:solidFill>
            </a:endParaRPr>
          </a:p>
          <a:p>
            <a:pPr marL="624078" indent="-514350">
              <a:buNone/>
            </a:pPr>
            <a:r>
              <a:rPr lang="cs-CZ" sz="2400" dirty="0" smtClean="0"/>
              <a:t>a) </a:t>
            </a:r>
            <a:r>
              <a:rPr lang="cs-CZ" sz="2400" dirty="0" err="1" smtClean="0"/>
              <a:t>Noun</a:t>
            </a:r>
            <a:r>
              <a:rPr lang="cs-CZ" sz="2400" dirty="0" smtClean="0"/>
              <a:t> + </a:t>
            </a:r>
            <a:r>
              <a:rPr lang="cs-CZ" sz="2400" dirty="0" err="1" smtClean="0"/>
              <a:t>close</a:t>
            </a:r>
            <a:r>
              <a:rPr lang="cs-CZ" sz="2400" dirty="0" smtClean="0"/>
              <a:t> </a:t>
            </a:r>
            <a:r>
              <a:rPr lang="cs-CZ" sz="2400" dirty="0" err="1" smtClean="0"/>
              <a:t>attribute</a:t>
            </a:r>
            <a:r>
              <a:rPr lang="cs-CZ" sz="2400" dirty="0" smtClean="0"/>
              <a:t>: </a:t>
            </a:r>
          </a:p>
          <a:p>
            <a:pPr marL="624078" indent="-514350">
              <a:buNone/>
            </a:pPr>
            <a:r>
              <a:rPr lang="cs-CZ" sz="2200" dirty="0" err="1" smtClean="0"/>
              <a:t>vesica</a:t>
            </a:r>
            <a:r>
              <a:rPr lang="cs-CZ" sz="2200" dirty="0" smtClean="0"/>
              <a:t> </a:t>
            </a:r>
            <a:r>
              <a:rPr lang="cs-CZ" sz="2200" dirty="0" err="1" smtClean="0"/>
              <a:t>urinaria</a:t>
            </a:r>
            <a:r>
              <a:rPr lang="cs-CZ" sz="2200" dirty="0" smtClean="0"/>
              <a:t>, </a:t>
            </a:r>
            <a:r>
              <a:rPr lang="cs-CZ" sz="2200" dirty="0" err="1" smtClean="0"/>
              <a:t>musculus</a:t>
            </a:r>
            <a:r>
              <a:rPr lang="cs-CZ" sz="2200" dirty="0" smtClean="0"/>
              <a:t> </a:t>
            </a:r>
            <a:r>
              <a:rPr lang="cs-CZ" sz="2200" dirty="0" err="1" smtClean="0"/>
              <a:t>adductor</a:t>
            </a:r>
            <a:r>
              <a:rPr lang="cs-CZ" sz="2800" dirty="0" smtClean="0"/>
              <a:t>		</a:t>
            </a:r>
          </a:p>
          <a:p>
            <a:pPr marL="624078" indent="-514350">
              <a:buNone/>
            </a:pPr>
            <a:r>
              <a:rPr lang="cs-CZ" sz="2400" dirty="0" smtClean="0"/>
              <a:t>b) </a:t>
            </a:r>
            <a:r>
              <a:rPr lang="cs-CZ" sz="2400" dirty="0" err="1" smtClean="0"/>
              <a:t>Noun</a:t>
            </a:r>
            <a:r>
              <a:rPr lang="cs-CZ" sz="2400" dirty="0" smtClean="0"/>
              <a:t> + </a:t>
            </a:r>
            <a:r>
              <a:rPr lang="cs-CZ" sz="2400" dirty="0" err="1" smtClean="0"/>
              <a:t>loose</a:t>
            </a:r>
            <a:r>
              <a:rPr lang="cs-CZ" sz="2400" dirty="0" smtClean="0"/>
              <a:t> </a:t>
            </a:r>
            <a:r>
              <a:rPr lang="cs-CZ" sz="2400" dirty="0" err="1" smtClean="0"/>
              <a:t>attribute</a:t>
            </a:r>
            <a:r>
              <a:rPr lang="cs-CZ" sz="2400" dirty="0" smtClean="0"/>
              <a:t>: </a:t>
            </a:r>
          </a:p>
          <a:p>
            <a:pPr marL="624078" indent="-514350">
              <a:buNone/>
            </a:pPr>
            <a:r>
              <a:rPr lang="cs-CZ" sz="2200" dirty="0" err="1" smtClean="0"/>
              <a:t>fractura</a:t>
            </a:r>
            <a:r>
              <a:rPr lang="cs-CZ" sz="2200" dirty="0" smtClean="0"/>
              <a:t> </a:t>
            </a:r>
            <a:r>
              <a:rPr lang="cs-CZ" sz="2200" dirty="0" err="1" smtClean="0"/>
              <a:t>ulnae</a:t>
            </a:r>
            <a:r>
              <a:rPr lang="cs-CZ" sz="2200" dirty="0" smtClean="0"/>
              <a:t>, </a:t>
            </a:r>
            <a:r>
              <a:rPr lang="cs-CZ" sz="2200" dirty="0" err="1" smtClean="0"/>
              <a:t>haemorrhagia</a:t>
            </a:r>
            <a:r>
              <a:rPr lang="cs-CZ" sz="2200" dirty="0" smtClean="0"/>
              <a:t> post </a:t>
            </a:r>
            <a:r>
              <a:rPr lang="cs-CZ" sz="2200" dirty="0" err="1" smtClean="0"/>
              <a:t>operationem</a:t>
            </a:r>
            <a:endParaRPr lang="cs-CZ" sz="2200" dirty="0" smtClean="0"/>
          </a:p>
          <a:p>
            <a:pPr marL="624078" indent="-514350">
              <a:buNone/>
            </a:pPr>
            <a:endParaRPr lang="cs-CZ" sz="2200" dirty="0" smtClean="0"/>
          </a:p>
          <a:p>
            <a:pPr marL="624078" indent="-514350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3) Multi-word terms</a:t>
            </a:r>
            <a:r>
              <a:rPr lang="cs-CZ" sz="2800" dirty="0" smtClean="0">
                <a:solidFill>
                  <a:srgbClr val="0070C0"/>
                </a:solidFill>
              </a:rPr>
              <a:t>:</a:t>
            </a:r>
          </a:p>
          <a:p>
            <a:pPr marL="624078" indent="-514350">
              <a:buNone/>
            </a:pPr>
            <a:r>
              <a:rPr lang="cs-CZ" sz="2200" dirty="0" err="1" smtClean="0"/>
              <a:t>haemorrhagia</a:t>
            </a:r>
            <a:r>
              <a:rPr lang="cs-CZ" sz="2200" dirty="0" smtClean="0"/>
              <a:t> </a:t>
            </a:r>
            <a:r>
              <a:rPr lang="cs-CZ" sz="2200" dirty="0" err="1" smtClean="0"/>
              <a:t>posttraumatica</a:t>
            </a:r>
            <a:r>
              <a:rPr lang="cs-CZ" sz="2200" dirty="0" smtClean="0"/>
              <a:t> in cerebrum </a:t>
            </a:r>
            <a:r>
              <a:rPr lang="cs-CZ" sz="2200" dirty="0" err="1" smtClean="0"/>
              <a:t>propter</a:t>
            </a:r>
            <a:endParaRPr lang="cs-CZ" sz="2200" dirty="0" smtClean="0"/>
          </a:p>
          <a:p>
            <a:pPr marL="624078" indent="-514350">
              <a:buNone/>
            </a:pPr>
            <a:r>
              <a:rPr lang="cs-CZ" sz="2200" dirty="0" err="1" smtClean="0"/>
              <a:t>rupturam</a:t>
            </a:r>
            <a:r>
              <a:rPr lang="cs-CZ" sz="2200" dirty="0" smtClean="0"/>
              <a:t> </a:t>
            </a:r>
            <a:r>
              <a:rPr lang="cs-CZ" sz="2200" dirty="0" err="1" smtClean="0"/>
              <a:t>venae</a:t>
            </a:r>
            <a:endParaRPr lang="cs-CZ" sz="2200" dirty="0" smtClean="0"/>
          </a:p>
          <a:p>
            <a:pPr marL="624078" indent="-514350">
              <a:buNone/>
            </a:pPr>
            <a:endParaRPr lang="cs-CZ" sz="2800" dirty="0" smtClean="0"/>
          </a:p>
          <a:p>
            <a:pPr marL="624078" indent="-514350">
              <a:buNone/>
            </a:pPr>
            <a:endParaRPr lang="en-US" sz="2800" dirty="0" smtClean="0"/>
          </a:p>
          <a:p>
            <a:pPr marL="624078" indent="-514350">
              <a:buNone/>
            </a:pPr>
            <a:r>
              <a:rPr lang="en-US" sz="2800" dirty="0" smtClean="0"/>
              <a:t> </a:t>
            </a:r>
            <a:endParaRPr lang="cs-CZ" sz="2800" dirty="0" smtClean="0"/>
          </a:p>
          <a:p>
            <a:pPr marL="624078" indent="-514350">
              <a:buNone/>
            </a:pPr>
            <a:endParaRPr lang="en-US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Autofit/>
          </a:bodyPr>
          <a:lstStyle/>
          <a:p>
            <a:r>
              <a:rPr lang="cs-CZ" sz="3200" dirty="0" err="1" smtClean="0">
                <a:solidFill>
                  <a:srgbClr val="0070C0"/>
                </a:solidFill>
              </a:rPr>
              <a:t>Medical</a:t>
            </a:r>
            <a:r>
              <a:rPr lang="cs-CZ" sz="3200" dirty="0" smtClean="0">
                <a:solidFill>
                  <a:srgbClr val="0070C0"/>
                </a:solidFill>
              </a:rPr>
              <a:t> </a:t>
            </a:r>
            <a:r>
              <a:rPr lang="cs-CZ" sz="3200" dirty="0" err="1" smtClean="0">
                <a:solidFill>
                  <a:srgbClr val="0070C0"/>
                </a:solidFill>
              </a:rPr>
              <a:t>Terms</a:t>
            </a:r>
            <a:r>
              <a:rPr lang="cs-CZ" sz="3200" dirty="0" smtClean="0">
                <a:solidFill>
                  <a:srgbClr val="0070C0"/>
                </a:solidFill>
              </a:rPr>
              <a:t>:</a:t>
            </a:r>
            <a:br>
              <a:rPr lang="cs-CZ" sz="3200" dirty="0" smtClean="0">
                <a:solidFill>
                  <a:srgbClr val="0070C0"/>
                </a:solidFill>
              </a:rPr>
            </a:br>
            <a:endParaRPr lang="cs-CZ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2214554"/>
            <a:ext cx="8540750" cy="3286148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r>
              <a:rPr lang="cs-CZ" sz="7500" dirty="0" smtClean="0"/>
              <a:t>2nd DECLENSION</a:t>
            </a:r>
            <a:endParaRPr lang="cs-CZ" sz="7500" dirty="0"/>
          </a:p>
          <a:p>
            <a:pPr algn="ctr">
              <a:buFont typeface="Wingdings" pitchFamily="2" charset="2"/>
              <a:buNone/>
            </a:pPr>
            <a:r>
              <a:rPr lang="cs-CZ" sz="7500" dirty="0" smtClean="0"/>
              <a:t>(O-STEMS)</a:t>
            </a:r>
            <a:endParaRPr lang="cs-CZ" sz="7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1) Nouns of Latin origin:</a:t>
            </a:r>
          </a:p>
          <a:p>
            <a:pPr>
              <a:buFont typeface="Wingdings" pitchFamily="2" charset="2"/>
              <a:buNone/>
            </a:pPr>
            <a:r>
              <a:rPr lang="cs-CZ" sz="3200" dirty="0" err="1" smtClean="0"/>
              <a:t>masculines</a:t>
            </a:r>
            <a:r>
              <a:rPr lang="en-US" sz="3200" dirty="0" smtClean="0"/>
              <a:t>: </a:t>
            </a:r>
            <a:r>
              <a:rPr lang="cs-CZ" sz="3200" dirty="0" err="1" smtClean="0"/>
              <a:t>nervus</a:t>
            </a:r>
            <a:r>
              <a:rPr lang="en-US" sz="3200" dirty="0" smtClean="0"/>
              <a:t>, </a:t>
            </a:r>
            <a:r>
              <a:rPr lang="en-US" sz="3200" dirty="0" err="1" smtClean="0"/>
              <a:t>i</a:t>
            </a:r>
            <a:r>
              <a:rPr lang="en-US" sz="3200" dirty="0" smtClean="0"/>
              <a:t>, m.</a:t>
            </a:r>
          </a:p>
          <a:p>
            <a:pPr>
              <a:buFont typeface="Wingdings" pitchFamily="2" charset="2"/>
              <a:buNone/>
            </a:pPr>
            <a:r>
              <a:rPr lang="en-US" sz="3200" dirty="0" smtClean="0"/>
              <a:t>n</a:t>
            </a:r>
            <a:r>
              <a:rPr lang="cs-CZ" sz="3200" dirty="0" err="1" smtClean="0"/>
              <a:t>euters</a:t>
            </a:r>
            <a:r>
              <a:rPr lang="en-US" sz="3200" dirty="0" smtClean="0"/>
              <a:t>: </a:t>
            </a:r>
            <a:r>
              <a:rPr lang="cs-CZ" sz="3200" dirty="0" smtClean="0"/>
              <a:t>septum</a:t>
            </a:r>
            <a:r>
              <a:rPr lang="en-US" sz="3200" dirty="0" smtClean="0"/>
              <a:t>, </a:t>
            </a:r>
            <a:r>
              <a:rPr lang="en-US" sz="3200" dirty="0" err="1" smtClean="0"/>
              <a:t>i</a:t>
            </a:r>
            <a:r>
              <a:rPr lang="en-US" sz="3200" dirty="0" smtClean="0"/>
              <a:t>, n.</a:t>
            </a:r>
          </a:p>
          <a:p>
            <a:pPr>
              <a:buFont typeface="Wingdings" pitchFamily="2" charset="2"/>
              <a:buNone/>
            </a:pPr>
            <a:endParaRPr lang="en-US" sz="3200" dirty="0" smtClean="0"/>
          </a:p>
          <a:p>
            <a:pPr>
              <a:buFont typeface="Wingdings" pitchFamily="2" charset="2"/>
              <a:buNone/>
            </a:pPr>
            <a:endParaRPr lang="en-US" sz="3200" dirty="0" smtClean="0"/>
          </a:p>
          <a:p>
            <a:pPr>
              <a:buFont typeface="Wingdings" pitchFamily="2" charset="2"/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2) </a:t>
            </a:r>
            <a:r>
              <a:rPr lang="cs-CZ" sz="3200" dirty="0" err="1" smtClean="0">
                <a:solidFill>
                  <a:srgbClr val="0070C0"/>
                </a:solidFill>
              </a:rPr>
              <a:t>Nouns</a:t>
            </a:r>
            <a:r>
              <a:rPr lang="cs-CZ" sz="3200" dirty="0" smtClean="0">
                <a:solidFill>
                  <a:srgbClr val="0070C0"/>
                </a:solidFill>
              </a:rPr>
              <a:t> </a:t>
            </a:r>
            <a:r>
              <a:rPr lang="cs-CZ" sz="3200" dirty="0" err="1" smtClean="0">
                <a:solidFill>
                  <a:srgbClr val="0070C0"/>
                </a:solidFill>
              </a:rPr>
              <a:t>of</a:t>
            </a:r>
            <a:r>
              <a:rPr lang="cs-CZ" sz="3200" dirty="0" smtClean="0">
                <a:solidFill>
                  <a:srgbClr val="0070C0"/>
                </a:solidFill>
              </a:rPr>
              <a:t> </a:t>
            </a:r>
            <a:r>
              <a:rPr lang="cs-CZ" sz="3200" dirty="0" err="1" smtClean="0">
                <a:solidFill>
                  <a:srgbClr val="0070C0"/>
                </a:solidFill>
              </a:rPr>
              <a:t>Greek</a:t>
            </a:r>
            <a:r>
              <a:rPr lang="cs-CZ" sz="3200" dirty="0" smtClean="0">
                <a:solidFill>
                  <a:srgbClr val="0070C0"/>
                </a:solidFill>
              </a:rPr>
              <a:t> </a:t>
            </a:r>
            <a:r>
              <a:rPr lang="cs-CZ" sz="3200" dirty="0" err="1" smtClean="0">
                <a:solidFill>
                  <a:srgbClr val="0070C0"/>
                </a:solidFill>
              </a:rPr>
              <a:t>origin</a:t>
            </a:r>
            <a:r>
              <a:rPr lang="cs-CZ" sz="3200" dirty="0" smtClean="0">
                <a:solidFill>
                  <a:srgbClr val="0070C0"/>
                </a:solidFill>
              </a:rPr>
              <a:t>:</a:t>
            </a:r>
            <a:endParaRPr lang="en-US" sz="32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3200" dirty="0" err="1" smtClean="0"/>
              <a:t>mas</a:t>
            </a:r>
            <a:r>
              <a:rPr lang="cs-CZ" sz="3200" dirty="0" err="1" smtClean="0"/>
              <a:t>culines</a:t>
            </a:r>
            <a:r>
              <a:rPr lang="en-US" sz="3200" dirty="0" smtClean="0"/>
              <a:t>: </a:t>
            </a:r>
            <a:r>
              <a:rPr lang="en-US" sz="3200" dirty="0" err="1" smtClean="0"/>
              <a:t>nephros</a:t>
            </a:r>
            <a:r>
              <a:rPr lang="en-US" sz="3200" dirty="0" smtClean="0"/>
              <a:t>, </a:t>
            </a:r>
            <a:r>
              <a:rPr lang="en-US" sz="3200" dirty="0" err="1" smtClean="0"/>
              <a:t>i</a:t>
            </a:r>
            <a:r>
              <a:rPr lang="en-US" sz="3200" dirty="0" smtClean="0"/>
              <a:t>, m.</a:t>
            </a:r>
          </a:p>
          <a:p>
            <a:pPr>
              <a:buFont typeface="Wingdings" pitchFamily="2" charset="2"/>
              <a:buNone/>
            </a:pPr>
            <a:r>
              <a:rPr lang="en-US" sz="3200" dirty="0" err="1" smtClean="0"/>
              <a:t>neu</a:t>
            </a:r>
            <a:r>
              <a:rPr lang="cs-CZ" sz="3200" dirty="0" err="1" smtClean="0"/>
              <a:t>ters</a:t>
            </a:r>
            <a:r>
              <a:rPr lang="en-US" sz="3200" dirty="0" smtClean="0"/>
              <a:t>: colon, </a:t>
            </a:r>
            <a:r>
              <a:rPr lang="en-US" sz="3200" dirty="0" err="1" smtClean="0"/>
              <a:t>i</a:t>
            </a:r>
            <a:r>
              <a:rPr lang="en-US" sz="3200" dirty="0" smtClean="0"/>
              <a:t>, n.</a:t>
            </a:r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EXAMPLES: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571481"/>
            <a:ext cx="8540750" cy="5429288"/>
          </a:xfrm>
        </p:spPr>
        <p:txBody>
          <a:bodyPr>
            <a:normAutofit fontScale="25000" lnSpcReduction="20000"/>
          </a:bodyPr>
          <a:lstStyle/>
          <a:p>
            <a:pPr marL="609600" indent="-609600">
              <a:lnSpc>
                <a:spcPct val="80000"/>
              </a:lnSpc>
              <a:buNone/>
            </a:pPr>
            <a:endParaRPr lang="cs-CZ" sz="2800" dirty="0" smtClean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cs-CZ" sz="16000" dirty="0" err="1" smtClean="0">
                <a:solidFill>
                  <a:schemeClr val="tx2"/>
                </a:solidFill>
              </a:rPr>
              <a:t>nerv</a:t>
            </a:r>
            <a:r>
              <a:rPr lang="cs-CZ" sz="16000" dirty="0" err="1" smtClean="0">
                <a:solidFill>
                  <a:srgbClr val="0070C0"/>
                </a:solidFill>
              </a:rPr>
              <a:t>us</a:t>
            </a:r>
            <a:r>
              <a:rPr lang="cs-CZ" sz="16000" dirty="0">
                <a:solidFill>
                  <a:srgbClr val="0070C0"/>
                </a:solidFill>
              </a:rPr>
              <a:t>, </a:t>
            </a:r>
            <a:r>
              <a:rPr lang="cs-CZ" sz="16000" dirty="0" smtClean="0">
                <a:solidFill>
                  <a:srgbClr val="0070C0"/>
                </a:solidFill>
              </a:rPr>
              <a:t>ī., m.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16000" dirty="0" smtClean="0"/>
              <a:t>(</a:t>
            </a:r>
            <a:r>
              <a:rPr lang="cs-CZ" sz="16000" dirty="0" err="1" smtClean="0"/>
              <a:t>canc</a:t>
            </a:r>
            <a:r>
              <a:rPr lang="cs-CZ" sz="16000" dirty="0" err="1" smtClean="0">
                <a:solidFill>
                  <a:srgbClr val="0070C0"/>
                </a:solidFill>
              </a:rPr>
              <a:t>er</a:t>
            </a:r>
            <a:r>
              <a:rPr lang="cs-CZ" sz="16000" dirty="0" smtClean="0"/>
              <a:t>, </a:t>
            </a:r>
            <a:r>
              <a:rPr lang="cs-CZ" sz="16000" dirty="0" err="1" smtClean="0"/>
              <a:t>cr</a:t>
            </a:r>
            <a:r>
              <a:rPr lang="cs-CZ" sz="16000" dirty="0" err="1" smtClean="0">
                <a:solidFill>
                  <a:srgbClr val="0070C0"/>
                </a:solidFill>
              </a:rPr>
              <a:t>ī</a:t>
            </a:r>
            <a:r>
              <a:rPr lang="cs-CZ" sz="16000" dirty="0" smtClean="0"/>
              <a:t>,</a:t>
            </a:r>
            <a:r>
              <a:rPr lang="cs-CZ" sz="16000" dirty="0" smtClean="0">
                <a:solidFill>
                  <a:srgbClr val="0070C0"/>
                </a:solidFill>
              </a:rPr>
              <a:t> m.</a:t>
            </a:r>
            <a:r>
              <a:rPr lang="cs-CZ" sz="16000" dirty="0" smtClean="0"/>
              <a:t>; </a:t>
            </a:r>
            <a:r>
              <a:rPr lang="cs-CZ" sz="16000" dirty="0" err="1" smtClean="0"/>
              <a:t>pu</a:t>
            </a:r>
            <a:r>
              <a:rPr lang="cs-CZ" sz="16000" dirty="0" err="1" smtClean="0">
                <a:solidFill>
                  <a:srgbClr val="0070C0"/>
                </a:solidFill>
              </a:rPr>
              <a:t>er</a:t>
            </a:r>
            <a:r>
              <a:rPr lang="cs-CZ" sz="16000" dirty="0" smtClean="0"/>
              <a:t>, </a:t>
            </a:r>
            <a:r>
              <a:rPr lang="cs-CZ" sz="16000" dirty="0" err="1" smtClean="0"/>
              <a:t>er</a:t>
            </a:r>
            <a:r>
              <a:rPr lang="cs-CZ" sz="16000" dirty="0" err="1" smtClean="0">
                <a:solidFill>
                  <a:srgbClr val="0070C0"/>
                </a:solidFill>
              </a:rPr>
              <a:t>ī</a:t>
            </a:r>
            <a:r>
              <a:rPr lang="cs-CZ" sz="16000" dirty="0" smtClean="0"/>
              <a:t>, </a:t>
            </a:r>
            <a:r>
              <a:rPr lang="cs-CZ" sz="16000" dirty="0" smtClean="0">
                <a:solidFill>
                  <a:srgbClr val="0070C0"/>
                </a:solidFill>
              </a:rPr>
              <a:t>m.</a:t>
            </a:r>
            <a:r>
              <a:rPr lang="cs-CZ" sz="16000" dirty="0" smtClean="0"/>
              <a:t>)</a:t>
            </a:r>
          </a:p>
          <a:p>
            <a:pPr marL="609600" indent="-609600">
              <a:lnSpc>
                <a:spcPct val="80000"/>
              </a:lnSpc>
              <a:buNone/>
            </a:pPr>
            <a:endParaRPr lang="cs-CZ" sz="16000" dirty="0" smtClean="0"/>
          </a:p>
          <a:p>
            <a:pPr marL="609600" indent="-609600">
              <a:lnSpc>
                <a:spcPct val="80000"/>
              </a:lnSpc>
              <a:buNone/>
            </a:pPr>
            <a:endParaRPr lang="cs-CZ" sz="3900" dirty="0">
              <a:solidFill>
                <a:srgbClr val="0070C0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2800" dirty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9600" dirty="0" smtClean="0">
                <a:solidFill>
                  <a:schemeClr val="tx2"/>
                </a:solidFill>
              </a:rPr>
              <a:t>        </a:t>
            </a:r>
            <a:r>
              <a:rPr lang="cs-CZ" sz="9600" dirty="0" smtClean="0"/>
              <a:t>sg.				       </a:t>
            </a:r>
            <a:r>
              <a:rPr lang="cs-CZ" sz="9600" dirty="0" err="1" smtClean="0"/>
              <a:t>pl</a:t>
            </a:r>
            <a:r>
              <a:rPr lang="cs-CZ" sz="9600" dirty="0" smtClean="0"/>
              <a:t>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9600" dirty="0" smtClean="0"/>
              <a:t>1. nerv-</a:t>
            </a:r>
            <a:r>
              <a:rPr lang="cs-CZ" sz="9600" dirty="0" err="1" smtClean="0"/>
              <a:t>us</a:t>
            </a:r>
            <a:r>
              <a:rPr lang="cs-CZ" sz="9600" dirty="0" smtClean="0"/>
              <a:t>				1. nerv-ī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9600" dirty="0" smtClean="0"/>
              <a:t>2. nerv-ī				2. nerv-</a:t>
            </a:r>
            <a:r>
              <a:rPr lang="cs-CZ" sz="9600" dirty="0" err="1" smtClean="0"/>
              <a:t>ōrum</a:t>
            </a:r>
            <a:endParaRPr lang="cs-CZ" sz="9600" dirty="0" smtClean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9600" dirty="0" smtClean="0"/>
              <a:t>4. nerv-um				4. nerv-</a:t>
            </a:r>
            <a:r>
              <a:rPr lang="cs-CZ" sz="9600" dirty="0" err="1" smtClean="0"/>
              <a:t>ōs</a:t>
            </a:r>
            <a:endParaRPr lang="cs-CZ" sz="9600" dirty="0" smtClean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9600" dirty="0" smtClean="0"/>
              <a:t>6. nerv-ō				6. nerv-</a:t>
            </a:r>
            <a:r>
              <a:rPr lang="cs-CZ" sz="9600" dirty="0" err="1" smtClean="0"/>
              <a:t>īs</a:t>
            </a:r>
            <a:endParaRPr lang="cs-CZ" sz="9600" dirty="0" smtClean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9600" dirty="0" smtClean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9600" dirty="0" smtClean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9600" dirty="0" smtClean="0"/>
              <a:t>EXCEPTIONS: </a:t>
            </a:r>
            <a:r>
              <a:rPr lang="cs-CZ" sz="9600" dirty="0" err="1" smtClean="0"/>
              <a:t>atomus</a:t>
            </a:r>
            <a:r>
              <a:rPr lang="cs-CZ" sz="9600" dirty="0" smtClean="0"/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err="1" smtClean="0"/>
              <a:t>methodus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err="1" smtClean="0"/>
              <a:t>periodus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9600" dirty="0" smtClean="0"/>
              <a:t>	        </a:t>
            </a:r>
            <a:r>
              <a:rPr lang="cs-CZ" sz="9600" dirty="0" err="1" smtClean="0"/>
              <a:t>diameter</a:t>
            </a:r>
            <a:r>
              <a:rPr lang="cs-CZ" sz="9600" dirty="0" smtClean="0"/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 </a:t>
            </a:r>
            <a:r>
              <a:rPr lang="cs-CZ" sz="9600" dirty="0" err="1" smtClean="0"/>
              <a:t>alvus</a:t>
            </a:r>
            <a:r>
              <a:rPr lang="cs-CZ" sz="9600" dirty="0" smtClean="0"/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err="1" smtClean="0"/>
              <a:t>sambucus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 virus </a:t>
            </a:r>
            <a:r>
              <a:rPr lang="cs-CZ" sz="9600" dirty="0" smtClean="0">
                <a:solidFill>
                  <a:srgbClr val="00B050"/>
                </a:solidFill>
              </a:rPr>
              <a:t>(n.)</a:t>
            </a:r>
            <a:endParaRPr lang="cs-CZ" sz="9600" dirty="0">
              <a:solidFill>
                <a:srgbClr val="00B050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9600" dirty="0" smtClean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9600" dirty="0" smtClean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9600" dirty="0" smtClean="0"/>
              <a:t>!!! </a:t>
            </a:r>
            <a:r>
              <a:rPr lang="cs-CZ" sz="9600" dirty="0" err="1" smtClean="0"/>
              <a:t>musculus</a:t>
            </a:r>
            <a:r>
              <a:rPr lang="cs-CZ" sz="9600" dirty="0" smtClean="0"/>
              <a:t> </a:t>
            </a:r>
            <a:r>
              <a:rPr lang="cs-CZ" sz="9600" dirty="0" smtClean="0">
                <a:solidFill>
                  <a:srgbClr val="0070C0"/>
                </a:solidFill>
              </a:rPr>
              <a:t>(m.) </a:t>
            </a:r>
            <a:r>
              <a:rPr lang="cs-CZ" sz="9600" dirty="0" err="1" smtClean="0"/>
              <a:t>long</a:t>
            </a:r>
            <a:r>
              <a:rPr lang="cs-CZ" sz="9600" dirty="0" err="1" smtClean="0">
                <a:solidFill>
                  <a:srgbClr val="0070C0"/>
                </a:solidFill>
              </a:rPr>
              <a:t>us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smtClean="0"/>
              <a:t>X </a:t>
            </a:r>
            <a:r>
              <a:rPr lang="cs-CZ" sz="9600" dirty="0" err="1" smtClean="0"/>
              <a:t>periodus</a:t>
            </a:r>
            <a:r>
              <a:rPr lang="cs-CZ" sz="9600" dirty="0" smtClean="0"/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 </a:t>
            </a:r>
            <a:r>
              <a:rPr lang="cs-CZ" sz="9600" dirty="0" err="1" smtClean="0"/>
              <a:t>long</a:t>
            </a:r>
            <a:r>
              <a:rPr lang="cs-CZ" sz="9600" dirty="0" err="1" smtClean="0">
                <a:solidFill>
                  <a:srgbClr val="FF0000"/>
                </a:solidFill>
              </a:rPr>
              <a:t>a</a:t>
            </a:r>
            <a:r>
              <a:rPr lang="cs-CZ" sz="9600" dirty="0" smtClean="0">
                <a:solidFill>
                  <a:srgbClr val="FF0000"/>
                </a:solidFill>
              </a:rPr>
              <a:t> </a:t>
            </a:r>
            <a:r>
              <a:rPr lang="cs-CZ" sz="9600" dirty="0" smtClean="0"/>
              <a:t>X virus </a:t>
            </a:r>
            <a:r>
              <a:rPr lang="cs-CZ" sz="9600" dirty="0" smtClean="0">
                <a:solidFill>
                  <a:srgbClr val="00B050"/>
                </a:solidFill>
              </a:rPr>
              <a:t>(n.)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9600" dirty="0" err="1" smtClean="0"/>
              <a:t>valid</a:t>
            </a:r>
            <a:r>
              <a:rPr lang="cs-CZ" sz="9600" dirty="0" err="1" smtClean="0">
                <a:solidFill>
                  <a:srgbClr val="00B050"/>
                </a:solidFill>
              </a:rPr>
              <a:t>um</a:t>
            </a:r>
            <a:endParaRPr lang="cs-CZ" sz="9600" dirty="0">
              <a:solidFill>
                <a:srgbClr val="00B050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9600" dirty="0">
                <a:solidFill>
                  <a:schemeClr val="tx2"/>
                </a:solidFill>
              </a:rPr>
              <a:t>	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1600" dirty="0">
                <a:solidFill>
                  <a:schemeClr val="tx2"/>
                </a:solidFill>
              </a:rPr>
              <a:t>     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</a:pPr>
            <a:endParaRPr lang="cs-CZ" sz="1600" dirty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1600" dirty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arenR"/>
            </a:pPr>
            <a:endParaRPr lang="cs-CZ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/>
          <a:lstStyle/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5" name="Nadpis 2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35785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400" dirty="0" err="1" smtClean="0"/>
              <a:t>nephr</a:t>
            </a:r>
            <a:r>
              <a:rPr lang="cs-CZ" sz="4400" dirty="0" err="1" smtClean="0">
                <a:solidFill>
                  <a:srgbClr val="0070C0"/>
                </a:solidFill>
              </a:rPr>
              <a:t>os</a:t>
            </a:r>
            <a:r>
              <a:rPr lang="cs-CZ" sz="4400" dirty="0" smtClean="0">
                <a:solidFill>
                  <a:srgbClr val="0070C0"/>
                </a:solidFill>
              </a:rPr>
              <a:t>, i, m.</a:t>
            </a:r>
            <a:r>
              <a:rPr lang="cs-CZ" sz="4000" dirty="0" smtClean="0">
                <a:solidFill>
                  <a:srgbClr val="0070C0"/>
                </a:solidFill>
              </a:rPr>
              <a:t/>
            </a:r>
            <a:br>
              <a:rPr lang="cs-CZ" sz="4000" dirty="0" smtClean="0">
                <a:solidFill>
                  <a:srgbClr val="0070C0"/>
                </a:solidFill>
              </a:rPr>
            </a:br>
            <a:r>
              <a:rPr lang="cs-CZ" sz="4000" dirty="0" smtClean="0">
                <a:solidFill>
                  <a:srgbClr val="0070C0"/>
                </a:solidFill>
              </a:rPr>
              <a:t/>
            </a:r>
            <a:br>
              <a:rPr lang="cs-CZ" sz="4000" dirty="0" smtClean="0">
                <a:solidFill>
                  <a:srgbClr val="0070C0"/>
                </a:solidFill>
              </a:rPr>
            </a:br>
            <a:r>
              <a:rPr lang="cs-CZ" sz="4000" dirty="0" smtClean="0">
                <a:solidFill>
                  <a:srgbClr val="0070C0"/>
                </a:solidFill>
              </a:rPr>
              <a:t>	</a:t>
            </a:r>
            <a:r>
              <a:rPr lang="cs-CZ" sz="2700" dirty="0" smtClean="0">
                <a:solidFill>
                  <a:schemeClr val="tx1"/>
                </a:solidFill>
              </a:rPr>
              <a:t>sg.				        </a:t>
            </a:r>
            <a:r>
              <a:rPr lang="cs-CZ" sz="2700" dirty="0" err="1" smtClean="0">
                <a:solidFill>
                  <a:schemeClr val="tx1"/>
                </a:solidFill>
              </a:rPr>
              <a:t>pl</a:t>
            </a:r>
            <a:r>
              <a:rPr lang="cs-CZ" sz="2700" dirty="0" smtClean="0">
                <a:solidFill>
                  <a:schemeClr val="tx1"/>
                </a:solidFill>
              </a:rPr>
              <a:t>.</a:t>
            </a:r>
            <a:br>
              <a:rPr lang="cs-CZ" sz="2700" dirty="0" smtClean="0">
                <a:solidFill>
                  <a:schemeClr val="tx1"/>
                </a:solidFill>
              </a:rPr>
            </a:br>
            <a:r>
              <a:rPr lang="cs-CZ" sz="2700" dirty="0" smtClean="0">
                <a:solidFill>
                  <a:schemeClr val="tx1"/>
                </a:solidFill>
              </a:rPr>
              <a:t>1.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</a:t>
            </a:r>
            <a:r>
              <a:rPr lang="cs-CZ" sz="2700" dirty="0" smtClean="0">
                <a:solidFill>
                  <a:srgbClr val="FF0000"/>
                </a:solidFill>
              </a:rPr>
              <a:t>os</a:t>
            </a:r>
            <a:r>
              <a:rPr lang="cs-CZ" sz="2700" dirty="0" smtClean="0">
                <a:solidFill>
                  <a:schemeClr val="tx1"/>
                </a:solidFill>
              </a:rPr>
              <a:t>				1.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-ī</a:t>
            </a:r>
            <a:br>
              <a:rPr lang="cs-CZ" sz="2700" dirty="0" smtClean="0">
                <a:solidFill>
                  <a:schemeClr val="tx1"/>
                </a:solidFill>
              </a:rPr>
            </a:br>
            <a:r>
              <a:rPr lang="cs-CZ" sz="2700" dirty="0" smtClean="0">
                <a:solidFill>
                  <a:schemeClr val="tx1"/>
                </a:solidFill>
              </a:rPr>
              <a:t>2.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-ī				2.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</a:t>
            </a:r>
            <a:r>
              <a:rPr lang="cs-CZ" sz="2700" dirty="0" err="1" smtClean="0">
                <a:solidFill>
                  <a:schemeClr val="tx1"/>
                </a:solidFill>
              </a:rPr>
              <a:t>ōrum</a:t>
            </a:r>
            <a:r>
              <a:rPr lang="cs-CZ" sz="2700" dirty="0" smtClean="0">
                <a:solidFill>
                  <a:schemeClr val="tx1"/>
                </a:solidFill>
              </a:rPr>
              <a:t/>
            </a:r>
            <a:br>
              <a:rPr lang="cs-CZ" sz="2700" dirty="0" smtClean="0">
                <a:solidFill>
                  <a:schemeClr val="tx1"/>
                </a:solidFill>
              </a:rPr>
            </a:br>
            <a:r>
              <a:rPr lang="cs-CZ" sz="2700" dirty="0" smtClean="0">
                <a:solidFill>
                  <a:schemeClr val="tx1"/>
                </a:solidFill>
              </a:rPr>
              <a:t>4.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</a:t>
            </a:r>
            <a:r>
              <a:rPr lang="cs-CZ" sz="2700" dirty="0" smtClean="0">
                <a:solidFill>
                  <a:srgbClr val="FF0000"/>
                </a:solidFill>
              </a:rPr>
              <a:t>on	</a:t>
            </a:r>
            <a:r>
              <a:rPr lang="cs-CZ" sz="2700" dirty="0" smtClean="0">
                <a:solidFill>
                  <a:schemeClr val="tx1"/>
                </a:solidFill>
              </a:rPr>
              <a:t>			4.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</a:t>
            </a:r>
            <a:r>
              <a:rPr lang="cs-CZ" sz="2700" dirty="0" err="1" smtClean="0">
                <a:solidFill>
                  <a:schemeClr val="tx1"/>
                </a:solidFill>
              </a:rPr>
              <a:t>ōs</a:t>
            </a:r>
            <a:r>
              <a:rPr lang="cs-CZ" sz="2700" dirty="0" smtClean="0">
                <a:solidFill>
                  <a:schemeClr val="tx1"/>
                </a:solidFill>
              </a:rPr>
              <a:t/>
            </a:r>
            <a:br>
              <a:rPr lang="cs-CZ" sz="2700" dirty="0" smtClean="0">
                <a:solidFill>
                  <a:schemeClr val="tx1"/>
                </a:solidFill>
              </a:rPr>
            </a:br>
            <a:r>
              <a:rPr lang="cs-CZ" sz="2700" dirty="0" smtClean="0">
                <a:solidFill>
                  <a:schemeClr val="tx1"/>
                </a:solidFill>
              </a:rPr>
              <a:t>6.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-ō				6.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</a:t>
            </a:r>
            <a:r>
              <a:rPr lang="cs-CZ" sz="2700" dirty="0" err="1" smtClean="0">
                <a:solidFill>
                  <a:schemeClr val="tx1"/>
                </a:solidFill>
              </a:rPr>
              <a:t>īs</a:t>
            </a: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4000" dirty="0" smtClean="0">
                <a:solidFill>
                  <a:schemeClr val="tx1"/>
                </a:solidFill>
              </a:rPr>
              <a:t/>
            </a:r>
            <a:br>
              <a:rPr lang="cs-CZ" sz="4000" dirty="0" smtClean="0">
                <a:solidFill>
                  <a:schemeClr val="tx1"/>
                </a:solidFill>
              </a:rPr>
            </a:br>
            <a:r>
              <a:rPr lang="cs-CZ" sz="4000" dirty="0" smtClean="0">
                <a:solidFill>
                  <a:srgbClr val="0070C0"/>
                </a:solidFill>
              </a:rPr>
              <a:t/>
            </a:r>
            <a:br>
              <a:rPr lang="cs-CZ" sz="4000" dirty="0" smtClean="0">
                <a:solidFill>
                  <a:srgbClr val="0070C0"/>
                </a:solidFill>
              </a:rPr>
            </a:br>
            <a:endParaRPr lang="cs-CZ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95288" y="357166"/>
            <a:ext cx="8447087" cy="5643602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</a:pPr>
            <a:endParaRPr lang="cs-CZ" sz="800" dirty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4000" dirty="0" smtClean="0"/>
              <a:t>sept</a:t>
            </a:r>
            <a:r>
              <a:rPr lang="cs-CZ" sz="4000" dirty="0" smtClean="0">
                <a:solidFill>
                  <a:srgbClr val="00B050"/>
                </a:solidFill>
              </a:rPr>
              <a:t>um</a:t>
            </a:r>
            <a:r>
              <a:rPr lang="cs-CZ" sz="4000" dirty="0">
                <a:solidFill>
                  <a:srgbClr val="00B050"/>
                </a:solidFill>
              </a:rPr>
              <a:t>, </a:t>
            </a:r>
            <a:r>
              <a:rPr lang="cs-CZ" sz="4000" dirty="0" err="1" smtClean="0">
                <a:solidFill>
                  <a:srgbClr val="00B050"/>
                </a:solidFill>
              </a:rPr>
              <a:t>ī</a:t>
            </a:r>
            <a:r>
              <a:rPr lang="cs-CZ" sz="4000" dirty="0" smtClean="0">
                <a:solidFill>
                  <a:srgbClr val="00B050"/>
                </a:solidFill>
              </a:rPr>
              <a:t>., </a:t>
            </a:r>
            <a:r>
              <a:rPr lang="cs-CZ" sz="4000" dirty="0">
                <a:solidFill>
                  <a:srgbClr val="00B050"/>
                </a:solidFill>
              </a:rPr>
              <a:t>n</a:t>
            </a:r>
            <a:r>
              <a:rPr lang="cs-CZ" sz="4000" dirty="0" smtClean="0">
                <a:solidFill>
                  <a:srgbClr val="00B050"/>
                </a:solidFill>
              </a:rPr>
              <a:t>.</a:t>
            </a:r>
            <a:endParaRPr lang="cs-CZ" sz="24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	   sg. 				</a:t>
            </a:r>
            <a:r>
              <a:rPr lang="cs-CZ" sz="2400" dirty="0" smtClean="0"/>
              <a:t>        </a:t>
            </a:r>
            <a:r>
              <a:rPr lang="cs-CZ" sz="2400" dirty="0" err="1" smtClean="0"/>
              <a:t>pl</a:t>
            </a:r>
            <a:r>
              <a:rPr lang="cs-CZ" sz="2400" dirty="0"/>
              <a:t>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1. </a:t>
            </a:r>
            <a:r>
              <a:rPr lang="cs-CZ" sz="2400" dirty="0" smtClean="0"/>
              <a:t>sept-</a:t>
            </a:r>
            <a:r>
              <a:rPr lang="cs-CZ" sz="2400" dirty="0" smtClean="0">
                <a:solidFill>
                  <a:srgbClr val="FF0000"/>
                </a:solidFill>
              </a:rPr>
              <a:t>um</a:t>
            </a:r>
            <a:r>
              <a:rPr lang="cs-CZ" sz="2400" dirty="0"/>
              <a:t>			</a:t>
            </a:r>
            <a:r>
              <a:rPr lang="cs-CZ" sz="2400" dirty="0" smtClean="0"/>
              <a:t>	1</a:t>
            </a:r>
            <a:r>
              <a:rPr lang="cs-CZ" sz="2400" dirty="0"/>
              <a:t>. </a:t>
            </a:r>
            <a:r>
              <a:rPr lang="cs-CZ" sz="2400" dirty="0" smtClean="0"/>
              <a:t>sept-</a:t>
            </a:r>
            <a:r>
              <a:rPr lang="cs-CZ" sz="2400" dirty="0" smtClean="0">
                <a:solidFill>
                  <a:srgbClr val="FF0000"/>
                </a:solidFill>
              </a:rPr>
              <a:t>a</a:t>
            </a:r>
            <a:endParaRPr lang="cs-CZ" sz="2400" dirty="0">
              <a:solidFill>
                <a:srgbClr val="FF0000"/>
              </a:solidFill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2. </a:t>
            </a:r>
            <a:r>
              <a:rPr lang="cs-CZ" sz="2400" dirty="0" smtClean="0"/>
              <a:t>sept-ī</a:t>
            </a:r>
            <a:r>
              <a:rPr lang="cs-CZ" sz="2400" dirty="0"/>
              <a:t>				</a:t>
            </a:r>
            <a:r>
              <a:rPr lang="cs-CZ" sz="2400" dirty="0" smtClean="0"/>
              <a:t>2</a:t>
            </a:r>
            <a:r>
              <a:rPr lang="cs-CZ" sz="2400" dirty="0"/>
              <a:t>. </a:t>
            </a:r>
            <a:r>
              <a:rPr lang="cs-CZ" sz="2400" dirty="0" smtClean="0"/>
              <a:t>sept-</a:t>
            </a:r>
            <a:r>
              <a:rPr lang="cs-CZ" sz="2400" dirty="0" err="1" smtClean="0"/>
              <a:t>ōrum</a:t>
            </a:r>
            <a:endParaRPr lang="cs-CZ" sz="24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4. </a:t>
            </a:r>
            <a:r>
              <a:rPr lang="cs-CZ" sz="2400" dirty="0" smtClean="0"/>
              <a:t>sept-</a:t>
            </a:r>
            <a:r>
              <a:rPr lang="cs-CZ" sz="2400" dirty="0" smtClean="0">
                <a:solidFill>
                  <a:srgbClr val="FF0000"/>
                </a:solidFill>
              </a:rPr>
              <a:t>um</a:t>
            </a:r>
            <a:r>
              <a:rPr lang="cs-CZ" sz="2400" dirty="0"/>
              <a:t>			</a:t>
            </a:r>
            <a:r>
              <a:rPr lang="cs-CZ" sz="2400" dirty="0" smtClean="0"/>
              <a:t>	4</a:t>
            </a:r>
            <a:r>
              <a:rPr lang="cs-CZ" sz="2400" dirty="0"/>
              <a:t>. </a:t>
            </a:r>
            <a:r>
              <a:rPr lang="cs-CZ" sz="2400" dirty="0" smtClean="0"/>
              <a:t>sept-</a:t>
            </a:r>
            <a:r>
              <a:rPr lang="cs-CZ" sz="2400" dirty="0" smtClean="0">
                <a:solidFill>
                  <a:srgbClr val="FF0000"/>
                </a:solidFill>
              </a:rPr>
              <a:t>a</a:t>
            </a:r>
            <a:endParaRPr lang="cs-CZ" sz="2400" dirty="0">
              <a:solidFill>
                <a:srgbClr val="FF0000"/>
              </a:solidFill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6. </a:t>
            </a:r>
            <a:r>
              <a:rPr lang="cs-CZ" sz="2400" dirty="0" smtClean="0"/>
              <a:t>sept-ō</a:t>
            </a:r>
            <a:r>
              <a:rPr lang="cs-CZ" sz="2400" dirty="0"/>
              <a:t>				</a:t>
            </a:r>
            <a:r>
              <a:rPr lang="cs-CZ" sz="2400" dirty="0" smtClean="0"/>
              <a:t>6</a:t>
            </a:r>
            <a:r>
              <a:rPr lang="cs-CZ" sz="2400" dirty="0"/>
              <a:t>. </a:t>
            </a:r>
            <a:r>
              <a:rPr lang="cs-CZ" sz="2400" dirty="0" smtClean="0"/>
              <a:t>sept-</a:t>
            </a:r>
            <a:r>
              <a:rPr lang="cs-CZ" sz="2400" dirty="0" err="1" smtClean="0"/>
              <a:t>īs</a:t>
            </a:r>
            <a:endParaRPr lang="cs-CZ" sz="2400" dirty="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sz="2400" dirty="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sz="2400" dirty="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4000" dirty="0" err="1" smtClean="0"/>
              <a:t>cōl</a:t>
            </a:r>
            <a:r>
              <a:rPr lang="cs-CZ" sz="4000" dirty="0" err="1" smtClean="0">
                <a:solidFill>
                  <a:srgbClr val="00B050"/>
                </a:solidFill>
              </a:rPr>
              <a:t>on</a:t>
            </a:r>
            <a:r>
              <a:rPr lang="cs-CZ" sz="4000" dirty="0" smtClean="0">
                <a:solidFill>
                  <a:srgbClr val="00B050"/>
                </a:solidFill>
              </a:rPr>
              <a:t>, ī, n.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/>
              <a:t>     sg. 				      </a:t>
            </a:r>
            <a:r>
              <a:rPr lang="cs-CZ" sz="2400" dirty="0" err="1" smtClean="0"/>
              <a:t>pl</a:t>
            </a:r>
            <a:r>
              <a:rPr lang="cs-CZ" sz="2400" dirty="0" smtClean="0"/>
              <a:t>.</a:t>
            </a:r>
            <a:endParaRPr lang="cs-CZ" sz="24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cs-CZ" sz="2400" dirty="0" smtClean="0"/>
              <a:t>1.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smtClean="0">
                <a:solidFill>
                  <a:srgbClr val="FF0000"/>
                </a:solidFill>
              </a:rPr>
              <a:t>on</a:t>
            </a:r>
            <a:r>
              <a:rPr lang="cs-CZ" sz="2400" dirty="0" smtClean="0"/>
              <a:t>				1.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smtClean="0">
                <a:solidFill>
                  <a:srgbClr val="FF0000"/>
                </a:solidFill>
              </a:rPr>
              <a:t>a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400" dirty="0" smtClean="0"/>
              <a:t>2. </a:t>
            </a:r>
            <a:r>
              <a:rPr lang="cs-CZ" sz="2400" dirty="0" err="1" smtClean="0"/>
              <a:t>cōl</a:t>
            </a:r>
            <a:r>
              <a:rPr lang="cs-CZ" sz="2400" dirty="0" smtClean="0"/>
              <a:t>-ī				2.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err="1" smtClean="0"/>
              <a:t>ōrum</a:t>
            </a:r>
            <a:endParaRPr lang="cs-CZ" sz="2400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cs-CZ" sz="2400" dirty="0" smtClean="0"/>
              <a:t>4.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smtClean="0">
                <a:solidFill>
                  <a:srgbClr val="FF0000"/>
                </a:solidFill>
              </a:rPr>
              <a:t>on</a:t>
            </a:r>
            <a:r>
              <a:rPr lang="cs-CZ" sz="2400" dirty="0" smtClean="0"/>
              <a:t>				4.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smtClean="0">
                <a:solidFill>
                  <a:srgbClr val="FF0000"/>
                </a:solidFill>
              </a:rPr>
              <a:t>a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400" dirty="0" smtClean="0"/>
              <a:t>6. </a:t>
            </a:r>
            <a:r>
              <a:rPr lang="cs-CZ" sz="2400" dirty="0" err="1" smtClean="0"/>
              <a:t>cōl</a:t>
            </a:r>
            <a:r>
              <a:rPr lang="cs-CZ" sz="2400" dirty="0" smtClean="0"/>
              <a:t>-ō				6.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err="1" smtClean="0"/>
              <a:t>īs</a:t>
            </a:r>
            <a:endParaRPr lang="cs-CZ" sz="2400" dirty="0" smtClean="0"/>
          </a:p>
          <a:p>
            <a:pPr marL="609600" indent="-609600">
              <a:lnSpc>
                <a:spcPct val="80000"/>
              </a:lnSpc>
              <a:buNone/>
            </a:pPr>
            <a:endParaRPr lang="cs-CZ" sz="2400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sz="2400" dirty="0" smtClean="0"/>
              <a:t>A basic rule for neuters o</a:t>
            </a:r>
            <a:r>
              <a:rPr lang="cs-CZ" sz="2400" dirty="0" smtClean="0"/>
              <a:t>f</a:t>
            </a:r>
            <a:r>
              <a:rPr lang="en-US" sz="2400" dirty="0" smtClean="0"/>
              <a:t> all declensions: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Nom. and </a:t>
            </a:r>
            <a:r>
              <a:rPr lang="en-US" sz="2400" dirty="0" err="1" smtClean="0">
                <a:solidFill>
                  <a:srgbClr val="FF0000"/>
                </a:solidFill>
              </a:rPr>
              <a:t>akuz</a:t>
            </a:r>
            <a:r>
              <a:rPr lang="en-US" sz="2400" dirty="0" smtClean="0">
                <a:solidFill>
                  <a:srgbClr val="FF0000"/>
                </a:solidFill>
              </a:rPr>
              <a:t>. of </a:t>
            </a:r>
            <a:r>
              <a:rPr lang="en-US" sz="2400" dirty="0" err="1" smtClean="0">
                <a:solidFill>
                  <a:srgbClr val="FF0000"/>
                </a:solidFill>
              </a:rPr>
              <a:t>sg</a:t>
            </a:r>
            <a:r>
              <a:rPr lang="en-US" sz="2400" dirty="0" smtClean="0">
                <a:solidFill>
                  <a:srgbClr val="FF0000"/>
                </a:solidFill>
              </a:rPr>
              <a:t>. and pl. have the same form</a:t>
            </a:r>
            <a:r>
              <a:rPr lang="cs-CZ" sz="2400" dirty="0" smtClean="0">
                <a:solidFill>
                  <a:srgbClr val="FF0000"/>
                </a:solidFill>
              </a:rPr>
              <a:t>!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2143116"/>
            <a:ext cx="8540750" cy="3956059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/>
              <a:t>    </a:t>
            </a:r>
            <a:r>
              <a:rPr lang="cs-CZ" sz="2800" dirty="0"/>
              <a:t>sg.					    </a:t>
            </a:r>
            <a:r>
              <a:rPr lang="cs-CZ" sz="2800" dirty="0" err="1"/>
              <a:t>pl</a:t>
            </a:r>
            <a:r>
              <a:rPr lang="cs-CZ" sz="2800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cs-CZ" sz="2800" dirty="0" smtClean="0"/>
              <a:t>1. </a:t>
            </a:r>
            <a:r>
              <a:rPr lang="cs-CZ" sz="2800" dirty="0" err="1" smtClean="0"/>
              <a:t>vīrus</a:t>
            </a:r>
            <a:r>
              <a:rPr lang="cs-CZ" sz="2800" dirty="0"/>
              <a:t>					1. </a:t>
            </a:r>
            <a:r>
              <a:rPr lang="cs-CZ" sz="2800" dirty="0" err="1" smtClean="0"/>
              <a:t>vīra</a:t>
            </a:r>
            <a:endParaRPr lang="cs-CZ" sz="2800" dirty="0"/>
          </a:p>
          <a:p>
            <a:pPr>
              <a:buFont typeface="Wingdings" pitchFamily="2" charset="2"/>
              <a:buNone/>
            </a:pPr>
            <a:r>
              <a:rPr lang="cs-CZ" sz="2800" dirty="0"/>
              <a:t>2. </a:t>
            </a:r>
            <a:r>
              <a:rPr lang="cs-CZ" sz="2800" dirty="0" err="1" smtClean="0"/>
              <a:t>vīrī</a:t>
            </a:r>
            <a:r>
              <a:rPr lang="cs-CZ" sz="2800" dirty="0"/>
              <a:t>					</a:t>
            </a:r>
            <a:r>
              <a:rPr lang="cs-CZ" sz="2800" dirty="0" smtClean="0"/>
              <a:t>2</a:t>
            </a:r>
            <a:r>
              <a:rPr lang="cs-CZ" sz="2800" dirty="0"/>
              <a:t>. </a:t>
            </a:r>
            <a:r>
              <a:rPr lang="cs-CZ" sz="2800" dirty="0" err="1" smtClean="0"/>
              <a:t>vīrōrum</a:t>
            </a:r>
            <a:endParaRPr lang="cs-CZ" sz="2800" dirty="0"/>
          </a:p>
          <a:p>
            <a:pPr>
              <a:buFont typeface="Wingdings" pitchFamily="2" charset="2"/>
              <a:buNone/>
            </a:pPr>
            <a:r>
              <a:rPr lang="cs-CZ" sz="2800" dirty="0"/>
              <a:t>4. </a:t>
            </a:r>
            <a:r>
              <a:rPr lang="cs-CZ" sz="2800" dirty="0" err="1" smtClean="0"/>
              <a:t>vīrus</a:t>
            </a:r>
            <a:r>
              <a:rPr lang="cs-CZ" sz="2800" dirty="0"/>
              <a:t>					4. </a:t>
            </a:r>
            <a:r>
              <a:rPr lang="cs-CZ" sz="2800" dirty="0" err="1" smtClean="0"/>
              <a:t>vīra</a:t>
            </a:r>
            <a:endParaRPr lang="cs-CZ" sz="2800" dirty="0"/>
          </a:p>
          <a:p>
            <a:pPr>
              <a:buFont typeface="Wingdings" pitchFamily="2" charset="2"/>
              <a:buNone/>
            </a:pPr>
            <a:r>
              <a:rPr lang="cs-CZ" sz="2800" dirty="0"/>
              <a:t>6. </a:t>
            </a:r>
            <a:r>
              <a:rPr lang="cs-CZ" sz="2800" dirty="0" err="1" smtClean="0"/>
              <a:t>vīrō</a:t>
            </a:r>
            <a:r>
              <a:rPr lang="cs-CZ" sz="2800" dirty="0"/>
              <a:t>					6. </a:t>
            </a:r>
            <a:r>
              <a:rPr lang="cs-CZ" sz="2800" dirty="0" err="1" smtClean="0"/>
              <a:t>vīrīs</a:t>
            </a:r>
            <a:endParaRPr lang="cs-CZ" sz="2800" dirty="0" smtClean="0"/>
          </a:p>
          <a:p>
            <a:pPr>
              <a:buFont typeface="Wingdings" pitchFamily="2" charset="2"/>
              <a:buNone/>
            </a:pPr>
            <a:endParaRPr lang="cs-CZ" sz="2800" dirty="0" smtClean="0"/>
          </a:p>
          <a:p>
            <a:pPr>
              <a:buFont typeface="Wingdings" pitchFamily="2" charset="2"/>
              <a:buNone/>
            </a:pPr>
            <a:r>
              <a:rPr lang="cs-CZ" sz="2800" dirty="0" smtClean="0"/>
              <a:t>!!! vir</a:t>
            </a:r>
            <a:r>
              <a:rPr lang="cs-CZ" sz="2800" dirty="0" smtClean="0">
                <a:solidFill>
                  <a:srgbClr val="0070C0"/>
                </a:solidFill>
              </a:rPr>
              <a:t>us</a:t>
            </a:r>
            <a:r>
              <a:rPr lang="cs-CZ" sz="2800" dirty="0" smtClean="0"/>
              <a:t> </a:t>
            </a:r>
            <a:r>
              <a:rPr lang="cs-CZ" sz="2800" dirty="0" err="1" smtClean="0"/>
              <a:t>valid</a:t>
            </a:r>
            <a:r>
              <a:rPr lang="cs-CZ" sz="2800" dirty="0" err="1" smtClean="0">
                <a:solidFill>
                  <a:srgbClr val="00B050"/>
                </a:solidFill>
              </a:rPr>
              <a:t>um</a:t>
            </a:r>
            <a:r>
              <a:rPr lang="cs-CZ" sz="2800" dirty="0" smtClean="0"/>
              <a:t> !!!</a:t>
            </a:r>
          </a:p>
          <a:p>
            <a:pPr>
              <a:buFont typeface="Wingdings" pitchFamily="2" charset="2"/>
              <a:buNone/>
            </a:pPr>
            <a:endParaRPr lang="cs-CZ" sz="2800" dirty="0" smtClean="0"/>
          </a:p>
          <a:p>
            <a:pPr>
              <a:buFont typeface="Wingdings" pitchFamily="2" charset="2"/>
              <a:buNone/>
            </a:pPr>
            <a:endParaRPr lang="cs-CZ" sz="2800" dirty="0"/>
          </a:p>
          <a:p>
            <a:pPr>
              <a:buFont typeface="Wingdings" pitchFamily="2" charset="2"/>
              <a:buNone/>
            </a:pPr>
            <a:endParaRPr lang="cs-CZ" sz="2800" dirty="0"/>
          </a:p>
          <a:p>
            <a:endParaRPr lang="cs-CZ" sz="2800" dirty="0"/>
          </a:p>
        </p:txBody>
      </p:sp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28604"/>
            <a:ext cx="8229600" cy="1143008"/>
          </a:xfrm>
        </p:spPr>
        <p:txBody>
          <a:bodyPr>
            <a:normAutofit/>
          </a:bodyPr>
          <a:lstStyle/>
          <a:p>
            <a:r>
              <a:rPr lang="cs-CZ" sz="4000" b="0" dirty="0" err="1" smtClean="0"/>
              <a:t>How</a:t>
            </a:r>
            <a:r>
              <a:rPr lang="cs-CZ" sz="4000" b="0" dirty="0" smtClean="0"/>
              <a:t> do </a:t>
            </a:r>
            <a:r>
              <a:rPr lang="cs-CZ" sz="4000" b="0" dirty="0" err="1" smtClean="0"/>
              <a:t>we</a:t>
            </a:r>
            <a:r>
              <a:rPr lang="cs-CZ" sz="4000" b="0" dirty="0" smtClean="0"/>
              <a:t> </a:t>
            </a:r>
            <a:r>
              <a:rPr lang="cs-CZ" sz="4000" b="0" dirty="0" err="1" smtClean="0"/>
              <a:t>decline</a:t>
            </a:r>
            <a:r>
              <a:rPr lang="cs-CZ" sz="4000" b="0" dirty="0" smtClean="0"/>
              <a:t> </a:t>
            </a:r>
            <a:r>
              <a:rPr lang="cs-CZ" sz="4000" i="1" dirty="0" err="1" smtClean="0"/>
              <a:t>vīr</a:t>
            </a:r>
            <a:r>
              <a:rPr lang="cs-CZ" sz="4000" i="1" dirty="0" err="1" smtClean="0">
                <a:solidFill>
                  <a:srgbClr val="0070C0"/>
                </a:solidFill>
              </a:rPr>
              <a:t>us</a:t>
            </a:r>
            <a:r>
              <a:rPr lang="cs-CZ" sz="4000" i="1" dirty="0" smtClean="0"/>
              <a:t>, ī, </a:t>
            </a:r>
            <a:r>
              <a:rPr lang="cs-CZ" sz="4000" i="1" dirty="0" smtClean="0">
                <a:solidFill>
                  <a:srgbClr val="00B050"/>
                </a:solidFill>
              </a:rPr>
              <a:t>n.</a:t>
            </a:r>
            <a:r>
              <a:rPr lang="cs-CZ" sz="4000" dirty="0" smtClean="0">
                <a:solidFill>
                  <a:schemeClr val="tx1"/>
                </a:solidFill>
              </a:rPr>
              <a:t>?</a:t>
            </a:r>
            <a:endParaRPr lang="cs-CZ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571480"/>
            <a:ext cx="8540750" cy="5527695"/>
          </a:xfrm>
        </p:spPr>
        <p:txBody>
          <a:bodyPr>
            <a:norm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cs-CZ" sz="2800" b="1" dirty="0" err="1" smtClean="0">
                <a:solidFill>
                  <a:srgbClr val="0070C0"/>
                </a:solidFill>
              </a:rPr>
              <a:t>Excercise</a:t>
            </a:r>
            <a:r>
              <a:rPr lang="cs-CZ" sz="2800" b="1" dirty="0" smtClean="0">
                <a:solidFill>
                  <a:srgbClr val="0070C0"/>
                </a:solidFill>
              </a:rPr>
              <a:t>: </a:t>
            </a:r>
            <a:r>
              <a:rPr lang="cs-CZ" sz="2800" b="1" dirty="0" err="1" smtClean="0">
                <a:solidFill>
                  <a:srgbClr val="0070C0"/>
                </a:solidFill>
              </a:rPr>
              <a:t>What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is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the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declension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and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example</a:t>
            </a:r>
            <a:endParaRPr lang="cs-CZ" sz="2800" b="1" dirty="0" smtClean="0">
              <a:solidFill>
                <a:srgbClr val="0070C0"/>
              </a:solidFill>
            </a:endParaRPr>
          </a:p>
          <a:p>
            <a:pPr marL="609600" indent="-609600">
              <a:buFont typeface="Wingdings" pitchFamily="2" charset="2"/>
              <a:buNone/>
            </a:pPr>
            <a:r>
              <a:rPr lang="cs-CZ" sz="2800" b="1" dirty="0" smtClean="0">
                <a:solidFill>
                  <a:srgbClr val="0070C0"/>
                </a:solidFill>
              </a:rPr>
              <a:t>    			</a:t>
            </a:r>
            <a:r>
              <a:rPr lang="cs-CZ" sz="2800" b="1" dirty="0" err="1" smtClean="0">
                <a:solidFill>
                  <a:srgbClr val="0070C0"/>
                </a:solidFill>
              </a:rPr>
              <a:t>of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the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following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nouns</a:t>
            </a:r>
            <a:r>
              <a:rPr lang="cs-CZ" sz="2800" b="1" dirty="0" smtClean="0">
                <a:solidFill>
                  <a:srgbClr val="0070C0"/>
                </a:solidFill>
              </a:rPr>
              <a:t>? </a:t>
            </a:r>
            <a:r>
              <a:rPr lang="cs-CZ" sz="2800" b="1" dirty="0" err="1" smtClean="0">
                <a:solidFill>
                  <a:srgbClr val="0070C0"/>
                </a:solidFill>
              </a:rPr>
              <a:t>Decline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them</a:t>
            </a:r>
            <a:r>
              <a:rPr lang="cs-CZ" sz="2800" b="1" dirty="0" smtClean="0">
                <a:solidFill>
                  <a:srgbClr val="0070C0"/>
                </a:solidFill>
              </a:rPr>
              <a:t>  		in </a:t>
            </a:r>
            <a:r>
              <a:rPr lang="cs-CZ" sz="2800" b="1" dirty="0" err="1" smtClean="0">
                <a:solidFill>
                  <a:srgbClr val="0070C0"/>
                </a:solidFill>
              </a:rPr>
              <a:t>both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sg</a:t>
            </a:r>
            <a:r>
              <a:rPr lang="cs-CZ" sz="2800" b="1" dirty="0" smtClean="0">
                <a:solidFill>
                  <a:srgbClr val="0070C0"/>
                </a:solidFill>
              </a:rPr>
              <a:t>. </a:t>
            </a:r>
            <a:r>
              <a:rPr lang="cs-CZ" sz="2800" b="1" dirty="0" err="1" smtClean="0">
                <a:solidFill>
                  <a:srgbClr val="0070C0"/>
                </a:solidFill>
              </a:rPr>
              <a:t>and</a:t>
            </a:r>
            <a:r>
              <a:rPr lang="cs-CZ" sz="2800" b="1" dirty="0" smtClean="0">
                <a:solidFill>
                  <a:srgbClr val="0070C0"/>
                </a:solidFill>
              </a:rPr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pl</a:t>
            </a:r>
            <a:r>
              <a:rPr lang="cs-CZ" sz="2800" b="1" dirty="0" smtClean="0">
                <a:solidFill>
                  <a:srgbClr val="0070C0"/>
                </a:solidFill>
              </a:rPr>
              <a:t>.:</a:t>
            </a: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r>
              <a:rPr lang="cs-CZ" sz="2800" dirty="0" err="1" smtClean="0"/>
              <a:t>neonatus</a:t>
            </a: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r>
              <a:rPr lang="cs-CZ" sz="2800" dirty="0" smtClean="0"/>
              <a:t>diastole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sz="2800" dirty="0" err="1" smtClean="0"/>
              <a:t>opthalmos</a:t>
            </a: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r>
              <a:rPr lang="cs-CZ" sz="2800" dirty="0" err="1" smtClean="0"/>
              <a:t>venenum</a:t>
            </a:r>
            <a:endParaRPr lang="cs-CZ" sz="2800" dirty="0" smtClean="0"/>
          </a:p>
          <a:p>
            <a:pPr marL="609600" indent="-609600">
              <a:buNone/>
            </a:pPr>
            <a:r>
              <a:rPr lang="cs-CZ" sz="2800" dirty="0" err="1" smtClean="0"/>
              <a:t>diameter</a:t>
            </a:r>
            <a:endParaRPr lang="cs-CZ" sz="2800" dirty="0" smtClean="0"/>
          </a:p>
          <a:p>
            <a:pPr marL="609600" indent="-609600">
              <a:buNone/>
            </a:pPr>
            <a:r>
              <a:rPr lang="cs-CZ" sz="2800" dirty="0" smtClean="0"/>
              <a:t>ascites</a:t>
            </a:r>
          </a:p>
          <a:p>
            <a:pPr marL="609600" indent="-609600">
              <a:buNone/>
            </a:pPr>
            <a:r>
              <a:rPr lang="cs-CZ" sz="2800" dirty="0" err="1" smtClean="0"/>
              <a:t>palpebra</a:t>
            </a:r>
            <a:endParaRPr lang="cs-CZ" sz="2800" dirty="0" smtClean="0"/>
          </a:p>
          <a:p>
            <a:pPr marL="609600" indent="-609600">
              <a:buNone/>
            </a:pPr>
            <a:r>
              <a:rPr lang="cs-CZ" sz="2800" dirty="0" err="1" smtClean="0"/>
              <a:t>olecranon</a:t>
            </a:r>
            <a:endParaRPr lang="cs-CZ" sz="2800" dirty="0" smtClean="0"/>
          </a:p>
          <a:p>
            <a:pPr marL="609600" indent="-609600">
              <a:buNone/>
            </a:pP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palata</a:t>
            </a:r>
          </a:p>
          <a:p>
            <a:pPr>
              <a:buNone/>
            </a:pPr>
            <a:r>
              <a:rPr lang="cs-CZ" dirty="0" err="1" smtClean="0"/>
              <a:t>angulis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oculos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ovariorum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nephron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alvo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icterum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olecranon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atomi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signo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71570"/>
          </a:xfrm>
        </p:spPr>
        <p:txBody>
          <a:bodyPr>
            <a:normAutofit/>
          </a:bodyPr>
          <a:lstStyle/>
          <a:p>
            <a:r>
              <a:rPr lang="cs-CZ" sz="2800" dirty="0" err="1" smtClean="0">
                <a:solidFill>
                  <a:srgbClr val="0070C0"/>
                </a:solidFill>
              </a:rPr>
              <a:t>Exercise</a:t>
            </a:r>
            <a:r>
              <a:rPr lang="cs-CZ" sz="2800" dirty="0" smtClean="0">
                <a:solidFill>
                  <a:srgbClr val="0070C0"/>
                </a:solidFill>
              </a:rPr>
              <a:t>: </a:t>
            </a:r>
            <a:r>
              <a:rPr lang="cs-CZ" sz="2800" dirty="0" err="1" smtClean="0">
                <a:solidFill>
                  <a:srgbClr val="0070C0"/>
                </a:solidFill>
              </a:rPr>
              <a:t>What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is</a:t>
            </a:r>
            <a:r>
              <a:rPr lang="cs-CZ" sz="2800" smtClean="0">
                <a:solidFill>
                  <a:srgbClr val="0070C0"/>
                </a:solidFill>
              </a:rPr>
              <a:t> the</a:t>
            </a:r>
            <a:r>
              <a:rPr lang="cs-CZ" sz="2800" dirty="0" smtClean="0">
                <a:solidFill>
                  <a:srgbClr val="0070C0"/>
                </a:solidFill>
              </a:rPr>
              <a:t> case </a:t>
            </a:r>
            <a:r>
              <a:rPr lang="cs-CZ" sz="2800" dirty="0" err="1" smtClean="0">
                <a:solidFill>
                  <a:srgbClr val="0070C0"/>
                </a:solidFill>
              </a:rPr>
              <a:t>and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number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of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the</a:t>
            </a:r>
            <a:r>
              <a:rPr lang="cs-CZ" sz="2800" dirty="0" smtClean="0">
                <a:solidFill>
                  <a:srgbClr val="0070C0"/>
                </a:solidFill>
              </a:rPr>
              <a:t> 	       </a:t>
            </a:r>
            <a:r>
              <a:rPr lang="cs-CZ" sz="2800" dirty="0" err="1" smtClean="0">
                <a:solidFill>
                  <a:srgbClr val="0070C0"/>
                </a:solidFill>
              </a:rPr>
              <a:t>following</a:t>
            </a:r>
            <a:r>
              <a:rPr lang="cs-CZ" sz="2800" dirty="0" smtClean="0">
                <a:solidFill>
                  <a:srgbClr val="0070C0"/>
                </a:solidFill>
              </a:rPr>
              <a:t> </a:t>
            </a:r>
            <a:r>
              <a:rPr lang="cs-CZ" sz="2800" dirty="0" err="1" smtClean="0">
                <a:solidFill>
                  <a:srgbClr val="0070C0"/>
                </a:solidFill>
              </a:rPr>
              <a:t>nouns</a:t>
            </a:r>
            <a:r>
              <a:rPr lang="cs-CZ" sz="2800" dirty="0" smtClean="0">
                <a:solidFill>
                  <a:srgbClr val="0070C0"/>
                </a:solidFill>
              </a:rPr>
              <a:t>? </a:t>
            </a:r>
            <a:endParaRPr lang="cs-CZ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257</TotalTime>
  <Words>342</Words>
  <Application>Microsoft Office PowerPoint</Application>
  <PresentationFormat>Předvádění na obrazovce (4:3)</PresentationFormat>
  <Paragraphs>139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Shluk</vt:lpstr>
      <vt:lpstr>Snímek 1</vt:lpstr>
      <vt:lpstr>Snímek 2</vt:lpstr>
      <vt:lpstr>EXAMPLES:</vt:lpstr>
      <vt:lpstr>Snímek 4</vt:lpstr>
      <vt:lpstr>  nephros, i, m.   sg.            pl. 1. nephr-os    1. nephr-ī 2. nephr-ī    2. nephr-ōrum 4. nephr-on    4. nephr-ōs 6. nephr-ō    6. nephr-īs    </vt:lpstr>
      <vt:lpstr>Snímek 6</vt:lpstr>
      <vt:lpstr>How do we decline vīrus, ī, n.?</vt:lpstr>
      <vt:lpstr>Snímek 8</vt:lpstr>
      <vt:lpstr>Exercise: What is the case and number of the         following nouns? </vt:lpstr>
      <vt:lpstr>ADJECTIVES OF 1st and 2nd DECLENSION</vt:lpstr>
      <vt:lpstr>Adjectives in –er, -a, -um </vt:lpstr>
      <vt:lpstr> Exercise: Translate the terms and decline in         both sg. and pl.: </vt:lpstr>
      <vt:lpstr>Medical Terms: </vt:lpstr>
    </vt:vector>
  </TitlesOfParts>
  <Company>CJV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Satis est, ut tria verba Latine vel Graece dicas coram plebe, et eximius est medicus.</dc:title>
  <dc:creator>CJV</dc:creator>
  <cp:lastModifiedBy>juklova</cp:lastModifiedBy>
  <cp:revision>24</cp:revision>
  <dcterms:created xsi:type="dcterms:W3CDTF">2010-09-30T08:35:09Z</dcterms:created>
  <dcterms:modified xsi:type="dcterms:W3CDTF">2011-10-03T06:01:29Z</dcterms:modified>
</cp:coreProperties>
</file>