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9" r:id="rId2"/>
    <p:sldId id="317" r:id="rId3"/>
    <p:sldId id="288" r:id="rId4"/>
    <p:sldId id="289" r:id="rId5"/>
    <p:sldId id="291" r:id="rId6"/>
    <p:sldId id="319" r:id="rId7"/>
    <p:sldId id="305" r:id="rId8"/>
    <p:sldId id="262" r:id="rId9"/>
    <p:sldId id="311" r:id="rId10"/>
    <p:sldId id="264" r:id="rId11"/>
    <p:sldId id="313" r:id="rId12"/>
    <p:sldId id="320" r:id="rId13"/>
    <p:sldId id="273" r:id="rId14"/>
    <p:sldId id="271" r:id="rId15"/>
    <p:sldId id="274" r:id="rId16"/>
    <p:sldId id="275" r:id="rId17"/>
    <p:sldId id="284" r:id="rId18"/>
    <p:sldId id="295" r:id="rId19"/>
    <p:sldId id="296" r:id="rId20"/>
    <p:sldId id="297" r:id="rId21"/>
    <p:sldId id="324" r:id="rId22"/>
    <p:sldId id="298" r:id="rId23"/>
    <p:sldId id="325" r:id="rId24"/>
    <p:sldId id="261" r:id="rId25"/>
    <p:sldId id="322" r:id="rId26"/>
    <p:sldId id="323" r:id="rId27"/>
    <p:sldId id="260" r:id="rId28"/>
    <p:sldId id="331" r:id="rId29"/>
    <p:sldId id="327" r:id="rId30"/>
    <p:sldId id="300" r:id="rId31"/>
    <p:sldId id="301" r:id="rId32"/>
    <p:sldId id="302" r:id="rId33"/>
    <p:sldId id="330" r:id="rId34"/>
    <p:sldId id="303" r:id="rId35"/>
    <p:sldId id="306" r:id="rId36"/>
    <p:sldId id="277" r:id="rId37"/>
    <p:sldId id="315" r:id="rId38"/>
    <p:sldId id="304" r:id="rId39"/>
    <p:sldId id="279" r:id="rId40"/>
    <p:sldId id="307" r:id="rId41"/>
    <p:sldId id="268" r:id="rId42"/>
    <p:sldId id="299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 autoAdjust="0"/>
    <p:restoredTop sz="94660"/>
  </p:normalViewPr>
  <p:slideViewPr>
    <p:cSldViewPr>
      <p:cViewPr varScale="1">
        <p:scale>
          <a:sx n="134" d="100"/>
          <a:sy n="134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70BB00-566A-4A4B-A34E-22AED0FD39BC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CD3B3A-7707-4025-A94D-6CB9A80124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D0E213-925A-428B-B8EC-A2452EC958B3}" type="slidenum">
              <a:rPr lang="cs-CZ" sz="1200"/>
              <a:pPr algn="r"/>
              <a:t>1</a:t>
            </a:fld>
            <a:endParaRPr 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latin typeface="Arial" charset="0"/>
              </a:rPr>
              <a:t>Vztahu mezi rozsahem výběru, přesností a spolehlivostí odhadu  mohu použít ke </a:t>
            </a:r>
            <a:r>
              <a:rPr lang="cs-CZ" b="1" smtClean="0">
                <a:latin typeface="Arial" charset="0"/>
              </a:rPr>
              <a:t>stanovení potřebného rozsahu výběru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6F54-546C-41C0-BD32-867972A19F52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89B2-1900-4853-A052-69BBABA775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C6C2-2E43-471C-B1EA-41AFE5592CDF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F48A-B880-4B9A-9BA6-2153720AF0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3783-71A0-4BFA-8C03-33E33FDC9AA1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7A65-775B-40B9-8DCB-0BE20BE629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7947-0893-4B8F-96A0-87B6DE48EADA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C2E4-210C-4F7D-AF8D-3E297B55E7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4A68-AF86-46EC-8F3A-B242FAAA0EB5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4290-E367-4B71-AAAA-ABBB630F1C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F41E-4536-476A-B846-F8A009EC1F32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37AA-CFA9-4AC5-B2AF-7BE471A74D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905A-778E-41B2-9FE4-38BB4F4DF580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167D-738D-499E-A79D-21633D169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08B6-D9D1-43FC-8252-A5B658E61D60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6EAD-F8EA-4C81-BCD7-C16F68DBCC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C883-26C9-4FF3-A253-F25F7C2CB32A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8616-DD07-4991-BAD9-5F6AEB991C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4607-1FD1-4DE1-93EE-C793B211E330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440F-6077-4535-8D6F-2F399EA615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3414-6F3C-4A81-AC83-A99E34D70D37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208D0-42EA-444F-89D1-0CF2CDD400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DFBAA5-1C47-459F-83A5-04A14194A251}" type="datetimeFigureOut">
              <a:rPr lang="cs-CZ"/>
              <a:pPr>
                <a:defRPr/>
              </a:pPr>
              <a:t>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EDD6C5-73E0-4A4D-A8C9-554606342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765175"/>
            <a:ext cx="7696200" cy="806450"/>
          </a:xfrm>
        </p:spPr>
        <p:txBody>
          <a:bodyPr/>
          <a:lstStyle/>
          <a:p>
            <a:pPr algn="l" eaLnBrk="1" hangingPunct="1"/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>
                <a:solidFill>
                  <a:srgbClr val="0000CC"/>
                </a:solidFill>
              </a:rPr>
              <a:t/>
            </a:r>
            <a:br>
              <a:rPr lang="cs-CZ" sz="4000" smtClean="0">
                <a:solidFill>
                  <a:srgbClr val="0000CC"/>
                </a:solidFill>
              </a:rPr>
            </a:br>
            <a:r>
              <a:rPr lang="cs-CZ" sz="3200" smtClean="0"/>
              <a:t>8. SEMINÁŘ</a:t>
            </a:r>
            <a:br>
              <a:rPr lang="cs-CZ" sz="3200" smtClean="0"/>
            </a:br>
            <a:r>
              <a:rPr lang="cs-CZ" sz="4000" smtClean="0">
                <a:solidFill>
                  <a:srgbClr val="0000CC"/>
                </a:solidFill>
              </a:rPr>
              <a:t/>
            </a:r>
            <a:br>
              <a:rPr lang="cs-CZ" sz="4000" smtClean="0">
                <a:solidFill>
                  <a:srgbClr val="0000CC"/>
                </a:solidFill>
              </a:rPr>
            </a:br>
            <a:r>
              <a:rPr lang="cs-CZ" sz="4000" smtClean="0">
                <a:solidFill>
                  <a:srgbClr val="0000CC"/>
                </a:solidFill>
              </a:rPr>
              <a:t/>
            </a:r>
            <a:br>
              <a:rPr lang="cs-CZ" sz="4000" smtClean="0">
                <a:solidFill>
                  <a:srgbClr val="0000CC"/>
                </a:solidFill>
              </a:rPr>
            </a:br>
            <a:r>
              <a:rPr lang="cs-CZ" sz="4000" smtClean="0">
                <a:solidFill>
                  <a:srgbClr val="0000CC"/>
                </a:solidFill>
              </a:rPr>
              <a:t/>
            </a:r>
            <a:br>
              <a:rPr lang="cs-CZ" sz="4000" smtClean="0">
                <a:solidFill>
                  <a:srgbClr val="0000CC"/>
                </a:solidFill>
              </a:rPr>
            </a:br>
            <a:endParaRPr lang="cs-CZ" sz="4000" smtClean="0">
              <a:solidFill>
                <a:srgbClr val="0000CC"/>
              </a:solidFill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2852738"/>
            <a:ext cx="7696200" cy="1368425"/>
          </a:xfrm>
          <a:ln w="76200">
            <a:solidFill>
              <a:srgbClr val="92D05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50"/>
              </a:spcBef>
              <a:buFont typeface="Wingdings" pitchFamily="2" charset="2"/>
              <a:buNone/>
            </a:pPr>
            <a:endParaRPr lang="cs-CZ" sz="1500" b="1" smtClean="0">
              <a:solidFill>
                <a:srgbClr val="0000CC"/>
              </a:solidFill>
              <a:latin typeface="Arial Black" pitchFamily="34" charset="0"/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lnSpc>
                <a:spcPct val="80000"/>
              </a:lnSpc>
              <a:spcBef>
                <a:spcPts val="50"/>
              </a:spcBef>
              <a:buFont typeface="Wingdings" pitchFamily="2" charset="2"/>
              <a:buNone/>
            </a:pPr>
            <a:r>
              <a:rPr lang="cs-CZ" sz="3400" b="1" smtClean="0">
                <a:solidFill>
                  <a:srgbClr val="0000CC"/>
                </a:solidFill>
                <a:latin typeface="Arial Black" pitchFamily="34" charset="0"/>
                <a:ea typeface="Arial Unicode MS" pitchFamily="34" charset="-128"/>
                <a:cs typeface="Rod" pitchFamily="49" charset="-79"/>
              </a:rPr>
              <a:t>INDUKTIVNÍ STATISTIKA</a:t>
            </a:r>
          </a:p>
          <a:p>
            <a:pPr algn="ctr" eaLnBrk="1" hangingPunct="1">
              <a:lnSpc>
                <a:spcPct val="80000"/>
              </a:lnSpc>
              <a:spcBef>
                <a:spcPts val="50"/>
              </a:spcBef>
              <a:buFont typeface="Wingdings" pitchFamily="2" charset="2"/>
              <a:buNone/>
            </a:pPr>
            <a:endParaRPr lang="cs-CZ" sz="2600" b="1" smtClean="0"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lnSpc>
                <a:spcPct val="80000"/>
              </a:lnSpc>
              <a:spcBef>
                <a:spcPts val="50"/>
              </a:spcBef>
              <a:buFont typeface="Wingdings" pitchFamily="2" charset="2"/>
              <a:buNone/>
            </a:pPr>
            <a:r>
              <a:rPr lang="cs-CZ" sz="2600" b="1" smtClean="0">
                <a:ea typeface="Arial Unicode MS" pitchFamily="34" charset="-128"/>
                <a:cs typeface="Rod" pitchFamily="49" charset="-79"/>
              </a:rPr>
              <a:t>1. ODHADY PARAMETR</a:t>
            </a:r>
            <a:r>
              <a:rPr lang="cs-CZ" sz="2000" b="1" smtClean="0">
                <a:ea typeface="Arial Unicode MS" pitchFamily="34" charset="-128"/>
                <a:cs typeface="Rod" pitchFamily="49" charset="-79"/>
              </a:rPr>
              <a:t>Ů</a:t>
            </a:r>
            <a:endParaRPr lang="cs-CZ" sz="2000" smtClean="0"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cs-CZ" sz="3100" smtClean="0">
              <a:ea typeface="Arial Unicode MS" pitchFamily="34" charset="-128"/>
              <a:cs typeface="Rod" pitchFamily="49" charset="-79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None/>
            </a:pPr>
            <a:endParaRPr lang="cs-CZ" sz="1400" smtClean="0">
              <a:solidFill>
                <a:srgbClr val="0000CC"/>
              </a:solidFill>
              <a:ea typeface="Arial Unicode MS" pitchFamily="34" charset="-128"/>
              <a:cs typeface="Rod" pitchFamily="49" charset="-79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cs-CZ" sz="1400" smtClean="0">
              <a:ea typeface="Arial Unicode MS" pitchFamily="34" charset="-128"/>
              <a:cs typeface="Rod" pitchFamily="49" charset="-79"/>
            </a:endParaRPr>
          </a:p>
        </p:txBody>
      </p:sp>
      <p:sp>
        <p:nvSpPr>
          <p:cNvPr id="14339" name="Obdélník 1"/>
          <p:cNvSpPr>
            <a:spLocks noChangeArrowheads="1"/>
          </p:cNvSpPr>
          <p:nvPr/>
        </p:nvSpPr>
        <p:spPr bwMode="auto">
          <a:xfrm>
            <a:off x="2916238" y="1196975"/>
            <a:ext cx="71437" cy="460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9288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</a:rPr>
              <a:t>Empirické a pravděpodobnostní rozdělení</a:t>
            </a:r>
            <a:r>
              <a:rPr lang="cs-CZ" sz="3600" smtClean="0">
                <a:solidFill>
                  <a:srgbClr val="0000FF"/>
                </a:solidFill>
              </a:rPr>
              <a:t/>
            </a:r>
            <a:br>
              <a:rPr lang="cs-CZ" sz="3600" smtClean="0">
                <a:solidFill>
                  <a:srgbClr val="0000FF"/>
                </a:solidFill>
              </a:rPr>
            </a:br>
            <a:endParaRPr lang="cs-CZ" sz="3600" smtClean="0">
              <a:solidFill>
                <a:srgbClr val="0000FF"/>
              </a:solidFill>
            </a:endParaRP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b="1" smtClean="0">
                <a:solidFill>
                  <a:srgbClr val="CC0000"/>
                </a:solidFill>
              </a:rPr>
              <a:t>V empirickém rozdělení</a:t>
            </a:r>
            <a:r>
              <a:rPr lang="cs-CZ" sz="2200" b="1" smtClean="0"/>
              <a:t> </a:t>
            </a:r>
            <a:r>
              <a:rPr lang="cs-CZ" sz="2200" smtClean="0"/>
              <a:t>(</a:t>
            </a:r>
            <a:r>
              <a:rPr lang="cs-CZ" sz="2000" smtClean="0">
                <a:latin typeface="Arial" charset="0"/>
              </a:rPr>
              <a:t>histogram</a:t>
            </a:r>
            <a:r>
              <a:rPr lang="cs-CZ" sz="2200" smtClean="0">
                <a:latin typeface="Arial" charset="0"/>
              </a:rPr>
              <a:t>,</a:t>
            </a:r>
            <a:r>
              <a:rPr lang="cs-CZ" sz="2200" smtClean="0"/>
              <a:t>polygon četností) jsou popsány četnosti, se kterými se naměřené hodnoty vyskytovaly ve výběrovém souboru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200" smtClean="0"/>
              <a:t>				X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b="1" smtClean="0">
                <a:solidFill>
                  <a:srgbClr val="CC0000"/>
                </a:solidFill>
              </a:rPr>
              <a:t>Pravděpodobnostní rozdělení</a:t>
            </a:r>
            <a:r>
              <a:rPr lang="cs-CZ" sz="2200" b="1" smtClean="0"/>
              <a:t> </a:t>
            </a:r>
            <a:r>
              <a:rPr lang="cs-CZ" sz="2200" smtClean="0"/>
              <a:t>(pravděpodobnostní křivka) vyjadřuje </a:t>
            </a:r>
            <a:r>
              <a:rPr lang="cs-CZ" sz="2200" b="1" smtClean="0"/>
              <a:t>očekávání</a:t>
            </a:r>
            <a:r>
              <a:rPr lang="cs-CZ" sz="2200" smtClean="0"/>
              <a:t>, </a:t>
            </a:r>
            <a:r>
              <a:rPr lang="cs-CZ" sz="2200" u="sng" smtClean="0"/>
              <a:t>jak často</a:t>
            </a:r>
            <a:r>
              <a:rPr lang="cs-CZ" sz="2200" smtClean="0"/>
              <a:t> se budou jednotlivé </a:t>
            </a:r>
            <a:r>
              <a:rPr lang="cs-CZ" sz="2200" u="sng" smtClean="0"/>
              <a:t>hodnoty vyskytovat v nekonečně velkém souboru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200" u="sng" smtClean="0"/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2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b="1" smtClean="0"/>
              <a:t>Pravděpodobnostní rozdělení</a:t>
            </a:r>
            <a:r>
              <a:rPr lang="cs-CZ" sz="2200" smtClean="0"/>
              <a:t> náhodných veličin jsou </a:t>
            </a:r>
            <a:r>
              <a:rPr lang="cs-CZ" sz="2200" u="sng" smtClean="0"/>
              <a:t>teoretické (matematické)  modely</a:t>
            </a:r>
            <a:r>
              <a:rPr lang="cs-CZ" sz="2200" smtClean="0"/>
              <a:t>, jejichž pomocí popisujeme nejrůznější reálné situace. Navzdory  různorodosti a mnohotvárnosti přírodních  a společenských jevů vystačíme v praxi s malým počtem modelů(tj. typů rozdělení).</a:t>
            </a:r>
          </a:p>
          <a:p>
            <a:pPr eaLnBrk="1" hangingPunct="1">
              <a:lnSpc>
                <a:spcPct val="80000"/>
              </a:lnSpc>
            </a:pPr>
            <a:endParaRPr lang="cs-CZ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0000CC"/>
                </a:solidFill>
              </a:rPr>
              <a:t>Typy pravděpodobnostních rozdělení</a:t>
            </a:r>
            <a:r>
              <a:rPr lang="cs-CZ" sz="4000" smtClean="0">
                <a:solidFill>
                  <a:srgbClr val="0000CC"/>
                </a:solidFill>
              </a:rPr>
              <a:t/>
            </a:r>
            <a:br>
              <a:rPr lang="cs-CZ" sz="4000" smtClean="0">
                <a:solidFill>
                  <a:srgbClr val="0000CC"/>
                </a:solidFill>
              </a:rPr>
            </a:br>
            <a:endParaRPr lang="cs-CZ" sz="4000" smtClean="0">
              <a:solidFill>
                <a:srgbClr val="0000CC"/>
              </a:solidFill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229600" cy="57324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2000" b="1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b="1" smtClean="0">
                <a:solidFill>
                  <a:srgbClr val="FF0000"/>
                </a:solidFill>
                <a:latin typeface="Arial Black" pitchFamily="34" charset="0"/>
              </a:rPr>
              <a:t>Diskrétní veličiny</a:t>
            </a:r>
            <a:endParaRPr lang="cs-CZ" sz="200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binomické rozdělení (jev – nejev)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rovnoměrné rozdělení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Poissonovo rozdělení (vzácné jevy)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2000" smtClean="0"/>
              <a:t> 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2000" b="1" smtClean="0">
                <a:solidFill>
                  <a:srgbClr val="FF0000"/>
                </a:solidFill>
                <a:latin typeface="Arial Black" pitchFamily="34" charset="0"/>
              </a:rPr>
              <a:t>Spojité veličiny</a:t>
            </a:r>
            <a:endParaRPr lang="cs-CZ" sz="200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</a:t>
            </a:r>
            <a:r>
              <a:rPr lang="cs-CZ" sz="2000" b="1" smtClean="0"/>
              <a:t>normální</a:t>
            </a:r>
            <a:r>
              <a:rPr lang="cs-CZ" sz="2000" b="1" smtClean="0">
                <a:latin typeface="Arial" charset="0"/>
              </a:rPr>
              <a:t> </a:t>
            </a:r>
            <a:r>
              <a:rPr lang="cs-CZ" sz="1800" b="1" smtClean="0">
                <a:latin typeface="Arial" charset="0"/>
              </a:rPr>
              <a:t>(Gaussovo)</a:t>
            </a:r>
            <a:r>
              <a:rPr lang="cs-CZ" sz="2000" b="1" smtClean="0"/>
              <a:t> </a:t>
            </a:r>
            <a:r>
              <a:rPr lang="cs-CZ" sz="2000" smtClean="0"/>
              <a:t>rozdělení</a:t>
            </a:r>
            <a:r>
              <a:rPr lang="cs-CZ" sz="2000" smtClean="0">
                <a:latin typeface="Arial" charset="0"/>
              </a:rPr>
              <a:t>      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Studentovo t-rozdělení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Snedecorovo F-rozdělení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Chí-kvadrát rozdělení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2000" smtClean="0"/>
              <a:t> 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2000" b="1" smtClean="0"/>
              <a:t>Pozn.:</a:t>
            </a:r>
            <a:endParaRPr lang="cs-CZ" sz="2000" smtClean="0"/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S veličinou zacházíme jako s normálně rozdělenou, pokud nemáme dostatečné důvody pro vyvrácení této domněnky. 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000" smtClean="0"/>
              <a:t> Rozložení většiny veličin lze převést na normální rozdělení.</a:t>
            </a:r>
          </a:p>
          <a:p>
            <a:pPr marL="0" indent="0"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1500" smtClean="0"/>
              <a:t/>
            </a:r>
            <a:br>
              <a:rPr lang="cs-CZ" sz="1500" smtClean="0"/>
            </a:br>
            <a:endParaRPr lang="cs-CZ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0000FF"/>
                </a:solidFill>
              </a:rPr>
              <a:t>NORMÁLNÍ </a:t>
            </a:r>
            <a:r>
              <a:rPr lang="cs-CZ" sz="3200" b="1" smtClean="0">
                <a:solidFill>
                  <a:srgbClr val="0000FF"/>
                </a:solidFill>
                <a:latin typeface="Arial" charset="0"/>
              </a:rPr>
              <a:t>(GAUSSOVO)</a:t>
            </a:r>
            <a:r>
              <a:rPr lang="cs-CZ" sz="4000" b="1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sz="4000" b="1" smtClean="0">
                <a:solidFill>
                  <a:srgbClr val="0000FF"/>
                </a:solidFill>
              </a:rPr>
              <a:t>ROZDĚLENÍ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 </a:t>
            </a:r>
            <a:r>
              <a:rPr lang="cs-CZ" b="1" smtClean="0">
                <a:latin typeface="Arial" charset="0"/>
              </a:rPr>
              <a:t>nejdůležitější</a:t>
            </a:r>
            <a:r>
              <a:rPr lang="cs-CZ" smtClean="0">
                <a:latin typeface="Arial" charset="0"/>
              </a:rPr>
              <a:t> spojité rozdělení</a:t>
            </a:r>
          </a:p>
          <a:p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 </a:t>
            </a:r>
            <a:r>
              <a:rPr lang="cs-CZ" sz="2800" smtClean="0">
                <a:latin typeface="Arial" charset="0"/>
              </a:rPr>
              <a:t>NV má normální rozdělení tehdy, je - li tvořena nahromaděním velkého počtu nepatrných nezávislých příčin nahodilé povahy.</a:t>
            </a:r>
          </a:p>
          <a:p>
            <a:endParaRPr lang="cs-CZ" sz="2800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př.- tělesná výška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63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00FF"/>
                </a:solidFill>
              </a:rPr>
              <a:t>NORMÁLNÍ </a:t>
            </a:r>
            <a:r>
              <a:rPr lang="cs-CZ" sz="3200" b="1" dirty="0">
                <a:solidFill>
                  <a:srgbClr val="0000FF"/>
                </a:solidFill>
              </a:rPr>
              <a:t>ROZDĚLENÍ</a:t>
            </a:r>
            <a:br>
              <a:rPr lang="cs-CZ" sz="3200" b="1" dirty="0">
                <a:solidFill>
                  <a:srgbClr val="0000FF"/>
                </a:solidFill>
              </a:rPr>
            </a:br>
            <a:r>
              <a:rPr lang="cs-CZ" sz="3200" b="1" dirty="0">
                <a:solidFill>
                  <a:srgbClr val="0000FF"/>
                </a:solidFill>
              </a:rPr>
              <a:t>(</a:t>
            </a:r>
            <a:r>
              <a:rPr lang="cs-CZ" sz="3200" b="1" dirty="0" smtClean="0">
                <a:solidFill>
                  <a:srgbClr val="0000FF"/>
                </a:solidFill>
              </a:rPr>
              <a:t>GAUSSOVA KŘIVKA)</a:t>
            </a:r>
            <a:endParaRPr lang="cs-CZ" sz="3200" b="1" dirty="0">
              <a:solidFill>
                <a:srgbClr val="0000FF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288" y="981075"/>
            <a:ext cx="8362950" cy="54006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Frekvenční křivka NR je jednoznačně určena dvěma parametry: </a:t>
            </a:r>
            <a:r>
              <a:rPr lang="el-GR" sz="2400" b="1" dirty="0" smtClean="0">
                <a:solidFill>
                  <a:srgbClr val="FF0000"/>
                </a:solidFill>
              </a:rPr>
              <a:t>μ</a:t>
            </a:r>
            <a:r>
              <a:rPr lang="cs-CZ" sz="2400" dirty="0" smtClean="0"/>
              <a:t> a </a:t>
            </a:r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r>
              <a:rPr lang="cs-CZ" sz="2400" dirty="0" smtClean="0"/>
              <a:t>.</a:t>
            </a:r>
          </a:p>
          <a:p>
            <a:pPr lvl="1"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cs-CZ" sz="2000" dirty="0" smtClean="0"/>
              <a:t>μ	 - určuje polohu křivky na ose x (analogie  m)</a:t>
            </a:r>
          </a:p>
          <a:p>
            <a:pPr lvl="1"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cs-CZ" sz="2000" dirty="0" smtClean="0"/>
              <a:t>σ</a:t>
            </a:r>
            <a:r>
              <a:rPr lang="cs-CZ" sz="2000" dirty="0"/>
              <a:t> </a:t>
            </a:r>
            <a:r>
              <a:rPr lang="cs-CZ" sz="2000" dirty="0" smtClean="0"/>
              <a:t>- určuje tvar křivky (analogie s)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cs-CZ" sz="2400" dirty="0" smtClean="0"/>
              <a:t>Symetrické rozdělení četností, parametr μ = průměr a zároveň nejčetnější hodnota, která půlí plochu pod křivkou na dvě stejně velké části</a:t>
            </a:r>
          </a:p>
        </p:txBody>
      </p:sp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4676775" cy="262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1835150" y="1519238"/>
            <a:ext cx="2592388" cy="75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>
            <a:off x="3141663" y="2060575"/>
            <a:ext cx="0" cy="18002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ovéPole 17"/>
          <p:cNvSpPr txBox="1">
            <a:spLocks noChangeArrowheads="1"/>
          </p:cNvSpPr>
          <p:nvPr/>
        </p:nvSpPr>
        <p:spPr bwMode="auto">
          <a:xfrm>
            <a:off x="755650" y="1544638"/>
            <a:ext cx="46767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Matematický model rozdělení četností spojité náhodné veličiny</a:t>
            </a:r>
          </a:p>
          <a:p>
            <a:endParaRPr lang="cs-CZ">
              <a:latin typeface="Calibri" pitchFamily="34" charset="0"/>
            </a:endParaRPr>
          </a:p>
        </p:txBody>
      </p:sp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916113"/>
            <a:ext cx="37798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NORMÁLNÍ ROZDĚLENÍ</a:t>
            </a:r>
            <a:endParaRPr lang="cs-CZ" smtClean="0"/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cs-CZ" smtClean="0"/>
              <a:t>Frekvenční křivky normálního rozdělení se stejnými směrodatnými odchylkami a odlišnými průměry ( </a:t>
            </a:r>
            <a:r>
              <a:rPr lang="el-GR" smtClean="0"/>
              <a:t>μ</a:t>
            </a:r>
            <a:r>
              <a:rPr lang="cs-CZ" smtClean="0"/>
              <a:t>1 ≠ </a:t>
            </a:r>
            <a:r>
              <a:rPr lang="el-GR" smtClean="0"/>
              <a:t>μ</a:t>
            </a:r>
            <a:r>
              <a:rPr lang="cs-CZ" smtClean="0"/>
              <a:t>2; </a:t>
            </a:r>
            <a:r>
              <a:rPr lang="el-GR" smtClean="0"/>
              <a:t>σ</a:t>
            </a:r>
            <a:r>
              <a:rPr lang="cs-CZ" smtClean="0"/>
              <a:t>1 = </a:t>
            </a:r>
            <a:r>
              <a:rPr lang="el-GR" smtClean="0"/>
              <a:t>σ</a:t>
            </a:r>
            <a:r>
              <a:rPr lang="cs-CZ" smtClean="0"/>
              <a:t>2 )</a:t>
            </a:r>
          </a:p>
        </p:txBody>
      </p:sp>
      <p:pic>
        <p:nvPicPr>
          <p:cNvPr id="28675" name="Picture 6" descr="img1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141663"/>
            <a:ext cx="5830888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NORMÁLNÍ ROZDĚLENÍ</a:t>
            </a:r>
            <a:endParaRPr lang="cs-CZ" smtClean="0"/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Frekvenční křivky normálního rozdělení se stejnými průměry a odlišnými směrodatnými odchylkami ( </a:t>
            </a:r>
            <a:r>
              <a:rPr lang="el-GR" smtClean="0"/>
              <a:t>μ</a:t>
            </a:r>
            <a:r>
              <a:rPr lang="cs-CZ" smtClean="0"/>
              <a:t>1 = </a:t>
            </a:r>
            <a:r>
              <a:rPr lang="el-GR" smtClean="0"/>
              <a:t>μ</a:t>
            </a:r>
            <a:r>
              <a:rPr lang="cs-CZ" smtClean="0"/>
              <a:t>2; </a:t>
            </a:r>
            <a:r>
              <a:rPr lang="el-GR" smtClean="0"/>
              <a:t>σ</a:t>
            </a:r>
            <a:r>
              <a:rPr lang="cs-CZ" smtClean="0"/>
              <a:t>1≠ </a:t>
            </a:r>
            <a:r>
              <a:rPr lang="el-GR" smtClean="0"/>
              <a:t>σ</a:t>
            </a:r>
            <a:r>
              <a:rPr lang="cs-CZ" smtClean="0"/>
              <a:t>2)</a:t>
            </a:r>
          </a:p>
        </p:txBody>
      </p:sp>
      <p:pic>
        <p:nvPicPr>
          <p:cNvPr id="29699" name="Picture 6" descr="img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141663"/>
            <a:ext cx="547211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pPr eaLnBrk="1" hangingPunct="1"/>
            <a:r>
              <a:rPr lang="cs-CZ" sz="3800" b="1" smtClean="0">
                <a:solidFill>
                  <a:srgbClr val="0000FF"/>
                </a:solidFill>
              </a:rPr>
              <a:t>VLASTNOSTI NORMÁLNÍHO ROZDĚLENÍ</a:t>
            </a:r>
            <a:endParaRPr lang="cs-CZ" sz="3800" smtClean="0"/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600200"/>
            <a:ext cx="8712968" cy="4997152"/>
          </a:xfrm>
          <a:blipFill rotWithShape="1">
            <a:blip r:embed="rId2" cstate="print"/>
            <a:stretch>
              <a:fillRect l="-559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981075"/>
            <a:ext cx="414813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pPr eaLnBrk="1" hangingPunct="1"/>
            <a:r>
              <a:rPr lang="cs-CZ" sz="3800" b="1" smtClean="0">
                <a:solidFill>
                  <a:srgbClr val="0000FF"/>
                </a:solidFill>
              </a:rPr>
              <a:t>VLASTNOSTI NORMÁLNÍHO ROZDĚLENÍ</a:t>
            </a:r>
            <a:endParaRPr lang="cs-CZ" sz="3800" smtClean="0"/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Častěji nás ale zajímá, v </a:t>
            </a:r>
            <a:r>
              <a:rPr lang="cs-CZ" sz="2000" u="sng" smtClean="0"/>
              <a:t>jakém intervalu leží 95% (99%) hodnot sledované veličiny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smtClean="0">
                <a:latin typeface="Arial" charset="0"/>
              </a:rPr>
              <a:t>pak lze tvrdit</a:t>
            </a:r>
            <a:r>
              <a:rPr lang="cs-CZ" sz="2000" smtClean="0"/>
              <a:t>, že s pravděpodobností 95% (99%) se hodnoty sledované veličiny nacházejí právě v tomto intervalu resp., že 95% hodnot, kterých sledovaná veličina nabývá, leží v tomto intervalu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tento interval je vymezen tzv. </a:t>
            </a:r>
            <a:r>
              <a:rPr lang="cs-CZ" sz="2000" b="1" smtClean="0"/>
              <a:t>kritickými hodnotami normálního rozdělení</a:t>
            </a:r>
            <a:r>
              <a:rPr lang="cs-CZ" sz="20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 </a:t>
            </a:r>
            <a:r>
              <a:rPr lang="cs-CZ" sz="2400" smtClean="0"/>
              <a:t>P ( µ - 1,96</a:t>
            </a:r>
            <a:r>
              <a:rPr lang="el-GR" sz="2400" smtClean="0"/>
              <a:t>σ</a:t>
            </a:r>
            <a:r>
              <a:rPr lang="cs-CZ" sz="2400" smtClean="0"/>
              <a:t> </a:t>
            </a:r>
            <a:r>
              <a:rPr lang="el-GR" sz="2400" smtClean="0"/>
              <a:t>≤</a:t>
            </a:r>
            <a:r>
              <a:rPr lang="cs-CZ" sz="2400" smtClean="0"/>
              <a:t>  x ≤ µ + 1,96</a:t>
            </a:r>
            <a:r>
              <a:rPr lang="el-GR" sz="2400" smtClean="0"/>
              <a:t>σ</a:t>
            </a:r>
            <a:r>
              <a:rPr lang="cs-CZ" sz="2400" smtClean="0"/>
              <a:t>)= 0,95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 </a:t>
            </a:r>
            <a:r>
              <a:rPr lang="cs-CZ" sz="2400" smtClean="0"/>
              <a:t>P  (µ - 2,58</a:t>
            </a:r>
            <a:r>
              <a:rPr lang="el-GR" sz="2400" smtClean="0"/>
              <a:t>σ</a:t>
            </a:r>
            <a:r>
              <a:rPr lang="cs-CZ" sz="2400" smtClean="0"/>
              <a:t> </a:t>
            </a:r>
            <a:r>
              <a:rPr lang="el-GR" sz="2400" smtClean="0"/>
              <a:t>≤</a:t>
            </a:r>
            <a:r>
              <a:rPr lang="cs-CZ" sz="2400" smtClean="0"/>
              <a:t>  x ≤ µ + 2,58</a:t>
            </a:r>
            <a:r>
              <a:rPr lang="el-GR" sz="2400" smtClean="0"/>
              <a:t>σ</a:t>
            </a:r>
            <a:r>
              <a:rPr lang="cs-CZ" sz="2400" smtClean="0"/>
              <a:t>)= 0,99</a:t>
            </a:r>
          </a:p>
          <a:p>
            <a:pPr eaLnBrk="1" hangingPunct="1">
              <a:lnSpc>
                <a:spcPct val="90000"/>
              </a:lnSpc>
            </a:pPr>
            <a:endParaRPr lang="cs-CZ" sz="2000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350" y="981075"/>
            <a:ext cx="414813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569325" cy="922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b="1" cap="all" dirty="0" smtClean="0">
                <a:solidFill>
                  <a:srgbClr val="0000FF"/>
                </a:solidFill>
              </a:rPr>
              <a:t>KRITICKÉ HODNOTY </a:t>
            </a:r>
            <a:r>
              <a:rPr lang="cs-CZ" sz="3800" b="1" dirty="0" smtClean="0">
                <a:solidFill>
                  <a:srgbClr val="0000FF"/>
                </a:solidFill>
              </a:rPr>
              <a:t>NORMÁLNÍHO ROZDĚLENÍ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dirty="0" smtClean="0"/>
              <a:t>Kritické hodnoty</a:t>
            </a:r>
            <a:r>
              <a:rPr lang="cs-CZ" sz="2200" dirty="0" smtClean="0"/>
              <a:t> normálního rozložení: </a:t>
            </a:r>
            <a:r>
              <a:rPr lang="cs-CZ" sz="2200" b="1" dirty="0" smtClean="0"/>
              <a:t>1,96</a:t>
            </a:r>
            <a:r>
              <a:rPr lang="el-GR" sz="2200" dirty="0" smtClean="0"/>
              <a:t>σ</a:t>
            </a:r>
            <a:r>
              <a:rPr lang="cs-CZ" sz="2200" dirty="0" smtClean="0"/>
              <a:t> a </a:t>
            </a:r>
            <a:r>
              <a:rPr lang="cs-CZ" sz="2200" b="1" dirty="0" smtClean="0"/>
              <a:t>2,58</a:t>
            </a:r>
            <a:r>
              <a:rPr lang="el-GR" sz="2200" dirty="0" smtClean="0"/>
              <a:t>σ</a:t>
            </a:r>
            <a:endParaRPr lang="cs-CZ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V intervalu </a:t>
            </a:r>
            <a:r>
              <a:rPr lang="cs-CZ" sz="2200" b="1" dirty="0" smtClean="0"/>
              <a:t>(</a:t>
            </a:r>
            <a:r>
              <a:rPr lang="el-GR" sz="2200" b="1" dirty="0" smtClean="0"/>
              <a:t>μ</a:t>
            </a:r>
            <a:r>
              <a:rPr lang="cs-CZ" sz="2200" b="1" dirty="0" smtClean="0">
                <a:solidFill>
                  <a:srgbClr val="0000FF"/>
                </a:solidFill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- 1,96</a:t>
            </a:r>
            <a:r>
              <a:rPr lang="el-GR" sz="2200" b="1" dirty="0" smtClean="0"/>
              <a:t>σ</a:t>
            </a:r>
            <a:r>
              <a:rPr lang="cs-CZ" sz="2200" b="1" dirty="0" smtClean="0"/>
              <a:t>; </a:t>
            </a:r>
            <a:r>
              <a:rPr lang="el-GR" sz="2200" b="1" dirty="0" smtClean="0"/>
              <a:t>μ</a:t>
            </a:r>
            <a:r>
              <a:rPr lang="cs-CZ" sz="2200" b="1" dirty="0" smtClean="0"/>
              <a:t> + </a:t>
            </a:r>
            <a:r>
              <a:rPr lang="cs-CZ" sz="2200" b="1" dirty="0" smtClean="0">
                <a:solidFill>
                  <a:srgbClr val="FF0000"/>
                </a:solidFill>
              </a:rPr>
              <a:t>1,96</a:t>
            </a:r>
            <a:r>
              <a:rPr lang="el-GR" sz="2200" b="1" dirty="0" smtClean="0"/>
              <a:t>σ</a:t>
            </a:r>
            <a:r>
              <a:rPr lang="cs-CZ" sz="2200" b="1" dirty="0" smtClean="0"/>
              <a:t>)</a:t>
            </a:r>
            <a:r>
              <a:rPr lang="cs-CZ" sz="2200" dirty="0" smtClean="0"/>
              <a:t> se nachází </a:t>
            </a:r>
            <a:r>
              <a:rPr lang="cs-CZ" sz="2200" b="1" dirty="0" smtClean="0">
                <a:solidFill>
                  <a:srgbClr val="FF0000"/>
                </a:solidFill>
              </a:rPr>
              <a:t>95 %</a:t>
            </a:r>
            <a:r>
              <a:rPr lang="cs-CZ" sz="2200" dirty="0" smtClean="0"/>
              <a:t> všech možných hodnot sledované veličiny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V intervalu </a:t>
            </a:r>
            <a:r>
              <a:rPr lang="cs-CZ" sz="2200" b="1" dirty="0" smtClean="0"/>
              <a:t>(</a:t>
            </a:r>
            <a:r>
              <a:rPr lang="el-GR" sz="2200" b="1" dirty="0" smtClean="0"/>
              <a:t>μ</a:t>
            </a:r>
            <a:r>
              <a:rPr lang="cs-CZ" sz="2200" b="1" dirty="0" smtClean="0">
                <a:solidFill>
                  <a:srgbClr val="0000FF"/>
                </a:solidFill>
              </a:rPr>
              <a:t> </a:t>
            </a:r>
            <a:r>
              <a:rPr lang="cs-CZ" sz="2200" b="1" dirty="0" smtClean="0">
                <a:solidFill>
                  <a:srgbClr val="00B050"/>
                </a:solidFill>
              </a:rPr>
              <a:t>– 2,58</a:t>
            </a:r>
            <a:r>
              <a:rPr lang="el-GR" sz="2200" b="1" dirty="0" smtClean="0"/>
              <a:t>σ</a:t>
            </a:r>
            <a:r>
              <a:rPr lang="cs-CZ" sz="2200" b="1" dirty="0" smtClean="0"/>
              <a:t>; </a:t>
            </a:r>
            <a:r>
              <a:rPr lang="el-GR" sz="2200" b="1" dirty="0" smtClean="0"/>
              <a:t>μ</a:t>
            </a:r>
            <a:r>
              <a:rPr lang="cs-CZ" sz="2200" b="1" dirty="0" smtClean="0"/>
              <a:t> </a:t>
            </a:r>
            <a:r>
              <a:rPr lang="cs-CZ" sz="2200" b="1" dirty="0" smtClean="0">
                <a:solidFill>
                  <a:srgbClr val="00B050"/>
                </a:solidFill>
              </a:rPr>
              <a:t>+ 2,58</a:t>
            </a:r>
            <a:r>
              <a:rPr lang="el-GR" sz="2200" b="1" dirty="0" smtClean="0"/>
              <a:t>σ</a:t>
            </a:r>
            <a:r>
              <a:rPr lang="cs-CZ" sz="2200" b="1" dirty="0" smtClean="0"/>
              <a:t>)</a:t>
            </a:r>
            <a:r>
              <a:rPr lang="cs-CZ" sz="2200" b="1" dirty="0" smtClean="0">
                <a:solidFill>
                  <a:srgbClr val="0000FF"/>
                </a:solidFill>
              </a:rPr>
              <a:t> </a:t>
            </a:r>
            <a:r>
              <a:rPr lang="cs-CZ" sz="2200" dirty="0" smtClean="0"/>
              <a:t>se nachází </a:t>
            </a:r>
            <a:r>
              <a:rPr lang="cs-CZ" sz="2200" b="1" dirty="0" smtClean="0">
                <a:solidFill>
                  <a:srgbClr val="00B050"/>
                </a:solidFill>
              </a:rPr>
              <a:t>99%</a:t>
            </a:r>
            <a:r>
              <a:rPr lang="cs-CZ" sz="2200" dirty="0" smtClean="0"/>
              <a:t> všech možných hodnot sledované veličiny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3277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6032500" cy="345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276600" y="1052513"/>
            <a:ext cx="574675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276600" y="1422400"/>
            <a:ext cx="574675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048000" y="1844675"/>
            <a:ext cx="10922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692275" y="4230688"/>
            <a:ext cx="576263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30438" y="4238625"/>
            <a:ext cx="576262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771775" y="4214813"/>
            <a:ext cx="576263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276600" y="4238625"/>
            <a:ext cx="574675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μ</a:t>
            </a:r>
            <a:r>
              <a:rPr lang="cs-CZ" dirty="0"/>
              <a:t>v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716338" y="4198938"/>
            <a:ext cx="5762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211638" y="4198938"/>
            <a:ext cx="5762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773613" y="4214813"/>
            <a:ext cx="5762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32782" name="TextovéPole 17"/>
          <p:cNvSpPr txBox="1">
            <a:spLocks noChangeArrowheads="1"/>
          </p:cNvSpPr>
          <p:nvPr/>
        </p:nvSpPr>
        <p:spPr bwMode="auto">
          <a:xfrm>
            <a:off x="3059113" y="998538"/>
            <a:ext cx="1008062" cy="2619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>
                <a:solidFill>
                  <a:srgbClr val="00B050"/>
                </a:solidFill>
                <a:latin typeface="Calibri" pitchFamily="34" charset="0"/>
              </a:rPr>
              <a:t>             </a:t>
            </a:r>
            <a:r>
              <a:rPr lang="cs-CZ" sz="1100" b="1">
                <a:solidFill>
                  <a:srgbClr val="00B050"/>
                </a:solidFill>
                <a:latin typeface="Calibri" pitchFamily="34" charset="0"/>
              </a:rPr>
              <a:t>99%</a:t>
            </a:r>
            <a:endParaRPr lang="cs-CZ" sz="9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311525" y="1365250"/>
            <a:ext cx="576263" cy="176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32784" name="TextovéPole 19"/>
          <p:cNvSpPr txBox="1">
            <a:spLocks noChangeArrowheads="1"/>
          </p:cNvSpPr>
          <p:nvPr/>
        </p:nvSpPr>
        <p:spPr bwMode="auto">
          <a:xfrm>
            <a:off x="3048000" y="1409700"/>
            <a:ext cx="1008063" cy="2619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latin typeface="Calibri" pitchFamily="34" charset="0"/>
              </a:rPr>
              <a:t>             </a:t>
            </a:r>
            <a:r>
              <a:rPr lang="cs-CZ" sz="1100" b="1">
                <a:solidFill>
                  <a:srgbClr val="FF0000"/>
                </a:solidFill>
                <a:latin typeface="Calibri" pitchFamily="34" charset="0"/>
              </a:rPr>
              <a:t>95%</a:t>
            </a:r>
            <a:endParaRPr lang="cs-CZ" sz="9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785" name="TextovéPole 20"/>
          <p:cNvSpPr txBox="1">
            <a:spLocks noChangeArrowheads="1"/>
          </p:cNvSpPr>
          <p:nvPr/>
        </p:nvSpPr>
        <p:spPr bwMode="auto">
          <a:xfrm>
            <a:off x="3419475" y="4179888"/>
            <a:ext cx="684213" cy="2778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latin typeface="Calibri" pitchFamily="34" charset="0"/>
              </a:rPr>
              <a:t>μ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2786" name="TextovéPole 21"/>
          <p:cNvSpPr txBox="1">
            <a:spLocks noChangeArrowheads="1"/>
          </p:cNvSpPr>
          <p:nvPr/>
        </p:nvSpPr>
        <p:spPr bwMode="auto">
          <a:xfrm>
            <a:off x="1908175" y="4164013"/>
            <a:ext cx="1008063" cy="2762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latin typeface="Calibri" pitchFamily="34" charset="0"/>
              </a:rPr>
              <a:t>              </a:t>
            </a:r>
            <a:r>
              <a:rPr lang="cs-CZ" sz="1200" b="1">
                <a:solidFill>
                  <a:srgbClr val="FF0000"/>
                </a:solidFill>
                <a:latin typeface="Calibri" pitchFamily="34" charset="0"/>
              </a:rPr>
              <a:t>-1,96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2787" name="TextovéPole 23"/>
          <p:cNvSpPr txBox="1">
            <a:spLocks noChangeArrowheads="1"/>
          </p:cNvSpPr>
          <p:nvPr/>
        </p:nvSpPr>
        <p:spPr bwMode="auto">
          <a:xfrm>
            <a:off x="4356100" y="4156075"/>
            <a:ext cx="1079500" cy="2762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solidFill>
                  <a:srgbClr val="FF0000"/>
                </a:solidFill>
                <a:latin typeface="Calibri" pitchFamily="34" charset="0"/>
              </a:rPr>
              <a:t>1,96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2788" name="Obdélník 24"/>
          <p:cNvSpPr>
            <a:spLocks noChangeArrowheads="1"/>
          </p:cNvSpPr>
          <p:nvPr/>
        </p:nvSpPr>
        <p:spPr bwMode="auto">
          <a:xfrm>
            <a:off x="1584325" y="4167188"/>
            <a:ext cx="5905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B050"/>
                </a:solidFill>
                <a:latin typeface="Calibri" pitchFamily="34" charset="0"/>
              </a:rPr>
              <a:t>-2,58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2789" name="Obdélník 25"/>
          <p:cNvSpPr>
            <a:spLocks noChangeArrowheads="1"/>
          </p:cNvSpPr>
          <p:nvPr/>
        </p:nvSpPr>
        <p:spPr bwMode="auto">
          <a:xfrm>
            <a:off x="4895850" y="4171950"/>
            <a:ext cx="5445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B050"/>
                </a:solidFill>
                <a:latin typeface="Calibri" pitchFamily="34" charset="0"/>
              </a:rPr>
              <a:t>2,58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0000FF"/>
                </a:solidFill>
              </a:rPr>
              <a:t>Tabulky normálního rozdělení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 nematematiky</a:t>
            </a:r>
          </a:p>
          <a:p>
            <a:pPr eaLnBrk="1" hangingPunct="1"/>
            <a:r>
              <a:rPr lang="cs-CZ" smtClean="0"/>
              <a:t>Pro zvolené hranice intervalu a,b lze najít odpovídající pravděpodobnost a obráceně</a:t>
            </a:r>
          </a:p>
          <a:p>
            <a:pPr eaLnBrk="1" hangingPunct="1"/>
            <a:r>
              <a:rPr lang="cs-CZ" smtClean="0"/>
              <a:t>Tabelace je možná proto, že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1/ normální rozdělení je symetrické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2/ hranice a, b lze vyjádřit jako </a:t>
            </a:r>
            <a:r>
              <a:rPr lang="cs-CZ" b="1" smtClean="0"/>
              <a:t>odchylky od µ v násobcích směrodatné odchylky </a:t>
            </a:r>
            <a:r>
              <a:rPr lang="el-GR" b="1" smtClean="0"/>
              <a:t>σ</a:t>
            </a:r>
            <a:endParaRPr lang="cs-CZ" b="1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  (zásada:  </a:t>
            </a:r>
            <a:r>
              <a:rPr lang="cs-CZ" smtClean="0">
                <a:solidFill>
                  <a:srgbClr val="0000FF"/>
                </a:solidFill>
              </a:rPr>
              <a:t>plocha = pravděpodobnost</a:t>
            </a:r>
            <a:r>
              <a:rPr lang="cs-CZ" smtClean="0"/>
              <a:t>!)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CC"/>
                </a:solidFill>
              </a:rPr>
              <a:t>STATISTICKÁ INDUKCE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SzPct val="120000"/>
            </a:pPr>
            <a:r>
              <a:rPr lang="cs-CZ" sz="2400" smtClean="0"/>
              <a:t>Vlastnosti a složení výběrového souboru je přesně známé.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SzPct val="120000"/>
            </a:pPr>
            <a:r>
              <a:rPr lang="cs-CZ" sz="2400" smtClean="0"/>
              <a:t>Vlastnosti a složení základního souboru </a:t>
            </a:r>
            <a:r>
              <a:rPr lang="cs-CZ" sz="2400" u="sng" smtClean="0"/>
              <a:t>odhadujeme s určitou mírou nejistoty.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SzPct val="120000"/>
            </a:pPr>
            <a:r>
              <a:rPr lang="cs-CZ" sz="2400" smtClean="0"/>
              <a:t>Metody induktivní statistiky nejistotu neodstraňují, ale dokáží určit </a:t>
            </a:r>
            <a:r>
              <a:rPr lang="cs-CZ" sz="2400" u="sng" smtClean="0"/>
              <a:t>míru této nejistoty</a:t>
            </a:r>
            <a:r>
              <a:rPr lang="cs-CZ" sz="2400" smtClean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58888" y="2824163"/>
            <a:ext cx="865187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09988" y="1887538"/>
            <a:ext cx="1800225" cy="174783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262063" y="2819400"/>
            <a:ext cx="865187" cy="215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835150" y="3046413"/>
            <a:ext cx="288925" cy="5762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62063" y="3046413"/>
            <a:ext cx="576262" cy="5762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4" name="Volný tvar 13"/>
          <p:cNvSpPr/>
          <p:nvPr/>
        </p:nvSpPr>
        <p:spPr>
          <a:xfrm>
            <a:off x="4356100" y="1930400"/>
            <a:ext cx="1079500" cy="1674813"/>
          </a:xfrm>
          <a:custGeom>
            <a:avLst/>
            <a:gdLst>
              <a:gd name="connsiteX0" fmla="*/ 385408 w 906843"/>
              <a:gd name="connsiteY0" fmla="*/ 0 h 1700330"/>
              <a:gd name="connsiteX1" fmla="*/ 385408 w 906843"/>
              <a:gd name="connsiteY1" fmla="*/ 0 h 1700330"/>
              <a:gd name="connsiteX2" fmla="*/ 279610 w 906843"/>
              <a:gd name="connsiteY2" fmla="*/ 60456 h 1700330"/>
              <a:gd name="connsiteX3" fmla="*/ 256939 w 906843"/>
              <a:gd name="connsiteY3" fmla="*/ 83127 h 1700330"/>
              <a:gd name="connsiteX4" fmla="*/ 204040 w 906843"/>
              <a:gd name="connsiteY4" fmla="*/ 151140 h 1700330"/>
              <a:gd name="connsiteX5" fmla="*/ 196483 w 906843"/>
              <a:gd name="connsiteY5" fmla="*/ 332509 h 1700330"/>
              <a:gd name="connsiteX6" fmla="*/ 204040 w 906843"/>
              <a:gd name="connsiteY6" fmla="*/ 362737 h 1700330"/>
              <a:gd name="connsiteX7" fmla="*/ 219154 w 906843"/>
              <a:gd name="connsiteY7" fmla="*/ 415636 h 1700330"/>
              <a:gd name="connsiteX8" fmla="*/ 234268 w 906843"/>
              <a:gd name="connsiteY8" fmla="*/ 498763 h 1700330"/>
              <a:gd name="connsiteX9" fmla="*/ 226711 w 906843"/>
              <a:gd name="connsiteY9" fmla="*/ 634790 h 1700330"/>
              <a:gd name="connsiteX10" fmla="*/ 204040 w 906843"/>
              <a:gd name="connsiteY10" fmla="*/ 687689 h 1700330"/>
              <a:gd name="connsiteX11" fmla="*/ 188926 w 906843"/>
              <a:gd name="connsiteY11" fmla="*/ 710360 h 1700330"/>
              <a:gd name="connsiteX12" fmla="*/ 181369 w 906843"/>
              <a:gd name="connsiteY12" fmla="*/ 733031 h 1700330"/>
              <a:gd name="connsiteX13" fmla="*/ 158698 w 906843"/>
              <a:gd name="connsiteY13" fmla="*/ 755702 h 1700330"/>
              <a:gd name="connsiteX14" fmla="*/ 143584 w 906843"/>
              <a:gd name="connsiteY14" fmla="*/ 778373 h 1700330"/>
              <a:gd name="connsiteX15" fmla="*/ 113355 w 906843"/>
              <a:gd name="connsiteY15" fmla="*/ 801044 h 1700330"/>
              <a:gd name="connsiteX16" fmla="*/ 60456 w 906843"/>
              <a:gd name="connsiteY16" fmla="*/ 838829 h 1700330"/>
              <a:gd name="connsiteX17" fmla="*/ 37785 w 906843"/>
              <a:gd name="connsiteY17" fmla="*/ 869057 h 1700330"/>
              <a:gd name="connsiteX18" fmla="*/ 15114 w 906843"/>
              <a:gd name="connsiteY18" fmla="*/ 884171 h 1700330"/>
              <a:gd name="connsiteX19" fmla="*/ 0 w 906843"/>
              <a:gd name="connsiteY19" fmla="*/ 937071 h 1700330"/>
              <a:gd name="connsiteX20" fmla="*/ 7557 w 906843"/>
              <a:gd name="connsiteY20" fmla="*/ 1141110 h 1700330"/>
              <a:gd name="connsiteX21" fmla="*/ 60456 w 906843"/>
              <a:gd name="connsiteY21" fmla="*/ 1262023 h 1700330"/>
              <a:gd name="connsiteX22" fmla="*/ 98241 w 906843"/>
              <a:gd name="connsiteY22" fmla="*/ 1330036 h 1700330"/>
              <a:gd name="connsiteX23" fmla="*/ 151141 w 906843"/>
              <a:gd name="connsiteY23" fmla="*/ 1382935 h 1700330"/>
              <a:gd name="connsiteX24" fmla="*/ 166255 w 906843"/>
              <a:gd name="connsiteY24" fmla="*/ 1405606 h 1700330"/>
              <a:gd name="connsiteX25" fmla="*/ 188926 w 906843"/>
              <a:gd name="connsiteY25" fmla="*/ 1428277 h 1700330"/>
              <a:gd name="connsiteX26" fmla="*/ 204040 w 906843"/>
              <a:gd name="connsiteY26" fmla="*/ 1511405 h 1700330"/>
              <a:gd name="connsiteX27" fmla="*/ 211597 w 906843"/>
              <a:gd name="connsiteY27" fmla="*/ 1549190 h 1700330"/>
              <a:gd name="connsiteX28" fmla="*/ 249382 w 906843"/>
              <a:gd name="connsiteY28" fmla="*/ 1594532 h 1700330"/>
              <a:gd name="connsiteX29" fmla="*/ 287167 w 906843"/>
              <a:gd name="connsiteY29" fmla="*/ 1639874 h 1700330"/>
              <a:gd name="connsiteX30" fmla="*/ 340066 w 906843"/>
              <a:gd name="connsiteY30" fmla="*/ 1654988 h 1700330"/>
              <a:gd name="connsiteX31" fmla="*/ 408079 w 906843"/>
              <a:gd name="connsiteY31" fmla="*/ 1670102 h 1700330"/>
              <a:gd name="connsiteX32" fmla="*/ 430751 w 906843"/>
              <a:gd name="connsiteY32" fmla="*/ 1677659 h 1700330"/>
              <a:gd name="connsiteX33" fmla="*/ 498764 w 906843"/>
              <a:gd name="connsiteY33" fmla="*/ 1685216 h 1700330"/>
              <a:gd name="connsiteX34" fmla="*/ 528992 w 906843"/>
              <a:gd name="connsiteY34" fmla="*/ 1692773 h 1700330"/>
              <a:gd name="connsiteX35" fmla="*/ 551663 w 906843"/>
              <a:gd name="connsiteY35" fmla="*/ 1700330 h 1700330"/>
              <a:gd name="connsiteX36" fmla="*/ 581891 w 906843"/>
              <a:gd name="connsiteY36" fmla="*/ 1692773 h 1700330"/>
              <a:gd name="connsiteX37" fmla="*/ 597005 w 906843"/>
              <a:gd name="connsiteY37" fmla="*/ 1670102 h 1700330"/>
              <a:gd name="connsiteX38" fmla="*/ 642347 w 906843"/>
              <a:gd name="connsiteY38" fmla="*/ 1639874 h 1700330"/>
              <a:gd name="connsiteX39" fmla="*/ 665018 w 906843"/>
              <a:gd name="connsiteY39" fmla="*/ 1624760 h 1700330"/>
              <a:gd name="connsiteX40" fmla="*/ 733032 w 906843"/>
              <a:gd name="connsiteY40" fmla="*/ 1571861 h 1700330"/>
              <a:gd name="connsiteX41" fmla="*/ 808602 w 906843"/>
              <a:gd name="connsiteY41" fmla="*/ 1541633 h 1700330"/>
              <a:gd name="connsiteX42" fmla="*/ 831273 w 906843"/>
              <a:gd name="connsiteY42" fmla="*/ 1534076 h 1700330"/>
              <a:gd name="connsiteX43" fmla="*/ 853944 w 906843"/>
              <a:gd name="connsiteY43" fmla="*/ 1503848 h 1700330"/>
              <a:gd name="connsiteX44" fmla="*/ 861501 w 906843"/>
              <a:gd name="connsiteY44" fmla="*/ 1481176 h 1700330"/>
              <a:gd name="connsiteX45" fmla="*/ 869058 w 906843"/>
              <a:gd name="connsiteY45" fmla="*/ 1042869 h 1700330"/>
              <a:gd name="connsiteX46" fmla="*/ 876615 w 906843"/>
              <a:gd name="connsiteY46" fmla="*/ 997527 h 1700330"/>
              <a:gd name="connsiteX47" fmla="*/ 891729 w 906843"/>
              <a:gd name="connsiteY47" fmla="*/ 937071 h 1700330"/>
              <a:gd name="connsiteX48" fmla="*/ 906843 w 906843"/>
              <a:gd name="connsiteY48" fmla="*/ 861500 h 1700330"/>
              <a:gd name="connsiteX49" fmla="*/ 899286 w 906843"/>
              <a:gd name="connsiteY49" fmla="*/ 778373 h 1700330"/>
              <a:gd name="connsiteX50" fmla="*/ 884172 w 906843"/>
              <a:gd name="connsiteY50" fmla="*/ 733031 h 1700330"/>
              <a:gd name="connsiteX51" fmla="*/ 876615 w 906843"/>
              <a:gd name="connsiteY51" fmla="*/ 710360 h 1700330"/>
              <a:gd name="connsiteX52" fmla="*/ 869058 w 906843"/>
              <a:gd name="connsiteY52" fmla="*/ 687689 h 1700330"/>
              <a:gd name="connsiteX53" fmla="*/ 853944 w 906843"/>
              <a:gd name="connsiteY53" fmla="*/ 657461 h 1700330"/>
              <a:gd name="connsiteX54" fmla="*/ 831273 w 906843"/>
              <a:gd name="connsiteY54" fmla="*/ 597005 h 1700330"/>
              <a:gd name="connsiteX55" fmla="*/ 816159 w 906843"/>
              <a:gd name="connsiteY55" fmla="*/ 476092 h 1700330"/>
              <a:gd name="connsiteX56" fmla="*/ 808602 w 906843"/>
              <a:gd name="connsiteY56" fmla="*/ 370294 h 1700330"/>
              <a:gd name="connsiteX57" fmla="*/ 793488 w 906843"/>
              <a:gd name="connsiteY57" fmla="*/ 340066 h 1700330"/>
              <a:gd name="connsiteX58" fmla="*/ 785931 w 906843"/>
              <a:gd name="connsiteY58" fmla="*/ 309838 h 1700330"/>
              <a:gd name="connsiteX59" fmla="*/ 755703 w 906843"/>
              <a:gd name="connsiteY59" fmla="*/ 241824 h 1700330"/>
              <a:gd name="connsiteX60" fmla="*/ 725475 w 906843"/>
              <a:gd name="connsiteY60" fmla="*/ 196482 h 1700330"/>
              <a:gd name="connsiteX61" fmla="*/ 672575 w 906843"/>
              <a:gd name="connsiteY61" fmla="*/ 181368 h 1700330"/>
              <a:gd name="connsiteX62" fmla="*/ 597005 w 906843"/>
              <a:gd name="connsiteY62" fmla="*/ 151140 h 1700330"/>
              <a:gd name="connsiteX63" fmla="*/ 559220 w 906843"/>
              <a:gd name="connsiteY63" fmla="*/ 105798 h 1700330"/>
              <a:gd name="connsiteX64" fmla="*/ 551663 w 906843"/>
              <a:gd name="connsiteY64" fmla="*/ 83127 h 1700330"/>
              <a:gd name="connsiteX65" fmla="*/ 498764 w 906843"/>
              <a:gd name="connsiteY65" fmla="*/ 30228 h 1700330"/>
              <a:gd name="connsiteX66" fmla="*/ 476093 w 906843"/>
              <a:gd name="connsiteY66" fmla="*/ 7557 h 1700330"/>
              <a:gd name="connsiteX67" fmla="*/ 453422 w 906843"/>
              <a:gd name="connsiteY67" fmla="*/ 0 h 1700330"/>
              <a:gd name="connsiteX68" fmla="*/ 385408 w 906843"/>
              <a:gd name="connsiteY68" fmla="*/ 0 h 17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06843" h="1700330">
                <a:moveTo>
                  <a:pt x="385408" y="0"/>
                </a:moveTo>
                <a:lnTo>
                  <a:pt x="385408" y="0"/>
                </a:lnTo>
                <a:cubicBezTo>
                  <a:pt x="361700" y="11854"/>
                  <a:pt x="300973" y="39093"/>
                  <a:pt x="279610" y="60456"/>
                </a:cubicBezTo>
                <a:cubicBezTo>
                  <a:pt x="272053" y="68013"/>
                  <a:pt x="263500" y="74691"/>
                  <a:pt x="256939" y="83127"/>
                </a:cubicBezTo>
                <a:cubicBezTo>
                  <a:pt x="193666" y="164478"/>
                  <a:pt x="255510" y="99670"/>
                  <a:pt x="204040" y="151140"/>
                </a:cubicBezTo>
                <a:cubicBezTo>
                  <a:pt x="176046" y="235122"/>
                  <a:pt x="183822" y="193236"/>
                  <a:pt x="196483" y="332509"/>
                </a:cubicBezTo>
                <a:cubicBezTo>
                  <a:pt x="197423" y="342852"/>
                  <a:pt x="201187" y="352751"/>
                  <a:pt x="204040" y="362737"/>
                </a:cubicBezTo>
                <a:cubicBezTo>
                  <a:pt x="211227" y="387893"/>
                  <a:pt x="214429" y="387287"/>
                  <a:pt x="219154" y="415636"/>
                </a:cubicBezTo>
                <a:cubicBezTo>
                  <a:pt x="233396" y="501086"/>
                  <a:pt x="218054" y="450122"/>
                  <a:pt x="234268" y="498763"/>
                </a:cubicBezTo>
                <a:cubicBezTo>
                  <a:pt x="231749" y="544105"/>
                  <a:pt x="231016" y="589582"/>
                  <a:pt x="226711" y="634790"/>
                </a:cubicBezTo>
                <a:cubicBezTo>
                  <a:pt x="225500" y="647507"/>
                  <a:pt x="208704" y="679527"/>
                  <a:pt x="204040" y="687689"/>
                </a:cubicBezTo>
                <a:cubicBezTo>
                  <a:pt x="199534" y="695575"/>
                  <a:pt x="192988" y="702236"/>
                  <a:pt x="188926" y="710360"/>
                </a:cubicBezTo>
                <a:cubicBezTo>
                  <a:pt x="185364" y="717485"/>
                  <a:pt x="185788" y="726403"/>
                  <a:pt x="181369" y="733031"/>
                </a:cubicBezTo>
                <a:cubicBezTo>
                  <a:pt x="175441" y="741923"/>
                  <a:pt x="165540" y="747492"/>
                  <a:pt x="158698" y="755702"/>
                </a:cubicBezTo>
                <a:cubicBezTo>
                  <a:pt x="152884" y="762679"/>
                  <a:pt x="150006" y="771951"/>
                  <a:pt x="143584" y="778373"/>
                </a:cubicBezTo>
                <a:cubicBezTo>
                  <a:pt x="134678" y="787279"/>
                  <a:pt x="122918" y="792847"/>
                  <a:pt x="113355" y="801044"/>
                </a:cubicBezTo>
                <a:cubicBezTo>
                  <a:pt x="70462" y="837809"/>
                  <a:pt x="113163" y="812476"/>
                  <a:pt x="60456" y="838829"/>
                </a:cubicBezTo>
                <a:cubicBezTo>
                  <a:pt x="52899" y="848905"/>
                  <a:pt x="46691" y="860151"/>
                  <a:pt x="37785" y="869057"/>
                </a:cubicBezTo>
                <a:cubicBezTo>
                  <a:pt x="31363" y="875479"/>
                  <a:pt x="20788" y="877079"/>
                  <a:pt x="15114" y="884171"/>
                </a:cubicBezTo>
                <a:cubicBezTo>
                  <a:pt x="11172" y="889098"/>
                  <a:pt x="494" y="935096"/>
                  <a:pt x="0" y="937071"/>
                </a:cubicBezTo>
                <a:cubicBezTo>
                  <a:pt x="2519" y="1005084"/>
                  <a:pt x="-1098" y="1073603"/>
                  <a:pt x="7557" y="1141110"/>
                </a:cubicBezTo>
                <a:cubicBezTo>
                  <a:pt x="18499" y="1226461"/>
                  <a:pt x="27865" y="1213136"/>
                  <a:pt x="60456" y="1262023"/>
                </a:cubicBezTo>
                <a:cubicBezTo>
                  <a:pt x="154601" y="1403241"/>
                  <a:pt x="26185" y="1214750"/>
                  <a:pt x="98241" y="1330036"/>
                </a:cubicBezTo>
                <a:cubicBezTo>
                  <a:pt x="131828" y="1383774"/>
                  <a:pt x="107479" y="1339273"/>
                  <a:pt x="151141" y="1382935"/>
                </a:cubicBezTo>
                <a:cubicBezTo>
                  <a:pt x="157563" y="1389357"/>
                  <a:pt x="160441" y="1398629"/>
                  <a:pt x="166255" y="1405606"/>
                </a:cubicBezTo>
                <a:cubicBezTo>
                  <a:pt x="173097" y="1413816"/>
                  <a:pt x="181369" y="1420720"/>
                  <a:pt x="188926" y="1428277"/>
                </a:cubicBezTo>
                <a:cubicBezTo>
                  <a:pt x="203435" y="1486311"/>
                  <a:pt x="190501" y="1430171"/>
                  <a:pt x="204040" y="1511405"/>
                </a:cubicBezTo>
                <a:cubicBezTo>
                  <a:pt x="206152" y="1524075"/>
                  <a:pt x="207087" y="1537163"/>
                  <a:pt x="211597" y="1549190"/>
                </a:cubicBezTo>
                <a:cubicBezTo>
                  <a:pt x="219273" y="1569658"/>
                  <a:pt x="236017" y="1578494"/>
                  <a:pt x="249382" y="1594532"/>
                </a:cubicBezTo>
                <a:cubicBezTo>
                  <a:pt x="266808" y="1615443"/>
                  <a:pt x="262329" y="1623316"/>
                  <a:pt x="287167" y="1639874"/>
                </a:cubicBezTo>
                <a:cubicBezTo>
                  <a:pt x="293479" y="1644082"/>
                  <a:pt x="336287" y="1654148"/>
                  <a:pt x="340066" y="1654988"/>
                </a:cubicBezTo>
                <a:cubicBezTo>
                  <a:pt x="375132" y="1662780"/>
                  <a:pt x="375824" y="1660886"/>
                  <a:pt x="408079" y="1670102"/>
                </a:cubicBezTo>
                <a:cubicBezTo>
                  <a:pt x="415739" y="1672290"/>
                  <a:pt x="422893" y="1676349"/>
                  <a:pt x="430751" y="1677659"/>
                </a:cubicBezTo>
                <a:cubicBezTo>
                  <a:pt x="453251" y="1681409"/>
                  <a:pt x="476093" y="1682697"/>
                  <a:pt x="498764" y="1685216"/>
                </a:cubicBezTo>
                <a:cubicBezTo>
                  <a:pt x="508840" y="1687735"/>
                  <a:pt x="519006" y="1689920"/>
                  <a:pt x="528992" y="1692773"/>
                </a:cubicBezTo>
                <a:cubicBezTo>
                  <a:pt x="536651" y="1694961"/>
                  <a:pt x="543697" y="1700330"/>
                  <a:pt x="551663" y="1700330"/>
                </a:cubicBezTo>
                <a:cubicBezTo>
                  <a:pt x="562049" y="1700330"/>
                  <a:pt x="571815" y="1695292"/>
                  <a:pt x="581891" y="1692773"/>
                </a:cubicBezTo>
                <a:cubicBezTo>
                  <a:pt x="586929" y="1685216"/>
                  <a:pt x="590170" y="1676083"/>
                  <a:pt x="597005" y="1670102"/>
                </a:cubicBezTo>
                <a:cubicBezTo>
                  <a:pt x="610675" y="1658140"/>
                  <a:pt x="627233" y="1649950"/>
                  <a:pt x="642347" y="1639874"/>
                </a:cubicBezTo>
                <a:cubicBezTo>
                  <a:pt x="649904" y="1634836"/>
                  <a:pt x="658596" y="1631182"/>
                  <a:pt x="665018" y="1624760"/>
                </a:cubicBezTo>
                <a:cubicBezTo>
                  <a:pt x="689898" y="1599880"/>
                  <a:pt x="696873" y="1589940"/>
                  <a:pt x="733032" y="1571861"/>
                </a:cubicBezTo>
                <a:cubicBezTo>
                  <a:pt x="777510" y="1549622"/>
                  <a:pt x="752573" y="1560309"/>
                  <a:pt x="808602" y="1541633"/>
                </a:cubicBezTo>
                <a:lnTo>
                  <a:pt x="831273" y="1534076"/>
                </a:lnTo>
                <a:cubicBezTo>
                  <a:pt x="838830" y="1524000"/>
                  <a:pt x="847695" y="1514784"/>
                  <a:pt x="853944" y="1503848"/>
                </a:cubicBezTo>
                <a:cubicBezTo>
                  <a:pt x="857896" y="1496931"/>
                  <a:pt x="861240" y="1489138"/>
                  <a:pt x="861501" y="1481176"/>
                </a:cubicBezTo>
                <a:cubicBezTo>
                  <a:pt x="866289" y="1335130"/>
                  <a:pt x="864494" y="1188922"/>
                  <a:pt x="869058" y="1042869"/>
                </a:cubicBezTo>
                <a:cubicBezTo>
                  <a:pt x="869537" y="1027554"/>
                  <a:pt x="873874" y="1012602"/>
                  <a:pt x="876615" y="997527"/>
                </a:cubicBezTo>
                <a:cubicBezTo>
                  <a:pt x="888138" y="934150"/>
                  <a:pt x="878619" y="982955"/>
                  <a:pt x="891729" y="937071"/>
                </a:cubicBezTo>
                <a:cubicBezTo>
                  <a:pt x="900748" y="905505"/>
                  <a:pt x="900905" y="897130"/>
                  <a:pt x="906843" y="861500"/>
                </a:cubicBezTo>
                <a:cubicBezTo>
                  <a:pt x="904324" y="833791"/>
                  <a:pt x="904121" y="805773"/>
                  <a:pt x="899286" y="778373"/>
                </a:cubicBezTo>
                <a:cubicBezTo>
                  <a:pt x="896517" y="762684"/>
                  <a:pt x="889210" y="748145"/>
                  <a:pt x="884172" y="733031"/>
                </a:cubicBezTo>
                <a:lnTo>
                  <a:pt x="876615" y="710360"/>
                </a:lnTo>
                <a:cubicBezTo>
                  <a:pt x="874096" y="702803"/>
                  <a:pt x="872620" y="694814"/>
                  <a:pt x="869058" y="687689"/>
                </a:cubicBezTo>
                <a:cubicBezTo>
                  <a:pt x="864020" y="677613"/>
                  <a:pt x="857900" y="668009"/>
                  <a:pt x="853944" y="657461"/>
                </a:cubicBezTo>
                <a:cubicBezTo>
                  <a:pt x="823076" y="575147"/>
                  <a:pt x="873352" y="681164"/>
                  <a:pt x="831273" y="597005"/>
                </a:cubicBezTo>
                <a:cubicBezTo>
                  <a:pt x="826235" y="556701"/>
                  <a:pt x="819053" y="516607"/>
                  <a:pt x="816159" y="476092"/>
                </a:cubicBezTo>
                <a:cubicBezTo>
                  <a:pt x="813640" y="440826"/>
                  <a:pt x="814414" y="405169"/>
                  <a:pt x="808602" y="370294"/>
                </a:cubicBezTo>
                <a:cubicBezTo>
                  <a:pt x="806750" y="359182"/>
                  <a:pt x="797444" y="350614"/>
                  <a:pt x="793488" y="340066"/>
                </a:cubicBezTo>
                <a:cubicBezTo>
                  <a:pt x="789841" y="330341"/>
                  <a:pt x="788915" y="319786"/>
                  <a:pt x="785931" y="309838"/>
                </a:cubicBezTo>
                <a:cubicBezTo>
                  <a:pt x="756686" y="212354"/>
                  <a:pt x="786073" y="302564"/>
                  <a:pt x="755703" y="241824"/>
                </a:cubicBezTo>
                <a:cubicBezTo>
                  <a:pt x="741838" y="214095"/>
                  <a:pt x="757707" y="217970"/>
                  <a:pt x="725475" y="196482"/>
                </a:cubicBezTo>
                <a:cubicBezTo>
                  <a:pt x="718549" y="191865"/>
                  <a:pt x="677155" y="182742"/>
                  <a:pt x="672575" y="181368"/>
                </a:cubicBezTo>
                <a:cubicBezTo>
                  <a:pt x="653589" y="175672"/>
                  <a:pt x="615289" y="164200"/>
                  <a:pt x="597005" y="151140"/>
                </a:cubicBezTo>
                <a:cubicBezTo>
                  <a:pt x="584006" y="141855"/>
                  <a:pt x="566585" y="120528"/>
                  <a:pt x="559220" y="105798"/>
                </a:cubicBezTo>
                <a:cubicBezTo>
                  <a:pt x="555658" y="98673"/>
                  <a:pt x="556639" y="89347"/>
                  <a:pt x="551663" y="83127"/>
                </a:cubicBezTo>
                <a:cubicBezTo>
                  <a:pt x="536085" y="63655"/>
                  <a:pt x="516397" y="47861"/>
                  <a:pt x="498764" y="30228"/>
                </a:cubicBezTo>
                <a:cubicBezTo>
                  <a:pt x="491207" y="22671"/>
                  <a:pt x="486232" y="10937"/>
                  <a:pt x="476093" y="7557"/>
                </a:cubicBezTo>
                <a:lnTo>
                  <a:pt x="453422" y="0"/>
                </a:lnTo>
                <a:lnTo>
                  <a:pt x="385408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1217613" y="2360613"/>
            <a:ext cx="2492375" cy="4587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124075" y="3619500"/>
            <a:ext cx="15843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ovéPole 8"/>
          <p:cNvSpPr txBox="1">
            <a:spLocks noChangeArrowheads="1"/>
          </p:cNvSpPr>
          <p:nvPr/>
        </p:nvSpPr>
        <p:spPr bwMode="auto">
          <a:xfrm>
            <a:off x="5741988" y="2143125"/>
            <a:ext cx="3603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 </a:t>
            </a:r>
            <a:r>
              <a:rPr lang="cs-CZ" sz="9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659563" y="1887538"/>
            <a:ext cx="1800225" cy="172878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7535863" y="1905000"/>
            <a:ext cx="906462" cy="1700213"/>
          </a:xfrm>
          <a:custGeom>
            <a:avLst/>
            <a:gdLst>
              <a:gd name="connsiteX0" fmla="*/ 385408 w 906843"/>
              <a:gd name="connsiteY0" fmla="*/ 0 h 1700330"/>
              <a:gd name="connsiteX1" fmla="*/ 385408 w 906843"/>
              <a:gd name="connsiteY1" fmla="*/ 0 h 1700330"/>
              <a:gd name="connsiteX2" fmla="*/ 279610 w 906843"/>
              <a:gd name="connsiteY2" fmla="*/ 60456 h 1700330"/>
              <a:gd name="connsiteX3" fmla="*/ 256939 w 906843"/>
              <a:gd name="connsiteY3" fmla="*/ 83127 h 1700330"/>
              <a:gd name="connsiteX4" fmla="*/ 204040 w 906843"/>
              <a:gd name="connsiteY4" fmla="*/ 151140 h 1700330"/>
              <a:gd name="connsiteX5" fmla="*/ 196483 w 906843"/>
              <a:gd name="connsiteY5" fmla="*/ 332509 h 1700330"/>
              <a:gd name="connsiteX6" fmla="*/ 204040 w 906843"/>
              <a:gd name="connsiteY6" fmla="*/ 362737 h 1700330"/>
              <a:gd name="connsiteX7" fmla="*/ 219154 w 906843"/>
              <a:gd name="connsiteY7" fmla="*/ 415636 h 1700330"/>
              <a:gd name="connsiteX8" fmla="*/ 234268 w 906843"/>
              <a:gd name="connsiteY8" fmla="*/ 498763 h 1700330"/>
              <a:gd name="connsiteX9" fmla="*/ 226711 w 906843"/>
              <a:gd name="connsiteY9" fmla="*/ 634790 h 1700330"/>
              <a:gd name="connsiteX10" fmla="*/ 204040 w 906843"/>
              <a:gd name="connsiteY10" fmla="*/ 687689 h 1700330"/>
              <a:gd name="connsiteX11" fmla="*/ 188926 w 906843"/>
              <a:gd name="connsiteY11" fmla="*/ 710360 h 1700330"/>
              <a:gd name="connsiteX12" fmla="*/ 181369 w 906843"/>
              <a:gd name="connsiteY12" fmla="*/ 733031 h 1700330"/>
              <a:gd name="connsiteX13" fmla="*/ 158698 w 906843"/>
              <a:gd name="connsiteY13" fmla="*/ 755702 h 1700330"/>
              <a:gd name="connsiteX14" fmla="*/ 143584 w 906843"/>
              <a:gd name="connsiteY14" fmla="*/ 778373 h 1700330"/>
              <a:gd name="connsiteX15" fmla="*/ 113355 w 906843"/>
              <a:gd name="connsiteY15" fmla="*/ 801044 h 1700330"/>
              <a:gd name="connsiteX16" fmla="*/ 60456 w 906843"/>
              <a:gd name="connsiteY16" fmla="*/ 838829 h 1700330"/>
              <a:gd name="connsiteX17" fmla="*/ 37785 w 906843"/>
              <a:gd name="connsiteY17" fmla="*/ 869057 h 1700330"/>
              <a:gd name="connsiteX18" fmla="*/ 15114 w 906843"/>
              <a:gd name="connsiteY18" fmla="*/ 884171 h 1700330"/>
              <a:gd name="connsiteX19" fmla="*/ 0 w 906843"/>
              <a:gd name="connsiteY19" fmla="*/ 937071 h 1700330"/>
              <a:gd name="connsiteX20" fmla="*/ 7557 w 906843"/>
              <a:gd name="connsiteY20" fmla="*/ 1141110 h 1700330"/>
              <a:gd name="connsiteX21" fmla="*/ 60456 w 906843"/>
              <a:gd name="connsiteY21" fmla="*/ 1262023 h 1700330"/>
              <a:gd name="connsiteX22" fmla="*/ 98241 w 906843"/>
              <a:gd name="connsiteY22" fmla="*/ 1330036 h 1700330"/>
              <a:gd name="connsiteX23" fmla="*/ 151141 w 906843"/>
              <a:gd name="connsiteY23" fmla="*/ 1382935 h 1700330"/>
              <a:gd name="connsiteX24" fmla="*/ 166255 w 906843"/>
              <a:gd name="connsiteY24" fmla="*/ 1405606 h 1700330"/>
              <a:gd name="connsiteX25" fmla="*/ 188926 w 906843"/>
              <a:gd name="connsiteY25" fmla="*/ 1428277 h 1700330"/>
              <a:gd name="connsiteX26" fmla="*/ 204040 w 906843"/>
              <a:gd name="connsiteY26" fmla="*/ 1511405 h 1700330"/>
              <a:gd name="connsiteX27" fmla="*/ 211597 w 906843"/>
              <a:gd name="connsiteY27" fmla="*/ 1549190 h 1700330"/>
              <a:gd name="connsiteX28" fmla="*/ 249382 w 906843"/>
              <a:gd name="connsiteY28" fmla="*/ 1594532 h 1700330"/>
              <a:gd name="connsiteX29" fmla="*/ 287167 w 906843"/>
              <a:gd name="connsiteY29" fmla="*/ 1639874 h 1700330"/>
              <a:gd name="connsiteX30" fmla="*/ 340066 w 906843"/>
              <a:gd name="connsiteY30" fmla="*/ 1654988 h 1700330"/>
              <a:gd name="connsiteX31" fmla="*/ 408079 w 906843"/>
              <a:gd name="connsiteY31" fmla="*/ 1670102 h 1700330"/>
              <a:gd name="connsiteX32" fmla="*/ 430751 w 906843"/>
              <a:gd name="connsiteY32" fmla="*/ 1677659 h 1700330"/>
              <a:gd name="connsiteX33" fmla="*/ 498764 w 906843"/>
              <a:gd name="connsiteY33" fmla="*/ 1685216 h 1700330"/>
              <a:gd name="connsiteX34" fmla="*/ 528992 w 906843"/>
              <a:gd name="connsiteY34" fmla="*/ 1692773 h 1700330"/>
              <a:gd name="connsiteX35" fmla="*/ 551663 w 906843"/>
              <a:gd name="connsiteY35" fmla="*/ 1700330 h 1700330"/>
              <a:gd name="connsiteX36" fmla="*/ 581891 w 906843"/>
              <a:gd name="connsiteY36" fmla="*/ 1692773 h 1700330"/>
              <a:gd name="connsiteX37" fmla="*/ 597005 w 906843"/>
              <a:gd name="connsiteY37" fmla="*/ 1670102 h 1700330"/>
              <a:gd name="connsiteX38" fmla="*/ 642347 w 906843"/>
              <a:gd name="connsiteY38" fmla="*/ 1639874 h 1700330"/>
              <a:gd name="connsiteX39" fmla="*/ 665018 w 906843"/>
              <a:gd name="connsiteY39" fmla="*/ 1624760 h 1700330"/>
              <a:gd name="connsiteX40" fmla="*/ 733032 w 906843"/>
              <a:gd name="connsiteY40" fmla="*/ 1571861 h 1700330"/>
              <a:gd name="connsiteX41" fmla="*/ 808602 w 906843"/>
              <a:gd name="connsiteY41" fmla="*/ 1541633 h 1700330"/>
              <a:gd name="connsiteX42" fmla="*/ 831273 w 906843"/>
              <a:gd name="connsiteY42" fmla="*/ 1534076 h 1700330"/>
              <a:gd name="connsiteX43" fmla="*/ 853944 w 906843"/>
              <a:gd name="connsiteY43" fmla="*/ 1503848 h 1700330"/>
              <a:gd name="connsiteX44" fmla="*/ 861501 w 906843"/>
              <a:gd name="connsiteY44" fmla="*/ 1481176 h 1700330"/>
              <a:gd name="connsiteX45" fmla="*/ 869058 w 906843"/>
              <a:gd name="connsiteY45" fmla="*/ 1042869 h 1700330"/>
              <a:gd name="connsiteX46" fmla="*/ 876615 w 906843"/>
              <a:gd name="connsiteY46" fmla="*/ 997527 h 1700330"/>
              <a:gd name="connsiteX47" fmla="*/ 891729 w 906843"/>
              <a:gd name="connsiteY47" fmla="*/ 937071 h 1700330"/>
              <a:gd name="connsiteX48" fmla="*/ 906843 w 906843"/>
              <a:gd name="connsiteY48" fmla="*/ 861500 h 1700330"/>
              <a:gd name="connsiteX49" fmla="*/ 899286 w 906843"/>
              <a:gd name="connsiteY49" fmla="*/ 778373 h 1700330"/>
              <a:gd name="connsiteX50" fmla="*/ 884172 w 906843"/>
              <a:gd name="connsiteY50" fmla="*/ 733031 h 1700330"/>
              <a:gd name="connsiteX51" fmla="*/ 876615 w 906843"/>
              <a:gd name="connsiteY51" fmla="*/ 710360 h 1700330"/>
              <a:gd name="connsiteX52" fmla="*/ 869058 w 906843"/>
              <a:gd name="connsiteY52" fmla="*/ 687689 h 1700330"/>
              <a:gd name="connsiteX53" fmla="*/ 853944 w 906843"/>
              <a:gd name="connsiteY53" fmla="*/ 657461 h 1700330"/>
              <a:gd name="connsiteX54" fmla="*/ 831273 w 906843"/>
              <a:gd name="connsiteY54" fmla="*/ 597005 h 1700330"/>
              <a:gd name="connsiteX55" fmla="*/ 816159 w 906843"/>
              <a:gd name="connsiteY55" fmla="*/ 476092 h 1700330"/>
              <a:gd name="connsiteX56" fmla="*/ 808602 w 906843"/>
              <a:gd name="connsiteY56" fmla="*/ 370294 h 1700330"/>
              <a:gd name="connsiteX57" fmla="*/ 793488 w 906843"/>
              <a:gd name="connsiteY57" fmla="*/ 340066 h 1700330"/>
              <a:gd name="connsiteX58" fmla="*/ 785931 w 906843"/>
              <a:gd name="connsiteY58" fmla="*/ 309838 h 1700330"/>
              <a:gd name="connsiteX59" fmla="*/ 755703 w 906843"/>
              <a:gd name="connsiteY59" fmla="*/ 241824 h 1700330"/>
              <a:gd name="connsiteX60" fmla="*/ 725475 w 906843"/>
              <a:gd name="connsiteY60" fmla="*/ 196482 h 1700330"/>
              <a:gd name="connsiteX61" fmla="*/ 672575 w 906843"/>
              <a:gd name="connsiteY61" fmla="*/ 181368 h 1700330"/>
              <a:gd name="connsiteX62" fmla="*/ 597005 w 906843"/>
              <a:gd name="connsiteY62" fmla="*/ 151140 h 1700330"/>
              <a:gd name="connsiteX63" fmla="*/ 559220 w 906843"/>
              <a:gd name="connsiteY63" fmla="*/ 105798 h 1700330"/>
              <a:gd name="connsiteX64" fmla="*/ 551663 w 906843"/>
              <a:gd name="connsiteY64" fmla="*/ 83127 h 1700330"/>
              <a:gd name="connsiteX65" fmla="*/ 498764 w 906843"/>
              <a:gd name="connsiteY65" fmla="*/ 30228 h 1700330"/>
              <a:gd name="connsiteX66" fmla="*/ 476093 w 906843"/>
              <a:gd name="connsiteY66" fmla="*/ 7557 h 1700330"/>
              <a:gd name="connsiteX67" fmla="*/ 453422 w 906843"/>
              <a:gd name="connsiteY67" fmla="*/ 0 h 1700330"/>
              <a:gd name="connsiteX68" fmla="*/ 385408 w 906843"/>
              <a:gd name="connsiteY68" fmla="*/ 0 h 17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06843" h="1700330">
                <a:moveTo>
                  <a:pt x="385408" y="0"/>
                </a:moveTo>
                <a:lnTo>
                  <a:pt x="385408" y="0"/>
                </a:lnTo>
                <a:cubicBezTo>
                  <a:pt x="361700" y="11854"/>
                  <a:pt x="300973" y="39093"/>
                  <a:pt x="279610" y="60456"/>
                </a:cubicBezTo>
                <a:cubicBezTo>
                  <a:pt x="272053" y="68013"/>
                  <a:pt x="263500" y="74691"/>
                  <a:pt x="256939" y="83127"/>
                </a:cubicBezTo>
                <a:cubicBezTo>
                  <a:pt x="193666" y="164478"/>
                  <a:pt x="255510" y="99670"/>
                  <a:pt x="204040" y="151140"/>
                </a:cubicBezTo>
                <a:cubicBezTo>
                  <a:pt x="176046" y="235122"/>
                  <a:pt x="183822" y="193236"/>
                  <a:pt x="196483" y="332509"/>
                </a:cubicBezTo>
                <a:cubicBezTo>
                  <a:pt x="197423" y="342852"/>
                  <a:pt x="201187" y="352751"/>
                  <a:pt x="204040" y="362737"/>
                </a:cubicBezTo>
                <a:cubicBezTo>
                  <a:pt x="211227" y="387893"/>
                  <a:pt x="214429" y="387287"/>
                  <a:pt x="219154" y="415636"/>
                </a:cubicBezTo>
                <a:cubicBezTo>
                  <a:pt x="233396" y="501086"/>
                  <a:pt x="218054" y="450122"/>
                  <a:pt x="234268" y="498763"/>
                </a:cubicBezTo>
                <a:cubicBezTo>
                  <a:pt x="231749" y="544105"/>
                  <a:pt x="231016" y="589582"/>
                  <a:pt x="226711" y="634790"/>
                </a:cubicBezTo>
                <a:cubicBezTo>
                  <a:pt x="225500" y="647507"/>
                  <a:pt x="208704" y="679527"/>
                  <a:pt x="204040" y="687689"/>
                </a:cubicBezTo>
                <a:cubicBezTo>
                  <a:pt x="199534" y="695575"/>
                  <a:pt x="192988" y="702236"/>
                  <a:pt x="188926" y="710360"/>
                </a:cubicBezTo>
                <a:cubicBezTo>
                  <a:pt x="185364" y="717485"/>
                  <a:pt x="185788" y="726403"/>
                  <a:pt x="181369" y="733031"/>
                </a:cubicBezTo>
                <a:cubicBezTo>
                  <a:pt x="175441" y="741923"/>
                  <a:pt x="165540" y="747492"/>
                  <a:pt x="158698" y="755702"/>
                </a:cubicBezTo>
                <a:cubicBezTo>
                  <a:pt x="152884" y="762679"/>
                  <a:pt x="150006" y="771951"/>
                  <a:pt x="143584" y="778373"/>
                </a:cubicBezTo>
                <a:cubicBezTo>
                  <a:pt x="134678" y="787279"/>
                  <a:pt x="122918" y="792847"/>
                  <a:pt x="113355" y="801044"/>
                </a:cubicBezTo>
                <a:cubicBezTo>
                  <a:pt x="70462" y="837809"/>
                  <a:pt x="113163" y="812476"/>
                  <a:pt x="60456" y="838829"/>
                </a:cubicBezTo>
                <a:cubicBezTo>
                  <a:pt x="52899" y="848905"/>
                  <a:pt x="46691" y="860151"/>
                  <a:pt x="37785" y="869057"/>
                </a:cubicBezTo>
                <a:cubicBezTo>
                  <a:pt x="31363" y="875479"/>
                  <a:pt x="20788" y="877079"/>
                  <a:pt x="15114" y="884171"/>
                </a:cubicBezTo>
                <a:cubicBezTo>
                  <a:pt x="11172" y="889098"/>
                  <a:pt x="494" y="935096"/>
                  <a:pt x="0" y="937071"/>
                </a:cubicBezTo>
                <a:cubicBezTo>
                  <a:pt x="2519" y="1005084"/>
                  <a:pt x="-1098" y="1073603"/>
                  <a:pt x="7557" y="1141110"/>
                </a:cubicBezTo>
                <a:cubicBezTo>
                  <a:pt x="18499" y="1226461"/>
                  <a:pt x="27865" y="1213136"/>
                  <a:pt x="60456" y="1262023"/>
                </a:cubicBezTo>
                <a:cubicBezTo>
                  <a:pt x="154601" y="1403241"/>
                  <a:pt x="26185" y="1214750"/>
                  <a:pt x="98241" y="1330036"/>
                </a:cubicBezTo>
                <a:cubicBezTo>
                  <a:pt x="131828" y="1383774"/>
                  <a:pt x="107479" y="1339273"/>
                  <a:pt x="151141" y="1382935"/>
                </a:cubicBezTo>
                <a:cubicBezTo>
                  <a:pt x="157563" y="1389357"/>
                  <a:pt x="160441" y="1398629"/>
                  <a:pt x="166255" y="1405606"/>
                </a:cubicBezTo>
                <a:cubicBezTo>
                  <a:pt x="173097" y="1413816"/>
                  <a:pt x="181369" y="1420720"/>
                  <a:pt x="188926" y="1428277"/>
                </a:cubicBezTo>
                <a:cubicBezTo>
                  <a:pt x="203435" y="1486311"/>
                  <a:pt x="190501" y="1430171"/>
                  <a:pt x="204040" y="1511405"/>
                </a:cubicBezTo>
                <a:cubicBezTo>
                  <a:pt x="206152" y="1524075"/>
                  <a:pt x="207087" y="1537163"/>
                  <a:pt x="211597" y="1549190"/>
                </a:cubicBezTo>
                <a:cubicBezTo>
                  <a:pt x="219273" y="1569658"/>
                  <a:pt x="236017" y="1578494"/>
                  <a:pt x="249382" y="1594532"/>
                </a:cubicBezTo>
                <a:cubicBezTo>
                  <a:pt x="266808" y="1615443"/>
                  <a:pt x="262329" y="1623316"/>
                  <a:pt x="287167" y="1639874"/>
                </a:cubicBezTo>
                <a:cubicBezTo>
                  <a:pt x="293479" y="1644082"/>
                  <a:pt x="336287" y="1654148"/>
                  <a:pt x="340066" y="1654988"/>
                </a:cubicBezTo>
                <a:cubicBezTo>
                  <a:pt x="375132" y="1662780"/>
                  <a:pt x="375824" y="1660886"/>
                  <a:pt x="408079" y="1670102"/>
                </a:cubicBezTo>
                <a:cubicBezTo>
                  <a:pt x="415739" y="1672290"/>
                  <a:pt x="422893" y="1676349"/>
                  <a:pt x="430751" y="1677659"/>
                </a:cubicBezTo>
                <a:cubicBezTo>
                  <a:pt x="453251" y="1681409"/>
                  <a:pt x="476093" y="1682697"/>
                  <a:pt x="498764" y="1685216"/>
                </a:cubicBezTo>
                <a:cubicBezTo>
                  <a:pt x="508840" y="1687735"/>
                  <a:pt x="519006" y="1689920"/>
                  <a:pt x="528992" y="1692773"/>
                </a:cubicBezTo>
                <a:cubicBezTo>
                  <a:pt x="536651" y="1694961"/>
                  <a:pt x="543697" y="1700330"/>
                  <a:pt x="551663" y="1700330"/>
                </a:cubicBezTo>
                <a:cubicBezTo>
                  <a:pt x="562049" y="1700330"/>
                  <a:pt x="571815" y="1695292"/>
                  <a:pt x="581891" y="1692773"/>
                </a:cubicBezTo>
                <a:cubicBezTo>
                  <a:pt x="586929" y="1685216"/>
                  <a:pt x="590170" y="1676083"/>
                  <a:pt x="597005" y="1670102"/>
                </a:cubicBezTo>
                <a:cubicBezTo>
                  <a:pt x="610675" y="1658140"/>
                  <a:pt x="627233" y="1649950"/>
                  <a:pt x="642347" y="1639874"/>
                </a:cubicBezTo>
                <a:cubicBezTo>
                  <a:pt x="649904" y="1634836"/>
                  <a:pt x="658596" y="1631182"/>
                  <a:pt x="665018" y="1624760"/>
                </a:cubicBezTo>
                <a:cubicBezTo>
                  <a:pt x="689898" y="1599880"/>
                  <a:pt x="696873" y="1589940"/>
                  <a:pt x="733032" y="1571861"/>
                </a:cubicBezTo>
                <a:cubicBezTo>
                  <a:pt x="777510" y="1549622"/>
                  <a:pt x="752573" y="1560309"/>
                  <a:pt x="808602" y="1541633"/>
                </a:cubicBezTo>
                <a:lnTo>
                  <a:pt x="831273" y="1534076"/>
                </a:lnTo>
                <a:cubicBezTo>
                  <a:pt x="838830" y="1524000"/>
                  <a:pt x="847695" y="1514784"/>
                  <a:pt x="853944" y="1503848"/>
                </a:cubicBezTo>
                <a:cubicBezTo>
                  <a:pt x="857896" y="1496931"/>
                  <a:pt x="861240" y="1489138"/>
                  <a:pt x="861501" y="1481176"/>
                </a:cubicBezTo>
                <a:cubicBezTo>
                  <a:pt x="866289" y="1335130"/>
                  <a:pt x="864494" y="1188922"/>
                  <a:pt x="869058" y="1042869"/>
                </a:cubicBezTo>
                <a:cubicBezTo>
                  <a:pt x="869537" y="1027554"/>
                  <a:pt x="873874" y="1012602"/>
                  <a:pt x="876615" y="997527"/>
                </a:cubicBezTo>
                <a:cubicBezTo>
                  <a:pt x="888138" y="934150"/>
                  <a:pt x="878619" y="982955"/>
                  <a:pt x="891729" y="937071"/>
                </a:cubicBezTo>
                <a:cubicBezTo>
                  <a:pt x="900748" y="905505"/>
                  <a:pt x="900905" y="897130"/>
                  <a:pt x="906843" y="861500"/>
                </a:cubicBezTo>
                <a:cubicBezTo>
                  <a:pt x="904324" y="833791"/>
                  <a:pt x="904121" y="805773"/>
                  <a:pt x="899286" y="778373"/>
                </a:cubicBezTo>
                <a:cubicBezTo>
                  <a:pt x="896517" y="762684"/>
                  <a:pt x="889210" y="748145"/>
                  <a:pt x="884172" y="733031"/>
                </a:cubicBezTo>
                <a:lnTo>
                  <a:pt x="876615" y="710360"/>
                </a:lnTo>
                <a:cubicBezTo>
                  <a:pt x="874096" y="702803"/>
                  <a:pt x="872620" y="694814"/>
                  <a:pt x="869058" y="687689"/>
                </a:cubicBezTo>
                <a:cubicBezTo>
                  <a:pt x="864020" y="677613"/>
                  <a:pt x="857900" y="668009"/>
                  <a:pt x="853944" y="657461"/>
                </a:cubicBezTo>
                <a:cubicBezTo>
                  <a:pt x="823076" y="575147"/>
                  <a:pt x="873352" y="681164"/>
                  <a:pt x="831273" y="597005"/>
                </a:cubicBezTo>
                <a:cubicBezTo>
                  <a:pt x="826235" y="556701"/>
                  <a:pt x="819053" y="516607"/>
                  <a:pt x="816159" y="476092"/>
                </a:cubicBezTo>
                <a:cubicBezTo>
                  <a:pt x="813640" y="440826"/>
                  <a:pt x="814414" y="405169"/>
                  <a:pt x="808602" y="370294"/>
                </a:cubicBezTo>
                <a:cubicBezTo>
                  <a:pt x="806750" y="359182"/>
                  <a:pt x="797444" y="350614"/>
                  <a:pt x="793488" y="340066"/>
                </a:cubicBezTo>
                <a:cubicBezTo>
                  <a:pt x="789841" y="330341"/>
                  <a:pt x="788915" y="319786"/>
                  <a:pt x="785931" y="309838"/>
                </a:cubicBezTo>
                <a:cubicBezTo>
                  <a:pt x="756686" y="212354"/>
                  <a:pt x="786073" y="302564"/>
                  <a:pt x="755703" y="241824"/>
                </a:cubicBezTo>
                <a:cubicBezTo>
                  <a:pt x="741838" y="214095"/>
                  <a:pt x="757707" y="217970"/>
                  <a:pt x="725475" y="196482"/>
                </a:cubicBezTo>
                <a:cubicBezTo>
                  <a:pt x="718549" y="191865"/>
                  <a:pt x="677155" y="182742"/>
                  <a:pt x="672575" y="181368"/>
                </a:cubicBezTo>
                <a:cubicBezTo>
                  <a:pt x="653589" y="175672"/>
                  <a:pt x="615289" y="164200"/>
                  <a:pt x="597005" y="151140"/>
                </a:cubicBezTo>
                <a:cubicBezTo>
                  <a:pt x="584006" y="141855"/>
                  <a:pt x="566585" y="120528"/>
                  <a:pt x="559220" y="105798"/>
                </a:cubicBezTo>
                <a:cubicBezTo>
                  <a:pt x="555658" y="98673"/>
                  <a:pt x="556639" y="89347"/>
                  <a:pt x="551663" y="83127"/>
                </a:cubicBezTo>
                <a:cubicBezTo>
                  <a:pt x="536085" y="63655"/>
                  <a:pt x="516397" y="47861"/>
                  <a:pt x="498764" y="30228"/>
                </a:cubicBezTo>
                <a:cubicBezTo>
                  <a:pt x="491207" y="22671"/>
                  <a:pt x="486232" y="10937"/>
                  <a:pt x="476093" y="7557"/>
                </a:cubicBezTo>
                <a:lnTo>
                  <a:pt x="453422" y="0"/>
                </a:lnTo>
                <a:lnTo>
                  <a:pt x="385408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9" name="Volný tvar 18"/>
          <p:cNvSpPr/>
          <p:nvPr/>
        </p:nvSpPr>
        <p:spPr>
          <a:xfrm>
            <a:off x="6694488" y="1930400"/>
            <a:ext cx="1730375" cy="862013"/>
          </a:xfrm>
          <a:custGeom>
            <a:avLst/>
            <a:gdLst>
              <a:gd name="connsiteX0" fmla="*/ 90685 w 1730560"/>
              <a:gd name="connsiteY0" fmla="*/ 0 h 861500"/>
              <a:gd name="connsiteX1" fmla="*/ 90685 w 1730560"/>
              <a:gd name="connsiteY1" fmla="*/ 0 h 861500"/>
              <a:gd name="connsiteX2" fmla="*/ 60457 w 1730560"/>
              <a:gd name="connsiteY2" fmla="*/ 68013 h 861500"/>
              <a:gd name="connsiteX3" fmla="*/ 45343 w 1730560"/>
              <a:gd name="connsiteY3" fmla="*/ 120912 h 861500"/>
              <a:gd name="connsiteX4" fmla="*/ 30228 w 1730560"/>
              <a:gd name="connsiteY4" fmla="*/ 143583 h 861500"/>
              <a:gd name="connsiteX5" fmla="*/ 7557 w 1730560"/>
              <a:gd name="connsiteY5" fmla="*/ 211596 h 861500"/>
              <a:gd name="connsiteX6" fmla="*/ 0 w 1730560"/>
              <a:gd name="connsiteY6" fmla="*/ 234267 h 861500"/>
              <a:gd name="connsiteX7" fmla="*/ 7557 w 1730560"/>
              <a:gd name="connsiteY7" fmla="*/ 324952 h 861500"/>
              <a:gd name="connsiteX8" fmla="*/ 30228 w 1730560"/>
              <a:gd name="connsiteY8" fmla="*/ 370294 h 861500"/>
              <a:gd name="connsiteX9" fmla="*/ 75571 w 1730560"/>
              <a:gd name="connsiteY9" fmla="*/ 438307 h 861500"/>
              <a:gd name="connsiteX10" fmla="*/ 120913 w 1730560"/>
              <a:gd name="connsiteY10" fmla="*/ 513877 h 861500"/>
              <a:gd name="connsiteX11" fmla="*/ 143584 w 1730560"/>
              <a:gd name="connsiteY11" fmla="*/ 536548 h 861500"/>
              <a:gd name="connsiteX12" fmla="*/ 166255 w 1730560"/>
              <a:gd name="connsiteY12" fmla="*/ 574333 h 861500"/>
              <a:gd name="connsiteX13" fmla="*/ 234268 w 1730560"/>
              <a:gd name="connsiteY13" fmla="*/ 634790 h 861500"/>
              <a:gd name="connsiteX14" fmla="*/ 272053 w 1730560"/>
              <a:gd name="connsiteY14" fmla="*/ 649904 h 861500"/>
              <a:gd name="connsiteX15" fmla="*/ 294724 w 1730560"/>
              <a:gd name="connsiteY15" fmla="*/ 672575 h 861500"/>
              <a:gd name="connsiteX16" fmla="*/ 324952 w 1730560"/>
              <a:gd name="connsiteY16" fmla="*/ 680132 h 861500"/>
              <a:gd name="connsiteX17" fmla="*/ 355181 w 1730560"/>
              <a:gd name="connsiteY17" fmla="*/ 695246 h 861500"/>
              <a:gd name="connsiteX18" fmla="*/ 574334 w 1730560"/>
              <a:gd name="connsiteY18" fmla="*/ 665018 h 861500"/>
              <a:gd name="connsiteX19" fmla="*/ 581891 w 1730560"/>
              <a:gd name="connsiteY19" fmla="*/ 634790 h 861500"/>
              <a:gd name="connsiteX20" fmla="*/ 597005 w 1730560"/>
              <a:gd name="connsiteY20" fmla="*/ 445864 h 861500"/>
              <a:gd name="connsiteX21" fmla="*/ 627233 w 1730560"/>
              <a:gd name="connsiteY21" fmla="*/ 438307 h 861500"/>
              <a:gd name="connsiteX22" fmla="*/ 906843 w 1730560"/>
              <a:gd name="connsiteY22" fmla="*/ 445864 h 861500"/>
              <a:gd name="connsiteX23" fmla="*/ 952185 w 1730560"/>
              <a:gd name="connsiteY23" fmla="*/ 460978 h 861500"/>
              <a:gd name="connsiteX24" fmla="*/ 974857 w 1730560"/>
              <a:gd name="connsiteY24" fmla="*/ 468535 h 861500"/>
              <a:gd name="connsiteX25" fmla="*/ 1005085 w 1730560"/>
              <a:gd name="connsiteY25" fmla="*/ 528991 h 861500"/>
              <a:gd name="connsiteX26" fmla="*/ 1012642 w 1730560"/>
              <a:gd name="connsiteY26" fmla="*/ 551662 h 861500"/>
              <a:gd name="connsiteX27" fmla="*/ 1050427 w 1730560"/>
              <a:gd name="connsiteY27" fmla="*/ 619676 h 861500"/>
              <a:gd name="connsiteX28" fmla="*/ 1057984 w 1730560"/>
              <a:gd name="connsiteY28" fmla="*/ 642347 h 861500"/>
              <a:gd name="connsiteX29" fmla="*/ 1073098 w 1730560"/>
              <a:gd name="connsiteY29" fmla="*/ 710360 h 861500"/>
              <a:gd name="connsiteX30" fmla="*/ 1080655 w 1730560"/>
              <a:gd name="connsiteY30" fmla="*/ 801044 h 861500"/>
              <a:gd name="connsiteX31" fmla="*/ 1103326 w 1730560"/>
              <a:gd name="connsiteY31" fmla="*/ 816158 h 861500"/>
              <a:gd name="connsiteX32" fmla="*/ 1148668 w 1730560"/>
              <a:gd name="connsiteY32" fmla="*/ 831272 h 861500"/>
              <a:gd name="connsiteX33" fmla="*/ 1171339 w 1730560"/>
              <a:gd name="connsiteY33" fmla="*/ 838829 h 861500"/>
              <a:gd name="connsiteX34" fmla="*/ 1194010 w 1730560"/>
              <a:gd name="connsiteY34" fmla="*/ 853943 h 861500"/>
              <a:gd name="connsiteX35" fmla="*/ 1254466 w 1730560"/>
              <a:gd name="connsiteY35" fmla="*/ 861500 h 861500"/>
              <a:gd name="connsiteX36" fmla="*/ 1375379 w 1730560"/>
              <a:gd name="connsiteY36" fmla="*/ 853943 h 861500"/>
              <a:gd name="connsiteX37" fmla="*/ 1420721 w 1730560"/>
              <a:gd name="connsiteY37" fmla="*/ 838829 h 861500"/>
              <a:gd name="connsiteX38" fmla="*/ 1450949 w 1730560"/>
              <a:gd name="connsiteY38" fmla="*/ 816158 h 861500"/>
              <a:gd name="connsiteX39" fmla="*/ 1473620 w 1730560"/>
              <a:gd name="connsiteY39" fmla="*/ 770816 h 861500"/>
              <a:gd name="connsiteX40" fmla="*/ 1496291 w 1730560"/>
              <a:gd name="connsiteY40" fmla="*/ 672575 h 861500"/>
              <a:gd name="connsiteX41" fmla="*/ 1488734 w 1730560"/>
              <a:gd name="connsiteY41" fmla="*/ 544105 h 861500"/>
              <a:gd name="connsiteX42" fmla="*/ 1458506 w 1730560"/>
              <a:gd name="connsiteY42" fmla="*/ 498763 h 861500"/>
              <a:gd name="connsiteX43" fmla="*/ 1443392 w 1730560"/>
              <a:gd name="connsiteY43" fmla="*/ 468535 h 861500"/>
              <a:gd name="connsiteX44" fmla="*/ 1405607 w 1730560"/>
              <a:gd name="connsiteY44" fmla="*/ 400522 h 861500"/>
              <a:gd name="connsiteX45" fmla="*/ 1413164 w 1730560"/>
              <a:gd name="connsiteY45" fmla="*/ 324952 h 861500"/>
              <a:gd name="connsiteX46" fmla="*/ 1428278 w 1730560"/>
              <a:gd name="connsiteY46" fmla="*/ 302281 h 861500"/>
              <a:gd name="connsiteX47" fmla="*/ 1496291 w 1730560"/>
              <a:gd name="connsiteY47" fmla="*/ 317395 h 861500"/>
              <a:gd name="connsiteX48" fmla="*/ 1556747 w 1730560"/>
              <a:gd name="connsiteY48" fmla="*/ 324952 h 861500"/>
              <a:gd name="connsiteX49" fmla="*/ 1723002 w 1730560"/>
              <a:gd name="connsiteY49" fmla="*/ 317395 h 861500"/>
              <a:gd name="connsiteX50" fmla="*/ 1730559 w 1730560"/>
              <a:gd name="connsiteY50" fmla="*/ 294724 h 861500"/>
              <a:gd name="connsiteX51" fmla="*/ 1723002 w 1730560"/>
              <a:gd name="connsiteY51" fmla="*/ 256938 h 861500"/>
              <a:gd name="connsiteX52" fmla="*/ 1707888 w 1730560"/>
              <a:gd name="connsiteY52" fmla="*/ 211596 h 861500"/>
              <a:gd name="connsiteX53" fmla="*/ 1700331 w 1730560"/>
              <a:gd name="connsiteY53" fmla="*/ 188925 h 861500"/>
              <a:gd name="connsiteX54" fmla="*/ 1692774 w 1730560"/>
              <a:gd name="connsiteY54" fmla="*/ 158697 h 861500"/>
              <a:gd name="connsiteX55" fmla="*/ 1670103 w 1730560"/>
              <a:gd name="connsiteY55" fmla="*/ 136026 h 861500"/>
              <a:gd name="connsiteX56" fmla="*/ 1639875 w 1730560"/>
              <a:gd name="connsiteY56" fmla="*/ 90684 h 861500"/>
              <a:gd name="connsiteX57" fmla="*/ 1564305 w 1730560"/>
              <a:gd name="connsiteY57" fmla="*/ 68013 h 861500"/>
              <a:gd name="connsiteX58" fmla="*/ 1541633 w 1730560"/>
              <a:gd name="connsiteY58" fmla="*/ 60456 h 861500"/>
              <a:gd name="connsiteX59" fmla="*/ 1518962 w 1730560"/>
              <a:gd name="connsiteY59" fmla="*/ 52899 h 861500"/>
              <a:gd name="connsiteX60" fmla="*/ 1405607 w 1730560"/>
              <a:gd name="connsiteY60" fmla="*/ 60456 h 861500"/>
              <a:gd name="connsiteX61" fmla="*/ 1360265 w 1730560"/>
              <a:gd name="connsiteY61" fmla="*/ 68013 h 861500"/>
              <a:gd name="connsiteX62" fmla="*/ 1133554 w 1730560"/>
              <a:gd name="connsiteY62" fmla="*/ 52899 h 861500"/>
              <a:gd name="connsiteX63" fmla="*/ 1042870 w 1730560"/>
              <a:gd name="connsiteY63" fmla="*/ 37785 h 861500"/>
              <a:gd name="connsiteX64" fmla="*/ 982414 w 1730560"/>
              <a:gd name="connsiteY64" fmla="*/ 30228 h 861500"/>
              <a:gd name="connsiteX65" fmla="*/ 1216681 w 1730560"/>
              <a:gd name="connsiteY65" fmla="*/ 37785 h 861500"/>
              <a:gd name="connsiteX66" fmla="*/ 1254466 w 1730560"/>
              <a:gd name="connsiteY66" fmla="*/ 52899 h 861500"/>
              <a:gd name="connsiteX67" fmla="*/ 1345151 w 1730560"/>
              <a:gd name="connsiteY67" fmla="*/ 68013 h 861500"/>
              <a:gd name="connsiteX68" fmla="*/ 1367822 w 1730560"/>
              <a:gd name="connsiteY68" fmla="*/ 75570 h 861500"/>
              <a:gd name="connsiteX69" fmla="*/ 1428278 w 1730560"/>
              <a:gd name="connsiteY69" fmla="*/ 90684 h 861500"/>
              <a:gd name="connsiteX70" fmla="*/ 1390493 w 1730560"/>
              <a:gd name="connsiteY70" fmla="*/ 105798 h 861500"/>
              <a:gd name="connsiteX71" fmla="*/ 1201567 w 1730560"/>
              <a:gd name="connsiteY71" fmla="*/ 90684 h 861500"/>
              <a:gd name="connsiteX72" fmla="*/ 937071 w 1730560"/>
              <a:gd name="connsiteY72" fmla="*/ 75570 h 861500"/>
              <a:gd name="connsiteX73" fmla="*/ 853944 w 1730560"/>
              <a:gd name="connsiteY73" fmla="*/ 68013 h 861500"/>
              <a:gd name="connsiteX74" fmla="*/ 831273 w 1730560"/>
              <a:gd name="connsiteY74" fmla="*/ 60456 h 861500"/>
              <a:gd name="connsiteX75" fmla="*/ 801045 w 1730560"/>
              <a:gd name="connsiteY75" fmla="*/ 45342 h 861500"/>
              <a:gd name="connsiteX76" fmla="*/ 680133 w 1730560"/>
              <a:gd name="connsiteY76" fmla="*/ 30228 h 861500"/>
              <a:gd name="connsiteX77" fmla="*/ 385409 w 1730560"/>
              <a:gd name="connsiteY77" fmla="*/ 37785 h 861500"/>
              <a:gd name="connsiteX78" fmla="*/ 181369 w 1730560"/>
              <a:gd name="connsiteY78" fmla="*/ 37785 h 861500"/>
              <a:gd name="connsiteX79" fmla="*/ 158698 w 1730560"/>
              <a:gd name="connsiteY79" fmla="*/ 15114 h 861500"/>
              <a:gd name="connsiteX80" fmla="*/ 90685 w 1730560"/>
              <a:gd name="connsiteY80" fmla="*/ 0 h 8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30560" h="861500">
                <a:moveTo>
                  <a:pt x="90685" y="0"/>
                </a:moveTo>
                <a:lnTo>
                  <a:pt x="90685" y="0"/>
                </a:lnTo>
                <a:cubicBezTo>
                  <a:pt x="80609" y="22671"/>
                  <a:pt x="69363" y="44857"/>
                  <a:pt x="60457" y="68013"/>
                </a:cubicBezTo>
                <a:cubicBezTo>
                  <a:pt x="52388" y="88993"/>
                  <a:pt x="55095" y="101408"/>
                  <a:pt x="45343" y="120912"/>
                </a:cubicBezTo>
                <a:cubicBezTo>
                  <a:pt x="41281" y="129036"/>
                  <a:pt x="35266" y="136026"/>
                  <a:pt x="30228" y="143583"/>
                </a:cubicBezTo>
                <a:lnTo>
                  <a:pt x="7557" y="211596"/>
                </a:lnTo>
                <a:lnTo>
                  <a:pt x="0" y="234267"/>
                </a:lnTo>
                <a:cubicBezTo>
                  <a:pt x="2519" y="264495"/>
                  <a:pt x="977" y="295341"/>
                  <a:pt x="7557" y="324952"/>
                </a:cubicBezTo>
                <a:cubicBezTo>
                  <a:pt x="11223" y="341448"/>
                  <a:pt x="21713" y="355698"/>
                  <a:pt x="30228" y="370294"/>
                </a:cubicBezTo>
                <a:cubicBezTo>
                  <a:pt x="83125" y="460973"/>
                  <a:pt x="41566" y="381632"/>
                  <a:pt x="75571" y="438307"/>
                </a:cubicBezTo>
                <a:cubicBezTo>
                  <a:pt x="90685" y="463497"/>
                  <a:pt x="100141" y="493105"/>
                  <a:pt x="120913" y="513877"/>
                </a:cubicBezTo>
                <a:cubicBezTo>
                  <a:pt x="128470" y="521434"/>
                  <a:pt x="137172" y="527998"/>
                  <a:pt x="143584" y="536548"/>
                </a:cubicBezTo>
                <a:cubicBezTo>
                  <a:pt x="152397" y="548299"/>
                  <a:pt x="156954" y="562965"/>
                  <a:pt x="166255" y="574333"/>
                </a:cubicBezTo>
                <a:cubicBezTo>
                  <a:pt x="180122" y="591281"/>
                  <a:pt x="209915" y="622614"/>
                  <a:pt x="234268" y="634790"/>
                </a:cubicBezTo>
                <a:cubicBezTo>
                  <a:pt x="246401" y="640857"/>
                  <a:pt x="259458" y="644866"/>
                  <a:pt x="272053" y="649904"/>
                </a:cubicBezTo>
                <a:cubicBezTo>
                  <a:pt x="279610" y="657461"/>
                  <a:pt x="285445" y="667273"/>
                  <a:pt x="294724" y="672575"/>
                </a:cubicBezTo>
                <a:cubicBezTo>
                  <a:pt x="303742" y="677728"/>
                  <a:pt x="315227" y="676485"/>
                  <a:pt x="324952" y="680132"/>
                </a:cubicBezTo>
                <a:cubicBezTo>
                  <a:pt x="335500" y="684088"/>
                  <a:pt x="345105" y="690208"/>
                  <a:pt x="355181" y="695246"/>
                </a:cubicBezTo>
                <a:cubicBezTo>
                  <a:pt x="363811" y="694901"/>
                  <a:pt x="532231" y="723962"/>
                  <a:pt x="574334" y="665018"/>
                </a:cubicBezTo>
                <a:cubicBezTo>
                  <a:pt x="580371" y="656566"/>
                  <a:pt x="579372" y="644866"/>
                  <a:pt x="581891" y="634790"/>
                </a:cubicBezTo>
                <a:cubicBezTo>
                  <a:pt x="586929" y="571815"/>
                  <a:pt x="582799" y="507423"/>
                  <a:pt x="597005" y="445864"/>
                </a:cubicBezTo>
                <a:cubicBezTo>
                  <a:pt x="599340" y="435744"/>
                  <a:pt x="616847" y="438307"/>
                  <a:pt x="627233" y="438307"/>
                </a:cubicBezTo>
                <a:cubicBezTo>
                  <a:pt x="720470" y="438307"/>
                  <a:pt x="813640" y="443345"/>
                  <a:pt x="906843" y="445864"/>
                </a:cubicBezTo>
                <a:lnTo>
                  <a:pt x="952185" y="460978"/>
                </a:lnTo>
                <a:lnTo>
                  <a:pt x="974857" y="468535"/>
                </a:lnTo>
                <a:cubicBezTo>
                  <a:pt x="989882" y="528637"/>
                  <a:pt x="970830" y="469045"/>
                  <a:pt x="1005085" y="528991"/>
                </a:cubicBezTo>
                <a:cubicBezTo>
                  <a:pt x="1009037" y="535907"/>
                  <a:pt x="1009080" y="544537"/>
                  <a:pt x="1012642" y="551662"/>
                </a:cubicBezTo>
                <a:cubicBezTo>
                  <a:pt x="1041308" y="608994"/>
                  <a:pt x="1028592" y="568726"/>
                  <a:pt x="1050427" y="619676"/>
                </a:cubicBezTo>
                <a:cubicBezTo>
                  <a:pt x="1053565" y="626998"/>
                  <a:pt x="1055796" y="634688"/>
                  <a:pt x="1057984" y="642347"/>
                </a:cubicBezTo>
                <a:cubicBezTo>
                  <a:pt x="1065099" y="667249"/>
                  <a:pt x="1067904" y="684388"/>
                  <a:pt x="1073098" y="710360"/>
                </a:cubicBezTo>
                <a:cubicBezTo>
                  <a:pt x="1075617" y="740588"/>
                  <a:pt x="1072322" y="771878"/>
                  <a:pt x="1080655" y="801044"/>
                </a:cubicBezTo>
                <a:cubicBezTo>
                  <a:pt x="1083150" y="809777"/>
                  <a:pt x="1095026" y="812469"/>
                  <a:pt x="1103326" y="816158"/>
                </a:cubicBezTo>
                <a:cubicBezTo>
                  <a:pt x="1117884" y="822628"/>
                  <a:pt x="1133554" y="826234"/>
                  <a:pt x="1148668" y="831272"/>
                </a:cubicBezTo>
                <a:cubicBezTo>
                  <a:pt x="1156225" y="833791"/>
                  <a:pt x="1164711" y="834410"/>
                  <a:pt x="1171339" y="838829"/>
                </a:cubicBezTo>
                <a:cubicBezTo>
                  <a:pt x="1178896" y="843867"/>
                  <a:pt x="1185248" y="851553"/>
                  <a:pt x="1194010" y="853943"/>
                </a:cubicBezTo>
                <a:cubicBezTo>
                  <a:pt x="1213603" y="859287"/>
                  <a:pt x="1234314" y="858981"/>
                  <a:pt x="1254466" y="861500"/>
                </a:cubicBezTo>
                <a:cubicBezTo>
                  <a:pt x="1294770" y="858981"/>
                  <a:pt x="1335366" y="859399"/>
                  <a:pt x="1375379" y="853943"/>
                </a:cubicBezTo>
                <a:cubicBezTo>
                  <a:pt x="1391164" y="851790"/>
                  <a:pt x="1420721" y="838829"/>
                  <a:pt x="1420721" y="838829"/>
                </a:cubicBezTo>
                <a:cubicBezTo>
                  <a:pt x="1430797" y="831272"/>
                  <a:pt x="1442043" y="825064"/>
                  <a:pt x="1450949" y="816158"/>
                </a:cubicBezTo>
                <a:cubicBezTo>
                  <a:pt x="1462795" y="804312"/>
                  <a:pt x="1469932" y="786796"/>
                  <a:pt x="1473620" y="770816"/>
                </a:cubicBezTo>
                <a:cubicBezTo>
                  <a:pt x="1498634" y="662421"/>
                  <a:pt x="1478025" y="727373"/>
                  <a:pt x="1496291" y="672575"/>
                </a:cubicBezTo>
                <a:cubicBezTo>
                  <a:pt x="1493772" y="629752"/>
                  <a:pt x="1493002" y="586789"/>
                  <a:pt x="1488734" y="544105"/>
                </a:cubicBezTo>
                <a:cubicBezTo>
                  <a:pt x="1485718" y="513946"/>
                  <a:pt x="1476183" y="523511"/>
                  <a:pt x="1458506" y="498763"/>
                </a:cubicBezTo>
                <a:cubicBezTo>
                  <a:pt x="1451958" y="489596"/>
                  <a:pt x="1449188" y="478195"/>
                  <a:pt x="1443392" y="468535"/>
                </a:cubicBezTo>
                <a:cubicBezTo>
                  <a:pt x="1404415" y="403573"/>
                  <a:pt x="1420807" y="446123"/>
                  <a:pt x="1405607" y="400522"/>
                </a:cubicBezTo>
                <a:cubicBezTo>
                  <a:pt x="1408126" y="375332"/>
                  <a:pt x="1407472" y="349619"/>
                  <a:pt x="1413164" y="324952"/>
                </a:cubicBezTo>
                <a:cubicBezTo>
                  <a:pt x="1415206" y="316102"/>
                  <a:pt x="1419467" y="304484"/>
                  <a:pt x="1428278" y="302281"/>
                </a:cubicBezTo>
                <a:cubicBezTo>
                  <a:pt x="1455257" y="295536"/>
                  <a:pt x="1472715" y="313109"/>
                  <a:pt x="1496291" y="317395"/>
                </a:cubicBezTo>
                <a:cubicBezTo>
                  <a:pt x="1516272" y="321028"/>
                  <a:pt x="1536595" y="322433"/>
                  <a:pt x="1556747" y="324952"/>
                </a:cubicBezTo>
                <a:cubicBezTo>
                  <a:pt x="1612165" y="322433"/>
                  <a:pt x="1668347" y="326900"/>
                  <a:pt x="1723002" y="317395"/>
                </a:cubicBezTo>
                <a:cubicBezTo>
                  <a:pt x="1730850" y="316030"/>
                  <a:pt x="1730559" y="302690"/>
                  <a:pt x="1730559" y="294724"/>
                </a:cubicBezTo>
                <a:cubicBezTo>
                  <a:pt x="1730559" y="281879"/>
                  <a:pt x="1726382" y="269330"/>
                  <a:pt x="1723002" y="256938"/>
                </a:cubicBezTo>
                <a:cubicBezTo>
                  <a:pt x="1718810" y="241568"/>
                  <a:pt x="1712926" y="226710"/>
                  <a:pt x="1707888" y="211596"/>
                </a:cubicBezTo>
                <a:cubicBezTo>
                  <a:pt x="1705369" y="204039"/>
                  <a:pt x="1702263" y="196653"/>
                  <a:pt x="1700331" y="188925"/>
                </a:cubicBezTo>
                <a:cubicBezTo>
                  <a:pt x="1697812" y="178849"/>
                  <a:pt x="1697927" y="167715"/>
                  <a:pt x="1692774" y="158697"/>
                </a:cubicBezTo>
                <a:cubicBezTo>
                  <a:pt x="1687472" y="149418"/>
                  <a:pt x="1676664" y="144462"/>
                  <a:pt x="1670103" y="136026"/>
                </a:cubicBezTo>
                <a:cubicBezTo>
                  <a:pt x="1658951" y="121688"/>
                  <a:pt x="1657497" y="95090"/>
                  <a:pt x="1639875" y="90684"/>
                </a:cubicBezTo>
                <a:cubicBezTo>
                  <a:pt x="1594189" y="79263"/>
                  <a:pt x="1619503" y="86412"/>
                  <a:pt x="1564305" y="68013"/>
                </a:cubicBezTo>
                <a:lnTo>
                  <a:pt x="1541633" y="60456"/>
                </a:lnTo>
                <a:lnTo>
                  <a:pt x="1518962" y="52899"/>
                </a:lnTo>
                <a:cubicBezTo>
                  <a:pt x="1481177" y="55418"/>
                  <a:pt x="1443305" y="56866"/>
                  <a:pt x="1405607" y="60456"/>
                </a:cubicBezTo>
                <a:cubicBezTo>
                  <a:pt x="1390354" y="61909"/>
                  <a:pt x="1375582" y="68438"/>
                  <a:pt x="1360265" y="68013"/>
                </a:cubicBezTo>
                <a:cubicBezTo>
                  <a:pt x="1284556" y="65910"/>
                  <a:pt x="1209124" y="57937"/>
                  <a:pt x="1133554" y="52899"/>
                </a:cubicBezTo>
                <a:cubicBezTo>
                  <a:pt x="1103326" y="47861"/>
                  <a:pt x="1073278" y="41586"/>
                  <a:pt x="1042870" y="37785"/>
                </a:cubicBezTo>
                <a:cubicBezTo>
                  <a:pt x="1022718" y="35266"/>
                  <a:pt x="962105" y="30228"/>
                  <a:pt x="982414" y="30228"/>
                </a:cubicBezTo>
                <a:cubicBezTo>
                  <a:pt x="1060544" y="30228"/>
                  <a:pt x="1138592" y="35266"/>
                  <a:pt x="1216681" y="37785"/>
                </a:cubicBezTo>
                <a:cubicBezTo>
                  <a:pt x="1229276" y="42823"/>
                  <a:pt x="1241248" y="49849"/>
                  <a:pt x="1254466" y="52899"/>
                </a:cubicBezTo>
                <a:cubicBezTo>
                  <a:pt x="1397981" y="86018"/>
                  <a:pt x="1258015" y="43117"/>
                  <a:pt x="1345151" y="68013"/>
                </a:cubicBezTo>
                <a:cubicBezTo>
                  <a:pt x="1352810" y="70201"/>
                  <a:pt x="1360137" y="73474"/>
                  <a:pt x="1367822" y="75570"/>
                </a:cubicBezTo>
                <a:cubicBezTo>
                  <a:pt x="1387862" y="81036"/>
                  <a:pt x="1428278" y="90684"/>
                  <a:pt x="1428278" y="90684"/>
                </a:cubicBezTo>
                <a:cubicBezTo>
                  <a:pt x="1415683" y="95722"/>
                  <a:pt x="1404044" y="105182"/>
                  <a:pt x="1390493" y="105798"/>
                </a:cubicBezTo>
                <a:cubicBezTo>
                  <a:pt x="1332747" y="108423"/>
                  <a:pt x="1261508" y="98177"/>
                  <a:pt x="1201567" y="90684"/>
                </a:cubicBezTo>
                <a:cubicBezTo>
                  <a:pt x="1093073" y="63561"/>
                  <a:pt x="1200289" y="88104"/>
                  <a:pt x="937071" y="75570"/>
                </a:cubicBezTo>
                <a:cubicBezTo>
                  <a:pt x="909279" y="74247"/>
                  <a:pt x="881653" y="70532"/>
                  <a:pt x="853944" y="68013"/>
                </a:cubicBezTo>
                <a:cubicBezTo>
                  <a:pt x="846387" y="65494"/>
                  <a:pt x="838595" y="63594"/>
                  <a:pt x="831273" y="60456"/>
                </a:cubicBezTo>
                <a:cubicBezTo>
                  <a:pt x="820919" y="56018"/>
                  <a:pt x="811913" y="48306"/>
                  <a:pt x="801045" y="45342"/>
                </a:cubicBezTo>
                <a:cubicBezTo>
                  <a:pt x="786219" y="41298"/>
                  <a:pt x="688174" y="31121"/>
                  <a:pt x="680133" y="30228"/>
                </a:cubicBezTo>
                <a:lnTo>
                  <a:pt x="385409" y="37785"/>
                </a:lnTo>
                <a:cubicBezTo>
                  <a:pt x="205488" y="44211"/>
                  <a:pt x="315073" y="51155"/>
                  <a:pt x="181369" y="37785"/>
                </a:cubicBezTo>
                <a:cubicBezTo>
                  <a:pt x="173812" y="30228"/>
                  <a:pt x="168040" y="20304"/>
                  <a:pt x="158698" y="15114"/>
                </a:cubicBezTo>
                <a:cubicBezTo>
                  <a:pt x="128625" y="-1593"/>
                  <a:pt x="102020" y="2519"/>
                  <a:pt x="90685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2" name="Volný tvar 11"/>
          <p:cNvSpPr/>
          <p:nvPr/>
        </p:nvSpPr>
        <p:spPr>
          <a:xfrm>
            <a:off x="3740150" y="1930400"/>
            <a:ext cx="1695450" cy="561975"/>
          </a:xfrm>
          <a:custGeom>
            <a:avLst/>
            <a:gdLst>
              <a:gd name="connsiteX0" fmla="*/ 90685 w 1730560"/>
              <a:gd name="connsiteY0" fmla="*/ 0 h 861500"/>
              <a:gd name="connsiteX1" fmla="*/ 90685 w 1730560"/>
              <a:gd name="connsiteY1" fmla="*/ 0 h 861500"/>
              <a:gd name="connsiteX2" fmla="*/ 60457 w 1730560"/>
              <a:gd name="connsiteY2" fmla="*/ 68013 h 861500"/>
              <a:gd name="connsiteX3" fmla="*/ 45343 w 1730560"/>
              <a:gd name="connsiteY3" fmla="*/ 120912 h 861500"/>
              <a:gd name="connsiteX4" fmla="*/ 30228 w 1730560"/>
              <a:gd name="connsiteY4" fmla="*/ 143583 h 861500"/>
              <a:gd name="connsiteX5" fmla="*/ 7557 w 1730560"/>
              <a:gd name="connsiteY5" fmla="*/ 211596 h 861500"/>
              <a:gd name="connsiteX6" fmla="*/ 0 w 1730560"/>
              <a:gd name="connsiteY6" fmla="*/ 234267 h 861500"/>
              <a:gd name="connsiteX7" fmla="*/ 7557 w 1730560"/>
              <a:gd name="connsiteY7" fmla="*/ 324952 h 861500"/>
              <a:gd name="connsiteX8" fmla="*/ 30228 w 1730560"/>
              <a:gd name="connsiteY8" fmla="*/ 370294 h 861500"/>
              <a:gd name="connsiteX9" fmla="*/ 75571 w 1730560"/>
              <a:gd name="connsiteY9" fmla="*/ 438307 h 861500"/>
              <a:gd name="connsiteX10" fmla="*/ 120913 w 1730560"/>
              <a:gd name="connsiteY10" fmla="*/ 513877 h 861500"/>
              <a:gd name="connsiteX11" fmla="*/ 143584 w 1730560"/>
              <a:gd name="connsiteY11" fmla="*/ 536548 h 861500"/>
              <a:gd name="connsiteX12" fmla="*/ 166255 w 1730560"/>
              <a:gd name="connsiteY12" fmla="*/ 574333 h 861500"/>
              <a:gd name="connsiteX13" fmla="*/ 234268 w 1730560"/>
              <a:gd name="connsiteY13" fmla="*/ 634790 h 861500"/>
              <a:gd name="connsiteX14" fmla="*/ 272053 w 1730560"/>
              <a:gd name="connsiteY14" fmla="*/ 649904 h 861500"/>
              <a:gd name="connsiteX15" fmla="*/ 294724 w 1730560"/>
              <a:gd name="connsiteY15" fmla="*/ 672575 h 861500"/>
              <a:gd name="connsiteX16" fmla="*/ 324952 w 1730560"/>
              <a:gd name="connsiteY16" fmla="*/ 680132 h 861500"/>
              <a:gd name="connsiteX17" fmla="*/ 355181 w 1730560"/>
              <a:gd name="connsiteY17" fmla="*/ 695246 h 861500"/>
              <a:gd name="connsiteX18" fmla="*/ 574334 w 1730560"/>
              <a:gd name="connsiteY18" fmla="*/ 665018 h 861500"/>
              <a:gd name="connsiteX19" fmla="*/ 581891 w 1730560"/>
              <a:gd name="connsiteY19" fmla="*/ 634790 h 861500"/>
              <a:gd name="connsiteX20" fmla="*/ 597005 w 1730560"/>
              <a:gd name="connsiteY20" fmla="*/ 445864 h 861500"/>
              <a:gd name="connsiteX21" fmla="*/ 627233 w 1730560"/>
              <a:gd name="connsiteY21" fmla="*/ 438307 h 861500"/>
              <a:gd name="connsiteX22" fmla="*/ 906843 w 1730560"/>
              <a:gd name="connsiteY22" fmla="*/ 445864 h 861500"/>
              <a:gd name="connsiteX23" fmla="*/ 952185 w 1730560"/>
              <a:gd name="connsiteY23" fmla="*/ 460978 h 861500"/>
              <a:gd name="connsiteX24" fmla="*/ 974857 w 1730560"/>
              <a:gd name="connsiteY24" fmla="*/ 468535 h 861500"/>
              <a:gd name="connsiteX25" fmla="*/ 1005085 w 1730560"/>
              <a:gd name="connsiteY25" fmla="*/ 528991 h 861500"/>
              <a:gd name="connsiteX26" fmla="*/ 1012642 w 1730560"/>
              <a:gd name="connsiteY26" fmla="*/ 551662 h 861500"/>
              <a:gd name="connsiteX27" fmla="*/ 1050427 w 1730560"/>
              <a:gd name="connsiteY27" fmla="*/ 619676 h 861500"/>
              <a:gd name="connsiteX28" fmla="*/ 1057984 w 1730560"/>
              <a:gd name="connsiteY28" fmla="*/ 642347 h 861500"/>
              <a:gd name="connsiteX29" fmla="*/ 1073098 w 1730560"/>
              <a:gd name="connsiteY29" fmla="*/ 710360 h 861500"/>
              <a:gd name="connsiteX30" fmla="*/ 1080655 w 1730560"/>
              <a:gd name="connsiteY30" fmla="*/ 801044 h 861500"/>
              <a:gd name="connsiteX31" fmla="*/ 1103326 w 1730560"/>
              <a:gd name="connsiteY31" fmla="*/ 816158 h 861500"/>
              <a:gd name="connsiteX32" fmla="*/ 1148668 w 1730560"/>
              <a:gd name="connsiteY32" fmla="*/ 831272 h 861500"/>
              <a:gd name="connsiteX33" fmla="*/ 1171339 w 1730560"/>
              <a:gd name="connsiteY33" fmla="*/ 838829 h 861500"/>
              <a:gd name="connsiteX34" fmla="*/ 1194010 w 1730560"/>
              <a:gd name="connsiteY34" fmla="*/ 853943 h 861500"/>
              <a:gd name="connsiteX35" fmla="*/ 1254466 w 1730560"/>
              <a:gd name="connsiteY35" fmla="*/ 861500 h 861500"/>
              <a:gd name="connsiteX36" fmla="*/ 1375379 w 1730560"/>
              <a:gd name="connsiteY36" fmla="*/ 853943 h 861500"/>
              <a:gd name="connsiteX37" fmla="*/ 1420721 w 1730560"/>
              <a:gd name="connsiteY37" fmla="*/ 838829 h 861500"/>
              <a:gd name="connsiteX38" fmla="*/ 1450949 w 1730560"/>
              <a:gd name="connsiteY38" fmla="*/ 816158 h 861500"/>
              <a:gd name="connsiteX39" fmla="*/ 1473620 w 1730560"/>
              <a:gd name="connsiteY39" fmla="*/ 770816 h 861500"/>
              <a:gd name="connsiteX40" fmla="*/ 1496291 w 1730560"/>
              <a:gd name="connsiteY40" fmla="*/ 672575 h 861500"/>
              <a:gd name="connsiteX41" fmla="*/ 1488734 w 1730560"/>
              <a:gd name="connsiteY41" fmla="*/ 544105 h 861500"/>
              <a:gd name="connsiteX42" fmla="*/ 1458506 w 1730560"/>
              <a:gd name="connsiteY42" fmla="*/ 498763 h 861500"/>
              <a:gd name="connsiteX43" fmla="*/ 1443392 w 1730560"/>
              <a:gd name="connsiteY43" fmla="*/ 468535 h 861500"/>
              <a:gd name="connsiteX44" fmla="*/ 1405607 w 1730560"/>
              <a:gd name="connsiteY44" fmla="*/ 400522 h 861500"/>
              <a:gd name="connsiteX45" fmla="*/ 1413164 w 1730560"/>
              <a:gd name="connsiteY45" fmla="*/ 324952 h 861500"/>
              <a:gd name="connsiteX46" fmla="*/ 1428278 w 1730560"/>
              <a:gd name="connsiteY46" fmla="*/ 302281 h 861500"/>
              <a:gd name="connsiteX47" fmla="*/ 1496291 w 1730560"/>
              <a:gd name="connsiteY47" fmla="*/ 317395 h 861500"/>
              <a:gd name="connsiteX48" fmla="*/ 1556747 w 1730560"/>
              <a:gd name="connsiteY48" fmla="*/ 324952 h 861500"/>
              <a:gd name="connsiteX49" fmla="*/ 1723002 w 1730560"/>
              <a:gd name="connsiteY49" fmla="*/ 317395 h 861500"/>
              <a:gd name="connsiteX50" fmla="*/ 1730559 w 1730560"/>
              <a:gd name="connsiteY50" fmla="*/ 294724 h 861500"/>
              <a:gd name="connsiteX51" fmla="*/ 1723002 w 1730560"/>
              <a:gd name="connsiteY51" fmla="*/ 256938 h 861500"/>
              <a:gd name="connsiteX52" fmla="*/ 1707888 w 1730560"/>
              <a:gd name="connsiteY52" fmla="*/ 211596 h 861500"/>
              <a:gd name="connsiteX53" fmla="*/ 1700331 w 1730560"/>
              <a:gd name="connsiteY53" fmla="*/ 188925 h 861500"/>
              <a:gd name="connsiteX54" fmla="*/ 1692774 w 1730560"/>
              <a:gd name="connsiteY54" fmla="*/ 158697 h 861500"/>
              <a:gd name="connsiteX55" fmla="*/ 1670103 w 1730560"/>
              <a:gd name="connsiteY55" fmla="*/ 136026 h 861500"/>
              <a:gd name="connsiteX56" fmla="*/ 1639875 w 1730560"/>
              <a:gd name="connsiteY56" fmla="*/ 90684 h 861500"/>
              <a:gd name="connsiteX57" fmla="*/ 1564305 w 1730560"/>
              <a:gd name="connsiteY57" fmla="*/ 68013 h 861500"/>
              <a:gd name="connsiteX58" fmla="*/ 1541633 w 1730560"/>
              <a:gd name="connsiteY58" fmla="*/ 60456 h 861500"/>
              <a:gd name="connsiteX59" fmla="*/ 1518962 w 1730560"/>
              <a:gd name="connsiteY59" fmla="*/ 52899 h 861500"/>
              <a:gd name="connsiteX60" fmla="*/ 1405607 w 1730560"/>
              <a:gd name="connsiteY60" fmla="*/ 60456 h 861500"/>
              <a:gd name="connsiteX61" fmla="*/ 1360265 w 1730560"/>
              <a:gd name="connsiteY61" fmla="*/ 68013 h 861500"/>
              <a:gd name="connsiteX62" fmla="*/ 1133554 w 1730560"/>
              <a:gd name="connsiteY62" fmla="*/ 52899 h 861500"/>
              <a:gd name="connsiteX63" fmla="*/ 1042870 w 1730560"/>
              <a:gd name="connsiteY63" fmla="*/ 37785 h 861500"/>
              <a:gd name="connsiteX64" fmla="*/ 982414 w 1730560"/>
              <a:gd name="connsiteY64" fmla="*/ 30228 h 861500"/>
              <a:gd name="connsiteX65" fmla="*/ 1216681 w 1730560"/>
              <a:gd name="connsiteY65" fmla="*/ 37785 h 861500"/>
              <a:gd name="connsiteX66" fmla="*/ 1254466 w 1730560"/>
              <a:gd name="connsiteY66" fmla="*/ 52899 h 861500"/>
              <a:gd name="connsiteX67" fmla="*/ 1345151 w 1730560"/>
              <a:gd name="connsiteY67" fmla="*/ 68013 h 861500"/>
              <a:gd name="connsiteX68" fmla="*/ 1367822 w 1730560"/>
              <a:gd name="connsiteY68" fmla="*/ 75570 h 861500"/>
              <a:gd name="connsiteX69" fmla="*/ 1428278 w 1730560"/>
              <a:gd name="connsiteY69" fmla="*/ 90684 h 861500"/>
              <a:gd name="connsiteX70" fmla="*/ 1390493 w 1730560"/>
              <a:gd name="connsiteY70" fmla="*/ 105798 h 861500"/>
              <a:gd name="connsiteX71" fmla="*/ 1201567 w 1730560"/>
              <a:gd name="connsiteY71" fmla="*/ 90684 h 861500"/>
              <a:gd name="connsiteX72" fmla="*/ 937071 w 1730560"/>
              <a:gd name="connsiteY72" fmla="*/ 75570 h 861500"/>
              <a:gd name="connsiteX73" fmla="*/ 853944 w 1730560"/>
              <a:gd name="connsiteY73" fmla="*/ 68013 h 861500"/>
              <a:gd name="connsiteX74" fmla="*/ 831273 w 1730560"/>
              <a:gd name="connsiteY74" fmla="*/ 60456 h 861500"/>
              <a:gd name="connsiteX75" fmla="*/ 801045 w 1730560"/>
              <a:gd name="connsiteY75" fmla="*/ 45342 h 861500"/>
              <a:gd name="connsiteX76" fmla="*/ 680133 w 1730560"/>
              <a:gd name="connsiteY76" fmla="*/ 30228 h 861500"/>
              <a:gd name="connsiteX77" fmla="*/ 385409 w 1730560"/>
              <a:gd name="connsiteY77" fmla="*/ 37785 h 861500"/>
              <a:gd name="connsiteX78" fmla="*/ 181369 w 1730560"/>
              <a:gd name="connsiteY78" fmla="*/ 37785 h 861500"/>
              <a:gd name="connsiteX79" fmla="*/ 158698 w 1730560"/>
              <a:gd name="connsiteY79" fmla="*/ 15114 h 861500"/>
              <a:gd name="connsiteX80" fmla="*/ 90685 w 1730560"/>
              <a:gd name="connsiteY80" fmla="*/ 0 h 8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30560" h="861500">
                <a:moveTo>
                  <a:pt x="90685" y="0"/>
                </a:moveTo>
                <a:lnTo>
                  <a:pt x="90685" y="0"/>
                </a:lnTo>
                <a:cubicBezTo>
                  <a:pt x="80609" y="22671"/>
                  <a:pt x="69363" y="44857"/>
                  <a:pt x="60457" y="68013"/>
                </a:cubicBezTo>
                <a:cubicBezTo>
                  <a:pt x="52388" y="88993"/>
                  <a:pt x="55095" y="101408"/>
                  <a:pt x="45343" y="120912"/>
                </a:cubicBezTo>
                <a:cubicBezTo>
                  <a:pt x="41281" y="129036"/>
                  <a:pt x="35266" y="136026"/>
                  <a:pt x="30228" y="143583"/>
                </a:cubicBezTo>
                <a:lnTo>
                  <a:pt x="7557" y="211596"/>
                </a:lnTo>
                <a:lnTo>
                  <a:pt x="0" y="234267"/>
                </a:lnTo>
                <a:cubicBezTo>
                  <a:pt x="2519" y="264495"/>
                  <a:pt x="977" y="295341"/>
                  <a:pt x="7557" y="324952"/>
                </a:cubicBezTo>
                <a:cubicBezTo>
                  <a:pt x="11223" y="341448"/>
                  <a:pt x="21713" y="355698"/>
                  <a:pt x="30228" y="370294"/>
                </a:cubicBezTo>
                <a:cubicBezTo>
                  <a:pt x="83125" y="460973"/>
                  <a:pt x="41566" y="381632"/>
                  <a:pt x="75571" y="438307"/>
                </a:cubicBezTo>
                <a:cubicBezTo>
                  <a:pt x="90685" y="463497"/>
                  <a:pt x="100141" y="493105"/>
                  <a:pt x="120913" y="513877"/>
                </a:cubicBezTo>
                <a:cubicBezTo>
                  <a:pt x="128470" y="521434"/>
                  <a:pt x="137172" y="527998"/>
                  <a:pt x="143584" y="536548"/>
                </a:cubicBezTo>
                <a:cubicBezTo>
                  <a:pt x="152397" y="548299"/>
                  <a:pt x="156954" y="562965"/>
                  <a:pt x="166255" y="574333"/>
                </a:cubicBezTo>
                <a:cubicBezTo>
                  <a:pt x="180122" y="591281"/>
                  <a:pt x="209915" y="622614"/>
                  <a:pt x="234268" y="634790"/>
                </a:cubicBezTo>
                <a:cubicBezTo>
                  <a:pt x="246401" y="640857"/>
                  <a:pt x="259458" y="644866"/>
                  <a:pt x="272053" y="649904"/>
                </a:cubicBezTo>
                <a:cubicBezTo>
                  <a:pt x="279610" y="657461"/>
                  <a:pt x="285445" y="667273"/>
                  <a:pt x="294724" y="672575"/>
                </a:cubicBezTo>
                <a:cubicBezTo>
                  <a:pt x="303742" y="677728"/>
                  <a:pt x="315227" y="676485"/>
                  <a:pt x="324952" y="680132"/>
                </a:cubicBezTo>
                <a:cubicBezTo>
                  <a:pt x="335500" y="684088"/>
                  <a:pt x="345105" y="690208"/>
                  <a:pt x="355181" y="695246"/>
                </a:cubicBezTo>
                <a:cubicBezTo>
                  <a:pt x="363811" y="694901"/>
                  <a:pt x="532231" y="723962"/>
                  <a:pt x="574334" y="665018"/>
                </a:cubicBezTo>
                <a:cubicBezTo>
                  <a:pt x="580371" y="656566"/>
                  <a:pt x="579372" y="644866"/>
                  <a:pt x="581891" y="634790"/>
                </a:cubicBezTo>
                <a:cubicBezTo>
                  <a:pt x="586929" y="571815"/>
                  <a:pt x="582799" y="507423"/>
                  <a:pt x="597005" y="445864"/>
                </a:cubicBezTo>
                <a:cubicBezTo>
                  <a:pt x="599340" y="435744"/>
                  <a:pt x="616847" y="438307"/>
                  <a:pt x="627233" y="438307"/>
                </a:cubicBezTo>
                <a:cubicBezTo>
                  <a:pt x="720470" y="438307"/>
                  <a:pt x="813640" y="443345"/>
                  <a:pt x="906843" y="445864"/>
                </a:cubicBezTo>
                <a:lnTo>
                  <a:pt x="952185" y="460978"/>
                </a:lnTo>
                <a:lnTo>
                  <a:pt x="974857" y="468535"/>
                </a:lnTo>
                <a:cubicBezTo>
                  <a:pt x="989882" y="528637"/>
                  <a:pt x="970830" y="469045"/>
                  <a:pt x="1005085" y="528991"/>
                </a:cubicBezTo>
                <a:cubicBezTo>
                  <a:pt x="1009037" y="535907"/>
                  <a:pt x="1009080" y="544537"/>
                  <a:pt x="1012642" y="551662"/>
                </a:cubicBezTo>
                <a:cubicBezTo>
                  <a:pt x="1041308" y="608994"/>
                  <a:pt x="1028592" y="568726"/>
                  <a:pt x="1050427" y="619676"/>
                </a:cubicBezTo>
                <a:cubicBezTo>
                  <a:pt x="1053565" y="626998"/>
                  <a:pt x="1055796" y="634688"/>
                  <a:pt x="1057984" y="642347"/>
                </a:cubicBezTo>
                <a:cubicBezTo>
                  <a:pt x="1065099" y="667249"/>
                  <a:pt x="1067904" y="684388"/>
                  <a:pt x="1073098" y="710360"/>
                </a:cubicBezTo>
                <a:cubicBezTo>
                  <a:pt x="1075617" y="740588"/>
                  <a:pt x="1072322" y="771878"/>
                  <a:pt x="1080655" y="801044"/>
                </a:cubicBezTo>
                <a:cubicBezTo>
                  <a:pt x="1083150" y="809777"/>
                  <a:pt x="1095026" y="812469"/>
                  <a:pt x="1103326" y="816158"/>
                </a:cubicBezTo>
                <a:cubicBezTo>
                  <a:pt x="1117884" y="822628"/>
                  <a:pt x="1133554" y="826234"/>
                  <a:pt x="1148668" y="831272"/>
                </a:cubicBezTo>
                <a:cubicBezTo>
                  <a:pt x="1156225" y="833791"/>
                  <a:pt x="1164711" y="834410"/>
                  <a:pt x="1171339" y="838829"/>
                </a:cubicBezTo>
                <a:cubicBezTo>
                  <a:pt x="1178896" y="843867"/>
                  <a:pt x="1185248" y="851553"/>
                  <a:pt x="1194010" y="853943"/>
                </a:cubicBezTo>
                <a:cubicBezTo>
                  <a:pt x="1213603" y="859287"/>
                  <a:pt x="1234314" y="858981"/>
                  <a:pt x="1254466" y="861500"/>
                </a:cubicBezTo>
                <a:cubicBezTo>
                  <a:pt x="1294770" y="858981"/>
                  <a:pt x="1335366" y="859399"/>
                  <a:pt x="1375379" y="853943"/>
                </a:cubicBezTo>
                <a:cubicBezTo>
                  <a:pt x="1391164" y="851790"/>
                  <a:pt x="1420721" y="838829"/>
                  <a:pt x="1420721" y="838829"/>
                </a:cubicBezTo>
                <a:cubicBezTo>
                  <a:pt x="1430797" y="831272"/>
                  <a:pt x="1442043" y="825064"/>
                  <a:pt x="1450949" y="816158"/>
                </a:cubicBezTo>
                <a:cubicBezTo>
                  <a:pt x="1462795" y="804312"/>
                  <a:pt x="1469932" y="786796"/>
                  <a:pt x="1473620" y="770816"/>
                </a:cubicBezTo>
                <a:cubicBezTo>
                  <a:pt x="1498634" y="662421"/>
                  <a:pt x="1478025" y="727373"/>
                  <a:pt x="1496291" y="672575"/>
                </a:cubicBezTo>
                <a:cubicBezTo>
                  <a:pt x="1493772" y="629752"/>
                  <a:pt x="1493002" y="586789"/>
                  <a:pt x="1488734" y="544105"/>
                </a:cubicBezTo>
                <a:cubicBezTo>
                  <a:pt x="1485718" y="513946"/>
                  <a:pt x="1476183" y="523511"/>
                  <a:pt x="1458506" y="498763"/>
                </a:cubicBezTo>
                <a:cubicBezTo>
                  <a:pt x="1451958" y="489596"/>
                  <a:pt x="1449188" y="478195"/>
                  <a:pt x="1443392" y="468535"/>
                </a:cubicBezTo>
                <a:cubicBezTo>
                  <a:pt x="1404415" y="403573"/>
                  <a:pt x="1420807" y="446123"/>
                  <a:pt x="1405607" y="400522"/>
                </a:cubicBezTo>
                <a:cubicBezTo>
                  <a:pt x="1408126" y="375332"/>
                  <a:pt x="1407472" y="349619"/>
                  <a:pt x="1413164" y="324952"/>
                </a:cubicBezTo>
                <a:cubicBezTo>
                  <a:pt x="1415206" y="316102"/>
                  <a:pt x="1419467" y="304484"/>
                  <a:pt x="1428278" y="302281"/>
                </a:cubicBezTo>
                <a:cubicBezTo>
                  <a:pt x="1455257" y="295536"/>
                  <a:pt x="1472715" y="313109"/>
                  <a:pt x="1496291" y="317395"/>
                </a:cubicBezTo>
                <a:cubicBezTo>
                  <a:pt x="1516272" y="321028"/>
                  <a:pt x="1536595" y="322433"/>
                  <a:pt x="1556747" y="324952"/>
                </a:cubicBezTo>
                <a:cubicBezTo>
                  <a:pt x="1612165" y="322433"/>
                  <a:pt x="1668347" y="326900"/>
                  <a:pt x="1723002" y="317395"/>
                </a:cubicBezTo>
                <a:cubicBezTo>
                  <a:pt x="1730850" y="316030"/>
                  <a:pt x="1730559" y="302690"/>
                  <a:pt x="1730559" y="294724"/>
                </a:cubicBezTo>
                <a:cubicBezTo>
                  <a:pt x="1730559" y="281879"/>
                  <a:pt x="1726382" y="269330"/>
                  <a:pt x="1723002" y="256938"/>
                </a:cubicBezTo>
                <a:cubicBezTo>
                  <a:pt x="1718810" y="241568"/>
                  <a:pt x="1712926" y="226710"/>
                  <a:pt x="1707888" y="211596"/>
                </a:cubicBezTo>
                <a:cubicBezTo>
                  <a:pt x="1705369" y="204039"/>
                  <a:pt x="1702263" y="196653"/>
                  <a:pt x="1700331" y="188925"/>
                </a:cubicBezTo>
                <a:cubicBezTo>
                  <a:pt x="1697812" y="178849"/>
                  <a:pt x="1697927" y="167715"/>
                  <a:pt x="1692774" y="158697"/>
                </a:cubicBezTo>
                <a:cubicBezTo>
                  <a:pt x="1687472" y="149418"/>
                  <a:pt x="1676664" y="144462"/>
                  <a:pt x="1670103" y="136026"/>
                </a:cubicBezTo>
                <a:cubicBezTo>
                  <a:pt x="1658951" y="121688"/>
                  <a:pt x="1657497" y="95090"/>
                  <a:pt x="1639875" y="90684"/>
                </a:cubicBezTo>
                <a:cubicBezTo>
                  <a:pt x="1594189" y="79263"/>
                  <a:pt x="1619503" y="86412"/>
                  <a:pt x="1564305" y="68013"/>
                </a:cubicBezTo>
                <a:lnTo>
                  <a:pt x="1541633" y="60456"/>
                </a:lnTo>
                <a:lnTo>
                  <a:pt x="1518962" y="52899"/>
                </a:lnTo>
                <a:cubicBezTo>
                  <a:pt x="1481177" y="55418"/>
                  <a:pt x="1443305" y="56866"/>
                  <a:pt x="1405607" y="60456"/>
                </a:cubicBezTo>
                <a:cubicBezTo>
                  <a:pt x="1390354" y="61909"/>
                  <a:pt x="1375582" y="68438"/>
                  <a:pt x="1360265" y="68013"/>
                </a:cubicBezTo>
                <a:cubicBezTo>
                  <a:pt x="1284556" y="65910"/>
                  <a:pt x="1209124" y="57937"/>
                  <a:pt x="1133554" y="52899"/>
                </a:cubicBezTo>
                <a:cubicBezTo>
                  <a:pt x="1103326" y="47861"/>
                  <a:pt x="1073278" y="41586"/>
                  <a:pt x="1042870" y="37785"/>
                </a:cubicBezTo>
                <a:cubicBezTo>
                  <a:pt x="1022718" y="35266"/>
                  <a:pt x="962105" y="30228"/>
                  <a:pt x="982414" y="30228"/>
                </a:cubicBezTo>
                <a:cubicBezTo>
                  <a:pt x="1060544" y="30228"/>
                  <a:pt x="1138592" y="35266"/>
                  <a:pt x="1216681" y="37785"/>
                </a:cubicBezTo>
                <a:cubicBezTo>
                  <a:pt x="1229276" y="42823"/>
                  <a:pt x="1241248" y="49849"/>
                  <a:pt x="1254466" y="52899"/>
                </a:cubicBezTo>
                <a:cubicBezTo>
                  <a:pt x="1397981" y="86018"/>
                  <a:pt x="1258015" y="43117"/>
                  <a:pt x="1345151" y="68013"/>
                </a:cubicBezTo>
                <a:cubicBezTo>
                  <a:pt x="1352810" y="70201"/>
                  <a:pt x="1360137" y="73474"/>
                  <a:pt x="1367822" y="75570"/>
                </a:cubicBezTo>
                <a:cubicBezTo>
                  <a:pt x="1387862" y="81036"/>
                  <a:pt x="1428278" y="90684"/>
                  <a:pt x="1428278" y="90684"/>
                </a:cubicBezTo>
                <a:cubicBezTo>
                  <a:pt x="1415683" y="95722"/>
                  <a:pt x="1404044" y="105182"/>
                  <a:pt x="1390493" y="105798"/>
                </a:cubicBezTo>
                <a:cubicBezTo>
                  <a:pt x="1332747" y="108423"/>
                  <a:pt x="1261508" y="98177"/>
                  <a:pt x="1201567" y="90684"/>
                </a:cubicBezTo>
                <a:cubicBezTo>
                  <a:pt x="1093073" y="63561"/>
                  <a:pt x="1200289" y="88104"/>
                  <a:pt x="937071" y="75570"/>
                </a:cubicBezTo>
                <a:cubicBezTo>
                  <a:pt x="909279" y="74247"/>
                  <a:pt x="881653" y="70532"/>
                  <a:pt x="853944" y="68013"/>
                </a:cubicBezTo>
                <a:cubicBezTo>
                  <a:pt x="846387" y="65494"/>
                  <a:pt x="838595" y="63594"/>
                  <a:pt x="831273" y="60456"/>
                </a:cubicBezTo>
                <a:cubicBezTo>
                  <a:pt x="820919" y="56018"/>
                  <a:pt x="811913" y="48306"/>
                  <a:pt x="801045" y="45342"/>
                </a:cubicBezTo>
                <a:cubicBezTo>
                  <a:pt x="786219" y="41298"/>
                  <a:pt x="688174" y="31121"/>
                  <a:pt x="680133" y="30228"/>
                </a:cubicBezTo>
                <a:lnTo>
                  <a:pt x="385409" y="37785"/>
                </a:lnTo>
                <a:cubicBezTo>
                  <a:pt x="205488" y="44211"/>
                  <a:pt x="315073" y="51155"/>
                  <a:pt x="181369" y="37785"/>
                </a:cubicBezTo>
                <a:cubicBezTo>
                  <a:pt x="173812" y="30228"/>
                  <a:pt x="168040" y="20304"/>
                  <a:pt x="158698" y="15114"/>
                </a:cubicBezTo>
                <a:cubicBezTo>
                  <a:pt x="128625" y="-1593"/>
                  <a:pt x="102020" y="2519"/>
                  <a:pt x="90685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cxnSp>
        <p:nvCxnSpPr>
          <p:cNvPr id="27" name="Přímá spojnice 26"/>
          <p:cNvCxnSpPr/>
          <p:nvPr/>
        </p:nvCxnSpPr>
        <p:spPr>
          <a:xfrm flipH="1">
            <a:off x="5510213" y="1887538"/>
            <a:ext cx="1149350" cy="2349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510213" y="3635375"/>
            <a:ext cx="1149350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6690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CC"/>
                </a:solidFill>
              </a:rPr>
              <a:t>ODHADY PARAMETRŮ</a:t>
            </a:r>
          </a:p>
        </p:txBody>
      </p:sp>
      <p:sp>
        <p:nvSpPr>
          <p:cNvPr id="35842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SzPct val="120000"/>
            </a:pPr>
            <a:r>
              <a:rPr lang="cs-CZ" smtClean="0">
                <a:solidFill>
                  <a:srgbClr val="FF0000"/>
                </a:solidFill>
                <a:latin typeface="Arial Black" pitchFamily="34" charset="0"/>
              </a:rPr>
              <a:t>Bodové odhady</a:t>
            </a:r>
            <a:endParaRPr lang="cs-CZ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SzPct val="120000"/>
            </a:pPr>
            <a:endParaRPr lang="cs-CZ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SzPct val="120000"/>
            </a:pPr>
            <a:r>
              <a:rPr lang="cs-CZ" smtClean="0">
                <a:solidFill>
                  <a:srgbClr val="FF0000"/>
                </a:solidFill>
                <a:latin typeface="Arial Black" pitchFamily="34" charset="0"/>
              </a:rPr>
              <a:t>Intervalové odhady</a:t>
            </a:r>
          </a:p>
          <a:p>
            <a:pPr eaLnBrk="1" hangingPunct="1">
              <a:buFont typeface="Arial Black" pitchFamily="34" charset="0"/>
              <a:buAutoNum type="arabicPeriod"/>
            </a:pP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BODOVÉ ODHADY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Neznámý parametr odhadujeme jedním číslem tj. </a:t>
            </a:r>
            <a:r>
              <a:rPr lang="cs-CZ" b="1" smtClean="0"/>
              <a:t>bodem.</a:t>
            </a:r>
          </a:p>
          <a:p>
            <a:pPr eaLnBrk="1" hangingPunct="1"/>
            <a:r>
              <a:rPr lang="cs-CZ" smtClean="0"/>
              <a:t>Např. výběrový aritmetický průměr m je bodovým odhadem parametru µ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( µ ≈ m,    </a:t>
            </a:r>
            <a:r>
              <a:rPr lang="el-GR" smtClean="0"/>
              <a:t>σ</a:t>
            </a:r>
            <a:r>
              <a:rPr lang="cs-CZ" smtClean="0"/>
              <a:t> ≈ s,    </a:t>
            </a:r>
            <a:r>
              <a:rPr lang="el-GR" smtClean="0"/>
              <a:t>π</a:t>
            </a:r>
            <a:r>
              <a:rPr lang="cs-CZ" smtClean="0"/>
              <a:t> </a:t>
            </a:r>
            <a:r>
              <a:rPr lang="el-GR" smtClean="0"/>
              <a:t>≈</a:t>
            </a:r>
            <a:r>
              <a:rPr lang="cs-CZ" smtClean="0"/>
              <a:t> p) </a:t>
            </a:r>
          </a:p>
          <a:p>
            <a:pPr eaLnBrk="1" hangingPunct="1"/>
            <a:r>
              <a:rPr lang="cs-CZ" smtClean="0"/>
              <a:t>Bodové odhady se „nestrefí“ přesně do odhadovaného parametru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CC"/>
                </a:solidFill>
              </a:rPr>
              <a:t>INTERVALOVÉ ODHADY</a:t>
            </a: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600200"/>
            <a:ext cx="8229600" cy="4925144"/>
          </a:xfrm>
          <a:blipFill rotWithShape="1">
            <a:blip r:embed="rId2" cstate="print"/>
            <a:stretch>
              <a:fillRect l="-963" t="-2602" r="-741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INTERVALOVÉ ODHADY</a:t>
            </a:r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b="1" smtClean="0"/>
              <a:t> </a:t>
            </a:r>
            <a:endParaRPr lang="cs-CZ" smtClean="0"/>
          </a:p>
          <a:p>
            <a:pPr marL="0" indent="0" eaLnBrk="1" hangingPunct="1">
              <a:buFont typeface="Arial" charset="0"/>
              <a:buNone/>
            </a:pPr>
            <a:r>
              <a:rPr lang="cs-CZ" smtClean="0"/>
              <a:t>Doplněk spolehlivost</a:t>
            </a:r>
            <a:r>
              <a:rPr lang="cs-CZ" sz="2800" smtClean="0">
                <a:latin typeface="Arial" charset="0"/>
              </a:rPr>
              <a:t>i</a:t>
            </a:r>
            <a:r>
              <a:rPr lang="cs-CZ" smtClean="0">
                <a:latin typeface="Arial" charset="0"/>
              </a:rPr>
              <a:t> </a:t>
            </a:r>
            <a:r>
              <a:rPr lang="cs-CZ" sz="2800" smtClean="0">
                <a:latin typeface="Arial" charset="0"/>
              </a:rPr>
              <a:t>do jedné (do 100%)</a:t>
            </a:r>
            <a:r>
              <a:rPr lang="cs-CZ" sz="2800" smtClean="0"/>
              <a:t> </a:t>
            </a:r>
            <a:r>
              <a:rPr lang="cs-CZ" smtClean="0"/>
              <a:t>vyjadřuje </a:t>
            </a:r>
            <a:r>
              <a:rPr lang="cs-CZ" b="1" smtClean="0">
                <a:solidFill>
                  <a:srgbClr val="0000FF"/>
                </a:solidFill>
              </a:rPr>
              <a:t>riziko</a:t>
            </a:r>
            <a:r>
              <a:rPr lang="cs-CZ" smtClean="0">
                <a:solidFill>
                  <a:srgbClr val="0000FF"/>
                </a:solidFill>
              </a:rPr>
              <a:t> </a:t>
            </a:r>
            <a:r>
              <a:rPr lang="cs-CZ" b="1" smtClean="0">
                <a:solidFill>
                  <a:srgbClr val="0000FF"/>
                </a:solidFill>
              </a:rPr>
              <a:t>odhadu </a:t>
            </a:r>
            <a:r>
              <a:rPr lang="cs-CZ" b="1" smtClean="0"/>
              <a:t>(riziko induktivního úsudku) </a:t>
            </a:r>
            <a:r>
              <a:rPr lang="cs-CZ" smtClean="0"/>
              <a:t>– </a:t>
            </a:r>
            <a:r>
              <a:rPr lang="cs-CZ" sz="2800" smtClean="0"/>
              <a:t>tj. </a:t>
            </a:r>
            <a:r>
              <a:rPr lang="cs-CZ" sz="2800" smtClean="0">
                <a:latin typeface="Arial" charset="0"/>
              </a:rPr>
              <a:t>pravděpodobnost</a:t>
            </a:r>
            <a:r>
              <a:rPr lang="cs-CZ" smtClean="0"/>
              <a:t>, že odhadovaný parametr leží mimo interval: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mtClean="0"/>
              <a:t>při spolehlivosti 95% je riziko odhadu 5%,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mtClean="0"/>
              <a:t>při spolehlivosti 99% je riziko odhadu 1%.</a:t>
            </a:r>
          </a:p>
          <a:p>
            <a:pPr marL="0" indent="0" eaLnBrk="1" hangingPunct="1">
              <a:buFont typeface="Arial" charset="0"/>
              <a:buNone/>
            </a:pPr>
            <a:endParaRPr lang="cs-CZ" smtClean="0"/>
          </a:p>
          <a:p>
            <a:pPr marL="0" indent="0" eaLnBrk="1" hangingPunct="1">
              <a:buFont typeface="Calibri" pitchFamily="34" charset="0"/>
              <a:buAutoNum type="arabicPeriod" startAt="2"/>
            </a:pPr>
            <a:endParaRPr lang="cs-CZ" smtClean="0"/>
          </a:p>
          <a:p>
            <a:pPr marL="0" indent="0"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CC"/>
                </a:solidFill>
              </a:rPr>
              <a:t>INTERVALOVÉ ODHADY</a:t>
            </a:r>
          </a:p>
        </p:txBody>
      </p:sp>
      <p:sp>
        <p:nvSpPr>
          <p:cNvPr id="5" name="Zástupný symbol pro obsah 4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1196752"/>
            <a:ext cx="8229600" cy="4929411"/>
          </a:xfrm>
          <a:blipFill rotWithShape="1">
            <a:blip r:embed="rId2" cstate="print"/>
            <a:stretch>
              <a:fillRect l="-1111" t="-1607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sz="2500" smtClean="0">
                <a:solidFill>
                  <a:srgbClr val="0000CC"/>
                </a:solidFill>
              </a:rPr>
              <a:t>Změna kritických hodnot u jednostranného odhadu pro spolehlivost 0,95 </a:t>
            </a:r>
          </a:p>
        </p:txBody>
      </p:sp>
      <p:pic>
        <p:nvPicPr>
          <p:cNvPr id="40962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62463" y="1544638"/>
            <a:ext cx="3768725" cy="2538412"/>
          </a:xfrm>
        </p:spPr>
      </p:pic>
      <p:sp>
        <p:nvSpPr>
          <p:cNvPr id="40963" name="TextovéPole 6"/>
          <p:cNvSpPr txBox="1">
            <a:spLocks noChangeArrowheads="1"/>
          </p:cNvSpPr>
          <p:nvPr/>
        </p:nvSpPr>
        <p:spPr bwMode="auto">
          <a:xfrm>
            <a:off x="5522913" y="1576388"/>
            <a:ext cx="1744662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100"/>
              <a:t>Pravostranný odhad</a:t>
            </a:r>
          </a:p>
          <a:p>
            <a:r>
              <a:rPr lang="cs-CZ" sz="1100"/>
              <a:t>P= 0,95</a:t>
            </a:r>
          </a:p>
        </p:txBody>
      </p:sp>
      <p:sp>
        <p:nvSpPr>
          <p:cNvPr id="13" name="Volný tvar 12"/>
          <p:cNvSpPr/>
          <p:nvPr/>
        </p:nvSpPr>
        <p:spPr>
          <a:xfrm>
            <a:off x="5802313" y="5199063"/>
            <a:ext cx="1119187" cy="204787"/>
          </a:xfrm>
          <a:custGeom>
            <a:avLst/>
            <a:gdLst>
              <a:gd name="connsiteX0" fmla="*/ 24204 w 1119973"/>
              <a:gd name="connsiteY0" fmla="*/ 45342 h 204040"/>
              <a:gd name="connsiteX1" fmla="*/ 24204 w 1119973"/>
              <a:gd name="connsiteY1" fmla="*/ 45342 h 204040"/>
              <a:gd name="connsiteX2" fmla="*/ 356713 w 1119973"/>
              <a:gd name="connsiteY2" fmla="*/ 52899 h 204040"/>
              <a:gd name="connsiteX3" fmla="*/ 379384 w 1119973"/>
              <a:gd name="connsiteY3" fmla="*/ 60456 h 204040"/>
              <a:gd name="connsiteX4" fmla="*/ 621209 w 1119973"/>
              <a:gd name="connsiteY4" fmla="*/ 52899 h 204040"/>
              <a:gd name="connsiteX5" fmla="*/ 674108 w 1119973"/>
              <a:gd name="connsiteY5" fmla="*/ 45342 h 204040"/>
              <a:gd name="connsiteX6" fmla="*/ 734564 w 1119973"/>
              <a:gd name="connsiteY6" fmla="*/ 30228 h 204040"/>
              <a:gd name="connsiteX7" fmla="*/ 878148 w 1119973"/>
              <a:gd name="connsiteY7" fmla="*/ 22671 h 204040"/>
              <a:gd name="connsiteX8" fmla="*/ 976389 w 1119973"/>
              <a:gd name="connsiteY8" fmla="*/ 7557 h 204040"/>
              <a:gd name="connsiteX9" fmla="*/ 1006617 w 1119973"/>
              <a:gd name="connsiteY9" fmla="*/ 0 h 204040"/>
              <a:gd name="connsiteX10" fmla="*/ 1082188 w 1119973"/>
              <a:gd name="connsiteY10" fmla="*/ 7557 h 204040"/>
              <a:gd name="connsiteX11" fmla="*/ 1089745 w 1119973"/>
              <a:gd name="connsiteY11" fmla="*/ 30228 h 204040"/>
              <a:gd name="connsiteX12" fmla="*/ 1112416 w 1119973"/>
              <a:gd name="connsiteY12" fmla="*/ 45342 h 204040"/>
              <a:gd name="connsiteX13" fmla="*/ 1119973 w 1119973"/>
              <a:gd name="connsiteY13" fmla="*/ 68013 h 204040"/>
              <a:gd name="connsiteX14" fmla="*/ 1112416 w 1119973"/>
              <a:gd name="connsiteY14" fmla="*/ 136027 h 204040"/>
              <a:gd name="connsiteX15" fmla="*/ 1089745 w 1119973"/>
              <a:gd name="connsiteY15" fmla="*/ 158698 h 204040"/>
              <a:gd name="connsiteX16" fmla="*/ 1067074 w 1119973"/>
              <a:gd name="connsiteY16" fmla="*/ 166255 h 204040"/>
              <a:gd name="connsiteX17" fmla="*/ 893262 w 1119973"/>
              <a:gd name="connsiteY17" fmla="*/ 181369 h 204040"/>
              <a:gd name="connsiteX18" fmla="*/ 847920 w 1119973"/>
              <a:gd name="connsiteY18" fmla="*/ 196483 h 204040"/>
              <a:gd name="connsiteX19" fmla="*/ 825249 w 1119973"/>
              <a:gd name="connsiteY19" fmla="*/ 204040 h 204040"/>
              <a:gd name="connsiteX20" fmla="*/ 560753 w 1119973"/>
              <a:gd name="connsiteY20" fmla="*/ 188926 h 204040"/>
              <a:gd name="connsiteX21" fmla="*/ 454955 w 1119973"/>
              <a:gd name="connsiteY21" fmla="*/ 166255 h 204040"/>
              <a:gd name="connsiteX22" fmla="*/ 341599 w 1119973"/>
              <a:gd name="connsiteY22" fmla="*/ 166255 h 204040"/>
              <a:gd name="connsiteX23" fmla="*/ 152674 w 1119973"/>
              <a:gd name="connsiteY23" fmla="*/ 158698 h 204040"/>
              <a:gd name="connsiteX24" fmla="*/ 99774 w 1119973"/>
              <a:gd name="connsiteY24" fmla="*/ 151141 h 204040"/>
              <a:gd name="connsiteX25" fmla="*/ 46875 w 1119973"/>
              <a:gd name="connsiteY25" fmla="*/ 136027 h 204040"/>
              <a:gd name="connsiteX26" fmla="*/ 1533 w 1119973"/>
              <a:gd name="connsiteY26" fmla="*/ 98241 h 204040"/>
              <a:gd name="connsiteX27" fmla="*/ 9090 w 1119973"/>
              <a:gd name="connsiteY27" fmla="*/ 37785 h 204040"/>
              <a:gd name="connsiteX28" fmla="*/ 31761 w 1119973"/>
              <a:gd name="connsiteY28" fmla="*/ 30228 h 204040"/>
              <a:gd name="connsiteX29" fmla="*/ 24204 w 1119973"/>
              <a:gd name="connsiteY29" fmla="*/ 45342 h 20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19973" h="204040">
                <a:moveTo>
                  <a:pt x="24204" y="45342"/>
                </a:moveTo>
                <a:lnTo>
                  <a:pt x="24204" y="45342"/>
                </a:lnTo>
                <a:lnTo>
                  <a:pt x="356713" y="52899"/>
                </a:lnTo>
                <a:cubicBezTo>
                  <a:pt x="364672" y="53238"/>
                  <a:pt x="371418" y="60456"/>
                  <a:pt x="379384" y="60456"/>
                </a:cubicBezTo>
                <a:cubicBezTo>
                  <a:pt x="460032" y="60456"/>
                  <a:pt x="540601" y="55418"/>
                  <a:pt x="621209" y="52899"/>
                </a:cubicBezTo>
                <a:cubicBezTo>
                  <a:pt x="638842" y="50380"/>
                  <a:pt x="656642" y="48835"/>
                  <a:pt x="674108" y="45342"/>
                </a:cubicBezTo>
                <a:cubicBezTo>
                  <a:pt x="720522" y="36059"/>
                  <a:pt x="670331" y="35581"/>
                  <a:pt x="734564" y="30228"/>
                </a:cubicBezTo>
                <a:cubicBezTo>
                  <a:pt x="782326" y="26248"/>
                  <a:pt x="830287" y="25190"/>
                  <a:pt x="878148" y="22671"/>
                </a:cubicBezTo>
                <a:cubicBezTo>
                  <a:pt x="946358" y="5619"/>
                  <a:pt x="863238" y="24965"/>
                  <a:pt x="976389" y="7557"/>
                </a:cubicBezTo>
                <a:cubicBezTo>
                  <a:pt x="986654" y="5978"/>
                  <a:pt x="996541" y="2519"/>
                  <a:pt x="1006617" y="0"/>
                </a:cubicBezTo>
                <a:cubicBezTo>
                  <a:pt x="1031807" y="2519"/>
                  <a:pt x="1058396" y="-1094"/>
                  <a:pt x="1082188" y="7557"/>
                </a:cubicBezTo>
                <a:cubicBezTo>
                  <a:pt x="1089674" y="10279"/>
                  <a:pt x="1084769" y="24008"/>
                  <a:pt x="1089745" y="30228"/>
                </a:cubicBezTo>
                <a:cubicBezTo>
                  <a:pt x="1095419" y="37320"/>
                  <a:pt x="1104859" y="40304"/>
                  <a:pt x="1112416" y="45342"/>
                </a:cubicBezTo>
                <a:cubicBezTo>
                  <a:pt x="1114935" y="52899"/>
                  <a:pt x="1119973" y="60047"/>
                  <a:pt x="1119973" y="68013"/>
                </a:cubicBezTo>
                <a:cubicBezTo>
                  <a:pt x="1119973" y="90824"/>
                  <a:pt x="1119629" y="114387"/>
                  <a:pt x="1112416" y="136027"/>
                </a:cubicBezTo>
                <a:cubicBezTo>
                  <a:pt x="1109036" y="146166"/>
                  <a:pt x="1098637" y="152770"/>
                  <a:pt x="1089745" y="158698"/>
                </a:cubicBezTo>
                <a:cubicBezTo>
                  <a:pt x="1083117" y="163117"/>
                  <a:pt x="1074802" y="164323"/>
                  <a:pt x="1067074" y="166255"/>
                </a:cubicBezTo>
                <a:cubicBezTo>
                  <a:pt x="1005926" y="181542"/>
                  <a:pt x="967275" y="177257"/>
                  <a:pt x="893262" y="181369"/>
                </a:cubicBezTo>
                <a:lnTo>
                  <a:pt x="847920" y="196483"/>
                </a:lnTo>
                <a:lnTo>
                  <a:pt x="825249" y="204040"/>
                </a:lnTo>
                <a:cubicBezTo>
                  <a:pt x="816504" y="203704"/>
                  <a:pt x="620638" y="200903"/>
                  <a:pt x="560753" y="188926"/>
                </a:cubicBezTo>
                <a:cubicBezTo>
                  <a:pt x="381285" y="153032"/>
                  <a:pt x="677638" y="194090"/>
                  <a:pt x="454955" y="166255"/>
                </a:cubicBezTo>
                <a:cubicBezTo>
                  <a:pt x="397031" y="146948"/>
                  <a:pt x="464878" y="166255"/>
                  <a:pt x="341599" y="166255"/>
                </a:cubicBezTo>
                <a:cubicBezTo>
                  <a:pt x="278574" y="166255"/>
                  <a:pt x="215649" y="161217"/>
                  <a:pt x="152674" y="158698"/>
                </a:cubicBezTo>
                <a:cubicBezTo>
                  <a:pt x="135041" y="156179"/>
                  <a:pt x="117299" y="154327"/>
                  <a:pt x="99774" y="151141"/>
                </a:cubicBezTo>
                <a:cubicBezTo>
                  <a:pt x="78899" y="147346"/>
                  <a:pt x="66299" y="142502"/>
                  <a:pt x="46875" y="136027"/>
                </a:cubicBezTo>
                <a:cubicBezTo>
                  <a:pt x="38332" y="130331"/>
                  <a:pt x="3539" y="109275"/>
                  <a:pt x="1533" y="98241"/>
                </a:cubicBezTo>
                <a:cubicBezTo>
                  <a:pt x="-2100" y="78260"/>
                  <a:pt x="842" y="56343"/>
                  <a:pt x="9090" y="37785"/>
                </a:cubicBezTo>
                <a:cubicBezTo>
                  <a:pt x="12325" y="30506"/>
                  <a:pt x="24204" y="32747"/>
                  <a:pt x="31761" y="30228"/>
                </a:cubicBezTo>
                <a:cubicBezTo>
                  <a:pt x="59776" y="39566"/>
                  <a:pt x="57994" y="30660"/>
                  <a:pt x="24204" y="453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65" name="TextovéPole 14"/>
          <p:cNvSpPr txBox="1">
            <a:spLocks noChangeArrowheads="1"/>
          </p:cNvSpPr>
          <p:nvPr/>
        </p:nvSpPr>
        <p:spPr bwMode="auto">
          <a:xfrm>
            <a:off x="4500563" y="4292600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40966" name="Obrázek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1557338"/>
            <a:ext cx="365442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ovéPole 18"/>
          <p:cNvSpPr txBox="1">
            <a:spLocks noChangeArrowheads="1"/>
          </p:cNvSpPr>
          <p:nvPr/>
        </p:nvSpPr>
        <p:spPr bwMode="auto">
          <a:xfrm>
            <a:off x="1403350" y="1587500"/>
            <a:ext cx="1746250" cy="43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100"/>
              <a:t>Oboustranný odhad</a:t>
            </a:r>
          </a:p>
          <a:p>
            <a:r>
              <a:rPr lang="cs-CZ" sz="1100"/>
              <a:t>P= 0,95</a:t>
            </a:r>
          </a:p>
        </p:txBody>
      </p:sp>
      <p:sp>
        <p:nvSpPr>
          <p:cNvPr id="40968" name="TextovéPole 19"/>
          <p:cNvSpPr txBox="1">
            <a:spLocks noChangeArrowheads="1"/>
          </p:cNvSpPr>
          <p:nvPr/>
        </p:nvSpPr>
        <p:spPr bwMode="auto">
          <a:xfrm>
            <a:off x="3059113" y="3821113"/>
            <a:ext cx="936625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/>
              <a:t>Riziko odhadu</a:t>
            </a:r>
          </a:p>
        </p:txBody>
      </p:sp>
      <p:sp>
        <p:nvSpPr>
          <p:cNvPr id="40969" name="TextovéPole 20"/>
          <p:cNvSpPr txBox="1">
            <a:spLocks noChangeArrowheads="1"/>
          </p:cNvSpPr>
          <p:nvPr/>
        </p:nvSpPr>
        <p:spPr bwMode="auto">
          <a:xfrm>
            <a:off x="468313" y="3824288"/>
            <a:ext cx="935037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/>
              <a:t>Riziko odhadu</a:t>
            </a:r>
          </a:p>
        </p:txBody>
      </p:sp>
      <p:sp>
        <p:nvSpPr>
          <p:cNvPr id="23" name="Volný tvar 22"/>
          <p:cNvSpPr/>
          <p:nvPr/>
        </p:nvSpPr>
        <p:spPr>
          <a:xfrm>
            <a:off x="7239000" y="3819525"/>
            <a:ext cx="892175" cy="193675"/>
          </a:xfrm>
          <a:custGeom>
            <a:avLst/>
            <a:gdLst>
              <a:gd name="connsiteX0" fmla="*/ 53860 w 892690"/>
              <a:gd name="connsiteY0" fmla="*/ 56958 h 192984"/>
              <a:gd name="connsiteX1" fmla="*/ 53860 w 892690"/>
              <a:gd name="connsiteY1" fmla="*/ 56958 h 192984"/>
              <a:gd name="connsiteX2" fmla="*/ 121873 w 892690"/>
              <a:gd name="connsiteY2" fmla="*/ 64515 h 192984"/>
              <a:gd name="connsiteX3" fmla="*/ 144544 w 892690"/>
              <a:gd name="connsiteY3" fmla="*/ 72072 h 192984"/>
              <a:gd name="connsiteX4" fmla="*/ 333470 w 892690"/>
              <a:gd name="connsiteY4" fmla="*/ 64515 h 192984"/>
              <a:gd name="connsiteX5" fmla="*/ 371255 w 892690"/>
              <a:gd name="connsiteY5" fmla="*/ 56958 h 192984"/>
              <a:gd name="connsiteX6" fmla="*/ 401483 w 892690"/>
              <a:gd name="connsiteY6" fmla="*/ 49401 h 192984"/>
              <a:gd name="connsiteX7" fmla="*/ 514838 w 892690"/>
              <a:gd name="connsiteY7" fmla="*/ 41844 h 192984"/>
              <a:gd name="connsiteX8" fmla="*/ 560181 w 892690"/>
              <a:gd name="connsiteY8" fmla="*/ 34287 h 192984"/>
              <a:gd name="connsiteX9" fmla="*/ 582852 w 892690"/>
              <a:gd name="connsiteY9" fmla="*/ 26730 h 192984"/>
              <a:gd name="connsiteX10" fmla="*/ 681093 w 892690"/>
              <a:gd name="connsiteY10" fmla="*/ 19173 h 192984"/>
              <a:gd name="connsiteX11" fmla="*/ 749106 w 892690"/>
              <a:gd name="connsiteY11" fmla="*/ 11616 h 192984"/>
              <a:gd name="connsiteX12" fmla="*/ 877576 w 892690"/>
              <a:gd name="connsiteY12" fmla="*/ 11616 h 192984"/>
              <a:gd name="connsiteX13" fmla="*/ 892690 w 892690"/>
              <a:gd name="connsiteY13" fmla="*/ 34287 h 192984"/>
              <a:gd name="connsiteX14" fmla="*/ 885133 w 892690"/>
              <a:gd name="connsiteY14" fmla="*/ 109857 h 192984"/>
              <a:gd name="connsiteX15" fmla="*/ 862462 w 892690"/>
              <a:gd name="connsiteY15" fmla="*/ 124971 h 192984"/>
              <a:gd name="connsiteX16" fmla="*/ 839791 w 892690"/>
              <a:gd name="connsiteY16" fmla="*/ 147642 h 192984"/>
              <a:gd name="connsiteX17" fmla="*/ 794448 w 892690"/>
              <a:gd name="connsiteY17" fmla="*/ 162756 h 192984"/>
              <a:gd name="connsiteX18" fmla="*/ 771777 w 892690"/>
              <a:gd name="connsiteY18" fmla="*/ 170313 h 192984"/>
              <a:gd name="connsiteX19" fmla="*/ 681093 w 892690"/>
              <a:gd name="connsiteY19" fmla="*/ 185427 h 192984"/>
              <a:gd name="connsiteX20" fmla="*/ 643308 w 892690"/>
              <a:gd name="connsiteY20" fmla="*/ 192984 h 192984"/>
              <a:gd name="connsiteX21" fmla="*/ 446825 w 892690"/>
              <a:gd name="connsiteY21" fmla="*/ 185427 h 192984"/>
              <a:gd name="connsiteX22" fmla="*/ 401483 w 892690"/>
              <a:gd name="connsiteY22" fmla="*/ 177870 h 192984"/>
              <a:gd name="connsiteX23" fmla="*/ 159658 w 892690"/>
              <a:gd name="connsiteY23" fmla="*/ 170313 h 192984"/>
              <a:gd name="connsiteX24" fmla="*/ 99202 w 892690"/>
              <a:gd name="connsiteY24" fmla="*/ 155199 h 192984"/>
              <a:gd name="connsiteX25" fmla="*/ 53860 w 892690"/>
              <a:gd name="connsiteY25" fmla="*/ 140085 h 192984"/>
              <a:gd name="connsiteX26" fmla="*/ 31189 w 892690"/>
              <a:gd name="connsiteY26" fmla="*/ 132528 h 192984"/>
              <a:gd name="connsiteX27" fmla="*/ 8518 w 892690"/>
              <a:gd name="connsiteY27" fmla="*/ 117414 h 192984"/>
              <a:gd name="connsiteX28" fmla="*/ 8518 w 892690"/>
              <a:gd name="connsiteY28" fmla="*/ 64515 h 192984"/>
              <a:gd name="connsiteX29" fmla="*/ 31189 w 892690"/>
              <a:gd name="connsiteY29" fmla="*/ 56958 h 192984"/>
              <a:gd name="connsiteX30" fmla="*/ 53860 w 892690"/>
              <a:gd name="connsiteY30" fmla="*/ 56958 h 19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92690" h="192984">
                <a:moveTo>
                  <a:pt x="53860" y="56958"/>
                </a:moveTo>
                <a:lnTo>
                  <a:pt x="53860" y="56958"/>
                </a:lnTo>
                <a:cubicBezTo>
                  <a:pt x="76531" y="59477"/>
                  <a:pt x="99373" y="60765"/>
                  <a:pt x="121873" y="64515"/>
                </a:cubicBezTo>
                <a:cubicBezTo>
                  <a:pt x="129730" y="65825"/>
                  <a:pt x="136578" y="72072"/>
                  <a:pt x="144544" y="72072"/>
                </a:cubicBezTo>
                <a:cubicBezTo>
                  <a:pt x="207570" y="72072"/>
                  <a:pt x="270495" y="67034"/>
                  <a:pt x="333470" y="64515"/>
                </a:cubicBezTo>
                <a:cubicBezTo>
                  <a:pt x="346065" y="61996"/>
                  <a:pt x="358716" y="59744"/>
                  <a:pt x="371255" y="56958"/>
                </a:cubicBezTo>
                <a:cubicBezTo>
                  <a:pt x="381394" y="54705"/>
                  <a:pt x="391154" y="50488"/>
                  <a:pt x="401483" y="49401"/>
                </a:cubicBezTo>
                <a:cubicBezTo>
                  <a:pt x="439144" y="45437"/>
                  <a:pt x="477053" y="44363"/>
                  <a:pt x="514838" y="41844"/>
                </a:cubicBezTo>
                <a:cubicBezTo>
                  <a:pt x="529952" y="39325"/>
                  <a:pt x="545223" y="37611"/>
                  <a:pt x="560181" y="34287"/>
                </a:cubicBezTo>
                <a:cubicBezTo>
                  <a:pt x="567957" y="32559"/>
                  <a:pt x="574948" y="27718"/>
                  <a:pt x="582852" y="26730"/>
                </a:cubicBezTo>
                <a:cubicBezTo>
                  <a:pt x="615442" y="22656"/>
                  <a:pt x="648384" y="22147"/>
                  <a:pt x="681093" y="19173"/>
                </a:cubicBezTo>
                <a:cubicBezTo>
                  <a:pt x="703810" y="17108"/>
                  <a:pt x="726435" y="14135"/>
                  <a:pt x="749106" y="11616"/>
                </a:cubicBezTo>
                <a:cubicBezTo>
                  <a:pt x="798586" y="-754"/>
                  <a:pt x="808860" y="-6708"/>
                  <a:pt x="877576" y="11616"/>
                </a:cubicBezTo>
                <a:cubicBezTo>
                  <a:pt x="886352" y="13956"/>
                  <a:pt x="887652" y="26730"/>
                  <a:pt x="892690" y="34287"/>
                </a:cubicBezTo>
                <a:cubicBezTo>
                  <a:pt x="890171" y="59477"/>
                  <a:pt x="893139" y="85840"/>
                  <a:pt x="885133" y="109857"/>
                </a:cubicBezTo>
                <a:cubicBezTo>
                  <a:pt x="882261" y="118473"/>
                  <a:pt x="869439" y="119157"/>
                  <a:pt x="862462" y="124971"/>
                </a:cubicBezTo>
                <a:cubicBezTo>
                  <a:pt x="854252" y="131813"/>
                  <a:pt x="849133" y="142452"/>
                  <a:pt x="839791" y="147642"/>
                </a:cubicBezTo>
                <a:cubicBezTo>
                  <a:pt x="825864" y="155379"/>
                  <a:pt x="809562" y="157718"/>
                  <a:pt x="794448" y="162756"/>
                </a:cubicBezTo>
                <a:cubicBezTo>
                  <a:pt x="786891" y="165275"/>
                  <a:pt x="779588" y="168751"/>
                  <a:pt x="771777" y="170313"/>
                </a:cubicBezTo>
                <a:cubicBezTo>
                  <a:pt x="682729" y="188123"/>
                  <a:pt x="793575" y="166680"/>
                  <a:pt x="681093" y="185427"/>
                </a:cubicBezTo>
                <a:cubicBezTo>
                  <a:pt x="668423" y="187539"/>
                  <a:pt x="655903" y="190465"/>
                  <a:pt x="643308" y="192984"/>
                </a:cubicBezTo>
                <a:cubicBezTo>
                  <a:pt x="577814" y="190465"/>
                  <a:pt x="512240" y="189515"/>
                  <a:pt x="446825" y="185427"/>
                </a:cubicBezTo>
                <a:cubicBezTo>
                  <a:pt x="431532" y="184471"/>
                  <a:pt x="416784" y="178675"/>
                  <a:pt x="401483" y="177870"/>
                </a:cubicBezTo>
                <a:cubicBezTo>
                  <a:pt x="320947" y="173631"/>
                  <a:pt x="240266" y="172832"/>
                  <a:pt x="159658" y="170313"/>
                </a:cubicBezTo>
                <a:cubicBezTo>
                  <a:pt x="90869" y="147383"/>
                  <a:pt x="199513" y="182557"/>
                  <a:pt x="99202" y="155199"/>
                </a:cubicBezTo>
                <a:cubicBezTo>
                  <a:pt x="83832" y="151007"/>
                  <a:pt x="68974" y="145123"/>
                  <a:pt x="53860" y="140085"/>
                </a:cubicBezTo>
                <a:cubicBezTo>
                  <a:pt x="46303" y="137566"/>
                  <a:pt x="37817" y="136947"/>
                  <a:pt x="31189" y="132528"/>
                </a:cubicBezTo>
                <a:lnTo>
                  <a:pt x="8518" y="117414"/>
                </a:lnTo>
                <a:cubicBezTo>
                  <a:pt x="2386" y="99017"/>
                  <a:pt x="-7111" y="84051"/>
                  <a:pt x="8518" y="64515"/>
                </a:cubicBezTo>
                <a:cubicBezTo>
                  <a:pt x="13494" y="58295"/>
                  <a:pt x="23632" y="59477"/>
                  <a:pt x="31189" y="56958"/>
                </a:cubicBezTo>
                <a:cubicBezTo>
                  <a:pt x="82087" y="65441"/>
                  <a:pt x="50082" y="56958"/>
                  <a:pt x="53860" y="569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71" name="TextovéPole 23"/>
          <p:cNvSpPr txBox="1">
            <a:spLocks noChangeArrowheads="1"/>
          </p:cNvSpPr>
          <p:nvPr/>
        </p:nvSpPr>
        <p:spPr bwMode="auto">
          <a:xfrm>
            <a:off x="7240588" y="3863975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/>
              <a:t>Riziko odhadu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576262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0000CC"/>
                </a:solidFill>
              </a:rPr>
              <a:t>ODHAD PRŮMĚRU ZÁKLADNÍHO SOUBORU (PARAMETRU </a:t>
            </a:r>
            <a:r>
              <a:rPr lang="el-GR" sz="2800" b="1" smtClean="0">
                <a:solidFill>
                  <a:srgbClr val="0000CC"/>
                </a:solidFill>
              </a:rPr>
              <a:t>μ</a:t>
            </a:r>
            <a:r>
              <a:rPr lang="cs-CZ" sz="2800" b="1" smtClean="0">
                <a:solidFill>
                  <a:srgbClr val="0000CC"/>
                </a:solidFill>
              </a:rPr>
              <a:t>)</a:t>
            </a:r>
            <a:r>
              <a:rPr lang="cs-CZ" sz="2800" smtClean="0">
                <a:solidFill>
                  <a:srgbClr val="0000CC"/>
                </a:solidFill>
              </a:rPr>
              <a:t/>
            </a:r>
            <a:br>
              <a:rPr lang="cs-CZ" sz="2800" smtClean="0">
                <a:solidFill>
                  <a:srgbClr val="0000CC"/>
                </a:solidFill>
              </a:rPr>
            </a:br>
            <a:endParaRPr lang="cs-CZ" sz="2800" smtClean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1124744"/>
            <a:ext cx="8291264" cy="5616624"/>
          </a:xfrm>
          <a:blipFill rotWithShape="1">
            <a:blip r:embed="rId2" cstate="print"/>
            <a:stretch>
              <a:fillRect l="-809" t="-651" r="-1103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>
                <a:solidFill>
                  <a:srgbClr val="0000CC"/>
                </a:solidFill>
              </a:rPr>
              <a:t>ODHAD PRŮMĚRU ZÁKLADNÍHO SOUBORU (PARAMETRU </a:t>
            </a:r>
            <a:r>
              <a:rPr lang="el-GR" sz="2800" b="1" smtClean="0">
                <a:solidFill>
                  <a:srgbClr val="0000CC"/>
                </a:solidFill>
              </a:rPr>
              <a:t>μ</a:t>
            </a:r>
            <a:r>
              <a:rPr lang="cs-CZ" sz="2800" b="1" smtClean="0">
                <a:solidFill>
                  <a:srgbClr val="0000CC"/>
                </a:solidFill>
              </a:rPr>
              <a:t>)</a:t>
            </a:r>
            <a:r>
              <a:rPr lang="cs-CZ" sz="2800" smtClean="0">
                <a:solidFill>
                  <a:srgbClr val="0000CC"/>
                </a:solidFill>
              </a:rPr>
              <a:t/>
            </a:r>
            <a:br>
              <a:rPr lang="cs-CZ" sz="2800" smtClean="0">
                <a:solidFill>
                  <a:srgbClr val="0000CC"/>
                </a:solidFill>
              </a:rPr>
            </a:br>
            <a:endParaRPr lang="cs-CZ" sz="2800" smtClean="0">
              <a:solidFill>
                <a:srgbClr val="0000CC"/>
              </a:solidFill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400" smtClean="0">
                <a:latin typeface="Arial" charset="0"/>
              </a:rPr>
              <a:t>Z vlastností normálního rozdělení vyplývá:</a:t>
            </a:r>
          </a:p>
          <a:p>
            <a:r>
              <a:rPr lang="cs-CZ" smtClean="0">
                <a:latin typeface="Arial" charset="0"/>
              </a:rPr>
              <a:t> P(</a:t>
            </a:r>
            <a:r>
              <a:rPr lang="el-GR" smtClean="0">
                <a:latin typeface="Arial" charset="0"/>
                <a:cs typeface="Arial" charset="0"/>
              </a:rPr>
              <a:t>μ</a:t>
            </a:r>
            <a:r>
              <a:rPr lang="cs-CZ" smtClean="0">
                <a:latin typeface="Arial" charset="0"/>
                <a:cs typeface="Arial" charset="0"/>
              </a:rPr>
              <a:t> – 1,96 </a:t>
            </a:r>
            <a:r>
              <a:rPr lang="el-GR" smtClean="0">
                <a:latin typeface="Arial" charset="0"/>
                <a:cs typeface="Arial" charset="0"/>
              </a:rPr>
              <a:t>σ</a:t>
            </a:r>
            <a:r>
              <a:rPr lang="cs-CZ" sz="1600" smtClean="0">
                <a:latin typeface="Arial" charset="0"/>
                <a:cs typeface="Arial" charset="0"/>
              </a:rPr>
              <a:t>m </a:t>
            </a:r>
            <a:r>
              <a:rPr lang="cs-CZ" smtClean="0">
                <a:latin typeface="Arial" charset="0"/>
                <a:cs typeface="Arial" charset="0"/>
              </a:rPr>
              <a:t>≤ m ≤ </a:t>
            </a:r>
            <a:r>
              <a:rPr lang="el-GR" smtClean="0">
                <a:latin typeface="Arial" charset="0"/>
                <a:cs typeface="Arial" charset="0"/>
              </a:rPr>
              <a:t>μ</a:t>
            </a:r>
            <a:r>
              <a:rPr lang="cs-CZ" smtClean="0">
                <a:latin typeface="Arial" charset="0"/>
                <a:cs typeface="Arial" charset="0"/>
              </a:rPr>
              <a:t> + 1,96 </a:t>
            </a:r>
            <a:r>
              <a:rPr lang="el-GR" smtClean="0">
                <a:latin typeface="Arial" charset="0"/>
                <a:cs typeface="Arial" charset="0"/>
              </a:rPr>
              <a:t>σ</a:t>
            </a:r>
            <a:r>
              <a:rPr lang="cs-CZ" sz="1600" smtClean="0">
                <a:latin typeface="Arial" charset="0"/>
                <a:cs typeface="Arial" charset="0"/>
              </a:rPr>
              <a:t>m </a:t>
            </a:r>
            <a:r>
              <a:rPr lang="cs-CZ" smtClean="0">
                <a:latin typeface="Arial" charset="0"/>
                <a:cs typeface="Arial" charset="0"/>
              </a:rPr>
              <a:t>) = 0,95</a:t>
            </a:r>
          </a:p>
          <a:p>
            <a:r>
              <a:rPr lang="cs-CZ" smtClean="0">
                <a:latin typeface="Arial" charset="0"/>
              </a:rPr>
              <a:t> P(</a:t>
            </a:r>
            <a:r>
              <a:rPr lang="el-GR" smtClean="0">
                <a:latin typeface="Arial" charset="0"/>
                <a:cs typeface="Arial" charset="0"/>
              </a:rPr>
              <a:t>μ</a:t>
            </a:r>
            <a:r>
              <a:rPr lang="cs-CZ" smtClean="0">
                <a:latin typeface="Arial" charset="0"/>
                <a:cs typeface="Arial" charset="0"/>
              </a:rPr>
              <a:t> – 2,58 </a:t>
            </a:r>
            <a:r>
              <a:rPr lang="el-GR" smtClean="0">
                <a:latin typeface="Arial" charset="0"/>
                <a:cs typeface="Arial" charset="0"/>
              </a:rPr>
              <a:t>σ</a:t>
            </a:r>
            <a:r>
              <a:rPr lang="cs-CZ" sz="1600" smtClean="0">
                <a:latin typeface="Arial" charset="0"/>
                <a:cs typeface="Arial" charset="0"/>
              </a:rPr>
              <a:t>m </a:t>
            </a:r>
            <a:r>
              <a:rPr lang="cs-CZ" smtClean="0">
                <a:latin typeface="Arial" charset="0"/>
                <a:cs typeface="Arial" charset="0"/>
              </a:rPr>
              <a:t>≤ m ≤ </a:t>
            </a:r>
            <a:r>
              <a:rPr lang="el-GR" smtClean="0">
                <a:latin typeface="Arial" charset="0"/>
                <a:cs typeface="Arial" charset="0"/>
              </a:rPr>
              <a:t>μ</a:t>
            </a:r>
            <a:r>
              <a:rPr lang="cs-CZ" smtClean="0">
                <a:latin typeface="Arial" charset="0"/>
                <a:cs typeface="Arial" charset="0"/>
              </a:rPr>
              <a:t> + 2,58 </a:t>
            </a:r>
            <a:r>
              <a:rPr lang="el-GR" smtClean="0">
                <a:latin typeface="Arial" charset="0"/>
                <a:cs typeface="Arial" charset="0"/>
              </a:rPr>
              <a:t>σ</a:t>
            </a:r>
            <a:r>
              <a:rPr lang="cs-CZ" sz="1600" smtClean="0">
                <a:latin typeface="Arial" charset="0"/>
                <a:cs typeface="Arial" charset="0"/>
              </a:rPr>
              <a:t>m </a:t>
            </a:r>
            <a:r>
              <a:rPr lang="cs-CZ" smtClean="0">
                <a:latin typeface="Arial" charset="0"/>
                <a:cs typeface="Arial" charset="0"/>
              </a:rPr>
              <a:t>) = 0,99 </a:t>
            </a:r>
          </a:p>
          <a:p>
            <a:pPr>
              <a:buFont typeface="Arial" charset="0"/>
              <a:buNone/>
            </a:pPr>
            <a:r>
              <a:rPr lang="cs-CZ" sz="2400" smtClean="0">
                <a:latin typeface="Arial" charset="0"/>
                <a:cs typeface="Arial" charset="0"/>
              </a:rPr>
              <a:t>úprava nerovnosti uvnitř závorky</a:t>
            </a:r>
            <a:r>
              <a:rPr lang="cs-CZ" smtClean="0">
                <a:latin typeface="Arial" charset="0"/>
                <a:cs typeface="Arial" charset="0"/>
              </a:rPr>
              <a:t> </a:t>
            </a:r>
            <a:r>
              <a:rPr lang="cs-CZ" b="1" smtClean="0">
                <a:latin typeface="Times New Roman" pitchFamily="18" charset="0"/>
                <a:cs typeface="Arial" charset="0"/>
              </a:rPr>
              <a:t>→</a:t>
            </a:r>
            <a:endParaRPr lang="cs-CZ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cs-CZ" b="1" smtClean="0">
                <a:latin typeface="Arial" charset="0"/>
                <a:cs typeface="Arial" charset="0"/>
              </a:rPr>
              <a:t>   </a:t>
            </a:r>
            <a:r>
              <a:rPr lang="cs-CZ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hranice pro 95 % CI</a:t>
            </a:r>
            <a:r>
              <a:rPr lang="cs-CZ" sz="2800" b="1" smtClean="0">
                <a:latin typeface="Arial" charset="0"/>
                <a:cs typeface="Arial" charset="0"/>
              </a:rPr>
              <a:t>    a     </a:t>
            </a:r>
            <a:r>
              <a:rPr lang="cs-CZ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99% CI  </a:t>
            </a:r>
            <a:r>
              <a:rPr lang="cs-CZ" sz="2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pro  </a:t>
            </a:r>
            <a:r>
              <a:rPr lang="el-GR" sz="2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μ</a:t>
            </a:r>
            <a:endParaRPr lang="cs-CZ" sz="2800" b="1" u="sng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cs-CZ" sz="2000" smtClean="0">
                <a:latin typeface="Arial" charset="0"/>
                <a:cs typeface="Arial" charset="0"/>
              </a:rPr>
              <a:t>dolní hranice:</a:t>
            </a:r>
            <a:r>
              <a:rPr lang="cs-CZ" sz="2000" b="1" smtClean="0">
                <a:latin typeface="Arial" charset="0"/>
                <a:cs typeface="Arial" charset="0"/>
              </a:rPr>
              <a:t>         m </a:t>
            </a:r>
            <a:r>
              <a:rPr lang="cs-CZ" sz="2400" smtClean="0">
                <a:latin typeface="Arial" charset="0"/>
                <a:cs typeface="Arial" charset="0"/>
              </a:rPr>
              <a:t>– </a:t>
            </a:r>
            <a:r>
              <a:rPr lang="cs-CZ" sz="2000" b="1" smtClean="0">
                <a:latin typeface="Arial" charset="0"/>
                <a:cs typeface="Arial" charset="0"/>
              </a:rPr>
              <a:t>1,96 </a:t>
            </a:r>
            <a:r>
              <a:rPr lang="el-GR" sz="2000" b="1" smtClean="0">
                <a:latin typeface="Arial" charset="0"/>
                <a:cs typeface="Arial" charset="0"/>
              </a:rPr>
              <a:t>σ</a:t>
            </a:r>
            <a:r>
              <a:rPr lang="cs-CZ" sz="1400" b="1" smtClean="0">
                <a:latin typeface="Arial" charset="0"/>
                <a:cs typeface="Arial" charset="0"/>
              </a:rPr>
              <a:t>m                            </a:t>
            </a:r>
            <a:r>
              <a:rPr lang="cs-CZ" sz="2000" b="1" smtClean="0">
                <a:latin typeface="Arial" charset="0"/>
                <a:cs typeface="Arial" charset="0"/>
              </a:rPr>
              <a:t>m – 2,58 </a:t>
            </a:r>
            <a:r>
              <a:rPr lang="el-GR" sz="2000" b="1" smtClean="0">
                <a:latin typeface="Arial" charset="0"/>
                <a:cs typeface="Arial" charset="0"/>
              </a:rPr>
              <a:t>σ</a:t>
            </a:r>
            <a:r>
              <a:rPr lang="cs-CZ" sz="1400" b="1" smtClean="0">
                <a:latin typeface="Arial" charset="0"/>
                <a:cs typeface="Arial" charset="0"/>
              </a:rPr>
              <a:t>m</a:t>
            </a:r>
          </a:p>
          <a:p>
            <a:pPr>
              <a:buFont typeface="Arial" charset="0"/>
              <a:buNone/>
            </a:pPr>
            <a:endParaRPr lang="cs-CZ" sz="1400" b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cs-CZ" sz="2000" smtClean="0">
                <a:latin typeface="Arial" charset="0"/>
                <a:cs typeface="Arial" charset="0"/>
              </a:rPr>
              <a:t>horní hranice:         </a:t>
            </a:r>
            <a:r>
              <a:rPr lang="cs-CZ" sz="2000" b="1" smtClean="0">
                <a:latin typeface="Arial" charset="0"/>
                <a:cs typeface="Arial" charset="0"/>
              </a:rPr>
              <a:t>m +  1,96 </a:t>
            </a:r>
            <a:r>
              <a:rPr lang="el-GR" sz="2000" b="1" smtClean="0">
                <a:latin typeface="Arial" charset="0"/>
                <a:cs typeface="Arial" charset="0"/>
              </a:rPr>
              <a:t>σ</a:t>
            </a:r>
            <a:r>
              <a:rPr lang="cs-CZ" sz="1400" b="1" smtClean="0">
                <a:latin typeface="Arial" charset="0"/>
                <a:cs typeface="Arial" charset="0"/>
              </a:rPr>
              <a:t>m                           </a:t>
            </a:r>
            <a:r>
              <a:rPr lang="cs-CZ" sz="2000" b="1" smtClean="0">
                <a:latin typeface="Arial" charset="0"/>
                <a:cs typeface="Arial" charset="0"/>
              </a:rPr>
              <a:t>m + 2,58 </a:t>
            </a:r>
            <a:r>
              <a:rPr lang="el-GR" sz="2000" b="1" smtClean="0">
                <a:latin typeface="Arial" charset="0"/>
                <a:cs typeface="Arial" charset="0"/>
              </a:rPr>
              <a:t>σ</a:t>
            </a:r>
            <a:r>
              <a:rPr lang="cs-CZ" sz="1400" b="1" smtClean="0">
                <a:latin typeface="Arial" charset="0"/>
                <a:cs typeface="Arial" charset="0"/>
              </a:rPr>
              <a:t>m</a:t>
            </a:r>
          </a:p>
          <a:p>
            <a:pPr>
              <a:buFont typeface="Arial" charset="0"/>
              <a:buNone/>
            </a:pPr>
            <a:endParaRPr lang="cs-CZ" sz="1400" b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cs-CZ" sz="2000" smtClean="0">
                <a:latin typeface="Arial" charset="0"/>
                <a:cs typeface="Arial" charset="0"/>
              </a:rPr>
              <a:t> </a:t>
            </a:r>
            <a:endParaRPr lang="el-GR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l-GR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251520" y="116632"/>
            <a:ext cx="8435280" cy="6624736"/>
          </a:xfrm>
          <a:blipFill rotWithShape="1">
            <a:blip r:embed="rId2" cstate="print"/>
            <a:stretch>
              <a:fillRect l="-434" r="-506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  <p:pic>
        <p:nvPicPr>
          <p:cNvPr id="44034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813"/>
            <a:ext cx="4133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1403350" y="620713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492500" y="635000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Pravděpodobnost náhodného jevu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Pravděpodobnost je </a:t>
            </a:r>
            <a:r>
              <a:rPr lang="cs-CZ" u="sng" smtClean="0"/>
              <a:t>mírou „častosti“</a:t>
            </a:r>
            <a:r>
              <a:rPr lang="cs-CZ" smtClean="0"/>
              <a:t> výskytu tohoto jevu</a:t>
            </a:r>
          </a:p>
          <a:p>
            <a:pPr eaLnBrk="1" hangingPunct="1"/>
            <a:r>
              <a:rPr lang="cs-CZ" smtClean="0"/>
              <a:t> Pravděpodobnost je </a:t>
            </a:r>
            <a:r>
              <a:rPr lang="cs-CZ" u="sng" smtClean="0"/>
              <a:t>vlastnost</a:t>
            </a:r>
            <a:r>
              <a:rPr lang="cs-CZ" smtClean="0"/>
              <a:t> náhodného jevu</a:t>
            </a:r>
          </a:p>
          <a:p>
            <a:pPr eaLnBrk="1" hangingPunct="1"/>
            <a:r>
              <a:rPr lang="cs-CZ" smtClean="0"/>
              <a:t>Pravděpodobnost NJ zjistíme opakováním pokusů, jejichž výsledkem může být daný jev a „měříme“ ji </a:t>
            </a:r>
            <a:r>
              <a:rPr lang="cs-CZ" b="1" smtClean="0"/>
              <a:t>relativní četností (p) </a:t>
            </a:r>
            <a:r>
              <a:rPr lang="cs-CZ" smtClean="0"/>
              <a:t>tohoto jevu v řadě opakovaných pokusů ( p = k/n).</a:t>
            </a:r>
            <a:endParaRPr lang="cs-CZ" b="1" u="sng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Odhad průměru ZS (µ) - příklad</a:t>
            </a:r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Odhadněte průměrnou vitální kapacitu plic mužů ve věku 40-50 let na podkladě výběrového šetření 200 mužů s výsledky:</a:t>
            </a:r>
          </a:p>
          <a:p>
            <a:pPr eaLnBrk="1" hangingPunct="1"/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    </a:t>
            </a:r>
            <a:r>
              <a:rPr lang="cs-CZ" sz="3600" smtClean="0"/>
              <a:t>m = 4,83           s = 0,66         n = 200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463"/>
          </a:xfrm>
        </p:spPr>
        <p:txBody>
          <a:bodyPr/>
          <a:lstStyle/>
          <a:p>
            <a:pPr eaLnBrk="1" hangingPunct="1"/>
            <a:r>
              <a:rPr lang="cs-CZ" sz="2800" smtClean="0"/>
              <a:t>Řešení</a:t>
            </a:r>
          </a:p>
        </p:txBody>
      </p:sp>
      <p:pic>
        <p:nvPicPr>
          <p:cNvPr id="46082" name="Obrázek 3" descr="Snímek 03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052513"/>
            <a:ext cx="2663825" cy="1296987"/>
          </a:xfrm>
        </p:spPr>
      </p:pic>
      <p:sp>
        <p:nvSpPr>
          <p:cNvPr id="46083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55650" y="2276475"/>
            <a:ext cx="7848600" cy="3849688"/>
          </a:xfrm>
        </p:spPr>
        <p:txBody>
          <a:bodyPr/>
          <a:lstStyle/>
          <a:p>
            <a:pPr eaLnBrk="1" hangingPunct="1"/>
            <a:r>
              <a:rPr lang="cs-CZ" sz="2400" b="1" smtClean="0"/>
              <a:t>SE</a:t>
            </a:r>
            <a:r>
              <a:rPr lang="cs-CZ" sz="2400" smtClean="0"/>
              <a:t> = 0,66 /√200-1 = 0,66/ 14,107= </a:t>
            </a:r>
            <a:r>
              <a:rPr lang="cs-CZ" sz="2400" u="sng" smtClean="0"/>
              <a:t>0,04678</a:t>
            </a:r>
          </a:p>
          <a:p>
            <a:pPr eaLnBrk="1" hangingPunct="1"/>
            <a:r>
              <a:rPr lang="cs-CZ" sz="2400" u="sng" smtClean="0"/>
              <a:t> Pro  spolehlivost  </a:t>
            </a:r>
            <a:r>
              <a:rPr lang="cs-CZ" sz="2400" u="sng" smtClean="0">
                <a:solidFill>
                  <a:srgbClr val="0000FF"/>
                </a:solidFill>
              </a:rPr>
              <a:t>0,95</a:t>
            </a:r>
          </a:p>
          <a:p>
            <a:pPr eaLnBrk="1" hangingPunct="1"/>
            <a:r>
              <a:rPr lang="cs-CZ" sz="2400" smtClean="0"/>
              <a:t>a = m - 1,96 .SE     a = 4,83 – (1,96 . 0,04678)= </a:t>
            </a:r>
            <a:r>
              <a:rPr lang="cs-CZ" sz="2400" b="1" smtClean="0"/>
              <a:t>4,74</a:t>
            </a:r>
          </a:p>
          <a:p>
            <a:pPr eaLnBrk="1" hangingPunct="1"/>
            <a:r>
              <a:rPr lang="cs-CZ" sz="2400" smtClean="0"/>
              <a:t>b = m + 1,96.SE     b = 4,83 + (1,96 . 0,04678)= </a:t>
            </a:r>
            <a:r>
              <a:rPr lang="cs-CZ" sz="2400" b="1" smtClean="0"/>
              <a:t>4,92</a:t>
            </a:r>
          </a:p>
          <a:p>
            <a:pPr eaLnBrk="1" hangingPunct="1"/>
            <a:r>
              <a:rPr lang="cs-CZ" sz="2400" b="1" smtClean="0"/>
              <a:t>Přesnost </a:t>
            </a:r>
            <a:r>
              <a:rPr lang="cs-CZ" sz="2400" smtClean="0"/>
              <a:t>= 1,96.SE = 1,96.0,04678 </a:t>
            </a:r>
            <a:r>
              <a:rPr lang="cs-CZ" sz="2400" b="1" smtClean="0"/>
              <a:t>= 0,09</a:t>
            </a:r>
          </a:p>
          <a:p>
            <a:pPr eaLnBrk="1" hangingPunct="1"/>
            <a:r>
              <a:rPr lang="cs-CZ" sz="2400" b="1" smtClean="0"/>
              <a:t>3 formy zápisu:  1/  µ = 4,83 ± 0,09</a:t>
            </a:r>
          </a:p>
          <a:p>
            <a:pPr eaLnBrk="1" hangingPunct="1"/>
            <a:r>
              <a:rPr lang="cs-CZ" sz="2400" b="1" smtClean="0"/>
              <a:t>                              2/  P (4,74 ≤ µ ≤ 4,92) = 0,95</a:t>
            </a:r>
          </a:p>
          <a:p>
            <a:pPr eaLnBrk="1" hangingPunct="1"/>
            <a:r>
              <a:rPr lang="cs-CZ" sz="2400" b="1" smtClean="0"/>
              <a:t>                              3/  </a:t>
            </a:r>
            <a:r>
              <a:rPr lang="cs-CZ" sz="2400" b="1" smtClean="0">
                <a:solidFill>
                  <a:srgbClr val="FF0000"/>
                </a:solidFill>
              </a:rPr>
              <a:t>95% CI (4,74 ; 4,92)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075" cy="1143000"/>
          </a:xfrm>
        </p:spPr>
        <p:txBody>
          <a:bodyPr/>
          <a:lstStyle/>
          <a:p>
            <a:pPr eaLnBrk="1" hangingPunct="1"/>
            <a:r>
              <a:rPr lang="cs-CZ" smtClean="0"/>
              <a:t>Interpretace</a:t>
            </a:r>
          </a:p>
        </p:txBody>
      </p:sp>
      <p:sp>
        <p:nvSpPr>
          <p:cNvPr id="47106" name="Zástupný symbol pro obsah 5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2232025"/>
          </a:xfrm>
        </p:spPr>
        <p:txBody>
          <a:bodyPr/>
          <a:lstStyle/>
          <a:p>
            <a:pPr eaLnBrk="1" hangingPunct="1"/>
            <a:r>
              <a:rPr lang="cs-CZ" smtClean="0"/>
              <a:t>Průměrná  vitální kapacita plic v ZS mužů věkové kategorie 40 - 50 let se pohybuje s pravděpodobností 0,95 v rozmezí 4,83 ± 0,09,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tj.  od 4,74 do 4,92 litrů.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  Proveďte odhad se spolehlivostí  0,99.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365125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00CC"/>
                </a:solidFill>
              </a:rPr>
              <a:t>VLASTNOSTI INTERVALOVÉHO ODHADU</a:t>
            </a:r>
            <a:r>
              <a:rPr lang="cs-CZ" sz="3200" smtClean="0">
                <a:solidFill>
                  <a:srgbClr val="0000CC"/>
                </a:solidFill>
              </a:rPr>
              <a:t/>
            </a:r>
            <a:br>
              <a:rPr lang="cs-CZ" sz="3200" smtClean="0">
                <a:solidFill>
                  <a:srgbClr val="0000CC"/>
                </a:solidFill>
              </a:rPr>
            </a:br>
            <a:endParaRPr lang="cs-CZ" sz="3200" smtClean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395536" y="1376582"/>
            <a:ext cx="8229600" cy="5652818"/>
          </a:xfrm>
          <a:blipFill rotWithShape="1">
            <a:blip r:embed="rId2" cstate="print"/>
            <a:stretch>
              <a:fillRect l="-667" t="-1510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4" name="Pravá složená závorka 3"/>
          <p:cNvSpPr/>
          <p:nvPr/>
        </p:nvSpPr>
        <p:spPr>
          <a:xfrm flipH="1">
            <a:off x="1547664" y="3068960"/>
            <a:ext cx="144016" cy="792088"/>
          </a:xfrm>
          <a:prstGeom prst="righ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" name="Pravá složená závorka 4"/>
          <p:cNvSpPr/>
          <p:nvPr/>
        </p:nvSpPr>
        <p:spPr>
          <a:xfrm rot="5400000">
            <a:off x="2555876" y="3284537"/>
            <a:ext cx="215900" cy="936625"/>
          </a:xfrm>
          <a:prstGeom prst="rightBrac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11430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0000FF"/>
                </a:solidFill>
              </a:rPr>
              <a:t>Vlastnosti odhadu</a:t>
            </a:r>
          </a:p>
        </p:txBody>
      </p:sp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95%CI (4,74 ; 4,92)    přesnost ± 0,09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99%CI (4,71;  4,95)    přesnost ± 0,12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Porovnejme spolehlivost, délku a přesnost intervalů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-1323975"/>
            <a:ext cx="8569325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16025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00FF"/>
                </a:solidFill>
              </a:rPr>
              <a:t>ODHAD NEZNÁMÉ PRAVDĚPODOBNOSTI NÁHODNÉHO JEVU (PARAMETRU </a:t>
            </a:r>
            <a:r>
              <a:rPr lang="el-GR" sz="3200" b="1" smtClean="0">
                <a:solidFill>
                  <a:srgbClr val="0000FF"/>
                </a:solidFill>
              </a:rPr>
              <a:t>π</a:t>
            </a:r>
            <a:r>
              <a:rPr lang="cs-CZ" sz="3200" b="1" smtClean="0">
                <a:solidFill>
                  <a:srgbClr val="0000FF"/>
                </a:solidFill>
              </a:rPr>
              <a:t>)</a:t>
            </a:r>
            <a:r>
              <a:rPr lang="cs-CZ" sz="3200" smtClean="0">
                <a:solidFill>
                  <a:srgbClr val="0000FF"/>
                </a:solidFill>
              </a:rPr>
              <a:t/>
            </a:r>
            <a:br>
              <a:rPr lang="cs-CZ" sz="3200" smtClean="0">
                <a:solidFill>
                  <a:srgbClr val="0000FF"/>
                </a:solidFill>
              </a:rPr>
            </a:br>
            <a:endParaRPr lang="cs-CZ" sz="3200" smtClean="0"/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12776"/>
            <a:ext cx="8229600" cy="5112568"/>
          </a:xfrm>
          <a:blipFill rotWithShape="1">
            <a:blip r:embed="rId2" cstate="print"/>
            <a:stretch>
              <a:fillRect l="-741" t="-1313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457200" y="692696"/>
            <a:ext cx="8229600" cy="5433467"/>
          </a:xfrm>
          <a:blipFill rotWithShape="1">
            <a:blip r:embed="rId2" cstate="print"/>
            <a:stretch>
              <a:fillRect l="-1852" t="-1459" b="-1796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4274" name="Zástupný symbol pro obsah 3" descr="Snímek 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1538" y="549275"/>
            <a:ext cx="7400925" cy="557688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620688"/>
            <a:ext cx="8229600" cy="5505475"/>
          </a:xfrm>
          <a:blipFill rotWithShape="1">
            <a:blip r:embed="rId2" cstate="print"/>
            <a:stretch>
              <a:fillRect l="-1111" t="-886" r="-2519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Pravděpodobnost náhodného jevu</a:t>
            </a:r>
            <a:endParaRPr lang="cs-CZ" smtClean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/>
            <a:r>
              <a:rPr lang="cs-CZ" b="1" u="sng" smtClean="0"/>
              <a:t>Klasická definice </a:t>
            </a:r>
            <a:r>
              <a:rPr lang="cs-CZ" u="sng" smtClean="0"/>
              <a:t>pravděpodobnosti </a:t>
            </a:r>
            <a:r>
              <a:rPr lang="cs-CZ" smtClean="0"/>
              <a:t>– pst NJ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je dána podílem příznivých a všech možných výsledků </a:t>
            </a:r>
            <a:r>
              <a:rPr lang="cs-CZ" smtClean="0">
                <a:latin typeface="Arial" charset="0"/>
              </a:rPr>
              <a:t>(</a:t>
            </a:r>
            <a:r>
              <a:rPr lang="cs-CZ" sz="2400" smtClean="0"/>
              <a:t>v experimentu, jehož možné výsledky jsou stejně pravděpodobné</a:t>
            </a:r>
            <a:r>
              <a:rPr lang="cs-CZ" sz="2400" smtClean="0">
                <a:latin typeface="Arial" charset="0"/>
              </a:rPr>
              <a:t>)</a:t>
            </a:r>
            <a:r>
              <a:rPr lang="cs-CZ" smtClean="0"/>
              <a:t>.</a:t>
            </a:r>
          </a:p>
          <a:p>
            <a:pPr eaLnBrk="1" hangingPunct="1"/>
            <a:r>
              <a:rPr lang="cs-CZ" smtClean="0"/>
              <a:t>Pravděpodobnost jevů spojených s karetními hrami, (hod kostkou, mincí ..) – dle definice</a:t>
            </a:r>
          </a:p>
          <a:p>
            <a:pPr eaLnBrk="1" hangingPunct="1"/>
            <a:r>
              <a:rPr lang="cs-CZ" b="1" smtClean="0"/>
              <a:t>Nelze </a:t>
            </a:r>
            <a:r>
              <a:rPr lang="cs-CZ" smtClean="0"/>
              <a:t>dle def. vypočítat pravděpodobnost jevů v medicíně, můžeme pst jen </a:t>
            </a:r>
            <a:r>
              <a:rPr lang="cs-CZ" b="1" smtClean="0"/>
              <a:t>odhadovat pomocí relativních četností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ODHADY PARAMETRŮ - SHRNUTÍ</a:t>
            </a: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052736"/>
            <a:ext cx="8229600" cy="5805264"/>
          </a:xfrm>
          <a:blipFill rotWithShape="1">
            <a:blip r:embed="rId2" cstate="print"/>
            <a:stretch>
              <a:fillRect l="-444" t="-525" r="-519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NÁHODNÁ VELIČINA</a:t>
            </a:r>
            <a:r>
              <a:rPr lang="cs-CZ" smtClean="0">
                <a:solidFill>
                  <a:srgbClr val="0000FF"/>
                </a:solidFill>
              </a:rPr>
              <a:t> (NV)</a:t>
            </a:r>
            <a:endParaRPr lang="cs-CZ" smtClean="0"/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b="1" u="sng" smtClean="0"/>
              <a:t>Spojitá NV</a:t>
            </a:r>
            <a:r>
              <a:rPr lang="cs-CZ" sz="3600" smtClean="0"/>
              <a:t> – její rozdělení je dáno </a:t>
            </a:r>
            <a:r>
              <a:rPr lang="cs-CZ" sz="3600" u="sng" smtClean="0"/>
              <a:t>hustotou pravděpodobností</a:t>
            </a:r>
            <a:r>
              <a:rPr lang="cs-CZ" sz="3600" smtClean="0"/>
              <a:t> – </a:t>
            </a:r>
            <a:r>
              <a:rPr lang="cs-CZ" sz="3600" b="1" smtClean="0"/>
              <a:t>frekvenční křivka (funkce).</a:t>
            </a:r>
            <a:endParaRPr lang="cs-CZ" sz="3600" b="1" smtClean="0">
              <a:latin typeface="Arial" charset="0"/>
            </a:endParaRPr>
          </a:p>
          <a:p>
            <a:pPr eaLnBrk="1" hangingPunct="1"/>
            <a:endParaRPr lang="cs-CZ" sz="3600" b="1" smtClean="0">
              <a:latin typeface="Arial" charset="0"/>
            </a:endParaRPr>
          </a:p>
          <a:p>
            <a:pPr eaLnBrk="1" hangingPunct="1"/>
            <a:r>
              <a:rPr lang="cs-CZ" sz="3600" smtClean="0"/>
              <a:t>Matematicky – rovnice frekvenční funkc</a:t>
            </a:r>
            <a:r>
              <a:rPr lang="cs-CZ" smtClean="0">
                <a:latin typeface="Arial" charset="0"/>
              </a:rPr>
              <a:t>e</a:t>
            </a:r>
          </a:p>
          <a:p>
            <a:pPr eaLnBrk="1" hangingPunct="1"/>
            <a:endParaRPr lang="cs-CZ" sz="3600" smtClean="0">
              <a:latin typeface="Arial" charset="0"/>
            </a:endParaRPr>
          </a:p>
          <a:p>
            <a:pPr eaLnBrk="1" hangingPunct="1"/>
            <a:r>
              <a:rPr lang="cs-CZ" sz="3600" smtClean="0"/>
              <a:t>Graficky  - hladká, plynulá čára</a:t>
            </a:r>
          </a:p>
          <a:p>
            <a:pPr eaLnBrk="1" hangingPunct="1"/>
            <a:endParaRPr lang="cs-CZ" sz="3600" smtClean="0"/>
          </a:p>
          <a:p>
            <a:pPr eaLnBrk="1" hangingPunct="1"/>
            <a:endParaRPr lang="cs-CZ" sz="36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rgbClr val="0000CC"/>
                </a:solidFill>
              </a:rPr>
              <a:t>Prezentace kvantitativních dat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928813"/>
            <a:ext cx="6286500" cy="4457700"/>
          </a:xfrm>
        </p:spPr>
      </p:pic>
      <p:cxnSp>
        <p:nvCxnSpPr>
          <p:cNvPr id="6" name="Přímá spojovací čára 5"/>
          <p:cNvCxnSpPr/>
          <p:nvPr/>
        </p:nvCxnSpPr>
        <p:spPr>
          <a:xfrm rot="5400000" flipH="1" flipV="1">
            <a:off x="1821656" y="5607844"/>
            <a:ext cx="357188" cy="285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2143125" y="5429250"/>
            <a:ext cx="500063" cy="1428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flipV="1">
            <a:off x="2643188" y="5000625"/>
            <a:ext cx="642937" cy="4286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 flipH="1" flipV="1">
            <a:off x="3000375" y="4143375"/>
            <a:ext cx="1143000" cy="571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3607594" y="3107531"/>
            <a:ext cx="1000125" cy="5000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4357688" y="2857500"/>
            <a:ext cx="571500" cy="5000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16200000" flipV="1">
            <a:off x="4572000" y="3714751"/>
            <a:ext cx="1285875" cy="571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 rot="16200000" flipH="1">
            <a:off x="5464969" y="4679157"/>
            <a:ext cx="642937" cy="571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6072188" y="5286375"/>
            <a:ext cx="571500" cy="4286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6643688" y="5715000"/>
            <a:ext cx="214312" cy="1428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solidFill>
                  <a:srgbClr val="0000FF"/>
                </a:solidFill>
                <a:latin typeface="Arial" charset="0"/>
              </a:rPr>
              <a:t>Příklad frekvenční fce spojité NV</a:t>
            </a:r>
          </a:p>
        </p:txBody>
      </p:sp>
      <p:sp>
        <p:nvSpPr>
          <p:cNvPr id="21506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6696075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Základní a výběrový soubor</a:t>
            </a:r>
          </a:p>
        </p:txBody>
      </p:sp>
      <p:sp>
        <p:nvSpPr>
          <p:cNvPr id="22530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VÝBĚROVÝ SOUBOR</a:t>
            </a:r>
          </a:p>
          <a:p>
            <a:pPr eaLnBrk="1" hangingPunct="1"/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57200" y="1628775"/>
            <a:ext cx="4040188" cy="5040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reprezentativní </a:t>
            </a:r>
            <a:r>
              <a:rPr lang="cs-CZ" sz="2000" dirty="0"/>
              <a:t>náhodný </a:t>
            </a:r>
            <a:r>
              <a:rPr lang="cs-CZ" sz="2000" dirty="0" smtClean="0"/>
              <a:t>výběr</a:t>
            </a: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výběrové (empirické) </a:t>
            </a:r>
            <a:r>
              <a:rPr lang="cs-CZ" sz="2000" dirty="0"/>
              <a:t>rozdělení </a:t>
            </a:r>
            <a:r>
              <a:rPr lang="cs-CZ" sz="2000" dirty="0" smtClean="0"/>
              <a:t>četností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popis </a:t>
            </a:r>
            <a:r>
              <a:rPr lang="cs-CZ" sz="2000" dirty="0"/>
              <a:t>rozdělení: 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 smtClean="0"/>
              <a:t>      tabulka</a:t>
            </a:r>
            <a:r>
              <a:rPr lang="cs-CZ" sz="2000" dirty="0"/>
              <a:t>, graf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/>
              <a:t> 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/>
              <a:t>stat</a:t>
            </a:r>
            <a:r>
              <a:rPr lang="cs-CZ" sz="2000" dirty="0"/>
              <a:t>. ukazatele = </a:t>
            </a:r>
            <a:r>
              <a:rPr lang="cs-CZ" sz="2000" b="1" dirty="0"/>
              <a:t>výběrové charakteristiky</a:t>
            </a:r>
            <a:r>
              <a:rPr lang="cs-CZ" sz="2000" dirty="0" smtClean="0"/>
              <a:t>: </a:t>
            </a:r>
            <a:r>
              <a:rPr lang="cs-CZ" sz="2000" b="1" dirty="0" smtClean="0">
                <a:solidFill>
                  <a:srgbClr val="FF0000"/>
                </a:solidFill>
              </a:rPr>
              <a:t>m, s, p </a:t>
            </a:r>
            <a:r>
              <a:rPr lang="cs-CZ" sz="2000" dirty="0" smtClean="0"/>
              <a:t>(</a:t>
            </a:r>
            <a:r>
              <a:rPr lang="cs-CZ" sz="2000" dirty="0" err="1" smtClean="0"/>
              <a:t>ozn</a:t>
            </a:r>
            <a:r>
              <a:rPr lang="cs-CZ" sz="2000" dirty="0"/>
              <a:t>. latinkou) 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jsou </a:t>
            </a:r>
            <a:r>
              <a:rPr lang="cs-CZ" sz="2000" dirty="0"/>
              <a:t>to charakteristiky náhodných </a:t>
            </a:r>
            <a:r>
              <a:rPr lang="cs-CZ" sz="2000" dirty="0" smtClean="0"/>
              <a:t>veličin a také se jako náhodné veličiny chovají, tzn</a:t>
            </a:r>
            <a:r>
              <a:rPr lang="cs-CZ" sz="2000" dirty="0"/>
              <a:t>. mění  se výběr od </a:t>
            </a:r>
            <a:r>
              <a:rPr lang="cs-CZ" sz="2000" dirty="0" smtClean="0"/>
              <a:t>výběru (nutno počítat s chybami)</a:t>
            </a:r>
            <a:endParaRPr lang="cs-CZ" sz="2000" dirty="0"/>
          </a:p>
        </p:txBody>
      </p:sp>
      <p:sp>
        <p:nvSpPr>
          <p:cNvPr id="22532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SOUBOR</a:t>
            </a:r>
          </a:p>
          <a:p>
            <a:pPr eaLnBrk="1" hangingPunct="1"/>
            <a:endParaRPr lang="cs-CZ" smtClean="0"/>
          </a:p>
        </p:txBody>
      </p:sp>
      <p:sp>
        <p:nvSpPr>
          <p:cNvPr id="22533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43438" y="1628775"/>
            <a:ext cx="4103687" cy="4752975"/>
          </a:xfrm>
        </p:spPr>
        <p:txBody>
          <a:bodyPr/>
          <a:lstStyle/>
          <a:p>
            <a:pPr eaLnBrk="1" hangingPunct="1"/>
            <a:r>
              <a:rPr lang="cs-CZ" sz="2000" smtClean="0"/>
              <a:t>soubor, který nás zajímá</a:t>
            </a:r>
          </a:p>
          <a:p>
            <a:pPr eaLnBrk="1" hangingPunct="1"/>
            <a:r>
              <a:rPr lang="cs-CZ" sz="2000" smtClean="0"/>
              <a:t>teoretické rozdělení četností (matematický model)</a:t>
            </a:r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/>
            <a:r>
              <a:rPr lang="cs-CZ" sz="2000" smtClean="0"/>
              <a:t>popis rozdělení: pravděpodobnostní </a:t>
            </a:r>
            <a:r>
              <a:rPr lang="cs-CZ" sz="1800" smtClean="0">
                <a:latin typeface="Arial" charset="0"/>
              </a:rPr>
              <a:t>rozdělení</a:t>
            </a:r>
          </a:p>
          <a:p>
            <a:pPr eaLnBrk="1" hangingPunct="1"/>
            <a:endParaRPr lang="cs-CZ" sz="2000" smtClean="0">
              <a:latin typeface="Arial" charset="0"/>
            </a:endParaRPr>
          </a:p>
          <a:p>
            <a:pPr eaLnBrk="1" hangingPunct="1"/>
            <a:r>
              <a:rPr lang="cs-CZ" sz="2000" smtClean="0"/>
              <a:t>stat. ukazatele </a:t>
            </a:r>
            <a:r>
              <a:rPr lang="cs-CZ" sz="2000" b="1" smtClean="0"/>
              <a:t>= parametry</a:t>
            </a:r>
            <a:r>
              <a:rPr lang="cs-CZ" sz="2000" smtClean="0"/>
              <a:t>:         </a:t>
            </a:r>
            <a:r>
              <a:rPr lang="el-GR" sz="2000" b="1" smtClean="0">
                <a:solidFill>
                  <a:srgbClr val="FF0000"/>
                </a:solidFill>
              </a:rPr>
              <a:t>μ</a:t>
            </a:r>
            <a:r>
              <a:rPr lang="cs-CZ" sz="2000" b="1" smtClean="0">
                <a:solidFill>
                  <a:srgbClr val="FF0000"/>
                </a:solidFill>
              </a:rPr>
              <a:t>, </a:t>
            </a:r>
            <a:r>
              <a:rPr lang="el-GR" sz="2000" b="1" smtClean="0">
                <a:solidFill>
                  <a:srgbClr val="FF0000"/>
                </a:solidFill>
              </a:rPr>
              <a:t>σ</a:t>
            </a:r>
            <a:r>
              <a:rPr lang="cs-CZ" sz="2000" b="1" smtClean="0">
                <a:solidFill>
                  <a:srgbClr val="FF0000"/>
                </a:solidFill>
              </a:rPr>
              <a:t>, </a:t>
            </a:r>
            <a:r>
              <a:rPr lang="el-GR" sz="2000" b="1" smtClean="0">
                <a:solidFill>
                  <a:srgbClr val="FF0000"/>
                </a:solidFill>
              </a:rPr>
              <a:t>π</a:t>
            </a:r>
            <a:r>
              <a:rPr lang="cs-CZ" sz="2000" b="1" smtClean="0">
                <a:solidFill>
                  <a:srgbClr val="FF0000"/>
                </a:solidFill>
              </a:rPr>
              <a:t>  </a:t>
            </a:r>
            <a:r>
              <a:rPr lang="cs-CZ" sz="2000" smtClean="0"/>
              <a:t>(ozn. řeckou abecedou)</a:t>
            </a:r>
          </a:p>
          <a:p>
            <a:pPr eaLnBrk="1" hangingPunct="1">
              <a:buFont typeface="Arial" charset="0"/>
              <a:buNone/>
            </a:pPr>
            <a:r>
              <a:rPr lang="cs-CZ" sz="2000" smtClean="0"/>
              <a:t>                         </a:t>
            </a:r>
          </a:p>
          <a:p>
            <a:pPr eaLnBrk="1" hangingPunct="1"/>
            <a:r>
              <a:rPr lang="cs-CZ" sz="2000" smtClean="0"/>
              <a:t>jsou to neměnné konstanty, zpravidla neznámé, pro </a:t>
            </a:r>
            <a:r>
              <a:rPr lang="cs-CZ" sz="2000" b="1" smtClean="0">
                <a:solidFill>
                  <a:srgbClr val="FF0000"/>
                </a:solidFill>
              </a:rPr>
              <a:t>n </a:t>
            </a:r>
            <a:r>
              <a:rPr lang="cs-CZ" sz="2000" b="1" smtClean="0">
                <a:sym typeface="Symbol" pitchFamily="18" charset="2"/>
              </a:rPr>
              <a:t></a:t>
            </a:r>
            <a:r>
              <a:rPr lang="cs-CZ" sz="2000" b="1" smtClean="0">
                <a:solidFill>
                  <a:srgbClr val="FF0000"/>
                </a:solidFill>
              </a:rPr>
              <a:t> ∞ </a:t>
            </a:r>
            <a:r>
              <a:rPr lang="cs-CZ" sz="2000" smtClean="0"/>
              <a:t>platí, že </a:t>
            </a:r>
            <a:r>
              <a:rPr lang="cs-CZ" sz="2000" b="1" smtClean="0">
                <a:solidFill>
                  <a:srgbClr val="FF0000"/>
                </a:solidFill>
              </a:rPr>
              <a:t>m </a:t>
            </a:r>
            <a:r>
              <a:rPr lang="cs-CZ" sz="2000" b="1" smtClean="0">
                <a:sym typeface="Symbol" pitchFamily="18" charset="2"/>
              </a:rPr>
              <a:t></a:t>
            </a:r>
            <a:r>
              <a:rPr lang="cs-CZ" sz="2000" b="1" smtClean="0"/>
              <a:t> </a:t>
            </a:r>
            <a:r>
              <a:rPr lang="cs-CZ" sz="2000" b="1" smtClean="0">
                <a:solidFill>
                  <a:srgbClr val="FF0000"/>
                </a:solidFill>
              </a:rPr>
              <a:t> </a:t>
            </a:r>
            <a:r>
              <a:rPr lang="el-GR" sz="2000" b="1" smtClean="0">
                <a:solidFill>
                  <a:srgbClr val="FF0000"/>
                </a:solidFill>
              </a:rPr>
              <a:t>μ</a:t>
            </a:r>
            <a:r>
              <a:rPr lang="cs-CZ" sz="2000" smtClean="0"/>
              <a:t>, </a:t>
            </a:r>
            <a:r>
              <a:rPr lang="cs-CZ" sz="2000" b="1" smtClean="0">
                <a:solidFill>
                  <a:srgbClr val="FF0000"/>
                </a:solidFill>
              </a:rPr>
              <a:t>s </a:t>
            </a:r>
            <a:r>
              <a:rPr lang="cs-CZ" sz="2000" b="1" smtClean="0">
                <a:sym typeface="Symbol" pitchFamily="18" charset="2"/>
              </a:rPr>
              <a:t></a:t>
            </a:r>
            <a:r>
              <a:rPr lang="cs-CZ" sz="2000" b="1" smtClean="0">
                <a:solidFill>
                  <a:srgbClr val="FF0000"/>
                </a:solidFill>
              </a:rPr>
              <a:t> </a:t>
            </a:r>
            <a:r>
              <a:rPr lang="el-GR" sz="2000" b="1" smtClean="0">
                <a:solidFill>
                  <a:srgbClr val="FF0000"/>
                </a:solidFill>
              </a:rPr>
              <a:t>σ</a:t>
            </a:r>
            <a:r>
              <a:rPr lang="cs-CZ" sz="2000" smtClean="0"/>
              <a:t>, </a:t>
            </a:r>
            <a:r>
              <a:rPr lang="cs-CZ" sz="2000" b="1" smtClean="0">
                <a:solidFill>
                  <a:srgbClr val="FF0000"/>
                </a:solidFill>
              </a:rPr>
              <a:t>p </a:t>
            </a:r>
            <a:r>
              <a:rPr lang="cs-CZ" sz="2000" b="1" smtClean="0">
                <a:sym typeface="Symbol" pitchFamily="18" charset="2"/>
              </a:rPr>
              <a:t></a:t>
            </a:r>
            <a:r>
              <a:rPr lang="cs-CZ" sz="2000" b="1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l-GR" sz="2000" b="1" smtClean="0">
                <a:solidFill>
                  <a:srgbClr val="FF0000"/>
                </a:solidFill>
              </a:rPr>
              <a:t>π</a:t>
            </a:r>
            <a:r>
              <a:rPr lang="cs-CZ" sz="2000" smtClean="0"/>
              <a:t>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4427538" y="1412875"/>
            <a:ext cx="0" cy="50403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CC"/>
                </a:solidFill>
              </a:rPr>
              <a:t>Empirické a pravděpodobnostní rozdělení</a:t>
            </a:r>
            <a:r>
              <a:rPr lang="cs-CZ" sz="4000" smtClean="0"/>
              <a:t/>
            </a:r>
            <a:br>
              <a:rPr lang="cs-CZ" sz="4000" smtClean="0"/>
            </a:br>
            <a:endParaRPr lang="cs-CZ" sz="4000" smtClean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229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500" smtClean="0"/>
              <a:t>Každá veličina je ovlivňována řadou nepatrných vlivů, což způsobuje její </a:t>
            </a:r>
            <a:r>
              <a:rPr lang="cs-CZ" sz="2500" b="1" smtClean="0">
                <a:solidFill>
                  <a:srgbClr val="FF0000"/>
                </a:solidFill>
              </a:rPr>
              <a:t>variabilitu</a:t>
            </a:r>
            <a:r>
              <a:rPr lang="cs-CZ" sz="250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cs-CZ" sz="2500" smtClean="0"/>
              <a:t>– tzn. veličina nabývá u různých subjektů různých hodnot – </a:t>
            </a:r>
            <a:r>
              <a:rPr lang="cs-CZ" sz="2500" b="1" smtClean="0">
                <a:solidFill>
                  <a:srgbClr val="FF0000"/>
                </a:solidFill>
              </a:rPr>
              <a:t>náhodná veličina</a:t>
            </a:r>
            <a:r>
              <a:rPr lang="cs-CZ" sz="250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cs-CZ" sz="2500" smtClean="0"/>
              <a:t>(proměnná).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2500" smtClean="0"/>
              <a:t> 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500" smtClean="0"/>
              <a:t>Měříme-li veličinu ve výběrovém souboru, pak rozložení hodnot této veličiny znázorňujeme na základě </a:t>
            </a:r>
            <a:r>
              <a:rPr lang="cs-CZ" sz="2500" b="1" smtClean="0">
                <a:solidFill>
                  <a:srgbClr val="FF0000"/>
                </a:solidFill>
              </a:rPr>
              <a:t>empiricky</a:t>
            </a:r>
            <a:r>
              <a:rPr lang="cs-CZ" sz="2500" smtClean="0">
                <a:solidFill>
                  <a:srgbClr val="92D050"/>
                </a:solidFill>
              </a:rPr>
              <a:t> </a:t>
            </a:r>
            <a:r>
              <a:rPr lang="cs-CZ" sz="2500" smtClean="0"/>
              <a:t>zjištěných četností (histogram)</a:t>
            </a:r>
            <a:r>
              <a:rPr lang="cs-CZ" sz="2500" smtClean="0">
                <a:latin typeface="Arial" charset="0"/>
              </a:rPr>
              <a:t> </a:t>
            </a:r>
            <a:r>
              <a:rPr lang="cs-CZ" sz="2400" smtClean="0"/>
              <a:t>=</a:t>
            </a:r>
            <a:r>
              <a:rPr lang="cs-CZ" sz="2400" smtClean="0">
                <a:solidFill>
                  <a:srgbClr val="CC0000"/>
                </a:solidFill>
              </a:rPr>
              <a:t> </a:t>
            </a:r>
            <a:r>
              <a:rPr lang="cs-CZ" sz="2400" b="1" smtClean="0">
                <a:solidFill>
                  <a:srgbClr val="FF0000"/>
                </a:solidFill>
              </a:rPr>
              <a:t>výběrové rozdělení</a:t>
            </a:r>
            <a:r>
              <a:rPr lang="cs-CZ" sz="250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SzPct val="130000"/>
              <a:buFont typeface="Arial" charset="0"/>
              <a:buNone/>
            </a:pPr>
            <a:r>
              <a:rPr lang="cs-CZ" sz="2500" smtClean="0"/>
              <a:t> </a:t>
            </a:r>
            <a:r>
              <a:rPr lang="cs-CZ" sz="25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z="2500" smtClean="0"/>
              <a:t>Každá veličina má své </a:t>
            </a:r>
            <a:r>
              <a:rPr lang="cs-CZ" sz="2500" b="1" smtClean="0">
                <a:solidFill>
                  <a:srgbClr val="FF0000"/>
                </a:solidFill>
              </a:rPr>
              <a:t>pravděpodobnostní (teoretické) rozdělení</a:t>
            </a:r>
            <a:r>
              <a:rPr lang="cs-CZ" sz="2500" smtClean="0"/>
              <a:t>.</a:t>
            </a:r>
          </a:p>
          <a:p>
            <a:pPr marL="1257300" lvl="2" indent="-457200"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r>
              <a:rPr lang="cs-CZ" smtClean="0"/>
              <a:t>V takovém rozložení jsou </a:t>
            </a:r>
            <a:r>
              <a:rPr lang="cs-CZ" b="1" smtClean="0">
                <a:solidFill>
                  <a:srgbClr val="FF0000"/>
                </a:solidFill>
              </a:rPr>
              <a:t>na ose x</a:t>
            </a:r>
            <a:r>
              <a:rPr lang="cs-CZ" smtClean="0">
                <a:solidFill>
                  <a:srgbClr val="92D050"/>
                </a:solidFill>
              </a:rPr>
              <a:t> </a:t>
            </a:r>
            <a:r>
              <a:rPr lang="cs-CZ" smtClean="0"/>
              <a:t>všechny</a:t>
            </a:r>
            <a:r>
              <a:rPr lang="cs-CZ" b="1" smtClean="0"/>
              <a:t> </a:t>
            </a:r>
            <a:r>
              <a:rPr lang="cs-CZ" b="1" smtClean="0">
                <a:solidFill>
                  <a:srgbClr val="FF0000"/>
                </a:solidFill>
              </a:rPr>
              <a:t>hodnoty</a:t>
            </a:r>
            <a:r>
              <a:rPr lang="cs-CZ" smtClean="0"/>
              <a:t>, kterých může veličina potenciálně nabývat, a </a:t>
            </a:r>
            <a:r>
              <a:rPr lang="cs-CZ" b="1" smtClean="0">
                <a:solidFill>
                  <a:srgbClr val="FF0000"/>
                </a:solidFill>
              </a:rPr>
              <a:t>na ose y</a:t>
            </a:r>
            <a:r>
              <a:rPr lang="cs-CZ" b="1" smtClean="0">
                <a:solidFill>
                  <a:srgbClr val="92D050"/>
                </a:solidFill>
              </a:rPr>
              <a:t> </a:t>
            </a:r>
            <a:r>
              <a:rPr lang="cs-CZ" smtClean="0"/>
              <a:t>jsou</a:t>
            </a:r>
            <a:r>
              <a:rPr lang="cs-CZ" b="1" smtClean="0"/>
              <a:t> </a:t>
            </a:r>
            <a:r>
              <a:rPr lang="cs-CZ" b="1" smtClean="0">
                <a:solidFill>
                  <a:srgbClr val="FF0000"/>
                </a:solidFill>
              </a:rPr>
              <a:t>pravděpodobnosti</a:t>
            </a:r>
            <a:r>
              <a:rPr lang="cs-CZ" smtClean="0"/>
              <a:t>,</a:t>
            </a:r>
            <a:r>
              <a:rPr lang="cs-CZ" smtClean="0">
                <a:solidFill>
                  <a:srgbClr val="92D050"/>
                </a:solidFill>
              </a:rPr>
              <a:t> </a:t>
            </a:r>
            <a:r>
              <a:rPr lang="cs-CZ" smtClean="0"/>
              <a:t>se kterými se dané hodnoty vyskytují.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SzPct val="130000"/>
            </a:pPr>
            <a:endParaRPr 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1085</Words>
  <Application>Microsoft Office PowerPoint</Application>
  <PresentationFormat>Předvádění na obrazovce (4:3)</PresentationFormat>
  <Paragraphs>222</Paragraphs>
  <Slides>42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Calibri</vt:lpstr>
      <vt:lpstr>Arial Black</vt:lpstr>
      <vt:lpstr>Arial Unicode MS</vt:lpstr>
      <vt:lpstr>Rod</vt:lpstr>
      <vt:lpstr>Wingdings</vt:lpstr>
      <vt:lpstr>Symbol</vt:lpstr>
      <vt:lpstr>Times New Roman</vt:lpstr>
      <vt:lpstr>Motiv systému Office</vt:lpstr>
      <vt:lpstr>   8. SEMINÁŘ    </vt:lpstr>
      <vt:lpstr>STATISTICKÁ INDUKCE</vt:lpstr>
      <vt:lpstr>Pravděpodobnost náhodného jevu</vt:lpstr>
      <vt:lpstr>Pravděpodobnost náhodného jevu</vt:lpstr>
      <vt:lpstr>NÁHODNÁ VELIČINA (NV)</vt:lpstr>
      <vt:lpstr>Prezentace kvantitativních dat</vt:lpstr>
      <vt:lpstr>Příklad frekvenční fce spojité NV</vt:lpstr>
      <vt:lpstr>Základní a výběrový soubor</vt:lpstr>
      <vt:lpstr>Empirické a pravděpodobnostní rozdělení </vt:lpstr>
      <vt:lpstr>Empirické a pravděpodobnostní rozdělení </vt:lpstr>
      <vt:lpstr>Typy pravděpodobnostních rozdělení </vt:lpstr>
      <vt:lpstr>NORMÁLNÍ (GAUSSOVO) ROZDĚLENÍ</vt:lpstr>
      <vt:lpstr>NORMÁLNÍ ROZDĚLENÍ (GAUSSOVA KŘIVKA)</vt:lpstr>
      <vt:lpstr>NORMÁLNÍ ROZDĚLENÍ</vt:lpstr>
      <vt:lpstr>NORMÁLNÍ ROZDĚLENÍ</vt:lpstr>
      <vt:lpstr>VLASTNOSTI NORMÁLNÍHO ROZDĚLENÍ</vt:lpstr>
      <vt:lpstr>VLASTNOSTI NORMÁLNÍHO ROZDĚLENÍ</vt:lpstr>
      <vt:lpstr>KRITICKÉ HODNOTY NORMÁLNÍHO ROZDĚLENÍ</vt:lpstr>
      <vt:lpstr>Tabulky normálního rozdělení</vt:lpstr>
      <vt:lpstr>Snímek 20</vt:lpstr>
      <vt:lpstr>ODHADY PARAMETRŮ</vt:lpstr>
      <vt:lpstr>BODOVÉ ODHADY</vt:lpstr>
      <vt:lpstr>INTERVALOVÉ ODHADY</vt:lpstr>
      <vt:lpstr>INTERVALOVÉ ODHADY</vt:lpstr>
      <vt:lpstr>INTERVALOVÉ ODHADY</vt:lpstr>
      <vt:lpstr>Změna kritických hodnot u jednostranného odhadu pro spolehlivost 0,95 </vt:lpstr>
      <vt:lpstr>ODHAD PRŮMĚRU ZÁKLADNÍHO SOUBORU (PARAMETRU μ) </vt:lpstr>
      <vt:lpstr>ODHAD PRŮMĚRU ZÁKLADNÍHO SOUBORU (PARAMETRU μ) </vt:lpstr>
      <vt:lpstr>Snímek 29</vt:lpstr>
      <vt:lpstr>Odhad průměru ZS (µ) - příklad</vt:lpstr>
      <vt:lpstr>Řešení</vt:lpstr>
      <vt:lpstr>Interpretace</vt:lpstr>
      <vt:lpstr>VLASTNOSTI INTERVALOVÉHO ODHADU </vt:lpstr>
      <vt:lpstr>Vlastnosti odhadu</vt:lpstr>
      <vt:lpstr>Snímek 35</vt:lpstr>
      <vt:lpstr>ODHAD NEZNÁMÉ PRAVDĚPODOBNOSTI NÁHODNÉHO JEVU (PARAMETRU π) </vt:lpstr>
      <vt:lpstr>Snímek 37</vt:lpstr>
      <vt:lpstr>Snímek 38</vt:lpstr>
      <vt:lpstr>Snímek 39</vt:lpstr>
      <vt:lpstr>Snímek 40</vt:lpstr>
      <vt:lpstr>ODHADY PARAMETRŮ - SHRNUTÍ</vt:lpstr>
      <vt:lpstr>Snímek 42</vt:lpstr>
    </vt:vector>
  </TitlesOfParts>
  <Company>UVT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Odhady parametrů</dc:title>
  <dc:creator>Pavlína Kaňová</dc:creator>
  <cp:lastModifiedBy>vyzulova</cp:lastModifiedBy>
  <cp:revision>188</cp:revision>
  <dcterms:created xsi:type="dcterms:W3CDTF">2011-11-01T06:52:40Z</dcterms:created>
  <dcterms:modified xsi:type="dcterms:W3CDTF">2012-11-06T11:39:29Z</dcterms:modified>
</cp:coreProperties>
</file>