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70" r:id="rId2"/>
    <p:sldId id="259" r:id="rId3"/>
    <p:sldId id="260" r:id="rId4"/>
    <p:sldId id="261" r:id="rId5"/>
    <p:sldId id="262" r:id="rId6"/>
    <p:sldId id="263" r:id="rId7"/>
    <p:sldId id="265" r:id="rId8"/>
    <p:sldId id="264" r:id="rId9"/>
    <p:sldId id="269" r:id="rId10"/>
    <p:sldId id="266" r:id="rId11"/>
    <p:sldId id="267" r:id="rId12"/>
    <p:sldId id="268" r:id="rId13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99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-9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cs-CZ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A72E5C86-FD8B-4408-A0A9-B41BC8D622DE}" type="datetimeFigureOut">
              <a:rPr lang="cs-CZ"/>
              <a:pPr/>
              <a:t>24.1.2012</a:t>
            </a:fld>
            <a:endParaRPr lang="cs-CZ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cs-CZ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C6EDD2C-223E-48DC-9A60-4F0D2EB79F6D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07183-D92A-4DBE-98A2-546F9F2A14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E766D-592B-40C8-ADEF-11E70CB646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7ADBA-2F4E-4D1E-8D48-4908E1D707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94AC2-8428-451D-8347-1A690DE2DF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40B54-6BA0-45B3-8BF9-0BF9569C5A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2786B-A302-4483-91EF-FF659CC05B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C9D2A-F194-46CE-BB95-CF51A03614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BC9E1-ECB6-4B6D-844F-FFFDADBD42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EAEBC-CF28-46CF-BB77-BA46C1EADD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F6F47-F20E-444E-B9B1-8F17AAE955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C8A01-527E-4DB2-A6DD-7E96D3FA50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455A4-B4AB-47C3-B549-BEAD634D8D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1213E-02AC-49F1-9268-794D2AF047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276CDAF-E42D-4DDF-B410-7E2DCD4DF4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b="1" smtClean="0"/>
              <a:t>Výpočet základních ukazatelů rizika v prospektivních </a:t>
            </a:r>
            <a:br>
              <a:rPr lang="cs-CZ" sz="4000" b="1" smtClean="0"/>
            </a:br>
            <a:r>
              <a:rPr lang="cs-CZ" sz="4000" b="1" smtClean="0"/>
              <a:t>a retrospektivních studiích</a:t>
            </a:r>
            <a:endParaRPr lang="en-GB" sz="4000" b="1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052513"/>
            <a:ext cx="8229600" cy="1143000"/>
          </a:xfrm>
        </p:spPr>
        <p:txBody>
          <a:bodyPr/>
          <a:lstStyle/>
          <a:p>
            <a:pPr eaLnBrk="1" hangingPunct="1"/>
            <a:r>
              <a:rPr lang="cs-CZ" sz="4000" b="1" smtClean="0"/>
              <a:t>Odds Ratio (sázkový poměr)</a:t>
            </a:r>
            <a:br>
              <a:rPr lang="cs-CZ" sz="4000" b="1" smtClean="0"/>
            </a:br>
            <a:r>
              <a:rPr lang="cs-CZ" sz="4000" b="1" smtClean="0"/>
              <a:t>odhad RR v retrospektivní studii</a:t>
            </a: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3059113" y="2781300"/>
          <a:ext cx="2741612" cy="1808163"/>
        </p:xfrm>
        <a:graphic>
          <a:graphicData uri="http://schemas.openxmlformats.org/presentationml/2006/ole">
            <p:oleObj spid="_x0000_s7170" name="Rovnice" r:id="rId3" imgW="5968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Nadpis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1143000"/>
          </a:xfrm>
        </p:spPr>
        <p:txBody>
          <a:bodyPr/>
          <a:lstStyle/>
          <a:p>
            <a:pPr eaLnBrk="1" hangingPunct="1"/>
            <a:r>
              <a:rPr lang="cs-CZ" b="1" smtClean="0"/>
              <a:t>Odhad podílu atributivního rizika v retrospektivních studiích</a:t>
            </a: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258888" y="2924175"/>
          <a:ext cx="5900737" cy="1830388"/>
        </p:xfrm>
        <a:graphic>
          <a:graphicData uri="http://schemas.openxmlformats.org/presentationml/2006/ole">
            <p:oleObj spid="_x0000_s8194" name="Rovnice" r:id="rId3" imgW="12697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Nadpis 1"/>
          <p:cNvSpPr>
            <a:spLocks noGrp="1"/>
          </p:cNvSpPr>
          <p:nvPr>
            <p:ph type="title"/>
          </p:nvPr>
        </p:nvSpPr>
        <p:spPr>
          <a:xfrm>
            <a:off x="539750" y="765175"/>
            <a:ext cx="7920038" cy="1143000"/>
          </a:xfrm>
        </p:spPr>
        <p:txBody>
          <a:bodyPr/>
          <a:lstStyle/>
          <a:p>
            <a:pPr eaLnBrk="1" hangingPunct="1"/>
            <a:r>
              <a:rPr lang="cs-CZ" sz="3600" b="1" smtClean="0"/>
              <a:t>Odhad podílu populačního atributivního rizika v retrospektivních studiích</a:t>
            </a: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827088" y="3068638"/>
          <a:ext cx="7142162" cy="1735137"/>
        </p:xfrm>
        <a:graphic>
          <a:graphicData uri="http://schemas.openxmlformats.org/presentationml/2006/ole">
            <p:oleObj spid="_x0000_s9218" name="Rovnice" r:id="rId3" imgW="1777680" imgH="431640" progId="Equation.3">
              <p:embed/>
            </p:oleObj>
          </a:graphicData>
        </a:graphic>
      </p:graphicFrame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403350" y="5084763"/>
            <a:ext cx="64452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3600" i="1">
                <a:latin typeface="Times New Roman" pitchFamily="18" charset="0"/>
              </a:rPr>
              <a:t>P</a:t>
            </a:r>
            <a:r>
              <a:rPr lang="cs-CZ" sz="3600" i="1" baseline="-25000">
                <a:latin typeface="Times New Roman" pitchFamily="18" charset="0"/>
              </a:rPr>
              <a:t>e </a:t>
            </a:r>
            <a:r>
              <a:rPr lang="cs-CZ" sz="3600" i="1">
                <a:latin typeface="Times New Roman" pitchFamily="18" charset="0"/>
              </a:rPr>
              <a:t>=	podíl exponovaných osob </a:t>
            </a:r>
          </a:p>
          <a:p>
            <a:r>
              <a:rPr lang="cs-CZ" sz="3600" i="1">
                <a:latin typeface="Times New Roman" pitchFamily="18" charset="0"/>
              </a:rPr>
              <a:t>	v celé populaci</a:t>
            </a:r>
            <a:endParaRPr lang="en-GB" sz="3600" i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36588" y="796925"/>
            <a:ext cx="82296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400" b="1">
                <a:solidFill>
                  <a:schemeClr val="accent2"/>
                </a:solidFill>
              </a:rPr>
              <a:t>Kohortová studie studuje výskyt nemoci v rizikové a bezrizikové skupině osob </a:t>
            </a:r>
            <a:endParaRPr lang="en-GB" sz="4400">
              <a:solidFill>
                <a:schemeClr val="tx2"/>
              </a:solidFill>
            </a:endParaRPr>
          </a:p>
        </p:txBody>
      </p:sp>
      <p:graphicFrame>
        <p:nvGraphicFramePr>
          <p:cNvPr id="5160" name="Group 40"/>
          <p:cNvGraphicFramePr>
            <a:graphicFrameLocks noGrp="1"/>
          </p:cNvGraphicFramePr>
          <p:nvPr/>
        </p:nvGraphicFramePr>
        <p:xfrm>
          <a:off x="620713" y="2484438"/>
          <a:ext cx="7880350" cy="3019425"/>
        </p:xfrm>
        <a:graphic>
          <a:graphicData uri="http://schemas.openxmlformats.org/drawingml/2006/table">
            <a:tbl>
              <a:tblPr/>
              <a:tblGrid>
                <a:gridCol w="1063625"/>
                <a:gridCol w="2166937"/>
                <a:gridCol w="1331913"/>
                <a:gridCol w="1219200"/>
                <a:gridCol w="2098675"/>
              </a:tblGrid>
              <a:tr h="566738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nemoc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49275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celkem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znak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přítomen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</a:t>
                      </a: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nepřítomen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celkem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a </a:t>
                      </a: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</a:t>
                      </a: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a+b+c+d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98" name="Rectangle 34"/>
          <p:cNvSpPr>
            <a:spLocks noChangeArrowheads="1"/>
          </p:cNvSpPr>
          <p:nvPr/>
        </p:nvSpPr>
        <p:spPr bwMode="auto">
          <a:xfrm>
            <a:off x="439738" y="2246313"/>
            <a:ext cx="3376612" cy="13128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299" name="AutoShape 35"/>
          <p:cNvSpPr>
            <a:spLocks noChangeArrowheads="1"/>
          </p:cNvSpPr>
          <p:nvPr/>
        </p:nvSpPr>
        <p:spPr bwMode="auto">
          <a:xfrm>
            <a:off x="1746250" y="3667125"/>
            <a:ext cx="6691313" cy="479425"/>
          </a:xfrm>
          <a:prstGeom prst="roundRect">
            <a:avLst>
              <a:gd name="adj" fmla="val 16667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300" name="AutoShape 36"/>
          <p:cNvSpPr>
            <a:spLocks noChangeArrowheads="1"/>
          </p:cNvSpPr>
          <p:nvPr/>
        </p:nvSpPr>
        <p:spPr bwMode="auto">
          <a:xfrm>
            <a:off x="1727200" y="4264025"/>
            <a:ext cx="6691313" cy="479425"/>
          </a:xfrm>
          <a:prstGeom prst="roundRect">
            <a:avLst>
              <a:gd name="adj" fmla="val 16667"/>
            </a:avLst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301" name="AutoShape 37"/>
          <p:cNvSpPr>
            <a:spLocks noChangeArrowheads="1"/>
          </p:cNvSpPr>
          <p:nvPr/>
        </p:nvSpPr>
        <p:spPr bwMode="auto">
          <a:xfrm>
            <a:off x="3883025" y="3748088"/>
            <a:ext cx="1231900" cy="344487"/>
          </a:xfrm>
          <a:prstGeom prst="roundRect">
            <a:avLst>
              <a:gd name="adj" fmla="val 16667"/>
            </a:avLst>
          </a:prstGeom>
          <a:noFill/>
          <a:ln w="762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302" name="AutoShape 38"/>
          <p:cNvSpPr>
            <a:spLocks noChangeArrowheads="1"/>
          </p:cNvSpPr>
          <p:nvPr/>
        </p:nvSpPr>
        <p:spPr bwMode="auto">
          <a:xfrm>
            <a:off x="3881438" y="4335463"/>
            <a:ext cx="1231900" cy="344487"/>
          </a:xfrm>
          <a:prstGeom prst="roundRect">
            <a:avLst>
              <a:gd name="adj" fmla="val 16667"/>
            </a:avLst>
          </a:prstGeom>
          <a:noFill/>
          <a:ln w="76200">
            <a:solidFill>
              <a:srgbClr val="61909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303" name="AutoShape 41"/>
          <p:cNvSpPr>
            <a:spLocks noChangeArrowheads="1"/>
          </p:cNvSpPr>
          <p:nvPr/>
        </p:nvSpPr>
        <p:spPr bwMode="auto">
          <a:xfrm>
            <a:off x="611188" y="5734050"/>
            <a:ext cx="1512887" cy="287338"/>
          </a:xfrm>
          <a:prstGeom prst="roundRect">
            <a:avLst>
              <a:gd name="adj" fmla="val 16667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304" name="AutoShape 42"/>
          <p:cNvSpPr>
            <a:spLocks noChangeArrowheads="1"/>
          </p:cNvSpPr>
          <p:nvPr/>
        </p:nvSpPr>
        <p:spPr bwMode="auto">
          <a:xfrm>
            <a:off x="611188" y="6165850"/>
            <a:ext cx="1512887" cy="287338"/>
          </a:xfrm>
          <a:prstGeom prst="roundRect">
            <a:avLst>
              <a:gd name="adj" fmla="val 16667"/>
            </a:avLst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305" name="Text Box 43"/>
          <p:cNvSpPr txBox="1">
            <a:spLocks noChangeArrowheads="1"/>
          </p:cNvSpPr>
          <p:nvPr/>
        </p:nvSpPr>
        <p:spPr bwMode="auto">
          <a:xfrm>
            <a:off x="2411413" y="5589588"/>
            <a:ext cx="3384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/>
              <a:t>exponovaní</a:t>
            </a:r>
          </a:p>
        </p:txBody>
      </p:sp>
      <p:sp>
        <p:nvSpPr>
          <p:cNvPr id="11306" name="Text Box 44"/>
          <p:cNvSpPr txBox="1">
            <a:spLocks noChangeArrowheads="1"/>
          </p:cNvSpPr>
          <p:nvPr/>
        </p:nvSpPr>
        <p:spPr bwMode="auto">
          <a:xfrm>
            <a:off x="2411413" y="6021388"/>
            <a:ext cx="2879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/>
              <a:t>neexponovaní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smtClean="0"/>
              <a:t>Incidence risk</a:t>
            </a:r>
            <a:br>
              <a:rPr lang="cs-CZ" sz="3200" b="1" smtClean="0"/>
            </a:br>
            <a:r>
              <a:rPr lang="cs-CZ" sz="3200" b="1" smtClean="0"/>
              <a:t>kumulativní incidence</a:t>
            </a:r>
            <a:br>
              <a:rPr lang="cs-CZ" sz="3200" b="1" smtClean="0"/>
            </a:br>
            <a:r>
              <a:rPr lang="cs-CZ" sz="3200" b="1" smtClean="0"/>
              <a:t>pravděpodobnost onemocnění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2332038"/>
            <a:ext cx="4038600" cy="452596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cs-CZ" sz="2400" smtClean="0"/>
              <a:t>Pravděpodobnost, že exponovaná osoba onemocní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cs-CZ" sz="240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cs-CZ" sz="2400" smtClean="0"/>
              <a:t>Pravděpodobnost, že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cs-CZ" sz="2400" smtClean="0"/>
              <a:t>neexponovaná osoba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cs-CZ" sz="2400" smtClean="0"/>
              <a:t>onemocní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cs-CZ" sz="240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cs-CZ" sz="2400" smtClean="0"/>
              <a:t>Pravděpodobnost, že osoba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cs-CZ" sz="2400" smtClean="0"/>
              <a:t>ve sledované populaci onemocní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cs-CZ" sz="2400" smtClean="0"/>
              <a:t> 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4572000" y="2008188"/>
          <a:ext cx="1663700" cy="1054100"/>
        </p:xfrm>
        <a:graphic>
          <a:graphicData uri="http://schemas.openxmlformats.org/presentationml/2006/ole">
            <p:oleObj spid="_x0000_s1026" name="Rovnice" r:id="rId3" imgW="622080" imgH="393480" progId="Equation.3">
              <p:embed/>
            </p:oleObj>
          </a:graphicData>
        </a:graphic>
      </p:graphicFrame>
      <p:graphicFrame>
        <p:nvGraphicFramePr>
          <p:cNvPr id="1027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4643438" y="3573463"/>
          <a:ext cx="1757362" cy="1089025"/>
        </p:xfrm>
        <a:graphic>
          <a:graphicData uri="http://schemas.openxmlformats.org/presentationml/2006/ole">
            <p:oleObj spid="_x0000_s1027" name="Rovnice" r:id="rId4" imgW="634680" imgH="393480" progId="Equation.3">
              <p:embed/>
            </p:oleObj>
          </a:graphicData>
        </a:graphic>
      </p:graphicFrame>
      <p:graphicFrame>
        <p:nvGraphicFramePr>
          <p:cNvPr id="1028" name="Object 10"/>
          <p:cNvGraphicFramePr>
            <a:graphicFrameLocks noChangeAspect="1"/>
          </p:cNvGraphicFramePr>
          <p:nvPr/>
        </p:nvGraphicFramePr>
        <p:xfrm>
          <a:off x="4668838" y="5024438"/>
          <a:ext cx="2997200" cy="1133475"/>
        </p:xfrm>
        <a:graphic>
          <a:graphicData uri="http://schemas.openxmlformats.org/presentationml/2006/ole">
            <p:oleObj spid="_x0000_s1028" name="Rovnice" r:id="rId5" imgW="10411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Relativní riziko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628775"/>
            <a:ext cx="7859713" cy="4525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cs-CZ" sz="2800" smtClean="0"/>
              <a:t>Relativní riziko je podíl dvou pravděpodobností. Pravděpodobnosti, že osoba onemocní v exponované skupině dělíme pravděpodobností, že osoba onemocní v neexponované skupině. 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268538" y="3789363"/>
          <a:ext cx="4414837" cy="1962150"/>
        </p:xfrm>
        <a:graphic>
          <a:graphicData uri="http://schemas.openxmlformats.org/presentationml/2006/ole">
            <p:oleObj spid="_x0000_s2050" name="Rovnice" r:id="rId3" imgW="1714320" imgH="7617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Atributivní riziko</a:t>
            </a:r>
          </a:p>
        </p:txBody>
      </p:sp>
      <p:sp>
        <p:nvSpPr>
          <p:cNvPr id="3076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1042988" y="1412875"/>
            <a:ext cx="7704137" cy="4525963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cs-CZ" smtClean="0"/>
              <a:t>Atributivní riziko je rozdíl dvou pravděpodobností. Od pravděpodobnost, že osoba onemocní v exponované skupině odečítáme pravděpodobnost, že osoba onemocní v neexponované skupině.</a:t>
            </a:r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2195513" y="4235450"/>
          <a:ext cx="4608512" cy="1058863"/>
        </p:xfrm>
        <a:graphic>
          <a:graphicData uri="http://schemas.openxmlformats.org/presentationml/2006/ole">
            <p:oleObj spid="_x0000_s3074" name="Rovnice" r:id="rId3" imgW="17143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Podíl atributivního rizika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>
            <p:ph idx="1"/>
          </p:nvPr>
        </p:nvGraphicFramePr>
        <p:xfrm>
          <a:off x="1692275" y="1514475"/>
          <a:ext cx="5832475" cy="2000250"/>
        </p:xfrm>
        <a:graphic>
          <a:graphicData uri="http://schemas.openxmlformats.org/presentationml/2006/ole">
            <p:oleObj spid="_x0000_s4098" name="Rovnice" r:id="rId3" imgW="2222280" imgH="761760" progId="Equation.3">
              <p:embed/>
            </p:oleObj>
          </a:graphicData>
        </a:graphic>
      </p:graphicFrame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1835150" y="4652963"/>
          <a:ext cx="3960813" cy="1325562"/>
        </p:xfrm>
        <a:graphic>
          <a:graphicData uri="http://schemas.openxmlformats.org/presentationml/2006/ole">
            <p:oleObj spid="_x0000_s4099" name="Rovnice" r:id="rId4" imgW="12571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96975"/>
            <a:ext cx="8229600" cy="1143000"/>
          </a:xfrm>
        </p:spPr>
        <p:txBody>
          <a:bodyPr/>
          <a:lstStyle/>
          <a:p>
            <a:pPr eaLnBrk="1" hangingPunct="1"/>
            <a:r>
              <a:rPr lang="cs-CZ" b="1" smtClean="0"/>
              <a:t>Populační atributivní riziko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ph idx="1"/>
          </p:nvPr>
        </p:nvGraphicFramePr>
        <p:xfrm>
          <a:off x="1042988" y="3117850"/>
          <a:ext cx="6935787" cy="1228725"/>
        </p:xfrm>
        <a:graphic>
          <a:graphicData uri="http://schemas.openxmlformats.org/presentationml/2006/ole">
            <p:oleObj spid="_x0000_s5122" name="Rovnice" r:id="rId3" imgW="2222280" imgH="393480" progId="Equation.3">
              <p:embed/>
            </p:oleObj>
          </a:graphicData>
        </a:graphic>
      </p:graphicFrame>
      <p:graphicFrame>
        <p:nvGraphicFramePr>
          <p:cNvPr id="5125" name="Rectangle 5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5125" name="Rovnice" r:id="rId4" imgW="0" imgH="0" progId="Equation.3">
              <p:embed/>
            </p:oleObj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2484438" y="5157788"/>
          <a:ext cx="3100387" cy="754062"/>
        </p:xfrm>
        <a:graphic>
          <a:graphicData uri="http://schemas.openxmlformats.org/presentationml/2006/ole">
            <p:oleObj spid="_x0000_s5126" name="Rovnice" r:id="rId5" imgW="9396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125538"/>
            <a:ext cx="7150100" cy="1143000"/>
          </a:xfrm>
        </p:spPr>
        <p:txBody>
          <a:bodyPr/>
          <a:lstStyle/>
          <a:p>
            <a:pPr eaLnBrk="1" hangingPunct="1"/>
            <a:r>
              <a:rPr lang="cs-CZ" sz="4000" b="1" smtClean="0"/>
              <a:t>Podíl populačního atributivního rizika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>
            <p:ph idx="1"/>
          </p:nvPr>
        </p:nvGraphicFramePr>
        <p:xfrm>
          <a:off x="947738" y="2781300"/>
          <a:ext cx="7110412" cy="1984375"/>
        </p:xfrm>
        <a:graphic>
          <a:graphicData uri="http://schemas.openxmlformats.org/presentationml/2006/ole">
            <p:oleObj spid="_x0000_s6146" name="Rovnice" r:id="rId3" imgW="2730240" imgH="7617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36588" y="796925"/>
            <a:ext cx="82296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r>
              <a:rPr lang="cs-CZ" sz="4400" b="1">
                <a:solidFill>
                  <a:schemeClr val="accent2"/>
                </a:solidFill>
              </a:rPr>
              <a:t>Retrospektivní studie studuje výskyt znaku ve skupině nemocných a zdravých osob</a:t>
            </a:r>
            <a:endParaRPr lang="en-GB" sz="4400">
              <a:solidFill>
                <a:schemeClr val="tx2"/>
              </a:solidFill>
            </a:endParaRPr>
          </a:p>
        </p:txBody>
      </p:sp>
      <p:graphicFrame>
        <p:nvGraphicFramePr>
          <p:cNvPr id="25603" name="Group 3"/>
          <p:cNvGraphicFramePr>
            <a:graphicFrameLocks noGrp="1"/>
          </p:cNvGraphicFramePr>
          <p:nvPr/>
        </p:nvGraphicFramePr>
        <p:xfrm>
          <a:off x="620713" y="2484438"/>
          <a:ext cx="7880350" cy="3019425"/>
        </p:xfrm>
        <a:graphic>
          <a:graphicData uri="http://schemas.openxmlformats.org/drawingml/2006/table">
            <a:tbl>
              <a:tblPr/>
              <a:tblGrid>
                <a:gridCol w="1063625"/>
                <a:gridCol w="2166937"/>
                <a:gridCol w="1331913"/>
                <a:gridCol w="1219200"/>
                <a:gridCol w="2098675"/>
              </a:tblGrid>
              <a:tr h="566738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nemoc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49275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celkem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 row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znak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přítomen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</a:t>
                      </a: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nepřítomen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celkem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a </a:t>
                      </a: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</a:t>
                      </a: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a+b+c+d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34" name="Rectangle 34"/>
          <p:cNvSpPr>
            <a:spLocks noChangeArrowheads="1"/>
          </p:cNvSpPr>
          <p:nvPr/>
        </p:nvSpPr>
        <p:spPr bwMode="auto">
          <a:xfrm>
            <a:off x="439738" y="2246313"/>
            <a:ext cx="3376612" cy="13128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635" name="AutoShape 35"/>
          <p:cNvSpPr>
            <a:spLocks noChangeArrowheads="1"/>
          </p:cNvSpPr>
          <p:nvPr/>
        </p:nvSpPr>
        <p:spPr bwMode="auto">
          <a:xfrm>
            <a:off x="3892550" y="3667125"/>
            <a:ext cx="1249363" cy="1801813"/>
          </a:xfrm>
          <a:prstGeom prst="roundRect">
            <a:avLst>
              <a:gd name="adj" fmla="val 16667"/>
            </a:avLst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636" name="AutoShape 36"/>
          <p:cNvSpPr>
            <a:spLocks noChangeArrowheads="1"/>
          </p:cNvSpPr>
          <p:nvPr/>
        </p:nvSpPr>
        <p:spPr bwMode="auto">
          <a:xfrm>
            <a:off x="5248275" y="3648075"/>
            <a:ext cx="1089025" cy="1801813"/>
          </a:xfrm>
          <a:prstGeom prst="roundRect">
            <a:avLst>
              <a:gd name="adj" fmla="val 16667"/>
            </a:avLst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637" name="AutoShape 37"/>
          <p:cNvSpPr>
            <a:spLocks noChangeArrowheads="1"/>
          </p:cNvSpPr>
          <p:nvPr/>
        </p:nvSpPr>
        <p:spPr bwMode="auto">
          <a:xfrm>
            <a:off x="3990975" y="3738563"/>
            <a:ext cx="1062038" cy="344487"/>
          </a:xfrm>
          <a:prstGeom prst="roundRect">
            <a:avLst>
              <a:gd name="adj" fmla="val 16667"/>
            </a:avLst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638" name="AutoShape 38"/>
          <p:cNvSpPr>
            <a:spLocks noChangeArrowheads="1"/>
          </p:cNvSpPr>
          <p:nvPr/>
        </p:nvSpPr>
        <p:spPr bwMode="auto">
          <a:xfrm>
            <a:off x="5329238" y="3721100"/>
            <a:ext cx="952500" cy="354013"/>
          </a:xfrm>
          <a:prstGeom prst="roundRect">
            <a:avLst>
              <a:gd name="adj" fmla="val 16667"/>
            </a:avLst>
          </a:prstGeom>
          <a:noFill/>
          <a:ln w="76200">
            <a:solidFill>
              <a:srgbClr val="6190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639" name="AutoShape 41"/>
          <p:cNvSpPr>
            <a:spLocks noChangeArrowheads="1"/>
          </p:cNvSpPr>
          <p:nvPr/>
        </p:nvSpPr>
        <p:spPr bwMode="auto">
          <a:xfrm>
            <a:off x="611188" y="5734050"/>
            <a:ext cx="1512887" cy="287338"/>
          </a:xfrm>
          <a:prstGeom prst="roundRect">
            <a:avLst>
              <a:gd name="adj" fmla="val 16667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5640" name="AutoShape 41"/>
          <p:cNvSpPr>
            <a:spLocks noChangeArrowheads="1"/>
          </p:cNvSpPr>
          <p:nvPr/>
        </p:nvSpPr>
        <p:spPr bwMode="auto">
          <a:xfrm>
            <a:off x="611188" y="6165850"/>
            <a:ext cx="1512887" cy="287338"/>
          </a:xfrm>
          <a:prstGeom prst="roundRect">
            <a:avLst>
              <a:gd name="adj" fmla="val 16667"/>
            </a:avLst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5641" name="Text Box 41"/>
          <p:cNvSpPr txBox="1">
            <a:spLocks noChangeArrowheads="1"/>
          </p:cNvSpPr>
          <p:nvPr/>
        </p:nvSpPr>
        <p:spPr bwMode="auto">
          <a:xfrm>
            <a:off x="2339975" y="5661025"/>
            <a:ext cx="215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b="1">
                <a:solidFill>
                  <a:schemeClr val="accent2"/>
                </a:solidFill>
              </a:rPr>
              <a:t>nemocní</a:t>
            </a:r>
          </a:p>
          <a:p>
            <a:r>
              <a:rPr lang="cs-CZ" sz="2400" b="1">
                <a:solidFill>
                  <a:schemeClr val="accent2"/>
                </a:solidFill>
              </a:rPr>
              <a:t>zdraví</a:t>
            </a:r>
            <a:endParaRPr lang="en-GB" sz="24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184</Words>
  <Application>Microsoft Office PowerPoint</Application>
  <PresentationFormat>Předvádění na obrazovce (4:3)</PresentationFormat>
  <Paragraphs>65</Paragraphs>
  <Slides>12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Šablona návrhu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Výchozí návrh</vt:lpstr>
      <vt:lpstr>Editor rovnic 3.0</vt:lpstr>
      <vt:lpstr>Výpočet základních ukazatelů rizika v prospektivních  a retrospektivních studiích</vt:lpstr>
      <vt:lpstr>Snímek 2</vt:lpstr>
      <vt:lpstr>Incidence risk kumulativní incidence pravděpodobnost onemocnění</vt:lpstr>
      <vt:lpstr>Relativní riziko</vt:lpstr>
      <vt:lpstr>Atributivní riziko</vt:lpstr>
      <vt:lpstr>Podíl atributivního rizika</vt:lpstr>
      <vt:lpstr>Populační atributivní riziko</vt:lpstr>
      <vt:lpstr>Podíl populačního atributivního rizika</vt:lpstr>
      <vt:lpstr>Snímek 9</vt:lpstr>
      <vt:lpstr>Odds Ratio (sázkový poměr) odhad RR v retrospektivní studii</vt:lpstr>
      <vt:lpstr>Odhad podílu atributivního rizika v retrospektivních studiích</vt:lpstr>
      <vt:lpstr>Odhad podílu populačního atributivního rizika v retrospektivních studiích</vt:lpstr>
    </vt:vector>
  </TitlesOfParts>
  <Company>LF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prof. Holčík</dc:creator>
  <cp:lastModifiedBy>vyzulova</cp:lastModifiedBy>
  <cp:revision>16</cp:revision>
  <dcterms:created xsi:type="dcterms:W3CDTF">2011-10-20T10:53:57Z</dcterms:created>
  <dcterms:modified xsi:type="dcterms:W3CDTF">2011-10-26T09:50:03Z</dcterms:modified>
</cp:coreProperties>
</file>