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74"/>
  </p:notesMasterIdLst>
  <p:handoutMasterIdLst>
    <p:handoutMasterId r:id="rId75"/>
  </p:handoutMasterIdLst>
  <p:sldIdLst>
    <p:sldId id="293" r:id="rId3"/>
    <p:sldId id="539" r:id="rId4"/>
    <p:sldId id="560" r:id="rId5"/>
    <p:sldId id="561" r:id="rId6"/>
    <p:sldId id="568" r:id="rId7"/>
    <p:sldId id="542" r:id="rId8"/>
    <p:sldId id="564" r:id="rId9"/>
    <p:sldId id="575" r:id="rId10"/>
    <p:sldId id="576" r:id="rId11"/>
    <p:sldId id="577" r:id="rId12"/>
    <p:sldId id="578" r:id="rId13"/>
    <p:sldId id="567" r:id="rId14"/>
    <p:sldId id="491" r:id="rId15"/>
    <p:sldId id="557" r:id="rId16"/>
    <p:sldId id="582" r:id="rId17"/>
    <p:sldId id="407" r:id="rId18"/>
    <p:sldId id="409" r:id="rId19"/>
    <p:sldId id="446" r:id="rId20"/>
    <p:sldId id="489" r:id="rId21"/>
    <p:sldId id="556" r:id="rId22"/>
    <p:sldId id="569" r:id="rId23"/>
    <p:sldId id="583" r:id="rId24"/>
    <p:sldId id="494" r:id="rId25"/>
    <p:sldId id="543" r:id="rId26"/>
    <p:sldId id="546" r:id="rId27"/>
    <p:sldId id="520" r:id="rId28"/>
    <p:sldId id="534" r:id="rId29"/>
    <p:sldId id="521" r:id="rId30"/>
    <p:sldId id="522" r:id="rId31"/>
    <p:sldId id="544" r:id="rId32"/>
    <p:sldId id="523" r:id="rId33"/>
    <p:sldId id="525" r:id="rId34"/>
    <p:sldId id="526" r:id="rId35"/>
    <p:sldId id="527" r:id="rId36"/>
    <p:sldId id="530" r:id="rId37"/>
    <p:sldId id="531" r:id="rId38"/>
    <p:sldId id="533" r:id="rId39"/>
    <p:sldId id="558" r:id="rId40"/>
    <p:sldId id="529" r:id="rId41"/>
    <p:sldId id="535" r:id="rId42"/>
    <p:sldId id="584" r:id="rId43"/>
    <p:sldId id="551" r:id="rId44"/>
    <p:sldId id="552" r:id="rId45"/>
    <p:sldId id="553" r:id="rId46"/>
    <p:sldId id="548" r:id="rId47"/>
    <p:sldId id="549" r:id="rId48"/>
    <p:sldId id="550" r:id="rId49"/>
    <p:sldId id="554" r:id="rId50"/>
    <p:sldId id="585" r:id="rId51"/>
    <p:sldId id="331" r:id="rId52"/>
    <p:sldId id="484" r:id="rId53"/>
    <p:sldId id="559" r:id="rId54"/>
    <p:sldId id="545" r:id="rId55"/>
    <p:sldId id="570" r:id="rId56"/>
    <p:sldId id="337" r:id="rId57"/>
    <p:sldId id="334" r:id="rId58"/>
    <p:sldId id="335" r:id="rId59"/>
    <p:sldId id="571" r:id="rId60"/>
    <p:sldId id="338" r:id="rId61"/>
    <p:sldId id="339" r:id="rId62"/>
    <p:sldId id="490" r:id="rId63"/>
    <p:sldId id="579" r:id="rId64"/>
    <p:sldId id="580" r:id="rId65"/>
    <p:sldId id="384" r:id="rId66"/>
    <p:sldId id="507" r:id="rId67"/>
    <p:sldId id="362" r:id="rId68"/>
    <p:sldId id="383" r:id="rId69"/>
    <p:sldId id="581" r:id="rId70"/>
    <p:sldId id="385" r:id="rId71"/>
    <p:sldId id="390" r:id="rId72"/>
    <p:sldId id="391" r:id="rId73"/>
  </p:sldIdLst>
  <p:sldSz cx="9144000" cy="6858000" type="screen4x3"/>
  <p:notesSz cx="6797675" cy="9926638"/>
  <p:defaultTextStyle>
    <a:defPPr>
      <a:defRPr lang="cs-CZ"/>
    </a:defPPr>
    <a:lvl1pPr algn="l" rtl="0" fontAlgn="base">
      <a:lnSpc>
        <a:spcPct val="80000"/>
      </a:lnSpc>
      <a:spcBef>
        <a:spcPct val="20000"/>
      </a:spcBef>
      <a:spcAft>
        <a:spcPct val="0"/>
      </a:spcAft>
      <a:buClr>
        <a:schemeClr val="bg2"/>
      </a:buClr>
      <a:buSzPct val="70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buClr>
        <a:schemeClr val="bg2"/>
      </a:buClr>
      <a:buSzPct val="70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buClr>
        <a:schemeClr val="bg2"/>
      </a:buClr>
      <a:buSzPct val="70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buClr>
        <a:schemeClr val="bg2"/>
      </a:buClr>
      <a:buSzPct val="70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buClr>
        <a:schemeClr val="bg2"/>
      </a:buClr>
      <a:buSzPct val="70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800000"/>
    <a:srgbClr val="E8CF18"/>
    <a:srgbClr val="ECE214"/>
    <a:srgbClr val="3D3DF5"/>
    <a:srgbClr val="6565F7"/>
    <a:srgbClr val="DDFFDD"/>
    <a:srgbClr val="CC3300"/>
    <a:srgbClr val="FF99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3166" autoAdjust="0"/>
  </p:normalViewPr>
  <p:slideViewPr>
    <p:cSldViewPr>
      <p:cViewPr varScale="1">
        <p:scale>
          <a:sx n="119" d="100"/>
          <a:sy n="119" d="100"/>
        </p:scale>
        <p:origin x="-146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236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11" y="0"/>
            <a:ext cx="29461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164"/>
            <a:ext cx="294614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11" y="9428164"/>
            <a:ext cx="2946144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86719E77-EC2B-479C-81DC-74A9775CBA9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3230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11" y="0"/>
            <a:ext cx="29461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54" y="4714876"/>
            <a:ext cx="543716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164"/>
            <a:ext cx="294614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11" y="9428164"/>
            <a:ext cx="2946144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33BEBD77-A260-415C-83D0-09571A1D006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751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3282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  <p:sp>
        <p:nvSpPr>
          <p:cNvPr id="890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E57C8D-C45B-4F2F-9A6F-A4358F00F5A3}" type="slidenum">
              <a:rPr lang="cs-CZ" smtClean="0"/>
              <a:pPr eaLnBrk="1" hangingPunct="1"/>
              <a:t>45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  <p:sp>
        <p:nvSpPr>
          <p:cNvPr id="901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339105-F246-439C-96BA-95A7FAA193F4}" type="slidenum">
              <a:rPr lang="cs-CZ" smtClean="0"/>
              <a:pPr eaLnBrk="1" hangingPunct="1"/>
              <a:t>47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  <p:sp>
        <p:nvSpPr>
          <p:cNvPr id="870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7A4721-AA3C-4918-841F-2EAB1BCBBBDB}" type="slidenum">
              <a:rPr lang="cs-CZ" smtClean="0"/>
              <a:pPr eaLnBrk="1" hangingPunct="1"/>
              <a:t>50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2254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9847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0DFB01-9461-4EA1-8495-4B536EAC694D}" type="slidenum">
              <a:rPr lang="cs-CZ" smtClean="0"/>
              <a:pPr eaLnBrk="1" hangingPunct="1"/>
              <a:t>61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dirty="0" smtClean="0"/>
              <a:t>Neobešel by se bez poznatků a metod celé řady dalších oborů </a:t>
            </a:r>
          </a:p>
        </p:txBody>
      </p:sp>
      <p:sp>
        <p:nvSpPr>
          <p:cNvPr id="1505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B16EA3-0C04-493D-9823-58BB68D59983}" type="slidenum">
              <a:rPr lang="cs-CZ" smtClean="0"/>
              <a:pPr eaLnBrk="1" hangingPunct="1"/>
              <a:t>7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  <p:sp>
        <p:nvSpPr>
          <p:cNvPr id="819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7C2E90-4129-4C34-A201-83899E66E18D}" type="slidenum">
              <a:rPr lang="cs-CZ" smtClean="0"/>
              <a:pPr eaLnBrk="1" hangingPunct="1"/>
              <a:t>13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  <p:sp>
        <p:nvSpPr>
          <p:cNvPr id="573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83757C-7920-4E03-89AA-1C5A538CF52B}" type="slidenum">
              <a:rPr lang="cs-CZ" smtClean="0"/>
              <a:pPr eaLnBrk="1" hangingPunct="1"/>
              <a:t>14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  <p:sp>
        <p:nvSpPr>
          <p:cNvPr id="839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B2B4CE-A471-4390-BED3-A1AE495B869A}" type="slidenum">
              <a:rPr lang="cs-CZ" smtClean="0"/>
              <a:pPr eaLnBrk="1" hangingPunct="1"/>
              <a:t>18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  <p:sp>
        <p:nvSpPr>
          <p:cNvPr id="849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4AC149-764D-4B43-86CF-B1D408D1774A}" type="slidenum">
              <a:rPr lang="cs-CZ" smtClean="0"/>
              <a:pPr eaLnBrk="1" hangingPunct="1"/>
              <a:t>19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5399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  <p:sp>
        <p:nvSpPr>
          <p:cNvPr id="8602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EBD034-8CF7-407A-B107-B0A99BEAA31E}" type="slidenum">
              <a:rPr lang="cs-CZ" smtClean="0"/>
              <a:pPr eaLnBrk="1" hangingPunct="1"/>
              <a:t>39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4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sz="2400" dirty="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sz="2400" dirty="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dirty="0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9F596-0FC9-4ED7-B2B7-ECF7575ECDC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4263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CC0C8-E009-4A34-9F24-723A7361EE8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184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001DF-5C69-4679-8200-76748E14431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5883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7696200" cy="19431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2000" y="4000500"/>
            <a:ext cx="7696200" cy="19431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DD4EA-0984-4D71-ADE4-9E9E8D32EBD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650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762000" y="1905000"/>
            <a:ext cx="7696200" cy="4038600"/>
          </a:xfrm>
        </p:spPr>
        <p:txBody>
          <a:bodyPr/>
          <a:lstStyle/>
          <a:p>
            <a:pPr lvl="0"/>
            <a:endParaRPr lang="cs-CZ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54DC1-4D39-4EC5-98B8-2695F1A3429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7094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89A45-A11D-4061-B468-F25C1F342A6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6921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sz="2400" dirty="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sz="2400" dirty="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dirty="0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08F96-9693-4DAE-BCCB-E2F0850BA5D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5801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FDE97-3843-4518-AF0A-0C2C6365CD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5874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3C646-A88E-4208-9C57-3E59A277C93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6041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F47BD-7708-49EA-A6F8-40AF2AAC125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9343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762A5-B8B5-4D49-9DC6-D1B46F4C42F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081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1AC37-1119-4E4A-AA4B-FC7B0847EA6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8358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18024-7773-4837-8C5F-D0DF5EF989D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1548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E3293-48B0-4772-B230-A85F052A2B9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8454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0C3CF-4398-481B-AFBF-D588332CBBD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492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CDC58-463D-4924-9CDD-196AE35855D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0816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39F94-306C-49E3-9480-F5325D93D42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2658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45EE0-479C-4914-A8D7-FA25600DE9D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1562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01F70-589D-4599-A54D-614956AE3D2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715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0A5B7-0909-4F42-8AAD-D9BB9E72C1B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067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F2850-4131-4B8D-AFCF-0E873616707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239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FBB6A-F798-435E-B54E-2BAF4490CB3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795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43CBB-02FA-45B1-8546-3020DBA79A1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108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51E53-BCD6-46E1-AA69-D90255E3A0F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778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F551C-95CE-43E9-B6BB-2937CAFA305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1981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C3284-F492-42D5-B51C-45FBE4B1FF1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269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F18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D8C0EE56-A87F-41FD-BD1A-50D98A27879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cs-CZ" sz="2400" dirty="0">
                <a:latin typeface="Times New Roman" pitchFamily="18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1" r:id="rId1"/>
    <p:sldLayoutId id="2147484572" r:id="rId2"/>
    <p:sldLayoutId id="2147484573" r:id="rId3"/>
    <p:sldLayoutId id="2147484574" r:id="rId4"/>
    <p:sldLayoutId id="2147484575" r:id="rId5"/>
    <p:sldLayoutId id="2147484576" r:id="rId6"/>
    <p:sldLayoutId id="2147484577" r:id="rId7"/>
    <p:sldLayoutId id="2147484578" r:id="rId8"/>
    <p:sldLayoutId id="2147484579" r:id="rId9"/>
    <p:sldLayoutId id="2147484580" r:id="rId10"/>
    <p:sldLayoutId id="2147484581" r:id="rId11"/>
    <p:sldLayoutId id="2147484582" r:id="rId12"/>
    <p:sldLayoutId id="2147484583" r:id="rId13"/>
    <p:sldLayoutId id="2147484584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F18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CC50B422-1362-48C9-964B-9FFEC379769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2056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cs-CZ" sz="2400" dirty="0">
                <a:latin typeface="Times New Roman" pitchFamily="18" charset="0"/>
              </a:endParaRPr>
            </a:p>
          </p:txBody>
        </p:sp>
        <p:sp>
          <p:nvSpPr>
            <p:cNvPr id="2057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5" r:id="rId1"/>
    <p:sldLayoutId id="2147484586" r:id="rId2"/>
    <p:sldLayoutId id="2147484587" r:id="rId3"/>
    <p:sldLayoutId id="2147484588" r:id="rId4"/>
    <p:sldLayoutId id="2147484589" r:id="rId5"/>
    <p:sldLayoutId id="2147484590" r:id="rId6"/>
    <p:sldLayoutId id="2147484591" r:id="rId7"/>
    <p:sldLayoutId id="2147484592" r:id="rId8"/>
    <p:sldLayoutId id="2147484593" r:id="rId9"/>
    <p:sldLayoutId id="2147484594" r:id="rId10"/>
    <p:sldLayoutId id="2147484595" r:id="rId11"/>
    <p:sldLayoutId id="2147484596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.xml"/><Relationship Id="rId5" Type="http://schemas.openxmlformats.org/officeDocument/2006/relationships/image" Target="file:///C:\WINWORD\CLIPART\CROWD.WMF" TargetMode="Externa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so.cz/" TargetMode="Externa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zis.cz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zisk.sk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istics.sk/" TargetMode="External"/><Relationship Id="rId2" Type="http://schemas.openxmlformats.org/officeDocument/2006/relationships/hyperlink" Target="http://www.czso.cz/" TargetMode="Externa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zis.cz/category/edice/publikace/zdravotnicka-statistika" TargetMode="External"/><Relationship Id="rId2" Type="http://schemas.openxmlformats.org/officeDocument/2006/relationships/hyperlink" Target="http://www.uzis.cz/publikace/zdravotnicka-rocenka-ceske-republiky-2009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zis.cz/katalog/klasifikace/mkn-1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412875"/>
            <a:ext cx="8032750" cy="1512888"/>
          </a:xfrm>
        </p:spPr>
        <p:txBody>
          <a:bodyPr/>
          <a:lstStyle/>
          <a:p>
            <a:pPr eaLnBrk="1" hangingPunct="1"/>
            <a:r>
              <a:rPr lang="cs-CZ" sz="3600" b="1" dirty="0" smtClean="0">
                <a:solidFill>
                  <a:srgbClr val="0000CC"/>
                </a:solidFill>
              </a:rPr>
              <a:t/>
            </a:r>
            <a:br>
              <a:rPr lang="cs-CZ" sz="3600" b="1" dirty="0" smtClean="0">
                <a:solidFill>
                  <a:srgbClr val="0000CC"/>
                </a:solidFill>
              </a:rPr>
            </a:br>
            <a:r>
              <a:rPr lang="cs-CZ" sz="3600" b="1" dirty="0" smtClean="0">
                <a:solidFill>
                  <a:srgbClr val="0000CC"/>
                </a:solidFill>
              </a:rPr>
              <a:t/>
            </a:r>
            <a:br>
              <a:rPr lang="cs-CZ" sz="3600" b="1" dirty="0" smtClean="0">
                <a:solidFill>
                  <a:srgbClr val="0000CC"/>
                </a:solidFill>
              </a:rPr>
            </a:br>
            <a:r>
              <a:rPr lang="cs-CZ" sz="3600" b="1" dirty="0" smtClean="0">
                <a:solidFill>
                  <a:srgbClr val="0000CC"/>
                </a:solidFill>
              </a:rPr>
              <a:t/>
            </a:r>
            <a:br>
              <a:rPr lang="cs-CZ" sz="3600" b="1" dirty="0" smtClean="0">
                <a:solidFill>
                  <a:srgbClr val="0000CC"/>
                </a:solidFill>
              </a:rPr>
            </a:br>
            <a:r>
              <a:rPr lang="cs-CZ" sz="3600" b="1" dirty="0" smtClean="0">
                <a:solidFill>
                  <a:srgbClr val="0000CC"/>
                </a:solidFill>
              </a:rPr>
              <a:t/>
            </a:r>
            <a:br>
              <a:rPr lang="cs-CZ" sz="3600" b="1" dirty="0" smtClean="0">
                <a:solidFill>
                  <a:srgbClr val="0000CC"/>
                </a:solidFill>
              </a:rPr>
            </a:br>
            <a:r>
              <a:rPr lang="cs-CZ" sz="3600" b="1" dirty="0" smtClean="0">
                <a:solidFill>
                  <a:srgbClr val="0000CC"/>
                </a:solidFill>
              </a:rPr>
              <a:t>   </a:t>
            </a:r>
            <a:r>
              <a:rPr lang="cs-CZ" sz="4400" dirty="0" smtClean="0">
                <a:solidFill>
                  <a:srgbClr val="0000CC"/>
                </a:solidFill>
              </a:rPr>
              <a:t>SOCIÁLNÍ LÉKAŘSTVÍ </a:t>
            </a:r>
            <a:r>
              <a:rPr lang="cs-CZ" sz="3600" dirty="0" smtClean="0">
                <a:solidFill>
                  <a:srgbClr val="0000CC"/>
                </a:solidFill>
              </a:rPr>
              <a:t/>
            </a:r>
            <a:br>
              <a:rPr lang="cs-CZ" sz="3600" dirty="0" smtClean="0">
                <a:solidFill>
                  <a:srgbClr val="0000CC"/>
                </a:solidFill>
              </a:rPr>
            </a:br>
            <a:r>
              <a:rPr lang="cs-CZ" sz="3600" dirty="0" smtClean="0">
                <a:solidFill>
                  <a:srgbClr val="0000CC"/>
                </a:solidFill>
              </a:rPr>
              <a:t/>
            </a:r>
            <a:br>
              <a:rPr lang="cs-CZ" sz="3600" dirty="0" smtClean="0">
                <a:solidFill>
                  <a:srgbClr val="0000CC"/>
                </a:solidFill>
              </a:rPr>
            </a:br>
            <a:r>
              <a:rPr lang="cs-CZ" sz="2800" b="1" dirty="0" smtClean="0">
                <a:solidFill>
                  <a:srgbClr val="800000"/>
                </a:solidFill>
                <a:latin typeface="+mn-lt"/>
              </a:rPr>
              <a:t>  </a:t>
            </a:r>
            <a:r>
              <a:rPr lang="cs-CZ" sz="2800" b="1" dirty="0" smtClean="0">
                <a:solidFill>
                  <a:schemeClr val="tx1"/>
                </a:solidFill>
                <a:latin typeface="+mn-lt"/>
              </a:rPr>
              <a:t>Podzim 2012        </a:t>
            </a:r>
            <a:r>
              <a:rPr lang="cs-CZ" sz="2800" b="1" dirty="0" smtClean="0">
                <a:solidFill>
                  <a:schemeClr val="tx1"/>
                </a:solidFill>
                <a:latin typeface="Arial" charset="0"/>
              </a:rPr>
              <a:t>Mgr. Pavlína Kaňová, Ph.D.</a:t>
            </a:r>
            <a:r>
              <a:rPr lang="cs-CZ" sz="28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latin typeface="Arial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Arial" charset="0"/>
              </a:rPr>
              <a:t>			       </a:t>
            </a:r>
            <a:r>
              <a:rPr lang="cs-CZ" sz="2400" dirty="0" smtClean="0">
                <a:solidFill>
                  <a:schemeClr val="tx1"/>
                </a:solidFill>
                <a:latin typeface="Arial" charset="0"/>
              </a:rPr>
              <a:t>e-mail: pkanova@med.muni.cz</a:t>
            </a:r>
            <a:endParaRPr lang="cs-CZ" sz="2400" dirty="0" smtClean="0">
              <a:solidFill>
                <a:schemeClr val="tx1"/>
              </a:solidFill>
            </a:endParaRPr>
          </a:p>
        </p:txBody>
      </p:sp>
      <p:pic>
        <p:nvPicPr>
          <p:cNvPr id="29700" name="Picture 4" descr="C:\WINWORD\CLIPART\CROWD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3500438"/>
            <a:ext cx="3916362" cy="2243137"/>
          </a:xfr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7696200" cy="647700"/>
          </a:xfrm>
        </p:spPr>
        <p:txBody>
          <a:bodyPr/>
          <a:lstStyle/>
          <a:p>
            <a:pPr eaLnBrk="1" hangingPunct="1"/>
            <a:r>
              <a:rPr lang="cs-CZ" sz="4000" cap="all" dirty="0" smtClean="0">
                <a:solidFill>
                  <a:srgbClr val="0000CC"/>
                </a:solidFill>
              </a:rPr>
              <a:t>Sociální lékařství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484784"/>
            <a:ext cx="7696200" cy="4476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b="1" dirty="0" smtClean="0"/>
              <a:t>V teorii SL dominují 3 základní otázky:</a:t>
            </a:r>
          </a:p>
          <a:p>
            <a:pPr eaLnBrk="1" hangingPunct="1">
              <a:buFont typeface="Wingdings" pitchFamily="2" charset="2"/>
              <a:buNone/>
            </a:pPr>
            <a:endParaRPr lang="cs-CZ" b="1" dirty="0" smtClean="0"/>
          </a:p>
          <a:p>
            <a:pPr marL="0" indent="0" eaLnBrk="1" hangingPunct="1">
              <a:buClr>
                <a:schemeClr val="hlink"/>
              </a:buClr>
              <a:buNone/>
            </a:pPr>
            <a:r>
              <a:rPr lang="cs-CZ" sz="3200" b="1" dirty="0" smtClean="0">
                <a:solidFill>
                  <a:srgbClr val="0000CC"/>
                </a:solidFill>
              </a:rPr>
              <a:t>Jaké je zdraví populace?</a:t>
            </a:r>
          </a:p>
          <a:p>
            <a:pPr marL="457200" lvl="1" indent="0" eaLnBrk="1" hangingPunct="1">
              <a:buClr>
                <a:srgbClr val="0000CC"/>
              </a:buClr>
              <a:buNone/>
            </a:pPr>
            <a:r>
              <a:rPr lang="cs-CZ" sz="3200" dirty="0" smtClean="0"/>
              <a:t>Hodnocení zdravotního stavu </a:t>
            </a:r>
          </a:p>
          <a:p>
            <a:pPr marL="0" indent="0" eaLnBrk="1" hangingPunct="1">
              <a:buClr>
                <a:schemeClr val="hlink"/>
              </a:buClr>
              <a:buNone/>
            </a:pPr>
            <a:r>
              <a:rPr lang="cs-CZ" sz="3200" b="1" dirty="0" smtClean="0">
                <a:solidFill>
                  <a:srgbClr val="0000CC"/>
                </a:solidFill>
              </a:rPr>
              <a:t>Proč je takové?</a:t>
            </a:r>
          </a:p>
          <a:p>
            <a:pPr marL="457200" lvl="1" indent="0" eaLnBrk="1" hangingPunct="1">
              <a:buClr>
                <a:srgbClr val="0000CC"/>
              </a:buClr>
              <a:buNone/>
            </a:pPr>
            <a:r>
              <a:rPr lang="cs-CZ" sz="3200" dirty="0" smtClean="0"/>
              <a:t>Determinanty zdraví</a:t>
            </a:r>
          </a:p>
          <a:p>
            <a:pPr marL="0" indent="0" eaLnBrk="1" hangingPunct="1">
              <a:buClr>
                <a:schemeClr val="hlink"/>
              </a:buClr>
              <a:buNone/>
            </a:pPr>
            <a:r>
              <a:rPr lang="cs-CZ" sz="3200" b="1" dirty="0" smtClean="0">
                <a:solidFill>
                  <a:srgbClr val="0000CC"/>
                </a:solidFill>
              </a:rPr>
              <a:t>Jak ho můžeme zlepšit?</a:t>
            </a:r>
          </a:p>
        </p:txBody>
      </p:sp>
    </p:spTree>
    <p:extLst>
      <p:ext uri="{BB962C8B-B14F-4D97-AF65-F5344CB8AC3E}">
        <p14:creationId xmlns:p14="http://schemas.microsoft.com/office/powerpoint/2010/main" val="4117012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7696200" cy="647700"/>
          </a:xfrm>
        </p:spPr>
        <p:txBody>
          <a:bodyPr/>
          <a:lstStyle/>
          <a:p>
            <a:pPr eaLnBrk="1" hangingPunct="1"/>
            <a:r>
              <a:rPr lang="cs-CZ" sz="4000" cap="all" dirty="0" smtClean="0">
                <a:solidFill>
                  <a:srgbClr val="0000CC"/>
                </a:solidFill>
              </a:rPr>
              <a:t>Sociální lékařství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484784"/>
            <a:ext cx="7696200" cy="4476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b="1" dirty="0" smtClean="0"/>
              <a:t>V teorii SL dominují 3 základní otázky:</a:t>
            </a:r>
          </a:p>
          <a:p>
            <a:pPr eaLnBrk="1" hangingPunct="1">
              <a:buFont typeface="Wingdings" pitchFamily="2" charset="2"/>
              <a:buNone/>
            </a:pPr>
            <a:endParaRPr lang="cs-CZ" b="1" dirty="0" smtClean="0"/>
          </a:p>
          <a:p>
            <a:pPr marL="0" indent="0" eaLnBrk="1" hangingPunct="1">
              <a:buClr>
                <a:schemeClr val="hlink"/>
              </a:buClr>
              <a:buNone/>
            </a:pPr>
            <a:r>
              <a:rPr lang="cs-CZ" sz="3200" b="1" dirty="0" smtClean="0">
                <a:solidFill>
                  <a:srgbClr val="0000CC"/>
                </a:solidFill>
              </a:rPr>
              <a:t>Jaké je zdraví populace?</a:t>
            </a:r>
          </a:p>
          <a:p>
            <a:pPr marL="457200" lvl="1" indent="0" eaLnBrk="1" hangingPunct="1">
              <a:buClr>
                <a:srgbClr val="0000CC"/>
              </a:buClr>
              <a:buNone/>
            </a:pPr>
            <a:r>
              <a:rPr lang="cs-CZ" sz="3200" dirty="0" smtClean="0"/>
              <a:t>Hodnocení zdravotního stavu </a:t>
            </a:r>
          </a:p>
          <a:p>
            <a:pPr marL="0" indent="0" eaLnBrk="1" hangingPunct="1">
              <a:buClr>
                <a:schemeClr val="hlink"/>
              </a:buClr>
              <a:buNone/>
            </a:pPr>
            <a:r>
              <a:rPr lang="cs-CZ" sz="3200" b="1" dirty="0" smtClean="0">
                <a:solidFill>
                  <a:srgbClr val="0000CC"/>
                </a:solidFill>
              </a:rPr>
              <a:t>Proč je takové?</a:t>
            </a:r>
          </a:p>
          <a:p>
            <a:pPr marL="457200" lvl="1" indent="0" eaLnBrk="1" hangingPunct="1">
              <a:buClr>
                <a:srgbClr val="0000CC"/>
              </a:buClr>
              <a:buNone/>
            </a:pPr>
            <a:r>
              <a:rPr lang="cs-CZ" sz="3200" dirty="0" smtClean="0"/>
              <a:t>Determinanty zdraví</a:t>
            </a:r>
          </a:p>
          <a:p>
            <a:pPr marL="0" indent="0" eaLnBrk="1" hangingPunct="1">
              <a:buClr>
                <a:schemeClr val="hlink"/>
              </a:buClr>
              <a:buNone/>
            </a:pPr>
            <a:r>
              <a:rPr lang="cs-CZ" sz="3200" b="1" dirty="0" smtClean="0">
                <a:solidFill>
                  <a:srgbClr val="0000CC"/>
                </a:solidFill>
              </a:rPr>
              <a:t>Jak ho můžeme zlepšit?</a:t>
            </a:r>
          </a:p>
          <a:p>
            <a:pPr marL="457200" lvl="1" indent="0" eaLnBrk="1" hangingPunct="1">
              <a:buClr>
                <a:srgbClr val="0000CC"/>
              </a:buClr>
              <a:buNone/>
            </a:pPr>
            <a:r>
              <a:rPr lang="cs-CZ" sz="3200" dirty="0" smtClean="0"/>
              <a:t>Ovlivnitelnost zdraví</a:t>
            </a:r>
          </a:p>
        </p:txBody>
      </p:sp>
    </p:spTree>
    <p:extLst>
      <p:ext uri="{BB962C8B-B14F-4D97-AF65-F5344CB8AC3E}">
        <p14:creationId xmlns:p14="http://schemas.microsoft.com/office/powerpoint/2010/main" val="3309666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7696200" cy="647700"/>
          </a:xfrm>
        </p:spPr>
        <p:txBody>
          <a:bodyPr/>
          <a:lstStyle/>
          <a:p>
            <a:pPr eaLnBrk="1" hangingPunct="1"/>
            <a:r>
              <a:rPr lang="cs-CZ" sz="4000" cap="all" dirty="0" smtClean="0">
                <a:solidFill>
                  <a:srgbClr val="0000CC"/>
                </a:solidFill>
              </a:rPr>
              <a:t>Sociální lékařství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484784"/>
            <a:ext cx="7696200" cy="4476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b="1" dirty="0" smtClean="0"/>
              <a:t>V teorii SL dominují 3 základní otázky:</a:t>
            </a:r>
          </a:p>
          <a:p>
            <a:pPr eaLnBrk="1" hangingPunct="1">
              <a:buFont typeface="Wingdings" pitchFamily="2" charset="2"/>
              <a:buNone/>
            </a:pPr>
            <a:endParaRPr lang="cs-CZ" b="1" dirty="0" smtClean="0"/>
          </a:p>
          <a:p>
            <a:pPr marL="0" indent="0" eaLnBrk="1" hangingPunct="1">
              <a:buClr>
                <a:schemeClr val="hlink"/>
              </a:buClr>
              <a:buNone/>
            </a:pPr>
            <a:r>
              <a:rPr lang="cs-CZ" sz="3200" b="1" dirty="0" smtClean="0">
                <a:solidFill>
                  <a:srgbClr val="0000CC"/>
                </a:solidFill>
              </a:rPr>
              <a:t>Jaké je zdraví populace?</a:t>
            </a:r>
          </a:p>
          <a:p>
            <a:pPr marL="457200" lvl="1" indent="0" eaLnBrk="1" hangingPunct="1">
              <a:buClr>
                <a:srgbClr val="0000CC"/>
              </a:buClr>
              <a:buNone/>
            </a:pPr>
            <a:r>
              <a:rPr lang="cs-CZ" sz="3200" b="1" dirty="0" smtClean="0">
                <a:solidFill>
                  <a:srgbClr val="C00000"/>
                </a:solidFill>
              </a:rPr>
              <a:t>Hodnocení zdravotního stavu </a:t>
            </a:r>
          </a:p>
          <a:p>
            <a:pPr marL="0" indent="0" eaLnBrk="1" hangingPunct="1">
              <a:buClr>
                <a:schemeClr val="hlink"/>
              </a:buClr>
              <a:buNone/>
            </a:pPr>
            <a:r>
              <a:rPr lang="cs-CZ" sz="3200" b="1" dirty="0" smtClean="0">
                <a:solidFill>
                  <a:srgbClr val="0000CC"/>
                </a:solidFill>
              </a:rPr>
              <a:t>Proč je takové?</a:t>
            </a:r>
          </a:p>
          <a:p>
            <a:pPr marL="457200" lvl="1" indent="0" eaLnBrk="1" hangingPunct="1">
              <a:buClr>
                <a:srgbClr val="0000CC"/>
              </a:buClr>
              <a:buNone/>
            </a:pPr>
            <a:r>
              <a:rPr lang="cs-CZ" sz="3200" dirty="0" smtClean="0"/>
              <a:t>Determinanty zdraví</a:t>
            </a:r>
          </a:p>
          <a:p>
            <a:pPr marL="0" indent="0" eaLnBrk="1" hangingPunct="1">
              <a:buClr>
                <a:schemeClr val="hlink"/>
              </a:buClr>
              <a:buNone/>
            </a:pPr>
            <a:r>
              <a:rPr lang="cs-CZ" sz="3200" b="1" dirty="0" smtClean="0">
                <a:solidFill>
                  <a:srgbClr val="0000CC"/>
                </a:solidFill>
              </a:rPr>
              <a:t>Jak ho můžeme zlepšit?</a:t>
            </a:r>
          </a:p>
          <a:p>
            <a:pPr marL="457200" lvl="1" indent="0" eaLnBrk="1" hangingPunct="1">
              <a:buClr>
                <a:srgbClr val="0000CC"/>
              </a:buClr>
              <a:buNone/>
            </a:pPr>
            <a:r>
              <a:rPr lang="cs-CZ" sz="3200" dirty="0" smtClean="0"/>
              <a:t>Ovlivnitelnost zdraví</a:t>
            </a:r>
          </a:p>
        </p:txBody>
      </p:sp>
    </p:spTree>
    <p:extLst>
      <p:ext uri="{BB962C8B-B14F-4D97-AF65-F5344CB8AC3E}">
        <p14:creationId xmlns:p14="http://schemas.microsoft.com/office/powerpoint/2010/main" val="845932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696200" cy="80645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rgbClr val="0000CC"/>
                </a:solidFill>
              </a:rPr>
              <a:t/>
            </a:r>
            <a:br>
              <a:rPr lang="cs-CZ" dirty="0" smtClean="0">
                <a:solidFill>
                  <a:srgbClr val="0000CC"/>
                </a:solidFill>
              </a:rPr>
            </a:br>
            <a:r>
              <a:rPr lang="cs-CZ" cap="all" dirty="0" smtClean="0">
                <a:solidFill>
                  <a:srgbClr val="0000CC"/>
                </a:solidFill>
              </a:rPr>
              <a:t/>
            </a:r>
            <a:br>
              <a:rPr lang="cs-CZ" cap="all" dirty="0" smtClean="0">
                <a:solidFill>
                  <a:srgbClr val="0000CC"/>
                </a:solidFill>
              </a:rPr>
            </a:br>
            <a:r>
              <a:rPr lang="cs-CZ" cap="all" dirty="0" smtClean="0">
                <a:solidFill>
                  <a:srgbClr val="0000CC"/>
                </a:solidFill>
              </a:rPr>
              <a:t/>
            </a:r>
            <a:br>
              <a:rPr lang="cs-CZ" cap="all" dirty="0" smtClean="0">
                <a:solidFill>
                  <a:srgbClr val="0000CC"/>
                </a:solidFill>
              </a:rPr>
            </a:br>
            <a:r>
              <a:rPr lang="cs-CZ" cap="all" dirty="0">
                <a:solidFill>
                  <a:srgbClr val="0000CC"/>
                </a:solidFill>
              </a:rPr>
              <a:t/>
            </a:r>
            <a:br>
              <a:rPr lang="cs-CZ" cap="all" dirty="0">
                <a:solidFill>
                  <a:srgbClr val="0000CC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1. SEMINÁŘ</a:t>
            </a:r>
            <a:br>
              <a:rPr lang="cs-CZ" dirty="0">
                <a:solidFill>
                  <a:schemeClr val="tx1"/>
                </a:solidFill>
              </a:rPr>
            </a:br>
            <a:endParaRPr lang="cs-CZ" cap="all" dirty="0" smtClean="0">
              <a:solidFill>
                <a:srgbClr val="0000CC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636912"/>
            <a:ext cx="7696200" cy="1296144"/>
          </a:xfrm>
          <a:ln w="76200">
            <a:noFill/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4000" b="1" cap="all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Rod" pitchFamily="49" charset="-79"/>
              </a:rPr>
              <a:t>Rutinní zdravotnická statistika</a:t>
            </a:r>
            <a:endParaRPr lang="cs-CZ" sz="3200" dirty="0" smtClean="0">
              <a:solidFill>
                <a:srgbClr val="0000CC"/>
              </a:solidFill>
              <a:latin typeface="Garamond" pitchFamily="18" charset="0"/>
            </a:endParaRPr>
          </a:p>
          <a:p>
            <a:pPr marL="0" indent="0" algn="ctr" eaLnBrk="1" hangingPunct="1">
              <a:buClr>
                <a:srgbClr val="FF0000"/>
              </a:buClr>
              <a:buSzPct val="100000"/>
              <a:buFont typeface="Wingdings" pitchFamily="2" charset="2"/>
              <a:buNone/>
              <a:defRPr/>
            </a:pPr>
            <a:endParaRPr lang="cs-CZ" sz="3700" dirty="0" smtClean="0"/>
          </a:p>
          <a:p>
            <a:pPr marL="0" indent="0" eaLnBrk="1" hangingPunct="1">
              <a:buClr>
                <a:srgbClr val="FF0000"/>
              </a:buClr>
              <a:buSzPct val="100000"/>
              <a:buNone/>
              <a:defRPr/>
            </a:pPr>
            <a:endParaRPr lang="cs-CZ" sz="1600" dirty="0">
              <a:solidFill>
                <a:srgbClr val="0000CC"/>
              </a:solidFill>
            </a:endParaRPr>
          </a:p>
          <a:p>
            <a:pPr marL="0" indent="0" eaLnBrk="1" hangingPunct="1">
              <a:buClr>
                <a:srgbClr val="FF0000"/>
              </a:buClr>
              <a:buSzPct val="100000"/>
              <a:buFont typeface="Wingdings" pitchFamily="2" charset="2"/>
              <a:buNone/>
              <a:defRPr/>
            </a:pPr>
            <a:endParaRPr lang="cs-CZ" sz="1600" dirty="0"/>
          </a:p>
        </p:txBody>
      </p:sp>
      <p:sp>
        <p:nvSpPr>
          <p:cNvPr id="2" name="Obdélník 1"/>
          <p:cNvSpPr/>
          <p:nvPr/>
        </p:nvSpPr>
        <p:spPr bwMode="auto">
          <a:xfrm>
            <a:off x="2915816" y="1196752"/>
            <a:ext cx="72008" cy="457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696200" cy="792088"/>
          </a:xfrm>
        </p:spPr>
        <p:txBody>
          <a:bodyPr/>
          <a:lstStyle/>
          <a:p>
            <a:pPr algn="ctr" eaLnBrk="1" hangingPunct="1"/>
            <a:r>
              <a:rPr lang="cs-CZ" sz="3100" dirty="0" smtClean="0">
                <a:solidFill>
                  <a:srgbClr val="0000CC"/>
                </a:solidFill>
              </a:rPr>
              <a:t>OBSAH SEMINÁŘE</a:t>
            </a:r>
          </a:p>
        </p:txBody>
      </p:sp>
      <p:sp>
        <p:nvSpPr>
          <p:cNvPr id="8195" name="Zástupný symbol pro obsah 1"/>
          <p:cNvSpPr>
            <a:spLocks noGrp="1"/>
          </p:cNvSpPr>
          <p:nvPr>
            <p:ph idx="1"/>
          </p:nvPr>
        </p:nvSpPr>
        <p:spPr>
          <a:xfrm>
            <a:off x="755576" y="1412776"/>
            <a:ext cx="7696200" cy="5544616"/>
          </a:xfrm>
        </p:spPr>
        <p:txBody>
          <a:bodyPr/>
          <a:lstStyle/>
          <a:p>
            <a:pPr marL="571500" indent="-571500" defTabSz="720000">
              <a:buClr>
                <a:srgbClr val="C00000"/>
              </a:buClr>
              <a:buSzPct val="100000"/>
              <a:buFont typeface="+mj-lt"/>
              <a:buAutoNum type="romanUcPeriod"/>
            </a:pPr>
            <a:r>
              <a:rPr lang="cs-CZ" sz="2800" b="1" dirty="0" smtClean="0">
                <a:solidFill>
                  <a:srgbClr val="0000CC"/>
                </a:solidFill>
              </a:rPr>
              <a:t>Rutinní zdravotnická statistika</a:t>
            </a:r>
          </a:p>
          <a:p>
            <a:pPr marL="1371600" lvl="2" indent="-571500">
              <a:buClr>
                <a:srgbClr val="C00000"/>
              </a:buClr>
              <a:buSzPct val="100000"/>
              <a:buFont typeface="+mj-lt"/>
              <a:buAutoNum type="alphaLcParenR"/>
            </a:pPr>
            <a:r>
              <a:rPr lang="cs-CZ" b="1" dirty="0" smtClean="0"/>
              <a:t>ÚZIS a NZIS</a:t>
            </a:r>
          </a:p>
          <a:p>
            <a:pPr marL="1371600" lvl="2" indent="-571500">
              <a:buClr>
                <a:srgbClr val="C00000"/>
              </a:buClr>
              <a:buSzPct val="100000"/>
              <a:buFont typeface="+mj-lt"/>
              <a:buAutoNum type="alphaLcParenR"/>
            </a:pPr>
            <a:r>
              <a:rPr lang="cs-CZ" b="1" dirty="0" smtClean="0"/>
              <a:t>Okruhy informací ve zdravotnické statistice</a:t>
            </a:r>
          </a:p>
          <a:p>
            <a:pPr marL="1371600" lvl="2" indent="-571500">
              <a:buClr>
                <a:srgbClr val="C00000"/>
              </a:buClr>
              <a:buSzPct val="100000"/>
              <a:buFont typeface="+mj-lt"/>
              <a:buAutoNum type="alphaLcParenR"/>
            </a:pPr>
            <a:r>
              <a:rPr lang="cs-CZ" b="1" dirty="0" smtClean="0"/>
              <a:t>Publikace</a:t>
            </a:r>
          </a:p>
          <a:p>
            <a:pPr marL="800100" lvl="2" indent="0">
              <a:buClr>
                <a:srgbClr val="FF0000"/>
              </a:buClr>
              <a:buSzPct val="100000"/>
              <a:buNone/>
            </a:pPr>
            <a:endParaRPr lang="cs-CZ" b="1" dirty="0" smtClean="0"/>
          </a:p>
          <a:p>
            <a:pPr marL="571500" indent="-571500">
              <a:buClr>
                <a:srgbClr val="C00000"/>
              </a:buClr>
              <a:buSzPct val="100000"/>
              <a:buFont typeface="Arial Black" pitchFamily="34" charset="0"/>
              <a:buAutoNum type="romanUcPeriod"/>
            </a:pPr>
            <a:r>
              <a:rPr lang="cs-CZ" sz="2800" b="1" dirty="0" smtClean="0">
                <a:solidFill>
                  <a:srgbClr val="0000CC"/>
                </a:solidFill>
              </a:rPr>
              <a:t>Statistiky využívané ke studiu zdravotního stavu populace</a:t>
            </a:r>
          </a:p>
          <a:p>
            <a:pPr marL="1257300" lvl="2" indent="-457200">
              <a:buClr>
                <a:srgbClr val="C00000"/>
              </a:buClr>
              <a:buSzPct val="100000"/>
              <a:buFont typeface="+mj-lt"/>
              <a:buAutoNum type="alphaLcParenR"/>
            </a:pPr>
            <a:r>
              <a:rPr lang="cs-CZ" b="1" dirty="0" smtClean="0"/>
              <a:t>Demografická </a:t>
            </a:r>
            <a:r>
              <a:rPr lang="cs-CZ" b="1" dirty="0"/>
              <a:t>statistika</a:t>
            </a:r>
          </a:p>
          <a:p>
            <a:pPr marL="1257300" lvl="2" indent="-457200">
              <a:buClr>
                <a:srgbClr val="C00000"/>
              </a:buClr>
              <a:buSzPct val="100000"/>
              <a:buFont typeface="+mj-lt"/>
              <a:buAutoNum type="alphaLcParenR"/>
            </a:pPr>
            <a:r>
              <a:rPr lang="cs-CZ" b="1" dirty="0"/>
              <a:t>S</a:t>
            </a:r>
            <a:r>
              <a:rPr lang="cs-CZ" b="1" dirty="0" smtClean="0"/>
              <a:t>tatistika </a:t>
            </a:r>
            <a:r>
              <a:rPr lang="cs-CZ" b="1" dirty="0"/>
              <a:t>nemocnosti</a:t>
            </a:r>
          </a:p>
          <a:p>
            <a:pPr marL="1257300" lvl="2" indent="-457200">
              <a:buClr>
                <a:srgbClr val="C00000"/>
              </a:buClr>
              <a:buSzPct val="100000"/>
              <a:buFont typeface="+mj-lt"/>
              <a:buAutoNum type="alphaLcParenR"/>
            </a:pPr>
            <a:r>
              <a:rPr lang="cs-CZ" b="1" dirty="0"/>
              <a:t>S</a:t>
            </a:r>
            <a:r>
              <a:rPr lang="cs-CZ" b="1" dirty="0" smtClean="0"/>
              <a:t>tatistika zemřelých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99354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7772400" cy="1362075"/>
          </a:xfrm>
        </p:spPr>
        <p:txBody>
          <a:bodyPr/>
          <a:lstStyle/>
          <a:p>
            <a:pPr marL="857250" indent="-857250">
              <a:buClr>
                <a:schemeClr val="tx2"/>
              </a:buClr>
              <a:buFont typeface="+mj-lt"/>
              <a:buAutoNum type="romanUcPeriod"/>
            </a:pPr>
            <a:r>
              <a:rPr lang="cs-CZ" sz="3200" dirty="0">
                <a:solidFill>
                  <a:srgbClr val="0000CC"/>
                </a:solidFill>
              </a:rPr>
              <a:t>Rutinní zdravotnická statistika</a:t>
            </a:r>
            <a:br>
              <a:rPr lang="cs-CZ" sz="3200" dirty="0">
                <a:solidFill>
                  <a:srgbClr val="0000CC"/>
                </a:solidFill>
              </a:rPr>
            </a:br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5170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7696200" cy="1152128"/>
          </a:xfrm>
        </p:spPr>
        <p:txBody>
          <a:bodyPr/>
          <a:lstStyle/>
          <a:p>
            <a:pPr eaLnBrk="1" hangingPunct="1"/>
            <a:r>
              <a:rPr lang="cs-CZ" sz="3200" b="1" cap="all" dirty="0" smtClean="0">
                <a:solidFill>
                  <a:srgbClr val="0000CC"/>
                </a:solidFill>
              </a:rPr>
              <a:t>Hodnocení zdravotního stavu populace</a:t>
            </a:r>
            <a:endParaRPr lang="cs-CZ" sz="3200" cap="all" dirty="0" smtClean="0">
              <a:solidFill>
                <a:srgbClr val="0000CC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132856"/>
            <a:ext cx="7696200" cy="3390528"/>
          </a:xfrm>
        </p:spPr>
        <p:txBody>
          <a:bodyPr/>
          <a:lstStyle/>
          <a:p>
            <a:pPr eaLnBrk="1" hangingPunct="1">
              <a:spcAft>
                <a:spcPts val="800"/>
              </a:spcAft>
              <a:buFont typeface="Wingdings" pitchFamily="2" charset="2"/>
              <a:buNone/>
              <a:defRPr/>
            </a:pPr>
            <a:r>
              <a:rPr lang="cs-CZ" sz="3600" dirty="0" smtClean="0"/>
              <a:t>2 zdroje informací:</a:t>
            </a:r>
          </a:p>
          <a:p>
            <a:pPr lvl="1" eaLnBrk="1" hangingPunct="1">
              <a:spcAft>
                <a:spcPts val="800"/>
              </a:spcAft>
              <a:buClr>
                <a:schemeClr val="hlink"/>
              </a:buClr>
              <a:defRPr/>
            </a:pPr>
            <a:r>
              <a:rPr lang="cs-CZ" sz="3600" dirty="0">
                <a:solidFill>
                  <a:srgbClr val="CC3300"/>
                </a:solidFill>
              </a:rPr>
              <a:t>rutinní </a:t>
            </a:r>
            <a:r>
              <a:rPr lang="cs-CZ" sz="3600" dirty="0" smtClean="0">
                <a:solidFill>
                  <a:srgbClr val="CC3300"/>
                </a:solidFill>
              </a:rPr>
              <a:t>statistiky</a:t>
            </a:r>
            <a:endParaRPr lang="cs-CZ" sz="3600" dirty="0"/>
          </a:p>
          <a:p>
            <a:pPr lvl="1" eaLnBrk="1" hangingPunct="1">
              <a:spcAft>
                <a:spcPts val="800"/>
              </a:spcAft>
              <a:buClr>
                <a:schemeClr val="hlink"/>
              </a:buClr>
              <a:defRPr/>
            </a:pPr>
            <a:r>
              <a:rPr lang="cs-CZ" sz="3600" dirty="0" smtClean="0"/>
              <a:t>výběrová šetření</a:t>
            </a:r>
          </a:p>
          <a:p>
            <a:pPr marL="0" indent="0" eaLnBrk="1" hangingPunct="1">
              <a:spcAft>
                <a:spcPts val="80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endParaRPr lang="cs-CZ" sz="3600" dirty="0"/>
          </a:p>
        </p:txBody>
      </p:sp>
      <p:sp>
        <p:nvSpPr>
          <p:cNvPr id="2" name="Obdélník 1"/>
          <p:cNvSpPr/>
          <p:nvPr/>
        </p:nvSpPr>
        <p:spPr bwMode="auto">
          <a:xfrm>
            <a:off x="-396552" y="1196752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Obdélník 2"/>
          <p:cNvSpPr/>
          <p:nvPr/>
        </p:nvSpPr>
        <p:spPr bwMode="auto">
          <a:xfrm>
            <a:off x="-1548680" y="1700808"/>
            <a:ext cx="72008" cy="457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7696200" cy="792386"/>
          </a:xfrm>
        </p:spPr>
        <p:txBody>
          <a:bodyPr/>
          <a:lstStyle/>
          <a:p>
            <a:pPr eaLnBrk="1" hangingPunct="1"/>
            <a:r>
              <a:rPr lang="cs-CZ" b="1" cap="all" dirty="0" smtClean="0">
                <a:solidFill>
                  <a:srgbClr val="0000CC"/>
                </a:solidFill>
              </a:rPr>
              <a:t>Rutinní statistiky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412776"/>
            <a:ext cx="7848600" cy="4824412"/>
          </a:xfrm>
        </p:spPr>
        <p:txBody>
          <a:bodyPr/>
          <a:lstStyle/>
          <a:p>
            <a:pPr marL="0" indent="0" eaLnBrk="1" hangingPunct="1">
              <a:buClr>
                <a:schemeClr val="hlink"/>
              </a:buClr>
              <a:buFont typeface="Wingdings" pitchFamily="2" charset="2"/>
              <a:buNone/>
              <a:defRPr/>
            </a:pPr>
            <a:endParaRPr lang="cs-CZ" dirty="0"/>
          </a:p>
          <a:p>
            <a:pPr eaLnBrk="1" hangingPunct="1">
              <a:buClr>
                <a:schemeClr val="hlink"/>
              </a:buClr>
              <a:defRPr/>
            </a:pPr>
            <a:r>
              <a:rPr lang="cs-CZ" b="1" dirty="0" smtClean="0"/>
              <a:t>systematicky a </a:t>
            </a:r>
            <a:r>
              <a:rPr lang="cs-CZ" b="1" dirty="0"/>
              <a:t>pravidelně </a:t>
            </a:r>
            <a:r>
              <a:rPr lang="cs-CZ" dirty="0" smtClean="0"/>
              <a:t>sbíraná data</a:t>
            </a:r>
          </a:p>
          <a:p>
            <a:pPr marL="0" indent="0" eaLnBrk="1" hangingPunct="1">
              <a:buClr>
                <a:schemeClr val="hlink"/>
              </a:buClr>
              <a:buFont typeface="Wingdings" pitchFamily="2" charset="2"/>
              <a:buNone/>
              <a:defRPr/>
            </a:pPr>
            <a:endParaRPr lang="cs-CZ" dirty="0"/>
          </a:p>
          <a:p>
            <a:pPr eaLnBrk="1" hangingPunct="1">
              <a:buClr>
                <a:schemeClr val="hlink"/>
              </a:buClr>
              <a:defRPr/>
            </a:pPr>
            <a:r>
              <a:rPr lang="cs-CZ" dirty="0" smtClean="0"/>
              <a:t>soubory </a:t>
            </a:r>
            <a:r>
              <a:rPr lang="cs-CZ" b="1" dirty="0"/>
              <a:t>uspořádaných dat</a:t>
            </a:r>
            <a:r>
              <a:rPr lang="cs-CZ" dirty="0"/>
              <a:t> a </a:t>
            </a:r>
            <a:r>
              <a:rPr lang="cs-CZ" b="1" dirty="0" smtClean="0">
                <a:solidFill>
                  <a:schemeClr val="tx2"/>
                </a:solidFill>
              </a:rPr>
              <a:t>ukazatelů</a:t>
            </a:r>
          </a:p>
          <a:p>
            <a:pPr eaLnBrk="1" hangingPunct="1">
              <a:buClr>
                <a:schemeClr val="hlink"/>
              </a:buClr>
              <a:defRPr/>
            </a:pPr>
            <a:endParaRPr lang="cs-CZ" b="1" dirty="0">
              <a:solidFill>
                <a:schemeClr val="tx2"/>
              </a:solidFill>
            </a:endParaRPr>
          </a:p>
          <a:p>
            <a:pPr eaLnBrk="1" hangingPunct="1">
              <a:buClr>
                <a:schemeClr val="hlink"/>
              </a:buClr>
              <a:defRPr/>
            </a:pPr>
            <a:r>
              <a:rPr lang="cs-CZ" dirty="0" smtClean="0"/>
              <a:t>odvětvové rutinní statistiky </a:t>
            </a:r>
            <a:r>
              <a:rPr lang="cs-CZ" dirty="0" smtClean="0">
                <a:hlinkClick r:id="rId3"/>
              </a:rPr>
              <a:t>www.czso.cz</a:t>
            </a:r>
            <a:endParaRPr lang="cs-CZ" dirty="0"/>
          </a:p>
          <a:p>
            <a:pPr marL="0" indent="0" eaLnBrk="1" hangingPunct="1">
              <a:buClr>
                <a:schemeClr val="hlink"/>
              </a:buClr>
              <a:buFont typeface="Wingdings" pitchFamily="2" charset="2"/>
              <a:buNone/>
              <a:defRPr/>
            </a:pPr>
            <a:endParaRPr lang="cs-CZ" dirty="0"/>
          </a:p>
          <a:p>
            <a:pPr eaLnBrk="1" hangingPunct="1">
              <a:buClr>
                <a:schemeClr val="hlink"/>
              </a:buClr>
              <a:buFont typeface="Wingdings" pitchFamily="2" charset="2"/>
              <a:buNone/>
              <a:defRPr/>
            </a:pPr>
            <a:endParaRPr lang="cs-CZ" b="1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764704"/>
            <a:ext cx="8280400" cy="1008112"/>
          </a:xfrm>
        </p:spPr>
        <p:txBody>
          <a:bodyPr/>
          <a:lstStyle/>
          <a:p>
            <a:pPr indent="-552450" eaLnBrk="1" hangingPunct="1">
              <a:lnSpc>
                <a:spcPct val="120000"/>
              </a:lnSpc>
            </a:pPr>
            <a:r>
              <a:rPr lang="cs-CZ" sz="3600" cap="all" dirty="0" smtClean="0">
                <a:solidFill>
                  <a:srgbClr val="0000CC"/>
                </a:solidFill>
              </a:rPr>
              <a:t>Rutinní zdravotnická statistika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61034"/>
            <a:ext cx="7696200" cy="4896966"/>
          </a:xfrm>
        </p:spPr>
        <p:txBody>
          <a:bodyPr/>
          <a:lstStyle/>
          <a:p>
            <a:pPr marL="0" lvl="1" indent="0" eaLnBrk="1" hangingPunct="1">
              <a:buClr>
                <a:schemeClr val="tx2"/>
              </a:buClr>
              <a:buSzTx/>
              <a:buNone/>
              <a:defRPr/>
            </a:pPr>
            <a:r>
              <a:rPr lang="cs-CZ" sz="2800" cap="all" dirty="0">
                <a:solidFill>
                  <a:srgbClr val="C00000"/>
                </a:solidFill>
                <a:latin typeface="+mj-lt"/>
              </a:rPr>
              <a:t>Okruhy </a:t>
            </a:r>
            <a:r>
              <a:rPr lang="cs-CZ" sz="2800" cap="all" dirty="0" smtClean="0">
                <a:solidFill>
                  <a:srgbClr val="C00000"/>
                </a:solidFill>
                <a:latin typeface="+mj-lt"/>
              </a:rPr>
              <a:t>informací: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 smtClean="0"/>
              <a:t>Obyvatelstvo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 smtClean="0"/>
              <a:t>Zdravotní stav 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 smtClean="0"/>
              <a:t>Síť a činnost zdravotnických zařízení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 smtClean="0"/>
              <a:t>Pracovníci</a:t>
            </a:r>
            <a:r>
              <a:rPr lang="cs-CZ" dirty="0" smtClean="0"/>
              <a:t> </a:t>
            </a:r>
            <a:r>
              <a:rPr lang="cs-CZ" b="1" dirty="0" smtClean="0"/>
              <a:t>ve zdravotnictví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 smtClean="0"/>
              <a:t>Ekonomické </a:t>
            </a:r>
            <a:r>
              <a:rPr lang="cs-CZ" b="1" dirty="0"/>
              <a:t>údaje</a:t>
            </a:r>
          </a:p>
          <a:p>
            <a:pPr marL="400050" lvl="1" indent="0" eaLnBrk="1" hangingPunct="1">
              <a:buClr>
                <a:schemeClr val="tx2"/>
              </a:buClr>
              <a:buSzTx/>
              <a:buFontTx/>
              <a:buNone/>
              <a:defRPr/>
            </a:pPr>
            <a:endParaRPr lang="cs-CZ" b="1" dirty="0" smtClean="0"/>
          </a:p>
          <a:p>
            <a:pPr marL="590550" indent="-590550" eaLnBrk="1" hangingPunct="1">
              <a:buSzTx/>
              <a:buFont typeface="Wingdings" pitchFamily="2" charset="2"/>
              <a:buNone/>
              <a:defRPr/>
            </a:pPr>
            <a:endParaRPr lang="cs-CZ" dirty="0" smtClean="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-344488" y="4673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567737" cy="792039"/>
          </a:xfrm>
        </p:spPr>
        <p:txBody>
          <a:bodyPr/>
          <a:lstStyle/>
          <a:p>
            <a:pPr eaLnBrk="1" hangingPunct="1"/>
            <a:r>
              <a:rPr lang="cs-CZ" sz="3100" dirty="0" smtClean="0">
                <a:solidFill>
                  <a:srgbClr val="0000CC"/>
                </a:solidFill>
              </a:rPr>
              <a:t>ÚZIS a NZIS</a:t>
            </a:r>
            <a:br>
              <a:rPr lang="cs-CZ" sz="3100" dirty="0" smtClean="0">
                <a:solidFill>
                  <a:srgbClr val="0000CC"/>
                </a:solidFill>
              </a:rPr>
            </a:br>
            <a:r>
              <a:rPr lang="cs-CZ" sz="3100" dirty="0" smtClean="0">
                <a:solidFill>
                  <a:srgbClr val="0000CC"/>
                </a:solidFill>
              </a:rPr>
              <a:t>	</a:t>
            </a:r>
            <a:endParaRPr lang="cs-CZ" sz="2200" dirty="0" smtClean="0">
              <a:solidFill>
                <a:srgbClr val="0000CC"/>
              </a:solidFill>
            </a:endParaRP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0769"/>
            <a:ext cx="8497192" cy="5040982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 dirty="0">
                <a:solidFill>
                  <a:srgbClr val="0000CC"/>
                </a:solidFill>
              </a:rPr>
              <a:t>Ústav zdravotnických informací a statistiky</a:t>
            </a:r>
            <a:endParaRPr lang="cs-CZ" sz="2800" b="1" dirty="0" smtClean="0"/>
          </a:p>
          <a:p>
            <a:pPr lvl="1" eaLnBrk="1" hangingPunct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cs-CZ" sz="2100" dirty="0" smtClean="0"/>
              <a:t>Ministerstvo  </a:t>
            </a:r>
            <a:r>
              <a:rPr lang="cs-CZ" sz="2100" dirty="0"/>
              <a:t>zdravotnictví </a:t>
            </a:r>
            <a:r>
              <a:rPr lang="cs-CZ" sz="2100" dirty="0" smtClean="0"/>
              <a:t>ČR  </a:t>
            </a:r>
          </a:p>
          <a:p>
            <a:pPr lvl="1" eaLnBrk="1" hangingPunct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cs-CZ" sz="2400" b="1" dirty="0" smtClean="0">
                <a:hlinkClick r:id="rId3"/>
              </a:rPr>
              <a:t>www.uzis.cz</a:t>
            </a:r>
            <a:r>
              <a:rPr lang="cs-CZ" sz="2400" dirty="0" smtClean="0"/>
              <a:t> </a:t>
            </a:r>
            <a:endParaRPr lang="cs-CZ" sz="2100" dirty="0" smtClean="0"/>
          </a:p>
          <a:p>
            <a:pPr lvl="1" eaLnBrk="1" hangingPunct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cs-CZ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hlinkClick r:id="rId4"/>
              </a:rPr>
              <a:t>www.nczisk.sk</a:t>
            </a:r>
            <a:endParaRPr lang="cs-CZ" sz="2400" b="1" dirty="0" smtClean="0">
              <a:solidFill>
                <a:schemeClr val="bg2"/>
              </a:solidFill>
            </a:endParaRPr>
          </a:p>
          <a:p>
            <a:pPr marL="114300" indent="0" eaLnBrk="1" hangingPunct="1">
              <a:buFont typeface="Wingdings" pitchFamily="2" charset="2"/>
              <a:buNone/>
              <a:defRPr/>
            </a:pPr>
            <a:endParaRPr lang="cs-CZ" sz="2600" b="1" dirty="0" smtClean="0">
              <a:solidFill>
                <a:srgbClr val="0000CC"/>
              </a:solidFill>
            </a:endParaRPr>
          </a:p>
          <a:p>
            <a:pPr marL="457200" eaLnBrk="1" hangingPunct="1">
              <a:defRPr/>
            </a:pPr>
            <a:r>
              <a:rPr lang="cs-CZ" sz="2800" b="1" dirty="0" smtClean="0">
                <a:solidFill>
                  <a:srgbClr val="0000CC"/>
                </a:solidFill>
              </a:rPr>
              <a:t>Národní zdravotnický informační systém</a:t>
            </a:r>
          </a:p>
          <a:p>
            <a:pPr marL="857250" lvl="1" eaLnBrk="1" hangingPunct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cs-CZ" sz="2000" dirty="0" smtClean="0"/>
              <a:t>sběr </a:t>
            </a:r>
            <a:r>
              <a:rPr lang="cs-CZ" sz="2000" dirty="0"/>
              <a:t>a zpracování zdravotnických </a:t>
            </a:r>
            <a:r>
              <a:rPr lang="cs-CZ" sz="2000" dirty="0" smtClean="0"/>
              <a:t>informací </a:t>
            </a:r>
          </a:p>
          <a:p>
            <a:pPr marL="857250" lvl="1" eaLnBrk="1" hangingPunct="1">
              <a:buClrTx/>
              <a:defRPr/>
            </a:pPr>
            <a:r>
              <a:rPr lang="cs-CZ" sz="2000" dirty="0" smtClean="0"/>
              <a:t>vedení zdravotních registrů </a:t>
            </a:r>
          </a:p>
          <a:p>
            <a:pPr marL="857250" lvl="1" eaLnBrk="1" hangingPunct="1">
              <a:buClrTx/>
              <a:defRPr/>
            </a:pPr>
            <a:r>
              <a:rPr lang="cs-CZ" sz="2000" dirty="0" smtClean="0"/>
              <a:t>poskytování </a:t>
            </a:r>
            <a:r>
              <a:rPr lang="cs-CZ" sz="2000" dirty="0"/>
              <a:t>informací </a:t>
            </a:r>
            <a:endParaRPr lang="cs-CZ" sz="2000" dirty="0" smtClean="0"/>
          </a:p>
          <a:p>
            <a:pPr marL="857250" lvl="1" eaLnBrk="1" hangingPunct="1">
              <a:buClrTx/>
              <a:defRPr/>
            </a:pPr>
            <a:r>
              <a:rPr lang="cs-CZ" sz="2000" dirty="0" smtClean="0"/>
              <a:t>využívání informací</a:t>
            </a:r>
            <a:endParaRPr lang="cs-CZ" dirty="0" smtClean="0"/>
          </a:p>
        </p:txBody>
      </p:sp>
      <p:sp>
        <p:nvSpPr>
          <p:cNvPr id="36868" name="Obdélník 1"/>
          <p:cNvSpPr>
            <a:spLocks noChangeArrowheads="1"/>
          </p:cNvSpPr>
          <p:nvPr/>
        </p:nvSpPr>
        <p:spPr bwMode="auto">
          <a:xfrm>
            <a:off x="6659563" y="3141663"/>
            <a:ext cx="46037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620688"/>
            <a:ext cx="8964613" cy="2150442"/>
          </a:xfrm>
        </p:spPr>
        <p:txBody>
          <a:bodyPr/>
          <a:lstStyle/>
          <a:p>
            <a:pPr algn="ctr" eaLnBrk="1" hangingPunct="1">
              <a:spcAft>
                <a:spcPts val="3200"/>
              </a:spcAft>
            </a:pPr>
            <a:r>
              <a:rPr lang="cs-CZ" sz="4400" dirty="0">
                <a:solidFill>
                  <a:srgbClr val="0000CC"/>
                </a:solidFill>
              </a:rPr>
              <a:t>SOCIÁLNÍ </a:t>
            </a:r>
            <a:r>
              <a:rPr lang="cs-CZ" sz="4400" dirty="0" smtClean="0">
                <a:solidFill>
                  <a:srgbClr val="0000CC"/>
                </a:solidFill>
              </a:rPr>
              <a:t>LÉKAŘSTVÍ</a:t>
            </a:r>
            <a:br>
              <a:rPr lang="cs-CZ" sz="4400" dirty="0" smtClean="0">
                <a:solidFill>
                  <a:srgbClr val="0000CC"/>
                </a:solidFill>
              </a:rPr>
            </a:br>
            <a:r>
              <a:rPr lang="cs-CZ" sz="4400" dirty="0" smtClean="0">
                <a:solidFill>
                  <a:srgbClr val="0000CC"/>
                </a:solidFill>
              </a:rPr>
              <a:t/>
            </a:r>
            <a:br>
              <a:rPr lang="cs-CZ" sz="4400" dirty="0" smtClean="0">
                <a:solidFill>
                  <a:srgbClr val="0000CC"/>
                </a:solidFill>
              </a:rPr>
            </a:br>
            <a:r>
              <a:rPr lang="cs-CZ" sz="3200" b="1" cap="all" dirty="0" smtClean="0">
                <a:solidFill>
                  <a:srgbClr val="0000CC"/>
                </a:solidFill>
                <a:latin typeface="+mn-lt"/>
              </a:rPr>
              <a:t>studijní literatura</a:t>
            </a:r>
            <a:r>
              <a:rPr lang="cs-CZ" sz="2400" dirty="0">
                <a:solidFill>
                  <a:srgbClr val="0000CC"/>
                </a:solidFill>
              </a:rPr>
              <a:t/>
            </a:r>
            <a:br>
              <a:rPr lang="cs-CZ" sz="2400" dirty="0">
                <a:solidFill>
                  <a:srgbClr val="0000CC"/>
                </a:solidFill>
              </a:rPr>
            </a:br>
            <a:endParaRPr lang="cs-CZ" sz="3600" b="1" dirty="0" smtClean="0">
              <a:ln w="12700">
                <a:solidFill>
                  <a:srgbClr val="0000CC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76872"/>
            <a:ext cx="8382000" cy="324693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cs-CZ" sz="28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cs-CZ" sz="2800" dirty="0" smtClean="0">
              <a:ln>
                <a:solidFill>
                  <a:srgbClr val="00B050"/>
                </a:solidFill>
              </a:ln>
              <a:solidFill>
                <a:srgbClr val="92D05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C00000"/>
              </a:buClr>
            </a:pPr>
            <a:r>
              <a:rPr lang="cs-CZ" sz="2800" b="1" dirty="0" smtClean="0"/>
              <a:t>Holčík, J., Žáček, A., Koupilová, I.: Sociální lékařství. Brno, MU 2007, 137 s.</a:t>
            </a:r>
          </a:p>
          <a:p>
            <a:pPr eaLnBrk="1" hangingPunct="1">
              <a:lnSpc>
                <a:spcPct val="80000"/>
              </a:lnSpc>
              <a:buClr>
                <a:srgbClr val="C00000"/>
              </a:buClr>
            </a:pPr>
            <a:endParaRPr lang="cs-CZ" sz="2800" b="1" dirty="0" smtClean="0"/>
          </a:p>
          <a:p>
            <a:pPr eaLnBrk="1" hangingPunct="1">
              <a:lnSpc>
                <a:spcPct val="80000"/>
              </a:lnSpc>
              <a:buClr>
                <a:srgbClr val="C00000"/>
              </a:buClr>
            </a:pPr>
            <a:r>
              <a:rPr lang="cs-CZ" sz="2800" b="1" dirty="0" smtClean="0"/>
              <a:t>Gerylovová, A., Holčík, J.: Úvod do základů statistiky. Brno, MU 2011, 50 s.</a:t>
            </a:r>
          </a:p>
        </p:txBody>
      </p:sp>
    </p:spTree>
    <p:extLst>
      <p:ext uri="{BB962C8B-B14F-4D97-AF65-F5344CB8AC3E}">
        <p14:creationId xmlns:p14="http://schemas.microsoft.com/office/powerpoint/2010/main" val="2374040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7920037" cy="661987"/>
          </a:xfrm>
        </p:spPr>
        <p:txBody>
          <a:bodyPr/>
          <a:lstStyle/>
          <a:p>
            <a:pPr eaLnBrk="1" hangingPunct="1"/>
            <a:r>
              <a:rPr lang="cs-CZ" dirty="0" smtClean="0"/>
              <a:t/>
            </a:r>
            <a:br>
              <a:rPr lang="cs-CZ" dirty="0" smtClean="0"/>
            </a:br>
            <a:r>
              <a:rPr lang="cs-CZ" sz="3000" dirty="0" smtClean="0">
                <a:solidFill>
                  <a:srgbClr val="0000CC"/>
                </a:solidFill>
              </a:rPr>
              <a:t>NZIS: Registry a informační systémy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611188" y="879475"/>
            <a:ext cx="4354512" cy="597693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1600" b="1" dirty="0">
                <a:solidFill>
                  <a:srgbClr val="0000CC"/>
                </a:solidFill>
              </a:rPr>
              <a:t>ČSÚ </a:t>
            </a:r>
            <a:r>
              <a:rPr lang="cs-CZ" sz="1600" dirty="0">
                <a:hlinkClick r:id="rId2"/>
              </a:rPr>
              <a:t>www.czso.cz</a:t>
            </a:r>
            <a:r>
              <a:rPr lang="cs-CZ" sz="1600" dirty="0"/>
              <a:t>  (ŠÚ SR </a:t>
            </a:r>
            <a:r>
              <a:rPr lang="cs-CZ" sz="1600" dirty="0">
                <a:hlinkClick r:id="rId3"/>
              </a:rPr>
              <a:t>www.statistics.sk</a:t>
            </a:r>
            <a:r>
              <a:rPr lang="cs-CZ" sz="1600" dirty="0"/>
              <a:t>)</a:t>
            </a:r>
            <a:endParaRPr lang="cs-CZ" sz="1600" b="1" dirty="0">
              <a:solidFill>
                <a:srgbClr val="0000CC"/>
              </a:solidFill>
            </a:endParaRPr>
          </a:p>
          <a:p>
            <a:pPr eaLnBrk="1" hangingPunct="1">
              <a:defRPr/>
            </a:pPr>
            <a:r>
              <a:rPr lang="cs-CZ" sz="1600" b="1" dirty="0"/>
              <a:t>Informační systém Demografie</a:t>
            </a:r>
          </a:p>
          <a:p>
            <a:pPr eaLnBrk="1" hangingPunct="1">
              <a:defRPr/>
            </a:pPr>
            <a:r>
              <a:rPr lang="cs-CZ" sz="1600" b="1" dirty="0"/>
              <a:t>Informační systém Bilance obyvatel 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1600" b="1" dirty="0" smtClean="0">
              <a:solidFill>
                <a:srgbClr val="0000CC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1600" b="1" dirty="0" smtClean="0">
                <a:solidFill>
                  <a:srgbClr val="0000CC"/>
                </a:solidFill>
              </a:rPr>
              <a:t>Zdravotnictví (ÚZIS, SZÚ)</a:t>
            </a:r>
            <a:endParaRPr lang="cs-CZ" sz="1600" b="1" dirty="0">
              <a:solidFill>
                <a:srgbClr val="0000CC"/>
              </a:solidFill>
            </a:endParaRPr>
          </a:p>
          <a:p>
            <a:pPr eaLnBrk="1" hangingPunct="1">
              <a:defRPr/>
            </a:pPr>
            <a:r>
              <a:rPr lang="cs-CZ" sz="1600" b="1" dirty="0" smtClean="0"/>
              <a:t>NR </a:t>
            </a:r>
            <a:r>
              <a:rPr lang="cs-CZ" sz="1600" b="1" dirty="0"/>
              <a:t>hospitalizovaných</a:t>
            </a:r>
          </a:p>
          <a:p>
            <a:pPr eaLnBrk="1" hangingPunct="1">
              <a:defRPr/>
            </a:pPr>
            <a:r>
              <a:rPr lang="cs-CZ" sz="1600" b="1" dirty="0"/>
              <a:t>NR rodiček</a:t>
            </a:r>
          </a:p>
          <a:p>
            <a:pPr eaLnBrk="1" hangingPunct="1">
              <a:defRPr/>
            </a:pPr>
            <a:r>
              <a:rPr lang="cs-CZ" sz="1600" b="1" dirty="0"/>
              <a:t>NR novorozenců</a:t>
            </a:r>
          </a:p>
          <a:p>
            <a:pPr eaLnBrk="1" hangingPunct="1">
              <a:defRPr/>
            </a:pPr>
            <a:r>
              <a:rPr lang="cs-CZ" sz="1600" b="1" dirty="0"/>
              <a:t>NR vrozených vad</a:t>
            </a:r>
          </a:p>
          <a:p>
            <a:pPr eaLnBrk="1" hangingPunct="1">
              <a:defRPr/>
            </a:pPr>
            <a:r>
              <a:rPr lang="cs-CZ" sz="1600" b="1" dirty="0"/>
              <a:t>NR potratů</a:t>
            </a:r>
          </a:p>
          <a:p>
            <a:pPr eaLnBrk="1" hangingPunct="1">
              <a:defRPr/>
            </a:pPr>
            <a:r>
              <a:rPr lang="cs-CZ" sz="1600" b="1" dirty="0"/>
              <a:t>NR asistované reprodukce</a:t>
            </a:r>
          </a:p>
          <a:p>
            <a:pPr eaLnBrk="1" hangingPunct="1">
              <a:defRPr/>
            </a:pPr>
            <a:r>
              <a:rPr lang="cs-CZ" sz="1600" b="1" dirty="0" smtClean="0"/>
              <a:t>Národní </a:t>
            </a:r>
            <a:r>
              <a:rPr lang="cs-CZ" sz="1600" b="1" dirty="0"/>
              <a:t>onkologický registr</a:t>
            </a:r>
          </a:p>
          <a:p>
            <a:pPr eaLnBrk="1" hangingPunct="1">
              <a:defRPr/>
            </a:pPr>
            <a:r>
              <a:rPr lang="cs-CZ" sz="1600" b="1" dirty="0"/>
              <a:t>NR cévní chirurgie</a:t>
            </a:r>
          </a:p>
          <a:p>
            <a:pPr eaLnBrk="1" hangingPunct="1">
              <a:defRPr/>
            </a:pPr>
            <a:r>
              <a:rPr lang="cs-CZ" sz="1600" b="1" dirty="0"/>
              <a:t>Národní kardiochirurgický registr </a:t>
            </a:r>
            <a:endParaRPr lang="cs-CZ" sz="1600" b="1" dirty="0" smtClean="0"/>
          </a:p>
          <a:p>
            <a:pPr eaLnBrk="1" hangingPunct="1">
              <a:defRPr/>
            </a:pPr>
            <a:r>
              <a:rPr lang="cs-CZ" sz="1600" b="1" dirty="0"/>
              <a:t>NR nemocí z povolání </a:t>
            </a:r>
            <a:endParaRPr lang="cs-CZ" sz="1600" b="1" dirty="0" smtClean="0"/>
          </a:p>
          <a:p>
            <a:pPr eaLnBrk="1" hangingPunct="1">
              <a:defRPr/>
            </a:pPr>
            <a:r>
              <a:rPr lang="cs-CZ" sz="1600" b="1" dirty="0" smtClean="0"/>
              <a:t>NR </a:t>
            </a:r>
            <a:r>
              <a:rPr lang="cs-CZ" sz="1600" b="1" dirty="0"/>
              <a:t>kloubních náhrad</a:t>
            </a:r>
          </a:p>
          <a:p>
            <a:pPr eaLnBrk="1" hangingPunct="1">
              <a:defRPr/>
            </a:pPr>
            <a:r>
              <a:rPr lang="cs-CZ" sz="1600" b="1" dirty="0"/>
              <a:t>NR kardiovaskulárních </a:t>
            </a:r>
            <a:r>
              <a:rPr lang="cs-CZ" sz="1600" b="1" dirty="0" smtClean="0"/>
              <a:t>intervencí</a:t>
            </a:r>
          </a:p>
          <a:p>
            <a:pPr eaLnBrk="1" hangingPunct="1">
              <a:defRPr/>
            </a:pPr>
            <a:r>
              <a:rPr lang="cs-CZ" sz="1600" b="1" dirty="0" smtClean="0"/>
              <a:t>NR </a:t>
            </a:r>
            <a:r>
              <a:rPr lang="cs-CZ" sz="1600" b="1" dirty="0"/>
              <a:t>uživatelů lékařsky indikovaných substitučních </a:t>
            </a:r>
            <a:r>
              <a:rPr lang="cs-CZ" sz="1600" b="1" dirty="0" smtClean="0"/>
              <a:t>látek</a:t>
            </a:r>
          </a:p>
          <a:p>
            <a:pPr eaLnBrk="1" hangingPunct="1">
              <a:defRPr/>
            </a:pPr>
            <a:endParaRPr lang="cs-CZ" sz="1600" b="1" dirty="0" smtClean="0">
              <a:solidFill>
                <a:srgbClr val="00B0F0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1600" dirty="0"/>
          </a:p>
          <a:p>
            <a:pPr eaLnBrk="1" hangingPunct="1">
              <a:defRPr/>
            </a:pPr>
            <a:endParaRPr lang="cs-CZ" sz="1200" dirty="0"/>
          </a:p>
          <a:p>
            <a:pPr lvl="2" eaLnBrk="1" hangingPunct="1">
              <a:defRPr/>
            </a:pPr>
            <a:endParaRPr lang="cs-CZ" sz="1200" dirty="0"/>
          </a:p>
          <a:p>
            <a:pPr marL="914400" lvl="2" indent="0" eaLnBrk="1" hangingPunct="1">
              <a:buFontTx/>
              <a:buNone/>
              <a:defRPr/>
            </a:pPr>
            <a:endParaRPr lang="cs-CZ" sz="1200" dirty="0"/>
          </a:p>
          <a:p>
            <a:pPr lvl="2" eaLnBrk="1" hangingPunct="1">
              <a:defRPr/>
            </a:pPr>
            <a:endParaRPr lang="cs-CZ" sz="1200" dirty="0"/>
          </a:p>
          <a:p>
            <a:pPr>
              <a:defRPr/>
            </a:pPr>
            <a:endParaRPr lang="cs-CZ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4946650" y="765175"/>
            <a:ext cx="4167188" cy="5903913"/>
          </a:xfrm>
        </p:spPr>
        <p:txBody>
          <a:bodyPr/>
          <a:lstStyle/>
          <a:p>
            <a:pPr eaLnBrk="1" hangingPunct="1">
              <a:defRPr/>
            </a:pPr>
            <a:endParaRPr lang="cs-CZ" sz="1600" b="1" dirty="0" smtClean="0">
              <a:solidFill>
                <a:srgbClr val="00B0F0"/>
              </a:solidFill>
            </a:endParaRPr>
          </a:p>
          <a:p>
            <a:pPr eaLnBrk="1" hangingPunct="1">
              <a:defRPr/>
            </a:pPr>
            <a:r>
              <a:rPr lang="cs-CZ" sz="1600" b="1" dirty="0" smtClean="0"/>
              <a:t>Informační </a:t>
            </a:r>
            <a:r>
              <a:rPr lang="cs-CZ" sz="1600" b="1" dirty="0"/>
              <a:t>systém Infekční nemoci  </a:t>
            </a:r>
          </a:p>
          <a:p>
            <a:pPr eaLnBrk="1" hangingPunct="1">
              <a:defRPr/>
            </a:pPr>
            <a:r>
              <a:rPr lang="cs-CZ" sz="1600" b="1" dirty="0"/>
              <a:t>Registr tuberkulózy </a:t>
            </a:r>
          </a:p>
          <a:p>
            <a:pPr eaLnBrk="1" hangingPunct="1">
              <a:defRPr/>
            </a:pPr>
            <a:r>
              <a:rPr lang="cs-CZ" sz="1600" b="1" dirty="0"/>
              <a:t>Registr pohlavních nemocí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1600" b="1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1600" b="1" dirty="0">
                <a:solidFill>
                  <a:srgbClr val="0000CC"/>
                </a:solidFill>
              </a:rPr>
              <a:t>ČSSZ</a:t>
            </a:r>
          </a:p>
          <a:p>
            <a:pPr eaLnBrk="1" hangingPunct="1">
              <a:defRPr/>
            </a:pPr>
            <a:r>
              <a:rPr lang="cs-CZ" sz="1600" b="1" dirty="0"/>
              <a:t>Informační systém Pracovní neschopnost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16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1600" b="1" dirty="0">
                <a:solidFill>
                  <a:srgbClr val="0000CC"/>
                </a:solidFill>
              </a:rPr>
              <a:t>Zdravotnictví (ÚZIS, </a:t>
            </a:r>
            <a:r>
              <a:rPr lang="cs-CZ" sz="1600" b="1" dirty="0" smtClean="0">
                <a:solidFill>
                  <a:srgbClr val="0000CC"/>
                </a:solidFill>
              </a:rPr>
              <a:t>NCONZO, ZP)</a:t>
            </a:r>
            <a:r>
              <a:rPr lang="cs-CZ" sz="1600" dirty="0" smtClean="0"/>
              <a:t>                       </a:t>
            </a:r>
            <a:endParaRPr 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600" b="1" dirty="0" smtClean="0"/>
              <a:t>Registr zdravotnických zařízení</a:t>
            </a:r>
            <a:endParaRPr lang="cs-CZ" sz="1600" b="1" dirty="0"/>
          </a:p>
          <a:p>
            <a:pPr eaLnBrk="1" hangingPunct="1">
              <a:defRPr/>
            </a:pPr>
            <a:r>
              <a:rPr lang="cs-CZ" sz="1600" b="1" dirty="0" smtClean="0"/>
              <a:t>Registr ekonomických výkazů</a:t>
            </a:r>
          </a:p>
          <a:p>
            <a:pPr eaLnBrk="1" hangingPunct="1">
              <a:defRPr/>
            </a:pPr>
            <a:r>
              <a:rPr lang="cs-CZ" sz="1600" b="1" dirty="0"/>
              <a:t>Registr lékařů, zubních lékařů a farmaceutů</a:t>
            </a:r>
          </a:p>
          <a:p>
            <a:pPr eaLnBrk="1" hangingPunct="1">
              <a:defRPr/>
            </a:pPr>
            <a:r>
              <a:rPr lang="cs-CZ" sz="1600" b="1" dirty="0" smtClean="0"/>
              <a:t>Registr zdravotnických pracovníků způsobilých k výkonu zdravotnického povolání bez odborného dohledu (NCONZO)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1600" b="1" dirty="0" smtClean="0">
              <a:solidFill>
                <a:srgbClr val="0000CC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1600" b="1" dirty="0" smtClean="0">
                <a:solidFill>
                  <a:srgbClr val="0000CC"/>
                </a:solidFill>
              </a:rPr>
              <a:t>Další zdroje: </a:t>
            </a:r>
            <a:r>
              <a:rPr lang="cs-CZ" sz="1600" b="1" dirty="0" smtClean="0"/>
              <a:t>MŠMT, MPSV, MF, ZP</a:t>
            </a:r>
            <a:endParaRPr lang="cs-CZ" sz="1600" b="1" dirty="0"/>
          </a:p>
          <a:p>
            <a:pPr lvl="3" eaLnBrk="1" hangingPunct="1">
              <a:defRPr/>
            </a:pPr>
            <a:endParaRPr lang="cs-CZ" sz="1600" dirty="0"/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</p:txBody>
      </p:sp>
      <p:sp>
        <p:nvSpPr>
          <p:cNvPr id="23557" name="Oválný popisek 3"/>
          <p:cNvSpPr>
            <a:spLocks noChangeArrowheads="1"/>
          </p:cNvSpPr>
          <p:nvPr/>
        </p:nvSpPr>
        <p:spPr bwMode="auto">
          <a:xfrm>
            <a:off x="8459788" y="4581525"/>
            <a:ext cx="914400" cy="612775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endParaRPr lang="cs-CZ" dirty="0"/>
          </a:p>
        </p:txBody>
      </p:sp>
      <p:sp>
        <p:nvSpPr>
          <p:cNvPr id="23558" name="Obláček 5"/>
          <p:cNvSpPr>
            <a:spLocks noChangeArrowheads="1"/>
          </p:cNvSpPr>
          <p:nvPr/>
        </p:nvSpPr>
        <p:spPr bwMode="auto">
          <a:xfrm>
            <a:off x="7812088" y="4221163"/>
            <a:ext cx="914400" cy="828675"/>
          </a:xfrm>
          <a:prstGeom prst="cloudCallout">
            <a:avLst>
              <a:gd name="adj1" fmla="val -20833"/>
              <a:gd name="adj2" fmla="val 6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endParaRPr lang="cs-CZ" dirty="0"/>
          </a:p>
        </p:txBody>
      </p:sp>
      <p:sp>
        <p:nvSpPr>
          <p:cNvPr id="23559" name="Obdélník 3"/>
          <p:cNvSpPr>
            <a:spLocks noChangeArrowheads="1"/>
          </p:cNvSpPr>
          <p:nvPr/>
        </p:nvSpPr>
        <p:spPr bwMode="auto">
          <a:xfrm>
            <a:off x="2268538" y="1916113"/>
            <a:ext cx="4445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730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7984232" cy="864096"/>
          </a:xfrm>
        </p:spPr>
        <p:txBody>
          <a:bodyPr/>
          <a:lstStyle/>
          <a:p>
            <a:r>
              <a:rPr lang="cs-CZ" sz="3200" cap="all" dirty="0" smtClean="0">
                <a:solidFill>
                  <a:srgbClr val="0000CC"/>
                </a:solidFill>
              </a:rPr>
              <a:t>Publikace údajů ze  zdravotnické statistiky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5976664"/>
          </a:xfrm>
        </p:spPr>
        <p:txBody>
          <a:bodyPr/>
          <a:lstStyle/>
          <a:p>
            <a:pPr marL="0" indent="0" eaLnBrk="1" hangingPunct="1">
              <a:spcAft>
                <a:spcPts val="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cs-CZ" sz="2400" b="1" dirty="0">
                <a:solidFill>
                  <a:srgbClr val="92D050"/>
                </a:solidFill>
                <a:latin typeface="+mj-lt"/>
                <a:hlinkClick r:id="rId2"/>
              </a:rPr>
              <a:t>Zdravotnická ročenka ČR</a:t>
            </a:r>
            <a:endParaRPr lang="cs-CZ" sz="2400" dirty="0" smtClean="0">
              <a:solidFill>
                <a:srgbClr val="92D050"/>
              </a:solidFill>
              <a:latin typeface="+mj-lt"/>
            </a:endParaRPr>
          </a:p>
          <a:p>
            <a:pPr lvl="1" eaLnBrk="1" hangingPunct="1"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cs-CZ" sz="2400" dirty="0" smtClean="0"/>
              <a:t>Souhrnná publikace, obsahuje 7 kapitol</a:t>
            </a:r>
          </a:p>
          <a:p>
            <a:pPr lvl="1"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cs-CZ" sz="2400" dirty="0" smtClean="0"/>
              <a:t>Vychází </a:t>
            </a:r>
            <a:r>
              <a:rPr lang="cs-CZ" sz="2400" dirty="0"/>
              <a:t>každoročně od r. 1960</a:t>
            </a:r>
          </a:p>
          <a:p>
            <a:pPr lvl="1"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cs-CZ" sz="2400" dirty="0"/>
              <a:t>Od r. 2006 ročenky pro jednotlivé </a:t>
            </a:r>
            <a:r>
              <a:rPr lang="cs-CZ" sz="2400" dirty="0" smtClean="0"/>
              <a:t>kraje</a:t>
            </a:r>
          </a:p>
          <a:p>
            <a:pPr marL="0" indent="0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400" b="1" dirty="0" smtClean="0">
                <a:latin typeface="+mj-lt"/>
                <a:hlinkClick r:id="rId3"/>
              </a:rPr>
              <a:t>Zdravotnická statistika</a:t>
            </a:r>
            <a:endParaRPr lang="cs-CZ" sz="2400" b="1" dirty="0" smtClean="0">
              <a:latin typeface="+mj-lt"/>
            </a:endParaRPr>
          </a:p>
          <a:p>
            <a:pPr marL="1143000" lvl="3" indent="-285750">
              <a:spcAft>
                <a:spcPts val="1200"/>
              </a:spcAft>
              <a:buFontTx/>
              <a:buChar char="-"/>
              <a:defRPr/>
            </a:pPr>
            <a:r>
              <a:rPr lang="cs-CZ" sz="2400" dirty="0" smtClean="0"/>
              <a:t>monotematické publikace (např.: Zemřelí, Narození a zemřelí do 1 roku, Péče o nemocné cukrovkou, Potraty, Infekční nemoci, Hospitalizovaní).</a:t>
            </a:r>
            <a:endParaRPr lang="cs-CZ" sz="2400" dirty="0"/>
          </a:p>
          <a:p>
            <a:pPr marL="0" indent="0" eaLnBrk="1" hangingPunct="1">
              <a:spcAft>
                <a:spcPts val="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cs-CZ" sz="2400" b="1" dirty="0" smtClean="0">
                <a:solidFill>
                  <a:srgbClr val="FF0000"/>
                </a:solidFill>
              </a:rPr>
              <a:t>Databáze</a:t>
            </a:r>
          </a:p>
          <a:p>
            <a:pPr marL="0" indent="0" eaLnBrk="1" hangingPunct="1">
              <a:spcAft>
                <a:spcPts val="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cs-CZ" sz="2400" b="1" dirty="0" smtClean="0"/>
              <a:t>WHO, Eurostat, OECD, World Bank, OSN</a:t>
            </a:r>
            <a:endParaRPr lang="cs-CZ" sz="2400" b="1" dirty="0"/>
          </a:p>
          <a:p>
            <a:pPr lvl="1"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endParaRPr lang="cs-CZ" sz="1900" b="1" dirty="0" smtClean="0"/>
          </a:p>
        </p:txBody>
      </p:sp>
    </p:spTree>
    <p:extLst>
      <p:ext uri="{BB962C8B-B14F-4D97-AF65-F5344CB8AC3E}">
        <p14:creationId xmlns:p14="http://schemas.microsoft.com/office/powerpoint/2010/main" val="85097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7772400" cy="1362075"/>
          </a:xfrm>
        </p:spPr>
        <p:txBody>
          <a:bodyPr/>
          <a:lstStyle/>
          <a:p>
            <a:pPr marL="571500" indent="-571500">
              <a:buClr>
                <a:srgbClr val="FF0000"/>
              </a:buClr>
              <a:buFont typeface="+mj-lt"/>
              <a:buAutoNum type="romanUcPeriod" startAt="2"/>
            </a:pPr>
            <a:r>
              <a:rPr lang="cs-CZ" sz="3200" dirty="0">
                <a:solidFill>
                  <a:srgbClr val="0000CC"/>
                </a:solidFill>
              </a:rPr>
              <a:t>Statistiky využívané ke studiu zdravotního stavu populace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2829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46237"/>
            <a:ext cx="7840663" cy="6054725"/>
          </a:xfrm>
        </p:spPr>
        <p:txBody>
          <a:bodyPr/>
          <a:lstStyle/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endParaRPr lang="cs-CZ" b="1" dirty="0" smtClean="0"/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 smtClean="0">
                <a:solidFill>
                  <a:srgbClr val="C00000"/>
                </a:solidFill>
                <a:latin typeface="+mj-lt"/>
              </a:rPr>
              <a:t>Obyvatelstvo</a:t>
            </a:r>
            <a:endParaRPr lang="cs-CZ" b="1" dirty="0">
              <a:solidFill>
                <a:srgbClr val="C00000"/>
              </a:solidFill>
              <a:latin typeface="+mj-lt"/>
            </a:endParaRP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Zdravotní stav 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/>
              <a:t>Síť a činnost zdravotnických zařízení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/>
              <a:t>Pracovníci</a:t>
            </a:r>
            <a:r>
              <a:rPr lang="cs-CZ" dirty="0"/>
              <a:t> </a:t>
            </a:r>
            <a:r>
              <a:rPr lang="cs-CZ" b="1" dirty="0"/>
              <a:t>ve zdravotnictví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/>
              <a:t>Ekonomické údaje</a:t>
            </a: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-344488" y="4673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dirty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497888" cy="1143000"/>
          </a:xfrm>
        </p:spPr>
        <p:txBody>
          <a:bodyPr/>
          <a:lstStyle/>
          <a:p>
            <a:pPr indent="-552450" eaLnBrk="1" hangingPunct="1">
              <a:lnSpc>
                <a:spcPct val="80000"/>
              </a:lnSpc>
            </a:pPr>
            <a:r>
              <a:rPr lang="cs-CZ" sz="3200" cap="all" dirty="0" smtClean="0">
                <a:solidFill>
                  <a:srgbClr val="0000CC"/>
                </a:solidFill>
              </a:rPr>
              <a:t>Ukazatele pro hodnocení   </a:t>
            </a:r>
            <a:br>
              <a:rPr lang="cs-CZ" sz="3200" cap="all" dirty="0" smtClean="0">
                <a:solidFill>
                  <a:srgbClr val="0000CC"/>
                </a:solidFill>
              </a:rPr>
            </a:br>
            <a:r>
              <a:rPr lang="cs-CZ" sz="3200" cap="all" dirty="0" smtClean="0">
                <a:solidFill>
                  <a:srgbClr val="0000CC"/>
                </a:solidFill>
              </a:rPr>
              <a:t>zdravotního stavu</a:t>
            </a:r>
          </a:p>
        </p:txBody>
      </p:sp>
      <p:sp>
        <p:nvSpPr>
          <p:cNvPr id="38917" name="Zahnutá šipka doleva 5"/>
          <p:cNvSpPr>
            <a:spLocks noChangeArrowheads="1"/>
          </p:cNvSpPr>
          <p:nvPr/>
        </p:nvSpPr>
        <p:spPr bwMode="auto">
          <a:xfrm>
            <a:off x="5219700" y="3068638"/>
            <a:ext cx="215900" cy="2232025"/>
          </a:xfrm>
          <a:prstGeom prst="curvedLeftArrow">
            <a:avLst>
              <a:gd name="adj1" fmla="val 25032"/>
              <a:gd name="adj2" fmla="val 50016"/>
              <a:gd name="adj3" fmla="val 2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268760"/>
            <a:ext cx="7840663" cy="6054725"/>
          </a:xfrm>
        </p:spPr>
        <p:txBody>
          <a:bodyPr/>
          <a:lstStyle/>
          <a:p>
            <a:pPr marL="0" indent="0" eaLnBrk="1" hangingPunct="1">
              <a:buClr>
                <a:schemeClr val="tx2"/>
              </a:buClr>
              <a:buSzTx/>
              <a:buFont typeface="Wingdings" pitchFamily="2" charset="2"/>
              <a:buNone/>
              <a:defRPr/>
            </a:pPr>
            <a:endParaRPr lang="cs-CZ" b="1" dirty="0" smtClean="0">
              <a:solidFill>
                <a:srgbClr val="0000CC"/>
              </a:solidFill>
            </a:endParaRPr>
          </a:p>
          <a:p>
            <a:pPr marL="0" indent="0" eaLnBrk="1" hangingPunct="1">
              <a:buClr>
                <a:schemeClr val="tx2"/>
              </a:buClr>
              <a:buSzTx/>
              <a:buFont typeface="Wingdings" pitchFamily="2" charset="2"/>
              <a:buNone/>
              <a:defRPr/>
            </a:pPr>
            <a:r>
              <a:rPr lang="cs-CZ" b="1" dirty="0" smtClean="0">
                <a:solidFill>
                  <a:srgbClr val="FF0000"/>
                </a:solidFill>
              </a:rPr>
              <a:t>    </a:t>
            </a:r>
            <a:r>
              <a:rPr lang="cs-CZ" b="1" dirty="0" smtClean="0">
                <a:solidFill>
                  <a:srgbClr val="C00000"/>
                </a:solidFill>
              </a:rPr>
              <a:t>Demografická statistika</a:t>
            </a:r>
          </a:p>
          <a:p>
            <a:pPr marL="0" indent="0" eaLnBrk="1" hangingPunct="1">
              <a:buClr>
                <a:schemeClr val="tx2"/>
              </a:buClr>
              <a:buSzTx/>
              <a:buFont typeface="Wingdings" pitchFamily="2" charset="2"/>
              <a:buNone/>
              <a:defRPr/>
            </a:pPr>
            <a:r>
              <a:rPr lang="cs-CZ" sz="3200" b="1" dirty="0" smtClean="0">
                <a:solidFill>
                  <a:schemeClr val="tx2"/>
                </a:solidFill>
              </a:rPr>
              <a:t>	</a:t>
            </a:r>
            <a:r>
              <a:rPr lang="cs-CZ" sz="2400" b="1" dirty="0" smtClean="0"/>
              <a:t>A</a:t>
            </a:r>
            <a:r>
              <a:rPr lang="cs-CZ" sz="2400" b="1" dirty="0"/>
              <a:t>: </a:t>
            </a:r>
            <a:r>
              <a:rPr lang="cs-CZ" sz="2400" b="1" dirty="0" smtClean="0"/>
              <a:t>Velikost a složení populace</a:t>
            </a:r>
            <a:endParaRPr lang="cs-CZ" sz="2400" b="1" dirty="0"/>
          </a:p>
          <a:p>
            <a:pPr marL="0" indent="0" eaLnBrk="1" hangingPunct="1">
              <a:buSzTx/>
              <a:buFont typeface="Wingdings" pitchFamily="2" charset="2"/>
              <a:buNone/>
              <a:defRPr/>
            </a:pPr>
            <a:r>
              <a:rPr lang="cs-CZ" sz="2400" b="1" dirty="0"/>
              <a:t>	B: </a:t>
            </a:r>
            <a:r>
              <a:rPr lang="cs-CZ" sz="2400" b="1" dirty="0" smtClean="0"/>
              <a:t>Demografické procesy</a:t>
            </a:r>
            <a:endParaRPr lang="cs-CZ" sz="2400" b="1" dirty="0"/>
          </a:p>
          <a:p>
            <a:pPr marL="0" indent="0" eaLnBrk="1" hangingPunct="1">
              <a:buClr>
                <a:schemeClr val="tx2"/>
              </a:buClr>
              <a:buSzTx/>
              <a:buFont typeface="Wingdings" pitchFamily="2" charset="2"/>
              <a:buNone/>
              <a:defRPr/>
            </a:pPr>
            <a:endParaRPr lang="cs-CZ" b="1" dirty="0" smtClean="0">
              <a:solidFill>
                <a:srgbClr val="0000CC"/>
              </a:solidFill>
            </a:endParaRPr>
          </a:p>
          <a:p>
            <a:pPr marL="0" indent="0" eaLnBrk="1" hangingPunct="1">
              <a:buClr>
                <a:schemeClr val="tx2"/>
              </a:buClr>
              <a:buSzTx/>
              <a:buFont typeface="Wingdings" pitchFamily="2" charset="2"/>
              <a:buNone/>
              <a:defRPr/>
            </a:pPr>
            <a:r>
              <a:rPr lang="cs-CZ" b="1" dirty="0" smtClean="0">
                <a:solidFill>
                  <a:srgbClr val="C00000"/>
                </a:solidFill>
              </a:rPr>
              <a:t>Statistika zdravotního stavu</a:t>
            </a:r>
            <a:endParaRPr lang="cs-CZ" b="1" dirty="0">
              <a:solidFill>
                <a:srgbClr val="C00000"/>
              </a:solidFill>
            </a:endParaRPr>
          </a:p>
          <a:p>
            <a:pPr marL="0" indent="0" eaLnBrk="1" hangingPunct="1">
              <a:buClr>
                <a:schemeClr val="tx2"/>
              </a:buClr>
              <a:buSzTx/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0000CC"/>
                </a:solidFill>
              </a:rPr>
              <a:t>	</a:t>
            </a:r>
            <a:r>
              <a:rPr lang="cs-CZ" sz="2400" b="1" dirty="0" smtClean="0"/>
              <a:t>A: Statistiky nemocnosti</a:t>
            </a:r>
          </a:p>
          <a:p>
            <a:pPr marL="0" indent="0" eaLnBrk="1" hangingPunct="1">
              <a:buSzTx/>
              <a:buFont typeface="Wingdings" pitchFamily="2" charset="2"/>
              <a:buNone/>
              <a:defRPr/>
            </a:pPr>
            <a:r>
              <a:rPr lang="cs-CZ" sz="3000" b="1" dirty="0"/>
              <a:t>	</a:t>
            </a:r>
            <a:r>
              <a:rPr lang="cs-CZ" sz="2400" b="1" dirty="0" smtClean="0"/>
              <a:t>B: Statistika zemřelých </a:t>
            </a:r>
          </a:p>
          <a:p>
            <a:pPr marL="800100" lvl="2" indent="0" eaLnBrk="1" hangingPunct="1">
              <a:buClr>
                <a:schemeClr val="tx2"/>
              </a:buClr>
              <a:buSzTx/>
              <a:buFontTx/>
              <a:buNone/>
              <a:defRPr/>
            </a:pPr>
            <a:endParaRPr lang="cs-CZ" b="1" dirty="0" smtClean="0"/>
          </a:p>
          <a:p>
            <a:pPr marL="400050" lvl="1" indent="0" eaLnBrk="1" hangingPunct="1">
              <a:buClr>
                <a:schemeClr val="tx2"/>
              </a:buClr>
              <a:buSzTx/>
              <a:buFontTx/>
              <a:buNone/>
              <a:defRPr/>
            </a:pPr>
            <a:endParaRPr lang="cs-CZ" b="1" dirty="0" smtClean="0"/>
          </a:p>
          <a:p>
            <a:pPr marL="590550" indent="-590550" eaLnBrk="1" hangingPunct="1">
              <a:buSzTx/>
              <a:buFont typeface="Wingdings" pitchFamily="2" charset="2"/>
              <a:buNone/>
              <a:defRPr/>
            </a:pPr>
            <a:endParaRPr lang="cs-CZ" dirty="0" smtClean="0"/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-344488" y="4673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dirty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497888" cy="1143000"/>
          </a:xfrm>
        </p:spPr>
        <p:txBody>
          <a:bodyPr/>
          <a:lstStyle/>
          <a:p>
            <a:pPr indent="-552450" eaLnBrk="1" hangingPunct="1">
              <a:lnSpc>
                <a:spcPct val="80000"/>
              </a:lnSpc>
            </a:pPr>
            <a:r>
              <a:rPr lang="cs-CZ" sz="3200" cap="all" dirty="0" smtClean="0">
                <a:solidFill>
                  <a:srgbClr val="0000CC"/>
                </a:solidFill>
              </a:rPr>
              <a:t>Ukazatele </a:t>
            </a:r>
            <a:r>
              <a:rPr lang="cs-CZ" sz="3200" cap="all" dirty="0">
                <a:solidFill>
                  <a:srgbClr val="0000CC"/>
                </a:solidFill>
              </a:rPr>
              <a:t>pro hodnocení   </a:t>
            </a:r>
            <a:br>
              <a:rPr lang="cs-CZ" sz="3200" cap="all" dirty="0">
                <a:solidFill>
                  <a:srgbClr val="0000CC"/>
                </a:solidFill>
              </a:rPr>
            </a:br>
            <a:r>
              <a:rPr lang="cs-CZ" sz="3200" cap="all" dirty="0" smtClean="0">
                <a:solidFill>
                  <a:srgbClr val="0000CC"/>
                </a:solidFill>
              </a:rPr>
              <a:t>zdravotního </a:t>
            </a:r>
            <a:r>
              <a:rPr lang="cs-CZ" sz="3200" cap="all" dirty="0">
                <a:solidFill>
                  <a:srgbClr val="0000CC"/>
                </a:solidFill>
              </a:rPr>
              <a:t>stavu</a:t>
            </a:r>
            <a:endParaRPr lang="cs-CZ" sz="3200" cap="all" dirty="0" smtClean="0">
              <a:solidFill>
                <a:srgbClr val="0000CC"/>
              </a:solidFill>
            </a:endParaRPr>
          </a:p>
        </p:txBody>
      </p:sp>
      <p:sp>
        <p:nvSpPr>
          <p:cNvPr id="38917" name="Zahnutá šipka doleva 5"/>
          <p:cNvSpPr>
            <a:spLocks noChangeArrowheads="1"/>
          </p:cNvSpPr>
          <p:nvPr/>
        </p:nvSpPr>
        <p:spPr bwMode="auto">
          <a:xfrm>
            <a:off x="5219700" y="3068638"/>
            <a:ext cx="215900" cy="2232025"/>
          </a:xfrm>
          <a:prstGeom prst="curvedLeftArrow">
            <a:avLst>
              <a:gd name="adj1" fmla="val 25032"/>
              <a:gd name="adj2" fmla="val 50016"/>
              <a:gd name="adj3" fmla="val 2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endParaRPr lang="cs-CZ" dirty="0"/>
          </a:p>
        </p:txBody>
      </p:sp>
      <p:sp>
        <p:nvSpPr>
          <p:cNvPr id="7" name="Zahnutá šipka doleva 6"/>
          <p:cNvSpPr/>
          <p:nvPr/>
        </p:nvSpPr>
        <p:spPr bwMode="auto">
          <a:xfrm rot="21180426">
            <a:off x="7235825" y="1806575"/>
            <a:ext cx="1260475" cy="2778125"/>
          </a:xfrm>
          <a:prstGeom prst="curvedLeftArrow">
            <a:avLst>
              <a:gd name="adj1" fmla="val 25000"/>
              <a:gd name="adj2" fmla="val 50000"/>
              <a:gd name="adj3" fmla="val 21341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cs-CZ" dirty="0"/>
          </a:p>
        </p:txBody>
      </p:sp>
      <p:sp>
        <p:nvSpPr>
          <p:cNvPr id="11" name="Zahnutá šipka doleva 10"/>
          <p:cNvSpPr/>
          <p:nvPr/>
        </p:nvSpPr>
        <p:spPr bwMode="auto">
          <a:xfrm rot="11217581">
            <a:off x="407105" y="1743076"/>
            <a:ext cx="1366837" cy="2651125"/>
          </a:xfrm>
          <a:prstGeom prst="curvedLeftArrow">
            <a:avLst>
              <a:gd name="adj1" fmla="val 25000"/>
              <a:gd name="adj2" fmla="val 50000"/>
              <a:gd name="adj3" fmla="val 21341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1879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-552450" eaLnBrk="1" hangingPunct="1">
              <a:lnSpc>
                <a:spcPct val="80000"/>
              </a:lnSpc>
            </a:pPr>
            <a:r>
              <a:rPr lang="cs-CZ" sz="3200" cap="all" dirty="0" smtClean="0">
                <a:solidFill>
                  <a:srgbClr val="0000CC"/>
                </a:solidFill>
              </a:rPr>
              <a:t>Ukazatele demografické statistiky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484784"/>
            <a:ext cx="7696200" cy="4038600"/>
          </a:xfrm>
        </p:spPr>
        <p:txBody>
          <a:bodyPr/>
          <a:lstStyle/>
          <a:p>
            <a:pPr marL="0" indent="0" eaLnBrk="1" hangingPunct="1">
              <a:buSzTx/>
              <a:buFont typeface="Wingdings" pitchFamily="2" charset="2"/>
              <a:buNone/>
              <a:defRPr/>
            </a:pPr>
            <a:endParaRPr lang="cs-CZ" sz="2700" b="1" dirty="0" smtClean="0">
              <a:solidFill>
                <a:srgbClr val="0000CC"/>
              </a:solidFill>
            </a:endParaRPr>
          </a:p>
          <a:p>
            <a:pPr marL="0" indent="0" eaLnBrk="1" hangingPunct="1">
              <a:buSzTx/>
              <a:buFont typeface="Wingdings" pitchFamily="2" charset="2"/>
              <a:buNone/>
              <a:defRPr/>
            </a:pPr>
            <a:r>
              <a:rPr lang="cs-CZ" sz="2800" b="1" cap="all" dirty="0" smtClean="0">
                <a:solidFill>
                  <a:srgbClr val="C00000"/>
                </a:solidFill>
              </a:rPr>
              <a:t>1. Demografická statika</a:t>
            </a:r>
          </a:p>
          <a:p>
            <a:pPr eaLnBrk="1" hangingPunct="1">
              <a:buClr>
                <a:schemeClr val="tx2"/>
              </a:buClr>
              <a:defRPr/>
            </a:pPr>
            <a:endParaRPr lang="cs-CZ" sz="2800" dirty="0" smtClean="0"/>
          </a:p>
          <a:p>
            <a:pPr eaLnBrk="1" hangingPunct="1">
              <a:buClr>
                <a:schemeClr val="tx2"/>
              </a:buClr>
              <a:defRPr/>
            </a:pPr>
            <a:r>
              <a:rPr lang="cs-CZ" sz="2800" dirty="0" smtClean="0"/>
              <a:t>Počet </a:t>
            </a:r>
            <a:r>
              <a:rPr lang="cs-CZ" sz="2800" dirty="0"/>
              <a:t>obyvatelstva</a:t>
            </a:r>
          </a:p>
          <a:p>
            <a:pPr eaLnBrk="1" hangingPunct="1">
              <a:buClr>
                <a:srgbClr val="C00000"/>
              </a:buClr>
              <a:defRPr/>
            </a:pPr>
            <a:r>
              <a:rPr lang="cs-CZ" sz="2800" dirty="0" smtClean="0"/>
              <a:t>Struktura </a:t>
            </a:r>
            <a:r>
              <a:rPr lang="cs-CZ" sz="2800" dirty="0"/>
              <a:t>obyvatelstva</a:t>
            </a:r>
          </a:p>
          <a:p>
            <a:pPr lvl="1" eaLnBrk="1" hangingPunct="1">
              <a:buClr>
                <a:srgbClr val="3D3DF5"/>
              </a:buClr>
              <a:defRPr/>
            </a:pPr>
            <a:r>
              <a:rPr lang="cs-CZ" sz="2800" dirty="0" smtClean="0"/>
              <a:t>Pohlaví</a:t>
            </a:r>
            <a:endParaRPr lang="cs-CZ" sz="2800" dirty="0">
              <a:solidFill>
                <a:srgbClr val="0000CC"/>
              </a:solidFill>
            </a:endParaRPr>
          </a:p>
          <a:p>
            <a:pPr lvl="1" eaLnBrk="1" hangingPunct="1">
              <a:buClr>
                <a:srgbClr val="3D3DF5"/>
              </a:buClr>
              <a:defRPr/>
            </a:pPr>
            <a:r>
              <a:rPr lang="cs-CZ" sz="2800" dirty="0" smtClean="0"/>
              <a:t>Věk</a:t>
            </a:r>
            <a:endParaRPr lang="cs-CZ" sz="2800" dirty="0"/>
          </a:p>
          <a:p>
            <a:pPr lvl="1" eaLnBrk="1" hangingPunct="1">
              <a:buClr>
                <a:srgbClr val="3D3DF5"/>
              </a:buClr>
              <a:defRPr/>
            </a:pPr>
            <a:r>
              <a:rPr lang="cs-CZ" sz="2800" dirty="0" smtClean="0"/>
              <a:t>Sociálně právní, ekonomické a kulturní znaky</a:t>
            </a:r>
            <a:endParaRPr lang="cs-CZ" sz="2800" dirty="0"/>
          </a:p>
          <a:p>
            <a:pPr marL="114300" indent="0" eaLnBrk="1" hangingPunct="1">
              <a:buClr>
                <a:srgbClr val="C00000"/>
              </a:buClr>
              <a:buFont typeface="Wingdings" pitchFamily="2" charset="2"/>
              <a:buNone/>
              <a:defRPr/>
            </a:pPr>
            <a:endParaRPr lang="cs-CZ" sz="3300" b="1" dirty="0"/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-344488" y="4673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9505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-552450" eaLnBrk="1" hangingPunct="1">
              <a:lnSpc>
                <a:spcPct val="80000"/>
              </a:lnSpc>
            </a:pPr>
            <a:r>
              <a:rPr lang="cs-CZ" sz="3200" cap="all" dirty="0" smtClean="0">
                <a:solidFill>
                  <a:srgbClr val="0000CC"/>
                </a:solidFill>
              </a:rPr>
              <a:t>Ukazatele demografické statistiky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55576" y="1628800"/>
            <a:ext cx="7696200" cy="4038600"/>
          </a:xfrm>
        </p:spPr>
        <p:txBody>
          <a:bodyPr/>
          <a:lstStyle/>
          <a:p>
            <a:pPr marL="0" indent="0" eaLnBrk="1" hangingPunct="1">
              <a:buSzTx/>
              <a:buFont typeface="Wingdings" pitchFamily="2" charset="2"/>
              <a:buNone/>
              <a:defRPr/>
            </a:pPr>
            <a:endParaRPr lang="cs-CZ" sz="2400" b="1" dirty="0" smtClean="0">
              <a:solidFill>
                <a:srgbClr val="0000CC"/>
              </a:solidFill>
            </a:endParaRPr>
          </a:p>
          <a:p>
            <a:pPr marL="0" indent="0" eaLnBrk="1" hangingPunct="1">
              <a:buSzTx/>
              <a:buFont typeface="Wingdings" pitchFamily="2" charset="2"/>
              <a:buNone/>
              <a:defRPr/>
            </a:pPr>
            <a:r>
              <a:rPr lang="cs-CZ" sz="2800" b="1" cap="all" dirty="0" smtClean="0">
                <a:solidFill>
                  <a:srgbClr val="C00000"/>
                </a:solidFill>
              </a:rPr>
              <a:t>2. Demografická dynamika</a:t>
            </a:r>
            <a:endParaRPr lang="cs-CZ" sz="2800" b="1" cap="all" dirty="0">
              <a:solidFill>
                <a:srgbClr val="C00000"/>
              </a:solidFill>
            </a:endParaRPr>
          </a:p>
          <a:p>
            <a:pPr marL="514350" indent="-457200" eaLnBrk="1" hangingPunct="1">
              <a:buClr>
                <a:srgbClr val="C00000"/>
              </a:buClr>
              <a:defRPr/>
            </a:pPr>
            <a:endParaRPr lang="cs-CZ" sz="2800" dirty="0" smtClean="0"/>
          </a:p>
          <a:p>
            <a:pPr marL="514350" indent="-457200" eaLnBrk="1" hangingPunct="1">
              <a:spcBef>
                <a:spcPts val="0"/>
              </a:spcBef>
              <a:buClr>
                <a:srgbClr val="C00000"/>
              </a:buClr>
              <a:defRPr/>
            </a:pPr>
            <a:r>
              <a:rPr lang="cs-CZ" sz="2800" dirty="0" smtClean="0"/>
              <a:t>Evidence </a:t>
            </a:r>
            <a:r>
              <a:rPr lang="cs-CZ" sz="2800" dirty="0"/>
              <a:t>a statistika ukončených </a:t>
            </a:r>
            <a:r>
              <a:rPr lang="cs-CZ" sz="2800" dirty="0" smtClean="0"/>
              <a:t>těhotenství</a:t>
            </a:r>
          </a:p>
          <a:p>
            <a:pPr marL="514350" indent="-457200" eaLnBrk="1" hangingPunct="1">
              <a:spcBef>
                <a:spcPts val="0"/>
              </a:spcBef>
              <a:buClr>
                <a:schemeClr val="tx2"/>
              </a:buClr>
              <a:defRPr/>
            </a:pPr>
            <a:endParaRPr lang="cs-CZ" sz="2800" dirty="0" smtClean="0"/>
          </a:p>
          <a:p>
            <a:pPr marL="514350" indent="-457200" eaLnBrk="1" hangingPunct="1">
              <a:spcBef>
                <a:spcPts val="0"/>
              </a:spcBef>
              <a:buClr>
                <a:schemeClr val="tx2"/>
              </a:buClr>
              <a:defRPr/>
            </a:pPr>
            <a:r>
              <a:rPr lang="cs-CZ" sz="2800" dirty="0" smtClean="0"/>
              <a:t>Evidence </a:t>
            </a:r>
            <a:r>
              <a:rPr lang="cs-CZ" sz="2800" dirty="0"/>
              <a:t>a statistika </a:t>
            </a:r>
            <a:r>
              <a:rPr lang="cs-CZ" sz="2800" dirty="0" smtClean="0"/>
              <a:t>úmrtí</a:t>
            </a:r>
          </a:p>
          <a:p>
            <a:pPr marL="514350" indent="-457200" eaLnBrk="1" hangingPunct="1">
              <a:spcBef>
                <a:spcPts val="0"/>
              </a:spcBef>
              <a:buClr>
                <a:schemeClr val="tx2"/>
              </a:buClr>
              <a:defRPr/>
            </a:pPr>
            <a:endParaRPr lang="cs-CZ" sz="2800" dirty="0" smtClean="0"/>
          </a:p>
          <a:p>
            <a:pPr marL="514350" indent="-457200" eaLnBrk="1" hangingPunct="1">
              <a:spcBef>
                <a:spcPts val="0"/>
              </a:spcBef>
              <a:buClr>
                <a:schemeClr val="tx2"/>
              </a:buClr>
              <a:defRPr/>
            </a:pPr>
            <a:r>
              <a:rPr lang="cs-CZ" sz="2800" dirty="0" smtClean="0"/>
              <a:t>Reprodukce obyvatelstva</a:t>
            </a:r>
            <a:endParaRPr lang="cs-CZ" sz="2800" dirty="0"/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-344488" y="4673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7696200" cy="71913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>Údaje pro výpočet ukazatelů</a:t>
            </a:r>
            <a:br>
              <a:rPr lang="cs-CZ" sz="2900" dirty="0" smtClean="0"/>
            </a:br>
            <a:r>
              <a:rPr lang="cs-CZ" sz="2900" dirty="0" smtClean="0">
                <a:solidFill>
                  <a:srgbClr val="0000CC"/>
                </a:solidFill>
              </a:rPr>
              <a:t>Rok 2010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424862" cy="49672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200" b="1" dirty="0" smtClean="0"/>
              <a:t>Celkový počet obyvatel:</a:t>
            </a:r>
            <a:endParaRPr lang="cs-CZ" sz="22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200" dirty="0"/>
              <a:t> </a:t>
            </a:r>
            <a:r>
              <a:rPr lang="cs-CZ" sz="2200" dirty="0" smtClean="0"/>
              <a:t>    k 1. 7. 2010: </a:t>
            </a:r>
            <a:r>
              <a:rPr lang="cs-CZ" sz="2200" b="1" dirty="0" smtClean="0"/>
              <a:t>10 517 247 </a:t>
            </a:r>
            <a:r>
              <a:rPr lang="cs-CZ" sz="2200" dirty="0" smtClean="0"/>
              <a:t>(5 160 782 mužů a 5 356 465 žen)</a:t>
            </a:r>
            <a:endParaRPr lang="cs-CZ" sz="22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b="1" dirty="0" smtClean="0"/>
              <a:t>Počet obyvatel:</a:t>
            </a:r>
            <a:endParaRPr lang="cs-CZ" sz="22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200" dirty="0" smtClean="0"/>
              <a:t> 		- ve věku  0-14:  1 506 095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200" dirty="0" smtClean="0"/>
              <a:t>		- ve věku 65+: 1 616 836</a:t>
            </a:r>
            <a:endParaRPr lang="cs-CZ" sz="22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b="1" dirty="0" smtClean="0"/>
              <a:t>Počet ukončených těhotenství: 156 426</a:t>
            </a:r>
            <a:endParaRPr lang="cs-CZ" sz="22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200" dirty="0" smtClean="0"/>
              <a:t>	- z toho potratů: 39 273</a:t>
            </a:r>
            <a:endParaRPr lang="cs-CZ" sz="22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b="1" dirty="0" smtClean="0"/>
              <a:t>Počet narozených: 117 446</a:t>
            </a:r>
            <a:endParaRPr lang="cs-CZ" sz="2200" dirty="0" smtClean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dirty="0" smtClean="0"/>
              <a:t>		- z toho živě: 117 153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b="1" dirty="0" smtClean="0"/>
              <a:t>		</a:t>
            </a:r>
            <a:r>
              <a:rPr lang="cs-CZ" sz="2000" dirty="0" smtClean="0"/>
              <a:t>- z toho mrtvě: 293</a:t>
            </a:r>
            <a:endParaRPr lang="cs-CZ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b="1" dirty="0" smtClean="0"/>
              <a:t>Počet žen v reprodukčním věku (15-49 let):</a:t>
            </a:r>
            <a:r>
              <a:rPr lang="cs-CZ" sz="2200" dirty="0" smtClean="0"/>
              <a:t>  2 537 262</a:t>
            </a:r>
            <a:endParaRPr lang="cs-CZ" sz="22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b="1" dirty="0" smtClean="0"/>
              <a:t>Počet zemřelých: </a:t>
            </a:r>
            <a:r>
              <a:rPr lang="cs-CZ" sz="2200" dirty="0" smtClean="0"/>
              <a:t>106 844</a:t>
            </a:r>
            <a:endParaRPr lang="cs-CZ" sz="22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b="1" dirty="0" smtClean="0"/>
              <a:t>Počet zemřelých do 1 roku: </a:t>
            </a:r>
            <a:r>
              <a:rPr lang="cs-CZ" sz="2200" dirty="0" smtClean="0"/>
              <a:t>313</a:t>
            </a:r>
            <a:endParaRPr lang="cs-CZ" sz="22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b="1" dirty="0" smtClean="0"/>
              <a:t>Počet zemřelých do 28 dní (0-27): </a:t>
            </a:r>
            <a:r>
              <a:rPr lang="cs-CZ" sz="2200" dirty="0" smtClean="0"/>
              <a:t>196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642350" cy="935038"/>
          </a:xfrm>
        </p:spPr>
        <p:txBody>
          <a:bodyPr/>
          <a:lstStyle/>
          <a:p>
            <a:pPr eaLnBrk="1" hangingPunct="1"/>
            <a:r>
              <a:rPr lang="cs-CZ" sz="3100" cap="all" dirty="0" smtClean="0">
                <a:solidFill>
                  <a:srgbClr val="0000CC"/>
                </a:solidFill>
              </a:rPr>
              <a:t>Absolutní a relativní ukazatele </a:t>
            </a:r>
            <a:r>
              <a:rPr lang="cs-CZ" sz="3000" dirty="0" smtClean="0">
                <a:solidFill>
                  <a:srgbClr val="0000CC"/>
                </a:solidFill>
              </a:rPr>
              <a:t/>
            </a:r>
            <a:br>
              <a:rPr lang="cs-CZ" sz="3000" dirty="0" smtClean="0">
                <a:solidFill>
                  <a:srgbClr val="0000CC"/>
                </a:solidFill>
              </a:rPr>
            </a:br>
            <a:r>
              <a:rPr lang="cs-CZ" sz="3000" dirty="0" smtClean="0">
                <a:solidFill>
                  <a:srgbClr val="0000CC"/>
                </a:solidFill>
              </a:rPr>
              <a:t>  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7913688" cy="4602162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cs-CZ" b="1" dirty="0" smtClean="0"/>
              <a:t>Absolutní čísla:</a:t>
            </a:r>
          </a:p>
          <a:p>
            <a:pPr lvl="1" eaLnBrk="1" hangingPunct="1">
              <a:buClr>
                <a:srgbClr val="3D3DF5"/>
              </a:buClr>
            </a:pPr>
            <a:r>
              <a:rPr lang="cs-CZ" dirty="0" smtClean="0"/>
              <a:t>Rozsah problému v populaci v prostoru a čase</a:t>
            </a:r>
          </a:p>
          <a:p>
            <a:pPr lvl="1" eaLnBrk="1" hangingPunct="1">
              <a:buClr>
                <a:srgbClr val="3D3DF5"/>
              </a:buClr>
            </a:pPr>
            <a:r>
              <a:rPr lang="cs-CZ" dirty="0" smtClean="0"/>
              <a:t>Plánování a řízení zdravotnických služeb</a:t>
            </a:r>
          </a:p>
          <a:p>
            <a:pPr lvl="1" eaLnBrk="1" hangingPunct="1"/>
            <a:endParaRPr lang="cs-CZ" dirty="0" smtClean="0"/>
          </a:p>
          <a:p>
            <a:pPr eaLnBrk="1" hangingPunct="1">
              <a:buClr>
                <a:schemeClr val="tx2"/>
              </a:buClr>
            </a:pPr>
            <a:r>
              <a:rPr lang="cs-CZ" b="1" dirty="0" smtClean="0"/>
              <a:t>Relativní čísla:</a:t>
            </a:r>
          </a:p>
          <a:p>
            <a:pPr lvl="1" eaLnBrk="1" hangingPunct="1">
              <a:buClr>
                <a:srgbClr val="3D3DF5"/>
              </a:buClr>
            </a:pPr>
            <a:r>
              <a:rPr lang="cs-CZ" dirty="0" smtClean="0"/>
              <a:t>Výstižnější popis </a:t>
            </a:r>
          </a:p>
          <a:p>
            <a:pPr lvl="1" eaLnBrk="1" hangingPunct="1">
              <a:buClr>
                <a:srgbClr val="3D3DF5"/>
              </a:buClr>
            </a:pPr>
            <a:r>
              <a:rPr lang="cs-CZ" b="1" dirty="0" smtClean="0"/>
              <a:t>Orientační</a:t>
            </a:r>
            <a:r>
              <a:rPr lang="cs-CZ" dirty="0" smtClean="0"/>
              <a:t> srovnání (x </a:t>
            </a:r>
            <a:r>
              <a:rPr lang="cs-CZ" cap="all" dirty="0" smtClean="0"/>
              <a:t>standardizace</a:t>
            </a:r>
            <a:r>
              <a:rPr lang="cs-CZ" dirty="0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8784976" cy="792163"/>
          </a:xfrm>
        </p:spPr>
        <p:txBody>
          <a:bodyPr/>
          <a:lstStyle/>
          <a:p>
            <a:pPr eaLnBrk="1" hangingPunct="1"/>
            <a:r>
              <a:rPr lang="cs-CZ" sz="3200" b="1" cap="all" dirty="0" smtClean="0">
                <a:solidFill>
                  <a:srgbClr val="0000CC"/>
                </a:solidFill>
              </a:rPr>
              <a:t>Relativní statistické ukazatele </a:t>
            </a:r>
            <a:endParaRPr lang="cs-CZ" sz="3200" cap="all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12875"/>
            <a:ext cx="7913687" cy="4038600"/>
          </a:xfrm>
        </p:spPr>
        <p:txBody>
          <a:bodyPr/>
          <a:lstStyle/>
          <a:p>
            <a:pPr eaLnBrk="1" hangingPunct="1"/>
            <a:endParaRPr lang="cs-CZ" dirty="0" smtClean="0"/>
          </a:p>
          <a:p>
            <a:pPr eaLnBrk="1" hangingPunct="1"/>
            <a:r>
              <a:rPr lang="cs-CZ" b="1" dirty="0">
                <a:solidFill>
                  <a:schemeClr val="tx2"/>
                </a:solidFill>
              </a:rPr>
              <a:t>Ukazatele struktury</a:t>
            </a:r>
          </a:p>
          <a:p>
            <a:pPr eaLnBrk="1" hangingPunct="1"/>
            <a:endParaRPr lang="cs-CZ" b="1" dirty="0"/>
          </a:p>
          <a:p>
            <a:pPr eaLnBrk="1" hangingPunct="1"/>
            <a:r>
              <a:rPr lang="cs-CZ" b="1" dirty="0" smtClean="0">
                <a:solidFill>
                  <a:schemeClr val="tx2"/>
                </a:solidFill>
              </a:rPr>
              <a:t>Ukazatele frekvence</a:t>
            </a:r>
          </a:p>
          <a:p>
            <a:pPr eaLnBrk="1" hangingPunct="1"/>
            <a:endParaRPr lang="cs-CZ" b="1" dirty="0" smtClean="0"/>
          </a:p>
          <a:p>
            <a:pPr eaLnBrk="1" hangingPunct="1"/>
            <a:r>
              <a:rPr lang="cs-CZ" b="1" dirty="0" smtClean="0">
                <a:solidFill>
                  <a:schemeClr val="tx2"/>
                </a:solidFill>
              </a:rPr>
              <a:t>Indexy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76872"/>
            <a:ext cx="8382000" cy="324693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cs-CZ" sz="2800" dirty="0" smtClean="0">
              <a:solidFill>
                <a:schemeClr val="tx2"/>
              </a:solidFill>
            </a:endParaRPr>
          </a:p>
          <a:p>
            <a:pPr eaLnBrk="1" hangingPunct="1">
              <a:buClr>
                <a:srgbClr val="C00000"/>
              </a:buClr>
            </a:pPr>
            <a:r>
              <a:rPr lang="cs-CZ" sz="2800" b="1" dirty="0"/>
              <a:t>Prof. MUDr. Jan Holčík, DrSc.</a:t>
            </a:r>
          </a:p>
          <a:p>
            <a:pPr marL="0" indent="0" eaLnBrk="1" hangingPunct="1">
              <a:buClr>
                <a:srgbClr val="C00000"/>
              </a:buClr>
              <a:buNone/>
            </a:pPr>
            <a:r>
              <a:rPr lang="cs-CZ" sz="2800" b="1" dirty="0" smtClean="0"/>
              <a:t>   Úterý </a:t>
            </a:r>
            <a:r>
              <a:rPr lang="cs-CZ" sz="2800" b="1" dirty="0"/>
              <a:t>15:00 – 16:40  (</a:t>
            </a:r>
            <a:r>
              <a:rPr lang="cs-CZ" sz="2800" b="1" dirty="0" smtClean="0"/>
              <a:t>UKB, </a:t>
            </a:r>
            <a:r>
              <a:rPr lang="cs-CZ" sz="2800" b="1" dirty="0"/>
              <a:t>A22, </a:t>
            </a:r>
            <a:r>
              <a:rPr lang="cs-CZ" sz="2800" b="1" dirty="0" smtClean="0"/>
              <a:t>aula)</a:t>
            </a:r>
            <a:endParaRPr lang="cs-CZ" sz="2800" b="1" dirty="0"/>
          </a:p>
          <a:p>
            <a:pPr marL="0" indent="0" eaLnBrk="1" hangingPunct="1">
              <a:lnSpc>
                <a:spcPct val="80000"/>
              </a:lnSpc>
              <a:buClr>
                <a:srgbClr val="C00000"/>
              </a:buClr>
              <a:buNone/>
            </a:pPr>
            <a:endParaRPr lang="cs-CZ" sz="2800" dirty="0" smtClean="0">
              <a:ln>
                <a:solidFill>
                  <a:srgbClr val="00B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7503" y="620688"/>
            <a:ext cx="8964613" cy="215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Aft>
                <a:spcPts val="3200"/>
              </a:spcAft>
            </a:pPr>
            <a:r>
              <a:rPr lang="cs-CZ" sz="4400" dirty="0" smtClean="0">
                <a:solidFill>
                  <a:srgbClr val="0000CC"/>
                </a:solidFill>
              </a:rPr>
              <a:t>SOCIÁLNÍ LÉKAŘSTVÍ</a:t>
            </a:r>
            <a:br>
              <a:rPr lang="cs-CZ" sz="4400" dirty="0" smtClean="0">
                <a:solidFill>
                  <a:srgbClr val="0000CC"/>
                </a:solidFill>
              </a:rPr>
            </a:br>
            <a:r>
              <a:rPr lang="cs-CZ" sz="4400" dirty="0" smtClean="0">
                <a:solidFill>
                  <a:srgbClr val="0000CC"/>
                </a:solidFill>
              </a:rPr>
              <a:t/>
            </a:r>
            <a:br>
              <a:rPr lang="cs-CZ" sz="4400" dirty="0" smtClean="0">
                <a:solidFill>
                  <a:srgbClr val="0000CC"/>
                </a:solidFill>
              </a:rPr>
            </a:br>
            <a:r>
              <a:rPr lang="cs-CZ" sz="3200" b="1" cap="all" dirty="0" smtClean="0">
                <a:solidFill>
                  <a:srgbClr val="0000CC"/>
                </a:solidFill>
                <a:latin typeface="+mn-lt"/>
              </a:rPr>
              <a:t>přednášky</a:t>
            </a:r>
            <a:r>
              <a:rPr lang="cs-CZ" sz="2400" dirty="0" smtClean="0">
                <a:solidFill>
                  <a:srgbClr val="0000CC"/>
                </a:solidFill>
              </a:rPr>
              <a:t/>
            </a:r>
            <a:br>
              <a:rPr lang="cs-CZ" sz="2400" dirty="0" smtClean="0">
                <a:solidFill>
                  <a:srgbClr val="0000CC"/>
                </a:solidFill>
              </a:rPr>
            </a:br>
            <a:endParaRPr lang="cs-CZ" sz="3600" b="1" dirty="0" smtClean="0">
              <a:ln w="12700">
                <a:solidFill>
                  <a:srgbClr val="0000CC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198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696200" cy="936625"/>
          </a:xfrm>
        </p:spPr>
        <p:txBody>
          <a:bodyPr/>
          <a:lstStyle/>
          <a:p>
            <a:pPr eaLnBrk="1" hangingPunct="1"/>
            <a:r>
              <a:rPr lang="cs-CZ" sz="3200" b="1" cap="all" dirty="0" smtClean="0"/>
              <a:t>Ukazatele struktury</a:t>
            </a:r>
            <a:endParaRPr lang="cs-CZ" sz="3200" cap="all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340768"/>
                <a:ext cx="7986464" cy="4602832"/>
              </a:xfrm>
            </p:spPr>
            <p:txBody>
              <a:bodyPr/>
              <a:lstStyle/>
              <a:p>
                <a:pPr>
                  <a:lnSpc>
                    <a:spcPct val="140000"/>
                  </a:lnSpc>
                </a:pPr>
                <a:r>
                  <a:rPr lang="cs-CZ" sz="2400" dirty="0" smtClean="0"/>
                  <a:t>Vyjadřují </a:t>
                </a:r>
                <a:r>
                  <a:rPr lang="cs-CZ" sz="2400" b="1" dirty="0" smtClean="0">
                    <a:solidFill>
                      <a:srgbClr val="0000CC"/>
                    </a:solidFill>
                  </a:rPr>
                  <a:t>podíl</a:t>
                </a:r>
                <a:r>
                  <a:rPr lang="cs-CZ" sz="2400" dirty="0" smtClean="0"/>
                  <a:t> (proporci) </a:t>
                </a:r>
                <a:r>
                  <a:rPr lang="cs-CZ" sz="2400" b="1" dirty="0" smtClean="0">
                    <a:solidFill>
                      <a:srgbClr val="0000CC"/>
                    </a:solidFill>
                  </a:rPr>
                  <a:t>části k celku</a:t>
                </a:r>
                <a:endParaRPr lang="cs-CZ" sz="2400" dirty="0"/>
              </a:p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400" b="1" i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𝐀</m:t>
                        </m:r>
                      </m:num>
                      <m:den>
                        <m:r>
                          <a:rPr lang="cs-CZ" sz="2400" b="1" i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𝐁</m:t>
                        </m:r>
                      </m:den>
                    </m:f>
                    <m:r>
                      <a:rPr lang="cs-CZ" sz="2400" b="1" i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cs-CZ" sz="2400" b="1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cs-CZ" sz="2400" b="1" i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cs-CZ" sz="2400" b="1" i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sup>
                    </m:sSup>
                  </m:oMath>
                </a14:m>
                <a:r>
                  <a:rPr lang="cs-CZ" sz="2400" b="1" dirty="0" smtClean="0">
                    <a:solidFill>
                      <a:srgbClr val="0000CC"/>
                    </a:solidFill>
                  </a:rPr>
                  <a:t>   </a:t>
                </a:r>
                <a:r>
                  <a:rPr lang="cs-CZ" sz="2400" dirty="0" smtClean="0">
                    <a:ea typeface="Cambria Math" pitchFamily="18" charset="0"/>
                  </a:rPr>
                  <a:t>(k = 2 nebo 3)</a:t>
                </a:r>
                <a:endParaRPr lang="cs-CZ" sz="2400" dirty="0" smtClean="0"/>
              </a:p>
              <a:p>
                <a:pPr>
                  <a:lnSpc>
                    <a:spcPct val="140000"/>
                  </a:lnSpc>
                </a:pPr>
                <a:r>
                  <a:rPr lang="cs-CZ" sz="2400" dirty="0" smtClean="0"/>
                  <a:t>A je součást B</a:t>
                </a:r>
              </a:p>
              <a:p>
                <a:pPr>
                  <a:lnSpc>
                    <a:spcPct val="140000"/>
                  </a:lnSpc>
                </a:pPr>
                <a:r>
                  <a:rPr lang="cs-CZ" sz="2400" dirty="0" smtClean="0"/>
                  <a:t>Udává se v % nebo v </a:t>
                </a:r>
                <a:r>
                  <a:rPr lang="cs-CZ" sz="2400" dirty="0" smtClean="0">
                    <a:latin typeface="Segoe UI Symbol"/>
                    <a:ea typeface="Segoe UI Symbol"/>
                  </a:rPr>
                  <a:t>‰</a:t>
                </a:r>
              </a:p>
              <a:p>
                <a:pPr>
                  <a:lnSpc>
                    <a:spcPct val="140000"/>
                  </a:lnSpc>
                </a:pPr>
                <a:r>
                  <a:rPr lang="cs-CZ" sz="2400" dirty="0" smtClean="0">
                    <a:ea typeface="Segoe UI Symbol"/>
                  </a:rPr>
                  <a:t>Hodnoty od 0 do 1</a:t>
                </a:r>
              </a:p>
              <a:p>
                <a:pPr>
                  <a:lnSpc>
                    <a:spcPct val="140000"/>
                  </a:lnSpc>
                </a:pPr>
                <a:r>
                  <a:rPr lang="cs-CZ" sz="2400" b="1" dirty="0" smtClean="0">
                    <a:solidFill>
                      <a:srgbClr val="0000CC"/>
                    </a:solidFill>
                    <a:ea typeface="Segoe UI Symbol"/>
                  </a:rPr>
                  <a:t>Pravděpodobnost</a:t>
                </a:r>
                <a:r>
                  <a:rPr lang="cs-CZ" sz="2400" dirty="0" smtClean="0">
                    <a:ea typeface="Segoe UI Symbol"/>
                  </a:rPr>
                  <a:t> (riziko či naději) </a:t>
                </a:r>
                <a:r>
                  <a:rPr lang="cs-CZ" sz="2400" b="1" dirty="0" smtClean="0">
                    <a:solidFill>
                      <a:srgbClr val="0000CC"/>
                    </a:solidFill>
                    <a:ea typeface="Segoe UI Symbol"/>
                  </a:rPr>
                  <a:t>výskytu</a:t>
                </a:r>
                <a:r>
                  <a:rPr lang="cs-CZ" sz="2400" dirty="0" smtClean="0">
                    <a:ea typeface="Segoe UI Symbol"/>
                  </a:rPr>
                  <a:t> jevu</a:t>
                </a:r>
                <a:endParaRPr lang="cs-CZ" sz="2400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340768"/>
                <a:ext cx="7986464" cy="4602832"/>
              </a:xfrm>
              <a:blipFill rotWithShape="1">
                <a:blip r:embed="rId2"/>
                <a:stretch>
                  <a:fillRect l="-3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982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7684"/>
            <a:ext cx="7696200" cy="1143000"/>
          </a:xfrm>
        </p:spPr>
        <p:txBody>
          <a:bodyPr/>
          <a:lstStyle/>
          <a:p>
            <a:pPr eaLnBrk="1" hangingPunct="1"/>
            <a:r>
              <a:rPr lang="cs-CZ" sz="3200" b="1" cap="all" dirty="0" smtClean="0"/>
              <a:t>Ukazatele frekvence</a:t>
            </a:r>
            <a:endParaRPr lang="cs-CZ" sz="3200" cap="all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412776"/>
                <a:ext cx="8496944" cy="4968552"/>
              </a:xfrm>
            </p:spPr>
            <p:txBody>
              <a:bodyPr/>
              <a:lstStyle/>
              <a:p>
                <a:pPr>
                  <a:lnSpc>
                    <a:spcPct val="140000"/>
                  </a:lnSpc>
                </a:pPr>
                <a:r>
                  <a:rPr lang="cs-CZ" sz="2400" b="1" dirty="0" smtClean="0">
                    <a:solidFill>
                      <a:srgbClr val="0000CC"/>
                    </a:solidFill>
                  </a:rPr>
                  <a:t>Počet jevů </a:t>
                </a:r>
                <a:r>
                  <a:rPr lang="cs-CZ" sz="2400" dirty="0" smtClean="0"/>
                  <a:t>(narození, potratů, úmrtí, onemocnění, pooperačních komplikací) vzhledem </a:t>
                </a:r>
                <a:r>
                  <a:rPr lang="cs-CZ" sz="2400" b="1" dirty="0" smtClean="0">
                    <a:solidFill>
                      <a:srgbClr val="0000CC"/>
                    </a:solidFill>
                  </a:rPr>
                  <a:t>k velikosti prostředí.</a:t>
                </a:r>
                <a:endParaRPr lang="cs-CZ" sz="2400" b="1" dirty="0">
                  <a:solidFill>
                    <a:srgbClr val="0000CC"/>
                  </a:solidFill>
                </a:endParaRPr>
              </a:p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400" b="1" i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𝐀</m:t>
                        </m:r>
                      </m:num>
                      <m:den>
                        <m:r>
                          <a:rPr lang="cs-CZ" sz="2400" b="1" i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𝐁</m:t>
                        </m:r>
                      </m:den>
                    </m:f>
                    <m:r>
                      <a:rPr lang="cs-CZ" sz="2400" b="1" i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cs-CZ" sz="2400" b="1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cs-CZ" sz="2400" b="1" i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cs-CZ" sz="2400" b="1" i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sup>
                    </m:sSup>
                  </m:oMath>
                </a14:m>
                <a:r>
                  <a:rPr lang="cs-CZ" sz="2400" b="1" dirty="0" smtClean="0">
                    <a:solidFill>
                      <a:srgbClr val="0000CC"/>
                    </a:solidFill>
                  </a:rPr>
                  <a:t>   </a:t>
                </a:r>
                <a:r>
                  <a:rPr lang="cs-CZ" sz="2400" dirty="0" smtClean="0">
                    <a:ea typeface="Cambria Math" pitchFamily="18" charset="0"/>
                  </a:rPr>
                  <a:t>(k = 2, 3, 4 …)</a:t>
                </a:r>
                <a:endParaRPr lang="cs-CZ" sz="2400" dirty="0">
                  <a:solidFill>
                    <a:srgbClr val="0000CC"/>
                  </a:solidFill>
                  <a:ea typeface="Cambria Math" pitchFamily="18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cs-CZ" sz="2400" dirty="0" smtClean="0">
                    <a:ea typeface="Cambria Math" pitchFamily="18" charset="0"/>
                  </a:rPr>
                  <a:t>A není součást B</a:t>
                </a:r>
              </a:p>
              <a:p>
                <a:pPr>
                  <a:lnSpc>
                    <a:spcPct val="140000"/>
                  </a:lnSpc>
                </a:pPr>
                <a:r>
                  <a:rPr lang="cs-CZ" sz="2400" b="1" dirty="0" smtClean="0">
                    <a:solidFill>
                      <a:srgbClr val="0000CC"/>
                    </a:solidFill>
                    <a:ea typeface="Cambria Math" pitchFamily="18" charset="0"/>
                  </a:rPr>
                  <a:t>Frekvence </a:t>
                </a:r>
                <a:r>
                  <a:rPr lang="cs-CZ" sz="2400" dirty="0" smtClean="0">
                    <a:ea typeface="Cambria Math" pitchFamily="18" charset="0"/>
                  </a:rPr>
                  <a:t>(počet) jevů na jednotku prostředí</a:t>
                </a:r>
              </a:p>
              <a:p>
                <a:pPr>
                  <a:lnSpc>
                    <a:spcPct val="140000"/>
                  </a:lnSpc>
                </a:pPr>
                <a:r>
                  <a:rPr lang="cs-CZ" sz="2400" dirty="0" smtClean="0">
                    <a:ea typeface="Cambria Math" pitchFamily="18" charset="0"/>
                  </a:rPr>
                  <a:t>Hodnoty od 0 do nekonečna</a:t>
                </a:r>
              </a:p>
              <a:p>
                <a:pPr>
                  <a:lnSpc>
                    <a:spcPct val="140000"/>
                  </a:lnSpc>
                </a:pPr>
                <a:r>
                  <a:rPr lang="cs-CZ" sz="2400" dirty="0" smtClean="0">
                    <a:ea typeface="Cambria Math" pitchFamily="18" charset="0"/>
                  </a:rPr>
                  <a:t>Míry, kvocienty, název končí -OST</a:t>
                </a:r>
                <a:endParaRPr lang="cs-CZ" sz="2400" dirty="0">
                  <a:ea typeface="Cambria Math" pitchFamily="18" charset="0"/>
                </a:endParaRPr>
              </a:p>
              <a:p>
                <a:endParaRPr lang="cs-CZ" sz="2400" dirty="0" smtClean="0">
                  <a:ea typeface="Cambria Math" pitchFamily="18" charset="0"/>
                </a:endParaRPr>
              </a:p>
              <a:p>
                <a:endParaRPr lang="cs-CZ" sz="2400" b="1" dirty="0" smtClean="0">
                  <a:solidFill>
                    <a:srgbClr val="0000CC"/>
                  </a:solidFill>
                </a:endParaRPr>
              </a:p>
              <a:p>
                <a:endParaRPr lang="cs-CZ" sz="2400" b="1" dirty="0">
                  <a:solidFill>
                    <a:srgbClr val="0000CC"/>
                  </a:solidFill>
                </a:endParaRPr>
              </a:p>
              <a:p>
                <a:endParaRPr lang="cs-CZ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412776"/>
                <a:ext cx="8496944" cy="4968552"/>
              </a:xfrm>
              <a:blipFill rotWithShape="1">
                <a:blip r:embed="rId2"/>
                <a:stretch>
                  <a:fillRect l="-359" r="-5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276475"/>
            <a:ext cx="7696200" cy="303213"/>
          </a:xfrm>
        </p:spPr>
        <p:txBody>
          <a:bodyPr/>
          <a:lstStyle/>
          <a:p>
            <a:pPr eaLnBrk="1" hangingPunct="1"/>
            <a:r>
              <a:rPr lang="cs-CZ" sz="2400" b="1" dirty="0" smtClean="0"/>
              <a:t>Který výrok představuje správnou interpretaci následující tabulky? Vysvětlete proč.</a:t>
            </a:r>
            <a:br>
              <a:rPr lang="cs-CZ" sz="2400" b="1" dirty="0" smtClean="0"/>
            </a:br>
            <a:r>
              <a:rPr lang="cs-CZ" sz="2900" dirty="0" smtClean="0"/>
              <a:t/>
            </a:r>
            <a:br>
              <a:rPr lang="cs-CZ" sz="2900" dirty="0" smtClean="0"/>
            </a:br>
            <a:endParaRPr lang="cs-CZ" sz="2900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4652963"/>
            <a:ext cx="7696200" cy="1943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300" dirty="0" smtClean="0"/>
              <a:t>Nejrizikovější skupinou matek z hlediska výskytu VVV jsou ženy ve věku 20 – 29 let.</a:t>
            </a:r>
          </a:p>
          <a:p>
            <a:pPr eaLnBrk="1" hangingPunct="1">
              <a:lnSpc>
                <a:spcPct val="90000"/>
              </a:lnSpc>
            </a:pPr>
            <a:r>
              <a:rPr lang="cs-CZ" sz="2300" dirty="0" smtClean="0"/>
              <a:t>Největší podíl mezi dětmi s VVV tvoří děti žen </a:t>
            </a:r>
            <a:br>
              <a:rPr lang="cs-CZ" sz="2300" dirty="0" smtClean="0"/>
            </a:br>
            <a:r>
              <a:rPr lang="cs-CZ" sz="2300" dirty="0" smtClean="0"/>
              <a:t>ve věku 20 – 29 let.</a:t>
            </a:r>
          </a:p>
          <a:p>
            <a:pPr eaLnBrk="1" hangingPunct="1">
              <a:lnSpc>
                <a:spcPct val="90000"/>
              </a:lnSpc>
            </a:pPr>
            <a:r>
              <a:rPr lang="cs-CZ" sz="2300" dirty="0" smtClean="0"/>
              <a:t>Oba předchozí výroky jsou správné.</a:t>
            </a:r>
          </a:p>
        </p:txBody>
      </p:sp>
      <p:graphicFrame>
        <p:nvGraphicFramePr>
          <p:cNvPr id="261172" name="Group 5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83222341"/>
              </p:ext>
            </p:extLst>
          </p:nvPr>
        </p:nvGraphicFramePr>
        <p:xfrm>
          <a:off x="2411413" y="1773238"/>
          <a:ext cx="2376487" cy="2713038"/>
        </p:xfrm>
        <a:graphic>
          <a:graphicData uri="http://schemas.openxmlformats.org/drawingml/2006/table">
            <a:tbl>
              <a:tblPr/>
              <a:tblGrid>
                <a:gridCol w="1360487"/>
                <a:gridCol w="1016000"/>
              </a:tblGrid>
              <a:tr h="701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VĚK</a:t>
                      </a: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MAT</a:t>
                      </a: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VVV 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 19 let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20 - 29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30 - 39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a více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Ukazatele struktury a ukazatele frekvence</a:t>
            </a:r>
          </a:p>
        </p:txBody>
      </p:sp>
      <p:pic>
        <p:nvPicPr>
          <p:cNvPr id="4608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844675"/>
            <a:ext cx="7213600" cy="47386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128000" cy="792163"/>
          </a:xfrm>
        </p:spPr>
        <p:txBody>
          <a:bodyPr/>
          <a:lstStyle/>
          <a:p>
            <a:pPr eaLnBrk="1" hangingPunct="1"/>
            <a:r>
              <a:rPr lang="cs-CZ" sz="3200" b="1" cap="all" dirty="0" smtClean="0"/>
              <a:t>Indexy pro hodnocení časových řad</a:t>
            </a:r>
            <a:endParaRPr lang="cs-CZ" sz="3200" cap="all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4213" y="1412875"/>
                <a:ext cx="7696200" cy="4548188"/>
              </a:xfrm>
            </p:spPr>
            <p:txBody>
              <a:bodyPr/>
              <a:lstStyle/>
              <a:p>
                <a:pPr eaLnBrk="1" hangingPunct="1">
                  <a:lnSpc>
                    <a:spcPct val="140000"/>
                  </a:lnSpc>
                  <a:buSzPct val="50000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sz="3200" b="1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3200" b="1" i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𝐀</m:t>
                        </m:r>
                      </m:num>
                      <m:den>
                        <m:r>
                          <a:rPr lang="cs-CZ" sz="3200" b="1" i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𝐁</m:t>
                        </m:r>
                      </m:den>
                    </m:f>
                    <m:r>
                      <a:rPr lang="cs-CZ" sz="3200" b="1" i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cs-CZ" sz="3200" b="1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cs-CZ" sz="3200" b="1" i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cs-CZ" sz="3200" b="1" i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sup>
                    </m:sSup>
                  </m:oMath>
                </a14:m>
                <a:r>
                  <a:rPr lang="cs-CZ" sz="3200" b="1" dirty="0" smtClean="0">
                    <a:solidFill>
                      <a:srgbClr val="0000CC"/>
                    </a:solidFill>
                  </a:rPr>
                  <a:t>   </a:t>
                </a:r>
                <a:r>
                  <a:rPr lang="cs-CZ" sz="28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(k = 2)</a:t>
                </a:r>
                <a:endParaRPr lang="cs-CZ" sz="2800" dirty="0">
                  <a:solidFill>
                    <a:srgbClr val="0000CC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cs-CZ" sz="2400" dirty="0" smtClean="0"/>
                  <a:t>A  =  hodnota ukazatele za určité období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cs-CZ" sz="2400" dirty="0" smtClean="0"/>
                  <a:t>B = hodnota téhož ukazatele za dřívější období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cs-CZ" sz="2400" dirty="0" smtClean="0"/>
                  <a:t>2 typy indexů:</a:t>
                </a:r>
              </a:p>
              <a:p>
                <a:pPr lvl="1" eaLnBrk="1" hangingPunct="1">
                  <a:lnSpc>
                    <a:spcPct val="140000"/>
                  </a:lnSpc>
                  <a:buClr>
                    <a:schemeClr val="hlink"/>
                  </a:buClr>
                </a:pPr>
                <a:r>
                  <a:rPr lang="cs-CZ" sz="2400" dirty="0" smtClean="0"/>
                  <a:t>s </a:t>
                </a:r>
                <a:r>
                  <a:rPr lang="cs-CZ" sz="2400" b="1" dirty="0" smtClean="0"/>
                  <a:t>pevným</a:t>
                </a:r>
                <a:r>
                  <a:rPr lang="cs-CZ" sz="2400" dirty="0" smtClean="0"/>
                  <a:t> základem  </a:t>
                </a:r>
              </a:p>
              <a:p>
                <a:pPr lvl="1" eaLnBrk="1" hangingPunct="1">
                  <a:lnSpc>
                    <a:spcPct val="140000"/>
                  </a:lnSpc>
                  <a:buClr>
                    <a:schemeClr val="hlink"/>
                  </a:buClr>
                </a:pPr>
                <a:r>
                  <a:rPr lang="cs-CZ" sz="2400" dirty="0" smtClean="0"/>
                  <a:t>s </a:t>
                </a:r>
                <a:r>
                  <a:rPr lang="cs-CZ" sz="2400" b="1" dirty="0" smtClean="0"/>
                  <a:t>pohyblivým</a:t>
                </a:r>
                <a:r>
                  <a:rPr lang="cs-CZ" sz="2400" dirty="0" smtClean="0"/>
                  <a:t> základem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cs-CZ" sz="2400" dirty="0" smtClean="0"/>
              </a:p>
            </p:txBody>
          </p:sp>
        </mc:Choice>
        <mc:Fallback xmlns="">
          <p:sp>
            <p:nvSpPr>
              <p:cNvPr id="48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4213" y="1412875"/>
                <a:ext cx="7696200" cy="4548188"/>
              </a:xfrm>
              <a:blipFill rotWithShape="1">
                <a:blip r:embed="rId2"/>
                <a:stretch>
                  <a:fillRect l="-3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69"/>
          <p:cNvSpPr>
            <a:spLocks noGrp="1" noChangeArrowheads="1"/>
          </p:cNvSpPr>
          <p:nvPr>
            <p:ph type="body" idx="1"/>
          </p:nvPr>
        </p:nvSpPr>
        <p:spPr>
          <a:xfrm>
            <a:off x="468313" y="1484784"/>
            <a:ext cx="8135937" cy="489537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itchFamily="2" charset="2"/>
              <a:buChar char="§"/>
            </a:pPr>
            <a:r>
              <a:rPr lang="cs-CZ" sz="2400" b="1" dirty="0" smtClean="0">
                <a:solidFill>
                  <a:srgbClr val="0000CC"/>
                </a:solidFill>
              </a:rPr>
              <a:t>Index s pevným základem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</a:pPr>
            <a:r>
              <a:rPr lang="cs-CZ" sz="2400" dirty="0" smtClean="0"/>
              <a:t>Základ (100%) =  první údaj v časové řadě </a:t>
            </a:r>
          </a:p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itchFamily="2" charset="2"/>
              <a:buChar char="§"/>
            </a:pPr>
            <a:endParaRPr lang="cs-CZ" sz="2400" b="1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itchFamily="2" charset="2"/>
              <a:buChar char="§"/>
            </a:pPr>
            <a:endParaRPr lang="cs-CZ" sz="2400" b="1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itchFamily="2" charset="2"/>
              <a:buChar char="§"/>
            </a:pPr>
            <a:endParaRPr lang="cs-CZ" sz="2400" b="1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itchFamily="2" charset="2"/>
              <a:buChar char="§"/>
            </a:pPr>
            <a:endParaRPr lang="cs-CZ" sz="2400" b="1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itchFamily="2" charset="2"/>
              <a:buChar char="§"/>
            </a:pPr>
            <a:r>
              <a:rPr lang="cs-CZ" sz="2400" b="1" dirty="0" smtClean="0">
                <a:solidFill>
                  <a:srgbClr val="0000CC"/>
                </a:solidFill>
              </a:rPr>
              <a:t>Index s pohyblivým základem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</a:pPr>
            <a:r>
              <a:rPr lang="cs-CZ" sz="2400" dirty="0" smtClean="0"/>
              <a:t>Základ (100%) = hodnota v předcházejícím období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128000" cy="792163"/>
          </a:xfrm>
        </p:spPr>
        <p:txBody>
          <a:bodyPr/>
          <a:lstStyle/>
          <a:p>
            <a:pPr eaLnBrk="1" hangingPunct="1"/>
            <a:r>
              <a:rPr lang="cs-CZ" sz="3200" b="1" cap="all" dirty="0" smtClean="0"/>
              <a:t>Indexy pro hodnocení časových řad</a:t>
            </a:r>
            <a:endParaRPr lang="cs-CZ" sz="3200" cap="al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064500" cy="1871662"/>
          </a:xfrm>
        </p:spPr>
        <p:txBody>
          <a:bodyPr/>
          <a:lstStyle/>
          <a:p>
            <a:pPr eaLnBrk="1" hangingPunct="1">
              <a:defRPr/>
            </a:pPr>
            <a:r>
              <a:rPr lang="cs-CZ" sz="3000" b="1" dirty="0" smtClean="0"/>
              <a:t/>
            </a:r>
            <a:br>
              <a:rPr lang="cs-CZ" sz="3000" b="1" dirty="0" smtClean="0"/>
            </a:br>
            <a:r>
              <a:rPr lang="cs-CZ" sz="3000" b="1" dirty="0"/>
              <a:t/>
            </a:r>
            <a:br>
              <a:rPr lang="cs-CZ" sz="3000" b="1" dirty="0"/>
            </a:br>
            <a:r>
              <a:rPr lang="cs-CZ" sz="3000" b="1" dirty="0" smtClean="0"/>
              <a:t> 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Vývoj sňatečnosti v ČR v letech 2006 - 2010 </a:t>
            </a:r>
            <a:endParaRPr lang="cs-CZ" sz="3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62819" name="Group 3"/>
          <p:cNvGraphicFramePr>
            <a:graphicFrameLocks noGrp="1"/>
          </p:cNvGraphicFramePr>
          <p:nvPr>
            <p:ph idx="1"/>
          </p:nvPr>
        </p:nvGraphicFramePr>
        <p:xfrm>
          <a:off x="900113" y="2276475"/>
          <a:ext cx="7194550" cy="4119563"/>
        </p:xfrm>
        <a:graphic>
          <a:graphicData uri="http://schemas.openxmlformats.org/drawingml/2006/table">
            <a:tbl>
              <a:tblPr/>
              <a:tblGrid>
                <a:gridCol w="785664"/>
                <a:gridCol w="2166664"/>
                <a:gridCol w="1865735"/>
                <a:gridCol w="2376487"/>
              </a:tblGrid>
              <a:tr h="701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rok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Počet sňatků (na 1000 ob.)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Index s pevným základem (%)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Index s pohyblivým základem (%)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2006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100,0%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2007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107,8%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107,8%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2008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98,0%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90,9%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2009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90,2%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92,0%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86,3%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95,7%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7544" y="548680"/>
            <a:ext cx="8128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cs-CZ" sz="3200" b="1" cap="all" dirty="0" smtClean="0"/>
              <a:t>Indexy pro hodnocení časových řad</a:t>
            </a:r>
            <a:endParaRPr lang="cs-CZ" sz="3200" cap="al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69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137525" cy="5254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itchFamily="2" charset="2"/>
              <a:buChar char="§"/>
              <a:defRPr/>
            </a:pPr>
            <a:r>
              <a:rPr lang="cs-CZ" sz="2400" b="1" dirty="0" smtClean="0">
                <a:solidFill>
                  <a:srgbClr val="0000CC"/>
                </a:solidFill>
              </a:rPr>
              <a:t>Index s pevným základem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cs-CZ" sz="2400" dirty="0"/>
              <a:t>Z</a:t>
            </a:r>
            <a:r>
              <a:rPr lang="cs-CZ" sz="2400" dirty="0" smtClean="0"/>
              <a:t>áklad (100%) =  první údaj v časové řadě 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cs-CZ" sz="2400" dirty="0" smtClean="0"/>
              <a:t>Vyjadřuje celkový trend časové řady</a:t>
            </a:r>
          </a:p>
          <a:p>
            <a:pPr lvl="2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cs-CZ" sz="2000" dirty="0" smtClean="0"/>
              <a:t>Stoupající, klesající, stacionární</a:t>
            </a:r>
          </a:p>
          <a:p>
            <a:pPr lvl="2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cs-CZ" sz="2000" dirty="0" smtClean="0"/>
              <a:t>Pravidelný, nepravidelný</a:t>
            </a:r>
          </a:p>
          <a:p>
            <a:pPr lvl="2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cs-CZ" sz="2000" dirty="0" smtClean="0"/>
              <a:t>Periodické kolísání (střídání růstu a poklesu v určitých cyklech)</a:t>
            </a:r>
            <a:endParaRPr lang="cs-CZ" sz="2400" b="1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itchFamily="2" charset="2"/>
              <a:buChar char="§"/>
              <a:defRPr/>
            </a:pPr>
            <a:endParaRPr lang="cs-CZ" sz="2400" b="1" dirty="0" smtClean="0">
              <a:solidFill>
                <a:srgbClr val="0000CC"/>
              </a:solidFill>
            </a:endParaRPr>
          </a:p>
          <a:p>
            <a:pPr marL="457200" lvl="1" indent="0" eaLnBrk="1" hangingPunct="1">
              <a:lnSpc>
                <a:spcPct val="90000"/>
              </a:lnSpc>
              <a:buClr>
                <a:schemeClr val="hlink"/>
              </a:buClr>
              <a:buFontTx/>
              <a:buNone/>
              <a:defRPr/>
            </a:pPr>
            <a:endParaRPr lang="cs-CZ" sz="2400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128000" cy="792163"/>
          </a:xfrm>
        </p:spPr>
        <p:txBody>
          <a:bodyPr/>
          <a:lstStyle/>
          <a:p>
            <a:pPr eaLnBrk="1" hangingPunct="1"/>
            <a:r>
              <a:rPr lang="cs-CZ" sz="3200" b="1" cap="all" dirty="0" smtClean="0"/>
              <a:t>Indexy pro hodnocení časových řad</a:t>
            </a:r>
            <a:endParaRPr lang="cs-CZ" sz="3200" cap="al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69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137525" cy="5254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itchFamily="2" charset="2"/>
              <a:buChar char="§"/>
              <a:defRPr/>
            </a:pPr>
            <a:r>
              <a:rPr lang="cs-CZ" sz="2400" b="1" dirty="0" smtClean="0">
                <a:solidFill>
                  <a:srgbClr val="0000CC"/>
                </a:solidFill>
              </a:rPr>
              <a:t>Index s pevným základem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cs-CZ" sz="2400" dirty="0"/>
              <a:t>Z</a:t>
            </a:r>
            <a:r>
              <a:rPr lang="cs-CZ" sz="2400" dirty="0" smtClean="0"/>
              <a:t>áklad (100%) =  první údaj v časové řadě 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cs-CZ" sz="2400" dirty="0" smtClean="0"/>
              <a:t>Vyjadřuje celkový trend časové řady</a:t>
            </a:r>
          </a:p>
          <a:p>
            <a:pPr lvl="2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cs-CZ" sz="2000" dirty="0" smtClean="0"/>
              <a:t>Stoupající, klesající, stacionární</a:t>
            </a:r>
          </a:p>
          <a:p>
            <a:pPr lvl="2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cs-CZ" sz="2000" dirty="0" smtClean="0"/>
              <a:t>Pravidelný, nepravidelný</a:t>
            </a:r>
          </a:p>
          <a:p>
            <a:pPr lvl="2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cs-CZ" sz="2000" dirty="0" smtClean="0"/>
              <a:t>Periodické kolísání (střídání růstu a poklesu v určitých cyklech)</a:t>
            </a:r>
            <a:endParaRPr lang="cs-CZ" sz="2400" b="1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itchFamily="2" charset="2"/>
              <a:buChar char="§"/>
              <a:defRPr/>
            </a:pPr>
            <a:endParaRPr lang="cs-CZ" sz="2400" b="1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itchFamily="2" charset="2"/>
              <a:buChar char="§"/>
              <a:defRPr/>
            </a:pPr>
            <a:r>
              <a:rPr lang="cs-CZ" sz="2400" b="1" dirty="0" smtClean="0">
                <a:solidFill>
                  <a:srgbClr val="0000CC"/>
                </a:solidFill>
              </a:rPr>
              <a:t>Index s pohyblivým základem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cs-CZ" sz="2400" dirty="0"/>
              <a:t>Z</a:t>
            </a:r>
            <a:r>
              <a:rPr lang="cs-CZ" sz="2400" dirty="0" smtClean="0"/>
              <a:t>áklad (100%) = hodnotu v předcházejícím období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cs-CZ" sz="2400" dirty="0" smtClean="0"/>
              <a:t>Vyjadřuje tempo změn v čase </a:t>
            </a:r>
          </a:p>
          <a:p>
            <a:pPr lvl="2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cs-CZ" sz="2000" dirty="0" smtClean="0"/>
              <a:t>tzn. o kolik stoupla nebo klesla hodnota ukazatele vzhledem k předchozí hodnotě)</a:t>
            </a:r>
          </a:p>
          <a:p>
            <a:pPr marL="457200" lvl="1" indent="0" eaLnBrk="1" hangingPunct="1">
              <a:lnSpc>
                <a:spcPct val="90000"/>
              </a:lnSpc>
              <a:buClr>
                <a:schemeClr val="hlink"/>
              </a:buClr>
              <a:buFontTx/>
              <a:buNone/>
              <a:defRPr/>
            </a:pPr>
            <a:endParaRPr lang="cs-CZ" sz="2400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128000" cy="792163"/>
          </a:xfrm>
        </p:spPr>
        <p:txBody>
          <a:bodyPr/>
          <a:lstStyle/>
          <a:p>
            <a:pPr eaLnBrk="1" hangingPunct="1"/>
            <a:r>
              <a:rPr lang="cs-CZ" sz="3200" b="1" cap="all" dirty="0" smtClean="0"/>
              <a:t>Indexy pro hodnocení časových řad</a:t>
            </a:r>
            <a:endParaRPr lang="cs-CZ" sz="3200" cap="all" dirty="0" smtClean="0"/>
          </a:p>
        </p:txBody>
      </p:sp>
    </p:spTree>
    <p:extLst>
      <p:ext uri="{BB962C8B-B14F-4D97-AF65-F5344CB8AC3E}">
        <p14:creationId xmlns:p14="http://schemas.microsoft.com/office/powerpoint/2010/main" val="1858839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69"/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7696200" cy="51133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itchFamily="2" charset="2"/>
              <a:buChar char="§"/>
              <a:defRPr/>
            </a:pPr>
            <a:r>
              <a:rPr lang="cs-CZ" sz="2800" dirty="0" smtClean="0"/>
              <a:t>Dynamika změn a jejich zákonitosti </a:t>
            </a:r>
          </a:p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itchFamily="2" charset="2"/>
              <a:buChar char="§"/>
              <a:defRPr/>
            </a:pPr>
            <a:endParaRPr lang="cs-CZ" sz="2800" dirty="0" smtClean="0"/>
          </a:p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itchFamily="2" charset="2"/>
              <a:buChar char="§"/>
              <a:defRPr/>
            </a:pPr>
            <a:r>
              <a:rPr lang="cs-CZ" sz="2800" dirty="0" smtClean="0"/>
              <a:t>Grafické znázornění</a:t>
            </a:r>
          </a:p>
          <a:p>
            <a:pPr marL="0" indent="0"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itchFamily="2" charset="2"/>
              <a:buNone/>
              <a:defRPr/>
            </a:pPr>
            <a:endParaRPr lang="cs-CZ" sz="2800" dirty="0"/>
          </a:p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itchFamily="2" charset="2"/>
              <a:buChar char="§"/>
              <a:defRPr/>
            </a:pPr>
            <a:r>
              <a:rPr lang="cs-CZ" sz="2800" dirty="0" smtClean="0"/>
              <a:t>Typy řad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130000"/>
              <a:buFont typeface="Arial" pitchFamily="34" charset="0"/>
              <a:buChar char="•"/>
              <a:defRPr/>
            </a:pPr>
            <a:r>
              <a:rPr lang="cs-CZ" sz="2400" dirty="0"/>
              <a:t>o</a:t>
            </a:r>
            <a:r>
              <a:rPr lang="cs-CZ" sz="2400" dirty="0" smtClean="0"/>
              <a:t>kamžikové 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130000"/>
              <a:buFont typeface="Arial" pitchFamily="34" charset="0"/>
              <a:buChar char="•"/>
              <a:defRPr/>
            </a:pPr>
            <a:r>
              <a:rPr lang="cs-CZ" sz="2400" dirty="0"/>
              <a:t>i</a:t>
            </a:r>
            <a:r>
              <a:rPr lang="cs-CZ" sz="2400" dirty="0" smtClean="0"/>
              <a:t>ntervalové </a:t>
            </a:r>
          </a:p>
          <a:p>
            <a:pPr marL="0" indent="0"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itchFamily="2" charset="2"/>
              <a:buNone/>
              <a:defRPr/>
            </a:pPr>
            <a:endParaRPr lang="cs-CZ" sz="2800" dirty="0"/>
          </a:p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itchFamily="2" charset="2"/>
              <a:buChar char="§"/>
              <a:defRPr/>
            </a:pPr>
            <a:r>
              <a:rPr lang="cs-CZ" sz="2800" dirty="0" smtClean="0"/>
              <a:t>Srovnatelnost dat 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130000"/>
              <a:buFont typeface="Arial" pitchFamily="34" charset="0"/>
              <a:buChar char="•"/>
              <a:defRPr/>
            </a:pPr>
            <a:r>
              <a:rPr lang="cs-CZ" sz="2300" dirty="0" smtClean="0"/>
              <a:t>územní, věcná, časová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128000" cy="792163"/>
          </a:xfrm>
        </p:spPr>
        <p:txBody>
          <a:bodyPr/>
          <a:lstStyle/>
          <a:p>
            <a:pPr eaLnBrk="1" hangingPunct="1"/>
            <a:r>
              <a:rPr lang="cs-CZ" sz="3200" b="1" cap="all" dirty="0" smtClean="0"/>
              <a:t>Indexy pro hodnocení časových řad</a:t>
            </a:r>
            <a:endParaRPr lang="cs-CZ" sz="3200" cap="al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780928"/>
            <a:ext cx="8382000" cy="3246934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Clr>
                <a:srgbClr val="FF9900"/>
              </a:buClr>
              <a:buNone/>
            </a:pPr>
            <a:r>
              <a:rPr lang="cs-CZ" sz="2800" b="1" dirty="0">
                <a:solidFill>
                  <a:srgbClr val="0000CC"/>
                </a:solidFill>
              </a:rPr>
              <a:t>ZÁPOČET</a:t>
            </a:r>
          </a:p>
          <a:p>
            <a:pPr lvl="1" eaLnBrk="1" hangingPunct="1">
              <a:lnSpc>
                <a:spcPct val="80000"/>
              </a:lnSpc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cs-CZ" b="1" dirty="0"/>
              <a:t>Docházka, aktivní účast na seminářích</a:t>
            </a:r>
          </a:p>
          <a:p>
            <a:pPr lvl="1" eaLnBrk="1" hangingPunct="1">
              <a:lnSpc>
                <a:spcPct val="80000"/>
              </a:lnSpc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cs-CZ" b="1" dirty="0"/>
              <a:t>Test </a:t>
            </a:r>
          </a:p>
          <a:p>
            <a:pPr eaLnBrk="1" hangingPunct="1">
              <a:lnSpc>
                <a:spcPct val="80000"/>
              </a:lnSpc>
              <a:buClr>
                <a:srgbClr val="FF9900"/>
              </a:buClr>
              <a:buSzPct val="150000"/>
            </a:pPr>
            <a:endParaRPr lang="cs-CZ" sz="2600" b="1" dirty="0"/>
          </a:p>
          <a:p>
            <a:pPr marL="0" indent="0" eaLnBrk="1" hangingPunct="1">
              <a:lnSpc>
                <a:spcPct val="80000"/>
              </a:lnSpc>
              <a:buClr>
                <a:srgbClr val="FF9900"/>
              </a:buClr>
              <a:buNone/>
            </a:pPr>
            <a:r>
              <a:rPr lang="cs-CZ" sz="2800" b="1" dirty="0">
                <a:solidFill>
                  <a:srgbClr val="0000CC"/>
                </a:solidFill>
              </a:rPr>
              <a:t>ZKOUŠKA</a:t>
            </a:r>
          </a:p>
          <a:p>
            <a:pPr lvl="1" eaLnBrk="1" hangingPunct="1">
              <a:lnSpc>
                <a:spcPct val="80000"/>
              </a:lnSpc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cs-CZ" sz="2800" b="1" dirty="0"/>
              <a:t>2 otázky (1 z přednášek, 1 ze seminářů)</a:t>
            </a:r>
          </a:p>
          <a:p>
            <a:pPr lvl="1" eaLnBrk="1" hangingPunct="1">
              <a:lnSpc>
                <a:spcPct val="80000"/>
              </a:lnSpc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cs-CZ" sz="2800" b="1" dirty="0"/>
              <a:t>Termíny zkoušek </a:t>
            </a:r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FontTx/>
              <a:buNone/>
            </a:pPr>
            <a:endParaRPr lang="cs-CZ" sz="2800" b="1" dirty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cs-CZ" sz="2800" dirty="0" smtClean="0">
              <a:solidFill>
                <a:schemeClr val="tx2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7503" y="620688"/>
            <a:ext cx="8964613" cy="215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Aft>
                <a:spcPts val="3200"/>
              </a:spcAft>
            </a:pPr>
            <a:r>
              <a:rPr lang="cs-CZ" sz="4400" dirty="0" smtClean="0">
                <a:solidFill>
                  <a:srgbClr val="0000CC"/>
                </a:solidFill>
              </a:rPr>
              <a:t>SOCIÁLNÍ LÉKAŘSTVÍ</a:t>
            </a:r>
            <a:br>
              <a:rPr lang="cs-CZ" sz="4400" dirty="0" smtClean="0">
                <a:solidFill>
                  <a:srgbClr val="0000CC"/>
                </a:solidFill>
              </a:rPr>
            </a:br>
            <a:r>
              <a:rPr lang="cs-CZ" sz="4400" dirty="0" smtClean="0">
                <a:solidFill>
                  <a:srgbClr val="0000CC"/>
                </a:solidFill>
              </a:rPr>
              <a:t/>
            </a:r>
            <a:br>
              <a:rPr lang="cs-CZ" sz="4400" dirty="0" smtClean="0">
                <a:solidFill>
                  <a:srgbClr val="0000CC"/>
                </a:solidFill>
              </a:rPr>
            </a:br>
            <a:r>
              <a:rPr lang="cs-CZ" sz="3200" b="1" cap="all" dirty="0" smtClean="0">
                <a:solidFill>
                  <a:srgbClr val="0000CC"/>
                </a:solidFill>
                <a:latin typeface="+mn-lt"/>
              </a:rPr>
              <a:t>zápočet a zkouška</a:t>
            </a:r>
            <a:r>
              <a:rPr lang="cs-CZ" sz="2400" dirty="0" smtClean="0">
                <a:solidFill>
                  <a:srgbClr val="0000CC"/>
                </a:solidFill>
              </a:rPr>
              <a:t/>
            </a:r>
            <a:br>
              <a:rPr lang="cs-CZ" sz="2400" dirty="0" smtClean="0">
                <a:solidFill>
                  <a:srgbClr val="0000CC"/>
                </a:solidFill>
              </a:rPr>
            </a:br>
            <a:endParaRPr lang="cs-CZ" sz="3600" b="1" dirty="0" smtClean="0">
              <a:ln w="12700">
                <a:solidFill>
                  <a:srgbClr val="0000CC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907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7696200" cy="648866"/>
          </a:xfrm>
        </p:spPr>
        <p:txBody>
          <a:bodyPr/>
          <a:lstStyle/>
          <a:p>
            <a:pPr eaLnBrk="1" hangingPunct="1"/>
            <a:r>
              <a:rPr lang="cs-CZ" sz="3200" cap="all" dirty="0" smtClean="0">
                <a:solidFill>
                  <a:srgbClr val="0000CC"/>
                </a:solidFill>
              </a:rPr>
              <a:t>Ukazatele zdravotního stavu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696200" cy="5329237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130000"/>
              <a:buFont typeface="Wingdings" pitchFamily="2" charset="2"/>
              <a:buNone/>
              <a:defRPr/>
            </a:pPr>
            <a:endParaRPr lang="cs-CZ" sz="2400" b="1" dirty="0" smtClean="0"/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130000"/>
              <a:buFont typeface="Wingdings" pitchFamily="2" charset="2"/>
              <a:buNone/>
              <a:defRPr/>
            </a:pPr>
            <a:r>
              <a:rPr lang="cs-CZ" sz="2800" b="1" dirty="0" smtClean="0">
                <a:solidFill>
                  <a:srgbClr val="0000CC"/>
                </a:solidFill>
              </a:rPr>
              <a:t>Negativní míry zdraví</a:t>
            </a: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130000"/>
              <a:buFont typeface="Wingdings" pitchFamily="2" charset="2"/>
              <a:buNone/>
              <a:defRPr/>
            </a:pPr>
            <a:endParaRPr lang="cs-CZ" sz="2800" b="1" dirty="0"/>
          </a:p>
          <a:p>
            <a:pPr eaLnBrk="1" hangingPunct="1">
              <a:spcBef>
                <a:spcPts val="0"/>
              </a:spcBef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cs-CZ" sz="2800" b="1" dirty="0">
                <a:solidFill>
                  <a:srgbClr val="C00000"/>
                </a:solidFill>
              </a:rPr>
              <a:t>Evidence nemocí</a:t>
            </a: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130000"/>
              <a:buFont typeface="Wingdings" pitchFamily="2" charset="2"/>
              <a:buNone/>
              <a:defRPr/>
            </a:pPr>
            <a:endParaRPr lang="cs-CZ" sz="2800" b="1" dirty="0" smtClean="0"/>
          </a:p>
          <a:p>
            <a:pPr eaLnBrk="1" hangingPunct="1">
              <a:spcBef>
                <a:spcPts val="0"/>
              </a:spcBef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cs-CZ" sz="2800" b="1" dirty="0">
                <a:solidFill>
                  <a:srgbClr val="C00000"/>
                </a:solidFill>
              </a:rPr>
              <a:t>Evidence úmrtí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7696200" cy="648866"/>
          </a:xfrm>
        </p:spPr>
        <p:txBody>
          <a:bodyPr/>
          <a:lstStyle/>
          <a:p>
            <a:pPr eaLnBrk="1" hangingPunct="1"/>
            <a:r>
              <a:rPr lang="cs-CZ" sz="3200" cap="all" dirty="0" smtClean="0">
                <a:solidFill>
                  <a:srgbClr val="0000CC"/>
                </a:solidFill>
              </a:rPr>
              <a:t>Ukazatele zdravotního stavu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696200" cy="5329237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130000"/>
              <a:buFont typeface="Wingdings" pitchFamily="2" charset="2"/>
              <a:buNone/>
              <a:defRPr/>
            </a:pPr>
            <a:endParaRPr lang="cs-CZ" sz="2400" b="1" dirty="0" smtClean="0"/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130000"/>
              <a:buFont typeface="Wingdings" pitchFamily="2" charset="2"/>
              <a:buNone/>
              <a:defRPr/>
            </a:pPr>
            <a:r>
              <a:rPr lang="cs-CZ" sz="2800" b="1" dirty="0" smtClean="0">
                <a:solidFill>
                  <a:srgbClr val="0000CC"/>
                </a:solidFill>
              </a:rPr>
              <a:t>Negativní míry zdraví</a:t>
            </a: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130000"/>
              <a:buFont typeface="Wingdings" pitchFamily="2" charset="2"/>
              <a:buNone/>
              <a:defRPr/>
            </a:pPr>
            <a:endParaRPr lang="cs-CZ" sz="2800" b="1" dirty="0"/>
          </a:p>
          <a:p>
            <a:pPr eaLnBrk="1" hangingPunct="1">
              <a:spcBef>
                <a:spcPts val="0"/>
              </a:spcBef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cs-CZ" sz="2800" b="1" dirty="0">
                <a:solidFill>
                  <a:srgbClr val="C00000"/>
                </a:solidFill>
              </a:rPr>
              <a:t>Evidence nemocí</a:t>
            </a:r>
          </a:p>
          <a:p>
            <a:pPr lvl="1" eaLnBrk="1" hangingPunct="1">
              <a:spcBef>
                <a:spcPts val="0"/>
              </a:spcBef>
              <a:buClr>
                <a:srgbClr val="3D3DF5"/>
              </a:buClr>
              <a:buFont typeface="Arial" pitchFamily="34" charset="0"/>
              <a:buChar char="•"/>
              <a:defRPr/>
            </a:pPr>
            <a:r>
              <a:rPr lang="cs-CZ" sz="2800" dirty="0"/>
              <a:t>Statistika pracovní neschopnosti</a:t>
            </a:r>
          </a:p>
          <a:p>
            <a:pPr lvl="1" eaLnBrk="1" hangingPunct="1">
              <a:spcBef>
                <a:spcPts val="0"/>
              </a:spcBef>
              <a:buClr>
                <a:srgbClr val="3D3DF5"/>
              </a:buClr>
              <a:buFont typeface="Arial" pitchFamily="34" charset="0"/>
              <a:buChar char="•"/>
              <a:defRPr/>
            </a:pPr>
            <a:r>
              <a:rPr lang="cs-CZ" sz="2800" dirty="0"/>
              <a:t>Statistika hospitalizovaných</a:t>
            </a:r>
          </a:p>
          <a:p>
            <a:pPr lvl="1" eaLnBrk="1" hangingPunct="1">
              <a:spcBef>
                <a:spcPts val="0"/>
              </a:spcBef>
              <a:buClr>
                <a:srgbClr val="3D3DF5"/>
              </a:buClr>
              <a:buFont typeface="Arial" pitchFamily="34" charset="0"/>
              <a:buChar char="•"/>
              <a:defRPr/>
            </a:pPr>
            <a:r>
              <a:rPr lang="cs-CZ" sz="2800" dirty="0"/>
              <a:t>Statistika povinně hlášených nemocí</a:t>
            </a: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130000"/>
              <a:buFont typeface="Wingdings" pitchFamily="2" charset="2"/>
              <a:buNone/>
              <a:defRPr/>
            </a:pPr>
            <a:endParaRPr lang="cs-CZ" sz="2800" b="1" dirty="0" smtClean="0"/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4467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7696200" cy="792163"/>
          </a:xfrm>
        </p:spPr>
        <p:txBody>
          <a:bodyPr/>
          <a:lstStyle/>
          <a:p>
            <a:pPr eaLnBrk="1" hangingPunct="1"/>
            <a:r>
              <a:rPr lang="cs-CZ" sz="3200" cap="all" dirty="0" smtClean="0">
                <a:solidFill>
                  <a:srgbClr val="0000CC"/>
                </a:solidFill>
              </a:rPr>
              <a:t>Mezinárodní klasifikace nemocí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28800"/>
            <a:ext cx="7696200" cy="5329237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cs-CZ" sz="2400" b="1" dirty="0" smtClean="0"/>
              <a:t>  </a:t>
            </a:r>
            <a:r>
              <a:rPr lang="cs-CZ" sz="2800" b="1" dirty="0" smtClean="0">
                <a:hlinkClick r:id="rId3"/>
              </a:rPr>
              <a:t>Mezinárodní klasifikace nemocí</a:t>
            </a:r>
            <a:r>
              <a:rPr lang="cs-CZ" sz="2800" b="1" dirty="0" smtClean="0"/>
              <a:t>, 10.revize,                                      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cs-CZ" sz="2800" b="1" dirty="0" smtClean="0"/>
              <a:t>    2. aktualizované vydání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defRPr/>
            </a:pPr>
            <a:r>
              <a:rPr lang="cs-CZ" sz="2800" dirty="0"/>
              <a:t>22 kapitol, alfanumerické </a:t>
            </a:r>
            <a:r>
              <a:rPr lang="cs-CZ" sz="2800" dirty="0" smtClean="0"/>
              <a:t>kódy</a:t>
            </a:r>
            <a:endParaRPr lang="cs-CZ" sz="2800" dirty="0"/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defRPr/>
            </a:pPr>
            <a:r>
              <a:rPr lang="cs-CZ" sz="2800" b="1" dirty="0" smtClean="0"/>
              <a:t>Klasifikace nemocí</a:t>
            </a:r>
            <a:r>
              <a:rPr lang="cs-CZ" sz="2800" dirty="0" smtClean="0"/>
              <a:t> (úrazů, vad, poruch, komplikací, léčebné péče atd.) </a:t>
            </a:r>
            <a:r>
              <a:rPr lang="cs-CZ" sz="2800" b="1" dirty="0" smtClean="0"/>
              <a:t>do kapitol, podkapitol a skupin</a:t>
            </a:r>
            <a:r>
              <a:rPr lang="cs-CZ" sz="2800" dirty="0" smtClean="0"/>
              <a:t>.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defRPr/>
            </a:pPr>
            <a:r>
              <a:rPr lang="cs-CZ" sz="2800" dirty="0" smtClean="0"/>
              <a:t>Statistické zpracování a srovnávání.</a:t>
            </a:r>
          </a:p>
          <a:p>
            <a:pPr eaLnBrk="1" hangingPunct="1"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8318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234"/>
            <a:ext cx="6048672" cy="685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85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692150"/>
            <a:ext cx="7696200" cy="46926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b="1" dirty="0" smtClean="0"/>
              <a:t>MKN-10: Příklad</a:t>
            </a:r>
          </a:p>
          <a:p>
            <a:pPr eaLnBrk="1" hangingPunct="1">
              <a:buFont typeface="Wingdings" pitchFamily="2" charset="2"/>
              <a:buNone/>
            </a:pPr>
            <a:endParaRPr lang="cs-CZ" b="1" dirty="0" smtClean="0"/>
          </a:p>
          <a:p>
            <a:pPr lvl="1" eaLnBrk="1" hangingPunct="1">
              <a:buClr>
                <a:srgbClr val="0000CC"/>
              </a:buClr>
            </a:pPr>
            <a:r>
              <a:rPr lang="cs-CZ" dirty="0" smtClean="0"/>
              <a:t>II. </a:t>
            </a:r>
            <a:r>
              <a:rPr lang="cs-CZ" sz="3100" dirty="0" smtClean="0"/>
              <a:t>Kapitola: Novotvary (C00-D48)</a:t>
            </a:r>
          </a:p>
          <a:p>
            <a:pPr lvl="2" eaLnBrk="1" hangingPunct="1"/>
            <a:r>
              <a:rPr lang="cs-CZ" sz="3100" dirty="0" smtClean="0"/>
              <a:t>ZN trávicího ústrojí (C15-C26)</a:t>
            </a:r>
          </a:p>
          <a:p>
            <a:pPr lvl="3" eaLnBrk="1" hangingPunct="1"/>
            <a:r>
              <a:rPr lang="cs-CZ" sz="3100" dirty="0" smtClean="0"/>
              <a:t>ZN jícnu C15</a:t>
            </a:r>
          </a:p>
          <a:p>
            <a:pPr lvl="3" eaLnBrk="1" hangingPunct="1"/>
            <a:r>
              <a:rPr lang="cs-CZ" sz="3100" dirty="0" smtClean="0"/>
              <a:t>C15.3: ZN horní třetina jícnu</a:t>
            </a:r>
          </a:p>
        </p:txBody>
      </p:sp>
    </p:spTree>
    <p:extLst>
      <p:ext uri="{BB962C8B-B14F-4D97-AF65-F5344CB8AC3E}">
        <p14:creationId xmlns:p14="http://schemas.microsoft.com/office/powerpoint/2010/main" val="95143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4176713" cy="4967287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b="1" dirty="0" smtClean="0">
                <a:solidFill>
                  <a:srgbClr val="C00000"/>
                </a:solidFill>
                <a:latin typeface="+mj-lt"/>
              </a:rPr>
              <a:t>Klady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 smtClean="0"/>
              <a:t>údaje pro popis zdravotního stavu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dirty="0" smtClean="0"/>
              <a:t>srovnávání</a:t>
            </a:r>
            <a:r>
              <a:rPr lang="cs-CZ" sz="2400" dirty="0" smtClean="0"/>
              <a:t>, hodnocení trendů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 smtClean="0"/>
              <a:t>východisko pro počáteční fáze výzkumu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 smtClean="0"/>
              <a:t>všeobecně dostupný a relativně levný zdroj informací</a:t>
            </a:r>
          </a:p>
        </p:txBody>
      </p:sp>
      <p:sp>
        <p:nvSpPr>
          <p:cNvPr id="6451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125538"/>
            <a:ext cx="4032250" cy="51117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b="1" dirty="0" smtClean="0">
                <a:solidFill>
                  <a:srgbClr val="C00000"/>
                </a:solidFill>
                <a:latin typeface="+mj-lt"/>
              </a:rPr>
              <a:t>Zápory</a:t>
            </a:r>
          </a:p>
          <a:p>
            <a:pPr eaLnBrk="1" hangingPunct="1">
              <a:lnSpc>
                <a:spcPct val="80000"/>
              </a:lnSpc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fenomén ledovce</a:t>
            </a:r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611188" y="1125538"/>
            <a:ext cx="144462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64517" name="Rectangle 6"/>
          <p:cNvSpPr>
            <a:spLocks noChangeArrowheads="1"/>
          </p:cNvSpPr>
          <p:nvPr/>
        </p:nvSpPr>
        <p:spPr bwMode="auto">
          <a:xfrm>
            <a:off x="360363" y="1666875"/>
            <a:ext cx="424815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64518" name="Rectangle 7"/>
          <p:cNvSpPr>
            <a:spLocks noChangeArrowheads="1"/>
          </p:cNvSpPr>
          <p:nvPr/>
        </p:nvSpPr>
        <p:spPr bwMode="auto">
          <a:xfrm>
            <a:off x="539750" y="1196975"/>
            <a:ext cx="388778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64519" name="Rectangle 8"/>
          <p:cNvSpPr>
            <a:spLocks noChangeArrowheads="1"/>
          </p:cNvSpPr>
          <p:nvPr/>
        </p:nvSpPr>
        <p:spPr bwMode="auto">
          <a:xfrm>
            <a:off x="4643438" y="1557338"/>
            <a:ext cx="4032250" cy="47513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64520" name="Nadpis 1"/>
          <p:cNvSpPr>
            <a:spLocks noGrp="1"/>
          </p:cNvSpPr>
          <p:nvPr>
            <p:ph type="title"/>
          </p:nvPr>
        </p:nvSpPr>
        <p:spPr>
          <a:xfrm>
            <a:off x="250825" y="260648"/>
            <a:ext cx="7696200" cy="812800"/>
          </a:xfrm>
        </p:spPr>
        <p:txBody>
          <a:bodyPr/>
          <a:lstStyle/>
          <a:p>
            <a:r>
              <a:rPr lang="cs-CZ" cap="all" dirty="0" smtClean="0">
                <a:solidFill>
                  <a:srgbClr val="0000CC"/>
                </a:solidFill>
              </a:rPr>
              <a:t>Statistika nemocnosti</a:t>
            </a:r>
          </a:p>
        </p:txBody>
      </p:sp>
      <p:sp>
        <p:nvSpPr>
          <p:cNvPr id="64521" name="Rectangle 8"/>
          <p:cNvSpPr>
            <a:spLocks noChangeArrowheads="1"/>
          </p:cNvSpPr>
          <p:nvPr/>
        </p:nvSpPr>
        <p:spPr bwMode="auto">
          <a:xfrm>
            <a:off x="250825" y="1589088"/>
            <a:ext cx="4167188" cy="47529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660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08962" cy="927100"/>
          </a:xfrm>
        </p:spPr>
        <p:txBody>
          <a:bodyPr/>
          <a:lstStyle/>
          <a:p>
            <a:pPr eaLnBrk="1" hangingPunct="1"/>
            <a:r>
              <a:rPr lang="cs-CZ" dirty="0" smtClean="0"/>
              <a:t>Fenomén ledovce</a:t>
            </a:r>
            <a:endParaRPr lang="cs-CZ" b="1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205038"/>
            <a:ext cx="4321175" cy="3657600"/>
          </a:xfrm>
        </p:spPr>
        <p:txBody>
          <a:bodyPr/>
          <a:lstStyle/>
          <a:p>
            <a:pPr eaLnBrk="1" hangingPunct="1"/>
            <a:endParaRPr lang="cs-CZ" sz="2000" dirty="0" smtClean="0"/>
          </a:p>
          <a:p>
            <a:pPr eaLnBrk="1" hangingPunct="1"/>
            <a:r>
              <a:rPr lang="cs-CZ" sz="2000" dirty="0" smtClean="0"/>
              <a:t>Osoby, které navštíví zdravotnické zařízení.</a:t>
            </a:r>
          </a:p>
          <a:p>
            <a:pPr eaLnBrk="1" hangingPunct="1"/>
            <a:endParaRPr lang="cs-CZ" sz="2000" dirty="0" smtClean="0"/>
          </a:p>
          <a:p>
            <a:pPr eaLnBrk="1" hangingPunct="1">
              <a:buFont typeface="Wingdings" pitchFamily="2" charset="2"/>
              <a:buNone/>
            </a:pPr>
            <a:endParaRPr lang="cs-CZ" sz="2000" dirty="0" smtClean="0"/>
          </a:p>
          <a:p>
            <a:pPr eaLnBrk="1" hangingPunct="1"/>
            <a:r>
              <a:rPr lang="cs-CZ" sz="2000" dirty="0" smtClean="0"/>
              <a:t>Nemoc v latentní fázi. </a:t>
            </a:r>
          </a:p>
          <a:p>
            <a:pPr eaLnBrk="1" hangingPunct="1"/>
            <a:r>
              <a:rPr lang="cs-CZ" sz="2000" dirty="0" smtClean="0"/>
              <a:t>Nemocní, kteří nenavštíví ZZ.</a:t>
            </a:r>
          </a:p>
          <a:p>
            <a:pPr eaLnBrk="1" hangingPunct="1"/>
            <a:r>
              <a:rPr lang="cs-CZ" sz="2000" dirty="0" smtClean="0"/>
              <a:t>Trvalé následky nemocí - zdravotní handicapy. </a:t>
            </a:r>
          </a:p>
          <a:p>
            <a:pPr eaLnBrk="1" hangingPunct="1"/>
            <a:r>
              <a:rPr lang="cs-CZ" sz="2000" dirty="0" smtClean="0"/>
              <a:t>Osoby, jež nemoc nevnímají.</a:t>
            </a:r>
          </a:p>
        </p:txBody>
      </p:sp>
      <p:pic>
        <p:nvPicPr>
          <p:cNvPr id="65540" name="Picture 4" descr="Icebergfot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388" y="2060575"/>
            <a:ext cx="3651250" cy="3946525"/>
          </a:xfrm>
        </p:spPr>
      </p:pic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4500563" y="3357563"/>
            <a:ext cx="3887787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6025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4176713" cy="4967287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b="1" dirty="0" smtClean="0">
                <a:solidFill>
                  <a:srgbClr val="C00000"/>
                </a:solidFill>
                <a:latin typeface="+mj-lt"/>
              </a:rPr>
              <a:t>Klady</a:t>
            </a:r>
          </a:p>
          <a:p>
            <a:pPr eaLnBrk="1" hangingPunct="1">
              <a:lnSpc>
                <a:spcPct val="80000"/>
              </a:lnSpc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údaje pro popis zdravotního stavu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srovnávání, hodnocení trendů (vývoje v čase)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východisko pro počáteční fáze výzkumu (formulace pracovních hypotéz)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všeobecně dostupný a relativně levný zdroj informací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06938" y="1123950"/>
            <a:ext cx="4032250" cy="51847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b="1" dirty="0" smtClean="0">
                <a:solidFill>
                  <a:srgbClr val="C00000"/>
                </a:solidFill>
                <a:latin typeface="+mj-lt"/>
              </a:rPr>
              <a:t>Zápory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 smtClean="0"/>
              <a:t>fenomén ledovce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cs-CZ" sz="2400" dirty="0" smtClean="0"/>
              <a:t>nekompletnost dat 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2400" dirty="0"/>
              <a:t> </a:t>
            </a:r>
            <a:r>
              <a:rPr lang="cs-CZ" sz="2400" dirty="0" smtClean="0"/>
              <a:t> 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 smtClean="0"/>
              <a:t>neznámá správnost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 smtClean="0"/>
              <a:t>živelnost, nepropojenost </a:t>
            </a:r>
          </a:p>
        </p:txBody>
      </p:sp>
      <p:sp>
        <p:nvSpPr>
          <p:cNvPr id="66564" name="Rectangle 5"/>
          <p:cNvSpPr>
            <a:spLocks noChangeArrowheads="1"/>
          </p:cNvSpPr>
          <p:nvPr/>
        </p:nvSpPr>
        <p:spPr bwMode="auto">
          <a:xfrm>
            <a:off x="611188" y="1125538"/>
            <a:ext cx="144462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66565" name="Rectangle 6"/>
          <p:cNvSpPr>
            <a:spLocks noChangeArrowheads="1"/>
          </p:cNvSpPr>
          <p:nvPr/>
        </p:nvSpPr>
        <p:spPr bwMode="auto">
          <a:xfrm>
            <a:off x="360363" y="1666875"/>
            <a:ext cx="424815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66566" name="Rectangle 7"/>
          <p:cNvSpPr>
            <a:spLocks noChangeArrowheads="1"/>
          </p:cNvSpPr>
          <p:nvPr/>
        </p:nvSpPr>
        <p:spPr bwMode="auto">
          <a:xfrm>
            <a:off x="539750" y="1196975"/>
            <a:ext cx="388778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66567" name="Rectangle 8"/>
          <p:cNvSpPr>
            <a:spLocks noChangeArrowheads="1"/>
          </p:cNvSpPr>
          <p:nvPr/>
        </p:nvSpPr>
        <p:spPr bwMode="auto">
          <a:xfrm>
            <a:off x="4716463" y="1557338"/>
            <a:ext cx="4032250" cy="47513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66568" name="Nadpis 1"/>
          <p:cNvSpPr>
            <a:spLocks noGrp="1"/>
          </p:cNvSpPr>
          <p:nvPr>
            <p:ph type="title"/>
          </p:nvPr>
        </p:nvSpPr>
        <p:spPr>
          <a:xfrm>
            <a:off x="250825" y="260648"/>
            <a:ext cx="7696200" cy="814387"/>
          </a:xfrm>
        </p:spPr>
        <p:txBody>
          <a:bodyPr/>
          <a:lstStyle/>
          <a:p>
            <a:r>
              <a:rPr lang="cs-CZ" cap="all" dirty="0" smtClean="0">
                <a:solidFill>
                  <a:srgbClr val="0000CC"/>
                </a:solidFill>
              </a:rPr>
              <a:t>Statistika nemocnosti</a:t>
            </a:r>
          </a:p>
        </p:txBody>
      </p:sp>
      <p:sp>
        <p:nvSpPr>
          <p:cNvPr id="66569" name="Rectangle 8"/>
          <p:cNvSpPr>
            <a:spLocks noChangeArrowheads="1"/>
          </p:cNvSpPr>
          <p:nvPr/>
        </p:nvSpPr>
        <p:spPr bwMode="auto">
          <a:xfrm>
            <a:off x="250825" y="1589088"/>
            <a:ext cx="4275138" cy="47196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64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dirty="0" smtClean="0">
                <a:solidFill>
                  <a:srgbClr val="0000CC"/>
                </a:solidFill>
              </a:rPr>
              <a:t>Ukazatele zdravotního stavu   </a:t>
            </a:r>
            <a:br>
              <a:rPr lang="cs-CZ" sz="3600" dirty="0" smtClean="0">
                <a:solidFill>
                  <a:srgbClr val="0000CC"/>
                </a:solidFill>
              </a:rPr>
            </a:br>
            <a:r>
              <a:rPr lang="cs-CZ" sz="3600" dirty="0" smtClean="0">
                <a:solidFill>
                  <a:srgbClr val="0000CC"/>
                </a:solidFill>
              </a:rPr>
              <a:t>založené na evidenci nemocí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889125"/>
            <a:ext cx="7696200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00CC"/>
              </a:buClr>
              <a:buSzTx/>
              <a:buFont typeface="Wingdings" pitchFamily="2" charset="2"/>
              <a:buNone/>
              <a:defRPr/>
            </a:pPr>
            <a:endParaRPr lang="cs-CZ" sz="2800" b="1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cs-CZ" sz="2400" b="1" dirty="0" smtClean="0">
                <a:solidFill>
                  <a:srgbClr val="C00000"/>
                </a:solidFill>
              </a:rPr>
              <a:t>Incidence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endParaRPr lang="cs-CZ" sz="2400" dirty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cs-CZ" sz="2400" b="1" dirty="0" smtClean="0">
                <a:solidFill>
                  <a:srgbClr val="C00000"/>
                </a:solidFill>
              </a:rPr>
              <a:t>Prevalence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endParaRPr lang="cs-CZ" sz="2400" dirty="0" smtClean="0">
              <a:solidFill>
                <a:srgbClr val="C00000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dirty="0" smtClean="0">
                <a:solidFill>
                  <a:srgbClr val="C00000"/>
                </a:solidFill>
              </a:rPr>
              <a:t>Průměrná doba trvání nemoci</a:t>
            </a:r>
            <a:endParaRPr lang="cs-CZ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558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7696200" cy="648866"/>
          </a:xfrm>
        </p:spPr>
        <p:txBody>
          <a:bodyPr/>
          <a:lstStyle/>
          <a:p>
            <a:pPr eaLnBrk="1" hangingPunct="1"/>
            <a:r>
              <a:rPr lang="cs-CZ" sz="3200" cap="all" dirty="0" smtClean="0">
                <a:solidFill>
                  <a:srgbClr val="0000CC"/>
                </a:solidFill>
              </a:rPr>
              <a:t>Ukazatele zdravotního stavu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696200" cy="5329237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130000"/>
              <a:buFont typeface="Wingdings" pitchFamily="2" charset="2"/>
              <a:buNone/>
              <a:defRPr/>
            </a:pPr>
            <a:endParaRPr lang="cs-CZ" sz="2400" b="1" dirty="0" smtClean="0"/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130000"/>
              <a:buFont typeface="Wingdings" pitchFamily="2" charset="2"/>
              <a:buNone/>
              <a:defRPr/>
            </a:pPr>
            <a:r>
              <a:rPr lang="cs-CZ" sz="2800" b="1" dirty="0" smtClean="0">
                <a:solidFill>
                  <a:srgbClr val="0000CC"/>
                </a:solidFill>
              </a:rPr>
              <a:t>Negativní míry zdraví</a:t>
            </a: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130000"/>
              <a:buFont typeface="Wingdings" pitchFamily="2" charset="2"/>
              <a:buNone/>
              <a:defRPr/>
            </a:pPr>
            <a:endParaRPr lang="cs-CZ" sz="2800" b="1" dirty="0"/>
          </a:p>
          <a:p>
            <a:pPr eaLnBrk="1" hangingPunct="1">
              <a:spcBef>
                <a:spcPts val="0"/>
              </a:spcBef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cs-CZ" sz="2800" b="1" dirty="0">
                <a:solidFill>
                  <a:srgbClr val="C00000"/>
                </a:solidFill>
              </a:rPr>
              <a:t>Evidence nemocí</a:t>
            </a:r>
          </a:p>
          <a:p>
            <a:pPr lvl="1" eaLnBrk="1" hangingPunct="1">
              <a:spcBef>
                <a:spcPts val="0"/>
              </a:spcBef>
              <a:buClr>
                <a:srgbClr val="3D3DF5"/>
              </a:buClr>
              <a:buFont typeface="Arial" pitchFamily="34" charset="0"/>
              <a:buChar char="•"/>
              <a:defRPr/>
            </a:pPr>
            <a:r>
              <a:rPr lang="cs-CZ" sz="2800" dirty="0"/>
              <a:t>Statistika pracovní neschopnosti</a:t>
            </a:r>
          </a:p>
          <a:p>
            <a:pPr lvl="1" eaLnBrk="1" hangingPunct="1">
              <a:spcBef>
                <a:spcPts val="0"/>
              </a:spcBef>
              <a:buClr>
                <a:srgbClr val="3D3DF5"/>
              </a:buClr>
              <a:buFont typeface="Arial" pitchFamily="34" charset="0"/>
              <a:buChar char="•"/>
              <a:defRPr/>
            </a:pPr>
            <a:r>
              <a:rPr lang="cs-CZ" sz="2800" dirty="0"/>
              <a:t>Statistika hospitalizovaných</a:t>
            </a:r>
          </a:p>
          <a:p>
            <a:pPr lvl="1" eaLnBrk="1" hangingPunct="1">
              <a:spcBef>
                <a:spcPts val="0"/>
              </a:spcBef>
              <a:buClr>
                <a:srgbClr val="3D3DF5"/>
              </a:buClr>
              <a:buFont typeface="Arial" pitchFamily="34" charset="0"/>
              <a:buChar char="•"/>
              <a:defRPr/>
            </a:pPr>
            <a:r>
              <a:rPr lang="cs-CZ" sz="2800" dirty="0"/>
              <a:t>Statistika povinně hlášených nemocí</a:t>
            </a: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130000"/>
              <a:buFont typeface="Wingdings" pitchFamily="2" charset="2"/>
              <a:buNone/>
              <a:defRPr/>
            </a:pPr>
            <a:endParaRPr lang="cs-CZ" sz="2800" b="1" dirty="0" smtClean="0"/>
          </a:p>
          <a:p>
            <a:pPr eaLnBrk="1" hangingPunct="1">
              <a:spcBef>
                <a:spcPts val="0"/>
              </a:spcBef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cs-CZ" sz="2800" b="1" dirty="0">
                <a:solidFill>
                  <a:srgbClr val="C00000"/>
                </a:solidFill>
              </a:rPr>
              <a:t>Evidence úmrtí</a:t>
            </a:r>
          </a:p>
          <a:p>
            <a:pPr lvl="1" eaLnBrk="1" hangingPunct="1">
              <a:spcBef>
                <a:spcPts val="0"/>
              </a:spcBef>
              <a:buClr>
                <a:srgbClr val="3D3DF5"/>
              </a:buClr>
              <a:buFont typeface="Arial" pitchFamily="34" charset="0"/>
              <a:buChar char="•"/>
              <a:defRPr/>
            </a:pPr>
            <a:r>
              <a:rPr lang="cs-CZ" sz="2800" dirty="0"/>
              <a:t>Statistika zemřelých</a:t>
            </a:r>
          </a:p>
          <a:p>
            <a:pPr lvl="1" eaLnBrk="1" hangingPunct="1">
              <a:spcBef>
                <a:spcPts val="0"/>
              </a:spcBef>
              <a:buClr>
                <a:srgbClr val="3D3DF5"/>
              </a:buClr>
              <a:buFont typeface="Arial" pitchFamily="34" charset="0"/>
              <a:buChar char="•"/>
              <a:defRPr/>
            </a:pPr>
            <a:r>
              <a:rPr lang="cs-CZ" sz="2800" dirty="0"/>
              <a:t>Statistika příčin smrti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0428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276872"/>
            <a:ext cx="8382000" cy="324693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6565F7"/>
              </a:buClr>
              <a:buNone/>
            </a:pPr>
            <a:endParaRPr lang="cs-CZ" sz="2400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C00000"/>
              </a:buClr>
            </a:pPr>
            <a:r>
              <a:rPr lang="cs-CZ" sz="2800" b="1" dirty="0">
                <a:solidFill>
                  <a:srgbClr val="0000CC"/>
                </a:solidFill>
              </a:rPr>
              <a:t>Metody studia zdravotního stavu populace</a:t>
            </a:r>
          </a:p>
          <a:p>
            <a:pPr lvl="1" eaLnBrk="1" hangingPunct="1">
              <a:lnSpc>
                <a:spcPct val="90000"/>
              </a:lnSpc>
              <a:buClr>
                <a:srgbClr val="3D3DF5"/>
              </a:buClr>
              <a:buSzPct val="70000"/>
              <a:buFont typeface="Wingdings" pitchFamily="2" charset="2"/>
              <a:buChar char="l"/>
            </a:pPr>
            <a:r>
              <a:rPr lang="cs-CZ" sz="2800" b="1" dirty="0"/>
              <a:t>rutinní statistiky</a:t>
            </a:r>
          </a:p>
          <a:p>
            <a:pPr lvl="1" eaLnBrk="1" hangingPunct="1">
              <a:lnSpc>
                <a:spcPct val="90000"/>
              </a:lnSpc>
              <a:buClr>
                <a:srgbClr val="3D3DF5"/>
              </a:buClr>
              <a:buSzPct val="70000"/>
              <a:buFont typeface="Wingdings" pitchFamily="2" charset="2"/>
              <a:buChar char="l"/>
            </a:pPr>
            <a:r>
              <a:rPr lang="cs-CZ" sz="2800" b="1" dirty="0"/>
              <a:t>epidemiologické metody</a:t>
            </a:r>
          </a:p>
          <a:p>
            <a:pPr lvl="1" eaLnBrk="1" hangingPunct="1">
              <a:lnSpc>
                <a:spcPct val="90000"/>
              </a:lnSpc>
              <a:buClr>
                <a:srgbClr val="3D3DF5"/>
              </a:buClr>
              <a:buSzPct val="70000"/>
              <a:buFont typeface="Wingdings" pitchFamily="2" charset="2"/>
              <a:buChar char="l"/>
            </a:pPr>
            <a:r>
              <a:rPr lang="cs-CZ" sz="2800" b="1" dirty="0"/>
              <a:t>statistika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FontTx/>
              <a:buNone/>
            </a:pPr>
            <a:endParaRPr lang="cs-CZ" sz="2800" b="1" dirty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cs-CZ" sz="2800" dirty="0" smtClean="0">
              <a:solidFill>
                <a:schemeClr val="tx2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7503" y="620688"/>
            <a:ext cx="8964613" cy="215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Aft>
                <a:spcPts val="3200"/>
              </a:spcAft>
            </a:pPr>
            <a:r>
              <a:rPr lang="cs-CZ" sz="4400" dirty="0" smtClean="0">
                <a:solidFill>
                  <a:srgbClr val="0000CC"/>
                </a:solidFill>
              </a:rPr>
              <a:t>SOCIÁLNÍ LÉKAŘSTVÍ</a:t>
            </a:r>
            <a:br>
              <a:rPr lang="cs-CZ" sz="4400" dirty="0" smtClean="0">
                <a:solidFill>
                  <a:srgbClr val="0000CC"/>
                </a:solidFill>
              </a:rPr>
            </a:br>
            <a:r>
              <a:rPr lang="cs-CZ" sz="4400" dirty="0" smtClean="0">
                <a:solidFill>
                  <a:srgbClr val="0000CC"/>
                </a:solidFill>
              </a:rPr>
              <a:t/>
            </a:r>
            <a:br>
              <a:rPr lang="cs-CZ" sz="4400" dirty="0" smtClean="0">
                <a:solidFill>
                  <a:srgbClr val="0000CC"/>
                </a:solidFill>
              </a:rPr>
            </a:br>
            <a:r>
              <a:rPr lang="cs-CZ" sz="3200" b="1" cap="all" dirty="0" smtClean="0">
                <a:solidFill>
                  <a:srgbClr val="0000CC"/>
                </a:solidFill>
                <a:latin typeface="+mn-lt"/>
              </a:rPr>
              <a:t>semináře</a:t>
            </a:r>
            <a:r>
              <a:rPr lang="cs-CZ" sz="2400" dirty="0" smtClean="0">
                <a:solidFill>
                  <a:srgbClr val="0000CC"/>
                </a:solidFill>
              </a:rPr>
              <a:t/>
            </a:r>
            <a:br>
              <a:rPr lang="cs-CZ" sz="2400" dirty="0" smtClean="0">
                <a:solidFill>
                  <a:srgbClr val="0000CC"/>
                </a:solidFill>
              </a:rPr>
            </a:br>
            <a:endParaRPr lang="cs-CZ" sz="3600" b="1" dirty="0" smtClean="0">
              <a:ln w="12700">
                <a:solidFill>
                  <a:srgbClr val="0000CC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9858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7696200" cy="592138"/>
          </a:xfrm>
        </p:spPr>
        <p:txBody>
          <a:bodyPr/>
          <a:lstStyle/>
          <a:p>
            <a:pPr eaLnBrk="1" hangingPunct="1"/>
            <a:r>
              <a:rPr lang="cs-CZ" sz="3200" cap="all" dirty="0" smtClean="0">
                <a:solidFill>
                  <a:srgbClr val="0000CC"/>
                </a:solidFill>
              </a:rPr>
              <a:t>Statistika zemřelých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986713" cy="40386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 dirty="0">
                <a:solidFill>
                  <a:srgbClr val="C00000"/>
                </a:solidFill>
              </a:rPr>
              <a:t>ÚMRTNOST</a:t>
            </a:r>
            <a:r>
              <a:rPr lang="cs-CZ" sz="2800" b="1" dirty="0"/>
              <a:t> (mortalita)</a:t>
            </a:r>
            <a:r>
              <a:rPr lang="cs-CZ" sz="2800" dirty="0"/>
              <a:t> </a:t>
            </a:r>
            <a:r>
              <a:rPr lang="cs-CZ" sz="2800" dirty="0" smtClean="0"/>
              <a:t>jako indikátor zdraví   </a:t>
            </a:r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b="1" dirty="0" smtClean="0">
                <a:solidFill>
                  <a:srgbClr val="C00000"/>
                </a:solidFill>
              </a:rPr>
              <a:t>List </a:t>
            </a:r>
            <a:r>
              <a:rPr lang="cs-CZ" b="1" dirty="0">
                <a:solidFill>
                  <a:srgbClr val="C00000"/>
                </a:solidFill>
              </a:rPr>
              <a:t>o prohlídce </a:t>
            </a:r>
            <a:r>
              <a:rPr lang="cs-CZ" b="1" dirty="0" smtClean="0">
                <a:solidFill>
                  <a:srgbClr val="C00000"/>
                </a:solidFill>
              </a:rPr>
              <a:t>mrtvého</a:t>
            </a:r>
          </a:p>
          <a:p>
            <a:pPr eaLnBrk="1" hangingPunct="1">
              <a:defRPr/>
            </a:pPr>
            <a:endParaRPr lang="cs-CZ" b="1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dirty="0"/>
          </a:p>
          <a:p>
            <a:pPr eaLnBrk="1" hangingPunct="1">
              <a:defRPr/>
            </a:pPr>
            <a:endParaRPr lang="cs-CZ" b="1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3369" y="1290216"/>
            <a:ext cx="3771900" cy="530713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cs-CZ" b="1" dirty="0" smtClean="0">
                <a:solidFill>
                  <a:srgbClr val="C00000"/>
                </a:solidFill>
              </a:rPr>
              <a:t>Přednosti</a:t>
            </a:r>
            <a:endParaRPr lang="cs-CZ" sz="23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cs-CZ" sz="2300" dirty="0" smtClean="0"/>
              <a:t>úmrtí je neopakovatelné, snadno rozpoznatelné</a:t>
            </a:r>
          </a:p>
          <a:p>
            <a:pPr eaLnBrk="1" hangingPunct="1"/>
            <a:r>
              <a:rPr lang="cs-CZ" sz="2300" dirty="0" smtClean="0"/>
              <a:t>lze přesně časově určit</a:t>
            </a:r>
          </a:p>
          <a:p>
            <a:pPr eaLnBrk="1" hangingPunct="1"/>
            <a:r>
              <a:rPr lang="cs-CZ" sz="2300" dirty="0"/>
              <a:t>l</a:t>
            </a:r>
            <a:r>
              <a:rPr lang="cs-CZ" sz="2300" dirty="0" smtClean="0"/>
              <a:t>ze měřit p-st výskytu úmrtí v populaci</a:t>
            </a:r>
          </a:p>
          <a:p>
            <a:pPr eaLnBrk="1" hangingPunct="1"/>
            <a:r>
              <a:rPr lang="cs-CZ" sz="2300" dirty="0"/>
              <a:t>s</a:t>
            </a:r>
            <a:r>
              <a:rPr lang="cs-CZ" sz="2300" dirty="0" smtClean="0"/>
              <a:t>tatistickou jednotkou je osoba</a:t>
            </a:r>
          </a:p>
          <a:p>
            <a:pPr eaLnBrk="1" hangingPunct="1"/>
            <a:r>
              <a:rPr lang="cs-CZ" sz="2300" dirty="0" smtClean="0"/>
              <a:t>dlouhodobé časové řady</a:t>
            </a:r>
          </a:p>
          <a:p>
            <a:pPr eaLnBrk="1" hangingPunct="1"/>
            <a:r>
              <a:rPr lang="cs-CZ" sz="2300" dirty="0" smtClean="0"/>
              <a:t>mezinárodní srovnání</a:t>
            </a:r>
          </a:p>
          <a:p>
            <a:pPr eaLnBrk="1" hangingPunct="1"/>
            <a:r>
              <a:rPr lang="cs-CZ" sz="2300" dirty="0" smtClean="0"/>
              <a:t>upřesnění příčiny smrti pitvou (stále méně)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3288" y="1268760"/>
            <a:ext cx="4179887" cy="45370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cs-CZ" b="1" dirty="0" smtClean="0">
                <a:solidFill>
                  <a:srgbClr val="C00000"/>
                </a:solidFill>
              </a:rPr>
              <a:t>Zápory</a:t>
            </a:r>
            <a:endParaRPr lang="cs-CZ" sz="23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cs-CZ" sz="2300" dirty="0" smtClean="0"/>
              <a:t>pouze nemoci vedoucí ke smrti</a:t>
            </a:r>
          </a:p>
          <a:p>
            <a:pPr eaLnBrk="1" hangingPunct="1"/>
            <a:r>
              <a:rPr lang="cs-CZ" sz="2300" dirty="0"/>
              <a:t>i</a:t>
            </a:r>
            <a:r>
              <a:rPr lang="cs-CZ" sz="2300" dirty="0" smtClean="0"/>
              <a:t>nformace o lidech, kteří nepatří do živé populace</a:t>
            </a:r>
          </a:p>
          <a:p>
            <a:pPr eaLnBrk="1" hangingPunct="1"/>
            <a:r>
              <a:rPr lang="cs-CZ" sz="2300" dirty="0"/>
              <a:t>n</a:t>
            </a:r>
            <a:r>
              <a:rPr lang="cs-CZ" sz="2300" dirty="0" smtClean="0"/>
              <a:t>eznámá spolehlivost (nízká propitvanost) </a:t>
            </a:r>
          </a:p>
          <a:p>
            <a:pPr eaLnBrk="1" hangingPunct="1"/>
            <a:r>
              <a:rPr lang="cs-CZ" sz="2300" dirty="0" smtClean="0"/>
              <a:t>neznámá míra přesnosti „odhadu“ příčiny smrti</a:t>
            </a:r>
          </a:p>
        </p:txBody>
      </p:sp>
      <p:sp>
        <p:nvSpPr>
          <p:cNvPr id="56325" name="Rectangle 6"/>
          <p:cNvSpPr>
            <a:spLocks noChangeArrowheads="1"/>
          </p:cNvSpPr>
          <p:nvPr/>
        </p:nvSpPr>
        <p:spPr bwMode="auto">
          <a:xfrm>
            <a:off x="539552" y="1755252"/>
            <a:ext cx="3816350" cy="484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56326" name="Rectangle 7"/>
          <p:cNvSpPr>
            <a:spLocks noChangeArrowheads="1"/>
          </p:cNvSpPr>
          <p:nvPr/>
        </p:nvSpPr>
        <p:spPr bwMode="auto">
          <a:xfrm>
            <a:off x="4716463" y="1772816"/>
            <a:ext cx="4176712" cy="4103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7696200" cy="592138"/>
          </a:xfrm>
        </p:spPr>
        <p:txBody>
          <a:bodyPr/>
          <a:lstStyle/>
          <a:p>
            <a:pPr eaLnBrk="1" hangingPunct="1"/>
            <a:r>
              <a:rPr lang="cs-CZ" sz="3200" cap="all" dirty="0" smtClean="0">
                <a:solidFill>
                  <a:srgbClr val="0000CC"/>
                </a:solidFill>
              </a:rPr>
              <a:t>Statistika zemřelých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dirty="0" smtClean="0">
                <a:solidFill>
                  <a:srgbClr val="0000CC"/>
                </a:solidFill>
              </a:rPr>
              <a:t>Ukazatele zdravotního stavu   </a:t>
            </a:r>
            <a:br>
              <a:rPr lang="cs-CZ" sz="3600" dirty="0" smtClean="0">
                <a:solidFill>
                  <a:srgbClr val="0000CC"/>
                </a:solidFill>
              </a:rPr>
            </a:br>
            <a:r>
              <a:rPr lang="cs-CZ" sz="3600" dirty="0" smtClean="0">
                <a:solidFill>
                  <a:srgbClr val="0000CC"/>
                </a:solidFill>
              </a:rPr>
              <a:t>založené na evidenci úmrtí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73238"/>
            <a:ext cx="7696200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00CC"/>
              </a:buClr>
              <a:buSzTx/>
              <a:buFont typeface="Wingdings" pitchFamily="2" charset="2"/>
              <a:buNone/>
              <a:defRPr/>
            </a:pPr>
            <a:endParaRPr lang="cs-CZ" sz="2800" b="1" dirty="0" smtClean="0">
              <a:latin typeface="+mj-lt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cs-CZ" sz="2400" b="1" dirty="0" smtClean="0">
                <a:solidFill>
                  <a:srgbClr val="0000CC"/>
                </a:solidFill>
              </a:rPr>
              <a:t>Hrubá míra úmrtnosti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cs-CZ" sz="2400" b="1" dirty="0" smtClean="0">
                <a:solidFill>
                  <a:srgbClr val="0000CC"/>
                </a:solidFill>
              </a:rPr>
              <a:t>Standardizovaná úmrtnost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cs-CZ" sz="2400" b="1" dirty="0" smtClean="0">
                <a:solidFill>
                  <a:srgbClr val="0000CC"/>
                </a:solidFill>
              </a:rPr>
              <a:t>Specifická úmrtnost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cs-CZ" sz="2400" b="1" dirty="0" smtClean="0">
                <a:solidFill>
                  <a:srgbClr val="0000CC"/>
                </a:solidFill>
              </a:rPr>
              <a:t>Kojenecká úmrtnost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cs-CZ" sz="2400" b="1" dirty="0" smtClean="0">
                <a:solidFill>
                  <a:srgbClr val="0000CC"/>
                </a:solidFill>
              </a:rPr>
              <a:t>Střední délka života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cs-CZ" sz="2400" b="1" dirty="0" smtClean="0">
                <a:solidFill>
                  <a:srgbClr val="0000CC"/>
                </a:solidFill>
              </a:rPr>
              <a:t>Smrtnost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Clr>
                <a:schemeClr val="tx2"/>
              </a:buClr>
              <a:defRPr/>
            </a:pPr>
            <a:endParaRPr lang="cs-CZ" sz="2400" b="1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Clr>
                <a:schemeClr val="tx2"/>
              </a:buClr>
              <a:defRPr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942178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692696"/>
            <a:ext cx="8712968" cy="1143000"/>
          </a:xfrm>
        </p:spPr>
        <p:txBody>
          <a:bodyPr/>
          <a:lstStyle/>
          <a:p>
            <a:pPr eaLnBrk="1" hangingPunct="1"/>
            <a:r>
              <a:rPr lang="cs-CZ" sz="3200" b="1" dirty="0" smtClean="0">
                <a:solidFill>
                  <a:srgbClr val="0000CC"/>
                </a:solidFill>
              </a:rPr>
              <a:t>1. Hrubá míra úmrtnosti</a:t>
            </a:r>
            <a:br>
              <a:rPr lang="cs-CZ" sz="3200" b="1" dirty="0" smtClean="0">
                <a:solidFill>
                  <a:srgbClr val="0000CC"/>
                </a:solidFill>
              </a:rPr>
            </a:br>
            <a:endParaRPr lang="cs-CZ" sz="3200" cap="all" dirty="0" smtClean="0"/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15616" y="1988840"/>
            <a:ext cx="4889500" cy="4038600"/>
          </a:xfrm>
        </p:spPr>
        <p:txBody>
          <a:bodyPr/>
          <a:lstStyle/>
          <a:p>
            <a:pPr marL="514350" indent="-514350" algn="ctr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r>
              <a:rPr lang="cs-CZ" sz="2700" b="1" dirty="0" smtClean="0"/>
              <a:t>počet zemřelých</a:t>
            </a:r>
          </a:p>
          <a:p>
            <a:pPr marL="514350" indent="-514350" algn="ctr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r>
              <a:rPr lang="cs-CZ" sz="2700" b="1" dirty="0" smtClean="0"/>
              <a:t>střední stav obyv.</a:t>
            </a:r>
            <a:endParaRPr lang="cs-CZ" sz="2700" b="1" dirty="0" smtClean="0">
              <a:solidFill>
                <a:srgbClr val="0000CC"/>
              </a:solidFill>
            </a:endParaRPr>
          </a:p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endParaRPr lang="cs-CZ" sz="2700" b="1" dirty="0" smtClean="0"/>
          </a:p>
          <a:p>
            <a:pPr marL="514350" indent="-514350" eaLnBrk="1" hangingPunct="1">
              <a:buFont typeface="Wingdings" pitchFamily="2" charset="2"/>
              <a:buNone/>
            </a:pPr>
            <a:endParaRPr lang="cs-CZ" sz="2700" dirty="0" smtClean="0"/>
          </a:p>
        </p:txBody>
      </p:sp>
      <p:sp>
        <p:nvSpPr>
          <p:cNvPr id="5734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64088" y="2205558"/>
            <a:ext cx="1800225" cy="5746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1800" b="1" dirty="0" smtClean="0"/>
              <a:t>X</a:t>
            </a:r>
            <a:r>
              <a:rPr lang="cs-CZ" sz="2700" b="1" dirty="0" smtClean="0"/>
              <a:t> 1000</a:t>
            </a:r>
          </a:p>
        </p:txBody>
      </p:sp>
      <p:sp>
        <p:nvSpPr>
          <p:cNvPr id="57349" name="Line 7"/>
          <p:cNvSpPr>
            <a:spLocks noChangeShapeType="1"/>
          </p:cNvSpPr>
          <p:nvPr/>
        </p:nvSpPr>
        <p:spPr bwMode="auto">
          <a:xfrm>
            <a:off x="1907704" y="2492896"/>
            <a:ext cx="33131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3" name="Obdélník 2"/>
          <p:cNvSpPr/>
          <p:nvPr/>
        </p:nvSpPr>
        <p:spPr bwMode="auto">
          <a:xfrm>
            <a:off x="1907704" y="1916832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427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7696200" cy="71913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>Údaje pro výpočet ukazatelů</a:t>
            </a:r>
            <a:br>
              <a:rPr lang="cs-CZ" sz="2900" dirty="0" smtClean="0"/>
            </a:br>
            <a:r>
              <a:rPr lang="cs-CZ" sz="2900" dirty="0" smtClean="0">
                <a:solidFill>
                  <a:srgbClr val="0000CC"/>
                </a:solidFill>
              </a:rPr>
              <a:t>Rok 2010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424862" cy="49672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200" b="1" dirty="0" smtClean="0"/>
              <a:t>Celkový počet obyvatel:</a:t>
            </a:r>
            <a:endParaRPr lang="cs-CZ" sz="22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200" dirty="0"/>
              <a:t> </a:t>
            </a:r>
            <a:r>
              <a:rPr lang="cs-CZ" sz="2200" dirty="0" smtClean="0"/>
              <a:t>    k 1. 7. 2010: </a:t>
            </a:r>
            <a:r>
              <a:rPr lang="cs-CZ" sz="2200" b="1" dirty="0" smtClean="0"/>
              <a:t>10 517 247 </a:t>
            </a:r>
            <a:r>
              <a:rPr lang="cs-CZ" sz="2200" dirty="0" smtClean="0"/>
              <a:t>(5 160 782 mužů a 5 356 465 žen)</a:t>
            </a:r>
            <a:endParaRPr lang="cs-CZ" sz="22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b="1" dirty="0" smtClean="0"/>
              <a:t>Počet obyvatel:</a:t>
            </a:r>
            <a:endParaRPr lang="cs-CZ" sz="22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200" dirty="0" smtClean="0"/>
              <a:t> 		- ve věku  0-14:  1 506 095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200" dirty="0" smtClean="0"/>
              <a:t>		- ve věku 65+: 1 616 836</a:t>
            </a:r>
            <a:endParaRPr lang="cs-CZ" sz="22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b="1" dirty="0" smtClean="0"/>
              <a:t>Počet ukončených těhotenství: 156 426</a:t>
            </a:r>
            <a:endParaRPr lang="cs-CZ" sz="22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200" dirty="0" smtClean="0"/>
              <a:t>	- z toho potratů: 39 273</a:t>
            </a:r>
            <a:endParaRPr lang="cs-CZ" sz="22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b="1" dirty="0" smtClean="0"/>
              <a:t>Počet narozených: 117 446</a:t>
            </a:r>
            <a:endParaRPr lang="cs-CZ" sz="2200" dirty="0" smtClean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dirty="0" smtClean="0"/>
              <a:t>		- z toho živě: 117 153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b="1" dirty="0" smtClean="0"/>
              <a:t>		</a:t>
            </a:r>
            <a:r>
              <a:rPr lang="cs-CZ" sz="2000" dirty="0" smtClean="0"/>
              <a:t>- z toho mrtvě: 293</a:t>
            </a:r>
            <a:endParaRPr lang="cs-CZ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b="1" dirty="0" smtClean="0"/>
              <a:t>Počet žen v reprodukčním věku (15-49 let):</a:t>
            </a:r>
            <a:r>
              <a:rPr lang="cs-CZ" sz="2200" dirty="0" smtClean="0"/>
              <a:t>  2 537 262</a:t>
            </a:r>
            <a:endParaRPr lang="cs-CZ" sz="22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b="1" dirty="0" smtClean="0"/>
              <a:t>Počet zemřelých: </a:t>
            </a:r>
            <a:r>
              <a:rPr lang="cs-CZ" sz="2200" dirty="0" smtClean="0"/>
              <a:t>106 844</a:t>
            </a:r>
            <a:endParaRPr lang="cs-CZ" sz="22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b="1" dirty="0" smtClean="0"/>
              <a:t>Počet zemřelých do 1 roku: </a:t>
            </a:r>
            <a:r>
              <a:rPr lang="cs-CZ" sz="2200" dirty="0" smtClean="0"/>
              <a:t>313</a:t>
            </a:r>
            <a:endParaRPr lang="cs-CZ" sz="22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b="1" dirty="0" smtClean="0"/>
              <a:t>Počet zemřelých do 28 dní (0-27): </a:t>
            </a:r>
            <a:r>
              <a:rPr lang="cs-CZ" sz="2200" dirty="0" smtClean="0"/>
              <a:t>196</a:t>
            </a:r>
          </a:p>
        </p:txBody>
      </p:sp>
    </p:spTree>
    <p:extLst>
      <p:ext uri="{BB962C8B-B14F-4D97-AF65-F5344CB8AC3E}">
        <p14:creationId xmlns:p14="http://schemas.microsoft.com/office/powerpoint/2010/main" val="25203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>
                <a:solidFill>
                  <a:srgbClr val="0000CC"/>
                </a:solidFill>
              </a:rPr>
              <a:t>2. Standardizovaná úmrtnost</a:t>
            </a:r>
            <a:br>
              <a:rPr lang="cs-CZ" sz="3600" b="1" dirty="0" smtClean="0">
                <a:solidFill>
                  <a:srgbClr val="0000CC"/>
                </a:solidFill>
              </a:rPr>
            </a:br>
            <a:endParaRPr lang="cs-CZ" dirty="0"/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556792"/>
            <a:ext cx="7696200" cy="4038600"/>
          </a:xfrm>
        </p:spPr>
        <p:txBody>
          <a:bodyPr/>
          <a:lstStyle/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endParaRPr lang="cs-CZ" sz="2700" b="1" dirty="0" smtClean="0"/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800" b="1" dirty="0" smtClean="0"/>
              <a:t>Přepočítaná hodnota</a:t>
            </a:r>
            <a:r>
              <a:rPr lang="cs-CZ" sz="2800" dirty="0" smtClean="0"/>
              <a:t> hrubé úmrtnosti</a:t>
            </a:r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endParaRPr lang="cs-CZ" sz="2800" b="1" dirty="0" smtClean="0"/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800" b="1" dirty="0" smtClean="0"/>
              <a:t>Srovnávání úmrtností </a:t>
            </a:r>
            <a:r>
              <a:rPr lang="cs-CZ" sz="2800" dirty="0" smtClean="0"/>
              <a:t>v populacích s rozdílnou věkovou strukturou</a:t>
            </a:r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endParaRPr lang="cs-CZ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628800"/>
            <a:ext cx="7842448" cy="4038600"/>
          </a:xfrm>
        </p:spPr>
        <p:txBody>
          <a:bodyPr/>
          <a:lstStyle/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AutoNum type="arabicPeriod"/>
            </a:pPr>
            <a:endParaRPr lang="cs-CZ" sz="2700" b="1" dirty="0" smtClean="0">
              <a:solidFill>
                <a:srgbClr val="0000CC"/>
              </a:solidFill>
            </a:endParaRPr>
          </a:p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endParaRPr lang="cs-CZ" sz="2700" b="1" dirty="0" smtClean="0"/>
          </a:p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r>
              <a:rPr lang="cs-CZ" sz="2700" b="1" dirty="0" smtClean="0"/>
              <a:t>	počet zemřelých ve věku x</a:t>
            </a:r>
          </a:p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r>
              <a:rPr lang="cs-CZ" sz="2700" b="1" dirty="0" smtClean="0"/>
              <a:t>	střední stav obyv. ve věku x</a:t>
            </a:r>
            <a:endParaRPr lang="cs-CZ" sz="2700" b="1" dirty="0" smtClean="0">
              <a:solidFill>
                <a:srgbClr val="0000CC"/>
              </a:solidFill>
            </a:endParaRPr>
          </a:p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endParaRPr lang="cs-CZ" sz="2700" b="1" dirty="0" smtClean="0"/>
          </a:p>
          <a:p>
            <a:pPr marL="514350" indent="-514350" eaLnBrk="1" hangingPunct="1">
              <a:buFont typeface="Wingdings" pitchFamily="2" charset="2"/>
              <a:buNone/>
            </a:pPr>
            <a:endParaRPr lang="cs-CZ" sz="2700" dirty="0" smtClean="0"/>
          </a:p>
        </p:txBody>
      </p:sp>
      <p:sp>
        <p:nvSpPr>
          <p:cNvPr id="593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228184" y="2852836"/>
            <a:ext cx="1800225" cy="5762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1800" b="1" dirty="0" smtClean="0"/>
              <a:t>X</a:t>
            </a:r>
            <a:r>
              <a:rPr lang="cs-CZ" sz="2700" b="1" dirty="0" smtClean="0"/>
              <a:t> 1000</a:t>
            </a:r>
          </a:p>
        </p:txBody>
      </p:sp>
      <p:sp>
        <p:nvSpPr>
          <p:cNvPr id="59396" name="Line 5"/>
          <p:cNvSpPr>
            <a:spLocks noChangeShapeType="1"/>
          </p:cNvSpPr>
          <p:nvPr/>
        </p:nvSpPr>
        <p:spPr bwMode="auto">
          <a:xfrm>
            <a:off x="1115616" y="3140968"/>
            <a:ext cx="482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59397" name="Rectangle 4"/>
          <p:cNvSpPr>
            <a:spLocks noGrp="1" noChangeArrowheads="1"/>
          </p:cNvSpPr>
          <p:nvPr>
            <p:ph type="title"/>
          </p:nvPr>
        </p:nvSpPr>
        <p:spPr>
          <a:xfrm>
            <a:off x="718815" y="836712"/>
            <a:ext cx="8425185" cy="1143000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00CC"/>
                </a:solidFill>
              </a:rPr>
              <a:t>3. Specifická </a:t>
            </a:r>
            <a:r>
              <a:rPr lang="cs-CZ" sz="3600" b="1" dirty="0">
                <a:solidFill>
                  <a:srgbClr val="0000CC"/>
                </a:solidFill>
              </a:rPr>
              <a:t>úmrtnost</a:t>
            </a:r>
            <a:br>
              <a:rPr lang="cs-CZ" sz="3600" b="1" dirty="0">
                <a:solidFill>
                  <a:srgbClr val="0000CC"/>
                </a:solidFill>
              </a:rPr>
            </a:br>
            <a:endParaRPr lang="cs-CZ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196752"/>
            <a:ext cx="7554913" cy="5328592"/>
          </a:xfrm>
        </p:spPr>
        <p:txBody>
          <a:bodyPr/>
          <a:lstStyle/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r>
              <a:rPr lang="cs-CZ" sz="2300" b="1" dirty="0" smtClean="0"/>
              <a:t>	počet zemřelých do 1 roku</a:t>
            </a:r>
          </a:p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r>
              <a:rPr lang="cs-CZ" sz="2300" b="1" dirty="0" smtClean="0"/>
              <a:t>	    počet živě narozených</a:t>
            </a:r>
            <a:endParaRPr lang="cs-CZ" sz="2300" b="1" dirty="0" smtClean="0">
              <a:solidFill>
                <a:srgbClr val="0000CC"/>
              </a:solidFill>
            </a:endParaRPr>
          </a:p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endParaRPr lang="cs-CZ" sz="2300" b="1" dirty="0" smtClean="0"/>
          </a:p>
          <a:p>
            <a:pPr eaLnBrk="1" hangingPunct="1"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cs-CZ" dirty="0" smtClean="0"/>
              <a:t>Ukazatel zdravotního stavu i socioekon. poměrů</a:t>
            </a:r>
          </a:p>
          <a:p>
            <a:pPr eaLnBrk="1" hangingPunct="1"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cs-CZ" dirty="0" smtClean="0"/>
              <a:t>Další ukazatele úmrtnosti kolem porodu:	</a:t>
            </a:r>
          </a:p>
          <a:p>
            <a:pPr lvl="1" eaLnBrk="1" hangingPunct="1">
              <a:buClr>
                <a:srgbClr val="3D3DF5"/>
              </a:buClr>
              <a:buFont typeface="Arial" pitchFamily="34" charset="0"/>
              <a:buChar char="•"/>
            </a:pPr>
            <a:r>
              <a:rPr lang="cs-CZ" sz="2800" dirty="0" smtClean="0"/>
              <a:t>  </a:t>
            </a:r>
            <a:r>
              <a:rPr lang="cs-CZ" dirty="0" smtClean="0"/>
              <a:t>poporodní (do 3 dnů)</a:t>
            </a:r>
          </a:p>
          <a:p>
            <a:pPr lvl="1" eaLnBrk="1" hangingPunct="1">
              <a:buClr>
                <a:srgbClr val="3D3DF5"/>
              </a:buClr>
              <a:buFont typeface="Arial" pitchFamily="34" charset="0"/>
              <a:buChar char="•"/>
            </a:pPr>
            <a:r>
              <a:rPr lang="cs-CZ" dirty="0" smtClean="0"/>
              <a:t>	časná (do 7 dnů)</a:t>
            </a:r>
          </a:p>
          <a:p>
            <a:pPr lvl="1" eaLnBrk="1" hangingPunct="1">
              <a:buClr>
                <a:srgbClr val="3D3DF5"/>
              </a:buClr>
              <a:buFont typeface="Arial" pitchFamily="34" charset="0"/>
              <a:buChar char="•"/>
            </a:pPr>
            <a:r>
              <a:rPr lang="cs-CZ" dirty="0" smtClean="0"/>
              <a:t>	novorozenecká (do 27 dnů)</a:t>
            </a:r>
          </a:p>
          <a:p>
            <a:pPr lvl="1" eaLnBrk="1" hangingPunct="1">
              <a:buClr>
                <a:srgbClr val="3D3DF5"/>
              </a:buClr>
              <a:buFont typeface="Arial" pitchFamily="34" charset="0"/>
              <a:buChar char="•"/>
            </a:pPr>
            <a:r>
              <a:rPr lang="cs-CZ" dirty="0" smtClean="0"/>
              <a:t>	ponovorozenecká (od 28 dnů do 1 roku)</a:t>
            </a:r>
          </a:p>
          <a:p>
            <a:pPr lvl="1" eaLnBrk="1" hangingPunct="1">
              <a:buClr>
                <a:srgbClr val="3D3DF5"/>
              </a:buClr>
              <a:buFont typeface="Arial" pitchFamily="34" charset="0"/>
              <a:buChar char="•"/>
            </a:pPr>
            <a:r>
              <a:rPr lang="cs-CZ" dirty="0" smtClean="0"/>
              <a:t>	perinatální (mrtvě narození + časná úmrtnost)</a:t>
            </a:r>
          </a:p>
          <a:p>
            <a:pPr marL="514350" indent="-514350" eaLnBrk="1" hangingPunct="1">
              <a:buClr>
                <a:srgbClr val="E40404"/>
              </a:buClr>
              <a:buSzTx/>
              <a:buFont typeface="Wingdings" pitchFamily="2" charset="2"/>
              <a:buChar char="§"/>
            </a:pPr>
            <a:endParaRPr lang="cs-CZ" sz="2300" dirty="0" smtClean="0"/>
          </a:p>
        </p:txBody>
      </p:sp>
      <p:sp>
        <p:nvSpPr>
          <p:cNvPr id="604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84168" y="1412776"/>
            <a:ext cx="1800225" cy="5762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1600" b="1" dirty="0" smtClean="0"/>
              <a:t>X</a:t>
            </a:r>
            <a:r>
              <a:rPr lang="cs-CZ" sz="2300" b="1" dirty="0" smtClean="0"/>
              <a:t> 1000</a:t>
            </a:r>
          </a:p>
        </p:txBody>
      </p:sp>
      <p:sp>
        <p:nvSpPr>
          <p:cNvPr id="60420" name="Line 5"/>
          <p:cNvSpPr>
            <a:spLocks noChangeShapeType="1"/>
          </p:cNvSpPr>
          <p:nvPr/>
        </p:nvSpPr>
        <p:spPr bwMode="auto">
          <a:xfrm>
            <a:off x="1115616" y="1628800"/>
            <a:ext cx="482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60421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404664"/>
            <a:ext cx="8280722" cy="1143000"/>
          </a:xfrm>
        </p:spPr>
        <p:txBody>
          <a:bodyPr/>
          <a:lstStyle/>
          <a:p>
            <a:r>
              <a:rPr lang="cs-CZ" sz="3600" b="1" dirty="0">
                <a:solidFill>
                  <a:srgbClr val="0000CC"/>
                </a:solidFill>
              </a:rPr>
              <a:t>4</a:t>
            </a:r>
            <a:r>
              <a:rPr lang="cs-CZ" sz="3600" b="1" dirty="0" smtClean="0">
                <a:solidFill>
                  <a:srgbClr val="0000CC"/>
                </a:solidFill>
              </a:rPr>
              <a:t>. Kojenecká </a:t>
            </a:r>
            <a:r>
              <a:rPr lang="cs-CZ" sz="3600" b="1" dirty="0">
                <a:solidFill>
                  <a:srgbClr val="0000CC"/>
                </a:solidFill>
              </a:rPr>
              <a:t>úmrtnost</a:t>
            </a:r>
            <a:r>
              <a:rPr lang="cs-CZ" sz="3600" b="1" dirty="0"/>
              <a:t/>
            </a:r>
            <a:br>
              <a:rPr lang="cs-CZ" sz="3600" b="1" dirty="0"/>
            </a:br>
            <a:endParaRPr lang="cs-CZ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7696200" cy="71913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>Údaje pro výpočet ukazatelů</a:t>
            </a:r>
            <a:br>
              <a:rPr lang="cs-CZ" sz="2900" dirty="0" smtClean="0"/>
            </a:br>
            <a:r>
              <a:rPr lang="cs-CZ" sz="2900" dirty="0" smtClean="0">
                <a:solidFill>
                  <a:srgbClr val="0000CC"/>
                </a:solidFill>
              </a:rPr>
              <a:t>Rok 2010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424862" cy="49672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200" b="1" dirty="0" smtClean="0"/>
              <a:t>Celkový počet obyvatel:</a:t>
            </a:r>
            <a:endParaRPr lang="cs-CZ" sz="22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200" dirty="0"/>
              <a:t> </a:t>
            </a:r>
            <a:r>
              <a:rPr lang="cs-CZ" sz="2200" dirty="0" smtClean="0"/>
              <a:t>    k 1. 7. 2010: </a:t>
            </a:r>
            <a:r>
              <a:rPr lang="cs-CZ" sz="2200" b="1" dirty="0" smtClean="0"/>
              <a:t>10 517 247 </a:t>
            </a:r>
            <a:r>
              <a:rPr lang="cs-CZ" sz="2200" dirty="0" smtClean="0"/>
              <a:t>(5 160 782 mužů a 5 356 465 žen)</a:t>
            </a:r>
            <a:endParaRPr lang="cs-CZ" sz="22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b="1" dirty="0" smtClean="0"/>
              <a:t>Počet obyvatel:</a:t>
            </a:r>
            <a:endParaRPr lang="cs-CZ" sz="22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200" dirty="0" smtClean="0"/>
              <a:t> 		- ve věku  0-14:  1 506 095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200" dirty="0" smtClean="0"/>
              <a:t>		- ve věku 65+: 1 616 836</a:t>
            </a:r>
            <a:endParaRPr lang="cs-CZ" sz="22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b="1" dirty="0" smtClean="0"/>
              <a:t>Počet ukončených těhotenství: 156 426</a:t>
            </a:r>
            <a:endParaRPr lang="cs-CZ" sz="22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200" dirty="0" smtClean="0"/>
              <a:t>	- z toho potratů: 39 273</a:t>
            </a:r>
            <a:endParaRPr lang="cs-CZ" sz="22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b="1" dirty="0" smtClean="0"/>
              <a:t>Počet narozených: 117 446</a:t>
            </a:r>
            <a:endParaRPr lang="cs-CZ" sz="2200" dirty="0" smtClean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dirty="0" smtClean="0"/>
              <a:t>		- z toho živě: 117 153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b="1" dirty="0" smtClean="0"/>
              <a:t>		</a:t>
            </a:r>
            <a:r>
              <a:rPr lang="cs-CZ" sz="2000" dirty="0" smtClean="0"/>
              <a:t>- z toho mrtvě: 293</a:t>
            </a:r>
            <a:endParaRPr lang="cs-CZ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b="1" dirty="0" smtClean="0"/>
              <a:t>Počet žen v reprodukčním věku (15-49 let):</a:t>
            </a:r>
            <a:r>
              <a:rPr lang="cs-CZ" sz="2200" dirty="0" smtClean="0"/>
              <a:t>  2 537 262</a:t>
            </a:r>
            <a:endParaRPr lang="cs-CZ" sz="22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b="1" dirty="0" smtClean="0"/>
              <a:t>Počet zemřelých: </a:t>
            </a:r>
            <a:r>
              <a:rPr lang="cs-CZ" sz="2200" dirty="0" smtClean="0"/>
              <a:t>106 844</a:t>
            </a:r>
            <a:endParaRPr lang="cs-CZ" sz="22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b="1" dirty="0" smtClean="0"/>
              <a:t>Počet zemřelých do 1 roku: </a:t>
            </a:r>
            <a:r>
              <a:rPr lang="cs-CZ" sz="2200" dirty="0" smtClean="0"/>
              <a:t>313</a:t>
            </a:r>
            <a:endParaRPr lang="cs-CZ" sz="22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b="1" dirty="0" smtClean="0"/>
              <a:t>Počet zemřelých do 28 dní (0-27): </a:t>
            </a:r>
            <a:r>
              <a:rPr lang="cs-CZ" sz="2200" dirty="0" smtClean="0"/>
              <a:t>196</a:t>
            </a:r>
          </a:p>
        </p:txBody>
      </p:sp>
    </p:spTree>
    <p:extLst>
      <p:ext uri="{BB962C8B-B14F-4D97-AF65-F5344CB8AC3E}">
        <p14:creationId xmlns:p14="http://schemas.microsoft.com/office/powerpoint/2010/main" val="25203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84784"/>
            <a:ext cx="7696200" cy="4038600"/>
          </a:xfrm>
        </p:spPr>
        <p:txBody>
          <a:bodyPr/>
          <a:lstStyle/>
          <a:p>
            <a:pPr marL="590550" indent="-5905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endParaRPr lang="cs-CZ" sz="2700" b="1" dirty="0" smtClean="0"/>
          </a:p>
          <a:p>
            <a:pPr marL="590550" indent="-5905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700" b="1" dirty="0" smtClean="0"/>
              <a:t>ukazatel úmrtnostních tabulek</a:t>
            </a:r>
          </a:p>
          <a:p>
            <a:pPr marL="590550" indent="-5905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endParaRPr lang="cs-CZ" sz="2700" b="1" dirty="0" smtClean="0"/>
          </a:p>
          <a:p>
            <a:pPr marL="590550" indent="-5905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700" b="1" dirty="0" smtClean="0"/>
              <a:t>průměrný počet roků, které má naději prožít osoba právě x-letá</a:t>
            </a:r>
            <a:endParaRPr lang="cs-CZ" sz="2700" dirty="0" smtClean="0"/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title"/>
          </p:nvPr>
        </p:nvSpPr>
        <p:spPr>
          <a:xfrm>
            <a:off x="629220" y="476672"/>
            <a:ext cx="8497193" cy="1143000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00CC"/>
                </a:solidFill>
              </a:rPr>
              <a:t>5. Střední </a:t>
            </a:r>
            <a:r>
              <a:rPr lang="cs-CZ" sz="3600" b="1" dirty="0">
                <a:solidFill>
                  <a:srgbClr val="0000CC"/>
                </a:solidFill>
              </a:rPr>
              <a:t>délka života e</a:t>
            </a:r>
            <a:r>
              <a:rPr lang="cs-CZ" sz="3600" b="1" baseline="-25000" dirty="0">
                <a:solidFill>
                  <a:srgbClr val="0000CC"/>
                </a:solidFill>
              </a:rPr>
              <a:t>x</a:t>
            </a:r>
            <a:br>
              <a:rPr lang="cs-CZ" sz="3600" b="1" baseline="-25000" dirty="0">
                <a:solidFill>
                  <a:srgbClr val="0000CC"/>
                </a:solidFill>
              </a:rPr>
            </a:br>
            <a:endParaRPr lang="cs-CZ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8964613" cy="594320"/>
          </a:xfrm>
        </p:spPr>
        <p:txBody>
          <a:bodyPr/>
          <a:lstStyle/>
          <a:p>
            <a:pPr algn="ctr" eaLnBrk="1" hangingPunct="1"/>
            <a:r>
              <a:rPr lang="cs-CZ" sz="2800" b="1" dirty="0" smtClean="0">
                <a:solidFill>
                  <a:srgbClr val="0000CC"/>
                </a:solidFill>
                <a:latin typeface="+mn-lt"/>
              </a:rPr>
              <a:t>TÉMATA SEMINÁŘŮ JEDNOTLIVÝCH SEMINÁŘŮ</a:t>
            </a:r>
            <a:endParaRPr lang="cs-CZ" sz="2800" b="1" dirty="0" smtClean="0">
              <a:ln>
                <a:solidFill>
                  <a:srgbClr val="009900"/>
                </a:solidFill>
              </a:ln>
              <a:solidFill>
                <a:srgbClr val="92D050"/>
              </a:solidFill>
              <a:latin typeface="+mn-lt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820472" cy="5589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cs-CZ" sz="1800" b="1" dirty="0" smtClean="0"/>
              <a:t>I. RS	17. 9. – 21. 9.:	 	Rutinní zdravotnická statistika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cs-CZ" sz="1800" b="1" dirty="0" smtClean="0"/>
              <a:t>		24. 9. – 27. 9.: 		Standardizace relativních ukazatelů, SDŽ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cs-CZ" sz="1800" b="1" dirty="0" smtClean="0"/>
              <a:t>		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cs-CZ" sz="1800" b="1" dirty="0" smtClean="0"/>
              <a:t>II. EPI 	 1.10. –   5.10.: 		Měření frekvence nemocí v populaci 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cs-CZ" sz="1800" b="1" dirty="0" smtClean="0"/>
              <a:t>	          8.10. – 12.10.: 		Diagnóza v epidemiologii, validita 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cs-CZ" sz="1800" b="1" dirty="0" smtClean="0"/>
              <a:t>					a prediktivní hodnota dg. testů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cs-CZ" sz="1800" b="1" dirty="0" smtClean="0"/>
              <a:t>	        15.10. – 19.10.: 		Základní typy epidemiologických studií 	            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cs-CZ" sz="1800" b="1" dirty="0" smtClean="0"/>
              <a:t>             22.10. – 26.10.: 		Rizika  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cs-CZ" sz="1800" b="1" dirty="0" smtClean="0"/>
              <a:t>		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None/>
            </a:pPr>
            <a:r>
              <a:rPr lang="cs-CZ" sz="1800" b="1" dirty="0" smtClean="0"/>
              <a:t>III. ST    29.10. –  </a:t>
            </a:r>
            <a:r>
              <a:rPr lang="cs-CZ" sz="1800" b="1" dirty="0"/>
              <a:t>2</a:t>
            </a:r>
            <a:r>
              <a:rPr lang="cs-CZ" sz="1800" b="1" dirty="0" smtClean="0"/>
              <a:t>.11.: 		Deskriptivní statistika  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cs-CZ" sz="1800" b="1" dirty="0" smtClean="0"/>
              <a:t>		 5.11. –  9.11.: 		Odhady parametrů základního souboru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cs-CZ" sz="1800" b="1" dirty="0" smtClean="0"/>
              <a:t>	        12.11. – 16.11.: 		Testy hypotéz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cs-CZ" sz="1800" b="1" dirty="0" smtClean="0"/>
              <a:t>	        19.11. – 23.11.: 		Hodnocení vztahů kvantitativních 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cs-CZ" sz="1800" b="1" dirty="0"/>
              <a:t>	</a:t>
            </a:r>
            <a:r>
              <a:rPr lang="cs-CZ" sz="1800" b="1" dirty="0" smtClean="0"/>
              <a:t>				a kvalitativních veličin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cs-CZ" sz="1800" b="1" dirty="0" smtClean="0"/>
              <a:t>		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cs-CZ" sz="1800" b="1" dirty="0" smtClean="0">
                <a:solidFill>
                  <a:schemeClr val="tx2"/>
                </a:solidFill>
              </a:rPr>
              <a:t>	</a:t>
            </a:r>
            <a:r>
              <a:rPr lang="cs-CZ" sz="1800" b="1" dirty="0" smtClean="0">
                <a:solidFill>
                  <a:srgbClr val="C00000"/>
                </a:solidFill>
              </a:rPr>
              <a:t>        26.11. – 30.11.: 		Zápočtový test</a:t>
            </a:r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FontTx/>
              <a:buNone/>
            </a:pPr>
            <a:r>
              <a:rPr lang="cs-CZ" sz="1800" b="1" dirty="0" smtClean="0">
                <a:solidFill>
                  <a:schemeClr val="tx2"/>
                </a:solidFill>
              </a:rPr>
              <a:t>	    </a:t>
            </a:r>
            <a:r>
              <a:rPr lang="cs-CZ" sz="1800" b="1" dirty="0" smtClean="0"/>
              <a:t>3.12. –  7.12.: 		Role práva ve zdravotnictví, zápočet</a:t>
            </a:r>
          </a:p>
          <a:p>
            <a:pPr lvl="1" eaLnBrk="1" hangingPunct="1">
              <a:lnSpc>
                <a:spcPct val="80000"/>
              </a:lnSpc>
              <a:buClr>
                <a:srgbClr val="0000CC"/>
              </a:buClr>
              <a:buFontTx/>
              <a:buNone/>
            </a:pPr>
            <a:r>
              <a:rPr lang="cs-CZ" sz="1800" b="1" dirty="0" smtClean="0">
                <a:solidFill>
                  <a:schemeClr val="tx2"/>
                </a:solidFill>
              </a:rPr>
              <a:t>	</a:t>
            </a:r>
            <a:r>
              <a:rPr lang="cs-CZ" sz="1800" b="1" dirty="0" smtClean="0">
                <a:solidFill>
                  <a:srgbClr val="C00000"/>
                </a:solidFill>
              </a:rPr>
              <a:t> 10.12. – 14.12.: 		Konzultace, předtermíny</a:t>
            </a:r>
          </a:p>
          <a:p>
            <a:pPr lvl="1" eaLnBrk="1" hangingPunct="1">
              <a:lnSpc>
                <a:spcPct val="80000"/>
              </a:lnSpc>
              <a:buClr>
                <a:srgbClr val="009900"/>
              </a:buClr>
              <a:buFontTx/>
              <a:buNone/>
            </a:pPr>
            <a:r>
              <a:rPr lang="cs-CZ" sz="1800" b="1" dirty="0" smtClean="0">
                <a:solidFill>
                  <a:srgbClr val="C00000"/>
                </a:solidFill>
              </a:rPr>
              <a:t>      17.12. – 21.12.: 		Konzultace, předtermíny</a:t>
            </a:r>
          </a:p>
          <a:p>
            <a:pPr lvl="1" eaLnBrk="1" hangingPunct="1">
              <a:lnSpc>
                <a:spcPct val="80000"/>
              </a:lnSpc>
              <a:buClr>
                <a:srgbClr val="009900"/>
              </a:buClr>
              <a:buFontTx/>
              <a:buNone/>
            </a:pPr>
            <a:endParaRPr lang="cs-CZ" sz="1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208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340768"/>
            <a:ext cx="7842250" cy="4038600"/>
          </a:xfrm>
        </p:spPr>
        <p:txBody>
          <a:bodyPr/>
          <a:lstStyle/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endParaRPr lang="cs-CZ" sz="2700" b="1" dirty="0" smtClean="0"/>
          </a:p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r>
              <a:rPr lang="cs-CZ" sz="2700" b="1" dirty="0" smtClean="0"/>
              <a:t>		počet úmrtí na určitou nemoc</a:t>
            </a:r>
          </a:p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r>
              <a:rPr lang="cs-CZ" sz="2700" b="1" dirty="0" smtClean="0"/>
              <a:t>výchozí počet nemocných na tutéž nemoc</a:t>
            </a:r>
            <a:endParaRPr lang="cs-CZ" sz="2700" b="1" dirty="0" smtClean="0">
              <a:solidFill>
                <a:srgbClr val="0000CC"/>
              </a:solidFill>
            </a:endParaRPr>
          </a:p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endParaRPr lang="cs-CZ" sz="2700" b="1" dirty="0" smtClean="0"/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700" dirty="0" smtClean="0"/>
              <a:t>posuzování klinické závažnosti nemoci nebo úspěšnosti léčby</a:t>
            </a:r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700" dirty="0" smtClean="0"/>
              <a:t>smrtnost a úmrtnost určité nemoci </a:t>
            </a:r>
          </a:p>
          <a:p>
            <a:pPr marL="914400" lvl="1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300" dirty="0" smtClean="0"/>
              <a:t>Např. tetanus má vysokou smrtnost, ale nízkou úmrtnost, u IM je to naopak.</a:t>
            </a:r>
          </a:p>
        </p:txBody>
      </p:sp>
      <p:sp>
        <p:nvSpPr>
          <p:cNvPr id="6246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740352" y="2132856"/>
            <a:ext cx="1800225" cy="5762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1800" b="1" dirty="0" smtClean="0"/>
              <a:t>X</a:t>
            </a:r>
            <a:r>
              <a:rPr lang="cs-CZ" sz="2700" b="1" dirty="0" smtClean="0"/>
              <a:t> 1000</a:t>
            </a:r>
          </a:p>
        </p:txBody>
      </p:sp>
      <p:sp>
        <p:nvSpPr>
          <p:cNvPr id="62468" name="Line 5"/>
          <p:cNvSpPr>
            <a:spLocks noChangeShapeType="1"/>
          </p:cNvSpPr>
          <p:nvPr/>
        </p:nvSpPr>
        <p:spPr bwMode="auto">
          <a:xfrm>
            <a:off x="755576" y="2348880"/>
            <a:ext cx="684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62469" name="Rectangle 4"/>
          <p:cNvSpPr>
            <a:spLocks noGrp="1" noChangeArrowheads="1"/>
          </p:cNvSpPr>
          <p:nvPr>
            <p:ph type="title"/>
          </p:nvPr>
        </p:nvSpPr>
        <p:spPr>
          <a:xfrm>
            <a:off x="718815" y="548680"/>
            <a:ext cx="8425185" cy="1143000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00CC"/>
                </a:solidFill>
              </a:rPr>
              <a:t>6. Smrtnost</a:t>
            </a:r>
            <a:r>
              <a:rPr lang="cs-CZ" sz="3600" b="1" dirty="0">
                <a:solidFill>
                  <a:srgbClr val="0000CC"/>
                </a:solidFill>
              </a:rPr>
              <a:t/>
            </a:r>
            <a:br>
              <a:rPr lang="cs-CZ" sz="3600" b="1" dirty="0">
                <a:solidFill>
                  <a:srgbClr val="0000CC"/>
                </a:solidFill>
              </a:rPr>
            </a:br>
            <a:endParaRPr lang="cs-CZ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16832"/>
            <a:ext cx="7918648" cy="432048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cs-CZ" dirty="0" smtClean="0">
                <a:solidFill>
                  <a:srgbClr val="0000CC"/>
                </a:solidFill>
                <a:latin typeface="+mj-lt"/>
              </a:rPr>
              <a:t>Struktura zemřelých podle příčin smrti</a:t>
            </a:r>
          </a:p>
          <a:p>
            <a:pPr lvl="1" eaLnBrk="1" hangingPunct="1">
              <a:buClr>
                <a:srgbClr val="3D3DF5"/>
              </a:buClr>
            </a:pPr>
            <a:r>
              <a:rPr lang="cs-CZ" sz="2800" dirty="0" smtClean="0"/>
              <a:t>Klasifikace příčin smrti podle MKN</a:t>
            </a:r>
          </a:p>
          <a:p>
            <a:pPr lvl="1" eaLnBrk="1" hangingPunct="1">
              <a:buClr>
                <a:srgbClr val="3D3DF5"/>
              </a:buClr>
            </a:pPr>
            <a:r>
              <a:rPr lang="cs-CZ" sz="2800" dirty="0" smtClean="0"/>
              <a:t>Podle pohlaví a věku</a:t>
            </a:r>
          </a:p>
          <a:p>
            <a:pPr lvl="1" eaLnBrk="1" hangingPunct="1"/>
            <a:endParaRPr lang="cs-CZ" sz="2800" dirty="0"/>
          </a:p>
          <a:p>
            <a:pPr eaLnBrk="1" hangingPunct="1">
              <a:buClr>
                <a:schemeClr val="tx2"/>
              </a:buClr>
            </a:pPr>
            <a:r>
              <a:rPr lang="cs-CZ" sz="2800" b="1" dirty="0" smtClean="0"/>
              <a:t>Srovnávání</a:t>
            </a:r>
          </a:p>
          <a:p>
            <a:pPr lvl="1" eaLnBrk="1" hangingPunct="1">
              <a:buClr>
                <a:srgbClr val="3D3DF5"/>
              </a:buClr>
            </a:pPr>
            <a:r>
              <a:rPr lang="cs-CZ" dirty="0" smtClean="0"/>
              <a:t>Standardizace úmrtnosti podle příčin smrti</a:t>
            </a:r>
          </a:p>
          <a:p>
            <a:pPr lvl="1" eaLnBrk="1" hangingPunct="1">
              <a:buClr>
                <a:srgbClr val="3D3DF5"/>
              </a:buClr>
            </a:pPr>
            <a:r>
              <a:rPr lang="cs-CZ" dirty="0" smtClean="0"/>
              <a:t>Neznámá přesnost</a:t>
            </a:r>
          </a:p>
          <a:p>
            <a:pPr lvl="1" eaLnBrk="1" hangingPunct="1"/>
            <a:endParaRPr lang="cs-CZ" b="1" dirty="0" smtClean="0"/>
          </a:p>
        </p:txBody>
      </p:sp>
      <p:sp>
        <p:nvSpPr>
          <p:cNvPr id="63491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1052736"/>
            <a:ext cx="8352532" cy="519336"/>
          </a:xfrm>
        </p:spPr>
        <p:txBody>
          <a:bodyPr/>
          <a:lstStyle/>
          <a:p>
            <a:pPr eaLnBrk="1" hangingPunct="1"/>
            <a:r>
              <a:rPr lang="cs-CZ" sz="3200" cap="all" dirty="0" smtClean="0">
                <a:solidFill>
                  <a:srgbClr val="0000CC"/>
                </a:solidFill>
              </a:rPr>
              <a:t>statistika příčin smrti</a:t>
            </a:r>
            <a:r>
              <a:rPr lang="cs-CZ" sz="3200" cap="all" dirty="0" smtClean="0">
                <a:solidFill>
                  <a:srgbClr val="92D050"/>
                </a:solidFill>
              </a:rPr>
              <a:t/>
            </a:r>
            <a:br>
              <a:rPr lang="cs-CZ" sz="3200" cap="all" dirty="0" smtClean="0">
                <a:solidFill>
                  <a:srgbClr val="92D050"/>
                </a:solidFill>
              </a:rPr>
            </a:br>
            <a:endParaRPr lang="cs-CZ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7759"/>
            <a:ext cx="5282066" cy="668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7960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2"/>
            <a:ext cx="5040560" cy="665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9047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6675"/>
            <a:ext cx="5046662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88913"/>
            <a:ext cx="4554538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836613"/>
            <a:ext cx="61087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1268413"/>
            <a:ext cx="6238875" cy="43211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286" y="1124744"/>
            <a:ext cx="5505994" cy="424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213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0350"/>
            <a:ext cx="48768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cap="all" dirty="0" smtClean="0">
                <a:solidFill>
                  <a:srgbClr val="0000CC"/>
                </a:solidFill>
              </a:rPr>
              <a:t>Sociální lékařství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989888" cy="46085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cs-CZ" dirty="0" smtClean="0"/>
          </a:p>
          <a:p>
            <a:pPr eaLnBrk="1" hangingPunct="1">
              <a:buClr>
                <a:srgbClr val="C00000"/>
              </a:buClr>
              <a:defRPr/>
            </a:pPr>
            <a:r>
              <a:rPr lang="cs-CZ" b="1" dirty="0"/>
              <a:t>Vědní, medicínský obor</a:t>
            </a:r>
            <a:r>
              <a:rPr lang="cs-CZ" dirty="0"/>
              <a:t> </a:t>
            </a:r>
          </a:p>
          <a:p>
            <a:pPr lvl="1" eaLnBrk="1" hangingPunct="1">
              <a:buClr>
                <a:srgbClr val="6565F7"/>
              </a:buClr>
              <a:buFont typeface="Arial" pitchFamily="34" charset="0"/>
              <a:buChar char="•"/>
              <a:defRPr/>
            </a:pPr>
            <a:r>
              <a:rPr lang="cs-CZ" sz="3100" b="1" dirty="0" smtClean="0"/>
              <a:t>zdraví populace</a:t>
            </a:r>
            <a:r>
              <a:rPr lang="cs-CZ" sz="3100" dirty="0" smtClean="0"/>
              <a:t>  </a:t>
            </a:r>
          </a:p>
          <a:p>
            <a:pPr lvl="1" eaLnBrk="1" hangingPunct="1">
              <a:buClr>
                <a:srgbClr val="6565F7"/>
              </a:buClr>
              <a:buFont typeface="Arial" pitchFamily="34" charset="0"/>
              <a:buChar char="•"/>
              <a:defRPr/>
            </a:pPr>
            <a:r>
              <a:rPr lang="cs-CZ" sz="3100" b="1" dirty="0" smtClean="0"/>
              <a:t>péče o zdraví ve společnosti</a:t>
            </a:r>
          </a:p>
          <a:p>
            <a:pPr marL="457200" lvl="1" indent="0" eaLnBrk="1" hangingPunct="1">
              <a:buClr>
                <a:srgbClr val="6565F7"/>
              </a:buClr>
              <a:buFontTx/>
              <a:buNone/>
              <a:defRPr/>
            </a:pPr>
            <a:endParaRPr lang="cs-CZ" sz="3100" b="1" dirty="0" smtClean="0"/>
          </a:p>
          <a:p>
            <a:pPr eaLnBrk="1" hangingPunct="1">
              <a:buClr>
                <a:srgbClr val="C00000"/>
              </a:buClr>
              <a:defRPr/>
            </a:pPr>
            <a:r>
              <a:rPr lang="cs-CZ" b="1" dirty="0" smtClean="0"/>
              <a:t>Interdisciplinární obor</a:t>
            </a:r>
          </a:p>
          <a:p>
            <a:pPr lvl="1" eaLnBrk="1" hangingPunct="1">
              <a:buClr>
                <a:srgbClr val="3D3DF5"/>
              </a:buClr>
              <a:buFont typeface="Arial" pitchFamily="34" charset="0"/>
              <a:buChar char="•"/>
              <a:defRPr/>
            </a:pPr>
            <a:r>
              <a:rPr lang="cs-CZ" dirty="0" smtClean="0"/>
              <a:t>epidemiologie, demografie, sociologie,     ekonomie, psychologie, právo, etika ad.</a:t>
            </a:r>
          </a:p>
          <a:p>
            <a:pPr lvl="1"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41976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88913"/>
            <a:ext cx="462280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428750"/>
            <a:ext cx="56292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7696200" cy="647700"/>
          </a:xfrm>
        </p:spPr>
        <p:txBody>
          <a:bodyPr/>
          <a:lstStyle/>
          <a:p>
            <a:pPr eaLnBrk="1" hangingPunct="1"/>
            <a:r>
              <a:rPr lang="cs-CZ" sz="4000" cap="all" dirty="0" smtClean="0">
                <a:solidFill>
                  <a:srgbClr val="0000CC"/>
                </a:solidFill>
              </a:rPr>
              <a:t>Sociální lékařství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484784"/>
            <a:ext cx="7696200" cy="4476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b="1" dirty="0" smtClean="0"/>
              <a:t>V teorii SL dominují 3 základní otázky:</a:t>
            </a:r>
          </a:p>
          <a:p>
            <a:pPr eaLnBrk="1" hangingPunct="1">
              <a:buFont typeface="Wingdings" pitchFamily="2" charset="2"/>
              <a:buNone/>
            </a:pPr>
            <a:endParaRPr lang="cs-CZ" b="1" dirty="0" smtClean="0"/>
          </a:p>
          <a:p>
            <a:pPr marL="0" indent="0" eaLnBrk="1" hangingPunct="1">
              <a:buClr>
                <a:schemeClr val="hlink"/>
              </a:buClr>
              <a:buNone/>
            </a:pPr>
            <a:r>
              <a:rPr lang="cs-CZ" sz="3200" b="1" dirty="0" smtClean="0">
                <a:solidFill>
                  <a:srgbClr val="0000CC"/>
                </a:solidFill>
              </a:rPr>
              <a:t>Jaké je zdraví populace?</a:t>
            </a:r>
          </a:p>
          <a:p>
            <a:pPr marL="0" indent="0" eaLnBrk="1" hangingPunct="1">
              <a:buClr>
                <a:schemeClr val="hlink"/>
              </a:buClr>
              <a:buNone/>
            </a:pPr>
            <a:endParaRPr lang="cs-CZ" sz="3200" b="1" dirty="0" smtClean="0">
              <a:solidFill>
                <a:srgbClr val="0000CC"/>
              </a:solidFill>
            </a:endParaRPr>
          </a:p>
          <a:p>
            <a:pPr marL="0" indent="0" eaLnBrk="1" hangingPunct="1">
              <a:buClr>
                <a:schemeClr val="hlink"/>
              </a:buClr>
              <a:buNone/>
            </a:pPr>
            <a:r>
              <a:rPr lang="cs-CZ" sz="3200" b="1" dirty="0" smtClean="0">
                <a:solidFill>
                  <a:srgbClr val="0000CC"/>
                </a:solidFill>
              </a:rPr>
              <a:t>Proč je takové?</a:t>
            </a:r>
          </a:p>
          <a:p>
            <a:pPr marL="0" indent="0" eaLnBrk="1" hangingPunct="1">
              <a:buClr>
                <a:schemeClr val="hlink"/>
              </a:buClr>
              <a:buNone/>
            </a:pPr>
            <a:endParaRPr lang="cs-CZ" sz="3200" b="1" dirty="0" smtClean="0">
              <a:solidFill>
                <a:srgbClr val="0000CC"/>
              </a:solidFill>
            </a:endParaRPr>
          </a:p>
          <a:p>
            <a:pPr marL="0" indent="0" eaLnBrk="1" hangingPunct="1">
              <a:buClr>
                <a:schemeClr val="hlink"/>
              </a:buClr>
              <a:buNone/>
            </a:pPr>
            <a:r>
              <a:rPr lang="cs-CZ" sz="3200" b="1" dirty="0" smtClean="0">
                <a:solidFill>
                  <a:srgbClr val="0000CC"/>
                </a:solidFill>
              </a:rPr>
              <a:t>Jak ho můžeme zlepšit?</a:t>
            </a:r>
          </a:p>
        </p:txBody>
      </p:sp>
    </p:spTree>
    <p:extLst>
      <p:ext uri="{BB962C8B-B14F-4D97-AF65-F5344CB8AC3E}">
        <p14:creationId xmlns:p14="http://schemas.microsoft.com/office/powerpoint/2010/main" val="196210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7696200" cy="647700"/>
          </a:xfrm>
        </p:spPr>
        <p:txBody>
          <a:bodyPr/>
          <a:lstStyle/>
          <a:p>
            <a:pPr eaLnBrk="1" hangingPunct="1"/>
            <a:r>
              <a:rPr lang="cs-CZ" sz="4000" cap="all" dirty="0" smtClean="0">
                <a:solidFill>
                  <a:srgbClr val="0000CC"/>
                </a:solidFill>
              </a:rPr>
              <a:t>Sociální lékařství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484784"/>
            <a:ext cx="7696200" cy="4476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b="1" dirty="0" smtClean="0"/>
              <a:t>V teorii SL dominují 3 základní otázky:</a:t>
            </a:r>
          </a:p>
          <a:p>
            <a:pPr eaLnBrk="1" hangingPunct="1">
              <a:buFont typeface="Wingdings" pitchFamily="2" charset="2"/>
              <a:buNone/>
            </a:pPr>
            <a:endParaRPr lang="cs-CZ" b="1" dirty="0" smtClean="0"/>
          </a:p>
          <a:p>
            <a:pPr marL="0" indent="0" eaLnBrk="1" hangingPunct="1">
              <a:buClr>
                <a:schemeClr val="hlink"/>
              </a:buClr>
              <a:buNone/>
            </a:pPr>
            <a:r>
              <a:rPr lang="cs-CZ" sz="3200" b="1" dirty="0" smtClean="0">
                <a:solidFill>
                  <a:srgbClr val="0000CC"/>
                </a:solidFill>
              </a:rPr>
              <a:t>Jaké je zdraví populace?</a:t>
            </a:r>
          </a:p>
          <a:p>
            <a:pPr marL="457200" lvl="1" indent="0" eaLnBrk="1" hangingPunct="1">
              <a:buClr>
                <a:srgbClr val="0000CC"/>
              </a:buClr>
              <a:buNone/>
            </a:pPr>
            <a:r>
              <a:rPr lang="cs-CZ" sz="3200" dirty="0" smtClean="0"/>
              <a:t>Hodnocení zdravotního stavu </a:t>
            </a:r>
          </a:p>
          <a:p>
            <a:pPr marL="0" indent="0" eaLnBrk="1" hangingPunct="1">
              <a:buClr>
                <a:schemeClr val="hlink"/>
              </a:buClr>
              <a:buNone/>
            </a:pPr>
            <a:r>
              <a:rPr lang="cs-CZ" sz="3200" b="1" dirty="0" smtClean="0">
                <a:solidFill>
                  <a:srgbClr val="0000CC"/>
                </a:solidFill>
              </a:rPr>
              <a:t>Proč je takové?</a:t>
            </a:r>
          </a:p>
          <a:p>
            <a:pPr marL="0" indent="0" eaLnBrk="1" hangingPunct="1">
              <a:buClr>
                <a:schemeClr val="hlink"/>
              </a:buClr>
              <a:buNone/>
            </a:pPr>
            <a:endParaRPr lang="cs-CZ" sz="3200" b="1" dirty="0" smtClean="0">
              <a:solidFill>
                <a:srgbClr val="0000CC"/>
              </a:solidFill>
            </a:endParaRPr>
          </a:p>
          <a:p>
            <a:pPr marL="0" indent="0" eaLnBrk="1" hangingPunct="1">
              <a:buClr>
                <a:schemeClr val="hlink"/>
              </a:buClr>
              <a:buNone/>
            </a:pPr>
            <a:r>
              <a:rPr lang="cs-CZ" sz="3200" b="1" dirty="0" smtClean="0">
                <a:solidFill>
                  <a:srgbClr val="0000CC"/>
                </a:solidFill>
              </a:rPr>
              <a:t>Jak ho můžeme zlepšit?</a:t>
            </a:r>
          </a:p>
        </p:txBody>
      </p:sp>
    </p:spTree>
    <p:extLst>
      <p:ext uri="{BB962C8B-B14F-4D97-AF65-F5344CB8AC3E}">
        <p14:creationId xmlns:p14="http://schemas.microsoft.com/office/powerpoint/2010/main" val="2175123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 3">
      <a:dk1>
        <a:srgbClr val="000000"/>
      </a:dk1>
      <a:lt1>
        <a:srgbClr val="FFFFFF"/>
      </a:lt1>
      <a:dk2>
        <a:srgbClr val="CD0505"/>
      </a:dk2>
      <a:lt2>
        <a:srgbClr val="5F5F5F"/>
      </a:lt2>
      <a:accent1>
        <a:srgbClr val="D2D5DE"/>
      </a:accent1>
      <a:accent2>
        <a:srgbClr val="D55757"/>
      </a:accent2>
      <a:accent3>
        <a:srgbClr val="FFFFFF"/>
      </a:accent3>
      <a:accent4>
        <a:srgbClr val="000000"/>
      </a:accent4>
      <a:accent5>
        <a:srgbClr val="E5E7EC"/>
      </a:accent5>
      <a:accent6>
        <a:srgbClr val="C14E4E"/>
      </a:accent6>
      <a:hlink>
        <a:srgbClr val="F42D1E"/>
      </a:hlink>
      <a:folHlink>
        <a:srgbClr val="7C849E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udio">
  <a:themeElements>
    <a:clrScheme name="1_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1_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Studio 3">
    <a:dk1>
      <a:srgbClr val="000000"/>
    </a:dk1>
    <a:lt1>
      <a:srgbClr val="FFFFFF"/>
    </a:lt1>
    <a:dk2>
      <a:srgbClr val="CD0505"/>
    </a:dk2>
    <a:lt2>
      <a:srgbClr val="5F5F5F"/>
    </a:lt2>
    <a:accent1>
      <a:srgbClr val="D2D5DE"/>
    </a:accent1>
    <a:accent2>
      <a:srgbClr val="D55757"/>
    </a:accent2>
    <a:accent3>
      <a:srgbClr val="FFFFFF"/>
    </a:accent3>
    <a:accent4>
      <a:srgbClr val="000000"/>
    </a:accent4>
    <a:accent5>
      <a:srgbClr val="E5E7EC"/>
    </a:accent5>
    <a:accent6>
      <a:srgbClr val="C14E4E"/>
    </a:accent6>
    <a:hlink>
      <a:srgbClr val="F42D1E"/>
    </a:hlink>
    <a:folHlink>
      <a:srgbClr val="7C849E"/>
    </a:folHlink>
  </a:clrScheme>
</a:themeOverride>
</file>

<file path=ppt/theme/themeOverride2.xml><?xml version="1.0" encoding="utf-8"?>
<a:themeOverride xmlns:a="http://schemas.openxmlformats.org/drawingml/2006/main">
  <a:clrScheme name="1_Studio 3">
    <a:dk1>
      <a:srgbClr val="000000"/>
    </a:dk1>
    <a:lt1>
      <a:srgbClr val="FFFFFF"/>
    </a:lt1>
    <a:dk2>
      <a:srgbClr val="CD0505"/>
    </a:dk2>
    <a:lt2>
      <a:srgbClr val="5F5F5F"/>
    </a:lt2>
    <a:accent1>
      <a:srgbClr val="D2D5DE"/>
    </a:accent1>
    <a:accent2>
      <a:srgbClr val="D55757"/>
    </a:accent2>
    <a:accent3>
      <a:srgbClr val="FFFFFF"/>
    </a:accent3>
    <a:accent4>
      <a:srgbClr val="000000"/>
    </a:accent4>
    <a:accent5>
      <a:srgbClr val="E5E7EC"/>
    </a:accent5>
    <a:accent6>
      <a:srgbClr val="C14E4E"/>
    </a:accent6>
    <a:hlink>
      <a:srgbClr val="F42D1E"/>
    </a:hlink>
    <a:folHlink>
      <a:srgbClr val="7C849E"/>
    </a:folHlink>
  </a:clrScheme>
</a:themeOverride>
</file>

<file path=ppt/theme/themeOverride3.xml><?xml version="1.0" encoding="utf-8"?>
<a:themeOverride xmlns:a="http://schemas.openxmlformats.org/drawingml/2006/main">
  <a:clrScheme name="1_Studio 3">
    <a:dk1>
      <a:srgbClr val="000000"/>
    </a:dk1>
    <a:lt1>
      <a:srgbClr val="FFFFFF"/>
    </a:lt1>
    <a:dk2>
      <a:srgbClr val="CD0505"/>
    </a:dk2>
    <a:lt2>
      <a:srgbClr val="5F5F5F"/>
    </a:lt2>
    <a:accent1>
      <a:srgbClr val="D2D5DE"/>
    </a:accent1>
    <a:accent2>
      <a:srgbClr val="D55757"/>
    </a:accent2>
    <a:accent3>
      <a:srgbClr val="FFFFFF"/>
    </a:accent3>
    <a:accent4>
      <a:srgbClr val="000000"/>
    </a:accent4>
    <a:accent5>
      <a:srgbClr val="E5E7EC"/>
    </a:accent5>
    <a:accent6>
      <a:srgbClr val="C14E4E"/>
    </a:accent6>
    <a:hlink>
      <a:srgbClr val="F42D1E"/>
    </a:hlink>
    <a:folHlink>
      <a:srgbClr val="7C849E"/>
    </a:folHlink>
  </a:clrScheme>
</a:themeOverride>
</file>

<file path=ppt/theme/themeOverride4.xml><?xml version="1.0" encoding="utf-8"?>
<a:themeOverride xmlns:a="http://schemas.openxmlformats.org/drawingml/2006/main">
  <a:clrScheme name="1_Studio 3">
    <a:dk1>
      <a:srgbClr val="000000"/>
    </a:dk1>
    <a:lt1>
      <a:srgbClr val="FFFFFF"/>
    </a:lt1>
    <a:dk2>
      <a:srgbClr val="CD0505"/>
    </a:dk2>
    <a:lt2>
      <a:srgbClr val="5F5F5F"/>
    </a:lt2>
    <a:accent1>
      <a:srgbClr val="D2D5DE"/>
    </a:accent1>
    <a:accent2>
      <a:srgbClr val="D55757"/>
    </a:accent2>
    <a:accent3>
      <a:srgbClr val="FFFFFF"/>
    </a:accent3>
    <a:accent4>
      <a:srgbClr val="000000"/>
    </a:accent4>
    <a:accent5>
      <a:srgbClr val="E5E7EC"/>
    </a:accent5>
    <a:accent6>
      <a:srgbClr val="C14E4E"/>
    </a:accent6>
    <a:hlink>
      <a:srgbClr val="F42D1E"/>
    </a:hlink>
    <a:folHlink>
      <a:srgbClr val="7C849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7340</TotalTime>
  <Words>1492</Words>
  <Application>Microsoft Office PowerPoint</Application>
  <PresentationFormat>Předvádění na obrazovce (4:3)</PresentationFormat>
  <Paragraphs>568</Paragraphs>
  <Slides>71</Slides>
  <Notes>15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71</vt:i4>
      </vt:variant>
    </vt:vector>
  </HeadingPairs>
  <TitlesOfParts>
    <vt:vector size="73" baseType="lpstr">
      <vt:lpstr>Studio</vt:lpstr>
      <vt:lpstr>1_Studio</vt:lpstr>
      <vt:lpstr>       SOCIÁLNÍ LÉKAŘSTVÍ     Podzim 2012        Mgr. Pavlína Kaňová, Ph.D.           e-mail: pkanova@med.muni.cz</vt:lpstr>
      <vt:lpstr>SOCIÁLNÍ LÉKAŘSTVÍ  studijní literatura </vt:lpstr>
      <vt:lpstr>Prezentace aplikace PowerPoint</vt:lpstr>
      <vt:lpstr>Prezentace aplikace PowerPoint</vt:lpstr>
      <vt:lpstr>Prezentace aplikace PowerPoint</vt:lpstr>
      <vt:lpstr>TÉMATA SEMINÁŘŮ JEDNOTLIVÝCH SEMINÁŘŮ</vt:lpstr>
      <vt:lpstr>Sociální lékařství</vt:lpstr>
      <vt:lpstr>Sociální lékařství</vt:lpstr>
      <vt:lpstr>Sociální lékařství</vt:lpstr>
      <vt:lpstr>Sociální lékařství</vt:lpstr>
      <vt:lpstr>Sociální lékařství</vt:lpstr>
      <vt:lpstr>Sociální lékařství</vt:lpstr>
      <vt:lpstr>      1. SEMINÁŘ </vt:lpstr>
      <vt:lpstr>OBSAH SEMINÁŘE</vt:lpstr>
      <vt:lpstr>Rutinní zdravotnická statistika </vt:lpstr>
      <vt:lpstr>Hodnocení zdravotního stavu populace</vt:lpstr>
      <vt:lpstr>Rutinní statistiky</vt:lpstr>
      <vt:lpstr>Rutinní zdravotnická statistika</vt:lpstr>
      <vt:lpstr>ÚZIS a NZIS  </vt:lpstr>
      <vt:lpstr> NZIS: Registry a informační systémy</vt:lpstr>
      <vt:lpstr>Publikace údajů ze  zdravotnické statistiky</vt:lpstr>
      <vt:lpstr>Statistiky využívané ke studiu zdravotního stavu populace</vt:lpstr>
      <vt:lpstr>Ukazatele pro hodnocení    zdravotního stavu</vt:lpstr>
      <vt:lpstr>Ukazatele pro hodnocení    zdravotního stavu</vt:lpstr>
      <vt:lpstr>Ukazatele demografické statistiky</vt:lpstr>
      <vt:lpstr>Ukazatele demografické statistiky</vt:lpstr>
      <vt:lpstr>          Údaje pro výpočet ukazatelů Rok 2010</vt:lpstr>
      <vt:lpstr>Absolutní a relativní ukazatele     </vt:lpstr>
      <vt:lpstr>Relativní statistické ukazatele </vt:lpstr>
      <vt:lpstr>Ukazatele struktury</vt:lpstr>
      <vt:lpstr>Ukazatele frekvence</vt:lpstr>
      <vt:lpstr>Který výrok představuje správnou interpretaci následující tabulky? Vysvětlete proč.  </vt:lpstr>
      <vt:lpstr>Ukazatele struktury a ukazatele frekvence</vt:lpstr>
      <vt:lpstr>Indexy pro hodnocení časových řad</vt:lpstr>
      <vt:lpstr>Indexy pro hodnocení časových řad</vt:lpstr>
      <vt:lpstr>    Vývoj sňatečnosti v ČR v letech 2006 - 2010 </vt:lpstr>
      <vt:lpstr>Indexy pro hodnocení časových řad</vt:lpstr>
      <vt:lpstr>Indexy pro hodnocení časových řad</vt:lpstr>
      <vt:lpstr>Indexy pro hodnocení časových řad</vt:lpstr>
      <vt:lpstr>Ukazatele zdravotního stavu</vt:lpstr>
      <vt:lpstr>Ukazatele zdravotního stavu</vt:lpstr>
      <vt:lpstr>Mezinárodní klasifikace nemocí</vt:lpstr>
      <vt:lpstr>Prezentace aplikace PowerPoint</vt:lpstr>
      <vt:lpstr>Prezentace aplikace PowerPoint</vt:lpstr>
      <vt:lpstr>Statistika nemocnosti</vt:lpstr>
      <vt:lpstr>Fenomén ledovce</vt:lpstr>
      <vt:lpstr>Statistika nemocnosti</vt:lpstr>
      <vt:lpstr>Ukazatele zdravotního stavu    založené na evidenci nemocí</vt:lpstr>
      <vt:lpstr>Ukazatele zdravotního stavu</vt:lpstr>
      <vt:lpstr>Statistika zemřelých</vt:lpstr>
      <vt:lpstr>Statistika zemřelých</vt:lpstr>
      <vt:lpstr>Ukazatele zdravotního stavu    založené na evidenci úmrtí</vt:lpstr>
      <vt:lpstr>1. Hrubá míra úmrtnosti </vt:lpstr>
      <vt:lpstr>          Údaje pro výpočet ukazatelů Rok 2010</vt:lpstr>
      <vt:lpstr>2. Standardizovaná úmrtnost </vt:lpstr>
      <vt:lpstr>3. Specifická úmrtnost </vt:lpstr>
      <vt:lpstr>4. Kojenecká úmrtnost </vt:lpstr>
      <vt:lpstr>          Údaje pro výpočet ukazatelů Rok 2010</vt:lpstr>
      <vt:lpstr>5. Střední délka života ex </vt:lpstr>
      <vt:lpstr>6. Smrtnost </vt:lpstr>
      <vt:lpstr>statistika příčin smrti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LÉKAŘSTVÍ</dc:title>
  <dc:creator>Pavlína Kaňová</dc:creator>
  <cp:lastModifiedBy>Pavlína Kaňová</cp:lastModifiedBy>
  <cp:revision>308</cp:revision>
  <cp:lastPrinted>2012-09-14T08:34:49Z</cp:lastPrinted>
  <dcterms:created xsi:type="dcterms:W3CDTF">2006-09-15T11:01:48Z</dcterms:created>
  <dcterms:modified xsi:type="dcterms:W3CDTF">2012-09-21T10:30:46Z</dcterms:modified>
</cp:coreProperties>
</file>