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22" r:id="rId2"/>
    <p:sldId id="294" r:id="rId3"/>
    <p:sldId id="330" r:id="rId4"/>
    <p:sldId id="343" r:id="rId5"/>
    <p:sldId id="333" r:id="rId6"/>
    <p:sldId id="334" r:id="rId7"/>
    <p:sldId id="335" r:id="rId8"/>
    <p:sldId id="298" r:id="rId9"/>
    <p:sldId id="257" r:id="rId10"/>
    <p:sldId id="274" r:id="rId11"/>
    <p:sldId id="326" r:id="rId12"/>
    <p:sldId id="324" r:id="rId13"/>
    <p:sldId id="325" r:id="rId14"/>
    <p:sldId id="336" r:id="rId15"/>
    <p:sldId id="295" r:id="rId16"/>
    <p:sldId id="327" r:id="rId17"/>
    <p:sldId id="266" r:id="rId18"/>
    <p:sldId id="270" r:id="rId19"/>
    <p:sldId id="282" r:id="rId20"/>
    <p:sldId id="301" r:id="rId21"/>
    <p:sldId id="328" r:id="rId22"/>
    <p:sldId id="347" r:id="rId23"/>
    <p:sldId id="337" r:id="rId24"/>
    <p:sldId id="286" r:id="rId25"/>
    <p:sldId id="287" r:id="rId26"/>
    <p:sldId id="283" r:id="rId27"/>
    <p:sldId id="303" r:id="rId28"/>
    <p:sldId id="302" r:id="rId29"/>
    <p:sldId id="306" r:id="rId30"/>
    <p:sldId id="304" r:id="rId31"/>
    <p:sldId id="307" r:id="rId32"/>
    <p:sldId id="308" r:id="rId33"/>
    <p:sldId id="309" r:id="rId34"/>
    <p:sldId id="338" r:id="rId35"/>
    <p:sldId id="310" r:id="rId36"/>
    <p:sldId id="311" r:id="rId37"/>
    <p:sldId id="339" r:id="rId38"/>
    <p:sldId id="319" r:id="rId39"/>
    <p:sldId id="317" r:id="rId40"/>
    <p:sldId id="318" r:id="rId41"/>
    <p:sldId id="315" r:id="rId42"/>
    <p:sldId id="316" r:id="rId43"/>
    <p:sldId id="340" r:id="rId44"/>
    <p:sldId id="320" r:id="rId45"/>
    <p:sldId id="341" r:id="rId46"/>
    <p:sldId id="342" r:id="rId47"/>
    <p:sldId id="329" r:id="rId48"/>
    <p:sldId id="273" r:id="rId49"/>
    <p:sldId id="299" r:id="rId50"/>
    <p:sldId id="296" r:id="rId51"/>
    <p:sldId id="258" r:id="rId52"/>
    <p:sldId id="259" r:id="rId53"/>
    <p:sldId id="344" r:id="rId54"/>
    <p:sldId id="260" r:id="rId55"/>
    <p:sldId id="261" r:id="rId56"/>
    <p:sldId id="264" r:id="rId57"/>
    <p:sldId id="262" r:id="rId58"/>
    <p:sldId id="263" r:id="rId59"/>
    <p:sldId id="352" r:id="rId60"/>
    <p:sldId id="348" r:id="rId61"/>
    <p:sldId id="349" r:id="rId62"/>
    <p:sldId id="350" r:id="rId63"/>
    <p:sldId id="345" r:id="rId64"/>
    <p:sldId id="351" r:id="rId65"/>
    <p:sldId id="346" r:id="rId66"/>
    <p:sldId id="300" r:id="rId67"/>
    <p:sldId id="323" r:id="rId68"/>
    <p:sldId id="321" r:id="rId69"/>
    <p:sldId id="278" r:id="rId70"/>
    <p:sldId id="276" r:id="rId7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38" autoAdjust="0"/>
    <p:restoredTop sz="94660"/>
  </p:normalViewPr>
  <p:slideViewPr>
    <p:cSldViewPr>
      <p:cViewPr varScale="1">
        <p:scale>
          <a:sx n="123" d="100"/>
          <a:sy n="123" d="100"/>
        </p:scale>
        <p:origin x="-12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2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List1!$B$1</c:f>
              <c:strCache>
                <c:ptCount val="1"/>
                <c:pt idx="0">
                  <c:v>Muži</c:v>
                </c:pt>
              </c:strCache>
            </c:strRef>
          </c:tx>
          <c:spPr>
            <a:solidFill>
              <a:schemeClr val="tx2">
                <a:lumMod val="60000"/>
                <a:lumOff val="40000"/>
              </a:schemeClr>
            </a:solidFill>
          </c:spPr>
          <c:invertIfNegative val="0"/>
          <c:dLbls>
            <c:dLbl>
              <c:idx val="0"/>
              <c:layout>
                <c:manualLayout>
                  <c:x val="1.1437779836343986E-2"/>
                  <c:y val="7.7809981897436237E-2"/>
                </c:manualLayout>
              </c:layout>
              <c:showLegendKey val="0"/>
              <c:showVal val="1"/>
              <c:showCatName val="0"/>
              <c:showSerName val="0"/>
              <c:showPercent val="0"/>
              <c:showBubbleSize val="0"/>
            </c:dLbl>
            <c:dLbl>
              <c:idx val="1"/>
              <c:layout>
                <c:manualLayout>
                  <c:x val="6.5359477124183009E-3"/>
                  <c:y val="7.5216315834188363E-2"/>
                </c:manualLayout>
              </c:layout>
              <c:showLegendKey val="0"/>
              <c:showVal val="1"/>
              <c:showCatName val="0"/>
              <c:showSerName val="0"/>
              <c:showPercent val="0"/>
              <c:showBubbleSize val="0"/>
            </c:dLbl>
            <c:dLbl>
              <c:idx val="2"/>
              <c:layout>
                <c:manualLayout>
                  <c:x val="8.1699346405228763E-3"/>
                  <c:y val="7.2622649770940489E-2"/>
                </c:manualLayout>
              </c:layout>
              <c:showLegendKey val="0"/>
              <c:showVal val="1"/>
              <c:showCatName val="0"/>
              <c:showSerName val="0"/>
              <c:showPercent val="0"/>
              <c:showBubbleSize val="0"/>
            </c:dLbl>
            <c:dLbl>
              <c:idx val="3"/>
              <c:layout>
                <c:manualLayout>
                  <c:x val="8.1699346405228763E-3"/>
                  <c:y val="7.78099818974362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List1!$A$2:$A$5</c:f>
              <c:strCache>
                <c:ptCount val="4"/>
                <c:pt idx="0">
                  <c:v>základní</c:v>
                </c:pt>
                <c:pt idx="1">
                  <c:v>SŠ bez M</c:v>
                </c:pt>
                <c:pt idx="2">
                  <c:v>SŠ  s M</c:v>
                </c:pt>
                <c:pt idx="3">
                  <c:v>vysokoškolské</c:v>
                </c:pt>
              </c:strCache>
            </c:strRef>
          </c:cat>
          <c:val>
            <c:numRef>
              <c:f>List1!$B$2:$B$5</c:f>
              <c:numCache>
                <c:formatCode>General</c:formatCode>
                <c:ptCount val="4"/>
                <c:pt idx="0">
                  <c:v>63.8</c:v>
                </c:pt>
                <c:pt idx="1">
                  <c:v>72.7</c:v>
                </c:pt>
                <c:pt idx="2">
                  <c:v>76.2</c:v>
                </c:pt>
                <c:pt idx="3">
                  <c:v>79.599999999999994</c:v>
                </c:pt>
              </c:numCache>
            </c:numRef>
          </c:val>
        </c:ser>
        <c:ser>
          <c:idx val="1"/>
          <c:order val="1"/>
          <c:tx>
            <c:strRef>
              <c:f>List1!$C$1</c:f>
              <c:strCache>
                <c:ptCount val="1"/>
                <c:pt idx="0">
                  <c:v>Ženy</c:v>
                </c:pt>
              </c:strCache>
            </c:strRef>
          </c:tx>
          <c:spPr>
            <a:solidFill>
              <a:srgbClr val="FF0000"/>
            </a:solidFill>
          </c:spPr>
          <c:invertIfNegative val="0"/>
          <c:dLbls>
            <c:showLegendKey val="0"/>
            <c:showVal val="1"/>
            <c:showCatName val="0"/>
            <c:showSerName val="0"/>
            <c:showPercent val="0"/>
            <c:showBubbleSize val="0"/>
            <c:showLeaderLines val="0"/>
          </c:dLbls>
          <c:cat>
            <c:strRef>
              <c:f>List1!$A$2:$A$5</c:f>
              <c:strCache>
                <c:ptCount val="4"/>
                <c:pt idx="0">
                  <c:v>základní</c:v>
                </c:pt>
                <c:pt idx="1">
                  <c:v>SŠ bez M</c:v>
                </c:pt>
                <c:pt idx="2">
                  <c:v>SŠ  s M</c:v>
                </c:pt>
                <c:pt idx="3">
                  <c:v>vysokoškolské</c:v>
                </c:pt>
              </c:strCache>
            </c:strRef>
          </c:cat>
          <c:val>
            <c:numRef>
              <c:f>List1!$C$2:$C$5</c:f>
              <c:numCache>
                <c:formatCode>General</c:formatCode>
                <c:ptCount val="4"/>
                <c:pt idx="0">
                  <c:v>77.2</c:v>
                </c:pt>
                <c:pt idx="1">
                  <c:v>78.400000000000006</c:v>
                </c:pt>
                <c:pt idx="2">
                  <c:v>81.099999999999994</c:v>
                </c:pt>
                <c:pt idx="3">
                  <c:v>82.9</c:v>
                </c:pt>
              </c:numCache>
            </c:numRef>
          </c:val>
        </c:ser>
        <c:dLbls>
          <c:showLegendKey val="0"/>
          <c:showVal val="0"/>
          <c:showCatName val="0"/>
          <c:showSerName val="0"/>
          <c:showPercent val="0"/>
          <c:showBubbleSize val="0"/>
        </c:dLbls>
        <c:gapWidth val="300"/>
        <c:shape val="box"/>
        <c:axId val="219146496"/>
        <c:axId val="219148672"/>
        <c:axId val="212336640"/>
      </c:bar3DChart>
      <c:catAx>
        <c:axId val="219146496"/>
        <c:scaling>
          <c:orientation val="minMax"/>
        </c:scaling>
        <c:delete val="0"/>
        <c:axPos val="b"/>
        <c:title>
          <c:tx>
            <c:rich>
              <a:bodyPr/>
              <a:lstStyle/>
              <a:p>
                <a:pPr>
                  <a:defRPr/>
                </a:pPr>
                <a:r>
                  <a:rPr lang="cs-CZ" dirty="0" smtClean="0"/>
                  <a:t>Nejvyšší dosažené vzdělání</a:t>
                </a:r>
                <a:endParaRPr lang="cs-CZ" dirty="0"/>
              </a:p>
            </c:rich>
          </c:tx>
          <c:layout>
            <c:manualLayout>
              <c:xMode val="edge"/>
              <c:yMode val="edge"/>
              <c:x val="0.14018977407235861"/>
              <c:y val="0.88494109314651315"/>
            </c:manualLayout>
          </c:layout>
          <c:overlay val="0"/>
        </c:title>
        <c:majorTickMark val="none"/>
        <c:minorTickMark val="none"/>
        <c:tickLblPos val="nextTo"/>
        <c:crossAx val="219148672"/>
        <c:crosses val="autoZero"/>
        <c:auto val="1"/>
        <c:lblAlgn val="ctr"/>
        <c:lblOffset val="100"/>
        <c:noMultiLvlLbl val="0"/>
      </c:catAx>
      <c:valAx>
        <c:axId val="219148672"/>
        <c:scaling>
          <c:orientation val="minMax"/>
        </c:scaling>
        <c:delete val="0"/>
        <c:axPos val="l"/>
        <c:majorGridlines/>
        <c:minorGridlines/>
        <c:title>
          <c:tx>
            <c:rich>
              <a:bodyPr/>
              <a:lstStyle/>
              <a:p>
                <a:pPr>
                  <a:defRPr/>
                </a:pPr>
                <a:r>
                  <a:rPr lang="cs-CZ" dirty="0" smtClean="0"/>
                  <a:t>Střední délka života</a:t>
                </a:r>
                <a:endParaRPr lang="cs-CZ" dirty="0"/>
              </a:p>
            </c:rich>
          </c:tx>
          <c:layout>
            <c:manualLayout>
              <c:xMode val="edge"/>
              <c:yMode val="edge"/>
              <c:x val="2.1670655138695896E-2"/>
              <c:y val="0.10121097655816022"/>
            </c:manualLayout>
          </c:layout>
          <c:overlay val="0"/>
        </c:title>
        <c:numFmt formatCode="General" sourceLinked="1"/>
        <c:majorTickMark val="out"/>
        <c:minorTickMark val="none"/>
        <c:tickLblPos val="nextTo"/>
        <c:crossAx val="219146496"/>
        <c:crosses val="autoZero"/>
        <c:crossBetween val="between"/>
      </c:valAx>
      <c:serAx>
        <c:axId val="212336640"/>
        <c:scaling>
          <c:orientation val="minMax"/>
        </c:scaling>
        <c:delete val="1"/>
        <c:axPos val="b"/>
        <c:majorTickMark val="out"/>
        <c:minorTickMark val="none"/>
        <c:tickLblPos val="nextTo"/>
        <c:crossAx val="219148672"/>
        <c:crosses val="autoZero"/>
      </c:serAx>
    </c:plotArea>
    <c:legend>
      <c:legendPos val="r"/>
      <c:layout/>
      <c:overlay val="0"/>
    </c:legend>
    <c:plotVisOnly val="1"/>
    <c:dispBlanksAs val="gap"/>
    <c:showDLblsOverMax val="0"/>
  </c:chart>
  <c:txPr>
    <a:bodyPr/>
    <a:lstStyle/>
    <a:p>
      <a:pPr>
        <a:defRPr sz="18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2781A-2750-4458-B44E-C9DA862D48F4}" type="datetimeFigureOut">
              <a:rPr lang="cs-CZ" smtClean="0"/>
              <a:pPr/>
              <a:t>21.9.2012</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DB4AF-8F81-432F-A476-39B1B4C43AAE}" type="slidenum">
              <a:rPr lang="cs-CZ" smtClean="0"/>
              <a:pPr/>
              <a:t>‹#›</a:t>
            </a:fld>
            <a:endParaRPr lang="cs-CZ" dirty="0"/>
          </a:p>
        </p:txBody>
      </p:sp>
    </p:spTree>
    <p:extLst>
      <p:ext uri="{BB962C8B-B14F-4D97-AF65-F5344CB8AC3E}">
        <p14:creationId xmlns:p14="http://schemas.microsoft.com/office/powerpoint/2010/main" val="137724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a:ln/>
        </p:spPr>
      </p:sp>
      <p:sp>
        <p:nvSpPr>
          <p:cNvPr id="819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
        <p:nvSpPr>
          <p:cNvPr id="819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9pPr>
          </a:lstStyle>
          <a:p>
            <a:pPr eaLnBrk="1" hangingPunct="1"/>
            <a:fld id="{AA7C2E90-4129-4C34-A201-83899E66E18D}" type="slidenum">
              <a:rPr lang="cs-CZ" smtClean="0"/>
              <a:pPr eaLnBrk="1" hangingPunct="1"/>
              <a:t>1</a:t>
            </a:fld>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34</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35</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36</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37</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38</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39</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40</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41</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42</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43</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26</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44</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kumimoji="1" sz="1200" b="1">
                <a:solidFill>
                  <a:schemeClr val="tx1"/>
                </a:solidFill>
                <a:latin typeface="Arial" charset="0"/>
              </a:defRPr>
            </a:lvl1pPr>
            <a:lvl2pPr marL="742950" indent="-285750" defTabSz="919163" eaLnBrk="0" hangingPunct="0">
              <a:defRPr kumimoji="1" sz="1200" b="1">
                <a:solidFill>
                  <a:schemeClr val="tx1"/>
                </a:solidFill>
                <a:latin typeface="Arial" charset="0"/>
              </a:defRPr>
            </a:lvl2pPr>
            <a:lvl3pPr marL="1143000" indent="-228600" defTabSz="919163" eaLnBrk="0" hangingPunct="0">
              <a:defRPr kumimoji="1" sz="1200" b="1">
                <a:solidFill>
                  <a:schemeClr val="tx1"/>
                </a:solidFill>
                <a:latin typeface="Arial" charset="0"/>
              </a:defRPr>
            </a:lvl3pPr>
            <a:lvl4pPr marL="1600200" indent="-228600" defTabSz="919163" eaLnBrk="0" hangingPunct="0">
              <a:defRPr kumimoji="1" sz="1200" b="1">
                <a:solidFill>
                  <a:schemeClr val="tx1"/>
                </a:solidFill>
                <a:latin typeface="Arial" charset="0"/>
              </a:defRPr>
            </a:lvl4pPr>
            <a:lvl5pPr marL="2057400" indent="-228600" defTabSz="919163" eaLnBrk="0" hangingPunct="0">
              <a:defRPr kumimoji="1" sz="1200" b="1">
                <a:solidFill>
                  <a:schemeClr val="tx1"/>
                </a:solidFill>
                <a:latin typeface="Arial" charset="0"/>
              </a:defRPr>
            </a:lvl5pPr>
            <a:lvl6pPr marL="2514600" indent="-228600" defTabSz="919163" eaLnBrk="0" fontAlgn="base" hangingPunct="0">
              <a:spcBef>
                <a:spcPct val="0"/>
              </a:spcBef>
              <a:spcAft>
                <a:spcPct val="0"/>
              </a:spcAft>
              <a:defRPr kumimoji="1" sz="1200" b="1">
                <a:solidFill>
                  <a:schemeClr val="tx1"/>
                </a:solidFill>
                <a:latin typeface="Arial" charset="0"/>
              </a:defRPr>
            </a:lvl6pPr>
            <a:lvl7pPr marL="2971800" indent="-228600" defTabSz="919163" eaLnBrk="0" fontAlgn="base" hangingPunct="0">
              <a:spcBef>
                <a:spcPct val="0"/>
              </a:spcBef>
              <a:spcAft>
                <a:spcPct val="0"/>
              </a:spcAft>
              <a:defRPr kumimoji="1" sz="1200" b="1">
                <a:solidFill>
                  <a:schemeClr val="tx1"/>
                </a:solidFill>
                <a:latin typeface="Arial" charset="0"/>
              </a:defRPr>
            </a:lvl7pPr>
            <a:lvl8pPr marL="3429000" indent="-228600" defTabSz="919163" eaLnBrk="0" fontAlgn="base" hangingPunct="0">
              <a:spcBef>
                <a:spcPct val="0"/>
              </a:spcBef>
              <a:spcAft>
                <a:spcPct val="0"/>
              </a:spcAft>
              <a:defRPr kumimoji="1" sz="1200" b="1">
                <a:solidFill>
                  <a:schemeClr val="tx1"/>
                </a:solidFill>
                <a:latin typeface="Arial" charset="0"/>
              </a:defRPr>
            </a:lvl8pPr>
            <a:lvl9pPr marL="3886200" indent="-228600" defTabSz="919163" eaLnBrk="0" fontAlgn="base" hangingPunct="0">
              <a:spcBef>
                <a:spcPct val="0"/>
              </a:spcBef>
              <a:spcAft>
                <a:spcPct val="0"/>
              </a:spcAft>
              <a:defRPr kumimoji="1" sz="1200" b="1">
                <a:solidFill>
                  <a:schemeClr val="tx1"/>
                </a:solidFill>
                <a:latin typeface="Arial" charset="0"/>
              </a:defRPr>
            </a:lvl9pPr>
          </a:lstStyle>
          <a:p>
            <a:fld id="{C6DCA511-C80C-4713-B30A-4937E09C4D41}" type="slidenum">
              <a:rPr kumimoji="0" lang="ru-RU" b="0" smtClean="0"/>
              <a:pPr/>
              <a:t>47</a:t>
            </a:fld>
            <a:endParaRPr kumimoji="0" lang="ru-RU" b="0" smtClean="0"/>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a:xfrm>
            <a:off x="685800" y="4343583"/>
            <a:ext cx="5486400" cy="4112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58</a:t>
            </a:fld>
            <a:endParaRPr lang="cs-CZ" dirty="0"/>
          </a:p>
        </p:txBody>
      </p:sp>
    </p:spTree>
    <p:extLst>
      <p:ext uri="{BB962C8B-B14F-4D97-AF65-F5344CB8AC3E}">
        <p14:creationId xmlns:p14="http://schemas.microsoft.com/office/powerpoint/2010/main" val="1439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27</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28</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29</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30</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31</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32</a:t>
            </a:fld>
            <a:endParaRPr lang="cs-CZ" dirty="0"/>
          </a:p>
        </p:txBody>
      </p:sp>
    </p:spTree>
    <p:extLst>
      <p:ext uri="{BB962C8B-B14F-4D97-AF65-F5344CB8AC3E}">
        <p14:creationId xmlns:p14="http://schemas.microsoft.com/office/powerpoint/2010/main" val="332206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33</a:t>
            </a:fld>
            <a:endParaRPr lang="cs-CZ" dirty="0"/>
          </a:p>
        </p:txBody>
      </p:sp>
    </p:spTree>
    <p:extLst>
      <p:ext uri="{BB962C8B-B14F-4D97-AF65-F5344CB8AC3E}">
        <p14:creationId xmlns:p14="http://schemas.microsoft.com/office/powerpoint/2010/main" val="332206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8"/>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76344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69121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6376"/>
            <a:ext cx="2057400" cy="4387851"/>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06376"/>
            <a:ext cx="6019800" cy="438785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15904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Kliknutím lze upravit styl.</a:t>
            </a:r>
          </a:p>
        </p:txBody>
      </p:sp>
      <p:sp>
        <p:nvSpPr>
          <p:cNvPr id="3" name="Zástupný symbol pro tabulku 2"/>
          <p:cNvSpPr>
            <a:spLocks noGrp="1"/>
          </p:cNvSpPr>
          <p:nvPr>
            <p:ph type="tbl" idx="1"/>
          </p:nvPr>
        </p:nvSpPr>
        <p:spPr>
          <a:xfrm>
            <a:off x="566738" y="1752600"/>
            <a:ext cx="8001000" cy="4267200"/>
          </a:xfrm>
        </p:spPr>
        <p:txBody>
          <a:bodyPr/>
          <a:lstStyle/>
          <a:p>
            <a:endParaRPr lang="cs-CZ" dirty="0"/>
          </a:p>
        </p:txBody>
      </p:sp>
      <p:sp>
        <p:nvSpPr>
          <p:cNvPr id="4" name="Zástupný symbol pro datum 3"/>
          <p:cNvSpPr>
            <a:spLocks noGrp="1"/>
          </p:cNvSpPr>
          <p:nvPr>
            <p:ph type="dt" sz="half" idx="10"/>
          </p:nvPr>
        </p:nvSpPr>
        <p:spPr>
          <a:xfrm>
            <a:off x="609600" y="6245225"/>
            <a:ext cx="1981200" cy="476250"/>
          </a:xfrm>
        </p:spPr>
        <p:txBody>
          <a:bodyPr/>
          <a:lstStyle>
            <a:lvl1pPr>
              <a:defRPr/>
            </a:lvl1pPr>
          </a:lstStyle>
          <a:p>
            <a:endParaRPr lang="cs-CZ" dirty="0"/>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cs-CZ" dirty="0"/>
          </a:p>
        </p:txBody>
      </p:sp>
      <p:sp>
        <p:nvSpPr>
          <p:cNvPr id="6" name="Zástupný symbol pro číslo snímku 5"/>
          <p:cNvSpPr>
            <a:spLocks noGrp="1"/>
          </p:cNvSpPr>
          <p:nvPr>
            <p:ph type="sldNum" sz="quarter" idx="12"/>
          </p:nvPr>
        </p:nvSpPr>
        <p:spPr>
          <a:xfrm>
            <a:off x="6553200" y="6245225"/>
            <a:ext cx="1981200" cy="476250"/>
          </a:xfrm>
        </p:spPr>
        <p:txBody>
          <a:bodyPr/>
          <a:lstStyle>
            <a:lvl1pPr>
              <a:defRPr/>
            </a:lvl1pPr>
          </a:lstStyle>
          <a:p>
            <a:fld id="{A4DE6804-4B02-4364-A3CD-2B6B62E9A960}" type="slidenum">
              <a:rPr lang="cs-CZ"/>
              <a:pPr/>
              <a:t>‹#›</a:t>
            </a:fld>
            <a:endParaRPr lang="cs-CZ" dirty="0"/>
          </a:p>
        </p:txBody>
      </p:sp>
    </p:spTree>
    <p:extLst>
      <p:ext uri="{BB962C8B-B14F-4D97-AF65-F5344CB8AC3E}">
        <p14:creationId xmlns:p14="http://schemas.microsoft.com/office/powerpoint/2010/main" val="225836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28976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66637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402454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2219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0700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86385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49"/>
            <a:ext cx="3008313" cy="1162051"/>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43928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1"/>
            <a:ext cx="5486400" cy="566739"/>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21.9.2012</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370928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28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771A-4E3E-4399-BD64-3F2718A65EAC}" type="datetimeFigureOut">
              <a:rPr lang="cs-CZ" smtClean="0"/>
              <a:pPr/>
              <a:t>21.9.2012</a:t>
            </a:fld>
            <a:endParaRPr lang="cs-CZ" dirty="0"/>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72806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zso.cz/csu/redakce.nsf/i/vekova_skladba_obyvatelstva_c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Dokument_aplikace_Microsoft_Word2.docx"/><Relationship Id="rId5" Type="http://schemas.openxmlformats.org/officeDocument/2006/relationships/image" Target="../media/image9.emf"/><Relationship Id="rId4" Type="http://schemas.openxmlformats.org/officeDocument/2006/relationships/package" Target="../embeddings/Dokument_aplikace_Microsoft_Word1.doc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package" Target="../embeddings/Dokument_aplikace_Microsoft_Word4.docx"/><Relationship Id="rId5" Type="http://schemas.openxmlformats.org/officeDocument/2006/relationships/image" Target="../media/image11.emf"/><Relationship Id="rId4" Type="http://schemas.openxmlformats.org/officeDocument/2006/relationships/package" Target="../embeddings/Dokument_aplikace_Microsoft_Word3.doc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package" Target="../embeddings/Dokument_aplikace_Microsoft_Word6.docx"/><Relationship Id="rId5" Type="http://schemas.openxmlformats.org/officeDocument/2006/relationships/image" Target="../media/image12.emf"/><Relationship Id="rId4" Type="http://schemas.openxmlformats.org/officeDocument/2006/relationships/package" Target="../embeddings/Dokument_aplikace_Microsoft_Word5.doc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package" Target="../embeddings/Dokument_aplikace_Microsoft_Word7.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package" Target="../embeddings/Dokument_aplikace_Microsoft_Word8.docx"/><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package" Target="../embeddings/Dokument_aplikace_Microsoft_Word9.docx"/><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package" Target="../embeddings/Dokument_aplikace_Microsoft_Word10.docx"/><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package" Target="../embeddings/Dokument_aplikace_Microsoft_Word11.docx"/><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package" Target="../embeddings/Dokument_aplikace_Microsoft_Word12.docx"/><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package" Target="../embeddings/Dokument_aplikace_Microsoft_Word13.doc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package" Target="../embeddings/Dokument_aplikace_Microsoft_Word15.docx"/><Relationship Id="rId5" Type="http://schemas.openxmlformats.org/officeDocument/2006/relationships/image" Target="../media/image20.emf"/><Relationship Id="rId4" Type="http://schemas.openxmlformats.org/officeDocument/2006/relationships/package" Target="../embeddings/Dokument_aplikace_Microsoft_Word14.doc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package" Target="../embeddings/Dokument_aplikace_Microsoft_Word16.doc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package" Target="../embeddings/Dokument_aplikace_Microsoft_Word17.docx"/><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2.emf"/><Relationship Id="rId5" Type="http://schemas.openxmlformats.org/officeDocument/2006/relationships/package" Target="../embeddings/Dokument_aplikace_Microsoft_Word18.docx"/><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23.emf"/><Relationship Id="rId5" Type="http://schemas.openxmlformats.org/officeDocument/2006/relationships/package" Target="../embeddings/Dokument_aplikace_Microsoft_Word19.docx"/><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24.emf"/><Relationship Id="rId5" Type="http://schemas.openxmlformats.org/officeDocument/2006/relationships/package" Target="../embeddings/Dokument_aplikace_Microsoft_Word20.docx"/><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25.emf"/><Relationship Id="rId5" Type="http://schemas.openxmlformats.org/officeDocument/2006/relationships/package" Target="../embeddings/Dokument_aplikace_Microsoft_Word21.docx"/><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6.emf"/><Relationship Id="rId4" Type="http://schemas.openxmlformats.org/officeDocument/2006/relationships/package" Target="../embeddings/Dokument_aplikace_Microsoft_Word22.doc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package" Target="../embeddings/Dokument_aplikace_Microsoft_Word23.docx"/></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e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2.bin"/><Relationship Id="rId5" Type="http://schemas.openxmlformats.org/officeDocument/2006/relationships/image" Target="../media/image31.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package" Target="../embeddings/Dokument_aplikace_Microsoft_Word24.doc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Dokument_aplikace_Microsoft_Word25.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5.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6.emf"/><Relationship Id="rId4" Type="http://schemas.openxmlformats.org/officeDocument/2006/relationships/package" Target="../embeddings/Dokument_aplikace_Microsoft_Word26.docx"/></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3568" y="692696"/>
            <a:ext cx="7696200" cy="806450"/>
          </a:xfrm>
        </p:spPr>
        <p:txBody>
          <a:bodyPr>
            <a:normAutofit fontScale="90000"/>
          </a:bodyPr>
          <a:lstStyle/>
          <a:p>
            <a:pPr algn="l">
              <a:defRPr/>
            </a:pPr>
            <a:r>
              <a:rPr lang="cs-CZ" dirty="0" smtClean="0">
                <a:solidFill>
                  <a:schemeClr val="tx1"/>
                </a:solidFill>
              </a:rPr>
              <a:t/>
            </a:r>
            <a:br>
              <a:rPr lang="cs-CZ" dirty="0" smtClean="0">
                <a:solidFill>
                  <a:schemeClr val="tx1"/>
                </a:solidFill>
              </a:rPr>
            </a:br>
            <a:r>
              <a:rPr lang="cs-CZ" dirty="0">
                <a:solidFill>
                  <a:schemeClr val="tx1"/>
                </a:solidFill>
              </a:rPr>
              <a:t/>
            </a:r>
            <a:br>
              <a:rPr lang="cs-CZ" dirty="0">
                <a:solidFill>
                  <a:schemeClr val="tx1"/>
                </a:solidFill>
              </a:rPr>
            </a:br>
            <a:r>
              <a:rPr lang="cs-CZ" dirty="0" smtClean="0">
                <a:solidFill>
                  <a:srgbClr val="0000CC"/>
                </a:solidFill>
              </a:rPr>
              <a:t/>
            </a:r>
            <a:br>
              <a:rPr lang="cs-CZ" dirty="0" smtClean="0">
                <a:solidFill>
                  <a:srgbClr val="0000CC"/>
                </a:solidFill>
              </a:rPr>
            </a:br>
            <a:r>
              <a:rPr lang="cs-CZ" sz="3600" dirty="0" smtClean="0">
                <a:latin typeface="Arial Black" pitchFamily="34" charset="0"/>
              </a:rPr>
              <a:t>2. </a:t>
            </a:r>
            <a:r>
              <a:rPr lang="cs-CZ" sz="3600" dirty="0">
                <a:latin typeface="Arial Black" pitchFamily="34" charset="0"/>
              </a:rPr>
              <a:t>SEMINÁŘ</a:t>
            </a:r>
            <a:r>
              <a:rPr lang="cs-CZ" dirty="0"/>
              <a:t/>
            </a:r>
            <a:br>
              <a:rPr lang="cs-CZ" dirty="0"/>
            </a:br>
            <a:r>
              <a:rPr lang="cs-CZ" cap="all" dirty="0" smtClean="0">
                <a:solidFill>
                  <a:srgbClr val="0000CC"/>
                </a:solidFill>
              </a:rPr>
              <a:t/>
            </a:r>
            <a:br>
              <a:rPr lang="cs-CZ" cap="all" dirty="0" smtClean="0">
                <a:solidFill>
                  <a:srgbClr val="0000CC"/>
                </a:solidFill>
              </a:rPr>
            </a:br>
            <a:r>
              <a:rPr lang="cs-CZ" cap="all" dirty="0" smtClean="0">
                <a:solidFill>
                  <a:srgbClr val="0000CC"/>
                </a:solidFill>
              </a:rPr>
              <a:t/>
            </a:r>
            <a:br>
              <a:rPr lang="cs-CZ" cap="all" dirty="0" smtClean="0">
                <a:solidFill>
                  <a:srgbClr val="0000CC"/>
                </a:solidFill>
              </a:rPr>
            </a:br>
            <a:r>
              <a:rPr lang="cs-CZ" cap="all" dirty="0">
                <a:solidFill>
                  <a:srgbClr val="0000CC"/>
                </a:solidFill>
              </a:rPr>
              <a:t/>
            </a:r>
            <a:br>
              <a:rPr lang="cs-CZ" cap="all" dirty="0">
                <a:solidFill>
                  <a:srgbClr val="0000CC"/>
                </a:solidFill>
              </a:rPr>
            </a:br>
            <a:endParaRPr lang="cs-CZ" cap="all" dirty="0" smtClean="0">
              <a:solidFill>
                <a:srgbClr val="0000CC"/>
              </a:solidFill>
            </a:endParaRPr>
          </a:p>
        </p:txBody>
      </p:sp>
      <p:sp>
        <p:nvSpPr>
          <p:cNvPr id="6147" name="Rectangle 3"/>
          <p:cNvSpPr>
            <a:spLocks noGrp="1" noChangeArrowheads="1"/>
          </p:cNvSpPr>
          <p:nvPr>
            <p:ph idx="1"/>
          </p:nvPr>
        </p:nvSpPr>
        <p:spPr>
          <a:xfrm>
            <a:off x="611560" y="2276872"/>
            <a:ext cx="7696200" cy="1800200"/>
          </a:xfrm>
          <a:ln w="76200">
            <a:noFill/>
          </a:ln>
        </p:spPr>
        <p:txBody>
          <a:bodyPr>
            <a:normAutofit fontScale="92500" lnSpcReduction="20000"/>
          </a:bodyPr>
          <a:lstStyle/>
          <a:p>
            <a:pPr>
              <a:buSzPct val="120000"/>
              <a:defRPr/>
            </a:pPr>
            <a:r>
              <a:rPr lang="cs-CZ" sz="3700" dirty="0">
                <a:solidFill>
                  <a:srgbClr val="3608B8"/>
                </a:solidFill>
                <a:latin typeface="Arial Black" pitchFamily="34" charset="0"/>
              </a:rPr>
              <a:t>STANDARDIZACE </a:t>
            </a:r>
            <a:r>
              <a:rPr lang="cs-CZ" sz="3700" dirty="0" smtClean="0">
                <a:solidFill>
                  <a:srgbClr val="3608B8"/>
                </a:solidFill>
                <a:latin typeface="Arial Black" pitchFamily="34" charset="0"/>
              </a:rPr>
              <a:t>RELATIVNÍCH UKAZATELŮ</a:t>
            </a:r>
            <a:endParaRPr lang="cs-CZ" sz="1600" dirty="0">
              <a:solidFill>
                <a:srgbClr val="3608B8"/>
              </a:solidFill>
            </a:endParaRPr>
          </a:p>
          <a:p>
            <a:pPr>
              <a:buSzPct val="120000"/>
              <a:defRPr/>
            </a:pPr>
            <a:endParaRPr lang="cs-CZ" sz="1600" dirty="0">
              <a:solidFill>
                <a:srgbClr val="3608B8"/>
              </a:solidFill>
            </a:endParaRPr>
          </a:p>
          <a:p>
            <a:pPr>
              <a:buSzPct val="120000"/>
              <a:defRPr/>
            </a:pPr>
            <a:r>
              <a:rPr lang="cs-CZ" sz="3700" dirty="0" smtClean="0">
                <a:solidFill>
                  <a:srgbClr val="3608B8"/>
                </a:solidFill>
                <a:latin typeface="Arial Black" pitchFamily="34" charset="0"/>
              </a:rPr>
              <a:t>ÚMRTNOSTNÍ TABULKY</a:t>
            </a:r>
          </a:p>
        </p:txBody>
      </p:sp>
      <p:sp>
        <p:nvSpPr>
          <p:cNvPr id="2" name="Obdélník 1"/>
          <p:cNvSpPr/>
          <p:nvPr/>
        </p:nvSpPr>
        <p:spPr bwMode="auto">
          <a:xfrm>
            <a:off x="2915816" y="1196752"/>
            <a:ext cx="72008"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bg2"/>
              </a:buClr>
              <a:buSzPct val="70000"/>
              <a:buFont typeface="Wingdings" pitchFamily="2" charset="2"/>
              <a:buNone/>
              <a:tabLst/>
            </a:pPr>
            <a:endParaRPr kumimoji="0" lang="cs-CZ"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110946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9"/>
            <a:ext cx="8363272" cy="1143000"/>
          </a:xfrm>
        </p:spPr>
        <p:txBody>
          <a:bodyPr>
            <a:normAutofit fontScale="90000"/>
          </a:bodyPr>
          <a:lstStyle/>
          <a:p>
            <a:r>
              <a:rPr lang="cs-CZ" b="1" dirty="0" smtClean="0">
                <a:solidFill>
                  <a:srgbClr val="3608B8"/>
                </a:solidFill>
              </a:rPr>
              <a:t>Ukazatele vhodné pro srovnávání</a:t>
            </a:r>
            <a:endParaRPr lang="cs-CZ" b="1" dirty="0">
              <a:solidFill>
                <a:srgbClr val="3608B8"/>
              </a:solidFill>
            </a:endParaRPr>
          </a:p>
        </p:txBody>
      </p:sp>
      <p:sp>
        <p:nvSpPr>
          <p:cNvPr id="3" name="Zástupný symbol pro obsah 2"/>
          <p:cNvSpPr>
            <a:spLocks noGrp="1"/>
          </p:cNvSpPr>
          <p:nvPr>
            <p:ph idx="1"/>
          </p:nvPr>
        </p:nvSpPr>
        <p:spPr>
          <a:xfrm>
            <a:off x="395536" y="1340768"/>
            <a:ext cx="8435280" cy="5328592"/>
          </a:xfrm>
        </p:spPr>
        <p:txBody>
          <a:bodyPr>
            <a:noAutofit/>
          </a:bodyPr>
          <a:lstStyle/>
          <a:p>
            <a:pPr marL="571500" indent="-514350">
              <a:buFont typeface="+mj-lt"/>
              <a:buAutoNum type="arabicPeriod"/>
            </a:pPr>
            <a:r>
              <a:rPr lang="cs-CZ" sz="2800" b="1" dirty="0" smtClean="0">
                <a:solidFill>
                  <a:srgbClr val="FF0000"/>
                </a:solidFill>
              </a:rPr>
              <a:t>Specifické ukazatele </a:t>
            </a:r>
          </a:p>
          <a:p>
            <a:pPr lvl="2"/>
            <a:r>
              <a:rPr lang="cs-CZ" sz="2800" dirty="0"/>
              <a:t>m</a:t>
            </a:r>
            <a:r>
              <a:rPr lang="cs-CZ" sz="2800" dirty="0" smtClean="0"/>
              <a:t>ohou být přímo srovnávány</a:t>
            </a:r>
          </a:p>
          <a:p>
            <a:pPr lvl="2"/>
            <a:r>
              <a:rPr lang="cs-CZ" sz="2800" dirty="0" smtClean="0"/>
              <a:t>nevýhody: </a:t>
            </a:r>
          </a:p>
          <a:p>
            <a:pPr marL="1828800" lvl="3" indent="-457200">
              <a:buAutoNum type="arabicPeriod"/>
            </a:pPr>
            <a:r>
              <a:rPr lang="cs-CZ" sz="2400" dirty="0" smtClean="0"/>
              <a:t>tříští soubor do malých podskupin </a:t>
            </a:r>
          </a:p>
          <a:p>
            <a:pPr marL="1828800" lvl="3" indent="-457200">
              <a:buAutoNum type="arabicPeriod"/>
            </a:pPr>
            <a:r>
              <a:rPr lang="cs-CZ" sz="2400" dirty="0" smtClean="0"/>
              <a:t>neumožňují srovnání populací jako celku</a:t>
            </a:r>
          </a:p>
          <a:p>
            <a:pPr marL="1371600" lvl="3" indent="0">
              <a:buNone/>
            </a:pPr>
            <a:endParaRPr lang="cs-CZ" sz="2400" dirty="0" smtClean="0"/>
          </a:p>
        </p:txBody>
      </p:sp>
    </p:spTree>
    <p:extLst>
      <p:ext uri="{BB962C8B-B14F-4D97-AF65-F5344CB8AC3E}">
        <p14:creationId xmlns:p14="http://schemas.microsoft.com/office/powerpoint/2010/main" val="450475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5438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534199"/>
            <a:ext cx="4392488" cy="464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35" y="692696"/>
            <a:ext cx="5161581" cy="85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1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3648" y="43558"/>
            <a:ext cx="6408712" cy="684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00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3648" y="43558"/>
            <a:ext cx="6408712" cy="684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6228184" y="6453336"/>
            <a:ext cx="1440160" cy="216024"/>
          </a:xfrm>
          <a:prstGeom prst="rect">
            <a:avLst/>
          </a:prstGeom>
          <a:solidFill>
            <a:srgbClr val="C00000">
              <a:alpha val="4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56780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9"/>
            <a:ext cx="8363272" cy="1143000"/>
          </a:xfrm>
        </p:spPr>
        <p:txBody>
          <a:bodyPr>
            <a:normAutofit fontScale="90000"/>
          </a:bodyPr>
          <a:lstStyle/>
          <a:p>
            <a:r>
              <a:rPr lang="cs-CZ" b="1" dirty="0" smtClean="0">
                <a:solidFill>
                  <a:srgbClr val="3608B8"/>
                </a:solidFill>
              </a:rPr>
              <a:t>Ukazatele vhodné pro srovnávání</a:t>
            </a:r>
            <a:endParaRPr lang="cs-CZ" b="1" dirty="0">
              <a:solidFill>
                <a:srgbClr val="3608B8"/>
              </a:solidFill>
            </a:endParaRPr>
          </a:p>
        </p:txBody>
      </p:sp>
      <p:sp>
        <p:nvSpPr>
          <p:cNvPr id="3" name="Zástupný symbol pro obsah 2"/>
          <p:cNvSpPr>
            <a:spLocks noGrp="1"/>
          </p:cNvSpPr>
          <p:nvPr>
            <p:ph idx="1"/>
          </p:nvPr>
        </p:nvSpPr>
        <p:spPr>
          <a:xfrm>
            <a:off x="395536" y="1340768"/>
            <a:ext cx="8435280" cy="5328592"/>
          </a:xfrm>
        </p:spPr>
        <p:txBody>
          <a:bodyPr>
            <a:noAutofit/>
          </a:bodyPr>
          <a:lstStyle/>
          <a:p>
            <a:pPr marL="571500" indent="-514350">
              <a:buFont typeface="+mj-lt"/>
              <a:buAutoNum type="arabicPeriod"/>
            </a:pPr>
            <a:r>
              <a:rPr lang="cs-CZ" sz="2800" b="1" dirty="0" smtClean="0">
                <a:solidFill>
                  <a:srgbClr val="FF0000"/>
                </a:solidFill>
              </a:rPr>
              <a:t>Specifické ukazatele </a:t>
            </a:r>
          </a:p>
          <a:p>
            <a:pPr lvl="2"/>
            <a:r>
              <a:rPr lang="cs-CZ" sz="2800" dirty="0"/>
              <a:t>m</a:t>
            </a:r>
            <a:r>
              <a:rPr lang="cs-CZ" sz="2800" dirty="0" smtClean="0"/>
              <a:t>ohou být přímo srovnávány</a:t>
            </a:r>
          </a:p>
          <a:p>
            <a:pPr lvl="2"/>
            <a:r>
              <a:rPr lang="cs-CZ" sz="2800" dirty="0" smtClean="0"/>
              <a:t>nevýhody: </a:t>
            </a:r>
          </a:p>
          <a:p>
            <a:pPr marL="1828800" lvl="3" indent="-457200">
              <a:buAutoNum type="arabicPeriod"/>
            </a:pPr>
            <a:r>
              <a:rPr lang="cs-CZ" sz="2400" dirty="0" smtClean="0"/>
              <a:t>tříští soubor do malých podskupin </a:t>
            </a:r>
          </a:p>
          <a:p>
            <a:pPr marL="1828800" lvl="3" indent="-457200">
              <a:buAutoNum type="arabicPeriod"/>
            </a:pPr>
            <a:r>
              <a:rPr lang="cs-CZ" sz="2400" dirty="0" smtClean="0"/>
              <a:t>neumožňují srovnání populací jako celku</a:t>
            </a:r>
          </a:p>
          <a:p>
            <a:pPr marL="1371600" lvl="3" indent="0">
              <a:buNone/>
            </a:pPr>
            <a:endParaRPr lang="cs-CZ" sz="2400" dirty="0" smtClean="0"/>
          </a:p>
          <a:p>
            <a:pPr marL="628650" indent="-514350">
              <a:buFont typeface="+mj-lt"/>
              <a:buAutoNum type="arabicPeriod"/>
            </a:pPr>
            <a:r>
              <a:rPr lang="cs-CZ" sz="2800" b="1" dirty="0" smtClean="0">
                <a:solidFill>
                  <a:srgbClr val="FF0000"/>
                </a:solidFill>
              </a:rPr>
              <a:t>Standardizované ukazatele</a:t>
            </a:r>
          </a:p>
          <a:p>
            <a:pPr lvl="2"/>
            <a:r>
              <a:rPr lang="cs-CZ" sz="2800" dirty="0" smtClean="0"/>
              <a:t>srovnání populací jako celku</a:t>
            </a:r>
          </a:p>
          <a:p>
            <a:pPr lvl="2"/>
            <a:r>
              <a:rPr lang="cs-CZ" sz="2800" dirty="0" smtClean="0"/>
              <a:t>přepočítané hodnoty; pouze pro srovnávání</a:t>
            </a:r>
          </a:p>
        </p:txBody>
      </p:sp>
    </p:spTree>
    <p:extLst>
      <p:ext uri="{BB962C8B-B14F-4D97-AF65-F5344CB8AC3E}">
        <p14:creationId xmlns:p14="http://schemas.microsoft.com/office/powerpoint/2010/main" val="226970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Standardizace</a:t>
            </a:r>
            <a:endParaRPr lang="cs-CZ" b="1" dirty="0">
              <a:solidFill>
                <a:srgbClr val="3608B8"/>
              </a:solidFill>
            </a:endParaRPr>
          </a:p>
        </p:txBody>
      </p:sp>
      <p:sp>
        <p:nvSpPr>
          <p:cNvPr id="3" name="Zástupný symbol pro obsah 2"/>
          <p:cNvSpPr>
            <a:spLocks noGrp="1"/>
          </p:cNvSpPr>
          <p:nvPr>
            <p:ph idx="1"/>
          </p:nvPr>
        </p:nvSpPr>
        <p:spPr/>
        <p:txBody>
          <a:bodyPr>
            <a:normAutofit/>
          </a:bodyPr>
          <a:lstStyle/>
          <a:p>
            <a:r>
              <a:rPr lang="cs-CZ" dirty="0"/>
              <a:t>Metoda statistické analýzy, umožňující </a:t>
            </a:r>
            <a:r>
              <a:rPr lang="cs-CZ" b="1" dirty="0">
                <a:solidFill>
                  <a:srgbClr val="C00000"/>
                </a:solidFill>
              </a:rPr>
              <a:t>objektivní srovnání </a:t>
            </a:r>
            <a:r>
              <a:rPr lang="cs-CZ" b="1" dirty="0"/>
              <a:t>dvou </a:t>
            </a:r>
            <a:r>
              <a:rPr lang="cs-CZ" dirty="0"/>
              <a:t>či více </a:t>
            </a:r>
            <a:r>
              <a:rPr lang="cs-CZ" b="1" dirty="0" smtClean="0">
                <a:solidFill>
                  <a:srgbClr val="C00000"/>
                </a:solidFill>
              </a:rPr>
              <a:t>populací s rozdílnou</a:t>
            </a:r>
            <a:r>
              <a:rPr lang="cs-CZ" dirty="0" smtClean="0">
                <a:solidFill>
                  <a:srgbClr val="C00000"/>
                </a:solidFill>
              </a:rPr>
              <a:t> </a:t>
            </a:r>
            <a:r>
              <a:rPr lang="cs-CZ" b="1" dirty="0" smtClean="0">
                <a:solidFill>
                  <a:srgbClr val="C00000"/>
                </a:solidFill>
              </a:rPr>
              <a:t>strukturou.</a:t>
            </a:r>
          </a:p>
          <a:p>
            <a:pPr marL="400050" lvl="1" indent="0">
              <a:buNone/>
            </a:pPr>
            <a:endParaRPr lang="cs-CZ" dirty="0"/>
          </a:p>
          <a:p>
            <a:pPr marL="400050" lvl="1" indent="0">
              <a:buNone/>
            </a:pPr>
            <a:r>
              <a:rPr lang="cs-CZ" dirty="0" smtClean="0"/>
              <a:t>(</a:t>
            </a:r>
            <a:r>
              <a:rPr lang="cs-CZ" dirty="0"/>
              <a:t>např. odlišná struktura </a:t>
            </a:r>
            <a:r>
              <a:rPr lang="cs-CZ" dirty="0" smtClean="0"/>
              <a:t>podle </a:t>
            </a:r>
            <a:r>
              <a:rPr lang="cs-CZ" dirty="0"/>
              <a:t>věku, pohlaví, rodinného stavu, stadia nemoci</a:t>
            </a:r>
            <a:r>
              <a:rPr lang="cs-CZ" dirty="0" smtClean="0"/>
              <a:t>…)</a:t>
            </a:r>
          </a:p>
          <a:p>
            <a:pPr marL="400050" lvl="1" indent="0">
              <a:buNone/>
            </a:pPr>
            <a:endParaRPr lang="cs-CZ" dirty="0" smtClean="0"/>
          </a:p>
        </p:txBody>
      </p:sp>
    </p:spTree>
    <p:extLst>
      <p:ext uri="{BB962C8B-B14F-4D97-AF65-F5344CB8AC3E}">
        <p14:creationId xmlns:p14="http://schemas.microsoft.com/office/powerpoint/2010/main" val="1402746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209550"/>
            <a:ext cx="6886575"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48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562073"/>
          </a:xfrm>
        </p:spPr>
        <p:txBody>
          <a:bodyPr>
            <a:normAutofit fontScale="90000"/>
          </a:bodyPr>
          <a:lstStyle/>
          <a:p>
            <a:r>
              <a:rPr lang="cs-CZ" b="1" dirty="0" smtClean="0">
                <a:solidFill>
                  <a:srgbClr val="3608B8"/>
                </a:solidFill>
              </a:rPr>
              <a:t>Standardizace ukazatelů</a:t>
            </a:r>
            <a:endParaRPr lang="cs-CZ" b="1" dirty="0">
              <a:solidFill>
                <a:srgbClr val="3608B8"/>
              </a:solidFill>
            </a:endParaRPr>
          </a:p>
        </p:txBody>
      </p:sp>
      <p:sp>
        <p:nvSpPr>
          <p:cNvPr id="3" name="Zástupný symbol pro obsah 2"/>
          <p:cNvSpPr>
            <a:spLocks noGrp="1"/>
          </p:cNvSpPr>
          <p:nvPr>
            <p:ph idx="1"/>
          </p:nvPr>
        </p:nvSpPr>
        <p:spPr>
          <a:xfrm>
            <a:off x="467544" y="1052736"/>
            <a:ext cx="8229600" cy="6048672"/>
          </a:xfrm>
        </p:spPr>
        <p:txBody>
          <a:bodyPr>
            <a:noAutofit/>
          </a:bodyPr>
          <a:lstStyle/>
          <a:p>
            <a:pPr>
              <a:spcBef>
                <a:spcPts val="0"/>
              </a:spcBef>
            </a:pPr>
            <a:endParaRPr lang="cs-CZ" sz="2800" dirty="0" smtClean="0"/>
          </a:p>
          <a:p>
            <a:pPr>
              <a:spcBef>
                <a:spcPts val="0"/>
              </a:spcBef>
            </a:pPr>
            <a:r>
              <a:rPr lang="cs-CZ" sz="2800" dirty="0" smtClean="0"/>
              <a:t>Převedení ukazatelů na </a:t>
            </a:r>
            <a:r>
              <a:rPr lang="cs-CZ" sz="2800" b="1" dirty="0" smtClean="0">
                <a:solidFill>
                  <a:srgbClr val="C00000"/>
                </a:solidFill>
              </a:rPr>
              <a:t>stejný </a:t>
            </a:r>
            <a:r>
              <a:rPr lang="cs-CZ" sz="2800" b="1" dirty="0">
                <a:solidFill>
                  <a:srgbClr val="C00000"/>
                </a:solidFill>
              </a:rPr>
              <a:t>základ</a:t>
            </a:r>
            <a:r>
              <a:rPr lang="cs-CZ" sz="2800" dirty="0"/>
              <a:t>, </a:t>
            </a:r>
            <a:r>
              <a:rPr lang="cs-CZ" sz="2800" dirty="0" smtClean="0"/>
              <a:t>čímž se </a:t>
            </a:r>
            <a:r>
              <a:rPr lang="cs-CZ" sz="2800" b="1" dirty="0" smtClean="0"/>
              <a:t>odstraní vliv jejich rozdílné struktury.</a:t>
            </a:r>
          </a:p>
          <a:p>
            <a:pPr marL="0" indent="0">
              <a:spcBef>
                <a:spcPts val="0"/>
              </a:spcBef>
              <a:buNone/>
            </a:pPr>
            <a:endParaRPr lang="cs-CZ" sz="2800" dirty="0" smtClean="0"/>
          </a:p>
          <a:p>
            <a:pPr marL="0" indent="0">
              <a:spcBef>
                <a:spcPts val="0"/>
              </a:spcBef>
              <a:buNone/>
            </a:pPr>
            <a:endParaRPr lang="cs-CZ" sz="2800" dirty="0" smtClean="0"/>
          </a:p>
          <a:p>
            <a:pPr>
              <a:spcBef>
                <a:spcPts val="0"/>
              </a:spcBef>
            </a:pPr>
            <a:r>
              <a:rPr lang="cs-CZ" sz="2800" dirty="0"/>
              <a:t>S</a:t>
            </a:r>
            <a:r>
              <a:rPr lang="cs-CZ" sz="2800" dirty="0" smtClean="0"/>
              <a:t>polečným základem je tzv. </a:t>
            </a:r>
            <a:r>
              <a:rPr lang="cs-CZ" sz="2800" b="1" dirty="0" smtClean="0">
                <a:solidFill>
                  <a:srgbClr val="C00000"/>
                </a:solidFill>
              </a:rPr>
              <a:t>standard </a:t>
            </a:r>
            <a:r>
              <a:rPr lang="cs-CZ" sz="2800" dirty="0" smtClean="0"/>
              <a:t>(standardní populace).</a:t>
            </a:r>
          </a:p>
          <a:p>
            <a:pPr marL="0" indent="0">
              <a:spcBef>
                <a:spcPts val="0"/>
              </a:spcBef>
              <a:buNone/>
            </a:pPr>
            <a:endParaRPr lang="cs-CZ" sz="2800" dirty="0"/>
          </a:p>
        </p:txBody>
      </p:sp>
    </p:spTree>
    <p:extLst>
      <p:ext uri="{BB962C8B-B14F-4D97-AF65-F5344CB8AC3E}">
        <p14:creationId xmlns:p14="http://schemas.microsoft.com/office/powerpoint/2010/main" val="867229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778097"/>
          </a:xfrm>
        </p:spPr>
        <p:txBody>
          <a:bodyPr>
            <a:normAutofit fontScale="90000"/>
          </a:bodyPr>
          <a:lstStyle/>
          <a:p>
            <a:r>
              <a:rPr lang="cs-CZ" b="1" dirty="0">
                <a:solidFill>
                  <a:srgbClr val="3608B8"/>
                </a:solidFill>
              </a:rPr>
              <a:t>Volba standardu</a:t>
            </a:r>
            <a:r>
              <a:rPr lang="cs-CZ" dirty="0">
                <a:solidFill>
                  <a:srgbClr val="3608B8"/>
                </a:solidFill>
              </a:rPr>
              <a:t/>
            </a:r>
            <a:br>
              <a:rPr lang="cs-CZ" dirty="0">
                <a:solidFill>
                  <a:srgbClr val="3608B8"/>
                </a:solidFill>
              </a:rPr>
            </a:br>
            <a:endParaRPr lang="cs-CZ" b="1" dirty="0">
              <a:solidFill>
                <a:srgbClr val="3608B8"/>
              </a:solidFill>
            </a:endParaRPr>
          </a:p>
        </p:txBody>
      </p:sp>
      <p:sp>
        <p:nvSpPr>
          <p:cNvPr id="3" name="Zástupný symbol pro obsah 2"/>
          <p:cNvSpPr>
            <a:spLocks noGrp="1"/>
          </p:cNvSpPr>
          <p:nvPr>
            <p:ph idx="1"/>
          </p:nvPr>
        </p:nvSpPr>
        <p:spPr>
          <a:xfrm>
            <a:off x="457200" y="1124744"/>
            <a:ext cx="8229600" cy="5328592"/>
          </a:xfrm>
        </p:spPr>
        <p:txBody>
          <a:bodyPr>
            <a:normAutofit/>
          </a:bodyPr>
          <a:lstStyle/>
          <a:p>
            <a:r>
              <a:rPr lang="cs-CZ" sz="2800" dirty="0" smtClean="0"/>
              <a:t>Závisí na okolnostech srovnávání</a:t>
            </a:r>
            <a:endParaRPr lang="cs-CZ" sz="2800" dirty="0"/>
          </a:p>
          <a:p>
            <a:pPr lvl="1"/>
            <a:r>
              <a:rPr lang="cs-CZ" sz="2400" dirty="0" smtClean="0"/>
              <a:t>evropský standard</a:t>
            </a:r>
          </a:p>
          <a:p>
            <a:pPr lvl="1"/>
            <a:r>
              <a:rPr lang="cs-CZ" sz="2400" dirty="0" smtClean="0"/>
              <a:t>světový standard</a:t>
            </a:r>
          </a:p>
          <a:p>
            <a:pPr lvl="1"/>
            <a:r>
              <a:rPr lang="cs-CZ" sz="2400" dirty="0"/>
              <a:t>s</a:t>
            </a:r>
            <a:r>
              <a:rPr lang="cs-CZ" sz="2400" dirty="0" smtClean="0"/>
              <a:t>oučet nebo průměr srovnávaných populací</a:t>
            </a:r>
          </a:p>
          <a:p>
            <a:pPr lvl="1"/>
            <a:r>
              <a:rPr lang="cs-CZ" sz="2400" dirty="0" smtClean="0"/>
              <a:t>nadřazená populace</a:t>
            </a:r>
          </a:p>
          <a:p>
            <a:pPr marL="457200" lvl="1" indent="0">
              <a:buNone/>
            </a:pPr>
            <a:endParaRPr lang="cs-CZ" sz="2400" dirty="0" smtClean="0"/>
          </a:p>
        </p:txBody>
      </p:sp>
    </p:spTree>
    <p:extLst>
      <p:ext uri="{BB962C8B-B14F-4D97-AF65-F5344CB8AC3E}">
        <p14:creationId xmlns:p14="http://schemas.microsoft.com/office/powerpoint/2010/main" val="149898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 latex2html id marker 39314&#10;\setcounter{footnote}{1}\fnsymbol{foot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100" y="1600200"/>
            <a:ext cx="57150" cy="76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p:extLst>
              <p:ext uri="{D42A27DB-BD31-4B8C-83A1-F6EECF244321}">
                <p14:modId xmlns:p14="http://schemas.microsoft.com/office/powerpoint/2010/main" val="1000988100"/>
              </p:ext>
            </p:extLst>
          </p:nvPr>
        </p:nvGraphicFramePr>
        <p:xfrm>
          <a:off x="323528" y="332657"/>
          <a:ext cx="8352930" cy="6369151"/>
        </p:xfrm>
        <a:graphic>
          <a:graphicData uri="http://schemas.openxmlformats.org/drawingml/2006/table">
            <a:tbl>
              <a:tblPr>
                <a:tableStyleId>{3C2FFA5D-87B4-456A-9821-1D502468CF0F}</a:tableStyleId>
              </a:tblPr>
              <a:tblGrid>
                <a:gridCol w="2622295"/>
                <a:gridCol w="1146127"/>
                <a:gridCol w="1146127"/>
                <a:gridCol w="1146127"/>
                <a:gridCol w="1146127"/>
                <a:gridCol w="1146127"/>
              </a:tblGrid>
              <a:tr h="605680">
                <a:tc gridSpan="6">
                  <a:txBody>
                    <a:bodyPr/>
                    <a:lstStyle/>
                    <a:p>
                      <a:r>
                        <a:rPr lang="cs-CZ" sz="1800" b="1" dirty="0" smtClean="0"/>
                        <a:t>Věková </a:t>
                      </a:r>
                      <a:r>
                        <a:rPr lang="cs-CZ" sz="1800" b="1" dirty="0"/>
                        <a:t>struktura standardní africké, evropské, světové, useknuté </a:t>
                      </a:r>
                      <a:r>
                        <a:rPr lang="cs-CZ" sz="1800" b="1" dirty="0" smtClean="0"/>
                        <a:t>světové    </a:t>
                      </a:r>
                      <a:r>
                        <a:rPr lang="cs-CZ" sz="1800" b="1" dirty="0"/>
                        <a:t>a WHO světové populace</a:t>
                      </a:r>
                    </a:p>
                  </a:txBody>
                  <a:tcPr marL="14733" marR="14733" marT="14733" marB="14733"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84080">
                <a:tc>
                  <a:txBody>
                    <a:bodyPr/>
                    <a:lstStyle/>
                    <a:p>
                      <a:r>
                        <a:rPr lang="cs-CZ" sz="900" dirty="0"/>
                        <a:t>Tabulka 3.10:</a:t>
                      </a:r>
                    </a:p>
                  </a:txBody>
                  <a:tcPr marL="0" marR="0" marT="0" marB="0"/>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tr>
              <a:tr h="232048">
                <a:tc>
                  <a:txBody>
                    <a:bodyPr/>
                    <a:lstStyle/>
                    <a:p>
                      <a:pPr algn="ctr"/>
                      <a:r>
                        <a:rPr lang="cs-CZ" sz="1400" dirty="0"/>
                        <a:t>Věk </a:t>
                      </a:r>
                    </a:p>
                  </a:txBody>
                  <a:tcPr marL="14733" marR="14733" marT="14733" marB="14733" anchor="ctr"/>
                </a:tc>
                <a:tc>
                  <a:txBody>
                    <a:bodyPr/>
                    <a:lstStyle/>
                    <a:p>
                      <a:pPr algn="ctr"/>
                      <a:r>
                        <a:rPr lang="cs-CZ" sz="1400" dirty="0"/>
                        <a:t>Africká</a:t>
                      </a:r>
                    </a:p>
                  </a:txBody>
                  <a:tcPr marL="14733" marR="14733" marT="14733" marB="14733" anchor="ctr"/>
                </a:tc>
                <a:tc>
                  <a:txBody>
                    <a:bodyPr/>
                    <a:lstStyle/>
                    <a:p>
                      <a:pPr algn="ctr"/>
                      <a:r>
                        <a:rPr lang="cs-CZ" sz="1400" dirty="0"/>
                        <a:t>Evropská</a:t>
                      </a:r>
                    </a:p>
                  </a:txBody>
                  <a:tcPr marL="14733" marR="14733" marT="14733" marB="14733" anchor="ctr"/>
                </a:tc>
                <a:tc>
                  <a:txBody>
                    <a:bodyPr/>
                    <a:lstStyle/>
                    <a:p>
                      <a:pPr algn="ctr"/>
                      <a:r>
                        <a:rPr lang="cs-CZ" sz="1400" dirty="0"/>
                        <a:t>Světová</a:t>
                      </a:r>
                    </a:p>
                  </a:txBody>
                  <a:tcPr marL="14733" marR="14733" marT="14733" marB="14733" anchor="ctr"/>
                </a:tc>
                <a:tc>
                  <a:txBody>
                    <a:bodyPr/>
                    <a:lstStyle/>
                    <a:p>
                      <a:pPr algn="ctr"/>
                      <a:r>
                        <a:rPr lang="cs-CZ" sz="1400" dirty="0"/>
                        <a:t>Useknutá</a:t>
                      </a:r>
                    </a:p>
                  </a:txBody>
                  <a:tcPr marL="14733" marR="14733" marT="14733" marB="14733" anchor="ctr"/>
                </a:tc>
                <a:tc>
                  <a:txBody>
                    <a:bodyPr/>
                    <a:lstStyle/>
                    <a:p>
                      <a:pPr algn="ctr"/>
                      <a:r>
                        <a:rPr lang="cs-CZ" sz="1400" dirty="0"/>
                        <a:t>WHO</a:t>
                      </a:r>
                    </a:p>
                  </a:txBody>
                  <a:tcPr marL="14733" marR="14733" marT="14733" marB="14733" anchor="ctr"/>
                </a:tc>
              </a:tr>
              <a:tr h="232048">
                <a:tc>
                  <a:txBody>
                    <a:bodyPr/>
                    <a:lstStyle/>
                    <a:p>
                      <a:pPr algn="ct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ctr"/>
                      <a:r>
                        <a:rPr lang="cs-CZ" sz="1200" dirty="0"/>
                        <a:t>světová</a:t>
                      </a:r>
                    </a:p>
                  </a:txBody>
                  <a:tcPr marL="14733" marR="14733" marT="14733" marB="14733" anchor="ctr"/>
                </a:tc>
                <a:tc>
                  <a:txBody>
                    <a:bodyPr/>
                    <a:lstStyle/>
                    <a:p>
                      <a:pPr algn="ctr"/>
                      <a:r>
                        <a:rPr lang="cs-CZ" sz="1200" dirty="0"/>
                        <a:t>světová</a:t>
                      </a:r>
                    </a:p>
                  </a:txBody>
                  <a:tcPr marL="14733" marR="14733" marT="14733" marB="14733" anchor="ctr"/>
                </a:tc>
              </a:tr>
              <a:tr h="263557">
                <a:tc>
                  <a:txBody>
                    <a:bodyPr/>
                    <a:lstStyle/>
                    <a:p>
                      <a:pPr algn="ctr"/>
                      <a:r>
                        <a:rPr lang="cs-CZ" sz="1200" dirty="0"/>
                        <a:t>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1600 </a:t>
                      </a:r>
                    </a:p>
                  </a:txBody>
                  <a:tcPr marL="14733" marR="14733" marT="14733" marB="14733" anchor="ctr"/>
                </a:tc>
                <a:tc>
                  <a:txBody>
                    <a:bodyPr/>
                    <a:lstStyle/>
                    <a:p>
                      <a:pPr algn="r"/>
                      <a:r>
                        <a:rPr lang="cs-CZ" sz="1200" dirty="0"/>
                        <a:t>2400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1800 </a:t>
                      </a:r>
                    </a:p>
                  </a:txBody>
                  <a:tcPr marL="14733" marR="14733" marT="14733" marB="14733" anchor="ctr"/>
                </a:tc>
              </a:tr>
              <a:tr h="232048">
                <a:tc>
                  <a:txBody>
                    <a:bodyPr/>
                    <a:lstStyle/>
                    <a:p>
                      <a:pPr algn="ctr"/>
                      <a:r>
                        <a:rPr lang="cs-CZ" sz="1200" dirty="0"/>
                        <a:t>1-4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6400 </a:t>
                      </a:r>
                    </a:p>
                  </a:txBody>
                  <a:tcPr marL="14733" marR="14733" marT="14733" marB="14733" anchor="ctr"/>
                </a:tc>
                <a:tc>
                  <a:txBody>
                    <a:bodyPr/>
                    <a:lstStyle/>
                    <a:p>
                      <a:pPr algn="r"/>
                      <a:r>
                        <a:rPr lang="cs-CZ" sz="1200" dirty="0"/>
                        <a:t>9600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7000 </a:t>
                      </a:r>
                    </a:p>
                  </a:txBody>
                  <a:tcPr marL="14733" marR="14733" marT="14733" marB="14733" anchor="ctr"/>
                </a:tc>
              </a:tr>
              <a:tr h="232048">
                <a:tc>
                  <a:txBody>
                    <a:bodyPr/>
                    <a:lstStyle/>
                    <a:p>
                      <a:pPr algn="ctr"/>
                      <a:r>
                        <a:rPr lang="cs-CZ" sz="1200" dirty="0"/>
                        <a:t>5-9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8700 </a:t>
                      </a:r>
                    </a:p>
                  </a:txBody>
                  <a:tcPr marL="14733" marR="14733" marT="14733" marB="14733" anchor="ctr"/>
                </a:tc>
              </a:tr>
              <a:tr h="232048">
                <a:tc>
                  <a:txBody>
                    <a:bodyPr/>
                    <a:lstStyle/>
                    <a:p>
                      <a:pPr algn="ctr"/>
                      <a:r>
                        <a:rPr lang="cs-CZ" sz="1200" dirty="0"/>
                        <a:t>10-14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9000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8600 </a:t>
                      </a:r>
                    </a:p>
                  </a:txBody>
                  <a:tcPr marL="14733" marR="14733" marT="14733" marB="14733" anchor="ctr"/>
                </a:tc>
              </a:tr>
              <a:tr h="232048">
                <a:tc>
                  <a:txBody>
                    <a:bodyPr/>
                    <a:lstStyle/>
                    <a:p>
                      <a:pPr algn="ctr"/>
                      <a:r>
                        <a:rPr lang="cs-CZ" sz="1200" dirty="0"/>
                        <a:t>15-19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9000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8500 </a:t>
                      </a:r>
                    </a:p>
                  </a:txBody>
                  <a:tcPr marL="14733" marR="14733" marT="14733" marB="14733" anchor="ctr"/>
                </a:tc>
              </a:tr>
              <a:tr h="232048">
                <a:tc>
                  <a:txBody>
                    <a:bodyPr/>
                    <a:lstStyle/>
                    <a:p>
                      <a:pPr algn="ctr"/>
                      <a:r>
                        <a:rPr lang="cs-CZ" sz="1200" dirty="0"/>
                        <a:t>20-24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8200 </a:t>
                      </a:r>
                    </a:p>
                  </a:txBody>
                  <a:tcPr marL="14733" marR="14733" marT="14733" marB="14733" anchor="ctr"/>
                </a:tc>
              </a:tr>
              <a:tr h="232048">
                <a:tc>
                  <a:txBody>
                    <a:bodyPr/>
                    <a:lstStyle/>
                    <a:p>
                      <a:pPr algn="ctr"/>
                      <a:r>
                        <a:rPr lang="cs-CZ" sz="1200" dirty="0"/>
                        <a:t>25-29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7900 </a:t>
                      </a:r>
                    </a:p>
                  </a:txBody>
                  <a:tcPr marL="14733" marR="14733" marT="14733" marB="14733" anchor="ctr"/>
                </a:tc>
              </a:tr>
              <a:tr h="232048">
                <a:tc>
                  <a:txBody>
                    <a:bodyPr/>
                    <a:lstStyle/>
                    <a:p>
                      <a:pPr algn="ctr"/>
                      <a:r>
                        <a:rPr lang="cs-CZ" sz="1200" dirty="0"/>
                        <a:t>30-34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7600 </a:t>
                      </a:r>
                    </a:p>
                  </a:txBody>
                  <a:tcPr marL="14733" marR="14733" marT="14733" marB="14733" anchor="ctr"/>
                </a:tc>
              </a:tr>
              <a:tr h="232048">
                <a:tc>
                  <a:txBody>
                    <a:bodyPr/>
                    <a:lstStyle/>
                    <a:p>
                      <a:pPr algn="ctr"/>
                      <a:r>
                        <a:rPr lang="cs-CZ" sz="1200" dirty="0"/>
                        <a:t>35-39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7200 </a:t>
                      </a:r>
                    </a:p>
                  </a:txBody>
                  <a:tcPr marL="14733" marR="14733" marT="14733" marB="14733" anchor="ctr"/>
                </a:tc>
              </a:tr>
              <a:tr h="232048">
                <a:tc>
                  <a:txBody>
                    <a:bodyPr/>
                    <a:lstStyle/>
                    <a:p>
                      <a:pPr algn="ctr"/>
                      <a:r>
                        <a:rPr lang="cs-CZ" sz="1200" dirty="0"/>
                        <a:t>40-44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6600 </a:t>
                      </a:r>
                    </a:p>
                  </a:txBody>
                  <a:tcPr marL="14733" marR="14733" marT="14733" marB="14733" anchor="ctr"/>
                </a:tc>
              </a:tr>
              <a:tr h="232048">
                <a:tc>
                  <a:txBody>
                    <a:bodyPr/>
                    <a:lstStyle/>
                    <a:p>
                      <a:pPr algn="ctr"/>
                      <a:r>
                        <a:rPr lang="cs-CZ" sz="1200" dirty="0"/>
                        <a:t>45-49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r>
              <a:tr h="232048">
                <a:tc>
                  <a:txBody>
                    <a:bodyPr/>
                    <a:lstStyle/>
                    <a:p>
                      <a:pPr algn="ctr"/>
                      <a:r>
                        <a:rPr lang="cs-CZ" sz="1200" dirty="0"/>
                        <a:t>50-54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5400 </a:t>
                      </a:r>
                    </a:p>
                  </a:txBody>
                  <a:tcPr marL="14733" marR="14733" marT="14733" marB="14733" anchor="ctr"/>
                </a:tc>
              </a:tr>
              <a:tr h="232048">
                <a:tc>
                  <a:txBody>
                    <a:bodyPr/>
                    <a:lstStyle/>
                    <a:p>
                      <a:pPr algn="ctr"/>
                      <a:r>
                        <a:rPr lang="cs-CZ" sz="1200" dirty="0"/>
                        <a:t>55-59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4600 </a:t>
                      </a:r>
                    </a:p>
                  </a:txBody>
                  <a:tcPr marL="14733" marR="14733" marT="14733" marB="14733" anchor="ctr"/>
                </a:tc>
              </a:tr>
              <a:tr h="232048">
                <a:tc>
                  <a:txBody>
                    <a:bodyPr/>
                    <a:lstStyle/>
                    <a:p>
                      <a:pPr algn="ctr"/>
                      <a:r>
                        <a:rPr lang="cs-CZ" sz="1200" dirty="0"/>
                        <a:t>60-64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3700 </a:t>
                      </a:r>
                    </a:p>
                  </a:txBody>
                  <a:tcPr marL="14733" marR="14733" marT="14733" marB="14733" anchor="ctr"/>
                </a:tc>
              </a:tr>
              <a:tr h="232048">
                <a:tc>
                  <a:txBody>
                    <a:bodyPr/>
                    <a:lstStyle/>
                    <a:p>
                      <a:pPr algn="ctr"/>
                      <a:r>
                        <a:rPr lang="cs-CZ" sz="1200" dirty="0"/>
                        <a:t>65-69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3000 </a:t>
                      </a:r>
                    </a:p>
                  </a:txBody>
                  <a:tcPr marL="14733" marR="14733" marT="14733" marB="14733" anchor="ctr"/>
                </a:tc>
              </a:tr>
              <a:tr h="232048">
                <a:tc>
                  <a:txBody>
                    <a:bodyPr/>
                    <a:lstStyle/>
                    <a:p>
                      <a:pPr algn="ctr"/>
                      <a:r>
                        <a:rPr lang="cs-CZ" sz="1200" dirty="0"/>
                        <a:t>70-74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2200 </a:t>
                      </a:r>
                    </a:p>
                  </a:txBody>
                  <a:tcPr marL="14733" marR="14733" marT="14733" marB="14733" anchor="ctr"/>
                </a:tc>
              </a:tr>
              <a:tr h="232048">
                <a:tc>
                  <a:txBody>
                    <a:bodyPr/>
                    <a:lstStyle/>
                    <a:p>
                      <a:pPr algn="ctr"/>
                      <a:r>
                        <a:rPr lang="cs-CZ" sz="1200" dirty="0"/>
                        <a:t>75-79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1500 </a:t>
                      </a:r>
                    </a:p>
                  </a:txBody>
                  <a:tcPr marL="14733" marR="14733" marT="14733" marB="14733" anchor="ctr"/>
                </a:tc>
              </a:tr>
              <a:tr h="232048">
                <a:tc>
                  <a:txBody>
                    <a:bodyPr/>
                    <a:lstStyle/>
                    <a:p>
                      <a:pPr algn="ctr"/>
                      <a:r>
                        <a:rPr lang="cs-CZ" sz="1200" dirty="0"/>
                        <a:t>80-84 </a:t>
                      </a:r>
                    </a:p>
                  </a:txBody>
                  <a:tcPr marL="14733" marR="14733" marT="14733" marB="14733" anchor="ctr"/>
                </a:tc>
                <a:tc>
                  <a:txBody>
                    <a:bodyPr/>
                    <a:lstStyle/>
                    <a:p>
                      <a:pPr algn="r"/>
                      <a:r>
                        <a:rPr lang="cs-CZ" sz="1200" dirty="0"/>
                        <a:t>300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900 </a:t>
                      </a:r>
                    </a:p>
                  </a:txBody>
                  <a:tcPr marL="14733" marR="14733" marT="14733" marB="14733" anchor="ctr"/>
                </a:tc>
              </a:tr>
              <a:tr h="232048">
                <a:tc>
                  <a:txBody>
                    <a:bodyPr/>
                    <a:lstStyle/>
                    <a:p>
                      <a:pPr algn="ctr"/>
                      <a:r>
                        <a:rPr lang="cs-CZ" sz="1200" dirty="0"/>
                        <a:t>85+ </a:t>
                      </a:r>
                    </a:p>
                  </a:txBody>
                  <a:tcPr marL="14733" marR="14733" marT="14733" marB="14733" anchor="ctr"/>
                </a:tc>
                <a:tc>
                  <a:txBody>
                    <a:bodyPr/>
                    <a:lstStyle/>
                    <a:p>
                      <a:pPr algn="r"/>
                      <a:r>
                        <a:rPr lang="cs-CZ" sz="1200" dirty="0"/>
                        <a:t>200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600 </a:t>
                      </a:r>
                    </a:p>
                  </a:txBody>
                  <a:tcPr marL="14733" marR="14733" marT="14733" marB="14733" anchor="ctr"/>
                </a:tc>
              </a:tr>
              <a:tr h="232048">
                <a:tc>
                  <a:txBody>
                    <a:bodyPr/>
                    <a:lstStyle/>
                    <a:p>
                      <a:pPr algn="ctr"/>
                      <a:r>
                        <a:rPr lang="cs-CZ" sz="1200" dirty="0"/>
                        <a:t>celkem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31000 </a:t>
                      </a:r>
                    </a:p>
                  </a:txBody>
                  <a:tcPr marL="14733" marR="14733" marT="14733" marB="14733" anchor="ctr"/>
                </a:tc>
                <a:tc>
                  <a:txBody>
                    <a:bodyPr/>
                    <a:lstStyle/>
                    <a:p>
                      <a:pPr algn="r"/>
                      <a:r>
                        <a:rPr lang="cs-CZ" sz="1200" dirty="0"/>
                        <a:t>100000 </a:t>
                      </a:r>
                    </a:p>
                  </a:txBody>
                  <a:tcPr marL="14733" marR="14733" marT="14733" marB="14733" anchor="ctr"/>
                </a:tc>
              </a:tr>
              <a:tr h="232048">
                <a:tc gridSpan="4">
                  <a:txBody>
                    <a:bodyPr/>
                    <a:lstStyle/>
                    <a:p>
                      <a:pPr algn="l"/>
                      <a:r>
                        <a:rPr lang="cs-CZ" sz="1200" dirty="0"/>
                        <a:t>85-89: 400, 90-94: 200, 95-99: 0, 100+: 0 </a:t>
                      </a:r>
                    </a:p>
                  </a:txBody>
                  <a:tcPr marL="14733" marR="14733" marT="14733" marB="14733" anchor="ct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endParaRPr lang="cs-CZ" sz="1200" dirty="0"/>
                    </a:p>
                  </a:txBody>
                  <a:tcPr marL="14733" marR="14733" marT="14733" marB="14733" anchor="ctr"/>
                </a:tc>
                <a:tc>
                  <a:txBody>
                    <a:bodyPr/>
                    <a:lstStyle/>
                    <a:p>
                      <a:pPr algn="ctr"/>
                      <a:endParaRPr lang="cs-CZ" sz="1200" dirty="0"/>
                    </a:p>
                  </a:txBody>
                  <a:tcPr marL="14733" marR="14733" marT="14733" marB="14733" anchor="ctr"/>
                </a:tc>
              </a:tr>
            </a:tbl>
          </a:graphicData>
        </a:graphic>
      </p:graphicFrame>
      <p:pic>
        <p:nvPicPr>
          <p:cNvPr id="14347" name="Picture 11" descr="% latex2html id marker 39315&#10;\setcounter{footnote}{1}\fnsymbol{foot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100" y="1600200"/>
            <a:ext cx="57150" cy="7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2451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pitchFamily="34" charset="0"/>
                <a:cs typeface="Arial" pitchFamily="34" charset="0"/>
              </a:rPr>
              <a:t/>
            </a:r>
            <a:br>
              <a:rPr kumimoji="0" lang="cs-CZ" sz="1800" b="0" i="0" u="none" strike="noStrike" cap="none" normalizeH="0" baseline="0" dirty="0" smtClean="0">
                <a:ln>
                  <a:noFill/>
                </a:ln>
                <a:solidFill>
                  <a:schemeClr val="tx1"/>
                </a:solidFill>
                <a:effectLst/>
                <a:latin typeface="Arial" pitchFamily="34" charset="0"/>
                <a:cs typeface="Arial" pitchFamily="34" charset="0"/>
              </a:rPr>
            </a:b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6474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3608B8"/>
                </a:solidFill>
              </a:rPr>
              <a:t>STANDARDIZACE RELATIVNÍCH UKAZATELŮ</a:t>
            </a:r>
            <a:endParaRPr lang="cs-CZ" b="1" dirty="0">
              <a:solidFill>
                <a:srgbClr val="3608B8"/>
              </a:solidFill>
            </a:endParaRP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00247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778097"/>
          </a:xfrm>
        </p:spPr>
        <p:txBody>
          <a:bodyPr>
            <a:normAutofit fontScale="90000"/>
          </a:bodyPr>
          <a:lstStyle/>
          <a:p>
            <a:r>
              <a:rPr lang="cs-CZ" b="1" dirty="0">
                <a:solidFill>
                  <a:srgbClr val="3608B8"/>
                </a:solidFill>
              </a:rPr>
              <a:t>Volba standardu</a:t>
            </a:r>
            <a:r>
              <a:rPr lang="cs-CZ" dirty="0">
                <a:solidFill>
                  <a:srgbClr val="3608B8"/>
                </a:solidFill>
              </a:rPr>
              <a:t/>
            </a:r>
            <a:br>
              <a:rPr lang="cs-CZ" dirty="0">
                <a:solidFill>
                  <a:srgbClr val="3608B8"/>
                </a:solidFill>
              </a:rPr>
            </a:br>
            <a:endParaRPr lang="cs-CZ" b="1" dirty="0">
              <a:solidFill>
                <a:srgbClr val="3608B8"/>
              </a:solidFill>
            </a:endParaRPr>
          </a:p>
        </p:txBody>
      </p:sp>
      <p:sp>
        <p:nvSpPr>
          <p:cNvPr id="3" name="Zástupný symbol pro obsah 2"/>
          <p:cNvSpPr>
            <a:spLocks noGrp="1"/>
          </p:cNvSpPr>
          <p:nvPr>
            <p:ph idx="1"/>
          </p:nvPr>
        </p:nvSpPr>
        <p:spPr>
          <a:xfrm>
            <a:off x="457200" y="1124744"/>
            <a:ext cx="8229600" cy="5328592"/>
          </a:xfrm>
        </p:spPr>
        <p:txBody>
          <a:bodyPr>
            <a:normAutofit/>
          </a:bodyPr>
          <a:lstStyle/>
          <a:p>
            <a:r>
              <a:rPr lang="cs-CZ" sz="2800" dirty="0" smtClean="0"/>
              <a:t>Závisí na okolnostech srovnávání</a:t>
            </a:r>
            <a:endParaRPr lang="cs-CZ" sz="2800" dirty="0"/>
          </a:p>
          <a:p>
            <a:pPr lvl="1"/>
            <a:r>
              <a:rPr lang="cs-CZ" sz="2400" dirty="0" smtClean="0"/>
              <a:t>evropský standard</a:t>
            </a:r>
          </a:p>
          <a:p>
            <a:pPr lvl="1"/>
            <a:r>
              <a:rPr lang="cs-CZ" sz="2400" dirty="0" smtClean="0"/>
              <a:t>světový standard</a:t>
            </a:r>
          </a:p>
          <a:p>
            <a:pPr lvl="1"/>
            <a:r>
              <a:rPr lang="cs-CZ" sz="2400" dirty="0"/>
              <a:t>s</a:t>
            </a:r>
            <a:r>
              <a:rPr lang="cs-CZ" sz="2400" dirty="0" smtClean="0"/>
              <a:t>oučet nebo průměr srovnávaných populací</a:t>
            </a:r>
          </a:p>
          <a:p>
            <a:pPr lvl="1"/>
            <a:r>
              <a:rPr lang="cs-CZ" sz="2400" dirty="0" smtClean="0"/>
              <a:t>nadřazená populace</a:t>
            </a:r>
          </a:p>
          <a:p>
            <a:pPr lvl="1"/>
            <a:endParaRPr lang="cs-CZ" sz="2400" dirty="0" smtClean="0"/>
          </a:p>
          <a:p>
            <a:pPr marL="514350" indent="-457200"/>
            <a:r>
              <a:rPr lang="cs-CZ" sz="2800" b="1" dirty="0" smtClean="0"/>
              <a:t>Příliš se neliší </a:t>
            </a:r>
            <a:r>
              <a:rPr lang="cs-CZ" sz="2800" dirty="0" smtClean="0"/>
              <a:t>od složení srovnávaných populací</a:t>
            </a:r>
          </a:p>
          <a:p>
            <a:pPr marL="57150" indent="0">
              <a:buNone/>
            </a:pPr>
            <a:endParaRPr lang="cs-CZ" sz="2800" dirty="0" smtClean="0"/>
          </a:p>
          <a:p>
            <a:r>
              <a:rPr lang="cs-CZ" sz="2800" b="1" dirty="0" smtClean="0"/>
              <a:t>Změna standardu </a:t>
            </a:r>
            <a:r>
              <a:rPr lang="cs-CZ" sz="2800" dirty="0" smtClean="0"/>
              <a:t>= změna standardizovaného ukazatele, zůstává relace větší – menší.</a:t>
            </a:r>
            <a:endParaRPr lang="cs-CZ" sz="2800" dirty="0"/>
          </a:p>
        </p:txBody>
      </p:sp>
    </p:spTree>
    <p:extLst>
      <p:ext uri="{BB962C8B-B14F-4D97-AF65-F5344CB8AC3E}">
        <p14:creationId xmlns:p14="http://schemas.microsoft.com/office/powerpoint/2010/main" val="1011927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562073"/>
          </a:xfrm>
        </p:spPr>
        <p:txBody>
          <a:bodyPr>
            <a:normAutofit fontScale="90000"/>
          </a:bodyPr>
          <a:lstStyle/>
          <a:p>
            <a:r>
              <a:rPr lang="cs-CZ" b="1" dirty="0" smtClean="0">
                <a:solidFill>
                  <a:srgbClr val="3608B8"/>
                </a:solidFill>
              </a:rPr>
              <a:t>Standardizované ukazatele</a:t>
            </a:r>
            <a:endParaRPr lang="cs-CZ" b="1" dirty="0">
              <a:solidFill>
                <a:srgbClr val="3608B8"/>
              </a:solidFill>
            </a:endParaRPr>
          </a:p>
        </p:txBody>
      </p:sp>
      <p:sp>
        <p:nvSpPr>
          <p:cNvPr id="3" name="Zástupný symbol pro obsah 2"/>
          <p:cNvSpPr>
            <a:spLocks noGrp="1"/>
          </p:cNvSpPr>
          <p:nvPr>
            <p:ph idx="1"/>
          </p:nvPr>
        </p:nvSpPr>
        <p:spPr>
          <a:xfrm>
            <a:off x="467544" y="1052736"/>
            <a:ext cx="8229600" cy="6048672"/>
          </a:xfrm>
        </p:spPr>
        <p:txBody>
          <a:bodyPr>
            <a:noAutofit/>
          </a:bodyPr>
          <a:lstStyle/>
          <a:p>
            <a:pPr marL="0" indent="0">
              <a:spcBef>
                <a:spcPts val="0"/>
              </a:spcBef>
              <a:buNone/>
            </a:pPr>
            <a:endParaRPr lang="cs-CZ" sz="2800" dirty="0" smtClean="0"/>
          </a:p>
          <a:p>
            <a:pPr>
              <a:spcBef>
                <a:spcPts val="0"/>
              </a:spcBef>
            </a:pPr>
            <a:r>
              <a:rPr lang="cs-CZ" sz="2800" dirty="0" smtClean="0"/>
              <a:t>Teoretické, přepočítané hodnoty, mají smysl </a:t>
            </a:r>
            <a:r>
              <a:rPr lang="cs-CZ" sz="2800" b="1" dirty="0" smtClean="0">
                <a:solidFill>
                  <a:srgbClr val="C00000"/>
                </a:solidFill>
              </a:rPr>
              <a:t>pouze pro srovnání</a:t>
            </a:r>
            <a:r>
              <a:rPr lang="cs-CZ" sz="2800" dirty="0" smtClean="0"/>
              <a:t>.</a:t>
            </a:r>
          </a:p>
          <a:p>
            <a:pPr marL="0" indent="0">
              <a:spcBef>
                <a:spcPts val="0"/>
              </a:spcBef>
              <a:buNone/>
            </a:pPr>
            <a:endParaRPr lang="cs-CZ" sz="2800" dirty="0" smtClean="0"/>
          </a:p>
          <a:p>
            <a:pPr>
              <a:spcBef>
                <a:spcPts val="0"/>
              </a:spcBef>
            </a:pPr>
            <a:r>
              <a:rPr lang="cs-CZ" sz="2800" b="1" dirty="0" smtClean="0">
                <a:solidFill>
                  <a:srgbClr val="C00000"/>
                </a:solidFill>
              </a:rPr>
              <a:t>Různé ukazatele </a:t>
            </a:r>
            <a:r>
              <a:rPr lang="cs-CZ" sz="2800" dirty="0" smtClean="0"/>
              <a:t>podle </a:t>
            </a:r>
            <a:r>
              <a:rPr lang="cs-CZ" sz="2800" b="1" dirty="0" smtClean="0">
                <a:solidFill>
                  <a:srgbClr val="C00000"/>
                </a:solidFill>
              </a:rPr>
              <a:t>různých znaků</a:t>
            </a:r>
            <a:r>
              <a:rPr lang="cs-CZ" sz="2800" b="1" dirty="0" smtClean="0"/>
              <a:t>.</a:t>
            </a:r>
          </a:p>
          <a:p>
            <a:pPr marL="0" indent="0">
              <a:spcBef>
                <a:spcPts val="0"/>
              </a:spcBef>
              <a:buNone/>
            </a:pPr>
            <a:endParaRPr lang="cs-CZ" sz="2800" b="1" dirty="0" smtClean="0"/>
          </a:p>
          <a:p>
            <a:pPr>
              <a:spcBef>
                <a:spcPts val="0"/>
              </a:spcBef>
            </a:pPr>
            <a:r>
              <a:rPr lang="cs-CZ" sz="2800" dirty="0" smtClean="0"/>
              <a:t>Při sledování dlouhodobých </a:t>
            </a:r>
            <a:r>
              <a:rPr lang="cs-CZ" sz="2800" b="1" dirty="0" smtClean="0">
                <a:solidFill>
                  <a:srgbClr val="C00000"/>
                </a:solidFill>
                <a:hlinkClick r:id="rId2"/>
              </a:rPr>
              <a:t>časových řad</a:t>
            </a:r>
            <a:r>
              <a:rPr lang="cs-CZ" sz="2800" b="1" dirty="0" smtClean="0"/>
              <a:t>.</a:t>
            </a:r>
          </a:p>
          <a:p>
            <a:pPr marL="457200" lvl="1" indent="0">
              <a:spcBef>
                <a:spcPts val="0"/>
              </a:spcBef>
              <a:buNone/>
            </a:pPr>
            <a:r>
              <a:rPr lang="cs-CZ" dirty="0" smtClean="0"/>
              <a:t> </a:t>
            </a:r>
          </a:p>
        </p:txBody>
      </p:sp>
    </p:spTree>
    <p:extLst>
      <p:ext uri="{BB962C8B-B14F-4D97-AF65-F5344CB8AC3E}">
        <p14:creationId xmlns:p14="http://schemas.microsoft.com/office/powerpoint/2010/main" val="1170928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04313"/>
            <a:ext cx="6984776" cy="47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440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675" y="1"/>
            <a:ext cx="45489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63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Metody standardizace</a:t>
            </a:r>
            <a:endParaRPr lang="cs-CZ" b="1" dirty="0">
              <a:solidFill>
                <a:srgbClr val="3608B8"/>
              </a:solidFill>
            </a:endParaRPr>
          </a:p>
        </p:txBody>
      </p:sp>
      <p:sp>
        <p:nvSpPr>
          <p:cNvPr id="3" name="Zástupný symbol pro obsah 2"/>
          <p:cNvSpPr>
            <a:spLocks noGrp="1"/>
          </p:cNvSpPr>
          <p:nvPr>
            <p:ph idx="1"/>
          </p:nvPr>
        </p:nvSpPr>
        <p:spPr/>
        <p:txBody>
          <a:bodyPr>
            <a:normAutofit/>
          </a:bodyPr>
          <a:lstStyle/>
          <a:p>
            <a:pPr marL="514350" indent="-457200"/>
            <a:r>
              <a:rPr lang="cs-CZ" dirty="0" smtClean="0"/>
              <a:t>2 základní metody:</a:t>
            </a:r>
          </a:p>
          <a:p>
            <a:pPr marL="914400" lvl="1" indent="-457200"/>
            <a:r>
              <a:rPr lang="cs-CZ" b="1" dirty="0" smtClean="0"/>
              <a:t>Přímá standardizace</a:t>
            </a:r>
          </a:p>
          <a:p>
            <a:pPr marL="914400" lvl="1" indent="-457200"/>
            <a:r>
              <a:rPr lang="cs-CZ" dirty="0" smtClean="0"/>
              <a:t>Nepřímá standardizace </a:t>
            </a:r>
          </a:p>
          <a:p>
            <a:pPr marL="914400" lvl="1" indent="-457200"/>
            <a:endParaRPr lang="cs-CZ" dirty="0" smtClean="0"/>
          </a:p>
          <a:p>
            <a:pPr marL="514350" indent="-457200"/>
            <a:r>
              <a:rPr lang="cs-CZ" dirty="0" smtClean="0"/>
              <a:t>Konkrétní </a:t>
            </a:r>
            <a:r>
              <a:rPr lang="cs-CZ" dirty="0"/>
              <a:t>metodu </a:t>
            </a:r>
            <a:r>
              <a:rPr lang="cs-CZ" dirty="0" smtClean="0"/>
              <a:t>vybíráme nejčastěji podle </a:t>
            </a:r>
            <a:r>
              <a:rPr lang="cs-CZ" dirty="0"/>
              <a:t>toho, jaké údaje máme k dispozici.</a:t>
            </a:r>
          </a:p>
          <a:p>
            <a:pPr marL="914400" lvl="1" indent="-457200"/>
            <a:endParaRPr lang="cs-CZ" dirty="0"/>
          </a:p>
        </p:txBody>
      </p:sp>
    </p:spTree>
    <p:extLst>
      <p:ext uri="{BB962C8B-B14F-4D97-AF65-F5344CB8AC3E}">
        <p14:creationId xmlns:p14="http://schemas.microsoft.com/office/powerpoint/2010/main" val="802259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2675"/>
            <a:ext cx="8229600" cy="1143000"/>
          </a:xfrm>
        </p:spPr>
        <p:txBody>
          <a:bodyPr/>
          <a:lstStyle/>
          <a:p>
            <a:r>
              <a:rPr lang="cs-CZ" b="1" dirty="0" smtClean="0">
                <a:solidFill>
                  <a:srgbClr val="3608B8"/>
                </a:solidFill>
              </a:rPr>
              <a:t>Přímá standardizace</a:t>
            </a:r>
            <a:endParaRPr lang="cs-CZ" b="1" dirty="0">
              <a:solidFill>
                <a:srgbClr val="3608B8"/>
              </a:solidFill>
            </a:endParaRPr>
          </a:p>
        </p:txBody>
      </p:sp>
      <p:sp>
        <p:nvSpPr>
          <p:cNvPr id="3" name="Zástupný symbol pro obsah 2"/>
          <p:cNvSpPr>
            <a:spLocks noGrp="1"/>
          </p:cNvSpPr>
          <p:nvPr>
            <p:ph idx="1"/>
          </p:nvPr>
        </p:nvSpPr>
        <p:spPr>
          <a:xfrm>
            <a:off x="467544" y="1052736"/>
            <a:ext cx="8229600" cy="5544616"/>
          </a:xfrm>
        </p:spPr>
        <p:txBody>
          <a:bodyPr>
            <a:normAutofit fontScale="85000" lnSpcReduction="20000"/>
          </a:bodyPr>
          <a:lstStyle/>
          <a:p>
            <a:pPr marL="514350" indent="-514350">
              <a:buFont typeface="+mj-lt"/>
              <a:buAutoNum type="arabicPeriod"/>
            </a:pPr>
            <a:r>
              <a:rPr lang="cs-CZ" b="1" dirty="0" smtClean="0">
                <a:solidFill>
                  <a:srgbClr val="FF0000"/>
                </a:solidFill>
              </a:rPr>
              <a:t>Potřebujeme znát:</a:t>
            </a:r>
          </a:p>
          <a:p>
            <a:pPr marL="1314450" lvl="2" indent="-514350">
              <a:buFont typeface="+mj-lt"/>
              <a:buAutoNum type="alphaLcParenR"/>
            </a:pPr>
            <a:r>
              <a:rPr lang="cs-CZ" dirty="0" smtClean="0"/>
              <a:t>specifické úmrtnosti (incidence, prevalence) ve srovnávaných populacích</a:t>
            </a:r>
          </a:p>
          <a:p>
            <a:pPr marL="1314450" lvl="2" indent="-514350">
              <a:buFont typeface="+mj-lt"/>
              <a:buAutoNum type="alphaLcParenR"/>
            </a:pPr>
            <a:r>
              <a:rPr lang="cs-CZ" dirty="0"/>
              <a:t>v</a:t>
            </a:r>
            <a:r>
              <a:rPr lang="cs-CZ" dirty="0" smtClean="0"/>
              <a:t>ěkové složení standardu (počet lidí v jednotlivých věkových skupinách)</a:t>
            </a:r>
          </a:p>
          <a:p>
            <a:pPr marL="514350" indent="-514350">
              <a:buFont typeface="+mj-lt"/>
              <a:buAutoNum type="arabicPeriod"/>
            </a:pPr>
            <a:endParaRPr lang="cs-CZ" dirty="0" smtClean="0"/>
          </a:p>
          <a:p>
            <a:pPr marL="514350" indent="-514350">
              <a:buFont typeface="+mj-lt"/>
              <a:buAutoNum type="arabicPeriod"/>
            </a:pPr>
            <a:r>
              <a:rPr lang="cs-CZ" b="1" dirty="0" smtClean="0">
                <a:solidFill>
                  <a:srgbClr val="FF0000"/>
                </a:solidFill>
              </a:rPr>
              <a:t>Ptáme se,</a:t>
            </a:r>
            <a:r>
              <a:rPr lang="cs-CZ" b="1" dirty="0">
                <a:solidFill>
                  <a:srgbClr val="FF0000"/>
                </a:solidFill>
              </a:rPr>
              <a:t> </a:t>
            </a:r>
            <a:r>
              <a:rPr lang="cs-CZ" b="1" dirty="0" smtClean="0">
                <a:solidFill>
                  <a:srgbClr val="FF0000"/>
                </a:solidFill>
              </a:rPr>
              <a:t>jaká </a:t>
            </a:r>
            <a:r>
              <a:rPr lang="cs-CZ" b="1" dirty="0">
                <a:solidFill>
                  <a:srgbClr val="FF0000"/>
                </a:solidFill>
              </a:rPr>
              <a:t>by byla hrubá úmrtnost ve standardní populaci, </a:t>
            </a:r>
            <a:r>
              <a:rPr lang="cs-CZ" b="1" dirty="0" smtClean="0">
                <a:solidFill>
                  <a:srgbClr val="FF0000"/>
                </a:solidFill>
              </a:rPr>
              <a:t>kdyby: </a:t>
            </a:r>
          </a:p>
          <a:p>
            <a:pPr marL="1257300" lvl="2" indent="-457200">
              <a:buFont typeface="+mj-lt"/>
              <a:buAutoNum type="alphaLcParenR"/>
            </a:pPr>
            <a:r>
              <a:rPr lang="cs-CZ" dirty="0" smtClean="0"/>
              <a:t>v ní lidé umírali podle specifických měr úmrtnosti první srovnávané populace?</a:t>
            </a:r>
          </a:p>
          <a:p>
            <a:pPr marL="1257300" lvl="2" indent="-457200">
              <a:buFont typeface="+mj-lt"/>
              <a:buAutoNum type="alphaLcParenR"/>
            </a:pPr>
            <a:r>
              <a:rPr lang="cs-CZ" dirty="0"/>
              <a:t>v ní lidé umírali podle specifických měr úmrtnosti </a:t>
            </a:r>
            <a:r>
              <a:rPr lang="cs-CZ" dirty="0" smtClean="0"/>
              <a:t>druhé srovnávané populace?</a:t>
            </a:r>
            <a:endParaRPr lang="cs-CZ" dirty="0"/>
          </a:p>
          <a:p>
            <a:pPr marL="1257300" lvl="2" indent="-457200">
              <a:buFont typeface="+mj-lt"/>
              <a:buAutoNum type="alphaLcParenR"/>
            </a:pPr>
            <a:r>
              <a:rPr lang="cs-CZ" dirty="0" smtClean="0"/>
              <a:t>…..  atd.</a:t>
            </a:r>
          </a:p>
          <a:p>
            <a:pPr marL="1257300" lvl="2" indent="-457200">
              <a:buFont typeface="+mj-lt"/>
              <a:buAutoNum type="alphaLcParenR"/>
            </a:pPr>
            <a:endParaRPr lang="cs-CZ" dirty="0" smtClean="0"/>
          </a:p>
          <a:p>
            <a:pPr marL="514350" indent="-514350">
              <a:buFont typeface="+mj-lt"/>
              <a:buAutoNum type="arabicPeriod"/>
            </a:pPr>
            <a:r>
              <a:rPr lang="cs-CZ" b="1" dirty="0" smtClean="0">
                <a:solidFill>
                  <a:srgbClr val="FF0000"/>
                </a:solidFill>
              </a:rPr>
              <a:t>Porovnáme hodnoty vypočítaných standardizovaných úmrtností pro srovnávané populace.</a:t>
            </a:r>
            <a:endParaRPr lang="cs-CZ" b="1" dirty="0">
              <a:solidFill>
                <a:srgbClr val="FF0000"/>
              </a:solidFill>
            </a:endParaRPr>
          </a:p>
        </p:txBody>
      </p:sp>
    </p:spTree>
    <p:extLst>
      <p:ext uri="{BB962C8B-B14F-4D97-AF65-F5344CB8AC3E}">
        <p14:creationId xmlns:p14="http://schemas.microsoft.com/office/powerpoint/2010/main" val="2095050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endParaRPr lang="cs-CZ" sz="2700" b="1" dirty="0" smtClean="0">
              <a:solidFill>
                <a:srgbClr val="FF000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ČR</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353226670"/>
              </p:ext>
            </p:extLst>
          </p:nvPr>
        </p:nvGraphicFramePr>
        <p:xfrm>
          <a:off x="611560" y="1484784"/>
          <a:ext cx="6337300" cy="3378200"/>
        </p:xfrm>
        <a:graphic>
          <a:graphicData uri="http://schemas.openxmlformats.org/presentationml/2006/ole">
            <mc:AlternateContent xmlns:mc="http://schemas.openxmlformats.org/markup-compatibility/2006">
              <mc:Choice xmlns:v="urn:schemas-microsoft-com:vml" Requires="v">
                <p:oleObj spid="_x0000_s15439" name="Dokument" r:id="rId4" imgW="6387287" imgH="3407642" progId="Word.Document.12">
                  <p:embed/>
                </p:oleObj>
              </mc:Choice>
              <mc:Fallback>
                <p:oleObj name="Dokument" r:id="rId4" imgW="6387287" imgH="3407642" progId="Word.Document.12">
                  <p:embed/>
                  <p:pic>
                    <p:nvPicPr>
                      <p:cNvPr id="0" name="Picture 18"/>
                      <p:cNvPicPr>
                        <a:picLocks noChangeAspect="1" noChangeArrowheads="1"/>
                      </p:cNvPicPr>
                      <p:nvPr/>
                    </p:nvPicPr>
                    <p:blipFill>
                      <a:blip r:embed="rId5"/>
                      <a:srcRect/>
                      <a:stretch>
                        <a:fillRect/>
                      </a:stretch>
                    </p:blipFill>
                    <p:spPr bwMode="auto">
                      <a:xfrm>
                        <a:off x="611560" y="1484784"/>
                        <a:ext cx="6337300" cy="337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129577321"/>
              </p:ext>
            </p:extLst>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15440" name="Dokument" r:id="rId6" imgW="5959395" imgH="1578954" progId="Word.Document.12">
                  <p:embed/>
                </p:oleObj>
              </mc:Choice>
              <mc:Fallback>
                <p:oleObj name="Dokument" r:id="rId6" imgW="5959395" imgH="1578954" progId="Word.Document.12">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r>
              <a:rPr lang="cs-CZ" b="1" dirty="0"/>
              <a:t> </a:t>
            </a:r>
            <a:endParaRPr lang="cs-CZ" dirty="0"/>
          </a:p>
          <a:p>
            <a:r>
              <a:rPr lang="cs-CZ" sz="1600" b="1" dirty="0"/>
              <a:t>Věkové složení </a:t>
            </a:r>
            <a:r>
              <a:rPr lang="cs-CZ" sz="1600" b="1" dirty="0" smtClean="0"/>
              <a:t>standardu (zde součet populací ČR a SR):</a:t>
            </a:r>
            <a:endParaRPr lang="cs-CZ" sz="1600" dirty="0"/>
          </a:p>
        </p:txBody>
      </p:sp>
    </p:spTree>
    <p:extLst>
      <p:ext uri="{BB962C8B-B14F-4D97-AF65-F5344CB8AC3E}">
        <p14:creationId xmlns:p14="http://schemas.microsoft.com/office/powerpoint/2010/main" val="333879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smtClean="0">
                <a:solidFill>
                  <a:srgbClr val="FF0000"/>
                </a:solidFill>
              </a:rPr>
              <a:t>1. Potřebné údaje:</a:t>
            </a:r>
            <a:endParaRPr lang="cs-CZ" sz="2700" b="1" dirty="0">
              <a:solidFill>
                <a:srgbClr val="FF000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ČR</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2386256886"/>
              </p:ext>
            </p:extLst>
          </p:nvPr>
        </p:nvGraphicFramePr>
        <p:xfrm>
          <a:off x="611560" y="1484784"/>
          <a:ext cx="6297613" cy="3378200"/>
        </p:xfrm>
        <a:graphic>
          <a:graphicData uri="http://schemas.openxmlformats.org/presentationml/2006/ole">
            <mc:AlternateContent xmlns:mc="http://schemas.openxmlformats.org/markup-compatibility/2006">
              <mc:Choice xmlns:v="urn:schemas-microsoft-com:vml" Requires="v">
                <p:oleObj spid="_x0000_s16424" name="Dokument" r:id="rId4" imgW="6348729" imgH="3407642" progId="Word.Document.12">
                  <p:embed/>
                </p:oleObj>
              </mc:Choice>
              <mc:Fallback>
                <p:oleObj name="Dokument" r:id="rId4" imgW="6348729" imgH="3407642" progId="Word.Document.12">
                  <p:embed/>
                  <p:pic>
                    <p:nvPicPr>
                      <p:cNvPr id="0" name=""/>
                      <p:cNvPicPr>
                        <a:picLocks noChangeAspect="1" noChangeArrowheads="1"/>
                      </p:cNvPicPr>
                      <p:nvPr/>
                    </p:nvPicPr>
                    <p:blipFill>
                      <a:blip r:embed="rId5"/>
                      <a:srcRect/>
                      <a:stretch>
                        <a:fillRect/>
                      </a:stretch>
                    </p:blipFill>
                    <p:spPr bwMode="auto">
                      <a:xfrm>
                        <a:off x="611560" y="1484784"/>
                        <a:ext cx="6297613" cy="337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804508045"/>
              </p:ext>
            </p:extLst>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16425" name="Dokument" r:id="rId6" imgW="5959395" imgH="1578954" progId="Word.Document.12">
                  <p:embed/>
                </p:oleObj>
              </mc:Choice>
              <mc:Fallback>
                <p:oleObj name="Dokument" r:id="rId6" imgW="5959395" imgH="1578954"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r>
              <a:rPr lang="cs-CZ" b="1" dirty="0"/>
              <a:t> </a:t>
            </a:r>
            <a:endParaRPr lang="cs-CZ" dirty="0"/>
          </a:p>
          <a:p>
            <a:r>
              <a:rPr lang="cs-CZ" sz="1600" b="1" dirty="0"/>
              <a:t>Věkové složení </a:t>
            </a:r>
            <a:r>
              <a:rPr lang="cs-CZ" sz="1600" b="1" dirty="0" smtClean="0"/>
              <a:t>standardu (součet populací ČR a SR):</a:t>
            </a:r>
            <a:endParaRPr lang="cs-CZ" sz="1600" dirty="0"/>
          </a:p>
        </p:txBody>
      </p:sp>
    </p:spTree>
    <p:extLst>
      <p:ext uri="{BB962C8B-B14F-4D97-AF65-F5344CB8AC3E}">
        <p14:creationId xmlns:p14="http://schemas.microsoft.com/office/powerpoint/2010/main" val="239100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smtClean="0">
                <a:solidFill>
                  <a:srgbClr val="FF0000"/>
                </a:solidFill>
              </a:rPr>
              <a:t>2.a. Jaká by byla hrubá úmrtnost ve standardu při použití spec. měr úmrtnosti zjištěných v ČR?</a:t>
            </a:r>
            <a:endParaRPr lang="cs-CZ" sz="2700" b="1" dirty="0">
              <a:solidFill>
                <a:srgbClr val="FF0000"/>
              </a:solidFill>
            </a:endParaRPr>
          </a:p>
        </p:txBody>
      </p:sp>
      <p:sp>
        <p:nvSpPr>
          <p:cNvPr id="4" name="Zástupný symbol pro text 3"/>
          <p:cNvSpPr>
            <a:spLocks noGrp="1"/>
          </p:cNvSpPr>
          <p:nvPr>
            <p:ph idx="4294967295"/>
          </p:nvPr>
        </p:nvSpPr>
        <p:spPr>
          <a:xfrm>
            <a:off x="16412" y="1412776"/>
            <a:ext cx="8229600" cy="4094138"/>
          </a:xfrm>
        </p:spPr>
        <p:txBody>
          <a:bodyPr>
            <a:normAutofit/>
          </a:bodyPr>
          <a:lstStyle/>
          <a:p>
            <a:pPr marL="0" indent="0">
              <a:buNone/>
            </a:pPr>
            <a:r>
              <a:rPr lang="cs-CZ" sz="1600" dirty="0" smtClean="0"/>
              <a:t>                                                                                                                                                                                                       </a:t>
            </a:r>
          </a:p>
          <a:p>
            <a:pPr marL="0" indent="0">
              <a:buNone/>
            </a:pPr>
            <a:r>
              <a:rPr lang="cs-CZ" sz="1600" b="1" dirty="0"/>
              <a:t> </a:t>
            </a:r>
            <a:r>
              <a:rPr lang="cs-CZ" sz="1600" b="1" dirty="0" smtClean="0"/>
              <a:t>        ČR</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198563"/>
              </p:ext>
            </p:extLst>
          </p:nvPr>
        </p:nvGraphicFramePr>
        <p:xfrm>
          <a:off x="559097" y="1988840"/>
          <a:ext cx="6297613" cy="3371850"/>
        </p:xfrm>
        <a:graphic>
          <a:graphicData uri="http://schemas.openxmlformats.org/presentationml/2006/ole">
            <mc:AlternateContent xmlns:mc="http://schemas.openxmlformats.org/markup-compatibility/2006">
              <mc:Choice xmlns:v="urn:schemas-microsoft-com:vml" Requires="v">
                <p:oleObj spid="_x0000_s17448" name="Dokument" r:id="rId4" imgW="6348729" imgH="3399723" progId="Word.Document.12">
                  <p:embed/>
                </p:oleObj>
              </mc:Choice>
              <mc:Fallback>
                <p:oleObj name="Dokument" r:id="rId4" imgW="6348729" imgH="3399723" progId="Word.Document.12">
                  <p:embed/>
                  <p:pic>
                    <p:nvPicPr>
                      <p:cNvPr id="0" name=""/>
                      <p:cNvPicPr>
                        <a:picLocks noChangeAspect="1" noChangeArrowheads="1"/>
                      </p:cNvPicPr>
                      <p:nvPr/>
                    </p:nvPicPr>
                    <p:blipFill>
                      <a:blip r:embed="rId5"/>
                      <a:srcRect/>
                      <a:stretch>
                        <a:fillRect/>
                      </a:stretch>
                    </p:blipFill>
                    <p:spPr bwMode="auto">
                      <a:xfrm>
                        <a:off x="559097" y="1988840"/>
                        <a:ext cx="6297613" cy="3371850"/>
                      </a:xfrm>
                      <a:prstGeom prst="rect">
                        <a:avLst/>
                      </a:prstGeom>
                      <a:noFill/>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525107550"/>
              </p:ext>
            </p:extLst>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17449" name="Dokument" r:id="rId6" imgW="5959395" imgH="1578954" progId="Word.Document.12">
                  <p:embed/>
                </p:oleObj>
              </mc:Choice>
              <mc:Fallback>
                <p:oleObj name="Dokument" r:id="rId6" imgW="5959395" imgH="1578954"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r>
              <a:rPr lang="cs-CZ" b="1" dirty="0"/>
              <a:t> </a:t>
            </a:r>
            <a:endParaRPr lang="cs-CZ" dirty="0"/>
          </a:p>
          <a:p>
            <a:r>
              <a:rPr lang="cs-CZ" sz="1600" b="1" dirty="0"/>
              <a:t>Věkové složení </a:t>
            </a:r>
            <a:r>
              <a:rPr lang="cs-CZ" sz="1600" b="1" dirty="0" smtClean="0"/>
              <a:t>standardu (součet populací ČR a SR):</a:t>
            </a:r>
            <a:endParaRPr lang="cs-CZ" sz="1600" dirty="0"/>
          </a:p>
        </p:txBody>
      </p:sp>
    </p:spTree>
    <p:extLst>
      <p:ext uri="{BB962C8B-B14F-4D97-AF65-F5344CB8AC3E}">
        <p14:creationId xmlns:p14="http://schemas.microsoft.com/office/powerpoint/2010/main" val="4081185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a:solidFill>
                  <a:srgbClr val="FF0000"/>
                </a:solidFill>
              </a:rPr>
              <a:t>2.a. Jaká by byla hrubá úmrtnost ve standardu při použití spec. měr úmrtnosti zjištěných v ČR?</a:t>
            </a:r>
            <a:endParaRPr lang="cs-CZ" sz="2700" b="1" dirty="0">
              <a:solidFill>
                <a:srgbClr val="92D050"/>
              </a:solidFill>
            </a:endParaRPr>
          </a:p>
        </p:txBody>
      </p:sp>
      <p:sp>
        <p:nvSpPr>
          <p:cNvPr id="4" name="Zástupný symbol pro text 3"/>
          <p:cNvSpPr>
            <a:spLocks noGrp="1"/>
          </p:cNvSpPr>
          <p:nvPr>
            <p:ph idx="4294967295"/>
          </p:nvPr>
        </p:nvSpPr>
        <p:spPr>
          <a:xfrm>
            <a:off x="16412" y="1412776"/>
            <a:ext cx="8229600" cy="4094138"/>
          </a:xfrm>
        </p:spPr>
        <p:txBody>
          <a:bodyPr>
            <a:normAutofit/>
          </a:bodyPr>
          <a:lstStyle/>
          <a:p>
            <a:pPr marL="0" indent="0">
              <a:buNone/>
            </a:pPr>
            <a:r>
              <a:rPr lang="cs-CZ" sz="1600" dirty="0" smtClean="0"/>
              <a:t>                                                                                                                                                                                                       </a:t>
            </a:r>
          </a:p>
          <a:p>
            <a:pPr marL="0" indent="0">
              <a:buNone/>
            </a:pPr>
            <a:r>
              <a:rPr lang="cs-CZ" sz="1600" b="1" dirty="0"/>
              <a:t> </a:t>
            </a:r>
            <a:r>
              <a:rPr lang="cs-CZ" sz="1600" b="1" dirty="0" smtClean="0"/>
              <a:t>        Standard - ČR</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3018346918"/>
              </p:ext>
            </p:extLst>
          </p:nvPr>
        </p:nvGraphicFramePr>
        <p:xfrm>
          <a:off x="506635" y="1988840"/>
          <a:ext cx="6297613" cy="3371850"/>
        </p:xfrm>
        <a:graphic>
          <a:graphicData uri="http://schemas.openxmlformats.org/presentationml/2006/ole">
            <mc:AlternateContent xmlns:mc="http://schemas.openxmlformats.org/markup-compatibility/2006">
              <mc:Choice xmlns:v="urn:schemas-microsoft-com:vml" Requires="v">
                <p:oleObj spid="_x0000_s20500" name="Dokument" r:id="rId4" imgW="6348729" imgH="3399723" progId="Word.Document.12">
                  <p:embed/>
                </p:oleObj>
              </mc:Choice>
              <mc:Fallback>
                <p:oleObj name="Dokument" r:id="rId4" imgW="6348729" imgH="3399723" progId="Word.Document.12">
                  <p:embed/>
                  <p:pic>
                    <p:nvPicPr>
                      <p:cNvPr id="0" name=""/>
                      <p:cNvPicPr>
                        <a:picLocks noChangeAspect="1" noChangeArrowheads="1"/>
                      </p:cNvPicPr>
                      <p:nvPr/>
                    </p:nvPicPr>
                    <p:blipFill>
                      <a:blip r:embed="rId5"/>
                      <a:srcRect/>
                      <a:stretch>
                        <a:fillRect/>
                      </a:stretch>
                    </p:blipFill>
                    <p:spPr bwMode="auto">
                      <a:xfrm>
                        <a:off x="506635" y="1988840"/>
                        <a:ext cx="6297613" cy="3371850"/>
                      </a:xfrm>
                      <a:prstGeom prst="rect">
                        <a:avLst/>
                      </a:prstGeom>
                      <a:noFill/>
                      <a:extLst/>
                    </p:spPr>
                  </p:pic>
                </p:oleObj>
              </mc:Fallback>
            </mc:AlternateContent>
          </a:graphicData>
        </a:graphic>
      </p:graphicFrame>
    </p:spTree>
    <p:extLst>
      <p:ext uri="{BB962C8B-B14F-4D97-AF65-F5344CB8AC3E}">
        <p14:creationId xmlns:p14="http://schemas.microsoft.com/office/powerpoint/2010/main" val="1389534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116632"/>
            <a:ext cx="8229600" cy="1143000"/>
          </a:xfrm>
        </p:spPr>
        <p:txBody>
          <a:bodyPr/>
          <a:lstStyle/>
          <a:p>
            <a:pPr algn="l"/>
            <a:r>
              <a:rPr lang="cs-CZ" sz="3200" b="1" dirty="0">
                <a:solidFill>
                  <a:srgbClr val="3608B8"/>
                </a:solidFill>
              </a:rPr>
              <a:t>Standardizace - příklad</a:t>
            </a:r>
          </a:p>
        </p:txBody>
      </p:sp>
      <p:sp>
        <p:nvSpPr>
          <p:cNvPr id="27651" name="Rectangle 3"/>
          <p:cNvSpPr>
            <a:spLocks noGrp="1" noChangeArrowheads="1"/>
          </p:cNvSpPr>
          <p:nvPr>
            <p:ph type="body" idx="1"/>
          </p:nvPr>
        </p:nvSpPr>
        <p:spPr>
          <a:xfrm>
            <a:off x="457200" y="1052736"/>
            <a:ext cx="8229600" cy="5472607"/>
          </a:xfrm>
        </p:spPr>
        <p:txBody>
          <a:bodyPr>
            <a:normAutofit/>
          </a:bodyPr>
          <a:lstStyle/>
          <a:p>
            <a:pPr marL="0" indent="0">
              <a:buFont typeface="Wingdings" pitchFamily="2" charset="2"/>
              <a:buNone/>
            </a:pPr>
            <a:r>
              <a:rPr lang="cs-CZ" dirty="0"/>
              <a:t>Úspěšnost léčby pacientů se stejnou dg. ve dvou různých </a:t>
            </a:r>
            <a:r>
              <a:rPr lang="cs-CZ" dirty="0" smtClean="0"/>
              <a:t>nemocnicích.</a:t>
            </a:r>
            <a:endParaRPr lang="cs-CZ" dirty="0"/>
          </a:p>
          <a:p>
            <a:pPr marL="571500" indent="-571500">
              <a:buFont typeface="Wingdings" pitchFamily="2" charset="2"/>
              <a:buNone/>
            </a:pPr>
            <a:endParaRPr lang="cs-CZ" dirty="0"/>
          </a:p>
          <a:p>
            <a:pPr marL="571500" indent="-571500">
              <a:buFont typeface="Wingdings" pitchFamily="2" charset="2"/>
              <a:buNone/>
            </a:pPr>
            <a:endParaRPr lang="cs-CZ" dirty="0" smtClean="0"/>
          </a:p>
          <a:p>
            <a:pPr marL="571500" indent="-571500">
              <a:buFont typeface="Wingdings" pitchFamily="2" charset="2"/>
              <a:buNone/>
            </a:pPr>
            <a:endParaRPr lang="cs-CZ" dirty="0"/>
          </a:p>
          <a:p>
            <a:pPr marL="571500" indent="-571500">
              <a:buFont typeface="Wingdings" pitchFamily="2" charset="2"/>
              <a:buNone/>
            </a:pPr>
            <a:endParaRPr lang="cs-CZ" dirty="0" smtClean="0"/>
          </a:p>
          <a:p>
            <a:pPr marL="571500" indent="-571500">
              <a:buFont typeface="Wingdings" pitchFamily="2" charset="2"/>
              <a:buNone/>
            </a:pPr>
            <a:r>
              <a:rPr lang="cs-CZ" dirty="0" smtClean="0"/>
              <a:t>Otázka</a:t>
            </a:r>
            <a:r>
              <a:rPr lang="cs-CZ" dirty="0"/>
              <a:t>:</a:t>
            </a:r>
          </a:p>
          <a:p>
            <a:pPr marL="571500" indent="-571500">
              <a:buFont typeface="Wingdings" pitchFamily="2" charset="2"/>
              <a:buAutoNum type="arabicPeriod"/>
            </a:pPr>
            <a:r>
              <a:rPr lang="cs-CZ" dirty="0"/>
              <a:t>Která nemocnice je úspěšnější</a:t>
            </a:r>
            <a:r>
              <a:rPr lang="cs-CZ" dirty="0" smtClean="0"/>
              <a:t>?</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3963632176"/>
              </p:ext>
            </p:extLst>
          </p:nvPr>
        </p:nvGraphicFramePr>
        <p:xfrm>
          <a:off x="611560" y="2276872"/>
          <a:ext cx="5400600" cy="1102360"/>
        </p:xfrm>
        <a:graphic>
          <a:graphicData uri="http://schemas.openxmlformats.org/drawingml/2006/table">
            <a:tbl>
              <a:tblPr firstRow="1" bandRow="1">
                <a:tableStyleId>{21E4AEA4-8DFA-4A89-87EB-49C32662AFE0}</a:tableStyleId>
              </a:tblPr>
              <a:tblGrid>
                <a:gridCol w="1800200"/>
                <a:gridCol w="1800200"/>
                <a:gridCol w="1800200"/>
              </a:tblGrid>
              <a:tr h="139040">
                <a:tc>
                  <a:txBody>
                    <a:bodyPr/>
                    <a:lstStyle/>
                    <a:p>
                      <a:r>
                        <a:rPr lang="cs-CZ" b="0" dirty="0" smtClean="0">
                          <a:solidFill>
                            <a:schemeClr val="tx1"/>
                          </a:solidFill>
                        </a:rPr>
                        <a:t>Nemocnice</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Počet pacientů</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Zlepšení abs.</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9040">
                <a:tc>
                  <a:txBody>
                    <a:bodyPr/>
                    <a:lstStyle/>
                    <a:p>
                      <a:r>
                        <a:rPr lang="cs-CZ" b="1" dirty="0" smtClean="0">
                          <a:solidFill>
                            <a:schemeClr val="tx1"/>
                          </a:solidFill>
                        </a:rPr>
                        <a:t>FN</a:t>
                      </a:r>
                      <a:r>
                        <a:rPr lang="cs-CZ" b="1" baseline="0" dirty="0" smtClean="0">
                          <a:solidFill>
                            <a:schemeClr val="tx1"/>
                          </a:solidFill>
                        </a:rPr>
                        <a:t> Bohunice</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500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345</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r>
              <a:tr h="370840">
                <a:tc>
                  <a:txBody>
                    <a:bodyPr/>
                    <a:lstStyle/>
                    <a:p>
                      <a:r>
                        <a:rPr lang="cs-CZ" b="1" dirty="0" smtClean="0"/>
                        <a:t>FN</a:t>
                      </a:r>
                      <a:r>
                        <a:rPr lang="cs-CZ" b="1" baseline="0" dirty="0" smtClean="0"/>
                        <a:t> U sv. Anny</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300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130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r>
            </a:tbl>
          </a:graphicData>
        </a:graphic>
      </p:graphicFrame>
    </p:spTree>
    <p:extLst>
      <p:ext uri="{BB962C8B-B14F-4D97-AF65-F5344CB8AC3E}">
        <p14:creationId xmlns:p14="http://schemas.microsoft.com/office/powerpoint/2010/main" val="1706847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dirty="0"/>
                          <m:t>po</m:t>
                        </m:r>
                        <m:r>
                          <m:rPr>
                            <m:nor/>
                          </m:rPr>
                          <a:rPr lang="cs-CZ" sz="2900" b="1" dirty="0"/>
                          <m:t>č</m:t>
                        </m:r>
                        <m:r>
                          <m:rPr>
                            <m:nor/>
                          </m:rPr>
                          <a:rPr lang="cs-CZ" sz="2900" b="1" dirty="0"/>
                          <m:t>et</m:t>
                        </m:r>
                        <m:r>
                          <m:rPr>
                            <m:nor/>
                          </m:rPr>
                          <a:rPr lang="cs-CZ" sz="2900" b="1" dirty="0"/>
                          <m:t> </m:t>
                        </m:r>
                        <m:r>
                          <m:rPr>
                            <m:nor/>
                          </m:rPr>
                          <a:rPr lang="cs-CZ" sz="2900" b="1" dirty="0"/>
                          <m:t>zem</m:t>
                        </m:r>
                        <m:r>
                          <m:rPr>
                            <m:nor/>
                          </m:rPr>
                          <a:rPr lang="cs-CZ" sz="2900" b="1" dirty="0"/>
                          <m:t>ř</m:t>
                        </m:r>
                        <m:r>
                          <m:rPr>
                            <m:nor/>
                          </m:rPr>
                          <a:rPr lang="cs-CZ" sz="2900" b="1" dirty="0"/>
                          <m:t>el</m:t>
                        </m:r>
                        <m:r>
                          <m:rPr>
                            <m:nor/>
                          </m:rPr>
                          <a:rPr lang="cs-CZ" sz="2900" b="1" dirty="0"/>
                          <m:t>ý</m:t>
                        </m:r>
                        <m:r>
                          <m:rPr>
                            <m:nor/>
                          </m:rPr>
                          <a:rPr lang="cs-CZ" sz="2900" b="1" dirty="0"/>
                          <m:t>ch</m:t>
                        </m:r>
                        <m:r>
                          <m:rPr>
                            <m:nor/>
                          </m:rPr>
                          <a:rPr lang="cs-CZ" sz="2900" b="1" dirty="0"/>
                          <m:t> </m:t>
                        </m:r>
                        <m:r>
                          <m:rPr>
                            <m:nor/>
                          </m:rPr>
                          <a:rPr lang="cs-CZ" sz="2900" b="1" dirty="0"/>
                          <m:t>celkem</m:t>
                        </m:r>
                        <m:r>
                          <m:rPr>
                            <m:nor/>
                          </m:rPr>
                          <a:rPr lang="cs-CZ" sz="2900" b="1" dirty="0"/>
                          <m:t> </m:t>
                        </m:r>
                      </m:num>
                      <m:den>
                        <m:r>
                          <m:rPr>
                            <m:nor/>
                          </m:rPr>
                          <a:rPr lang="cs-CZ" sz="2900" b="1" dirty="0"/>
                          <m:t>st</m:t>
                        </m:r>
                        <m:r>
                          <m:rPr>
                            <m:nor/>
                          </m:rPr>
                          <a:rPr lang="cs-CZ" sz="2900" b="1" dirty="0"/>
                          <m:t>ř. </m:t>
                        </m:r>
                        <m:r>
                          <m:rPr>
                            <m:nor/>
                          </m:rPr>
                          <a:rPr lang="cs-CZ" sz="2900" b="1" dirty="0"/>
                          <m:t>stav</m:t>
                        </m:r>
                        <m:r>
                          <m:rPr>
                            <m:nor/>
                          </m:rPr>
                          <a:rPr lang="cs-CZ" sz="2900" b="1" dirty="0"/>
                          <m:t> </m:t>
                        </m:r>
                        <m:r>
                          <m:rPr>
                            <m:nor/>
                          </m:rPr>
                          <a:rPr lang="cs-CZ" sz="2900" b="1" dirty="0"/>
                          <m:t>obyvatelstva</m:t>
                        </m:r>
                        <m:r>
                          <m:rPr>
                            <m:nor/>
                          </m:rPr>
                          <a:rPr lang="cs-CZ" sz="2900" b="1" dirty="0"/>
                          <m:t> </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2671290781"/>
              </p:ext>
            </p:extLst>
          </p:nvPr>
        </p:nvGraphicFramePr>
        <p:xfrm>
          <a:off x="714712" y="3573016"/>
          <a:ext cx="6552728" cy="3534327"/>
        </p:xfrm>
        <a:graphic>
          <a:graphicData uri="http://schemas.openxmlformats.org/presentationml/2006/ole">
            <mc:AlternateContent xmlns:mc="http://schemas.openxmlformats.org/markup-compatibility/2006">
              <mc:Choice xmlns:v="urn:schemas-microsoft-com:vml" Requires="v">
                <p:oleObj spid="_x0000_s18458"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4712" y="3573016"/>
                        <a:ext cx="6552728" cy="3534327"/>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p:cNvSpPr/>
          <p:nvPr/>
        </p:nvSpPr>
        <p:spPr>
          <a:xfrm>
            <a:off x="3487020" y="4628475"/>
            <a:ext cx="1008112"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a:t>
            </a:r>
            <a:endParaRPr lang="cs-CZ" b="1" dirty="0">
              <a:solidFill>
                <a:schemeClr val="tx1"/>
              </a:solidFill>
            </a:endParaRPr>
          </a:p>
        </p:txBody>
      </p:sp>
    </p:spTree>
    <p:extLst>
      <p:ext uri="{BB962C8B-B14F-4D97-AF65-F5344CB8AC3E}">
        <p14:creationId xmlns:p14="http://schemas.microsoft.com/office/powerpoint/2010/main" val="3039609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dirty="0"/>
                          <m:t>po</m:t>
                        </m:r>
                        <m:r>
                          <m:rPr>
                            <m:nor/>
                          </m:rPr>
                          <a:rPr lang="cs-CZ" sz="2900" b="1" dirty="0"/>
                          <m:t>č</m:t>
                        </m:r>
                        <m:r>
                          <m:rPr>
                            <m:nor/>
                          </m:rPr>
                          <a:rPr lang="cs-CZ" sz="2900" b="1" dirty="0"/>
                          <m:t>et</m:t>
                        </m:r>
                        <m:r>
                          <m:rPr>
                            <m:nor/>
                          </m:rPr>
                          <a:rPr lang="cs-CZ" sz="2900" b="1" dirty="0"/>
                          <m:t> </m:t>
                        </m:r>
                        <m:r>
                          <m:rPr>
                            <m:nor/>
                          </m:rPr>
                          <a:rPr lang="cs-CZ" sz="2900" b="1" dirty="0"/>
                          <m:t>zem</m:t>
                        </m:r>
                        <m:r>
                          <m:rPr>
                            <m:nor/>
                          </m:rPr>
                          <a:rPr lang="cs-CZ" sz="2900" b="1" dirty="0"/>
                          <m:t>ř</m:t>
                        </m:r>
                        <m:r>
                          <m:rPr>
                            <m:nor/>
                          </m:rPr>
                          <a:rPr lang="cs-CZ" sz="2900" b="1" dirty="0"/>
                          <m:t>el</m:t>
                        </m:r>
                        <m:r>
                          <m:rPr>
                            <m:nor/>
                          </m:rPr>
                          <a:rPr lang="cs-CZ" sz="2900" b="1" dirty="0"/>
                          <m:t>ý</m:t>
                        </m:r>
                        <m:r>
                          <m:rPr>
                            <m:nor/>
                          </m:rPr>
                          <a:rPr lang="cs-CZ" sz="2900" b="1" dirty="0"/>
                          <m:t>ch</m:t>
                        </m:r>
                        <m:r>
                          <m:rPr>
                            <m:nor/>
                          </m:rPr>
                          <a:rPr lang="cs-CZ" sz="2900" b="1" dirty="0"/>
                          <m:t> </m:t>
                        </m:r>
                        <m:r>
                          <m:rPr>
                            <m:nor/>
                          </m:rPr>
                          <a:rPr lang="cs-CZ" sz="2900" b="1" dirty="0"/>
                          <m:t>celkem</m:t>
                        </m:r>
                        <m:r>
                          <m:rPr>
                            <m:nor/>
                          </m:rPr>
                          <a:rPr lang="cs-CZ" sz="2900" b="1" dirty="0"/>
                          <m:t> </m:t>
                        </m:r>
                      </m:num>
                      <m:den>
                        <m:r>
                          <m:rPr>
                            <m:nor/>
                          </m:rPr>
                          <a:rPr lang="cs-CZ" sz="2900" b="1" dirty="0"/>
                          <m:t>st</m:t>
                        </m:r>
                        <m:r>
                          <m:rPr>
                            <m:nor/>
                          </m:rPr>
                          <a:rPr lang="cs-CZ" sz="2900" b="1" dirty="0"/>
                          <m:t>ř. </m:t>
                        </m:r>
                        <m:r>
                          <m:rPr>
                            <m:nor/>
                          </m:rPr>
                          <a:rPr lang="cs-CZ" sz="2900" b="1" dirty="0"/>
                          <m:t>stav</m:t>
                        </m:r>
                        <m:r>
                          <m:rPr>
                            <m:nor/>
                          </m:rPr>
                          <a:rPr lang="cs-CZ" sz="2900" b="1" dirty="0"/>
                          <m:t> </m:t>
                        </m:r>
                        <m:r>
                          <m:rPr>
                            <m:nor/>
                          </m:rPr>
                          <a:rPr lang="cs-CZ" sz="2900" b="1" dirty="0"/>
                          <m:t>obyvatelstva</m:t>
                        </m:r>
                        <m:r>
                          <m:rPr>
                            <m:nor/>
                          </m:rPr>
                          <a:rPr lang="cs-CZ" sz="2900" b="1" dirty="0"/>
                          <m:t> </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1291627141"/>
              </p:ext>
            </p:extLst>
          </p:nvPr>
        </p:nvGraphicFramePr>
        <p:xfrm>
          <a:off x="715963" y="3570288"/>
          <a:ext cx="6511925" cy="3490912"/>
        </p:xfrm>
        <a:graphic>
          <a:graphicData uri="http://schemas.openxmlformats.org/presentationml/2006/ole">
            <mc:AlternateContent xmlns:mc="http://schemas.openxmlformats.org/markup-compatibility/2006">
              <mc:Choice xmlns:v="urn:schemas-microsoft-com:vml" Requires="v">
                <p:oleObj spid="_x0000_s21526"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5963" y="3570288"/>
                        <a:ext cx="6511925" cy="3490912"/>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p:cNvSpPr/>
          <p:nvPr/>
        </p:nvSpPr>
        <p:spPr>
          <a:xfrm>
            <a:off x="3487020" y="4628475"/>
            <a:ext cx="1008112"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a:t>
            </a:r>
            <a:endParaRPr lang="cs-CZ" b="1" dirty="0">
              <a:solidFill>
                <a:schemeClr val="tx1"/>
              </a:solidFill>
            </a:endParaRPr>
          </a:p>
        </p:txBody>
      </p:sp>
    </p:spTree>
    <p:extLst>
      <p:ext uri="{BB962C8B-B14F-4D97-AF65-F5344CB8AC3E}">
        <p14:creationId xmlns:p14="http://schemas.microsoft.com/office/powerpoint/2010/main" val="2165162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dirty="0"/>
                          <m:t>po</m:t>
                        </m:r>
                        <m:r>
                          <m:rPr>
                            <m:nor/>
                          </m:rPr>
                          <a:rPr lang="cs-CZ" sz="2900" b="1" dirty="0"/>
                          <m:t>č</m:t>
                        </m:r>
                        <m:r>
                          <m:rPr>
                            <m:nor/>
                          </m:rPr>
                          <a:rPr lang="cs-CZ" sz="2900" b="1" dirty="0"/>
                          <m:t>et</m:t>
                        </m:r>
                        <m:r>
                          <m:rPr>
                            <m:nor/>
                          </m:rPr>
                          <a:rPr lang="cs-CZ" sz="2900" b="1" dirty="0"/>
                          <m:t> </m:t>
                        </m:r>
                        <m:r>
                          <m:rPr>
                            <m:nor/>
                          </m:rPr>
                          <a:rPr lang="cs-CZ" sz="2900" b="1" dirty="0"/>
                          <m:t>zem</m:t>
                        </m:r>
                        <m:r>
                          <m:rPr>
                            <m:nor/>
                          </m:rPr>
                          <a:rPr lang="cs-CZ" sz="2900" b="1" dirty="0"/>
                          <m:t>ř</m:t>
                        </m:r>
                        <m:r>
                          <m:rPr>
                            <m:nor/>
                          </m:rPr>
                          <a:rPr lang="cs-CZ" sz="2900" b="1" dirty="0"/>
                          <m:t>el</m:t>
                        </m:r>
                        <m:r>
                          <m:rPr>
                            <m:nor/>
                          </m:rPr>
                          <a:rPr lang="cs-CZ" sz="2900" b="1" dirty="0"/>
                          <m:t>ý</m:t>
                        </m:r>
                        <m:r>
                          <m:rPr>
                            <m:nor/>
                          </m:rPr>
                          <a:rPr lang="cs-CZ" sz="2900" b="1" dirty="0"/>
                          <m:t>ch</m:t>
                        </m:r>
                        <m:r>
                          <m:rPr>
                            <m:nor/>
                          </m:rPr>
                          <a:rPr lang="cs-CZ" sz="2900" b="1" dirty="0"/>
                          <m:t> </m:t>
                        </m:r>
                        <m:r>
                          <m:rPr>
                            <m:nor/>
                          </m:rPr>
                          <a:rPr lang="cs-CZ" sz="2900" b="1" dirty="0"/>
                          <m:t>celkem</m:t>
                        </m:r>
                        <m:r>
                          <m:rPr>
                            <m:nor/>
                          </m:rPr>
                          <a:rPr lang="cs-CZ" sz="2900" b="1" dirty="0"/>
                          <m:t> </m:t>
                        </m:r>
                      </m:num>
                      <m:den>
                        <m:r>
                          <m:rPr>
                            <m:nor/>
                          </m:rPr>
                          <a:rPr lang="cs-CZ" sz="2900" b="1" dirty="0"/>
                          <m:t>st</m:t>
                        </m:r>
                        <m:r>
                          <m:rPr>
                            <m:nor/>
                          </m:rPr>
                          <a:rPr lang="cs-CZ" sz="2900" b="1" dirty="0"/>
                          <m:t>ř. </m:t>
                        </m:r>
                        <m:r>
                          <m:rPr>
                            <m:nor/>
                          </m:rPr>
                          <a:rPr lang="cs-CZ" sz="2900" b="1" dirty="0"/>
                          <m:t>stav</m:t>
                        </m:r>
                        <m:r>
                          <m:rPr>
                            <m:nor/>
                          </m:rPr>
                          <a:rPr lang="cs-CZ" sz="2900" b="1" dirty="0"/>
                          <m:t> </m:t>
                        </m:r>
                        <m:r>
                          <m:rPr>
                            <m:nor/>
                          </m:rPr>
                          <a:rPr lang="cs-CZ" sz="2900" b="1" dirty="0"/>
                          <m:t>obyvatelstva</m:t>
                        </m:r>
                        <m:r>
                          <m:rPr>
                            <m:nor/>
                          </m:rPr>
                          <a:rPr lang="cs-CZ" sz="2900" b="1" dirty="0"/>
                          <m:t> </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502363226"/>
              </p:ext>
            </p:extLst>
          </p:nvPr>
        </p:nvGraphicFramePr>
        <p:xfrm>
          <a:off x="715963" y="3570288"/>
          <a:ext cx="6511925" cy="3490912"/>
        </p:xfrm>
        <a:graphic>
          <a:graphicData uri="http://schemas.openxmlformats.org/presentationml/2006/ole">
            <mc:AlternateContent xmlns:mc="http://schemas.openxmlformats.org/markup-compatibility/2006">
              <mc:Choice xmlns:v="urn:schemas-microsoft-com:vml" Requires="v">
                <p:oleObj spid="_x0000_s22548"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5963" y="3570288"/>
                        <a:ext cx="6511925" cy="3490912"/>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p:cNvSpPr/>
          <p:nvPr/>
        </p:nvSpPr>
        <p:spPr>
          <a:xfrm>
            <a:off x="3487020" y="4628475"/>
            <a:ext cx="1008112"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a:t>
            </a:r>
            <a:endParaRPr lang="cs-CZ" b="1" dirty="0">
              <a:solidFill>
                <a:schemeClr val="tx1"/>
              </a:solidFill>
            </a:endParaRPr>
          </a:p>
        </p:txBody>
      </p:sp>
    </p:spTree>
    <p:extLst>
      <p:ext uri="{BB962C8B-B14F-4D97-AF65-F5344CB8AC3E}">
        <p14:creationId xmlns:p14="http://schemas.microsoft.com/office/powerpoint/2010/main" val="3050659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dirty="0"/>
                          <m:t>po</m:t>
                        </m:r>
                        <m:r>
                          <m:rPr>
                            <m:nor/>
                          </m:rPr>
                          <a:rPr lang="cs-CZ" sz="2900" b="1" dirty="0"/>
                          <m:t>č</m:t>
                        </m:r>
                        <m:r>
                          <m:rPr>
                            <m:nor/>
                          </m:rPr>
                          <a:rPr lang="cs-CZ" sz="2900" b="1" dirty="0"/>
                          <m:t>et</m:t>
                        </m:r>
                        <m:r>
                          <m:rPr>
                            <m:nor/>
                          </m:rPr>
                          <a:rPr lang="cs-CZ" sz="2900" b="1" dirty="0"/>
                          <m:t> </m:t>
                        </m:r>
                        <m:r>
                          <m:rPr>
                            <m:nor/>
                          </m:rPr>
                          <a:rPr lang="cs-CZ" sz="2900" b="1" dirty="0"/>
                          <m:t>zem</m:t>
                        </m:r>
                        <m:r>
                          <m:rPr>
                            <m:nor/>
                          </m:rPr>
                          <a:rPr lang="cs-CZ" sz="2900" b="1" dirty="0"/>
                          <m:t>ř</m:t>
                        </m:r>
                        <m:r>
                          <m:rPr>
                            <m:nor/>
                          </m:rPr>
                          <a:rPr lang="cs-CZ" sz="2900" b="1" dirty="0"/>
                          <m:t>el</m:t>
                        </m:r>
                        <m:r>
                          <m:rPr>
                            <m:nor/>
                          </m:rPr>
                          <a:rPr lang="cs-CZ" sz="2900" b="1" dirty="0"/>
                          <m:t>ý</m:t>
                        </m:r>
                        <m:r>
                          <m:rPr>
                            <m:nor/>
                          </m:rPr>
                          <a:rPr lang="cs-CZ" sz="2900" b="1" dirty="0"/>
                          <m:t>ch</m:t>
                        </m:r>
                        <m:r>
                          <m:rPr>
                            <m:nor/>
                          </m:rPr>
                          <a:rPr lang="cs-CZ" sz="2900" b="1" dirty="0"/>
                          <m:t> </m:t>
                        </m:r>
                        <m:r>
                          <m:rPr>
                            <m:nor/>
                          </m:rPr>
                          <a:rPr lang="cs-CZ" sz="2900" b="1" dirty="0"/>
                          <m:t>celkem</m:t>
                        </m:r>
                        <m:r>
                          <m:rPr>
                            <m:nor/>
                          </m:rPr>
                          <a:rPr lang="cs-CZ" sz="2900" b="1" dirty="0"/>
                          <m:t> </m:t>
                        </m:r>
                      </m:num>
                      <m:den>
                        <m:r>
                          <m:rPr>
                            <m:nor/>
                          </m:rPr>
                          <a:rPr lang="cs-CZ" sz="2900" b="1" dirty="0"/>
                          <m:t>st</m:t>
                        </m:r>
                        <m:r>
                          <m:rPr>
                            <m:nor/>
                          </m:rPr>
                          <a:rPr lang="cs-CZ" sz="2900" b="1" dirty="0"/>
                          <m:t>ř. </m:t>
                        </m:r>
                        <m:r>
                          <m:rPr>
                            <m:nor/>
                          </m:rPr>
                          <a:rPr lang="cs-CZ" sz="2900" b="1" dirty="0"/>
                          <m:t>stav</m:t>
                        </m:r>
                        <m:r>
                          <m:rPr>
                            <m:nor/>
                          </m:rPr>
                          <a:rPr lang="cs-CZ" sz="2900" b="1" dirty="0"/>
                          <m:t> </m:t>
                        </m:r>
                        <m:r>
                          <m:rPr>
                            <m:nor/>
                          </m:rPr>
                          <a:rPr lang="cs-CZ" sz="2900" b="1" dirty="0"/>
                          <m:t>obyvatelstva</m:t>
                        </m:r>
                        <m:r>
                          <m:rPr>
                            <m:nor/>
                          </m:rPr>
                          <a:rPr lang="cs-CZ" sz="2900" b="1" dirty="0"/>
                          <m:t> </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3439727680"/>
              </p:ext>
            </p:extLst>
          </p:nvPr>
        </p:nvGraphicFramePr>
        <p:xfrm>
          <a:off x="715963" y="3570288"/>
          <a:ext cx="6511925" cy="3490912"/>
        </p:xfrm>
        <a:graphic>
          <a:graphicData uri="http://schemas.openxmlformats.org/presentationml/2006/ole">
            <mc:AlternateContent xmlns:mc="http://schemas.openxmlformats.org/markup-compatibility/2006">
              <mc:Choice xmlns:v="urn:schemas-microsoft-com:vml" Requires="v">
                <p:oleObj spid="_x0000_s23574"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5963" y="3570288"/>
                        <a:ext cx="6511925" cy="3490912"/>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03316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1"/>
              </p:nvPr>
            </p:nvSpPr>
            <p:spPr>
              <a:xfrm>
                <a:off x="457200" y="2060848"/>
                <a:ext cx="8229600" cy="4065316"/>
              </a:xfrm>
            </p:spPr>
            <p:txBody>
              <a:bodyPr>
                <a:normAutofit fontScale="70000" lnSpcReduction="20000"/>
              </a:bodyPr>
              <a:lstStyle/>
              <a:p>
                <a:pPr marL="0" indent="0">
                  <a:buNone/>
                </a:pPr>
                <a:r>
                  <a:rPr lang="cs-CZ" sz="1600" dirty="0" smtClean="0"/>
                  <a:t>                                                                                                                                                                                                       </a:t>
                </a:r>
              </a:p>
              <a:p>
                <a:pPr marL="0" indent="0">
                  <a:buNone/>
                </a:pPr>
                <a:r>
                  <a:rPr lang="cs-CZ" sz="1600" b="1" dirty="0"/>
                  <a:t> </a:t>
                </a:r>
                <a:r>
                  <a:rPr lang="cs-CZ" sz="1600" b="1" dirty="0" smtClean="0"/>
                  <a:t>      </a:t>
                </a:r>
                <a:r>
                  <a:rPr lang="cs-CZ" sz="2900" b="1" dirty="0" smtClean="0"/>
                  <a:t>Hrubá úmrtnost  =  </a:t>
                </a:r>
                <a14:m>
                  <m:oMath xmlns:m="http://schemas.openxmlformats.org/officeDocument/2006/math">
                    <m:f>
                      <m:fPr>
                        <m:ctrlPr>
                          <a:rPr lang="cs-CZ" sz="2900" b="1" i="1" smtClean="0">
                            <a:latin typeface="Cambria Math"/>
                          </a:rPr>
                        </m:ctrlPr>
                      </m:fPr>
                      <m:num>
                        <m:r>
                          <m:rPr>
                            <m:nor/>
                          </m:rPr>
                          <a:rPr lang="cs-CZ" sz="2900" b="1" i="0" dirty="0" smtClean="0"/>
                          <m:t>155 660</m:t>
                        </m:r>
                      </m:num>
                      <m:den>
                        <m:r>
                          <m:rPr>
                            <m:nor/>
                          </m:rPr>
                          <a:rPr lang="cs-CZ" sz="2900" b="1" i="0" dirty="0" smtClean="0"/>
                          <m:t>15 900 000</m:t>
                        </m:r>
                      </m:den>
                    </m:f>
                    <m:r>
                      <a:rPr lang="cs-CZ" sz="2900" b="1" i="1" smtClean="0">
                        <a:latin typeface="Cambria Math"/>
                      </a:rPr>
                      <m:t> </m:t>
                    </m:r>
                    <m:r>
                      <a:rPr lang="cs-CZ" sz="2900" b="1" i="1" smtClean="0">
                        <a:latin typeface="Cambria Math"/>
                        <a:ea typeface="Cambria Math"/>
                      </a:rPr>
                      <m:t>×</m:t>
                    </m:r>
                    <m:r>
                      <a:rPr lang="cs-CZ" sz="2900" b="1" i="1" smtClean="0">
                        <a:latin typeface="Cambria Math"/>
                        <a:ea typeface="Cambria Math"/>
                      </a:rPr>
                      <m:t>𝟏𝟎𝟎𝟎</m:t>
                    </m:r>
                  </m:oMath>
                </a14:m>
                <a:endParaRPr lang="cs-CZ" sz="29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300" b="1" dirty="0" smtClean="0"/>
                  <a:t>    Standard - ČR</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1"/>
              </p:nvPr>
            </p:nvSpPr>
            <p:spPr>
              <a:xfrm>
                <a:off x="457200" y="2060848"/>
                <a:ext cx="8229600" cy="4065316"/>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3754135822"/>
              </p:ext>
            </p:extLst>
          </p:nvPr>
        </p:nvGraphicFramePr>
        <p:xfrm>
          <a:off x="715963" y="3570288"/>
          <a:ext cx="6511925" cy="3490912"/>
        </p:xfrm>
        <a:graphic>
          <a:graphicData uri="http://schemas.openxmlformats.org/presentationml/2006/ole">
            <mc:AlternateContent xmlns:mc="http://schemas.openxmlformats.org/markup-compatibility/2006">
              <mc:Choice xmlns:v="urn:schemas-microsoft-com:vml" Requires="v">
                <p:oleObj spid="_x0000_s39945" name="Dokument" r:id="rId5" imgW="6348729" imgH="3399723" progId="Word.Document.12">
                  <p:embed/>
                </p:oleObj>
              </mc:Choice>
              <mc:Fallback>
                <p:oleObj name="Dokument" r:id="rId5" imgW="6348729" imgH="3399723" progId="Word.Document.12">
                  <p:embed/>
                  <p:pic>
                    <p:nvPicPr>
                      <p:cNvPr id="0" name=""/>
                      <p:cNvPicPr>
                        <a:picLocks noChangeAspect="1" noChangeArrowheads="1"/>
                      </p:cNvPicPr>
                      <p:nvPr/>
                    </p:nvPicPr>
                    <p:blipFill>
                      <a:blip r:embed="rId6"/>
                      <a:srcRect/>
                      <a:stretch>
                        <a:fillRect/>
                      </a:stretch>
                    </p:blipFill>
                    <p:spPr bwMode="auto">
                      <a:xfrm>
                        <a:off x="715963" y="3570288"/>
                        <a:ext cx="6511925" cy="3490912"/>
                      </a:xfrm>
                      <a:prstGeom prst="rect">
                        <a:avLst/>
                      </a:prstGeom>
                      <a:noFill/>
                      <a:extLst/>
                    </p:spPr>
                  </p:pic>
                </p:oleObj>
              </mc:Fallback>
            </mc:AlternateContent>
          </a:graphicData>
        </a:graphic>
      </p:graphicFrame>
      <p:sp>
        <p:nvSpPr>
          <p:cNvPr id="5" name="Obdélník 4"/>
          <p:cNvSpPr/>
          <p:nvPr/>
        </p:nvSpPr>
        <p:spPr>
          <a:xfrm>
            <a:off x="4499992" y="4628474"/>
            <a:ext cx="1224136"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169695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p:sp>
        <p:nvSpPr>
          <p:cNvPr id="4" name="Zástupný symbol pro text 3"/>
          <p:cNvSpPr>
            <a:spLocks noGrp="1"/>
          </p:cNvSpPr>
          <p:nvPr>
            <p:ph idx="1"/>
          </p:nvPr>
        </p:nvSpPr>
        <p:spPr>
          <a:xfrm>
            <a:off x="457200" y="1700808"/>
            <a:ext cx="8229600" cy="4425356"/>
          </a:xfrm>
        </p:spPr>
        <p:txBody>
          <a:bodyPr>
            <a:normAutofit/>
          </a:bodyPr>
          <a:lstStyle/>
          <a:p>
            <a:pPr marL="0" indent="0">
              <a:buNone/>
            </a:pPr>
            <a:r>
              <a:rPr lang="cs-CZ" sz="1600" dirty="0" smtClean="0"/>
              <a:t>                                                                                                                                                                                                       </a:t>
            </a:r>
          </a:p>
          <a:p>
            <a:pPr marL="0" indent="0">
              <a:spcBef>
                <a:spcPts val="0"/>
              </a:spcBef>
              <a:buNone/>
            </a:pPr>
            <a:r>
              <a:rPr lang="cs-CZ" sz="2400" dirty="0" smtClean="0"/>
              <a:t>Hrubá úmrtnost ve standardu = 9,8  </a:t>
            </a:r>
          </a:p>
          <a:p>
            <a:pPr marL="0" indent="0">
              <a:spcBef>
                <a:spcPts val="0"/>
              </a:spcBef>
              <a:buNone/>
            </a:pPr>
            <a:r>
              <a:rPr lang="cs-CZ" sz="2400" b="1" dirty="0" smtClean="0"/>
              <a:t>STANDARDIZOVANÁ ÚMRTNOST PRO ČR = 9,8</a:t>
            </a:r>
            <a:endParaRPr lang="cs-CZ" sz="2400" b="1" dirty="0"/>
          </a:p>
          <a:p>
            <a:pPr marL="0" indent="0">
              <a:buNone/>
            </a:pPr>
            <a:endParaRPr lang="cs-CZ" sz="1600" b="1" dirty="0" smtClean="0"/>
          </a:p>
          <a:p>
            <a:pPr marL="0" indent="0">
              <a:buNone/>
            </a:pPr>
            <a:r>
              <a:rPr lang="cs-CZ" sz="1600" b="1" dirty="0" smtClean="0"/>
              <a:t>     </a:t>
            </a:r>
            <a:endParaRPr lang="cs-CZ" sz="1600" b="1" dirty="0"/>
          </a:p>
          <a:p>
            <a:pPr marL="0" indent="0">
              <a:buNone/>
            </a:pPr>
            <a:r>
              <a:rPr lang="cs-CZ" sz="1600" b="1" dirty="0" smtClean="0"/>
              <a:t>    Standard - ČR</a:t>
            </a:r>
          </a:p>
          <a:p>
            <a:pPr marL="0" indent="0">
              <a:buNone/>
            </a:pP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1216727755"/>
              </p:ext>
            </p:extLst>
          </p:nvPr>
        </p:nvGraphicFramePr>
        <p:xfrm>
          <a:off x="755576" y="3717032"/>
          <a:ext cx="6511925" cy="3490912"/>
        </p:xfrm>
        <a:graphic>
          <a:graphicData uri="http://schemas.openxmlformats.org/presentationml/2006/ole">
            <mc:AlternateContent xmlns:mc="http://schemas.openxmlformats.org/markup-compatibility/2006">
              <mc:Choice xmlns:v="urn:schemas-microsoft-com:vml" Requires="v">
                <p:oleObj spid="_x0000_s24601" name="Dokument" r:id="rId4" imgW="6348729" imgH="3399723" progId="Word.Document.12">
                  <p:embed/>
                </p:oleObj>
              </mc:Choice>
              <mc:Fallback>
                <p:oleObj name="Dokument" r:id="rId4" imgW="6348729" imgH="3399723" progId="Word.Document.12">
                  <p:embed/>
                  <p:pic>
                    <p:nvPicPr>
                      <p:cNvPr id="0" name=""/>
                      <p:cNvPicPr>
                        <a:picLocks noChangeAspect="1" noChangeArrowheads="1"/>
                      </p:cNvPicPr>
                      <p:nvPr/>
                    </p:nvPicPr>
                    <p:blipFill>
                      <a:blip r:embed="rId5"/>
                      <a:srcRect/>
                      <a:stretch>
                        <a:fillRect/>
                      </a:stretch>
                    </p:blipFill>
                    <p:spPr bwMode="auto">
                      <a:xfrm>
                        <a:off x="755576" y="3717032"/>
                        <a:ext cx="6511925" cy="3490912"/>
                      </a:xfrm>
                      <a:prstGeom prst="rect">
                        <a:avLst/>
                      </a:prstGeom>
                      <a:noFill/>
                      <a:extLst/>
                    </p:spPr>
                  </p:pic>
                </p:oleObj>
              </mc:Fallback>
            </mc:AlternateContent>
          </a:graphicData>
        </a:graphic>
      </p:graphicFrame>
    </p:spTree>
    <p:extLst>
      <p:ext uri="{BB962C8B-B14F-4D97-AF65-F5344CB8AC3E}">
        <p14:creationId xmlns:p14="http://schemas.microsoft.com/office/powerpoint/2010/main" val="3531071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smtClean="0">
                <a:solidFill>
                  <a:srgbClr val="FF0000"/>
                </a:solidFill>
              </a:rPr>
              <a:t>1. Potřebné údaje:</a:t>
            </a:r>
            <a:endParaRPr lang="cs-CZ" sz="2700" b="1" dirty="0">
              <a:solidFill>
                <a:srgbClr val="FF000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a:t>
            </a:r>
            <a:endParaRPr lang="cs-CZ" sz="1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1081788046"/>
              </p:ext>
            </p:extLst>
          </p:nvPr>
        </p:nvGraphicFramePr>
        <p:xfrm>
          <a:off x="539552" y="1340768"/>
          <a:ext cx="6200775" cy="3524920"/>
        </p:xfrm>
        <a:graphic>
          <a:graphicData uri="http://schemas.openxmlformats.org/presentationml/2006/ole">
            <mc:AlternateContent xmlns:mc="http://schemas.openxmlformats.org/markup-compatibility/2006">
              <mc:Choice xmlns:v="urn:schemas-microsoft-com:vml" Requires="v">
                <p:oleObj spid="_x0000_s25638" name="Dokument" r:id="rId4" imgW="6250712" imgH="3407642" progId="Word.Document.12">
                  <p:embed/>
                </p:oleObj>
              </mc:Choice>
              <mc:Fallback>
                <p:oleObj name="Dokument" r:id="rId4" imgW="6250712" imgH="3407642" progId="Word.Document.12">
                  <p:embed/>
                  <p:pic>
                    <p:nvPicPr>
                      <p:cNvPr id="0" name=""/>
                      <p:cNvPicPr>
                        <a:picLocks noChangeAspect="1" noChangeArrowheads="1"/>
                      </p:cNvPicPr>
                      <p:nvPr/>
                    </p:nvPicPr>
                    <p:blipFill>
                      <a:blip r:embed="rId5"/>
                      <a:srcRect/>
                      <a:stretch>
                        <a:fillRect/>
                      </a:stretch>
                    </p:blipFill>
                    <p:spPr bwMode="auto">
                      <a:xfrm>
                        <a:off x="539552" y="1340768"/>
                        <a:ext cx="6200775" cy="3524920"/>
                      </a:xfrm>
                      <a:prstGeom prst="rect">
                        <a:avLst/>
                      </a:prstGeom>
                      <a:noFill/>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40339625"/>
              </p:ext>
            </p:extLst>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25639" name="Dokument" r:id="rId6" imgW="5959395" imgH="1578954" progId="Word.Document.12">
                  <p:embed/>
                </p:oleObj>
              </mc:Choice>
              <mc:Fallback>
                <p:oleObj name="Dokument" r:id="rId6" imgW="5959395" imgH="1578954"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r>
              <a:rPr lang="cs-CZ" b="1" dirty="0"/>
              <a:t> </a:t>
            </a:r>
            <a:endParaRPr lang="cs-CZ" dirty="0"/>
          </a:p>
          <a:p>
            <a:r>
              <a:rPr lang="cs-CZ" sz="1600" b="1" dirty="0"/>
              <a:t>Věkové složení </a:t>
            </a:r>
            <a:r>
              <a:rPr lang="cs-CZ" sz="1600" b="1" dirty="0" smtClean="0"/>
              <a:t>standardu (součet populací ČR a SR):</a:t>
            </a:r>
            <a:endParaRPr lang="cs-CZ" sz="1600" dirty="0"/>
          </a:p>
        </p:txBody>
      </p:sp>
    </p:spTree>
    <p:extLst>
      <p:ext uri="{BB962C8B-B14F-4D97-AF65-F5344CB8AC3E}">
        <p14:creationId xmlns:p14="http://schemas.microsoft.com/office/powerpoint/2010/main" val="2310445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a:t>
            </a:r>
            <a:r>
              <a:rPr lang="cs-CZ" sz="2700" b="1" dirty="0" smtClean="0">
                <a:solidFill>
                  <a:srgbClr val="3608B8"/>
                </a:solidFill>
              </a:rPr>
              <a:t>věku</a:t>
            </a:r>
            <a:br>
              <a:rPr lang="cs-CZ" sz="2700" b="1" dirty="0" smtClean="0">
                <a:solidFill>
                  <a:srgbClr val="3608B8"/>
                </a:solidFill>
              </a:rPr>
            </a:br>
            <a:r>
              <a:rPr lang="cs-CZ" sz="2700" b="1" dirty="0" smtClean="0">
                <a:solidFill>
                  <a:srgbClr val="FF0000"/>
                </a:solidFill>
              </a:rPr>
              <a:t>1. Potřebné údaje:</a:t>
            </a:r>
            <a:endParaRPr lang="cs-CZ" sz="2700" b="1" dirty="0">
              <a:solidFill>
                <a:srgbClr val="FF000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a:t>
            </a:r>
            <a:endParaRPr lang="cs-CZ" sz="1600" b="1" dirty="0"/>
          </a:p>
        </p:txBody>
      </p:sp>
      <p:graphicFrame>
        <p:nvGraphicFramePr>
          <p:cNvPr id="5" name="Objekt 4"/>
          <p:cNvGraphicFramePr>
            <a:graphicFrameLocks noChangeAspect="1"/>
          </p:cNvGraphicFramePr>
          <p:nvPr>
            <p:extLst>
              <p:ext uri="{D42A27DB-BD31-4B8C-83A1-F6EECF244321}">
                <p14:modId xmlns:p14="http://schemas.microsoft.com/office/powerpoint/2010/main" val="3345014447"/>
              </p:ext>
            </p:extLst>
          </p:nvPr>
        </p:nvGraphicFramePr>
        <p:xfrm>
          <a:off x="395536" y="1484784"/>
          <a:ext cx="6200775" cy="3379787"/>
        </p:xfrm>
        <a:graphic>
          <a:graphicData uri="http://schemas.openxmlformats.org/presentationml/2006/ole">
            <mc:AlternateContent xmlns:mc="http://schemas.openxmlformats.org/markup-compatibility/2006">
              <mc:Choice xmlns:v="urn:schemas-microsoft-com:vml" Requires="v">
                <p:oleObj spid="_x0000_s40970" name="Dokument" r:id="rId4" imgW="6250712" imgH="3407642" progId="Word.Document.12">
                  <p:embed/>
                </p:oleObj>
              </mc:Choice>
              <mc:Fallback>
                <p:oleObj name="Dokument" r:id="rId4" imgW="6250712" imgH="3407642" progId="Word.Document.12">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484784"/>
                        <a:ext cx="620077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5620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445624" cy="1224136"/>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smtClean="0">
                <a:solidFill>
                  <a:srgbClr val="FF0000"/>
                </a:solidFill>
              </a:rPr>
              <a:t>2.b. </a:t>
            </a:r>
            <a:r>
              <a:rPr lang="cs-CZ" sz="2400" b="1" dirty="0">
                <a:solidFill>
                  <a:srgbClr val="FF0000"/>
                </a:solidFill>
              </a:rPr>
              <a:t>Jaká by byla hrubá úmrtnost ve standardu při použití spec. měr úmrtnosti zjištěných </a:t>
            </a:r>
            <a:r>
              <a:rPr lang="cs-CZ" sz="2400" b="1" dirty="0" smtClean="0">
                <a:solidFill>
                  <a:srgbClr val="FF0000"/>
                </a:solidFill>
              </a:rPr>
              <a:t>ve SR</a:t>
            </a:r>
            <a:r>
              <a:rPr lang="cs-CZ" sz="2400" b="1" dirty="0">
                <a:solidFill>
                  <a:srgbClr val="FF0000"/>
                </a:solidFill>
              </a:rPr>
              <a:t>?</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323528" y="90872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smtClean="0"/>
              </a:p>
              <a:p>
                <a:pPr marL="0" indent="0">
                  <a:buNone/>
                </a:pPr>
                <a:endParaRPr lang="cs-CZ" sz="1600" b="1" dirty="0"/>
              </a:p>
              <a:p>
                <a:pPr marL="0" indent="0">
                  <a:buNone/>
                </a:pPr>
                <a:r>
                  <a:rPr lang="cs-CZ" sz="2600" b="1" dirty="0" smtClean="0"/>
                  <a:t>      Hrubá </a:t>
                </a:r>
                <a:r>
                  <a:rPr lang="cs-CZ" sz="2600" b="1" dirty="0"/>
                  <a:t>úmrtnost  =  </a:t>
                </a:r>
                <a14:m>
                  <m:oMath xmlns:m="http://schemas.openxmlformats.org/officeDocument/2006/math">
                    <m:f>
                      <m:fPr>
                        <m:ctrlPr>
                          <a:rPr lang="cs-CZ" sz="2600" b="1" i="1">
                            <a:latin typeface="Cambria Math"/>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r>
                  <a:rPr lang="cs-CZ" sz="1600" b="1" dirty="0" smtClean="0"/>
                  <a:t>      </a:t>
                </a: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323528" y="90872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4154984031"/>
              </p:ext>
            </p:extLst>
          </p:nvPr>
        </p:nvGraphicFramePr>
        <p:xfrm>
          <a:off x="395536" y="3018043"/>
          <a:ext cx="6200775" cy="3379788"/>
        </p:xfrm>
        <a:graphic>
          <a:graphicData uri="http://schemas.openxmlformats.org/presentationml/2006/ole">
            <mc:AlternateContent xmlns:mc="http://schemas.openxmlformats.org/markup-compatibility/2006">
              <mc:Choice xmlns:v="urn:schemas-microsoft-com:vml" Requires="v">
                <p:oleObj spid="_x0000_s32791"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3018043"/>
                        <a:ext cx="6200775" cy="3379788"/>
                      </a:xfrm>
                      <a:prstGeom prst="rect">
                        <a:avLst/>
                      </a:prstGeom>
                      <a:noFill/>
                      <a:extLst/>
                    </p:spPr>
                  </p:pic>
                </p:oleObj>
              </mc:Fallback>
            </mc:AlternateContent>
          </a:graphicData>
        </a:graphic>
      </p:graphicFrame>
      <p:sp>
        <p:nvSpPr>
          <p:cNvPr id="5" name="Obdélník 4"/>
          <p:cNvSpPr/>
          <p:nvPr/>
        </p:nvSpPr>
        <p:spPr>
          <a:xfrm>
            <a:off x="3066629" y="4430542"/>
            <a:ext cx="929307"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a:t>
            </a:r>
            <a:endParaRPr lang="cs-CZ" b="1" dirty="0">
              <a:solidFill>
                <a:schemeClr val="tx1"/>
              </a:solidFill>
            </a:endParaRPr>
          </a:p>
        </p:txBody>
      </p:sp>
      <p:sp>
        <p:nvSpPr>
          <p:cNvPr id="6" name="Obdélník 5"/>
          <p:cNvSpPr/>
          <p:nvPr/>
        </p:nvSpPr>
        <p:spPr>
          <a:xfrm>
            <a:off x="4020498" y="4430542"/>
            <a:ext cx="1152128"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Std</a:t>
            </a:r>
            <a:r>
              <a:rPr lang="cs-CZ" dirty="0" smtClean="0">
                <a:solidFill>
                  <a:schemeClr val="tx1"/>
                </a:solidFill>
              </a:rPr>
              <a:t>. </a:t>
            </a:r>
            <a:r>
              <a:rPr lang="cs-CZ" dirty="0" smtClean="0">
                <a:solidFill>
                  <a:schemeClr val="tx1"/>
                </a:solidFill>
              </a:rPr>
              <a:t>úm</a:t>
            </a:r>
            <a:r>
              <a:rPr lang="cs-CZ" dirty="0" smtClean="0">
                <a:solidFill>
                  <a:schemeClr val="tx1"/>
                </a:solidFill>
              </a:rPr>
              <a:t>.</a:t>
            </a:r>
            <a:endParaRPr lang="cs-CZ" dirty="0">
              <a:solidFill>
                <a:schemeClr val="tx1"/>
              </a:solidFill>
            </a:endParaRPr>
          </a:p>
        </p:txBody>
      </p:sp>
    </p:spTree>
    <p:extLst>
      <p:ext uri="{BB962C8B-B14F-4D97-AF65-F5344CB8AC3E}">
        <p14:creationId xmlns:p14="http://schemas.microsoft.com/office/powerpoint/2010/main" val="354588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použití 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0" y="90805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r>
                  <a:rPr lang="cs-CZ" sz="2600" b="1" dirty="0" smtClean="0"/>
                  <a:t>               Hrubá </a:t>
                </a:r>
                <a:r>
                  <a:rPr lang="cs-CZ" sz="2600" b="1" dirty="0"/>
                  <a:t>úmrtnost  =  </a:t>
                </a:r>
                <a14:m>
                  <m:oMath xmlns:m="http://schemas.openxmlformats.org/officeDocument/2006/math">
                    <m:f>
                      <m:fPr>
                        <m:ctrlPr>
                          <a:rPr lang="cs-CZ" sz="2600" b="1" i="1">
                            <a:latin typeface="Cambria Math"/>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r>
                  <a:rPr lang="cs-CZ" sz="1050" b="1" dirty="0"/>
                  <a:t>      </a:t>
                </a:r>
              </a:p>
              <a:p>
                <a:pPr marL="0" indent="0">
                  <a:buNone/>
                </a:pPr>
                <a:endParaRPr lang="cs-CZ" sz="1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0" y="90805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353818767"/>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33813"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2407161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116632"/>
            <a:ext cx="8229600" cy="1143000"/>
          </a:xfrm>
        </p:spPr>
        <p:txBody>
          <a:bodyPr/>
          <a:lstStyle/>
          <a:p>
            <a:pPr algn="l"/>
            <a:r>
              <a:rPr lang="cs-CZ" sz="3200" b="1" dirty="0">
                <a:solidFill>
                  <a:srgbClr val="3608B8"/>
                </a:solidFill>
              </a:rPr>
              <a:t>Standardizace - příklad</a:t>
            </a:r>
          </a:p>
        </p:txBody>
      </p:sp>
      <p:sp>
        <p:nvSpPr>
          <p:cNvPr id="27651" name="Rectangle 3"/>
          <p:cNvSpPr>
            <a:spLocks noGrp="1" noChangeArrowheads="1"/>
          </p:cNvSpPr>
          <p:nvPr>
            <p:ph type="body" idx="1"/>
          </p:nvPr>
        </p:nvSpPr>
        <p:spPr>
          <a:xfrm>
            <a:off x="457200" y="1052736"/>
            <a:ext cx="8229600" cy="5472607"/>
          </a:xfrm>
        </p:spPr>
        <p:txBody>
          <a:bodyPr>
            <a:normAutofit lnSpcReduction="10000"/>
          </a:bodyPr>
          <a:lstStyle/>
          <a:p>
            <a:pPr marL="0" indent="0">
              <a:buFont typeface="Wingdings" pitchFamily="2" charset="2"/>
              <a:buNone/>
            </a:pPr>
            <a:r>
              <a:rPr lang="cs-CZ" dirty="0"/>
              <a:t>Úspěšnost léčby pacientů se stejnou dg. ve dvou různých </a:t>
            </a:r>
            <a:r>
              <a:rPr lang="cs-CZ" dirty="0" smtClean="0"/>
              <a:t>nemocnicích.</a:t>
            </a:r>
            <a:endParaRPr lang="cs-CZ" dirty="0"/>
          </a:p>
          <a:p>
            <a:pPr marL="571500" indent="-571500">
              <a:buFont typeface="Wingdings" pitchFamily="2" charset="2"/>
              <a:buNone/>
            </a:pPr>
            <a:endParaRPr lang="cs-CZ" dirty="0"/>
          </a:p>
          <a:p>
            <a:pPr marL="571500" indent="-571500">
              <a:buFont typeface="Wingdings" pitchFamily="2" charset="2"/>
              <a:buNone/>
            </a:pPr>
            <a:endParaRPr lang="cs-CZ" dirty="0" smtClean="0"/>
          </a:p>
          <a:p>
            <a:pPr marL="571500" indent="-571500">
              <a:buFont typeface="Wingdings" pitchFamily="2" charset="2"/>
              <a:buNone/>
            </a:pPr>
            <a:endParaRPr lang="cs-CZ" dirty="0"/>
          </a:p>
          <a:p>
            <a:pPr marL="571500" indent="-571500">
              <a:buFont typeface="Wingdings" pitchFamily="2" charset="2"/>
              <a:buNone/>
            </a:pPr>
            <a:endParaRPr lang="cs-CZ" dirty="0" smtClean="0"/>
          </a:p>
          <a:p>
            <a:pPr marL="571500" indent="-571500">
              <a:buFont typeface="Wingdings" pitchFamily="2" charset="2"/>
              <a:buNone/>
            </a:pPr>
            <a:r>
              <a:rPr lang="cs-CZ" dirty="0" smtClean="0"/>
              <a:t>Otázka</a:t>
            </a:r>
            <a:r>
              <a:rPr lang="cs-CZ" dirty="0"/>
              <a:t>:</a:t>
            </a:r>
          </a:p>
          <a:p>
            <a:pPr marL="571500" indent="-571500">
              <a:buFont typeface="Wingdings" pitchFamily="2" charset="2"/>
              <a:buAutoNum type="arabicPeriod"/>
            </a:pPr>
            <a:r>
              <a:rPr lang="cs-CZ" dirty="0"/>
              <a:t>Která nemocnice je úspěšnější?</a:t>
            </a:r>
          </a:p>
          <a:p>
            <a:pPr marL="571500" indent="-571500">
              <a:buFont typeface="Wingdings" pitchFamily="2" charset="2"/>
              <a:buAutoNum type="arabicPeriod"/>
            </a:pPr>
            <a:r>
              <a:rPr lang="cs-CZ" dirty="0"/>
              <a:t>Můžeme na základě relativního ukazatele </a:t>
            </a:r>
            <a:r>
              <a:rPr lang="cs-CZ" dirty="0" smtClean="0"/>
              <a:t>srovnávat </a:t>
            </a:r>
            <a:r>
              <a:rPr lang="cs-CZ" dirty="0"/>
              <a:t>úspěšnost nemocnice v léčbě?</a:t>
            </a:r>
          </a:p>
        </p:txBody>
      </p:sp>
      <p:graphicFrame>
        <p:nvGraphicFramePr>
          <p:cNvPr id="2" name="Tabulka 1"/>
          <p:cNvGraphicFramePr>
            <a:graphicFrameLocks noGrp="1"/>
          </p:cNvGraphicFramePr>
          <p:nvPr>
            <p:extLst>
              <p:ext uri="{D42A27DB-BD31-4B8C-83A1-F6EECF244321}">
                <p14:modId xmlns:p14="http://schemas.microsoft.com/office/powerpoint/2010/main" val="4096447299"/>
              </p:ext>
            </p:extLst>
          </p:nvPr>
        </p:nvGraphicFramePr>
        <p:xfrm>
          <a:off x="611560" y="2276872"/>
          <a:ext cx="7200800" cy="1102360"/>
        </p:xfrm>
        <a:graphic>
          <a:graphicData uri="http://schemas.openxmlformats.org/drawingml/2006/table">
            <a:tbl>
              <a:tblPr firstRow="1" bandRow="1">
                <a:tableStyleId>{21E4AEA4-8DFA-4A89-87EB-49C32662AFE0}</a:tableStyleId>
              </a:tblPr>
              <a:tblGrid>
                <a:gridCol w="1800200"/>
                <a:gridCol w="1800200"/>
                <a:gridCol w="1800200"/>
                <a:gridCol w="1800200"/>
              </a:tblGrid>
              <a:tr h="139040">
                <a:tc>
                  <a:txBody>
                    <a:bodyPr/>
                    <a:lstStyle/>
                    <a:p>
                      <a:r>
                        <a:rPr lang="cs-CZ" b="0" dirty="0" smtClean="0">
                          <a:solidFill>
                            <a:schemeClr val="tx1"/>
                          </a:solidFill>
                        </a:rPr>
                        <a:t>Nemocnice</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Počet pacientů</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Zlepšení abs.</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b="0" dirty="0" smtClean="0">
                          <a:solidFill>
                            <a:schemeClr val="tx1"/>
                          </a:solidFill>
                        </a:rPr>
                        <a:t>Zlepšení</a:t>
                      </a:r>
                      <a:r>
                        <a:rPr lang="cs-CZ" b="0" baseline="0" dirty="0" smtClean="0">
                          <a:solidFill>
                            <a:schemeClr val="tx1"/>
                          </a:solidFill>
                        </a:rPr>
                        <a:t> relat.</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9040">
                <a:tc>
                  <a:txBody>
                    <a:bodyPr/>
                    <a:lstStyle/>
                    <a:p>
                      <a:r>
                        <a:rPr lang="cs-CZ" b="1" dirty="0" smtClean="0">
                          <a:solidFill>
                            <a:schemeClr val="tx1"/>
                          </a:solidFill>
                        </a:rPr>
                        <a:t>FN</a:t>
                      </a:r>
                      <a:r>
                        <a:rPr lang="cs-CZ" b="1" baseline="0" dirty="0" smtClean="0">
                          <a:solidFill>
                            <a:schemeClr val="tx1"/>
                          </a:solidFill>
                        </a:rPr>
                        <a:t> Bohunice</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500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345</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69%</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r>
              <a:tr h="370840">
                <a:tc>
                  <a:txBody>
                    <a:bodyPr/>
                    <a:lstStyle/>
                    <a:p>
                      <a:r>
                        <a:rPr lang="cs-CZ" b="1" dirty="0" smtClean="0"/>
                        <a:t>FN</a:t>
                      </a:r>
                      <a:r>
                        <a:rPr lang="cs-CZ" b="1" baseline="0" dirty="0" smtClean="0"/>
                        <a:t> U sv. Anny</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300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130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c>
                  <a:txBody>
                    <a:bodyPr/>
                    <a:lstStyle/>
                    <a:p>
                      <a:r>
                        <a:rPr lang="cs-CZ" b="1" dirty="0" smtClean="0">
                          <a:solidFill>
                            <a:schemeClr val="tx1"/>
                          </a:solidFill>
                        </a:rPr>
                        <a:t>43%</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68000"/>
                      </a:srgbClr>
                    </a:solidFill>
                  </a:tcPr>
                </a:tc>
              </a:tr>
            </a:tbl>
          </a:graphicData>
        </a:graphic>
      </p:graphicFrame>
    </p:spTree>
    <p:extLst>
      <p:ext uri="{BB962C8B-B14F-4D97-AF65-F5344CB8AC3E}">
        <p14:creationId xmlns:p14="http://schemas.microsoft.com/office/powerpoint/2010/main" val="324072020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použití 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0" y="90805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r>
                  <a:rPr lang="cs-CZ" sz="1600" b="1" dirty="0"/>
                  <a:t> </a:t>
                </a:r>
                <a:r>
                  <a:rPr lang="cs-CZ" sz="1600" b="1" dirty="0" smtClean="0"/>
                  <a:t>                     </a:t>
                </a:r>
                <a:r>
                  <a:rPr lang="cs-CZ" sz="2600" b="1" dirty="0" smtClean="0"/>
                  <a:t>Hrubá </a:t>
                </a:r>
                <a:r>
                  <a:rPr lang="cs-CZ" sz="2600" b="1" dirty="0"/>
                  <a:t>úmrtnost  =  </a:t>
                </a:r>
                <a14:m>
                  <m:oMath xmlns:m="http://schemas.openxmlformats.org/officeDocument/2006/math">
                    <m:f>
                      <m:fPr>
                        <m:ctrlPr>
                          <a:rPr lang="cs-CZ" sz="2600" b="1" i="1">
                            <a:latin typeface="Cambria Math"/>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r>
                  <a:rPr lang="cs-CZ" sz="2600" b="1" dirty="0"/>
                  <a:t>      </a:t>
                </a:r>
              </a:p>
              <a:p>
                <a:pPr marL="0" indent="0">
                  <a:buNone/>
                </a:pPr>
                <a:endParaRPr lang="cs-CZ" sz="2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0" y="90805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1102066327"/>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34837"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1293896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použití 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0" y="90805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r>
                  <a:rPr lang="cs-CZ" sz="2600" b="1" dirty="0"/>
                  <a:t> </a:t>
                </a:r>
                <a:r>
                  <a:rPr lang="cs-CZ" sz="2600" b="1" dirty="0" smtClean="0"/>
                  <a:t>               Hrubá </a:t>
                </a:r>
                <a:r>
                  <a:rPr lang="cs-CZ" sz="2600" b="1" dirty="0"/>
                  <a:t>úmrtnost  =  </a:t>
                </a:r>
                <a14:m>
                  <m:oMath xmlns:m="http://schemas.openxmlformats.org/officeDocument/2006/math">
                    <m:f>
                      <m:fPr>
                        <m:ctrlPr>
                          <a:rPr lang="cs-CZ" sz="2600" b="1" i="1">
                            <a:latin typeface="Cambria Math"/>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r>
                  <a:rPr lang="cs-CZ" sz="2600" b="1" dirty="0"/>
                  <a:t>      </a:t>
                </a:r>
              </a:p>
              <a:p>
                <a:pPr marL="0" indent="0">
                  <a:buNone/>
                </a:pPr>
                <a:r>
                  <a:rPr lang="cs-CZ" sz="2600" b="1" dirty="0" smtClean="0"/>
                  <a:t>    </a:t>
                </a:r>
                <a:endParaRPr lang="cs-CZ" sz="2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0" y="90805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2068040679"/>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30743"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2029628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a:t>
            </a:r>
            <a:r>
              <a:rPr lang="cs-CZ" sz="2400" b="1" dirty="0" smtClean="0">
                <a:solidFill>
                  <a:srgbClr val="FF0000"/>
                </a:solidFill>
              </a:rPr>
              <a:t/>
            </a:r>
            <a:br>
              <a:rPr lang="cs-CZ" sz="2400" b="1" dirty="0" smtClean="0">
                <a:solidFill>
                  <a:srgbClr val="FF0000"/>
                </a:solidFill>
              </a:rPr>
            </a:br>
            <a:r>
              <a:rPr lang="cs-CZ" sz="2400" b="1" dirty="0" smtClean="0">
                <a:solidFill>
                  <a:srgbClr val="FF0000"/>
                </a:solidFill>
              </a:rPr>
              <a:t>použití </a:t>
            </a:r>
            <a:r>
              <a:rPr lang="cs-CZ" sz="2400" b="1" dirty="0">
                <a:solidFill>
                  <a:srgbClr val="FF0000"/>
                </a:solidFill>
              </a:rPr>
              <a:t>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0" y="908050"/>
                <a:ext cx="8229600" cy="4814888"/>
              </a:xfrm>
            </p:spPr>
            <p:txBody>
              <a:bodyPr>
                <a:normAutofit fontScale="77500" lnSpcReduction="20000"/>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r>
                  <a:rPr lang="cs-CZ" sz="1600" b="1" dirty="0"/>
                  <a:t> </a:t>
                </a:r>
                <a:r>
                  <a:rPr lang="cs-CZ" sz="1600" b="1" dirty="0" smtClean="0"/>
                  <a:t>                                </a:t>
                </a:r>
                <a:r>
                  <a:rPr lang="cs-CZ" sz="2600" b="1" dirty="0" smtClean="0"/>
                  <a:t>Hrubá </a:t>
                </a:r>
                <a:r>
                  <a:rPr lang="cs-CZ" sz="2600" b="1" dirty="0"/>
                  <a:t>úmrtnost  =  </a:t>
                </a:r>
                <a14:m>
                  <m:oMath xmlns:m="http://schemas.openxmlformats.org/officeDocument/2006/math">
                    <m:f>
                      <m:fPr>
                        <m:ctrlPr>
                          <a:rPr lang="cs-CZ" sz="2600" b="1" i="1">
                            <a:latin typeface="Cambria Math"/>
                          </a:rPr>
                        </m:ctrlPr>
                      </m:fPr>
                      <m:num>
                        <m:r>
                          <m:rPr>
                            <m:nor/>
                          </m:rPr>
                          <a:rPr lang="cs-CZ" sz="2600" b="1" i="0" smtClean="0">
                            <a:latin typeface="Arial" pitchFamily="34" charset="0"/>
                            <a:cs typeface="Arial" pitchFamily="34" charset="0"/>
                          </a:rPr>
                          <m:t>169 935</m:t>
                        </m:r>
                      </m:num>
                      <m:den>
                        <m:r>
                          <m:rPr>
                            <m:nor/>
                          </m:rPr>
                          <a:rPr lang="cs-CZ" sz="2600" b="1" i="0" dirty="0" smtClean="0">
                            <a:latin typeface="Arial" pitchFamily="34" charset="0"/>
                            <a:cs typeface="Arial" pitchFamily="34" charset="0"/>
                          </a:rPr>
                          <m:t>15 900 000</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smtClean="0"/>
              </a:p>
              <a:p>
                <a:pPr marL="0" indent="0">
                  <a:buNone/>
                </a:pPr>
                <a:endParaRPr lang="cs-CZ" sz="2600" b="1" dirty="0"/>
              </a:p>
              <a:p>
                <a:pPr marL="0" indent="0">
                  <a:buNone/>
                </a:pPr>
                <a:endParaRPr lang="cs-CZ" sz="2600" b="1" dirty="0"/>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0" y="908050"/>
                <a:ext cx="8229600"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68800977"/>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35862" name="Dokument" r:id="rId5" imgW="6250712" imgH="3407642" progId="Word.Document.12">
                  <p:embed/>
                </p:oleObj>
              </mc:Choice>
              <mc:Fallback>
                <p:oleObj name="Dokument" r:id="rId5" imgW="6250712" imgH="3407642" progId="Word.Document.12">
                  <p:embed/>
                  <p:pic>
                    <p:nvPicPr>
                      <p:cNvPr id="0" name=""/>
                      <p:cNvPicPr>
                        <a:picLocks noChangeAspect="1" noChangeArrowheads="1"/>
                      </p:cNvPicPr>
                      <p:nvPr/>
                    </p:nvPicPr>
                    <p:blipFill>
                      <a:blip r:embed="rId6"/>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3694123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3608B8"/>
                </a:solidFill>
              </a:rPr>
              <a:t/>
            </a:r>
            <a:br>
              <a:rPr lang="cs-CZ" sz="2700" b="1" dirty="0">
                <a:solidFill>
                  <a:srgbClr val="3608B8"/>
                </a:solidFill>
              </a:rPr>
            </a:br>
            <a:r>
              <a:rPr lang="cs-CZ" sz="2400" b="1" dirty="0">
                <a:solidFill>
                  <a:srgbClr val="FF0000"/>
                </a:solidFill>
              </a:rPr>
              <a:t>2.b. Jaká by byla hrubá úmrtnost ve standardu při </a:t>
            </a:r>
            <a:r>
              <a:rPr lang="cs-CZ" sz="2400" b="1" dirty="0" smtClean="0">
                <a:solidFill>
                  <a:srgbClr val="FF0000"/>
                </a:solidFill>
              </a:rPr>
              <a:t/>
            </a:r>
            <a:br>
              <a:rPr lang="cs-CZ" sz="2400" b="1" dirty="0" smtClean="0">
                <a:solidFill>
                  <a:srgbClr val="FF0000"/>
                </a:solidFill>
              </a:rPr>
            </a:br>
            <a:r>
              <a:rPr lang="cs-CZ" sz="2400" b="1" dirty="0" smtClean="0">
                <a:solidFill>
                  <a:srgbClr val="FF0000"/>
                </a:solidFill>
              </a:rPr>
              <a:t>použití </a:t>
            </a:r>
            <a:r>
              <a:rPr lang="cs-CZ" sz="2400" b="1" dirty="0">
                <a:solidFill>
                  <a:srgbClr val="FF0000"/>
                </a:solidFill>
              </a:rPr>
              <a:t>spec. měr úmrtnosti zjištěných ve SR?</a:t>
            </a:r>
            <a:endParaRPr lang="cs-CZ" sz="2400" b="1" dirty="0">
              <a:solidFill>
                <a:srgbClr val="92D05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smtClean="0"/>
              <a:t>                                                                                                                                                                                 </a:t>
            </a:r>
          </a:p>
          <a:p>
            <a:pPr marL="0" indent="0">
              <a:buNone/>
            </a:pPr>
            <a:r>
              <a:rPr lang="cs-CZ" sz="1600" b="1" dirty="0"/>
              <a:t> </a:t>
            </a:r>
            <a:r>
              <a:rPr lang="cs-CZ" sz="1600" b="1" dirty="0" smtClean="0"/>
              <a:t>          </a:t>
            </a:r>
          </a:p>
          <a:p>
            <a:pPr marL="0" indent="0">
              <a:buNone/>
            </a:pPr>
            <a:endParaRPr lang="cs-CZ" sz="1600" b="1" dirty="0"/>
          </a:p>
          <a:p>
            <a:pPr marL="0" indent="0">
              <a:buNone/>
            </a:pPr>
            <a:endParaRPr lang="cs-CZ" sz="1600" b="1" dirty="0" smtClean="0"/>
          </a:p>
          <a:p>
            <a:pPr marL="0" indent="0">
              <a:spcBef>
                <a:spcPts val="0"/>
              </a:spcBef>
              <a:buNone/>
            </a:pPr>
            <a:r>
              <a:rPr lang="cs-CZ" sz="2400" dirty="0" smtClean="0"/>
              <a:t>        Hrubá </a:t>
            </a:r>
            <a:r>
              <a:rPr lang="cs-CZ" sz="2400" dirty="0"/>
              <a:t>úmrtnost ve standardu = </a:t>
            </a:r>
            <a:r>
              <a:rPr lang="cs-CZ" sz="2400" dirty="0" smtClean="0"/>
              <a:t>10,7  </a:t>
            </a:r>
            <a:endParaRPr lang="cs-CZ" sz="2400" dirty="0"/>
          </a:p>
          <a:p>
            <a:pPr marL="0" indent="0">
              <a:spcBef>
                <a:spcPts val="0"/>
              </a:spcBef>
              <a:buNone/>
            </a:pPr>
            <a:r>
              <a:rPr lang="cs-CZ" sz="2400" b="1" dirty="0" smtClean="0"/>
              <a:t>        STANDARDIZOVANÁ </a:t>
            </a:r>
            <a:r>
              <a:rPr lang="cs-CZ" sz="2400" b="1" dirty="0"/>
              <a:t>ÚMRTNOST PRO </a:t>
            </a:r>
            <a:r>
              <a:rPr lang="cs-CZ" sz="2400" b="1" dirty="0" smtClean="0"/>
              <a:t>SR </a:t>
            </a:r>
            <a:r>
              <a:rPr lang="cs-CZ" sz="2400" b="1" dirty="0"/>
              <a:t>= </a:t>
            </a:r>
            <a:r>
              <a:rPr lang="cs-CZ" sz="2400" b="1" dirty="0" smtClean="0"/>
              <a:t>10,7</a:t>
            </a:r>
            <a:endParaRPr lang="cs-CZ" sz="2400" b="1" dirty="0"/>
          </a:p>
          <a:p>
            <a:pPr marL="0" indent="0">
              <a:buNone/>
            </a:pPr>
            <a:endParaRPr lang="cs-CZ" sz="11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2600" b="1" dirty="0"/>
          </a:p>
        </p:txBody>
      </p:sp>
      <p:graphicFrame>
        <p:nvGraphicFramePr>
          <p:cNvPr id="9" name="Objekt 8"/>
          <p:cNvGraphicFramePr>
            <a:graphicFrameLocks noChangeAspect="1"/>
          </p:cNvGraphicFramePr>
          <p:nvPr>
            <p:extLst>
              <p:ext uri="{D42A27DB-BD31-4B8C-83A1-F6EECF244321}">
                <p14:modId xmlns:p14="http://schemas.microsoft.com/office/powerpoint/2010/main" val="3400706194"/>
              </p:ext>
            </p:extLst>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41994" name="Dokument" r:id="rId4" imgW="6250712" imgH="3407642" progId="Word.Document.12">
                  <p:embed/>
                </p:oleObj>
              </mc:Choice>
              <mc:Fallback>
                <p:oleObj name="Dokument" r:id="rId4" imgW="6250712" imgH="3407642" progId="Word.Document.12">
                  <p:embed/>
                  <p:pic>
                    <p:nvPicPr>
                      <p:cNvPr id="0" name=""/>
                      <p:cNvPicPr>
                        <a:picLocks noChangeAspect="1" noChangeArrowheads="1"/>
                      </p:cNvPicPr>
                      <p:nvPr/>
                    </p:nvPicPr>
                    <p:blipFill>
                      <a:blip r:embed="rId5"/>
                      <a:srcRect/>
                      <a:stretch>
                        <a:fillRect/>
                      </a:stretch>
                    </p:blipFill>
                    <p:spPr bwMode="auto">
                      <a:xfrm>
                        <a:off x="395536" y="2924944"/>
                        <a:ext cx="6200775" cy="3379788"/>
                      </a:xfrm>
                      <a:prstGeom prst="rect">
                        <a:avLst/>
                      </a:prstGeom>
                      <a:noFill/>
                      <a:extLst/>
                    </p:spPr>
                  </p:pic>
                </p:oleObj>
              </mc:Fallback>
            </mc:AlternateContent>
          </a:graphicData>
        </a:graphic>
      </p:graphicFrame>
    </p:spTree>
    <p:extLst>
      <p:ext uri="{BB962C8B-B14F-4D97-AF65-F5344CB8AC3E}">
        <p14:creationId xmlns:p14="http://schemas.microsoft.com/office/powerpoint/2010/main" val="3576818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052736"/>
            <a:ext cx="8229600" cy="580926"/>
          </a:xfrm>
        </p:spPr>
        <p:txBody>
          <a:bodyPr>
            <a:noAutofit/>
          </a:bodyPr>
          <a:lstStyle/>
          <a:p>
            <a:pPr algn="l"/>
            <a:r>
              <a:rPr lang="cs-CZ" sz="2700" b="1" dirty="0">
                <a:solidFill>
                  <a:srgbClr val="3608B8"/>
                </a:solidFill>
              </a:rPr>
              <a:t>Příklad: Přímá standardizace úmrtnosti </a:t>
            </a:r>
            <a:r>
              <a:rPr lang="cs-CZ" sz="2700" b="1" dirty="0" smtClean="0">
                <a:solidFill>
                  <a:srgbClr val="3608B8"/>
                </a:solidFill>
              </a:rPr>
              <a:t>podle věku</a:t>
            </a:r>
            <a:br>
              <a:rPr lang="cs-CZ" sz="2700" b="1" dirty="0" smtClean="0">
                <a:solidFill>
                  <a:srgbClr val="3608B8"/>
                </a:solidFill>
              </a:rPr>
            </a:br>
            <a:r>
              <a:rPr lang="cs-CZ" sz="1200" b="1" dirty="0" smtClean="0">
                <a:solidFill>
                  <a:srgbClr val="FFFF00"/>
                </a:solidFill>
              </a:rPr>
              <a:t>.</a:t>
            </a:r>
            <a:r>
              <a:rPr lang="cs-CZ" sz="2700" b="1" dirty="0">
                <a:solidFill>
                  <a:srgbClr val="3608B8"/>
                </a:solidFill>
              </a:rPr>
              <a:t/>
            </a:r>
            <a:br>
              <a:rPr lang="cs-CZ" sz="2700" b="1" dirty="0">
                <a:solidFill>
                  <a:srgbClr val="3608B8"/>
                </a:solidFill>
              </a:rPr>
            </a:br>
            <a:r>
              <a:rPr lang="cs-CZ" sz="2800" b="1" dirty="0">
                <a:solidFill>
                  <a:srgbClr val="FF0000"/>
                </a:solidFill>
              </a:rPr>
              <a:t>3. Srovnání</a:t>
            </a:r>
            <a:r>
              <a:rPr lang="cs-CZ" sz="2700" b="1" dirty="0">
                <a:solidFill>
                  <a:srgbClr val="3608B8"/>
                </a:solidFill>
              </a:rPr>
              <a:t/>
            </a:r>
            <a:br>
              <a:rPr lang="cs-CZ" sz="2700" b="1" dirty="0">
                <a:solidFill>
                  <a:srgbClr val="3608B8"/>
                </a:solidFill>
              </a:rPr>
            </a:br>
            <a:r>
              <a:rPr lang="cs-CZ" sz="2700" b="1" dirty="0" smtClean="0">
                <a:solidFill>
                  <a:srgbClr val="3608B8"/>
                </a:solidFill>
              </a:rPr>
              <a:t/>
            </a:r>
            <a:br>
              <a:rPr lang="cs-CZ" sz="2700" b="1" dirty="0" smtClean="0">
                <a:solidFill>
                  <a:srgbClr val="3608B8"/>
                </a:solidFill>
              </a:rPr>
            </a:br>
            <a:endParaRPr lang="cs-CZ" sz="2400" b="1" dirty="0">
              <a:solidFill>
                <a:srgbClr val="FF0000"/>
              </a:solidFill>
            </a:endParaRPr>
          </a:p>
        </p:txBody>
      </p:sp>
      <p:sp>
        <p:nvSpPr>
          <p:cNvPr id="4" name="Zástupný symbol pro text 3"/>
          <p:cNvSpPr>
            <a:spLocks noGrp="1"/>
          </p:cNvSpPr>
          <p:nvPr>
            <p:ph idx="1"/>
          </p:nvPr>
        </p:nvSpPr>
        <p:spPr>
          <a:xfrm>
            <a:off x="457200" y="1600201"/>
            <a:ext cx="8229600" cy="4853135"/>
          </a:xfrm>
        </p:spPr>
        <p:txBody>
          <a:bodyPr>
            <a:normAutofit fontScale="92500" lnSpcReduction="20000"/>
          </a:bodyPr>
          <a:lstStyle/>
          <a:p>
            <a:pPr marL="0" indent="0">
              <a:buNone/>
            </a:pPr>
            <a:r>
              <a:rPr lang="cs-CZ" sz="1600" dirty="0" smtClean="0"/>
              <a:t>                                                                                                                                                                                 </a:t>
            </a:r>
          </a:p>
          <a:p>
            <a:pPr marL="0" indent="0">
              <a:buNone/>
            </a:pPr>
            <a:r>
              <a:rPr lang="cs-CZ" sz="1600" b="1" dirty="0" smtClean="0"/>
              <a:t>  Standard - ČR           </a:t>
            </a:r>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endParaRPr lang="cs-CZ" sz="1600" b="1" dirty="0" smtClean="0"/>
          </a:p>
          <a:p>
            <a:endParaRPr lang="cs-CZ" sz="1600" b="1" dirty="0" smtClean="0"/>
          </a:p>
          <a:p>
            <a:endParaRPr lang="cs-CZ" sz="1600" b="1" dirty="0"/>
          </a:p>
          <a:p>
            <a:endParaRPr lang="cs-CZ" sz="1600" b="1" dirty="0"/>
          </a:p>
          <a:p>
            <a:endParaRPr lang="cs-CZ" sz="2000" b="1" dirty="0" smtClean="0"/>
          </a:p>
          <a:p>
            <a:r>
              <a:rPr lang="cs-CZ" sz="2000" b="1" dirty="0" smtClean="0"/>
              <a:t>9,8 &lt; 10,7, tj. standardizovaná úmrtnost je v ČR menší než na Slovensku.</a:t>
            </a:r>
          </a:p>
          <a:p>
            <a:r>
              <a:rPr lang="cs-CZ" sz="2000" b="1" dirty="0" smtClean="0"/>
              <a:t>Kdyby obě země měly stejnou věkovou strukturu, byla by úmrtnost v ČR nižší než na Slovensku.</a:t>
            </a:r>
          </a:p>
          <a:p>
            <a:pPr marL="0" indent="0">
              <a:buNone/>
            </a:pPr>
            <a:endParaRPr lang="cs-CZ" sz="1600" b="1" dirty="0"/>
          </a:p>
        </p:txBody>
      </p:sp>
      <p:graphicFrame>
        <p:nvGraphicFramePr>
          <p:cNvPr id="5" name="Objekt 4"/>
          <p:cNvGraphicFramePr>
            <a:graphicFrameLocks noChangeAspect="1"/>
          </p:cNvGraphicFramePr>
          <p:nvPr>
            <p:extLst>
              <p:ext uri="{D42A27DB-BD31-4B8C-83A1-F6EECF244321}">
                <p14:modId xmlns:p14="http://schemas.microsoft.com/office/powerpoint/2010/main" val="265545676"/>
              </p:ext>
            </p:extLst>
          </p:nvPr>
        </p:nvGraphicFramePr>
        <p:xfrm>
          <a:off x="539552" y="2132856"/>
          <a:ext cx="6337300" cy="3379787"/>
        </p:xfrm>
        <a:graphic>
          <a:graphicData uri="http://schemas.openxmlformats.org/presentationml/2006/ole">
            <mc:AlternateContent xmlns:mc="http://schemas.openxmlformats.org/markup-compatibility/2006">
              <mc:Choice xmlns:v="urn:schemas-microsoft-com:vml" Requires="v">
                <p:oleObj spid="_x0000_s31769" name="Dokument" r:id="rId4" imgW="6387287" imgH="3407642" progId="Word.Document.12">
                  <p:embed/>
                </p:oleObj>
              </mc:Choice>
              <mc:Fallback>
                <p:oleObj name="Dokument" r:id="rId4" imgW="6387287" imgH="3407642" progId="Word.Document.12">
                  <p:embed/>
                  <p:pic>
                    <p:nvPicPr>
                      <p:cNvPr id="0" name="Objekt 8"/>
                      <p:cNvPicPr>
                        <a:picLocks noChangeAspect="1" noChangeArrowheads="1"/>
                      </p:cNvPicPr>
                      <p:nvPr/>
                    </p:nvPicPr>
                    <p:blipFill>
                      <a:blip r:embed="rId5"/>
                      <a:srcRect/>
                      <a:stretch>
                        <a:fillRect/>
                      </a:stretch>
                    </p:blipFill>
                    <p:spPr bwMode="auto">
                      <a:xfrm>
                        <a:off x="539552" y="2132856"/>
                        <a:ext cx="633730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7079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0"/>
            <a:ext cx="54232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33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112568" cy="681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131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Text Box 2"/>
          <p:cNvSpPr txBox="1">
            <a:spLocks noChangeArrowheads="1"/>
          </p:cNvSpPr>
          <p:nvPr/>
        </p:nvSpPr>
        <p:spPr bwMode="auto">
          <a:xfrm>
            <a:off x="971550" y="92075"/>
            <a:ext cx="7812088" cy="427038"/>
          </a:xfrm>
          <a:prstGeom prst="rect">
            <a:avLst/>
          </a:prstGeom>
          <a:noFill/>
          <a:ln w="9525">
            <a:noFill/>
            <a:miter lim="800000"/>
            <a:headEnd/>
            <a:tailEnd/>
          </a:ln>
          <a:effectLst/>
        </p:spPr>
        <p:txBody>
          <a:bodyPr>
            <a:spAutoFit/>
          </a:bodyPr>
          <a:lstStyle/>
          <a:p>
            <a:pPr>
              <a:defRPr/>
            </a:pPr>
            <a:r>
              <a:rPr kumimoji="0" lang="cs-CZ" sz="2200" b="1" dirty="0">
                <a:solidFill>
                  <a:srgbClr val="3608B8"/>
                </a:solidFill>
                <a:effectLst>
                  <a:outerShdw blurRad="38100" dist="38100" dir="2700000" algn="tl">
                    <a:srgbClr val="000000"/>
                  </a:outerShdw>
                </a:effectLst>
              </a:rPr>
              <a:t>Diagnózy C18-C21: incidence ve světě</a:t>
            </a:r>
          </a:p>
        </p:txBody>
      </p:sp>
      <p:sp>
        <p:nvSpPr>
          <p:cNvPr id="1095761" name="Text Box 3"/>
          <p:cNvSpPr txBox="1">
            <a:spLocks noChangeArrowheads="1"/>
          </p:cNvSpPr>
          <p:nvPr/>
        </p:nvSpPr>
        <p:spPr bwMode="auto">
          <a:xfrm>
            <a:off x="107950" y="6565900"/>
            <a:ext cx="3384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a:lnSpc>
                <a:spcPct val="85000"/>
              </a:lnSpc>
            </a:pPr>
            <a:r>
              <a:rPr lang="cs-CZ" dirty="0"/>
              <a:t>Epidemiologie C18-C21</a:t>
            </a:r>
            <a:endParaRPr lang="en-US" dirty="0"/>
          </a:p>
        </p:txBody>
      </p:sp>
      <p:graphicFrame>
        <p:nvGraphicFramePr>
          <p:cNvPr id="1095684" name="Object 4"/>
          <p:cNvGraphicFramePr>
            <a:graphicFrameLocks noChangeAspect="1"/>
          </p:cNvGraphicFramePr>
          <p:nvPr/>
        </p:nvGraphicFramePr>
        <p:xfrm>
          <a:off x="180975" y="1066800"/>
          <a:ext cx="3867150" cy="5076825"/>
        </p:xfrm>
        <a:graphic>
          <a:graphicData uri="http://schemas.openxmlformats.org/presentationml/2006/ole">
            <mc:AlternateContent xmlns:mc="http://schemas.openxmlformats.org/markup-compatibility/2006">
              <mc:Choice xmlns:v="urn:schemas-microsoft-com:vml" Requires="v">
                <p:oleObj spid="_x0000_s37906" name="Graf" r:id="rId4" imgW="3905312" imgH="5124585" progId="MSGraph.Chart.8">
                  <p:embed followColorScheme="full"/>
                </p:oleObj>
              </mc:Choice>
              <mc:Fallback>
                <p:oleObj name="Graf" r:id="rId4" imgW="3905312" imgH="5124585" progId="MSGraph.Chart.8">
                  <p:embed followColorScheme="full"/>
                  <p:pic>
                    <p:nvPicPr>
                      <p:cNvPr id="0" name=""/>
                      <p:cNvPicPr>
                        <a:picLocks noChangeAspect="1" noChangeArrowheads="1"/>
                      </p:cNvPicPr>
                      <p:nvPr/>
                    </p:nvPicPr>
                    <p:blipFill>
                      <a:blip r:embed="rId5"/>
                      <a:srcRect/>
                      <a:stretch>
                        <a:fillRect/>
                      </a:stretch>
                    </p:blipFill>
                    <p:spPr bwMode="auto">
                      <a:xfrm>
                        <a:off x="180975" y="1066800"/>
                        <a:ext cx="3867150" cy="507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62" name="Text Box 5"/>
          <p:cNvSpPr txBox="1">
            <a:spLocks noChangeArrowheads="1"/>
          </p:cNvSpPr>
          <p:nvPr/>
        </p:nvSpPr>
        <p:spPr bwMode="auto">
          <a:xfrm>
            <a:off x="3132138" y="1001713"/>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algn="ctr" eaLnBrk="1" hangingPunct="1"/>
            <a:r>
              <a:rPr kumimoji="0" lang="cs-CZ" sz="1000" dirty="0"/>
              <a:t>ASR(W)</a:t>
            </a:r>
          </a:p>
        </p:txBody>
      </p:sp>
      <p:sp>
        <p:nvSpPr>
          <p:cNvPr id="1095763" name="Text Box 6"/>
          <p:cNvSpPr txBox="1">
            <a:spLocks noChangeArrowheads="1"/>
          </p:cNvSpPr>
          <p:nvPr/>
        </p:nvSpPr>
        <p:spPr bwMode="auto">
          <a:xfrm>
            <a:off x="2916238" y="2179638"/>
            <a:ext cx="1368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eaLnBrk="1" hangingPunct="1"/>
            <a:r>
              <a:rPr kumimoji="0" lang="cs-CZ" sz="1000" dirty="0"/>
              <a:t>Ostatní země světa</a:t>
            </a:r>
          </a:p>
          <a:p>
            <a:pPr eaLnBrk="1" hangingPunct="1"/>
            <a:r>
              <a:rPr kumimoji="0" lang="cs-CZ" sz="1000" dirty="0"/>
              <a:t>Evropské země</a:t>
            </a:r>
          </a:p>
          <a:p>
            <a:pPr eaLnBrk="1" hangingPunct="1"/>
            <a:r>
              <a:rPr kumimoji="0" lang="cs-CZ" sz="1000" dirty="0"/>
              <a:t>Česká republika</a:t>
            </a:r>
          </a:p>
        </p:txBody>
      </p:sp>
      <p:sp>
        <p:nvSpPr>
          <p:cNvPr id="1095764" name="Rectangle 7"/>
          <p:cNvSpPr>
            <a:spLocks noChangeArrowheads="1"/>
          </p:cNvSpPr>
          <p:nvPr/>
        </p:nvSpPr>
        <p:spPr bwMode="auto">
          <a:xfrm>
            <a:off x="2844800" y="2262188"/>
            <a:ext cx="107950" cy="1079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765" name="Rectangle 8"/>
          <p:cNvSpPr>
            <a:spLocks noChangeArrowheads="1"/>
          </p:cNvSpPr>
          <p:nvPr/>
        </p:nvSpPr>
        <p:spPr bwMode="auto">
          <a:xfrm>
            <a:off x="2844800" y="2409825"/>
            <a:ext cx="107950" cy="10795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766" name="Rectangle 9"/>
          <p:cNvSpPr>
            <a:spLocks noChangeArrowheads="1"/>
          </p:cNvSpPr>
          <p:nvPr/>
        </p:nvSpPr>
        <p:spPr bwMode="auto">
          <a:xfrm>
            <a:off x="2844800" y="2559050"/>
            <a:ext cx="107950" cy="107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767" name="Text Box 10"/>
          <p:cNvSpPr txBox="1">
            <a:spLocks noChangeArrowheads="1"/>
          </p:cNvSpPr>
          <p:nvPr/>
        </p:nvSpPr>
        <p:spPr bwMode="auto">
          <a:xfrm>
            <a:off x="377825" y="908050"/>
            <a:ext cx="2735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eaLnBrk="1" hangingPunct="1"/>
            <a:r>
              <a:rPr kumimoji="0" lang="cs-CZ" sz="1400" dirty="0"/>
              <a:t>Muži</a:t>
            </a:r>
          </a:p>
        </p:txBody>
      </p:sp>
      <p:graphicFrame>
        <p:nvGraphicFramePr>
          <p:cNvPr id="1095691" name="Group 11"/>
          <p:cNvGraphicFramePr>
            <a:graphicFrameLocks noGrp="1"/>
          </p:cNvGraphicFramePr>
          <p:nvPr/>
        </p:nvGraphicFramePr>
        <p:xfrm>
          <a:off x="2003425" y="2873375"/>
          <a:ext cx="2208213" cy="3200400"/>
        </p:xfrm>
        <a:graphic>
          <a:graphicData uri="http://schemas.openxmlformats.org/drawingml/2006/table">
            <a:tbl>
              <a:tblPr/>
              <a:tblGrid>
                <a:gridCol w="247650"/>
                <a:gridCol w="1420813"/>
                <a:gridCol w="539750"/>
              </a:tblGrid>
              <a:tr h="144463">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rPr>
                        <a:t>ASR(W)</a:t>
                      </a:r>
                    </a:p>
                  </a:txBody>
                  <a:tcPr marL="36000" marR="36000" marT="0" marB="0" anchor="ctr" horzOverflow="overflow">
                    <a:lnL>
                      <a:noFill/>
                    </a:lnL>
                    <a:lnR cap="flat">
                      <a:noFill/>
                    </a:lnR>
                    <a:lnT cap="flat">
                      <a:noFill/>
                    </a:lnT>
                    <a:lnB>
                      <a:noFill/>
                    </a:lnB>
                    <a:lnTlToBr>
                      <a:noFill/>
                    </a:lnTlToBr>
                    <a:lnBlToTr>
                      <a:noFill/>
                    </a:lnBlToTr>
                    <a:noFill/>
                  </a:tcPr>
                </a:tc>
              </a:tr>
              <a:tr h="144463">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1" i="0" u="none" strike="noStrike" cap="none" normalizeH="0" baseline="0" dirty="0" smtClean="0">
                          <a:ln>
                            <a:noFill/>
                          </a:ln>
                          <a:solidFill>
                            <a:srgbClr val="FFFFFF"/>
                          </a:solidFill>
                          <a:effectLst/>
                          <a:latin typeface="Arial" charset="0"/>
                          <a:cs typeface="Arial" charset="0"/>
                        </a:rPr>
                        <a:t>1.</a:t>
                      </a:r>
                      <a:endParaRPr kumimoji="1" lang="cs-CZ" sz="1000" b="1"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FF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1" i="0" u="none" strike="noStrike" cap="none" normalizeH="0" baseline="0" dirty="0" smtClean="0">
                          <a:ln>
                            <a:noFill/>
                          </a:ln>
                          <a:solidFill>
                            <a:schemeClr val="tx1"/>
                          </a:solidFill>
                          <a:effectLst/>
                          <a:latin typeface="Arial" charset="0"/>
                          <a:cs typeface="Arial" charset="0"/>
                        </a:rPr>
                        <a:t>Česká republika</a:t>
                      </a:r>
                      <a:endParaRPr kumimoji="1" lang="cs-CZ" sz="1000" b="1"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1" i="0" u="none" strike="noStrike" cap="none" normalizeH="0" baseline="0" dirty="0" smtClean="0">
                          <a:ln>
                            <a:noFill/>
                          </a:ln>
                          <a:solidFill>
                            <a:schemeClr val="tx1"/>
                          </a:solidFill>
                          <a:effectLst/>
                          <a:latin typeface="Arial" charset="0"/>
                          <a:cs typeface="Arial" charset="0"/>
                        </a:rPr>
                        <a:t>58,5</a:t>
                      </a:r>
                      <a:endParaRPr kumimoji="1" lang="cs-CZ" sz="1000" b="1"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2.</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Maďarsko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56,6</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3.</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Slovensko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54,5</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Nový Zéland</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53,0</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382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5.</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Japonsko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49,3</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6.</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Austrálie</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47,4</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7.</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Německo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45,5</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8.</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Chorvatsko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44,7</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9.</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Spojené Státy Americké</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44,6</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10.</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Slovinsko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43,8</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11.</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Lucembursko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43,6</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12.</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Norsko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43,4</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13.</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Irsko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43,1</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14.</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Švédsko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42,7</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382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15.</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Kanada</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42,2</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16</a:t>
                      </a:r>
                      <a:r>
                        <a:rPr kumimoji="1" lang="cs-CZ" sz="1000" b="0" i="0" u="none" strike="noStrike" cap="none" normalizeH="0" baseline="0" dirty="0" smtClean="0">
                          <a:ln>
                            <a:noFill/>
                          </a:ln>
                          <a:solidFill>
                            <a:schemeClr val="tx1"/>
                          </a:solidFill>
                          <a:effectLst/>
                          <a:latin typeface="Arial" charset="0"/>
                          <a:cs typeface="Arial" charset="0"/>
                        </a:rPr>
                        <a:t>.</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Rakousko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42,1</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17.</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Izrael</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41,9</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18.</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Dánsko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41,0</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19.</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Nizozemsko</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40,9</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rgbClr val="FFFFFF"/>
                          </a:solidFill>
                          <a:effectLst/>
                          <a:latin typeface="Arial" charset="0"/>
                          <a:cs typeface="Arial" charset="0"/>
                        </a:rPr>
                        <a:t>20.</a:t>
                      </a:r>
                      <a:endParaRPr kumimoji="1" lang="cs-CZ" sz="1000" b="0" i="0" u="none" strike="noStrike" cap="none" normalizeH="0" baseline="0" dirty="0" smtClean="0">
                        <a:ln>
                          <a:noFill/>
                        </a:ln>
                        <a:solidFill>
                          <a:srgbClr val="FFFFFF"/>
                        </a:solidFill>
                        <a:effectLst/>
                        <a:latin typeface="Arial" charset="0"/>
                      </a:endParaRPr>
                    </a:p>
                  </a:txBody>
                  <a:tcPr marL="36000" marR="36000" marT="0" marB="0" anchor="ctr" horzOverflow="overflow">
                    <a:lnL cap="flat">
                      <a:noFill/>
                    </a:lnL>
                    <a:lnR>
                      <a:noFill/>
                    </a:lnR>
                    <a:lnT>
                      <a:noFill/>
                    </a:lnT>
                    <a:lnB cap="flat">
                      <a:noFill/>
                    </a:lnB>
                    <a:lnTlToBr>
                      <a:noFill/>
                    </a:lnTlToBr>
                    <a:lnBlToTr>
                      <a:noFill/>
                    </a:lnBlToTr>
                    <a:solidFill>
                      <a:srgbClr val="008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Francie</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cs typeface="Arial" charset="0"/>
                        </a:rPr>
                        <a:t>40,8</a:t>
                      </a: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cap="flat">
                      <a:noFill/>
                    </a:lnR>
                    <a:lnT>
                      <a:noFill/>
                    </a:lnT>
                    <a:lnB cap="flat">
                      <a:noFill/>
                    </a:lnB>
                    <a:lnTlToBr>
                      <a:noFill/>
                    </a:lnTlToBr>
                    <a:lnBlToTr>
                      <a:noFill/>
                    </a:lnBlToTr>
                    <a:noFill/>
                  </a:tcPr>
                </a:tc>
              </a:tr>
            </a:tbl>
          </a:graphicData>
        </a:graphic>
      </p:graphicFrame>
      <p:graphicFrame>
        <p:nvGraphicFramePr>
          <p:cNvPr id="1095759" name="Object 79"/>
          <p:cNvGraphicFramePr>
            <a:graphicFrameLocks noChangeAspect="1"/>
          </p:cNvGraphicFramePr>
          <p:nvPr/>
        </p:nvGraphicFramePr>
        <p:xfrm>
          <a:off x="4953000" y="1063625"/>
          <a:ext cx="3867150" cy="5076825"/>
        </p:xfrm>
        <a:graphic>
          <a:graphicData uri="http://schemas.openxmlformats.org/presentationml/2006/ole">
            <mc:AlternateContent xmlns:mc="http://schemas.openxmlformats.org/markup-compatibility/2006">
              <mc:Choice xmlns:v="urn:schemas-microsoft-com:vml" Requires="v">
                <p:oleObj spid="_x0000_s37907" name="Graf" r:id="rId6" imgW="3905312" imgH="5124585" progId="MSGraph.Chart.8">
                  <p:embed followColorScheme="full"/>
                </p:oleObj>
              </mc:Choice>
              <mc:Fallback>
                <p:oleObj name="Graf" r:id="rId6" imgW="3905312" imgH="5124585" progId="MSGraph.Chart.8">
                  <p:embed followColorScheme="full"/>
                  <p:pic>
                    <p:nvPicPr>
                      <p:cNvPr id="0" name=""/>
                      <p:cNvPicPr>
                        <a:picLocks noChangeAspect="1" noChangeArrowheads="1"/>
                      </p:cNvPicPr>
                      <p:nvPr/>
                    </p:nvPicPr>
                    <p:blipFill>
                      <a:blip r:embed="rId7"/>
                      <a:srcRect/>
                      <a:stretch>
                        <a:fillRect/>
                      </a:stretch>
                    </p:blipFill>
                    <p:spPr bwMode="auto">
                      <a:xfrm>
                        <a:off x="4953000" y="1063625"/>
                        <a:ext cx="3867150" cy="507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832" name="Text Box 80"/>
          <p:cNvSpPr txBox="1">
            <a:spLocks noChangeArrowheads="1"/>
          </p:cNvSpPr>
          <p:nvPr/>
        </p:nvSpPr>
        <p:spPr bwMode="auto">
          <a:xfrm>
            <a:off x="7904163" y="99853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algn="ctr" eaLnBrk="1" hangingPunct="1"/>
            <a:r>
              <a:rPr kumimoji="0" lang="cs-CZ" sz="1000" dirty="0"/>
              <a:t>ASR(W)</a:t>
            </a:r>
          </a:p>
        </p:txBody>
      </p:sp>
      <p:sp>
        <p:nvSpPr>
          <p:cNvPr id="1095833" name="Text Box 81"/>
          <p:cNvSpPr txBox="1">
            <a:spLocks noChangeArrowheads="1"/>
          </p:cNvSpPr>
          <p:nvPr/>
        </p:nvSpPr>
        <p:spPr bwMode="auto">
          <a:xfrm>
            <a:off x="7524750" y="2176463"/>
            <a:ext cx="1368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eaLnBrk="1" hangingPunct="1"/>
            <a:r>
              <a:rPr kumimoji="0" lang="cs-CZ" sz="1000" dirty="0"/>
              <a:t>Ostatní země světa</a:t>
            </a:r>
          </a:p>
          <a:p>
            <a:pPr eaLnBrk="1" hangingPunct="1"/>
            <a:r>
              <a:rPr kumimoji="0" lang="cs-CZ" sz="1000" dirty="0"/>
              <a:t>Evropské země</a:t>
            </a:r>
          </a:p>
          <a:p>
            <a:pPr eaLnBrk="1" hangingPunct="1"/>
            <a:r>
              <a:rPr kumimoji="0" lang="cs-CZ" sz="1000" dirty="0"/>
              <a:t>Česká republika</a:t>
            </a:r>
          </a:p>
        </p:txBody>
      </p:sp>
      <p:sp>
        <p:nvSpPr>
          <p:cNvPr id="1095834" name="Rectangle 82"/>
          <p:cNvSpPr>
            <a:spLocks noChangeArrowheads="1"/>
          </p:cNvSpPr>
          <p:nvPr/>
        </p:nvSpPr>
        <p:spPr bwMode="auto">
          <a:xfrm>
            <a:off x="7453313" y="2259013"/>
            <a:ext cx="107950" cy="1079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835" name="Rectangle 83"/>
          <p:cNvSpPr>
            <a:spLocks noChangeArrowheads="1"/>
          </p:cNvSpPr>
          <p:nvPr/>
        </p:nvSpPr>
        <p:spPr bwMode="auto">
          <a:xfrm>
            <a:off x="7453313" y="2406650"/>
            <a:ext cx="107950" cy="10795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836" name="Rectangle 84"/>
          <p:cNvSpPr>
            <a:spLocks noChangeArrowheads="1"/>
          </p:cNvSpPr>
          <p:nvPr/>
        </p:nvSpPr>
        <p:spPr bwMode="auto">
          <a:xfrm>
            <a:off x="7453313" y="2555875"/>
            <a:ext cx="107950" cy="107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cs-CZ" dirty="0"/>
          </a:p>
        </p:txBody>
      </p:sp>
      <p:sp>
        <p:nvSpPr>
          <p:cNvPr id="1095837" name="Text Box 85"/>
          <p:cNvSpPr txBox="1">
            <a:spLocks noChangeArrowheads="1"/>
          </p:cNvSpPr>
          <p:nvPr/>
        </p:nvSpPr>
        <p:spPr bwMode="auto">
          <a:xfrm>
            <a:off x="5149850" y="892175"/>
            <a:ext cx="2735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Arial" charset="0"/>
              </a:defRPr>
            </a:lvl1pPr>
            <a:lvl2pPr marL="742950" indent="-285750" eaLnBrk="0" hangingPunct="0">
              <a:defRPr kumimoji="1" sz="1200" b="1">
                <a:solidFill>
                  <a:schemeClr val="tx1"/>
                </a:solidFill>
                <a:latin typeface="Arial" charset="0"/>
              </a:defRPr>
            </a:lvl2pPr>
            <a:lvl3pPr marL="1143000" indent="-228600" eaLnBrk="0" hangingPunct="0">
              <a:defRPr kumimoji="1" sz="1200" b="1">
                <a:solidFill>
                  <a:schemeClr val="tx1"/>
                </a:solidFill>
                <a:latin typeface="Arial" charset="0"/>
              </a:defRPr>
            </a:lvl3pPr>
            <a:lvl4pPr marL="1600200" indent="-228600" eaLnBrk="0" hangingPunct="0">
              <a:defRPr kumimoji="1" sz="1200" b="1">
                <a:solidFill>
                  <a:schemeClr val="tx1"/>
                </a:solidFill>
                <a:latin typeface="Arial" charset="0"/>
              </a:defRPr>
            </a:lvl4pPr>
            <a:lvl5pPr marL="2057400" indent="-228600" eaLnBrk="0" hangingPunct="0">
              <a:defRPr kumimoji="1" sz="1200" b="1">
                <a:solidFill>
                  <a:schemeClr val="tx1"/>
                </a:solidFill>
                <a:latin typeface="Arial" charset="0"/>
              </a:defRPr>
            </a:lvl5pPr>
            <a:lvl6pPr marL="2514600" indent="-228600" eaLnBrk="0" fontAlgn="base" hangingPunct="0">
              <a:spcBef>
                <a:spcPct val="0"/>
              </a:spcBef>
              <a:spcAft>
                <a:spcPct val="0"/>
              </a:spcAft>
              <a:defRPr kumimoji="1" sz="1200" b="1">
                <a:solidFill>
                  <a:schemeClr val="tx1"/>
                </a:solidFill>
                <a:latin typeface="Arial" charset="0"/>
              </a:defRPr>
            </a:lvl6pPr>
            <a:lvl7pPr marL="2971800" indent="-228600" eaLnBrk="0" fontAlgn="base" hangingPunct="0">
              <a:spcBef>
                <a:spcPct val="0"/>
              </a:spcBef>
              <a:spcAft>
                <a:spcPct val="0"/>
              </a:spcAft>
              <a:defRPr kumimoji="1" sz="1200" b="1">
                <a:solidFill>
                  <a:schemeClr val="tx1"/>
                </a:solidFill>
                <a:latin typeface="Arial" charset="0"/>
              </a:defRPr>
            </a:lvl7pPr>
            <a:lvl8pPr marL="3429000" indent="-228600" eaLnBrk="0" fontAlgn="base" hangingPunct="0">
              <a:spcBef>
                <a:spcPct val="0"/>
              </a:spcBef>
              <a:spcAft>
                <a:spcPct val="0"/>
              </a:spcAft>
              <a:defRPr kumimoji="1" sz="1200" b="1">
                <a:solidFill>
                  <a:schemeClr val="tx1"/>
                </a:solidFill>
                <a:latin typeface="Arial" charset="0"/>
              </a:defRPr>
            </a:lvl8pPr>
            <a:lvl9pPr marL="3886200" indent="-228600" eaLnBrk="0" fontAlgn="base" hangingPunct="0">
              <a:spcBef>
                <a:spcPct val="0"/>
              </a:spcBef>
              <a:spcAft>
                <a:spcPct val="0"/>
              </a:spcAft>
              <a:defRPr kumimoji="1" sz="1200" b="1">
                <a:solidFill>
                  <a:schemeClr val="tx1"/>
                </a:solidFill>
                <a:latin typeface="Arial" charset="0"/>
              </a:defRPr>
            </a:lvl9pPr>
          </a:lstStyle>
          <a:p>
            <a:pPr eaLnBrk="1" hangingPunct="1"/>
            <a:r>
              <a:rPr kumimoji="0" lang="cs-CZ" sz="1400" dirty="0"/>
              <a:t>Ženy</a:t>
            </a:r>
          </a:p>
        </p:txBody>
      </p:sp>
      <p:graphicFrame>
        <p:nvGraphicFramePr>
          <p:cNvPr id="2" name="Group 86"/>
          <p:cNvGraphicFramePr>
            <a:graphicFrameLocks noGrp="1"/>
          </p:cNvGraphicFramePr>
          <p:nvPr/>
        </p:nvGraphicFramePr>
        <p:xfrm>
          <a:off x="6611938" y="2870200"/>
          <a:ext cx="2208212" cy="3200400"/>
        </p:xfrm>
        <a:graphic>
          <a:graphicData uri="http://schemas.openxmlformats.org/drawingml/2006/table">
            <a:tbl>
              <a:tblPr/>
              <a:tblGrid>
                <a:gridCol w="247650"/>
                <a:gridCol w="1420812"/>
                <a:gridCol w="539750"/>
              </a:tblGrid>
              <a:tr h="144463">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1" lang="cs-CZ" sz="1000" b="0" i="0" u="none" strike="noStrike" cap="none" normalizeH="0" baseline="0" dirty="0" smtClean="0">
                        <a:ln>
                          <a:noFill/>
                        </a:ln>
                        <a:solidFill>
                          <a:schemeClr val="tx1"/>
                        </a:solidFill>
                        <a:effectLst/>
                        <a:latin typeface="Arial" charset="0"/>
                      </a:endParaRPr>
                    </a:p>
                  </a:txBody>
                  <a:tcPr marL="36000" marR="3600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000" b="0" i="0" u="none" strike="noStrike" cap="none" normalizeH="0" baseline="0" dirty="0" smtClean="0">
                          <a:ln>
                            <a:noFill/>
                          </a:ln>
                          <a:solidFill>
                            <a:schemeClr val="tx1"/>
                          </a:solidFill>
                          <a:effectLst/>
                          <a:latin typeface="Arial" charset="0"/>
                        </a:rPr>
                        <a:t>ASR(W)</a:t>
                      </a:r>
                    </a:p>
                  </a:txBody>
                  <a:tcPr marL="36000" marR="36000" marT="0" marB="0" anchor="ctr" horzOverflow="overflow">
                    <a:lnL>
                      <a:noFill/>
                    </a:lnL>
                    <a:lnR cap="flat">
                      <a:noFill/>
                    </a:lnR>
                    <a:lnT cap="flat">
                      <a:noFill/>
                    </a:lnT>
                    <a:lnB>
                      <a:noFill/>
                    </a:lnB>
                    <a:lnTlToBr>
                      <a:noFill/>
                    </a:lnTlToBr>
                    <a:lnBlToTr>
                      <a:noFill/>
                    </a:lnBlToTr>
                    <a:noFill/>
                  </a:tcPr>
                </a:tc>
              </a:tr>
              <a:tr h="144463">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1.</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Nový Zéland</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42,2</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2.</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Norsko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37,1</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Austrálie</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35,9</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4.</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Izrael</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34,9</a:t>
                      </a:r>
                    </a:p>
                  </a:txBody>
                  <a:tcPr marL="36000" marR="36000" marT="0" marB="0" anchor="ctr" horzOverflow="overflow">
                    <a:lnL>
                      <a:noFill/>
                    </a:lnL>
                    <a:lnR cap="flat">
                      <a:noFill/>
                    </a:lnR>
                    <a:lnT>
                      <a:noFill/>
                    </a:lnT>
                    <a:lnB>
                      <a:noFill/>
                    </a:lnB>
                    <a:lnTlToBr>
                      <a:noFill/>
                    </a:lnTlToBr>
                    <a:lnBlToTr>
                      <a:noFill/>
                    </a:lnBlToTr>
                    <a:noFill/>
                  </a:tcPr>
                </a:tc>
              </a:tr>
              <a:tr h="123825">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5.</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Maďarsko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33,7</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6.</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Spojené Státy Americké</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33,1</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7.</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Německo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33,1</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8.</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Dánsko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33,0</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1" i="0" u="none" strike="noStrike" cap="none" normalizeH="0" baseline="0" dirty="0" smtClean="0">
                          <a:ln>
                            <a:noFill/>
                          </a:ln>
                          <a:solidFill>
                            <a:srgbClr val="FFFFFF"/>
                          </a:solidFill>
                          <a:effectLst/>
                          <a:latin typeface="Arial" charset="0"/>
                        </a:rPr>
                        <a:t>9.</a:t>
                      </a:r>
                    </a:p>
                  </a:txBody>
                  <a:tcPr marL="36000" marR="36000" marT="0" marB="0" anchor="ctr" horzOverflow="overflow">
                    <a:lnL cap="flat">
                      <a:noFill/>
                    </a:lnL>
                    <a:lnR>
                      <a:noFill/>
                    </a:lnR>
                    <a:lnT>
                      <a:noFill/>
                    </a:lnT>
                    <a:lnB>
                      <a:noFill/>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1" i="0" u="none" strike="noStrike" cap="none" normalizeH="0" baseline="0" dirty="0" smtClean="0">
                          <a:ln>
                            <a:noFill/>
                          </a:ln>
                          <a:solidFill>
                            <a:schemeClr val="tx1"/>
                          </a:solidFill>
                          <a:effectLst/>
                          <a:latin typeface="Arial" charset="0"/>
                        </a:rPr>
                        <a:t>Česká republika</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1" i="0" u="none" strike="noStrike" cap="none" normalizeH="0" baseline="0" dirty="0" smtClean="0">
                          <a:ln>
                            <a:noFill/>
                          </a:ln>
                          <a:solidFill>
                            <a:schemeClr val="tx1"/>
                          </a:solidFill>
                          <a:effectLst/>
                          <a:latin typeface="Arial" charset="0"/>
                        </a:rPr>
                        <a:t>32,0</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10.</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Nizozemsko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30,8</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11.</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Lucembursko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30,7</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12.</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Kanada</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30,6</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13.</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Singapur</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29,9</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14.</a:t>
                      </a:r>
                    </a:p>
                  </a:txBody>
                  <a:tcPr marL="36000" marR="36000" marT="0" marB="0"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Uruguay</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29,5</a:t>
                      </a:r>
                    </a:p>
                  </a:txBody>
                  <a:tcPr marL="36000" marR="36000" marT="0" marB="0" anchor="ctr" horzOverflow="overflow">
                    <a:lnL>
                      <a:noFill/>
                    </a:lnL>
                    <a:lnR cap="flat">
                      <a:noFill/>
                    </a:lnR>
                    <a:lnT>
                      <a:noFill/>
                    </a:lnT>
                    <a:lnB>
                      <a:noFill/>
                    </a:lnB>
                    <a:lnTlToBr>
                      <a:noFill/>
                    </a:lnTlToBr>
                    <a:lnBlToTr>
                      <a:noFill/>
                    </a:lnBlToTr>
                    <a:noFill/>
                  </a:tcPr>
                </a:tc>
              </a:tr>
              <a:tr h="123825">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15.</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Rakousko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27,8</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16.</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Slovensko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27,4</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17.</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Island</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27,0</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18.</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Irsko</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27,0</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19.</a:t>
                      </a:r>
                    </a:p>
                  </a:txBody>
                  <a:tcPr marL="36000" marR="36000" marT="0" marB="0" anchor="ctr" horzOverflow="overflow">
                    <a:lnL cap="flat">
                      <a:noFill/>
                    </a:lnL>
                    <a:lnR>
                      <a:noFill/>
                    </a:lnR>
                    <a:lnT>
                      <a:noFill/>
                    </a:lnT>
                    <a:lnB>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Belgie</a:t>
                      </a:r>
                    </a:p>
                  </a:txBody>
                  <a:tcPr marL="3600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26,8</a:t>
                      </a:r>
                    </a:p>
                  </a:txBody>
                  <a:tcPr marL="36000" marR="36000" marT="0" marB="0" anchor="ctr" horzOverflow="overflow">
                    <a:lnL>
                      <a:noFill/>
                    </a:lnL>
                    <a:lnR cap="flat">
                      <a:noFill/>
                    </a:lnR>
                    <a:lnT>
                      <a:noFill/>
                    </a:lnT>
                    <a:lnB>
                      <a:noFill/>
                    </a:lnB>
                    <a:lnTlToBr>
                      <a:noFill/>
                    </a:lnTlToBr>
                    <a:lnBlToTr>
                      <a:noFill/>
                    </a:lnBlToTr>
                    <a:noFill/>
                  </a:tcPr>
                </a:tc>
              </a:tr>
              <a:tr h="122238">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rgbClr val="FFFFFF"/>
                          </a:solidFill>
                          <a:effectLst/>
                          <a:latin typeface="Arial" charset="0"/>
                        </a:rPr>
                        <a:t>20.</a:t>
                      </a:r>
                    </a:p>
                  </a:txBody>
                  <a:tcPr marL="36000" marR="36000" marT="0" marB="0" anchor="ctr" horzOverflow="overflow">
                    <a:lnL cap="flat">
                      <a:noFill/>
                    </a:lnL>
                    <a:lnR>
                      <a:noFill/>
                    </a:lnR>
                    <a:lnT>
                      <a:noFill/>
                    </a:lnT>
                    <a:lnB cap="flat">
                      <a:noFill/>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Itálie</a:t>
                      </a:r>
                    </a:p>
                  </a:txBody>
                  <a:tcPr marL="36000" marR="3600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000" b="0" i="0" u="none" strike="noStrike" cap="none" normalizeH="0" baseline="0" dirty="0" smtClean="0">
                          <a:ln>
                            <a:noFill/>
                          </a:ln>
                          <a:solidFill>
                            <a:schemeClr val="tx1"/>
                          </a:solidFill>
                          <a:effectLst/>
                          <a:latin typeface="Arial" charset="0"/>
                        </a:rPr>
                        <a:t>26,6</a:t>
                      </a:r>
                    </a:p>
                  </a:txBody>
                  <a:tcPr marL="36000" marR="36000" marT="0" marB="0" anchor="ctr" horzOverflow="overflow">
                    <a:lnL>
                      <a:noFill/>
                    </a:lnL>
                    <a:lnR cap="flat">
                      <a:noFill/>
                    </a:lnR>
                    <a:lnT>
                      <a:noFill/>
                    </a:lnT>
                    <a:lnB cap="flat">
                      <a:noFill/>
                    </a:lnB>
                    <a:lnTlToBr>
                      <a:noFill/>
                    </a:lnTlToBr>
                    <a:lnBlToTr>
                      <a:noFill/>
                    </a:lnBlToTr>
                    <a:noFill/>
                  </a:tcPr>
                </a:tc>
              </a:tr>
            </a:tbl>
          </a:graphicData>
        </a:graphic>
      </p:graphicFrame>
      <p:sp>
        <p:nvSpPr>
          <p:cNvPr id="1095902" name="Rectangle 154"/>
          <p:cNvSpPr>
            <a:spLocks noChangeArrowheads="1"/>
          </p:cNvSpPr>
          <p:nvPr/>
        </p:nvSpPr>
        <p:spPr bwMode="auto">
          <a:xfrm>
            <a:off x="2484438" y="6472238"/>
            <a:ext cx="6408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GB" sz="1000" b="0" dirty="0"/>
              <a:t>Zdroj</a:t>
            </a:r>
            <a:r>
              <a:rPr kumimoji="0" lang="en-GB" sz="1000" b="0" dirty="0"/>
              <a:t>: J. </a:t>
            </a:r>
            <a:r>
              <a:rPr kumimoji="0" lang="en-GB" sz="1000" b="0" dirty="0"/>
              <a:t>Ferlay</a:t>
            </a:r>
            <a:r>
              <a:rPr kumimoji="0" lang="en-GB" sz="1000" b="0" dirty="0"/>
              <a:t>, F. Bray, P. </a:t>
            </a:r>
            <a:r>
              <a:rPr kumimoji="0" lang="en-GB" sz="1000" b="0" dirty="0"/>
              <a:t>Pisani</a:t>
            </a:r>
            <a:r>
              <a:rPr kumimoji="0" lang="en-GB" sz="1000" b="0" dirty="0"/>
              <a:t> and D.M. Parkin: GLOBOCAN 2002: Cancer Incidence, Mortality and Prevalence Worldwide. IARC </a:t>
            </a:r>
            <a:r>
              <a:rPr kumimoji="0" lang="en-GB" sz="1000" b="0" dirty="0"/>
              <a:t>CancerBase</a:t>
            </a:r>
            <a:r>
              <a:rPr kumimoji="0" lang="en-GB" sz="1000" b="0" dirty="0"/>
              <a:t> No. 5. version 2.0, IARC</a:t>
            </a:r>
            <a:r>
              <a:rPr kumimoji="0" lang="cs-CZ" sz="1000" b="0" dirty="0"/>
              <a:t> </a:t>
            </a:r>
            <a:r>
              <a:rPr kumimoji="0" lang="en-GB" sz="1000" b="0" dirty="0"/>
              <a:t>Press, Lyon, 2004, http://www-dep.iarc.fr</a:t>
            </a:r>
            <a:r>
              <a:rPr kumimoji="0" lang="cs-CZ" sz="1000" b="0" dirty="0"/>
              <a:t>.</a:t>
            </a:r>
          </a:p>
        </p:txBody>
      </p:sp>
      <p:sp>
        <p:nvSpPr>
          <p:cNvPr id="1095903" name="Rectangle 155"/>
          <p:cNvSpPr>
            <a:spLocks noChangeArrowheads="1"/>
          </p:cNvSpPr>
          <p:nvPr/>
        </p:nvSpPr>
        <p:spPr bwMode="auto">
          <a:xfrm>
            <a:off x="250825" y="6165850"/>
            <a:ext cx="8712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cs-CZ" sz="1000" dirty="0"/>
              <a:t>ASR(W): věkově standardizovaná incidence na světový standard</a:t>
            </a:r>
            <a:endParaRPr kumimoji="0" lang="en-GB" sz="1000" dirty="0"/>
          </a:p>
        </p:txBody>
      </p:sp>
    </p:spTree>
    <p:extLst>
      <p:ext uri="{BB962C8B-B14F-4D97-AF65-F5344CB8AC3E}">
        <p14:creationId xmlns:p14="http://schemas.microsoft.com/office/powerpoint/2010/main" val="265775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3"/>
            <a:ext cx="8229600" cy="504056"/>
          </a:xfrm>
        </p:spPr>
        <p:txBody>
          <a:bodyPr>
            <a:normAutofit/>
          </a:bodyPr>
          <a:lstStyle/>
          <a:p>
            <a:pPr algn="l"/>
            <a:r>
              <a:rPr lang="cs-CZ" sz="2600" b="1" dirty="0" smtClean="0">
                <a:solidFill>
                  <a:srgbClr val="3608B8"/>
                </a:solidFill>
              </a:rPr>
              <a:t>Příklad na standardizaci ukazatelů</a:t>
            </a:r>
            <a:endParaRPr lang="cs-CZ" sz="2600" b="1" dirty="0">
              <a:solidFill>
                <a:srgbClr val="3608B8"/>
              </a:solidFill>
            </a:endParaRPr>
          </a:p>
        </p:txBody>
      </p:sp>
      <p:sp>
        <p:nvSpPr>
          <p:cNvPr id="3" name="Zástupný symbol pro obsah 2"/>
          <p:cNvSpPr>
            <a:spLocks noGrp="1"/>
          </p:cNvSpPr>
          <p:nvPr>
            <p:ph idx="1"/>
          </p:nvPr>
        </p:nvSpPr>
        <p:spPr>
          <a:xfrm>
            <a:off x="395536" y="764704"/>
            <a:ext cx="8351047" cy="5688632"/>
          </a:xfrm>
        </p:spPr>
        <p:txBody>
          <a:bodyPr>
            <a:normAutofit/>
          </a:bodyPr>
          <a:lstStyle/>
          <a:p>
            <a:pPr marL="0" indent="0">
              <a:buNone/>
            </a:pPr>
            <a:r>
              <a:rPr lang="cs-CZ" sz="2200" dirty="0" smtClean="0"/>
              <a:t>Ve </a:t>
            </a:r>
            <a:r>
              <a:rPr lang="cs-CZ" sz="2200" dirty="0"/>
              <a:t>studii byla srovnávána úmrtnost ve dvou nemocnicích A a </a:t>
            </a:r>
            <a:r>
              <a:rPr lang="cs-CZ" sz="2200" dirty="0" smtClean="0"/>
              <a:t>B. </a:t>
            </a:r>
            <a:r>
              <a:rPr lang="cs-CZ" sz="2000" dirty="0" smtClean="0"/>
              <a:t>Vypočítejte </a:t>
            </a:r>
            <a:r>
              <a:rPr lang="cs-CZ" sz="2000" dirty="0"/>
              <a:t>standardizovanou úmrtnost pro nemocnice A a </a:t>
            </a:r>
            <a:r>
              <a:rPr lang="cs-CZ" sz="2000" dirty="0" smtClean="0"/>
              <a:t>B, </a:t>
            </a:r>
            <a:r>
              <a:rPr lang="cs-CZ" sz="2000" dirty="0"/>
              <a:t>vypočítané hodnoty </a:t>
            </a:r>
            <a:r>
              <a:rPr lang="cs-CZ" sz="2000" dirty="0" smtClean="0"/>
              <a:t>interpretujte.</a:t>
            </a:r>
            <a:r>
              <a:rPr lang="cs-CZ" sz="1600" dirty="0"/>
              <a:t> </a:t>
            </a:r>
            <a:endParaRPr lang="cs-CZ" sz="1600" dirty="0" smtClean="0"/>
          </a:p>
          <a:p>
            <a:pPr marL="57150" indent="0">
              <a:buNone/>
            </a:pPr>
            <a:endParaRPr lang="cs-CZ" dirty="0" smtClean="0"/>
          </a:p>
        </p:txBody>
      </p:sp>
      <p:graphicFrame>
        <p:nvGraphicFramePr>
          <p:cNvPr id="4" name="Tabulka 3"/>
          <p:cNvGraphicFramePr>
            <a:graphicFrameLocks noGrp="1"/>
          </p:cNvGraphicFramePr>
          <p:nvPr>
            <p:extLst>
              <p:ext uri="{D42A27DB-BD31-4B8C-83A1-F6EECF244321}">
                <p14:modId xmlns:p14="http://schemas.microsoft.com/office/powerpoint/2010/main" val="1899632374"/>
              </p:ext>
            </p:extLst>
          </p:nvPr>
        </p:nvGraphicFramePr>
        <p:xfrm>
          <a:off x="251520" y="2420888"/>
          <a:ext cx="4032448" cy="1706880"/>
        </p:xfrm>
        <a:graphic>
          <a:graphicData uri="http://schemas.openxmlformats.org/drawingml/2006/table">
            <a:tbl>
              <a:tblPr firstRow="1" firstCol="1" lastRow="1" lastCol="1" bandRow="1" bandCol="1"/>
              <a:tblGrid>
                <a:gridCol w="864096"/>
                <a:gridCol w="1728192"/>
                <a:gridCol w="648072"/>
                <a:gridCol w="792088"/>
              </a:tblGrid>
              <a:tr h="0">
                <a:tc rowSpan="2">
                  <a:txBody>
                    <a:bodyPr/>
                    <a:lstStyle/>
                    <a:p>
                      <a:pPr>
                        <a:spcAft>
                          <a:spcPts val="0"/>
                        </a:spcAft>
                      </a:pPr>
                      <a:r>
                        <a:rPr lang="cs-CZ" sz="1600" b="1" dirty="0">
                          <a:effectLst/>
                          <a:latin typeface="Times New Roman"/>
                          <a:ea typeface="Times New Roman"/>
                        </a:rPr>
                        <a:t> </a:t>
                      </a:r>
                      <a:endParaRPr lang="cs-CZ" sz="1200" dirty="0">
                        <a:effectLst/>
                        <a:latin typeface="Times New Roman"/>
                        <a:ea typeface="Times New Roman"/>
                      </a:endParaRPr>
                    </a:p>
                    <a:p>
                      <a:pPr>
                        <a:spcAft>
                          <a:spcPts val="0"/>
                        </a:spcAft>
                      </a:pPr>
                      <a:r>
                        <a:rPr lang="cs-CZ" sz="1600" b="1" dirty="0" smtClean="0">
                          <a:effectLst/>
                          <a:latin typeface="Times New Roman"/>
                          <a:ea typeface="Times New Roman"/>
                        </a:rPr>
                        <a:t>Věk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cs-CZ" sz="1600" b="1" dirty="0">
                          <a:effectLst/>
                          <a:latin typeface="Times New Roman"/>
                          <a:ea typeface="Times New Roman"/>
                        </a:rPr>
                        <a:t> </a:t>
                      </a:r>
                      <a:endParaRPr lang="cs-CZ" sz="1200" dirty="0">
                        <a:effectLst/>
                        <a:latin typeface="Times New Roman"/>
                        <a:ea typeface="Times New Roman"/>
                      </a:endParaRPr>
                    </a:p>
                    <a:p>
                      <a:pPr>
                        <a:spcAft>
                          <a:spcPts val="0"/>
                        </a:spcAft>
                      </a:pPr>
                      <a:r>
                        <a:rPr lang="cs-CZ" sz="1600" b="1" dirty="0">
                          <a:effectLst/>
                          <a:latin typeface="Times New Roman"/>
                          <a:ea typeface="Times New Roman"/>
                        </a:rPr>
                        <a:t>Počet hospitalizovaných</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cs-CZ" sz="1600" dirty="0">
                          <a:effectLst/>
                          <a:latin typeface="Times New Roman"/>
                          <a:ea typeface="Times New Roman"/>
                        </a:rPr>
                        <a:t>Počet zemřelých</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0">
                <a:tc vMerge="1">
                  <a:txBody>
                    <a:bodyPr/>
                    <a:lstStyle/>
                    <a:p>
                      <a:endParaRPr lang="cs-CZ"/>
                    </a:p>
                  </a:txBody>
                  <a:tcPr/>
                </a:tc>
                <a:tc vMerge="1">
                  <a:txBody>
                    <a:bodyPr/>
                    <a:lstStyle/>
                    <a:p>
                      <a:endParaRPr lang="cs-CZ"/>
                    </a:p>
                  </a:txBody>
                  <a:tcPr/>
                </a:tc>
                <a:tc>
                  <a:txBody>
                    <a:bodyPr/>
                    <a:lstStyle/>
                    <a:p>
                      <a:pPr>
                        <a:spcAft>
                          <a:spcPts val="0"/>
                        </a:spcAft>
                      </a:pPr>
                      <a:r>
                        <a:rPr lang="cs-CZ" sz="1600" dirty="0">
                          <a:effectLst/>
                          <a:latin typeface="Times New Roman"/>
                          <a:ea typeface="Times New Roman"/>
                        </a:rPr>
                        <a:t>abs.</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na 100 hosp.</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cs-CZ" sz="1600" b="1" dirty="0">
                          <a:effectLst/>
                          <a:latin typeface="Times New Roman"/>
                          <a:ea typeface="Times New Roman"/>
                        </a:rPr>
                        <a:t>20 - 44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cs-CZ" sz="1600" b="1" dirty="0">
                          <a:effectLst/>
                          <a:latin typeface="Times New Roman"/>
                          <a:ea typeface="Times New Roman"/>
                        </a:rPr>
                        <a:t>45 - 66</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400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6,0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cs-CZ" sz="1600" b="1" dirty="0">
                          <a:effectLst/>
                          <a:latin typeface="Times New Roman"/>
                          <a:ea typeface="Times New Roman"/>
                        </a:rPr>
                        <a:t>Celkem</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600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28</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4,7</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1742560115"/>
              </p:ext>
            </p:extLst>
          </p:nvPr>
        </p:nvGraphicFramePr>
        <p:xfrm>
          <a:off x="4787516" y="2420887"/>
          <a:ext cx="4032956" cy="1706880"/>
        </p:xfrm>
        <a:graphic>
          <a:graphicData uri="http://schemas.openxmlformats.org/drawingml/2006/table">
            <a:tbl>
              <a:tblPr firstRow="1" firstCol="1" lastRow="1" lastCol="1" bandRow="1" bandCol="1"/>
              <a:tblGrid>
                <a:gridCol w="864096"/>
                <a:gridCol w="1800200"/>
                <a:gridCol w="648072"/>
                <a:gridCol w="720588"/>
              </a:tblGrid>
              <a:tr h="127640">
                <a:tc rowSpan="2">
                  <a:txBody>
                    <a:bodyPr/>
                    <a:lstStyle/>
                    <a:p>
                      <a:pPr>
                        <a:spcAft>
                          <a:spcPts val="0"/>
                        </a:spcAft>
                      </a:pPr>
                      <a:r>
                        <a:rPr lang="cs-CZ" sz="1600" b="1" dirty="0">
                          <a:effectLst/>
                          <a:latin typeface="Times New Roman"/>
                          <a:ea typeface="Times New Roman"/>
                        </a:rPr>
                        <a:t> </a:t>
                      </a:r>
                      <a:endParaRPr lang="cs-CZ" sz="1200" dirty="0">
                        <a:effectLst/>
                        <a:latin typeface="Times New Roman"/>
                        <a:ea typeface="Times New Roman"/>
                      </a:endParaRPr>
                    </a:p>
                    <a:p>
                      <a:pPr>
                        <a:spcAft>
                          <a:spcPts val="0"/>
                        </a:spcAft>
                      </a:pPr>
                      <a:r>
                        <a:rPr lang="cs-CZ" sz="1600" b="1" dirty="0">
                          <a:effectLst/>
                          <a:latin typeface="Times New Roman"/>
                          <a:ea typeface="Times New Roman"/>
                        </a:rPr>
                        <a:t>Věk</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cs-CZ" sz="1600" b="1" dirty="0">
                          <a:effectLst/>
                          <a:latin typeface="Times New Roman"/>
                          <a:ea typeface="Times New Roman"/>
                        </a:rPr>
                        <a:t> </a:t>
                      </a:r>
                      <a:endParaRPr lang="cs-CZ" sz="1200" dirty="0">
                        <a:effectLst/>
                        <a:latin typeface="Times New Roman"/>
                        <a:ea typeface="Times New Roman"/>
                      </a:endParaRPr>
                    </a:p>
                    <a:p>
                      <a:pPr>
                        <a:spcAft>
                          <a:spcPts val="0"/>
                        </a:spcAft>
                      </a:pPr>
                      <a:r>
                        <a:rPr lang="cs-CZ" sz="1600" b="1" dirty="0">
                          <a:effectLst/>
                          <a:latin typeface="Times New Roman"/>
                          <a:ea typeface="Times New Roman"/>
                        </a:rPr>
                        <a:t>Počet hospitalizovaných</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cs-CZ" sz="1600" dirty="0">
                          <a:effectLst/>
                          <a:latin typeface="Times New Roman"/>
                          <a:ea typeface="Times New Roman"/>
                        </a:rPr>
                        <a:t>Počet zemřelých</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484583">
                <a:tc vMerge="1">
                  <a:txBody>
                    <a:bodyPr/>
                    <a:lstStyle/>
                    <a:p>
                      <a:endParaRPr lang="cs-CZ"/>
                    </a:p>
                  </a:txBody>
                  <a:tcPr/>
                </a:tc>
                <a:tc vMerge="1">
                  <a:txBody>
                    <a:bodyPr/>
                    <a:lstStyle/>
                    <a:p>
                      <a:endParaRPr lang="cs-CZ"/>
                    </a:p>
                  </a:txBody>
                  <a:tcPr/>
                </a:tc>
                <a:tc>
                  <a:txBody>
                    <a:bodyPr/>
                    <a:lstStyle/>
                    <a:p>
                      <a:pPr>
                        <a:spcAft>
                          <a:spcPts val="0"/>
                        </a:spcAft>
                      </a:pPr>
                      <a:r>
                        <a:rPr lang="cs-CZ" sz="1600" dirty="0">
                          <a:effectLst/>
                          <a:latin typeface="Times New Roman"/>
                          <a:ea typeface="Times New Roman"/>
                        </a:rPr>
                        <a:t>abs.</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na 100 hosp.</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1">
                <a:tc>
                  <a:txBody>
                    <a:bodyPr/>
                    <a:lstStyle/>
                    <a:p>
                      <a:pPr>
                        <a:spcAft>
                          <a:spcPts val="0"/>
                        </a:spcAft>
                      </a:pPr>
                      <a:r>
                        <a:rPr lang="cs-CZ" sz="1600" b="1" dirty="0">
                          <a:effectLst/>
                          <a:latin typeface="Times New Roman"/>
                          <a:ea typeface="Times New Roman"/>
                        </a:rPr>
                        <a:t>20 - 44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800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24</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3,0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1">
                <a:tc>
                  <a:txBody>
                    <a:bodyPr/>
                    <a:lstStyle/>
                    <a:p>
                      <a:pPr>
                        <a:spcAft>
                          <a:spcPts val="0"/>
                        </a:spcAft>
                      </a:pPr>
                      <a:r>
                        <a:rPr lang="cs-CZ" sz="1600" b="1" dirty="0">
                          <a:effectLst/>
                          <a:latin typeface="Times New Roman"/>
                          <a:ea typeface="Times New Roman"/>
                        </a:rPr>
                        <a:t>45 - 66</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100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8</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8,0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1">
                <a:tc>
                  <a:txBody>
                    <a:bodyPr/>
                    <a:lstStyle/>
                    <a:p>
                      <a:pPr>
                        <a:spcAft>
                          <a:spcPts val="0"/>
                        </a:spcAft>
                      </a:pPr>
                      <a:r>
                        <a:rPr lang="cs-CZ" sz="1600" b="1" dirty="0">
                          <a:effectLst/>
                          <a:latin typeface="Times New Roman"/>
                          <a:ea typeface="Times New Roman"/>
                        </a:rPr>
                        <a:t>Celkem</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900</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32</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effectLst/>
                          <a:latin typeface="Times New Roman"/>
                          <a:ea typeface="Times New Roman"/>
                        </a:rPr>
                        <a:t>3,6</a:t>
                      </a:r>
                      <a:endParaRPr lang="cs-CZ"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Obdélník 6"/>
          <p:cNvSpPr/>
          <p:nvPr/>
        </p:nvSpPr>
        <p:spPr>
          <a:xfrm>
            <a:off x="4788024" y="2092297"/>
            <a:ext cx="1552028" cy="338554"/>
          </a:xfrm>
          <a:prstGeom prst="rect">
            <a:avLst/>
          </a:prstGeom>
        </p:spPr>
        <p:txBody>
          <a:bodyPr wrap="none">
            <a:spAutoFit/>
          </a:bodyPr>
          <a:lstStyle/>
          <a:p>
            <a:r>
              <a:rPr lang="cs-CZ" sz="1600" b="1" dirty="0" smtClean="0"/>
              <a:t>Nemocnice B:</a:t>
            </a:r>
            <a:endParaRPr lang="cs-CZ" sz="1600" dirty="0"/>
          </a:p>
        </p:txBody>
      </p:sp>
      <p:graphicFrame>
        <p:nvGraphicFramePr>
          <p:cNvPr id="9" name="Objekt 8"/>
          <p:cNvGraphicFramePr>
            <a:graphicFrameLocks noChangeAspect="1"/>
          </p:cNvGraphicFramePr>
          <p:nvPr>
            <p:extLst>
              <p:ext uri="{D42A27DB-BD31-4B8C-83A1-F6EECF244321}">
                <p14:modId xmlns:p14="http://schemas.microsoft.com/office/powerpoint/2010/main" val="1141273234"/>
              </p:ext>
            </p:extLst>
          </p:nvPr>
        </p:nvGraphicFramePr>
        <p:xfrm>
          <a:off x="336377" y="5013176"/>
          <a:ext cx="5272087" cy="1390650"/>
        </p:xfrm>
        <a:graphic>
          <a:graphicData uri="http://schemas.openxmlformats.org/presentationml/2006/ole">
            <mc:AlternateContent xmlns:mc="http://schemas.openxmlformats.org/markup-compatibility/2006">
              <mc:Choice xmlns:v="urn:schemas-microsoft-com:vml" Requires="v">
                <p:oleObj spid="_x0000_s5159" name="Dokument" r:id="rId3" imgW="5959395" imgH="1575349" progId="Word.Document.12">
                  <p:embed/>
                </p:oleObj>
              </mc:Choice>
              <mc:Fallback>
                <p:oleObj name="Dokument" r:id="rId3" imgW="5959395" imgH="1575349" progId="Word.Document.12">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77" y="5013176"/>
                        <a:ext cx="5272087" cy="139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bdélník 10"/>
          <p:cNvSpPr/>
          <p:nvPr/>
        </p:nvSpPr>
        <p:spPr>
          <a:xfrm>
            <a:off x="323528" y="4460920"/>
            <a:ext cx="2808312" cy="615553"/>
          </a:xfrm>
          <a:prstGeom prst="rect">
            <a:avLst/>
          </a:prstGeom>
        </p:spPr>
        <p:txBody>
          <a:bodyPr wrap="square">
            <a:spAutoFit/>
          </a:bodyPr>
          <a:lstStyle/>
          <a:p>
            <a:r>
              <a:rPr lang="cs-CZ" b="1" dirty="0"/>
              <a:t> </a:t>
            </a:r>
            <a:endParaRPr lang="cs-CZ" dirty="0"/>
          </a:p>
          <a:p>
            <a:r>
              <a:rPr lang="cs-CZ" sz="1600" b="1" dirty="0"/>
              <a:t>Věkové složení standardu:</a:t>
            </a:r>
            <a:endParaRPr lang="cs-CZ" sz="1600" dirty="0"/>
          </a:p>
        </p:txBody>
      </p:sp>
      <p:sp>
        <p:nvSpPr>
          <p:cNvPr id="12" name="Obdélník 11"/>
          <p:cNvSpPr/>
          <p:nvPr/>
        </p:nvSpPr>
        <p:spPr>
          <a:xfrm>
            <a:off x="251519" y="2092297"/>
            <a:ext cx="1544397" cy="338554"/>
          </a:xfrm>
          <a:prstGeom prst="rect">
            <a:avLst/>
          </a:prstGeom>
        </p:spPr>
        <p:txBody>
          <a:bodyPr wrap="none">
            <a:spAutoFit/>
          </a:bodyPr>
          <a:lstStyle/>
          <a:p>
            <a:r>
              <a:rPr lang="cs-CZ" sz="1600" b="1" dirty="0" smtClean="0"/>
              <a:t>Nemocnice A:</a:t>
            </a:r>
            <a:endParaRPr lang="cs-CZ" sz="1600" dirty="0"/>
          </a:p>
        </p:txBody>
      </p:sp>
    </p:spTree>
    <p:extLst>
      <p:ext uri="{BB962C8B-B14F-4D97-AF65-F5344CB8AC3E}">
        <p14:creationId xmlns:p14="http://schemas.microsoft.com/office/powerpoint/2010/main" val="3755654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600" b="1" dirty="0" smtClean="0">
                <a:solidFill>
                  <a:srgbClr val="3608B8"/>
                </a:solidFill>
              </a:rPr>
              <a:t>Výsledky pro kontrolu</a:t>
            </a:r>
            <a:endParaRPr lang="cs-CZ" sz="2600" b="1" dirty="0">
              <a:solidFill>
                <a:srgbClr val="3608B8"/>
              </a:solidFill>
            </a:endParaRPr>
          </a:p>
        </p:txBody>
      </p:sp>
      <p:sp>
        <p:nvSpPr>
          <p:cNvPr id="3" name="Zástupný symbol pro obsah 2"/>
          <p:cNvSpPr>
            <a:spLocks noGrp="1"/>
          </p:cNvSpPr>
          <p:nvPr>
            <p:ph idx="1"/>
          </p:nvPr>
        </p:nvSpPr>
        <p:spPr/>
        <p:txBody>
          <a:bodyPr>
            <a:normAutofit/>
          </a:bodyPr>
          <a:lstStyle/>
          <a:p>
            <a:r>
              <a:rPr lang="cs-CZ" sz="2400" dirty="0" smtClean="0"/>
              <a:t>Standardizovaná úmrtnost v nemocnici A = 3,3  na 100 hospitalizovaných.</a:t>
            </a:r>
          </a:p>
          <a:p>
            <a:r>
              <a:rPr lang="cs-CZ" sz="2400" dirty="0"/>
              <a:t>Standardizovaná úmrtnost v nemocnici </a:t>
            </a:r>
            <a:r>
              <a:rPr lang="cs-CZ" sz="2400" dirty="0" smtClean="0"/>
              <a:t>B </a:t>
            </a:r>
            <a:r>
              <a:rPr lang="cs-CZ" sz="2400" dirty="0"/>
              <a:t>= </a:t>
            </a:r>
            <a:r>
              <a:rPr lang="cs-CZ" sz="2400" dirty="0" smtClean="0"/>
              <a:t>4,7 </a:t>
            </a:r>
            <a:r>
              <a:rPr lang="cs-CZ" sz="2400" dirty="0"/>
              <a:t>na 100 hospitalizovaných</a:t>
            </a:r>
            <a:r>
              <a:rPr lang="cs-CZ" sz="2400" dirty="0" smtClean="0"/>
              <a:t>.</a:t>
            </a:r>
          </a:p>
          <a:p>
            <a:pPr marL="0" indent="0">
              <a:buNone/>
            </a:pPr>
            <a:endParaRPr lang="cs-CZ" sz="2400" dirty="0" smtClean="0"/>
          </a:p>
          <a:p>
            <a:pPr marL="0" indent="0">
              <a:buNone/>
            </a:pPr>
            <a:r>
              <a:rPr lang="cs-CZ" sz="2400" dirty="0" smtClean="0"/>
              <a:t>Hrubé míry úmrtnosti srovnávaných nemocnic jsou ovlivněny rozdílnou věkovou strukturou jejich pacientů</a:t>
            </a:r>
            <a:endParaRPr lang="cs-CZ" sz="2400" dirty="0"/>
          </a:p>
          <a:p>
            <a:pPr marL="0" indent="0">
              <a:buNone/>
            </a:pPr>
            <a:endParaRPr lang="cs-CZ" sz="2400" dirty="0" smtClean="0"/>
          </a:p>
          <a:p>
            <a:pPr marL="0" indent="0">
              <a:buNone/>
            </a:pPr>
            <a:r>
              <a:rPr lang="cs-CZ" sz="2400" dirty="0" smtClean="0"/>
              <a:t>Pokud by srovnávané nemocnice měly stejné složení pacientů z hlediska věku (viz standard), byla by úmrtnost   v nemocnici A nižší (3,3) než v nemocnici B (4,7).</a:t>
            </a:r>
            <a:endParaRPr lang="cs-CZ" sz="2400" dirty="0"/>
          </a:p>
          <a:p>
            <a:endParaRPr lang="cs-CZ" sz="2400" dirty="0"/>
          </a:p>
        </p:txBody>
      </p:sp>
    </p:spTree>
    <p:extLst>
      <p:ext uri="{BB962C8B-B14F-4D97-AF65-F5344CB8AC3E}">
        <p14:creationId xmlns:p14="http://schemas.microsoft.com/office/powerpoint/2010/main" val="238758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cs-CZ" sz="3200" b="1" dirty="0">
                <a:solidFill>
                  <a:srgbClr val="3608B8"/>
                </a:solidFill>
              </a:rPr>
              <a:t>Standardizace - příklad</a:t>
            </a:r>
          </a:p>
        </p:txBody>
      </p:sp>
      <p:sp>
        <p:nvSpPr>
          <p:cNvPr id="30723" name="Rectangle 3"/>
          <p:cNvSpPr>
            <a:spLocks noGrp="1" noChangeArrowheads="1"/>
          </p:cNvSpPr>
          <p:nvPr>
            <p:ph type="body" idx="1"/>
          </p:nvPr>
        </p:nvSpPr>
        <p:spPr/>
        <p:txBody>
          <a:bodyPr/>
          <a:lstStyle/>
          <a:p>
            <a:pPr marL="0" indent="0">
              <a:buFont typeface="Wingdings" pitchFamily="2" charset="2"/>
              <a:buNone/>
            </a:pPr>
            <a:r>
              <a:rPr lang="cs-CZ" dirty="0" smtClean="0"/>
              <a:t>Na </a:t>
            </a:r>
            <a:r>
              <a:rPr lang="cs-CZ" dirty="0"/>
              <a:t>základě těchto údajů </a:t>
            </a:r>
            <a:r>
              <a:rPr lang="cs-CZ" dirty="0" smtClean="0"/>
              <a:t>nemůžeme objektivně </a:t>
            </a:r>
            <a:r>
              <a:rPr lang="cs-CZ" dirty="0"/>
              <a:t>srovnávat úspěšnost nemocnic </a:t>
            </a:r>
            <a:r>
              <a:rPr lang="cs-CZ" dirty="0" smtClean="0"/>
              <a:t>v léčbě</a:t>
            </a:r>
            <a:r>
              <a:rPr lang="cs-CZ" dirty="0"/>
              <a:t>, protože </a:t>
            </a:r>
            <a:r>
              <a:rPr lang="cs-CZ" b="1" dirty="0"/>
              <a:t>není zohledněna skladba pacientů </a:t>
            </a:r>
            <a:r>
              <a:rPr lang="cs-CZ" dirty="0"/>
              <a:t>(věk, přidružená onemocnění, stadium nemoci).</a:t>
            </a:r>
          </a:p>
        </p:txBody>
      </p:sp>
    </p:spTree>
    <p:extLst>
      <p:ext uri="{BB962C8B-B14F-4D97-AF65-F5344CB8AC3E}">
        <p14:creationId xmlns:p14="http://schemas.microsoft.com/office/powerpoint/2010/main" val="7864811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3608B8"/>
                </a:solidFill>
              </a:rPr>
              <a:t>ÚMRTNOSTNÍ TABULKY</a:t>
            </a:r>
            <a:endParaRPr lang="cs-CZ" b="1" dirty="0">
              <a:solidFill>
                <a:srgbClr val="3608B8"/>
              </a:solidFill>
            </a:endParaRP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752783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Úmrtnostní tabulky</a:t>
            </a:r>
            <a:endParaRPr lang="cs-CZ" b="1" dirty="0">
              <a:solidFill>
                <a:srgbClr val="3608B8"/>
              </a:solidFill>
            </a:endParaRPr>
          </a:p>
        </p:txBody>
      </p:sp>
      <p:sp>
        <p:nvSpPr>
          <p:cNvPr id="3" name="Zástupný symbol pro obsah 2"/>
          <p:cNvSpPr>
            <a:spLocks noGrp="1"/>
          </p:cNvSpPr>
          <p:nvPr>
            <p:ph idx="1"/>
          </p:nvPr>
        </p:nvSpPr>
        <p:spPr>
          <a:xfrm>
            <a:off x="457200" y="1268760"/>
            <a:ext cx="8291264" cy="5112567"/>
          </a:xfrm>
        </p:spPr>
        <p:txBody>
          <a:bodyPr>
            <a:normAutofit fontScale="92500"/>
          </a:bodyPr>
          <a:lstStyle/>
          <a:p>
            <a:r>
              <a:rPr lang="cs-CZ" sz="2800" dirty="0" smtClean="0"/>
              <a:t>Součást systému tabulek života, které charakterizují řád reprodukce populace.</a:t>
            </a:r>
          </a:p>
          <a:p>
            <a:r>
              <a:rPr lang="cs-CZ" sz="2800" dirty="0" smtClean="0"/>
              <a:t>Logický systém statistických ukazatelů,</a:t>
            </a:r>
          </a:p>
          <a:p>
            <a:pPr marL="857250" lvl="2" indent="0">
              <a:buNone/>
            </a:pPr>
            <a:r>
              <a:rPr lang="cs-CZ" dirty="0"/>
              <a:t>k</a:t>
            </a:r>
            <a:r>
              <a:rPr lang="cs-CZ" dirty="0" smtClean="0"/>
              <a:t>teré popisují, jak by rok od roku vymírala hypotetická populace čítající 100 000 lidí narozených ve stejném roce, kdyby pro ni platily míry specifických úmrtností reálné populace, pro kterou jsou tabulky sestavovány.</a:t>
            </a:r>
          </a:p>
          <a:p>
            <a:r>
              <a:rPr lang="cs-CZ" sz="3000" dirty="0" smtClean="0"/>
              <a:t>Sestavují se obvykle zvlášť pro muže a pro ženy.</a:t>
            </a:r>
          </a:p>
          <a:p>
            <a:r>
              <a:rPr lang="cs-CZ" sz="3000" dirty="0" smtClean="0"/>
              <a:t>Mohou být podrobné (roční intervaly) nebo zkrácené (pětileté intervaly). </a:t>
            </a:r>
          </a:p>
          <a:p>
            <a:r>
              <a:rPr lang="cs-CZ" sz="3000" dirty="0" smtClean="0"/>
              <a:t>Jsou sestavovány pro ČR i pro jednotlivé kraje.</a:t>
            </a:r>
          </a:p>
          <a:p>
            <a:endParaRPr lang="cs-CZ" sz="3000" dirty="0" smtClean="0"/>
          </a:p>
        </p:txBody>
      </p:sp>
    </p:spTree>
    <p:extLst>
      <p:ext uri="{BB962C8B-B14F-4D97-AF65-F5344CB8AC3E}">
        <p14:creationId xmlns:p14="http://schemas.microsoft.com/office/powerpoint/2010/main" val="2391168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Úmrtnostní tabulky - využití</a:t>
            </a:r>
            <a:endParaRPr lang="cs-CZ" b="1" dirty="0">
              <a:solidFill>
                <a:srgbClr val="3608B8"/>
              </a:solidFill>
            </a:endParaRPr>
          </a:p>
        </p:txBody>
      </p:sp>
      <p:sp>
        <p:nvSpPr>
          <p:cNvPr id="3" name="Zástupný symbol pro obsah 2"/>
          <p:cNvSpPr>
            <a:spLocks noGrp="1"/>
          </p:cNvSpPr>
          <p:nvPr>
            <p:ph idx="1"/>
          </p:nvPr>
        </p:nvSpPr>
        <p:spPr>
          <a:xfrm>
            <a:off x="457200" y="1484785"/>
            <a:ext cx="8229600" cy="4641380"/>
          </a:xfrm>
        </p:spPr>
        <p:txBody>
          <a:bodyPr>
            <a:normAutofit lnSpcReduction="10000"/>
          </a:bodyPr>
          <a:lstStyle/>
          <a:p>
            <a:r>
              <a:rPr lang="cs-CZ" sz="2800" b="1" dirty="0" smtClean="0"/>
              <a:t>Obecná míra zdraví</a:t>
            </a:r>
          </a:p>
          <a:p>
            <a:pPr lvl="2">
              <a:buFont typeface="Arial" pitchFamily="34" charset="0"/>
              <a:buChar char="-"/>
            </a:pPr>
            <a:r>
              <a:rPr lang="cs-CZ" sz="2800" dirty="0" smtClean="0"/>
              <a:t>odráží biologickou, vitální zdatnost obyvatelstva</a:t>
            </a:r>
          </a:p>
          <a:p>
            <a:endParaRPr lang="cs-CZ" dirty="0" smtClean="0"/>
          </a:p>
          <a:p>
            <a:r>
              <a:rPr lang="cs-CZ" sz="2800" b="1" dirty="0" smtClean="0"/>
              <a:t>Metodu úmrtnostních tabulek </a:t>
            </a:r>
            <a:r>
              <a:rPr lang="cs-CZ" sz="2800" dirty="0" smtClean="0"/>
              <a:t>lze použít pro sledování osudu (úmrtí, ale i vyléčení) nemocných osob, např. od: </a:t>
            </a:r>
          </a:p>
          <a:p>
            <a:pPr lvl="2">
              <a:buFont typeface="Arial" pitchFamily="34" charset="0"/>
              <a:buChar char="-"/>
            </a:pPr>
            <a:r>
              <a:rPr lang="cs-CZ" sz="2800" dirty="0" smtClean="0"/>
              <a:t>stanovení diagnózy</a:t>
            </a:r>
          </a:p>
          <a:p>
            <a:pPr lvl="2">
              <a:buFont typeface="Arial" pitchFamily="34" charset="0"/>
              <a:buChar char="-"/>
            </a:pPr>
            <a:r>
              <a:rPr lang="cs-CZ" sz="2800" dirty="0" smtClean="0"/>
              <a:t>provedení operace</a:t>
            </a:r>
          </a:p>
          <a:p>
            <a:pPr lvl="2">
              <a:buFont typeface="Arial" pitchFamily="34" charset="0"/>
              <a:buChar char="-"/>
            </a:pPr>
            <a:r>
              <a:rPr lang="cs-CZ" sz="2800" dirty="0"/>
              <a:t>z</a:t>
            </a:r>
            <a:r>
              <a:rPr lang="cs-CZ" sz="2800" dirty="0" smtClean="0"/>
              <a:t>měny způsobu léčby</a:t>
            </a:r>
          </a:p>
          <a:p>
            <a:pPr lvl="2"/>
            <a:endParaRPr lang="cs-CZ" dirty="0" smtClean="0"/>
          </a:p>
        </p:txBody>
      </p:sp>
    </p:spTree>
    <p:extLst>
      <p:ext uri="{BB962C8B-B14F-4D97-AF65-F5344CB8AC3E}">
        <p14:creationId xmlns:p14="http://schemas.microsoft.com/office/powerpoint/2010/main" val="1976954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4950" y="1340767"/>
            <a:ext cx="9054756"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4139952" y="2060848"/>
            <a:ext cx="576064" cy="216024"/>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Zaoblený obdélníkový popisek 8"/>
          <p:cNvSpPr/>
          <p:nvPr/>
        </p:nvSpPr>
        <p:spPr>
          <a:xfrm>
            <a:off x="4644008" y="548680"/>
            <a:ext cx="1296144" cy="576064"/>
          </a:xfrm>
          <a:prstGeom prst="wedgeRoundRectCallout">
            <a:avLst>
              <a:gd name="adj1" fmla="val -56346"/>
              <a:gd name="adj2" fmla="val 212623"/>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Kořen tabulky</a:t>
            </a:r>
            <a:endParaRPr lang="cs-CZ" dirty="0">
              <a:solidFill>
                <a:schemeClr val="tx1"/>
              </a:solidFill>
            </a:endParaRPr>
          </a:p>
        </p:txBody>
      </p:sp>
      <p:cxnSp>
        <p:nvCxnSpPr>
          <p:cNvPr id="13" name="Přímá spojnice 12"/>
          <p:cNvCxnSpPr/>
          <p:nvPr/>
        </p:nvCxnSpPr>
        <p:spPr>
          <a:xfrm>
            <a:off x="107504" y="4869160"/>
            <a:ext cx="885698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4139952" y="4653136"/>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Zaoblený obdélníkový popisek 15"/>
          <p:cNvSpPr/>
          <p:nvPr/>
        </p:nvSpPr>
        <p:spPr>
          <a:xfrm>
            <a:off x="3779912" y="5607792"/>
            <a:ext cx="1566174" cy="576064"/>
          </a:xfrm>
          <a:prstGeom prst="wedgeRoundRectCallout">
            <a:avLst>
              <a:gd name="adj1" fmla="val 11221"/>
              <a:gd name="adj2" fmla="val -178737"/>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12 letých</a:t>
            </a:r>
          </a:p>
          <a:p>
            <a:pPr algn="ctr"/>
            <a:r>
              <a:rPr lang="cs-CZ" sz="1400" dirty="0" smtClean="0">
                <a:solidFill>
                  <a:schemeClr val="tx1"/>
                </a:solidFill>
              </a:rPr>
              <a:t>v tabulkové pop.</a:t>
            </a:r>
            <a:endParaRPr lang="cs-CZ" sz="1400" dirty="0">
              <a:solidFill>
                <a:schemeClr val="tx1"/>
              </a:solidFill>
            </a:endParaRPr>
          </a:p>
        </p:txBody>
      </p:sp>
      <p:sp>
        <p:nvSpPr>
          <p:cNvPr id="18" name="Obdélník 17"/>
          <p:cNvSpPr/>
          <p:nvPr/>
        </p:nvSpPr>
        <p:spPr>
          <a:xfrm>
            <a:off x="5148064" y="4638699"/>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Zaoblený obdélníkový popisek 19"/>
          <p:cNvSpPr/>
          <p:nvPr/>
        </p:nvSpPr>
        <p:spPr>
          <a:xfrm>
            <a:off x="4508993" y="6240596"/>
            <a:ext cx="1566174" cy="576064"/>
          </a:xfrm>
          <a:prstGeom prst="wedgeRoundRectCallout">
            <a:avLst>
              <a:gd name="adj1" fmla="val 26064"/>
              <a:gd name="adj2" fmla="val -286352"/>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zemřelých</a:t>
            </a:r>
          </a:p>
          <a:p>
            <a:pPr algn="ctr"/>
            <a:r>
              <a:rPr lang="cs-CZ" sz="1400" dirty="0" smtClean="0">
                <a:solidFill>
                  <a:schemeClr val="tx1"/>
                </a:solidFill>
              </a:rPr>
              <a:t>v tabulkové pop.</a:t>
            </a:r>
            <a:endParaRPr lang="cs-CZ" sz="1400" dirty="0">
              <a:solidFill>
                <a:schemeClr val="tx1"/>
              </a:solidFill>
            </a:endParaRPr>
          </a:p>
        </p:txBody>
      </p:sp>
      <p:sp>
        <p:nvSpPr>
          <p:cNvPr id="21" name="Obdélník 20"/>
          <p:cNvSpPr/>
          <p:nvPr/>
        </p:nvSpPr>
        <p:spPr>
          <a:xfrm>
            <a:off x="2051720" y="4638699"/>
            <a:ext cx="648072" cy="216024"/>
          </a:xfrm>
          <a:prstGeom prst="rect">
            <a:avLst/>
          </a:prstGeom>
          <a:solidFill>
            <a:srgbClr val="00B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2" name="Obdélník 21"/>
          <p:cNvSpPr/>
          <p:nvPr/>
        </p:nvSpPr>
        <p:spPr>
          <a:xfrm>
            <a:off x="1259632" y="4640330"/>
            <a:ext cx="648072" cy="216024"/>
          </a:xfrm>
          <a:prstGeom prst="rect">
            <a:avLst/>
          </a:prstGeom>
          <a:solidFill>
            <a:srgbClr val="00B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4" name="Zaoblený obdélníkový popisek 23"/>
          <p:cNvSpPr/>
          <p:nvPr/>
        </p:nvSpPr>
        <p:spPr>
          <a:xfrm>
            <a:off x="30735" y="6240596"/>
            <a:ext cx="1638182" cy="576064"/>
          </a:xfrm>
          <a:prstGeom prst="wedgeRoundRectCallout">
            <a:avLst>
              <a:gd name="adj1" fmla="val 28642"/>
              <a:gd name="adj2" fmla="val -282317"/>
              <a:gd name="adj3" fmla="val 16667"/>
            </a:avLst>
          </a:prstGeom>
          <a:solidFill>
            <a:srgbClr val="00B050">
              <a:alpha val="3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zemřelých ve skutečné pop.</a:t>
            </a:r>
            <a:endParaRPr lang="cs-CZ" sz="1400" dirty="0">
              <a:solidFill>
                <a:schemeClr val="tx1"/>
              </a:solidFill>
            </a:endParaRPr>
          </a:p>
        </p:txBody>
      </p:sp>
      <p:sp>
        <p:nvSpPr>
          <p:cNvPr id="25" name="Zaoblený obdélníkový popisek 24"/>
          <p:cNvSpPr/>
          <p:nvPr/>
        </p:nvSpPr>
        <p:spPr>
          <a:xfrm>
            <a:off x="1475656" y="5607792"/>
            <a:ext cx="1638182" cy="576064"/>
          </a:xfrm>
          <a:prstGeom prst="wedgeRoundRectCallout">
            <a:avLst>
              <a:gd name="adj1" fmla="val 21073"/>
              <a:gd name="adj2" fmla="val -182773"/>
              <a:gd name="adj3" fmla="val 16667"/>
            </a:avLst>
          </a:prstGeom>
          <a:solidFill>
            <a:srgbClr val="00B050">
              <a:alpha val="3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12 letých</a:t>
            </a:r>
          </a:p>
          <a:p>
            <a:pPr algn="ctr"/>
            <a:r>
              <a:rPr lang="cs-CZ" sz="1400" dirty="0" smtClean="0">
                <a:solidFill>
                  <a:schemeClr val="tx1"/>
                </a:solidFill>
              </a:rPr>
              <a:t>ve skutečné pop.</a:t>
            </a:r>
            <a:endParaRPr lang="cs-CZ" sz="1400" dirty="0">
              <a:solidFill>
                <a:schemeClr val="tx1"/>
              </a:solidFill>
            </a:endParaRPr>
          </a:p>
        </p:txBody>
      </p:sp>
      <p:sp>
        <p:nvSpPr>
          <p:cNvPr id="26" name="Obdélník 25"/>
          <p:cNvSpPr/>
          <p:nvPr/>
        </p:nvSpPr>
        <p:spPr>
          <a:xfrm>
            <a:off x="2987824" y="4653136"/>
            <a:ext cx="792088" cy="216024"/>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8" name="Zaoblený obdélníkový popisek 27"/>
          <p:cNvSpPr/>
          <p:nvPr/>
        </p:nvSpPr>
        <p:spPr>
          <a:xfrm>
            <a:off x="2294747" y="476672"/>
            <a:ext cx="1872209" cy="576064"/>
          </a:xfrm>
          <a:prstGeom prst="wedgeRoundRectCallout">
            <a:avLst>
              <a:gd name="adj1" fmla="val -9759"/>
              <a:gd name="adj2" fmla="val 675368"/>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P-st úmrtí před 13. narozeninami</a:t>
            </a:r>
            <a:endParaRPr lang="cs-CZ" sz="1400" dirty="0">
              <a:solidFill>
                <a:schemeClr val="tx1"/>
              </a:solidFill>
            </a:endParaRPr>
          </a:p>
        </p:txBody>
      </p:sp>
      <p:sp>
        <p:nvSpPr>
          <p:cNvPr id="29" name="Obdélník 28"/>
          <p:cNvSpPr/>
          <p:nvPr/>
        </p:nvSpPr>
        <p:spPr>
          <a:xfrm>
            <a:off x="5963804" y="4634704"/>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0" name="Obdélník 29"/>
          <p:cNvSpPr/>
          <p:nvPr/>
        </p:nvSpPr>
        <p:spPr>
          <a:xfrm>
            <a:off x="6876256" y="4636827"/>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2" name="Zaoblený obdélníkový popisek 31"/>
          <p:cNvSpPr/>
          <p:nvPr/>
        </p:nvSpPr>
        <p:spPr>
          <a:xfrm>
            <a:off x="5940152" y="5648867"/>
            <a:ext cx="1584176" cy="576064"/>
          </a:xfrm>
          <a:prstGeom prst="wedgeRoundRectCallout">
            <a:avLst>
              <a:gd name="adj1" fmla="val -8527"/>
              <a:gd name="adj2" fmla="val -185462"/>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Stř</a:t>
            </a:r>
            <a:r>
              <a:rPr lang="cs-CZ" sz="1400" dirty="0" smtClean="0">
                <a:solidFill>
                  <a:schemeClr val="tx1"/>
                </a:solidFill>
              </a:rPr>
              <a:t>. stav obyv.</a:t>
            </a:r>
          </a:p>
          <a:p>
            <a:pPr algn="ctr"/>
            <a:r>
              <a:rPr lang="cs-CZ" sz="1400" dirty="0">
                <a:solidFill>
                  <a:schemeClr val="tx1"/>
                </a:solidFill>
              </a:rPr>
              <a:t>t</a:t>
            </a:r>
            <a:r>
              <a:rPr lang="cs-CZ" sz="1400" dirty="0" smtClean="0">
                <a:solidFill>
                  <a:schemeClr val="tx1"/>
                </a:solidFill>
              </a:rPr>
              <a:t>abulkové pop.</a:t>
            </a:r>
            <a:endParaRPr lang="cs-CZ" sz="1400" dirty="0">
              <a:solidFill>
                <a:schemeClr val="tx1"/>
              </a:solidFill>
            </a:endParaRPr>
          </a:p>
        </p:txBody>
      </p:sp>
      <p:sp>
        <p:nvSpPr>
          <p:cNvPr id="33" name="Zaoblený obdélníkový popisek 32"/>
          <p:cNvSpPr/>
          <p:nvPr/>
        </p:nvSpPr>
        <p:spPr>
          <a:xfrm>
            <a:off x="6876256" y="6281936"/>
            <a:ext cx="2088232" cy="576064"/>
          </a:xfrm>
          <a:prstGeom prst="wedgeRoundRectCallout">
            <a:avLst>
              <a:gd name="adj1" fmla="val -20322"/>
              <a:gd name="adj2" fmla="val -290387"/>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Počet let, které prožijí 12 letí dohromady</a:t>
            </a:r>
          </a:p>
        </p:txBody>
      </p:sp>
      <p:sp>
        <p:nvSpPr>
          <p:cNvPr id="34" name="Obdélník 33"/>
          <p:cNvSpPr/>
          <p:nvPr/>
        </p:nvSpPr>
        <p:spPr>
          <a:xfrm>
            <a:off x="7920372" y="4648865"/>
            <a:ext cx="576064" cy="216024"/>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6" name="Zaoblený obdélníkový popisek 35"/>
          <p:cNvSpPr/>
          <p:nvPr/>
        </p:nvSpPr>
        <p:spPr>
          <a:xfrm>
            <a:off x="7228333" y="476672"/>
            <a:ext cx="1584176" cy="576064"/>
          </a:xfrm>
          <a:prstGeom prst="wedgeRoundRectCallout">
            <a:avLst>
              <a:gd name="adj1" fmla="val 29039"/>
              <a:gd name="adj2" fmla="val 679404"/>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Střední délka života</a:t>
            </a:r>
            <a:endParaRPr lang="cs-CZ" dirty="0">
              <a:solidFill>
                <a:schemeClr val="tx1"/>
              </a:solidFill>
            </a:endParaRPr>
          </a:p>
        </p:txBody>
      </p:sp>
    </p:spTree>
    <p:extLst>
      <p:ext uri="{BB962C8B-B14F-4D97-AF65-F5344CB8AC3E}">
        <p14:creationId xmlns:p14="http://schemas.microsoft.com/office/powerpoint/2010/main" val="20064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5" grpId="0" animBg="1"/>
      <p:bldP spid="16" grpId="0" animBg="1"/>
      <p:bldP spid="18" grpId="0" animBg="1"/>
      <p:bldP spid="20" grpId="0" animBg="1"/>
      <p:bldP spid="21" grpId="0" animBg="1"/>
      <p:bldP spid="22" grpId="0" animBg="1"/>
      <p:bldP spid="24" grpId="0" animBg="1"/>
      <p:bldP spid="25" grpId="0" animBg="1"/>
      <p:bldP spid="26" grpId="0" animBg="1"/>
      <p:bldP spid="28" grpId="0" animBg="1"/>
      <p:bldP spid="29" grpId="0" animBg="1"/>
      <p:bldP spid="30" grpId="0" animBg="1"/>
      <p:bldP spid="32" grpId="0" animBg="1"/>
      <p:bldP spid="33" grpId="0" animBg="1"/>
      <p:bldP spid="34" grpId="0" animBg="1"/>
      <p:bldP spid="3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634081"/>
          </a:xfrm>
        </p:spPr>
        <p:txBody>
          <a:bodyPr>
            <a:noAutofit/>
          </a:bodyPr>
          <a:lstStyle/>
          <a:p>
            <a:r>
              <a:rPr lang="cs-CZ" b="1" dirty="0" smtClean="0">
                <a:solidFill>
                  <a:srgbClr val="3608B8"/>
                </a:solidFill>
              </a:rPr>
              <a:t>Úmrtnostní tabulky - metodika</a:t>
            </a:r>
            <a:endParaRPr lang="cs-CZ" b="1" dirty="0">
              <a:solidFill>
                <a:srgbClr val="3608B8"/>
              </a:solidFill>
            </a:endParaRPr>
          </a:p>
        </p:txBody>
      </p:sp>
      <p:sp>
        <p:nvSpPr>
          <p:cNvPr id="3" name="Zástupný symbol pro obsah 2"/>
          <p:cNvSpPr>
            <a:spLocks noGrp="1"/>
          </p:cNvSpPr>
          <p:nvPr>
            <p:ph idx="1"/>
          </p:nvPr>
        </p:nvSpPr>
        <p:spPr>
          <a:xfrm>
            <a:off x="251520" y="1196752"/>
            <a:ext cx="8640960" cy="5544616"/>
          </a:xfrm>
        </p:spPr>
        <p:txBody>
          <a:bodyPr>
            <a:noAutofit/>
          </a:bodyPr>
          <a:lstStyle/>
          <a:p>
            <a:pPr marL="457200" indent="-457200">
              <a:buFont typeface="+mj-lt"/>
              <a:buAutoNum type="arabicPeriod"/>
            </a:pPr>
            <a:r>
              <a:rPr lang="cs-CZ" sz="2200" b="1" i="1" dirty="0">
                <a:solidFill>
                  <a:srgbClr val="FF0000"/>
                </a:solidFill>
              </a:rPr>
              <a:t>T</a:t>
            </a:r>
            <a:r>
              <a:rPr lang="cs-CZ" sz="2200" b="1" i="1" dirty="0" smtClean="0">
                <a:solidFill>
                  <a:srgbClr val="FF0000"/>
                </a:solidFill>
              </a:rPr>
              <a:t>abulkový </a:t>
            </a:r>
            <a:r>
              <a:rPr lang="cs-CZ" sz="2200" b="1" i="1" dirty="0">
                <a:solidFill>
                  <a:srgbClr val="FF0000"/>
                </a:solidFill>
              </a:rPr>
              <a:t>počet dožívajících (lx) </a:t>
            </a:r>
            <a:r>
              <a:rPr lang="cs-CZ" sz="2200" dirty="0"/>
              <a:t>je hypotetický počet osob, </a:t>
            </a:r>
            <a:r>
              <a:rPr lang="cs-CZ" sz="2200" dirty="0" smtClean="0"/>
              <a:t>které dosáhly </a:t>
            </a:r>
            <a:r>
              <a:rPr lang="cs-CZ" sz="2200" dirty="0"/>
              <a:t>věku </a:t>
            </a:r>
            <a:r>
              <a:rPr lang="cs-CZ" sz="2200" dirty="0" smtClean="0"/>
              <a:t>x; </a:t>
            </a:r>
            <a:r>
              <a:rPr lang="cs-CZ" sz="2200" b="1" dirty="0"/>
              <a:t>kořen tabulky l</a:t>
            </a:r>
            <a:r>
              <a:rPr lang="cs-CZ" sz="2200" b="1" baseline="-25000" dirty="0"/>
              <a:t>0</a:t>
            </a:r>
            <a:r>
              <a:rPr lang="cs-CZ" sz="2200" b="1" dirty="0"/>
              <a:t> = 100 000</a:t>
            </a:r>
            <a:r>
              <a:rPr lang="cs-CZ" sz="2200" dirty="0" smtClean="0"/>
              <a:t>.</a:t>
            </a:r>
            <a:r>
              <a:rPr lang="cs-CZ" sz="2200" b="1" dirty="0"/>
              <a:t> </a:t>
            </a:r>
            <a:endParaRPr lang="cs-CZ" sz="2200" dirty="0"/>
          </a:p>
          <a:p>
            <a:pPr marL="457200" indent="-457200">
              <a:buFont typeface="+mj-lt"/>
              <a:buAutoNum type="arabicPeriod"/>
            </a:pPr>
            <a:r>
              <a:rPr lang="cs-CZ" sz="2200" b="1" i="1" dirty="0">
                <a:solidFill>
                  <a:srgbClr val="FF0000"/>
                </a:solidFill>
              </a:rPr>
              <a:t>T</a:t>
            </a:r>
            <a:r>
              <a:rPr lang="cs-CZ" sz="2200" b="1" i="1" dirty="0" smtClean="0">
                <a:solidFill>
                  <a:srgbClr val="FF0000"/>
                </a:solidFill>
              </a:rPr>
              <a:t>abulkový </a:t>
            </a:r>
            <a:r>
              <a:rPr lang="cs-CZ" sz="2200" b="1" i="1" dirty="0">
                <a:solidFill>
                  <a:srgbClr val="FF0000"/>
                </a:solidFill>
              </a:rPr>
              <a:t>počet zemřelých (dx) </a:t>
            </a:r>
            <a:r>
              <a:rPr lang="cs-CZ" sz="2200" dirty="0"/>
              <a:t>vyjadřuje hypotetický počet zemřelých osob v dokončeném věku x </a:t>
            </a:r>
            <a:r>
              <a:rPr lang="cs-CZ" sz="2200" dirty="0" smtClean="0"/>
              <a:t>let; jde o počet zemřelých v tabulkové populaci vypočítaný z reálné specifické úmrtnosti. </a:t>
            </a:r>
            <a:endParaRPr lang="cs-CZ" sz="2200" b="1" dirty="0">
              <a:solidFill>
                <a:srgbClr val="FF0000"/>
              </a:solidFill>
            </a:endParaRPr>
          </a:p>
          <a:p>
            <a:pPr marL="457200" indent="-457200">
              <a:buFont typeface="+mj-lt"/>
              <a:buAutoNum type="arabicPeriod"/>
            </a:pPr>
            <a:r>
              <a:rPr lang="cs-CZ" sz="2200" b="1" i="1" dirty="0" smtClean="0">
                <a:solidFill>
                  <a:srgbClr val="00B050"/>
                </a:solidFill>
              </a:rPr>
              <a:t>Počet </a:t>
            </a:r>
            <a:r>
              <a:rPr lang="cs-CZ" sz="2200" b="1" i="1" dirty="0">
                <a:solidFill>
                  <a:srgbClr val="00B050"/>
                </a:solidFill>
              </a:rPr>
              <a:t>zemřelých (Dx) </a:t>
            </a:r>
            <a:r>
              <a:rPr lang="cs-CZ" sz="2200" dirty="0" smtClean="0"/>
              <a:t>uvádí </a:t>
            </a:r>
            <a:r>
              <a:rPr lang="cs-CZ" sz="2200" dirty="0"/>
              <a:t>absolutní počet zemřelých podle věku (x) za dané území během daného </a:t>
            </a:r>
            <a:r>
              <a:rPr lang="cs-CZ" sz="2200" dirty="0" smtClean="0"/>
              <a:t>období.</a:t>
            </a:r>
          </a:p>
          <a:p>
            <a:pPr marL="457200" indent="-457200">
              <a:buFont typeface="+mj-lt"/>
              <a:buAutoNum type="arabicPeriod"/>
            </a:pPr>
            <a:r>
              <a:rPr lang="cs-CZ" sz="2200" b="1" i="1" dirty="0">
                <a:solidFill>
                  <a:srgbClr val="00B050"/>
                </a:solidFill>
              </a:rPr>
              <a:t>P</a:t>
            </a:r>
            <a:r>
              <a:rPr lang="cs-CZ" sz="2200" b="1" i="1" dirty="0" smtClean="0">
                <a:solidFill>
                  <a:srgbClr val="00B050"/>
                </a:solidFill>
              </a:rPr>
              <a:t>očet </a:t>
            </a:r>
            <a:r>
              <a:rPr lang="cs-CZ" sz="2200" b="1" i="1" dirty="0">
                <a:solidFill>
                  <a:srgbClr val="00B050"/>
                </a:solidFill>
              </a:rPr>
              <a:t>obyvatel (Px)</a:t>
            </a:r>
            <a:r>
              <a:rPr lang="cs-CZ" sz="2200" i="1" dirty="0">
                <a:solidFill>
                  <a:srgbClr val="00B050"/>
                </a:solidFill>
              </a:rPr>
              <a:t> </a:t>
            </a:r>
            <a:r>
              <a:rPr lang="cs-CZ" sz="2200" dirty="0"/>
              <a:t>uvádí absolutní počet obyvatel k 1. 7. daného roku na daném území podle </a:t>
            </a:r>
            <a:r>
              <a:rPr lang="cs-CZ" sz="2200" dirty="0" smtClean="0"/>
              <a:t>věku.</a:t>
            </a:r>
            <a:r>
              <a:rPr lang="cs-CZ" sz="2200" dirty="0"/>
              <a:t> </a:t>
            </a:r>
            <a:endParaRPr lang="cs-CZ" sz="2200" dirty="0" smtClean="0"/>
          </a:p>
          <a:p>
            <a:pPr marL="457200" indent="-457200">
              <a:buFont typeface="+mj-lt"/>
              <a:buAutoNum type="arabicPeriod"/>
            </a:pPr>
            <a:r>
              <a:rPr lang="cs-CZ" sz="2200" b="1" i="1" dirty="0">
                <a:solidFill>
                  <a:srgbClr val="FF0000"/>
                </a:solidFill>
              </a:rPr>
              <a:t>P</a:t>
            </a:r>
            <a:r>
              <a:rPr lang="cs-CZ" sz="2200" b="1" i="1" dirty="0" smtClean="0">
                <a:solidFill>
                  <a:srgbClr val="FF0000"/>
                </a:solidFill>
              </a:rPr>
              <a:t>ravděpodobnost </a:t>
            </a:r>
            <a:r>
              <a:rPr lang="cs-CZ" sz="2200" b="1" i="1" dirty="0">
                <a:solidFill>
                  <a:srgbClr val="FF0000"/>
                </a:solidFill>
              </a:rPr>
              <a:t>úmrtí (qx)</a:t>
            </a:r>
            <a:r>
              <a:rPr lang="cs-CZ" sz="2200" i="1" dirty="0"/>
              <a:t> </a:t>
            </a:r>
            <a:r>
              <a:rPr lang="cs-CZ" sz="2200" dirty="0" smtClean="0"/>
              <a:t>vyjadřuje pravděpodobnost </a:t>
            </a:r>
            <a:r>
              <a:rPr lang="cs-CZ" sz="2200" dirty="0"/>
              <a:t>úmrtí  x-leté osoby před dosažením věku x + </a:t>
            </a:r>
            <a:r>
              <a:rPr lang="cs-CZ" sz="2200" dirty="0" smtClean="0"/>
              <a:t>1;</a:t>
            </a:r>
            <a:r>
              <a:rPr lang="cs-CZ" sz="2200" b="1" dirty="0" smtClean="0"/>
              <a:t>qx </a:t>
            </a:r>
            <a:r>
              <a:rPr lang="cs-CZ" sz="2200" b="1" dirty="0"/>
              <a:t>= dx / </a:t>
            </a:r>
            <a:r>
              <a:rPr lang="cs-CZ" sz="2200" b="1" dirty="0" smtClean="0"/>
              <a:t>lx</a:t>
            </a:r>
            <a:r>
              <a:rPr lang="cs-CZ" sz="2200" dirty="0" smtClean="0"/>
              <a:t>.</a:t>
            </a:r>
            <a:r>
              <a:rPr lang="cs-CZ" sz="2200" b="1" dirty="0" smtClean="0"/>
              <a:t> </a:t>
            </a:r>
            <a:r>
              <a:rPr lang="cs-CZ" sz="2200" dirty="0" smtClean="0"/>
              <a:t>Lze počítat také </a:t>
            </a:r>
            <a:r>
              <a:rPr lang="cs-CZ" sz="2200" b="1" i="1" dirty="0" smtClean="0"/>
              <a:t>pravděpodobnost přežití (px)</a:t>
            </a:r>
            <a:r>
              <a:rPr lang="cs-CZ" sz="2200" dirty="0" smtClean="0"/>
              <a:t>, tj. </a:t>
            </a:r>
            <a:r>
              <a:rPr lang="cs-CZ" sz="2200" dirty="0"/>
              <a:t>pravděpodobnost, že osoba x-letá dosáhne věku x + </a:t>
            </a:r>
            <a:r>
              <a:rPr lang="cs-CZ" sz="2200" dirty="0" smtClean="0"/>
              <a:t>1</a:t>
            </a:r>
            <a:r>
              <a:rPr lang="cs-CZ" sz="2200" dirty="0"/>
              <a:t>;</a:t>
            </a:r>
            <a:r>
              <a:rPr lang="cs-CZ" sz="2200" dirty="0" smtClean="0"/>
              <a:t> </a:t>
            </a:r>
            <a:r>
              <a:rPr lang="cs-CZ" sz="2200" b="1" dirty="0" smtClean="0"/>
              <a:t>px = 1 – qx</a:t>
            </a:r>
            <a:r>
              <a:rPr lang="cs-CZ" sz="2200" dirty="0" smtClean="0"/>
              <a:t>. </a:t>
            </a:r>
            <a:endParaRPr lang="cs-CZ" sz="2200" dirty="0"/>
          </a:p>
          <a:p>
            <a:pPr marL="457200" indent="-457200">
              <a:buFont typeface="+mj-lt"/>
              <a:buAutoNum type="arabicPeriod"/>
            </a:pPr>
            <a:endParaRPr lang="cs-CZ" sz="2200" dirty="0"/>
          </a:p>
          <a:p>
            <a:pPr marL="0" indent="0">
              <a:buNone/>
            </a:pPr>
            <a:endParaRPr lang="cs-CZ" sz="2200" dirty="0"/>
          </a:p>
          <a:p>
            <a:pPr marL="0" indent="0">
              <a:buNone/>
            </a:pPr>
            <a:r>
              <a:rPr lang="cs-CZ" sz="2200" dirty="0"/>
              <a:t/>
            </a:r>
            <a:br>
              <a:rPr lang="cs-CZ" sz="2200" dirty="0"/>
            </a:br>
            <a:r>
              <a:rPr lang="cs-CZ" sz="2200" dirty="0"/>
              <a:t> </a:t>
            </a:r>
          </a:p>
          <a:p>
            <a:pPr marL="0" indent="0">
              <a:buNone/>
            </a:pPr>
            <a:endParaRPr lang="cs-CZ" sz="2200" dirty="0"/>
          </a:p>
        </p:txBody>
      </p:sp>
    </p:spTree>
    <p:extLst>
      <p:ext uri="{BB962C8B-B14F-4D97-AF65-F5344CB8AC3E}">
        <p14:creationId xmlns:p14="http://schemas.microsoft.com/office/powerpoint/2010/main" val="2557452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850105"/>
          </a:xfrm>
        </p:spPr>
        <p:txBody>
          <a:bodyPr>
            <a:normAutofit/>
          </a:bodyPr>
          <a:lstStyle/>
          <a:p>
            <a:r>
              <a:rPr lang="cs-CZ" b="1" dirty="0" smtClean="0">
                <a:solidFill>
                  <a:srgbClr val="3608B8"/>
                </a:solidFill>
              </a:rPr>
              <a:t>Úmrtnostní tabulky - metodika</a:t>
            </a:r>
            <a:endParaRPr lang="cs-CZ" b="1" dirty="0">
              <a:solidFill>
                <a:srgbClr val="3608B8"/>
              </a:solidFill>
            </a:endParaRPr>
          </a:p>
        </p:txBody>
      </p:sp>
      <p:sp>
        <p:nvSpPr>
          <p:cNvPr id="3" name="Zástupný symbol pro obsah 2"/>
          <p:cNvSpPr>
            <a:spLocks noGrp="1"/>
          </p:cNvSpPr>
          <p:nvPr>
            <p:ph idx="1"/>
          </p:nvPr>
        </p:nvSpPr>
        <p:spPr>
          <a:xfrm>
            <a:off x="467544" y="1484784"/>
            <a:ext cx="8352928" cy="4824536"/>
          </a:xfrm>
        </p:spPr>
        <p:txBody>
          <a:bodyPr>
            <a:normAutofit fontScale="70000" lnSpcReduction="20000"/>
          </a:bodyPr>
          <a:lstStyle/>
          <a:p>
            <a:pPr marL="514350" indent="-514350">
              <a:buFont typeface="+mj-lt"/>
              <a:buAutoNum type="arabicPeriod" startAt="6"/>
            </a:pPr>
            <a:r>
              <a:rPr lang="cs-CZ" b="1" i="1" dirty="0" smtClean="0">
                <a:solidFill>
                  <a:srgbClr val="FF0000"/>
                </a:solidFill>
              </a:rPr>
              <a:t>Lx = (l</a:t>
            </a:r>
            <a:r>
              <a:rPr lang="cs-CZ" b="1" i="1" baseline="-25000" dirty="0" smtClean="0">
                <a:solidFill>
                  <a:srgbClr val="FF0000"/>
                </a:solidFill>
              </a:rPr>
              <a:t>x</a:t>
            </a:r>
            <a:r>
              <a:rPr lang="cs-CZ" b="1" i="1" dirty="0" smtClean="0">
                <a:solidFill>
                  <a:srgbClr val="FF0000"/>
                </a:solidFill>
              </a:rPr>
              <a:t> + l</a:t>
            </a:r>
            <a:r>
              <a:rPr lang="cs-CZ" b="1" i="1" baseline="-25000" dirty="0" smtClean="0">
                <a:solidFill>
                  <a:srgbClr val="FF0000"/>
                </a:solidFill>
              </a:rPr>
              <a:t>x+1</a:t>
            </a:r>
            <a:r>
              <a:rPr lang="cs-CZ" b="1" i="1" dirty="0" smtClean="0">
                <a:solidFill>
                  <a:srgbClr val="FF0000"/>
                </a:solidFill>
              </a:rPr>
              <a:t>) / 2</a:t>
            </a:r>
            <a:endParaRPr lang="cs-CZ" i="1" dirty="0" smtClean="0">
              <a:solidFill>
                <a:srgbClr val="FF0000"/>
              </a:solidFill>
            </a:endParaRPr>
          </a:p>
          <a:p>
            <a:pPr marL="0" lvl="0" indent="0">
              <a:buNone/>
            </a:pPr>
            <a:r>
              <a:rPr lang="cs-CZ" dirty="0" smtClean="0"/>
              <a:t>- střední stav populace v daném ročním intervalu, neboli počet osob, které jsou současně naživu v daném ročním intervalu.</a:t>
            </a:r>
          </a:p>
          <a:p>
            <a:pPr marL="0" lvl="0" indent="0">
              <a:buNone/>
            </a:pPr>
            <a:r>
              <a:rPr lang="cs-CZ" dirty="0" smtClean="0"/>
              <a:t>- lze jej chápat také jako počet let, které prožijí dohromady  osoby ve věku x v průběhu 1 roku.</a:t>
            </a:r>
          </a:p>
          <a:p>
            <a:pPr marL="0" indent="0">
              <a:buNone/>
            </a:pPr>
            <a:r>
              <a:rPr lang="cs-CZ" b="1" dirty="0" smtClean="0"/>
              <a:t> </a:t>
            </a:r>
            <a:endParaRPr lang="cs-CZ" dirty="0" smtClean="0"/>
          </a:p>
          <a:p>
            <a:pPr marL="514350" indent="-514350">
              <a:buFont typeface="+mj-lt"/>
              <a:buAutoNum type="arabicPeriod" startAt="7"/>
            </a:pPr>
            <a:r>
              <a:rPr lang="cs-CZ" b="1" i="1" dirty="0" smtClean="0">
                <a:solidFill>
                  <a:srgbClr val="FF0000"/>
                </a:solidFill>
              </a:rPr>
              <a:t>T</a:t>
            </a:r>
            <a:r>
              <a:rPr lang="cs-CZ" b="1" i="1" baseline="-25000" dirty="0" smtClean="0">
                <a:solidFill>
                  <a:srgbClr val="FF0000"/>
                </a:solidFill>
              </a:rPr>
              <a:t>x </a:t>
            </a:r>
            <a:r>
              <a:rPr lang="cs-CZ" b="1" i="1" dirty="0" smtClean="0">
                <a:solidFill>
                  <a:srgbClr val="FF0000"/>
                </a:solidFill>
              </a:rPr>
              <a:t>= T</a:t>
            </a:r>
            <a:r>
              <a:rPr lang="cs-CZ" b="1" i="1" baseline="-25000" dirty="0" smtClean="0">
                <a:solidFill>
                  <a:srgbClr val="FF0000"/>
                </a:solidFill>
              </a:rPr>
              <a:t>x+1</a:t>
            </a:r>
            <a:r>
              <a:rPr lang="cs-CZ" b="1" i="1" dirty="0" smtClean="0">
                <a:solidFill>
                  <a:srgbClr val="FF0000"/>
                </a:solidFill>
              </a:rPr>
              <a:t> + L</a:t>
            </a:r>
            <a:r>
              <a:rPr lang="cs-CZ" b="1" i="1" baseline="-25000" dirty="0" smtClean="0">
                <a:solidFill>
                  <a:srgbClr val="FF0000"/>
                </a:solidFill>
              </a:rPr>
              <a:t>x</a:t>
            </a:r>
            <a:r>
              <a:rPr lang="cs-CZ" i="1" dirty="0" smtClean="0">
                <a:solidFill>
                  <a:srgbClr val="FF0000"/>
                </a:solidFill>
              </a:rPr>
              <a:t> </a:t>
            </a:r>
          </a:p>
          <a:p>
            <a:pPr marL="0" indent="0">
              <a:buNone/>
            </a:pPr>
            <a:r>
              <a:rPr lang="cs-CZ" dirty="0" smtClean="0"/>
              <a:t>- počet let života, které má tabulková generace (nikoli jedinec) v daném věku ještě před sebou; je dán kumulací hodnot ukazatele L</a:t>
            </a:r>
            <a:r>
              <a:rPr lang="cs-CZ" baseline="-25000" dirty="0" smtClean="0"/>
              <a:t>x</a:t>
            </a:r>
            <a:r>
              <a:rPr lang="cs-CZ" dirty="0" smtClean="0"/>
              <a:t> od nejvyššího věku tabulky po věk 0.</a:t>
            </a:r>
          </a:p>
          <a:p>
            <a:pPr marL="0" indent="0">
              <a:buNone/>
            </a:pPr>
            <a:r>
              <a:rPr lang="cs-CZ" b="1" dirty="0" smtClean="0"/>
              <a:t> </a:t>
            </a:r>
            <a:endParaRPr lang="cs-CZ" dirty="0" smtClean="0"/>
          </a:p>
          <a:p>
            <a:pPr marL="514350" indent="-514350">
              <a:buFont typeface="+mj-lt"/>
              <a:buAutoNum type="arabicPeriod" startAt="8"/>
            </a:pPr>
            <a:r>
              <a:rPr lang="cs-CZ" b="1" i="1" dirty="0" smtClean="0">
                <a:solidFill>
                  <a:srgbClr val="FF0000"/>
                </a:solidFill>
              </a:rPr>
              <a:t>e</a:t>
            </a:r>
            <a:r>
              <a:rPr lang="cs-CZ" b="1" i="1" baseline="-25000" dirty="0" smtClean="0">
                <a:solidFill>
                  <a:srgbClr val="FF0000"/>
                </a:solidFill>
              </a:rPr>
              <a:t>x</a:t>
            </a:r>
            <a:r>
              <a:rPr lang="cs-CZ" b="1" i="1" dirty="0" smtClean="0">
                <a:solidFill>
                  <a:srgbClr val="FF0000"/>
                </a:solidFill>
              </a:rPr>
              <a:t> = T</a:t>
            </a:r>
            <a:r>
              <a:rPr lang="cs-CZ" b="1" i="1" baseline="-25000" dirty="0" smtClean="0">
                <a:solidFill>
                  <a:srgbClr val="FF0000"/>
                </a:solidFill>
              </a:rPr>
              <a:t>x </a:t>
            </a:r>
            <a:r>
              <a:rPr lang="cs-CZ" b="1" i="1" dirty="0" smtClean="0">
                <a:solidFill>
                  <a:srgbClr val="FF0000"/>
                </a:solidFill>
              </a:rPr>
              <a:t>/ l</a:t>
            </a:r>
            <a:r>
              <a:rPr lang="cs-CZ" b="1" i="1" baseline="-25000" dirty="0" smtClean="0">
                <a:solidFill>
                  <a:srgbClr val="FF0000"/>
                </a:solidFill>
              </a:rPr>
              <a:t>x</a:t>
            </a:r>
            <a:endParaRPr lang="cs-CZ" i="1" dirty="0" smtClean="0">
              <a:solidFill>
                <a:srgbClr val="FF0000"/>
              </a:solidFill>
            </a:endParaRPr>
          </a:p>
          <a:p>
            <a:pPr marL="0" indent="0">
              <a:buNone/>
            </a:pPr>
            <a:r>
              <a:rPr lang="cs-CZ" dirty="0" smtClean="0"/>
              <a:t> -  </a:t>
            </a:r>
            <a:r>
              <a:rPr lang="cs-CZ" b="1" dirty="0" smtClean="0">
                <a:solidFill>
                  <a:srgbClr val="FF0000"/>
                </a:solidFill>
              </a:rPr>
              <a:t>střední délka života</a:t>
            </a:r>
            <a:r>
              <a:rPr lang="cs-CZ" dirty="0" smtClean="0"/>
              <a:t>; udává počet let, který má naději prožít osoba právě x-letá při zachování řádu úmrtnosti ve sledovaném období.</a:t>
            </a:r>
          </a:p>
          <a:p>
            <a:endParaRPr lang="cs-CZ" dirty="0"/>
          </a:p>
        </p:txBody>
      </p:sp>
    </p:spTree>
    <p:extLst>
      <p:ext uri="{BB962C8B-B14F-4D97-AF65-F5344CB8AC3E}">
        <p14:creationId xmlns:p14="http://schemas.microsoft.com/office/powerpoint/2010/main" val="1377345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smtClean="0">
                <a:solidFill>
                  <a:srgbClr val="3608B8"/>
                </a:solidFill>
              </a:rPr>
              <a:t>Střední délka života </a:t>
            </a:r>
            <a:r>
              <a:rPr lang="cs-CZ" b="1" dirty="0" smtClean="0">
                <a:solidFill>
                  <a:srgbClr val="FF0000"/>
                </a:solidFill>
              </a:rPr>
              <a:t>e</a:t>
            </a:r>
            <a:r>
              <a:rPr lang="cs-CZ" b="1" baseline="-25000" dirty="0" smtClean="0">
                <a:solidFill>
                  <a:srgbClr val="FF0000"/>
                </a:solidFill>
              </a:rPr>
              <a:t>x</a:t>
            </a:r>
            <a:endParaRPr lang="cs-CZ" b="1" baseline="-25000" dirty="0">
              <a:solidFill>
                <a:srgbClr val="FF0000"/>
              </a:solidFill>
            </a:endParaRPr>
          </a:p>
        </p:txBody>
      </p:sp>
      <p:sp>
        <p:nvSpPr>
          <p:cNvPr id="3" name="Zástupný symbol pro obsah 2"/>
          <p:cNvSpPr>
            <a:spLocks noGrp="1"/>
          </p:cNvSpPr>
          <p:nvPr>
            <p:ph idx="1"/>
          </p:nvPr>
        </p:nvSpPr>
        <p:spPr/>
        <p:txBody>
          <a:bodyPr>
            <a:noAutofit/>
          </a:bodyPr>
          <a:lstStyle/>
          <a:p>
            <a:pPr lvl="0"/>
            <a:r>
              <a:rPr lang="cs-CZ" sz="2600" dirty="0"/>
              <a:t>počet roků, který </a:t>
            </a:r>
            <a:r>
              <a:rPr lang="cs-CZ" sz="2600" b="1" dirty="0"/>
              <a:t>v průměru</a:t>
            </a:r>
            <a:r>
              <a:rPr lang="cs-CZ" sz="2600" dirty="0"/>
              <a:t> ještě prožije osoba pravě x-letá </a:t>
            </a:r>
          </a:p>
          <a:p>
            <a:pPr marL="0" indent="0">
              <a:buNone/>
            </a:pPr>
            <a:r>
              <a:rPr lang="cs-CZ" sz="2600" dirty="0"/>
              <a:t> </a:t>
            </a:r>
          </a:p>
          <a:p>
            <a:pPr marL="0" indent="0">
              <a:buNone/>
            </a:pPr>
            <a:r>
              <a:rPr lang="cs-CZ" sz="2600" b="1" dirty="0"/>
              <a:t>	</a:t>
            </a:r>
            <a:r>
              <a:rPr lang="cs-CZ" sz="2600" b="1" u="sng" cap="all" dirty="0" smtClean="0">
                <a:solidFill>
                  <a:srgbClr val="FF0000"/>
                </a:solidFill>
              </a:rPr>
              <a:t>ovšem za </a:t>
            </a:r>
            <a:r>
              <a:rPr lang="cs-CZ" sz="2600" b="1" u="sng" cap="all" dirty="0">
                <a:solidFill>
                  <a:srgbClr val="FF0000"/>
                </a:solidFill>
              </a:rPr>
              <a:t>předpokladu</a:t>
            </a:r>
            <a:r>
              <a:rPr lang="cs-CZ" sz="2600" cap="all" dirty="0"/>
              <a:t>, </a:t>
            </a:r>
            <a:endParaRPr lang="cs-CZ" sz="2600" dirty="0"/>
          </a:p>
          <a:p>
            <a:pPr marL="0" indent="0">
              <a:buNone/>
            </a:pPr>
            <a:r>
              <a:rPr lang="cs-CZ" sz="2600" dirty="0"/>
              <a:t> </a:t>
            </a:r>
          </a:p>
          <a:p>
            <a:pPr marL="1714500" lvl="4" indent="0">
              <a:buNone/>
            </a:pPr>
            <a:r>
              <a:rPr lang="cs-CZ" sz="2600" dirty="0"/>
              <a:t>že se po celou dobu jejího dalšího života </a:t>
            </a:r>
            <a:r>
              <a:rPr lang="cs-CZ" sz="2600" dirty="0" smtClean="0"/>
              <a:t>nezmění </a:t>
            </a:r>
            <a:r>
              <a:rPr lang="cs-CZ" sz="2600" dirty="0"/>
              <a:t>specifické úmrtnosti zjištěné v roce, pro který jsou </a:t>
            </a:r>
            <a:r>
              <a:rPr lang="cs-CZ" sz="2600" dirty="0" smtClean="0"/>
              <a:t>úmrtnostní tabulky vypočítány.</a:t>
            </a:r>
            <a:endParaRPr lang="cs-CZ" sz="2600" dirty="0"/>
          </a:p>
          <a:p>
            <a:endParaRPr lang="cs-CZ" sz="2600" dirty="0"/>
          </a:p>
        </p:txBody>
      </p:sp>
    </p:spTree>
    <p:extLst>
      <p:ext uri="{BB962C8B-B14F-4D97-AF65-F5344CB8AC3E}">
        <p14:creationId xmlns:p14="http://schemas.microsoft.com/office/powerpoint/2010/main" val="1035348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Úmrtnostní tabulky - příklad</a:t>
            </a:r>
            <a:endParaRPr lang="cs-CZ" b="1" dirty="0">
              <a:solidFill>
                <a:srgbClr val="3608B8"/>
              </a:solidFill>
            </a:endParaRPr>
          </a:p>
        </p:txBody>
      </p:sp>
      <p:sp>
        <p:nvSpPr>
          <p:cNvPr id="3" name="Zástupný symbol pro obsah 2"/>
          <p:cNvSpPr>
            <a:spLocks noGrp="1"/>
          </p:cNvSpPr>
          <p:nvPr>
            <p:ph idx="1"/>
          </p:nvPr>
        </p:nvSpPr>
        <p:spPr/>
        <p:txBody>
          <a:bodyPr/>
          <a:lstStyle/>
          <a:p>
            <a:pPr marL="0" indent="0">
              <a:buNone/>
            </a:pPr>
            <a:r>
              <a:rPr lang="cs-CZ" dirty="0" smtClean="0"/>
              <a:t> Hodnocení přežití operace</a:t>
            </a:r>
          </a:p>
          <a:p>
            <a:endParaRPr lang="cs-CZ" dirty="0"/>
          </a:p>
        </p:txBody>
      </p:sp>
      <p:graphicFrame>
        <p:nvGraphicFramePr>
          <p:cNvPr id="5" name="Objekt 4"/>
          <p:cNvGraphicFramePr>
            <a:graphicFrameLocks noChangeAspect="1"/>
          </p:cNvGraphicFramePr>
          <p:nvPr>
            <p:extLst>
              <p:ext uri="{D42A27DB-BD31-4B8C-83A1-F6EECF244321}">
                <p14:modId xmlns:p14="http://schemas.microsoft.com/office/powerpoint/2010/main" val="3138828611"/>
              </p:ext>
            </p:extLst>
          </p:nvPr>
        </p:nvGraphicFramePr>
        <p:xfrm>
          <a:off x="747713" y="2616200"/>
          <a:ext cx="7951787" cy="4006850"/>
        </p:xfrm>
        <a:graphic>
          <a:graphicData uri="http://schemas.openxmlformats.org/presentationml/2006/ole">
            <mc:AlternateContent xmlns:mc="http://schemas.openxmlformats.org/markup-compatibility/2006">
              <mc:Choice xmlns:v="urn:schemas-microsoft-com:vml" Requires="v">
                <p:oleObj spid="_x0000_s3109" name="Dokument" r:id="rId3" imgW="6960611" imgH="3507337" progId="Word.Document.12">
                  <p:embed/>
                </p:oleObj>
              </mc:Choice>
              <mc:Fallback>
                <p:oleObj name="Dokument" r:id="rId3" imgW="6960611" imgH="3507337" progId="Word.Document.12">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2616200"/>
                        <a:ext cx="7951787" cy="400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9356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9776"/>
            <a:ext cx="8229600" cy="1143000"/>
          </a:xfrm>
        </p:spPr>
        <p:txBody>
          <a:bodyPr/>
          <a:lstStyle/>
          <a:p>
            <a:r>
              <a:rPr lang="cs-CZ" b="1" dirty="0" smtClean="0">
                <a:solidFill>
                  <a:srgbClr val="3608B8"/>
                </a:solidFill>
              </a:rPr>
              <a:t>Úmrtnostní tabulky - příklad</a:t>
            </a:r>
            <a:endParaRPr lang="cs-CZ" dirty="0"/>
          </a:p>
        </p:txBody>
      </p:sp>
      <p:sp>
        <p:nvSpPr>
          <p:cNvPr id="3" name="Zástupný symbol pro obsah 2"/>
          <p:cNvSpPr>
            <a:spLocks noGrp="1"/>
          </p:cNvSpPr>
          <p:nvPr>
            <p:ph idx="1"/>
          </p:nvPr>
        </p:nvSpPr>
        <p:spPr/>
        <p:txBody>
          <a:bodyPr/>
          <a:lstStyle/>
          <a:p>
            <a:r>
              <a:rPr lang="cs-CZ" dirty="0" smtClean="0"/>
              <a:t>Příklad: Hodnocení přežití operace</a:t>
            </a:r>
          </a:p>
          <a:p>
            <a:endParaRPr lang="cs-CZ" dirty="0"/>
          </a:p>
        </p:txBody>
      </p:sp>
      <p:graphicFrame>
        <p:nvGraphicFramePr>
          <p:cNvPr id="5" name="Objekt 4"/>
          <p:cNvGraphicFramePr>
            <a:graphicFrameLocks noChangeAspect="1"/>
          </p:cNvGraphicFramePr>
          <p:nvPr>
            <p:extLst>
              <p:ext uri="{D42A27DB-BD31-4B8C-83A1-F6EECF244321}">
                <p14:modId xmlns:p14="http://schemas.microsoft.com/office/powerpoint/2010/main" val="3510067089"/>
              </p:ext>
            </p:extLst>
          </p:nvPr>
        </p:nvGraphicFramePr>
        <p:xfrm>
          <a:off x="755650" y="2640013"/>
          <a:ext cx="7886700" cy="3975100"/>
        </p:xfrm>
        <a:graphic>
          <a:graphicData uri="http://schemas.openxmlformats.org/presentationml/2006/ole">
            <mc:AlternateContent xmlns:mc="http://schemas.openxmlformats.org/markup-compatibility/2006">
              <mc:Choice xmlns:v="urn:schemas-microsoft-com:vml" Requires="v">
                <p:oleObj spid="_x0000_s4134" name="Dokument" r:id="rId4" imgW="6960611" imgH="3507337" progId="Word.Document.12">
                  <p:embed/>
                </p:oleObj>
              </mc:Choice>
              <mc:Fallback>
                <p:oleObj name="Dokument" r:id="rId4" imgW="6960611" imgH="3507337" progId="Word.Document.12">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640013"/>
                        <a:ext cx="7886700" cy="397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40767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77214"/>
            <a:ext cx="4680520" cy="673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984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536" y="476672"/>
            <a:ext cx="8229600" cy="1143000"/>
          </a:xfrm>
        </p:spPr>
        <p:txBody>
          <a:bodyPr>
            <a:noAutofit/>
          </a:bodyPr>
          <a:lstStyle/>
          <a:p>
            <a:pPr algn="l"/>
            <a:r>
              <a:rPr lang="cs-CZ" sz="3600" b="1" dirty="0">
                <a:solidFill>
                  <a:srgbClr val="3608B8"/>
                </a:solidFill>
              </a:rPr>
              <a:t>Standardizace </a:t>
            </a:r>
            <a:r>
              <a:rPr lang="cs-CZ" sz="3600" b="1" dirty="0" smtClean="0">
                <a:solidFill>
                  <a:srgbClr val="3608B8"/>
                </a:solidFill>
              </a:rPr>
              <a:t>– příklad</a:t>
            </a:r>
            <a:br>
              <a:rPr lang="cs-CZ" sz="3600" b="1" dirty="0" smtClean="0">
                <a:solidFill>
                  <a:srgbClr val="3608B8"/>
                </a:solidFill>
              </a:rPr>
            </a:br>
            <a:r>
              <a:rPr lang="cs-CZ" sz="3600" b="1" dirty="0" smtClean="0">
                <a:solidFill>
                  <a:srgbClr val="3608B8"/>
                </a:solidFill>
              </a:rPr>
              <a:t/>
            </a:r>
            <a:br>
              <a:rPr lang="cs-CZ" sz="3600" b="1" dirty="0" smtClean="0">
                <a:solidFill>
                  <a:srgbClr val="3608B8"/>
                </a:solidFill>
              </a:rPr>
            </a:br>
            <a:endParaRPr lang="cs-CZ" sz="3600" b="1" dirty="0">
              <a:solidFill>
                <a:srgbClr val="C00000"/>
              </a:solidFill>
            </a:endParaRPr>
          </a:p>
        </p:txBody>
      </p:sp>
      <p:sp>
        <p:nvSpPr>
          <p:cNvPr id="5" name="Zástupný symbol pro obsah 4"/>
          <p:cNvSpPr>
            <a:spLocks noGrp="1"/>
          </p:cNvSpPr>
          <p:nvPr>
            <p:ph idx="1"/>
          </p:nvPr>
        </p:nvSpPr>
        <p:spPr>
          <a:xfrm>
            <a:off x="457200" y="1052737"/>
            <a:ext cx="8229600" cy="5073428"/>
          </a:xfrm>
        </p:spPr>
        <p:txBody>
          <a:bodyPr/>
          <a:lstStyle/>
          <a:p>
            <a:r>
              <a:rPr lang="cs-CZ" b="1" dirty="0"/>
              <a:t>Zlepšení v podskupinách </a:t>
            </a:r>
            <a:endParaRPr lang="cs-CZ" b="1" dirty="0" smtClean="0"/>
          </a:p>
          <a:p>
            <a:pPr marL="0" indent="0">
              <a:buNone/>
            </a:pPr>
            <a:r>
              <a:rPr lang="cs-CZ" b="1" dirty="0"/>
              <a:t>	</a:t>
            </a:r>
            <a:r>
              <a:rPr lang="cs-CZ" b="1" dirty="0" smtClean="0"/>
              <a:t>– </a:t>
            </a:r>
            <a:r>
              <a:rPr lang="cs-CZ" b="1" dirty="0">
                <a:solidFill>
                  <a:srgbClr val="C00000"/>
                </a:solidFill>
              </a:rPr>
              <a:t>specifické </a:t>
            </a:r>
            <a:r>
              <a:rPr lang="cs-CZ" b="1" dirty="0" smtClean="0">
                <a:solidFill>
                  <a:srgbClr val="C00000"/>
                </a:solidFill>
              </a:rPr>
              <a:t>ukazatele</a:t>
            </a:r>
          </a:p>
          <a:p>
            <a:endParaRPr lang="cs-CZ" b="1" dirty="0" smtClean="0">
              <a:solidFill>
                <a:srgbClr val="C00000"/>
              </a:solidFill>
            </a:endParaRPr>
          </a:p>
          <a:p>
            <a:pPr marL="0" indent="0">
              <a:buNone/>
            </a:pPr>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725320915"/>
              </p:ext>
            </p:extLst>
          </p:nvPr>
        </p:nvGraphicFramePr>
        <p:xfrm>
          <a:off x="899592" y="2636912"/>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cs-CZ" b="0" dirty="0" smtClean="0">
                          <a:solidFill>
                            <a:schemeClr val="tx1"/>
                          </a:solidFill>
                        </a:rPr>
                        <a:t>FN</a:t>
                      </a:r>
                      <a:r>
                        <a:rPr lang="cs-CZ" b="0" baseline="0" dirty="0" smtClean="0">
                          <a:solidFill>
                            <a:schemeClr val="tx1"/>
                          </a:solidFill>
                        </a:rPr>
                        <a:t> Bohunice</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c>
                  <a:txBody>
                    <a:bodyPr/>
                    <a:lstStyle/>
                    <a:p>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c>
                  <a:txBody>
                    <a:bodyPr/>
                    <a:lstStyle/>
                    <a:p>
                      <a:r>
                        <a:rPr lang="cs-CZ" b="0" dirty="0" smtClean="0">
                          <a:solidFill>
                            <a:schemeClr val="tx1"/>
                          </a:solidFill>
                        </a:rPr>
                        <a:t>%</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r>
              <a:tr h="370840">
                <a:tc>
                  <a:txBody>
                    <a:bodyPr/>
                    <a:lstStyle/>
                    <a:p>
                      <a:pPr algn="r"/>
                      <a:r>
                        <a:rPr lang="cs-CZ" b="1" dirty="0" smtClean="0">
                          <a:solidFill>
                            <a:schemeClr val="tx1"/>
                          </a:solidFill>
                        </a:rPr>
                        <a:t>150 </a:t>
                      </a:r>
                      <a:r>
                        <a:rPr lang="cs-CZ" b="0" dirty="0" smtClean="0">
                          <a:solidFill>
                            <a:schemeClr val="tx1"/>
                          </a:solidFill>
                        </a:rPr>
                        <a:t>pozdních</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0" dirty="0" smtClean="0">
                          <a:solidFill>
                            <a:schemeClr val="tx1"/>
                          </a:solidFill>
                        </a:rPr>
                        <a:t>zlepšení u </a:t>
                      </a:r>
                      <a:r>
                        <a:rPr lang="cs-CZ" b="1" dirty="0" smtClean="0">
                          <a:solidFill>
                            <a:schemeClr val="tx1"/>
                          </a:solidFill>
                        </a:rPr>
                        <a:t>30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1" dirty="0" smtClean="0">
                          <a:solidFill>
                            <a:schemeClr val="tx1"/>
                          </a:solidFill>
                        </a:rPr>
                        <a:t>20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r"/>
                      <a:r>
                        <a:rPr lang="cs-CZ" b="1" dirty="0" smtClean="0">
                          <a:solidFill>
                            <a:schemeClr val="tx1"/>
                          </a:solidFill>
                        </a:rPr>
                        <a:t>350</a:t>
                      </a:r>
                      <a:r>
                        <a:rPr lang="cs-CZ" b="0" dirty="0" smtClean="0">
                          <a:solidFill>
                            <a:schemeClr val="tx1"/>
                          </a:solidFill>
                        </a:rPr>
                        <a:t> časných</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0" dirty="0" smtClean="0">
                          <a:solidFill>
                            <a:schemeClr val="tx1"/>
                          </a:solidFill>
                        </a:rPr>
                        <a:t>zlepšení u </a:t>
                      </a:r>
                      <a:r>
                        <a:rPr lang="cs-CZ" b="1" dirty="0" smtClean="0">
                          <a:solidFill>
                            <a:schemeClr val="tx1"/>
                          </a:solidFill>
                        </a:rPr>
                        <a:t>315</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1" dirty="0" smtClean="0">
                          <a:solidFill>
                            <a:schemeClr val="tx1"/>
                          </a:solidFill>
                        </a:rPr>
                        <a:t>90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cs-CZ" b="0" dirty="0" smtClean="0">
                          <a:solidFill>
                            <a:schemeClr val="tx1"/>
                          </a:solidFill>
                        </a:rPr>
                        <a:t>FN U sv. Anny</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c>
                  <a:txBody>
                    <a:bodyPr/>
                    <a:lstStyle/>
                    <a:p>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c>
                  <a:txBody>
                    <a:bodyPr/>
                    <a:lstStyle/>
                    <a:p>
                      <a:r>
                        <a:rPr lang="cs-CZ" b="0" dirty="0" smtClean="0">
                          <a:solidFill>
                            <a:schemeClr val="tx1"/>
                          </a:solidFill>
                        </a:rPr>
                        <a:t>%</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78000"/>
                      </a:srgbClr>
                    </a:solidFill>
                  </a:tcPr>
                </a:tc>
              </a:tr>
              <a:tr h="370840">
                <a:tc>
                  <a:txBody>
                    <a:bodyPr/>
                    <a:lstStyle/>
                    <a:p>
                      <a:pPr algn="r"/>
                      <a:r>
                        <a:rPr lang="cs-CZ" b="1" dirty="0" smtClean="0">
                          <a:solidFill>
                            <a:schemeClr val="tx1"/>
                          </a:solidFill>
                        </a:rPr>
                        <a:t>200 </a:t>
                      </a:r>
                      <a:r>
                        <a:rPr lang="cs-CZ" b="0" dirty="0" smtClean="0">
                          <a:solidFill>
                            <a:schemeClr val="tx1"/>
                          </a:solidFill>
                        </a:rPr>
                        <a:t>pozdních </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0" dirty="0" smtClean="0">
                          <a:solidFill>
                            <a:schemeClr val="tx1"/>
                          </a:solidFill>
                        </a:rPr>
                        <a:t>zlepšení u </a:t>
                      </a:r>
                      <a:r>
                        <a:rPr lang="cs-CZ" b="1" dirty="0" smtClean="0">
                          <a:solidFill>
                            <a:schemeClr val="tx1"/>
                          </a:solidFill>
                        </a:rPr>
                        <a:t>40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1" dirty="0" smtClean="0">
                          <a:solidFill>
                            <a:schemeClr val="tx1"/>
                          </a:solidFill>
                        </a:rPr>
                        <a:t>20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r"/>
                      <a:r>
                        <a:rPr lang="cs-CZ" b="1" dirty="0" smtClean="0">
                          <a:solidFill>
                            <a:schemeClr val="tx1"/>
                          </a:solidFill>
                        </a:rPr>
                        <a:t>100</a:t>
                      </a:r>
                      <a:r>
                        <a:rPr lang="cs-CZ" b="0" dirty="0" smtClean="0">
                          <a:solidFill>
                            <a:schemeClr val="tx1"/>
                          </a:solidFill>
                        </a:rPr>
                        <a:t> časných</a:t>
                      </a:r>
                      <a:endParaRPr lang="cs-CZ"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0" dirty="0" smtClean="0">
                          <a:solidFill>
                            <a:schemeClr val="tx1"/>
                          </a:solidFill>
                        </a:rPr>
                        <a:t>zlepšení u </a:t>
                      </a:r>
                      <a:r>
                        <a:rPr lang="cs-CZ" b="1" dirty="0" smtClean="0">
                          <a:solidFill>
                            <a:schemeClr val="tx1"/>
                          </a:solidFill>
                        </a:rPr>
                        <a:t>90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b="1" dirty="0" smtClean="0">
                          <a:solidFill>
                            <a:schemeClr val="tx1"/>
                          </a:solidFill>
                        </a:rPr>
                        <a:t>90</a:t>
                      </a:r>
                      <a:endParaRPr lang="cs-CZ"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Pravá jednoduchá závorka 15"/>
          <p:cNvSpPr/>
          <p:nvPr/>
        </p:nvSpPr>
        <p:spPr>
          <a:xfrm>
            <a:off x="7092280" y="3212976"/>
            <a:ext cx="360040" cy="1080120"/>
          </a:xfrm>
          <a:prstGeom prst="rightBracket">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20" name="Pravá jednoduchá závorka 19"/>
          <p:cNvSpPr/>
          <p:nvPr/>
        </p:nvSpPr>
        <p:spPr>
          <a:xfrm>
            <a:off x="7272300" y="3645024"/>
            <a:ext cx="360040" cy="1080120"/>
          </a:xfrm>
          <a:prstGeom prst="rightBracket">
            <a:avLst/>
          </a:prstGeom>
          <a:ln w="63500">
            <a:solidFill>
              <a:srgbClr val="3608B8"/>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Tree>
    <p:extLst>
      <p:ext uri="{BB962C8B-B14F-4D97-AF65-F5344CB8AC3E}">
        <p14:creationId xmlns:p14="http://schemas.microsoft.com/office/powerpoint/2010/main" val="403719569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504" y="1412776"/>
            <a:ext cx="5053460" cy="37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5913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3413"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3827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3413"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254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55576" y="260648"/>
            <a:ext cx="7793037" cy="910431"/>
          </a:xfrm>
        </p:spPr>
        <p:txBody>
          <a:bodyPr/>
          <a:lstStyle/>
          <a:p>
            <a:r>
              <a:rPr lang="cs-CZ" dirty="0" smtClean="0"/>
              <a:t>SDŽ podle vzdělání</a:t>
            </a:r>
            <a:endParaRPr lang="cs-CZ" dirty="0"/>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802748234"/>
              </p:ext>
            </p:extLst>
          </p:nvPr>
        </p:nvGraphicFramePr>
        <p:xfrm>
          <a:off x="755576" y="1268760"/>
          <a:ext cx="777240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7462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1000"/>
                                        <p:tgtEl>
                                          <p:spTgt spid="2">
                                            <p:graphicEl>
                                              <a:chart seriesIdx="-3" categoryIdx="-3" bldStep="gridLegend"/>
                                            </p:graphicEl>
                                          </p:spTgt>
                                        </p:tgtEl>
                                      </p:cBhvr>
                                    </p:animEffect>
                                    <p:anim calcmode="lin" valueType="num">
                                      <p:cBhvr>
                                        <p:cTn id="8" dur="10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fade">
                                      <p:cBhvr>
                                        <p:cTn id="14" dur="1000"/>
                                        <p:tgtEl>
                                          <p:spTgt spid="2">
                                            <p:graphicEl>
                                              <a:chart seriesIdx="0" categoryIdx="0" bldStep="ptInSeries"/>
                                            </p:graphicEl>
                                          </p:spTgt>
                                        </p:tgtEl>
                                      </p:cBhvr>
                                    </p:animEffect>
                                    <p:anim calcmode="lin" valueType="num">
                                      <p:cBhvr>
                                        <p:cTn id="15" dur="1000" fill="hold"/>
                                        <p:tgtEl>
                                          <p:spTgt spid="2">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fade">
                                      <p:cBhvr>
                                        <p:cTn id="21" dur="1000"/>
                                        <p:tgtEl>
                                          <p:spTgt spid="2">
                                            <p:graphicEl>
                                              <a:chart seriesIdx="0" categoryIdx="1" bldStep="ptInSeries"/>
                                            </p:graphicEl>
                                          </p:spTgt>
                                        </p:tgtEl>
                                      </p:cBhvr>
                                    </p:animEffect>
                                    <p:anim calcmode="lin" valueType="num">
                                      <p:cBhvr>
                                        <p:cTn id="22" dur="1000" fill="hold"/>
                                        <p:tgtEl>
                                          <p:spTgt spid="2">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chart seriesIdx="0" categoryIdx="2" bldStep="ptInSeries"/>
                                            </p:graphicEl>
                                          </p:spTgt>
                                        </p:tgtEl>
                                        <p:attrNameLst>
                                          <p:attrName>style.visibility</p:attrName>
                                        </p:attrNameLst>
                                      </p:cBhvr>
                                      <p:to>
                                        <p:strVal val="visible"/>
                                      </p:to>
                                    </p:set>
                                    <p:animEffect transition="in" filter="fade">
                                      <p:cBhvr>
                                        <p:cTn id="28" dur="1000"/>
                                        <p:tgtEl>
                                          <p:spTgt spid="2">
                                            <p:graphicEl>
                                              <a:chart seriesIdx="0" categoryIdx="2" bldStep="ptInSeries"/>
                                            </p:graphicEl>
                                          </p:spTgt>
                                        </p:tgtEl>
                                      </p:cBhvr>
                                    </p:animEffect>
                                    <p:anim calcmode="lin" valueType="num">
                                      <p:cBhvr>
                                        <p:cTn id="29" dur="1000" fill="hold"/>
                                        <p:tgtEl>
                                          <p:spTgt spid="2">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chart seriesIdx="0" categoryIdx="3" bldStep="ptInSeries"/>
                                            </p:graphicEl>
                                          </p:spTgt>
                                        </p:tgtEl>
                                        <p:attrNameLst>
                                          <p:attrName>style.visibility</p:attrName>
                                        </p:attrNameLst>
                                      </p:cBhvr>
                                      <p:to>
                                        <p:strVal val="visible"/>
                                      </p:to>
                                    </p:set>
                                    <p:animEffect transition="in" filter="fade">
                                      <p:cBhvr>
                                        <p:cTn id="35" dur="1000"/>
                                        <p:tgtEl>
                                          <p:spTgt spid="2">
                                            <p:graphicEl>
                                              <a:chart seriesIdx="0" categoryIdx="3" bldStep="ptInSeries"/>
                                            </p:graphicEl>
                                          </p:spTgt>
                                        </p:tgtEl>
                                      </p:cBhvr>
                                    </p:animEffect>
                                    <p:anim calcmode="lin" valueType="num">
                                      <p:cBhvr>
                                        <p:cTn id="36" dur="1000" fill="hold"/>
                                        <p:tgtEl>
                                          <p:spTgt spid="2">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fade">
                                      <p:cBhvr>
                                        <p:cTn id="42" dur="1000"/>
                                        <p:tgtEl>
                                          <p:spTgt spid="2">
                                            <p:graphicEl>
                                              <a:chart seriesIdx="1" categoryIdx="0" bldStep="ptInSeries"/>
                                            </p:graphicEl>
                                          </p:spTgt>
                                        </p:tgtEl>
                                      </p:cBhvr>
                                    </p:animEffect>
                                    <p:anim calcmode="lin" valueType="num">
                                      <p:cBhvr>
                                        <p:cTn id="43" dur="1000" fill="hold"/>
                                        <p:tgtEl>
                                          <p:spTgt spid="2">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chart seriesIdx="1"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fade">
                                      <p:cBhvr>
                                        <p:cTn id="49" dur="1000"/>
                                        <p:tgtEl>
                                          <p:spTgt spid="2">
                                            <p:graphicEl>
                                              <a:chart seriesIdx="1" categoryIdx="1" bldStep="ptInSeries"/>
                                            </p:graphicEl>
                                          </p:spTgt>
                                        </p:tgtEl>
                                      </p:cBhvr>
                                    </p:animEffect>
                                    <p:anim calcmode="lin" valueType="num">
                                      <p:cBhvr>
                                        <p:cTn id="50" dur="1000" fill="hold"/>
                                        <p:tgtEl>
                                          <p:spTgt spid="2">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chart seriesIdx="1"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graphicEl>
                                              <a:chart seriesIdx="1" categoryIdx="2" bldStep="ptInSeries"/>
                                            </p:graphicEl>
                                          </p:spTgt>
                                        </p:tgtEl>
                                        <p:attrNameLst>
                                          <p:attrName>style.visibility</p:attrName>
                                        </p:attrNameLst>
                                      </p:cBhvr>
                                      <p:to>
                                        <p:strVal val="visible"/>
                                      </p:to>
                                    </p:set>
                                    <p:animEffect transition="in" filter="fade">
                                      <p:cBhvr>
                                        <p:cTn id="56" dur="1000"/>
                                        <p:tgtEl>
                                          <p:spTgt spid="2">
                                            <p:graphicEl>
                                              <a:chart seriesIdx="1" categoryIdx="2" bldStep="ptInSeries"/>
                                            </p:graphicEl>
                                          </p:spTgt>
                                        </p:tgtEl>
                                      </p:cBhvr>
                                    </p:animEffect>
                                    <p:anim calcmode="lin" valueType="num">
                                      <p:cBhvr>
                                        <p:cTn id="57" dur="1000" fill="hold"/>
                                        <p:tgtEl>
                                          <p:spTgt spid="2">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chart seriesIdx="1"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graphicEl>
                                              <a:chart seriesIdx="1" categoryIdx="3" bldStep="ptInSeries"/>
                                            </p:graphicEl>
                                          </p:spTgt>
                                        </p:tgtEl>
                                        <p:attrNameLst>
                                          <p:attrName>style.visibility</p:attrName>
                                        </p:attrNameLst>
                                      </p:cBhvr>
                                      <p:to>
                                        <p:strVal val="visible"/>
                                      </p:to>
                                    </p:set>
                                    <p:animEffect transition="in" filter="fade">
                                      <p:cBhvr>
                                        <p:cTn id="63" dur="1000"/>
                                        <p:tgtEl>
                                          <p:spTgt spid="2">
                                            <p:graphicEl>
                                              <a:chart seriesIdx="1" categoryIdx="3" bldStep="ptInSeries"/>
                                            </p:graphicEl>
                                          </p:spTgt>
                                        </p:tgtEl>
                                      </p:cBhvr>
                                    </p:animEffect>
                                    <p:anim calcmode="lin" valueType="num">
                                      <p:cBhvr>
                                        <p:cTn id="64" dur="1000" fill="hold"/>
                                        <p:tgtEl>
                                          <p:spTgt spid="2">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chart seriesIdx="1"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954479" y="1628800"/>
            <a:ext cx="7417072" cy="401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adpis 3"/>
          <p:cNvSpPr>
            <a:spLocks noGrp="1"/>
          </p:cNvSpPr>
          <p:nvPr>
            <p:ph type="title"/>
          </p:nvPr>
        </p:nvSpPr>
        <p:spPr/>
        <p:txBody>
          <a:bodyPr/>
          <a:lstStyle/>
          <a:p>
            <a:r>
              <a:rPr lang="cs-CZ" dirty="0" smtClean="0"/>
              <a:t>Paradox SDŽ</a:t>
            </a:r>
            <a:endParaRPr lang="cs-CZ" dirty="0"/>
          </a:p>
        </p:txBody>
      </p:sp>
    </p:spTree>
    <p:extLst>
      <p:ext uri="{BB962C8B-B14F-4D97-AF65-F5344CB8AC3E}">
        <p14:creationId xmlns:p14="http://schemas.microsoft.com/office/powerpoint/2010/main" val="26069710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79928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824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4624"/>
            <a:ext cx="8229600" cy="1143000"/>
          </a:xfrm>
        </p:spPr>
        <p:txBody>
          <a:bodyPr>
            <a:normAutofit/>
          </a:bodyPr>
          <a:lstStyle/>
          <a:p>
            <a:pPr marL="0" indent="0"/>
            <a:r>
              <a:rPr lang="cs-CZ" sz="3200" b="1" dirty="0">
                <a:solidFill>
                  <a:srgbClr val="3608B8"/>
                </a:solidFill>
              </a:rPr>
              <a:t>Souhrnné ukazatele zdravotního stavu</a:t>
            </a:r>
          </a:p>
        </p:txBody>
      </p:sp>
      <p:sp>
        <p:nvSpPr>
          <p:cNvPr id="3" name="Zástupný symbol pro obsah 2"/>
          <p:cNvSpPr>
            <a:spLocks noGrp="1"/>
          </p:cNvSpPr>
          <p:nvPr>
            <p:ph idx="1"/>
          </p:nvPr>
        </p:nvSpPr>
        <p:spPr>
          <a:xfrm>
            <a:off x="395536" y="980728"/>
            <a:ext cx="8507288" cy="5256583"/>
          </a:xfrm>
        </p:spPr>
        <p:txBody>
          <a:bodyPr>
            <a:normAutofit fontScale="92500" lnSpcReduction="20000"/>
          </a:bodyPr>
          <a:lstStyle/>
          <a:p>
            <a:r>
              <a:rPr lang="cs-CZ" sz="2200" dirty="0" smtClean="0">
                <a:solidFill>
                  <a:srgbClr val="3608B8"/>
                </a:solidFill>
              </a:rPr>
              <a:t>Naděje dožití podle zdravotního stavu:</a:t>
            </a:r>
          </a:p>
          <a:p>
            <a:pPr lvl="1"/>
            <a:r>
              <a:rPr lang="cs-CZ" sz="2200" dirty="0" smtClean="0">
                <a:solidFill>
                  <a:srgbClr val="3608B8"/>
                </a:solidFill>
              </a:rPr>
              <a:t>HLE</a:t>
            </a:r>
            <a:r>
              <a:rPr lang="cs-CZ" sz="2200" dirty="0" smtClean="0"/>
              <a:t> (healthy life expectancy) = naděje dožití ve zdraví</a:t>
            </a:r>
          </a:p>
          <a:p>
            <a:pPr lvl="1"/>
            <a:r>
              <a:rPr lang="cs-CZ" sz="2200" dirty="0" smtClean="0">
                <a:solidFill>
                  <a:srgbClr val="3608B8"/>
                </a:solidFill>
              </a:rPr>
              <a:t>HLY</a:t>
            </a:r>
            <a:r>
              <a:rPr lang="cs-CZ" sz="2200" dirty="0" smtClean="0"/>
              <a:t> (healthy life years)= délka života ve zdraví</a:t>
            </a:r>
          </a:p>
          <a:p>
            <a:pPr marL="457200" lvl="1" indent="0">
              <a:buNone/>
            </a:pPr>
            <a:endParaRPr lang="cs-CZ" sz="2200" dirty="0" smtClean="0"/>
          </a:p>
          <a:p>
            <a:pPr marL="514350" indent="-457200"/>
            <a:r>
              <a:rPr lang="cs-CZ" sz="2200" dirty="0">
                <a:solidFill>
                  <a:srgbClr val="3608B8"/>
                </a:solidFill>
              </a:rPr>
              <a:t>Naděje dožití </a:t>
            </a:r>
            <a:r>
              <a:rPr lang="cs-CZ" sz="2200" dirty="0" smtClean="0">
                <a:solidFill>
                  <a:srgbClr val="3608B8"/>
                </a:solidFill>
              </a:rPr>
              <a:t>v daném zdravotním </a:t>
            </a:r>
            <a:r>
              <a:rPr lang="cs-CZ" sz="2200" dirty="0">
                <a:solidFill>
                  <a:srgbClr val="3608B8"/>
                </a:solidFill>
              </a:rPr>
              <a:t>stavu</a:t>
            </a:r>
            <a:r>
              <a:rPr lang="cs-CZ" sz="2200" dirty="0" smtClean="0">
                <a:solidFill>
                  <a:srgbClr val="3608B8"/>
                </a:solidFill>
              </a:rPr>
              <a:t>:</a:t>
            </a:r>
          </a:p>
          <a:p>
            <a:pPr marL="914400" lvl="1" indent="-457200"/>
            <a:r>
              <a:rPr lang="cs-CZ" sz="2200" dirty="0"/>
              <a:t>s</a:t>
            </a:r>
            <a:r>
              <a:rPr lang="cs-CZ" sz="2200" dirty="0" smtClean="0"/>
              <a:t>ubjektivní hodnocení</a:t>
            </a:r>
          </a:p>
          <a:p>
            <a:pPr marL="1314450" lvl="2" indent="-457200"/>
            <a:r>
              <a:rPr lang="cs-CZ" sz="2200" dirty="0" smtClean="0"/>
              <a:t>úroveň zdraví</a:t>
            </a:r>
          </a:p>
          <a:p>
            <a:pPr marL="1314450" lvl="2" indent="-457200"/>
            <a:r>
              <a:rPr lang="cs-CZ" sz="2200" dirty="0" smtClean="0"/>
              <a:t>nemocnost</a:t>
            </a:r>
          </a:p>
          <a:p>
            <a:pPr marL="1314450" lvl="2" indent="-457200"/>
            <a:r>
              <a:rPr lang="cs-CZ" sz="2200" dirty="0"/>
              <a:t>d</a:t>
            </a:r>
            <a:r>
              <a:rPr lang="cs-CZ" sz="2200" dirty="0" smtClean="0"/>
              <a:t>isabilita</a:t>
            </a:r>
          </a:p>
          <a:p>
            <a:pPr marL="857250" lvl="2" indent="0">
              <a:buNone/>
            </a:pPr>
            <a:endParaRPr lang="cs-CZ" sz="2200" dirty="0"/>
          </a:p>
          <a:p>
            <a:pPr marL="514350" indent="-457200"/>
            <a:r>
              <a:rPr lang="cs-CZ" sz="2200" dirty="0">
                <a:solidFill>
                  <a:srgbClr val="3608B8"/>
                </a:solidFill>
              </a:rPr>
              <a:t>Naděje dožití </a:t>
            </a:r>
            <a:r>
              <a:rPr lang="cs-CZ" sz="2200" dirty="0" smtClean="0">
                <a:solidFill>
                  <a:srgbClr val="3608B8"/>
                </a:solidFill>
              </a:rPr>
              <a:t>vážená zdravotním stavem:</a:t>
            </a:r>
          </a:p>
          <a:p>
            <a:pPr marL="914400" lvl="1" indent="-457200"/>
            <a:r>
              <a:rPr lang="cs-CZ" sz="2200" dirty="0"/>
              <a:t>d</a:t>
            </a:r>
            <a:r>
              <a:rPr lang="cs-CZ" sz="2200" dirty="0" smtClean="0"/>
              <a:t>isabilitou</a:t>
            </a:r>
          </a:p>
          <a:p>
            <a:pPr marL="914400" lvl="1" indent="-457200"/>
            <a:r>
              <a:rPr lang="cs-CZ" sz="2200" dirty="0"/>
              <a:t>k</a:t>
            </a:r>
            <a:r>
              <a:rPr lang="cs-CZ" sz="2200" dirty="0" smtClean="0"/>
              <a:t>valitou života</a:t>
            </a:r>
          </a:p>
          <a:p>
            <a:pPr marL="457200" lvl="1" indent="0">
              <a:buNone/>
            </a:pPr>
            <a:endParaRPr lang="cs-CZ" sz="2200" dirty="0"/>
          </a:p>
          <a:p>
            <a:pPr marL="514350" indent="-457200"/>
            <a:r>
              <a:rPr lang="cs-CZ" sz="2200" dirty="0" smtClean="0">
                <a:solidFill>
                  <a:srgbClr val="3608B8"/>
                </a:solidFill>
              </a:rPr>
              <a:t>Deficity ve zdraví:</a:t>
            </a:r>
          </a:p>
          <a:p>
            <a:pPr marL="914400" lvl="1" indent="-457200"/>
            <a:r>
              <a:rPr lang="cs-CZ" sz="2200" dirty="0"/>
              <a:t>d</a:t>
            </a:r>
            <a:r>
              <a:rPr lang="cs-CZ" sz="2200" dirty="0" smtClean="0"/>
              <a:t>isabilitou vážené roky života</a:t>
            </a:r>
            <a:endParaRPr lang="cs-CZ" sz="2200" dirty="0"/>
          </a:p>
          <a:p>
            <a:pPr marL="914400" lvl="1" indent="-457200"/>
            <a:r>
              <a:rPr lang="cs-CZ" sz="2200" dirty="0"/>
              <a:t>z</a:t>
            </a:r>
            <a:r>
              <a:rPr lang="cs-CZ" sz="2200" dirty="0" smtClean="0"/>
              <a:t>tracené roky života</a:t>
            </a:r>
            <a:endParaRPr lang="cs-CZ" sz="2200" dirty="0"/>
          </a:p>
          <a:p>
            <a:pPr marL="514350" indent="-457200"/>
            <a:endParaRPr lang="cs-CZ" sz="2200" dirty="0" smtClean="0">
              <a:solidFill>
                <a:srgbClr val="3608B8"/>
              </a:solidFill>
            </a:endParaRPr>
          </a:p>
          <a:p>
            <a:pPr marL="514350" indent="-457200"/>
            <a:endParaRPr lang="cs-CZ" sz="2200" dirty="0">
              <a:solidFill>
                <a:srgbClr val="3608B8"/>
              </a:solidFill>
            </a:endParaRPr>
          </a:p>
          <a:p>
            <a:pPr marL="514350" indent="-457200"/>
            <a:endParaRPr lang="cs-CZ" sz="2600" dirty="0"/>
          </a:p>
        </p:txBody>
      </p:sp>
    </p:spTree>
    <p:extLst>
      <p:ext uri="{BB962C8B-B14F-4D97-AF65-F5344CB8AC3E}">
        <p14:creationId xmlns:p14="http://schemas.microsoft.com/office/powerpoint/2010/main" val="9871404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0"/>
            <a:ext cx="4697511" cy="67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8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7000"/>
                    </a14:imgEffect>
                    <a14:imgEffect>
                      <a14:brightnessContrast contrast="6000"/>
                    </a14:imgEffect>
                  </a14:imgLayer>
                </a14:imgProps>
              </a:ext>
              <a:ext uri="{28A0092B-C50C-407E-A947-70E740481C1C}">
                <a14:useLocalDpi xmlns:a14="http://schemas.microsoft.com/office/drawing/2010/main" val="0"/>
              </a:ext>
            </a:extLst>
          </a:blip>
          <a:srcRect/>
          <a:stretch>
            <a:fillRect/>
          </a:stretch>
        </p:blipFill>
        <p:spPr bwMode="auto">
          <a:xfrm>
            <a:off x="539552" y="1340768"/>
            <a:ext cx="809746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683568" y="3933056"/>
            <a:ext cx="7848872" cy="216024"/>
          </a:xfrm>
          <a:prstGeom prst="rect">
            <a:avLst/>
          </a:prstGeom>
          <a:solidFill>
            <a:schemeClr val="accent2">
              <a:alpha val="2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 name="Obdélník 3"/>
          <p:cNvSpPr/>
          <p:nvPr/>
        </p:nvSpPr>
        <p:spPr>
          <a:xfrm>
            <a:off x="683568" y="4155899"/>
            <a:ext cx="7848872" cy="216024"/>
          </a:xfrm>
          <a:prstGeom prst="rect">
            <a:avLst/>
          </a:prstGeom>
          <a:solidFill>
            <a:schemeClr val="accent6">
              <a:alpha val="2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Obdélník 4"/>
          <p:cNvSpPr/>
          <p:nvPr/>
        </p:nvSpPr>
        <p:spPr>
          <a:xfrm>
            <a:off x="683568" y="2564904"/>
            <a:ext cx="7848872" cy="216024"/>
          </a:xfrm>
          <a:prstGeom prst="rect">
            <a:avLst/>
          </a:prstGeom>
          <a:solidFill>
            <a:schemeClr val="accent2">
              <a:alpha val="2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p:cNvSpPr/>
          <p:nvPr/>
        </p:nvSpPr>
        <p:spPr>
          <a:xfrm>
            <a:off x="675327" y="3506672"/>
            <a:ext cx="7848872" cy="216024"/>
          </a:xfrm>
          <a:prstGeom prst="rect">
            <a:avLst/>
          </a:prstGeom>
          <a:solidFill>
            <a:schemeClr val="accent6">
              <a:alpha val="2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176372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633" y="251098"/>
            <a:ext cx="4643982" cy="660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Přímá spojnice 2"/>
          <p:cNvCxnSpPr/>
          <p:nvPr/>
        </p:nvCxnSpPr>
        <p:spPr>
          <a:xfrm>
            <a:off x="2123728" y="4293096"/>
            <a:ext cx="10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a:off x="2411760" y="4653136"/>
            <a:ext cx="79208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77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a:r>
              <a:rPr lang="cs-CZ" sz="3200" b="1" dirty="0">
                <a:solidFill>
                  <a:srgbClr val="3608B8"/>
                </a:solidFill>
              </a:rPr>
              <a:t>Standardizace – příklad</a:t>
            </a:r>
            <a:endParaRPr lang="cs-CZ" sz="3200" b="1" dirty="0"/>
          </a:p>
        </p:txBody>
      </p:sp>
      <p:sp>
        <p:nvSpPr>
          <p:cNvPr id="32771" name="Rectangle 3"/>
          <p:cNvSpPr>
            <a:spLocks noGrp="1" noChangeArrowheads="1"/>
          </p:cNvSpPr>
          <p:nvPr>
            <p:ph type="body" idx="1"/>
          </p:nvPr>
        </p:nvSpPr>
        <p:spPr>
          <a:xfrm>
            <a:off x="467544" y="1340768"/>
            <a:ext cx="8229600" cy="4525963"/>
          </a:xfrm>
        </p:spPr>
        <p:txBody>
          <a:bodyPr/>
          <a:lstStyle/>
          <a:p>
            <a:pPr>
              <a:buFont typeface="Wingdings" pitchFamily="2" charset="2"/>
              <a:buNone/>
            </a:pPr>
            <a:endParaRPr lang="cs-CZ" dirty="0"/>
          </a:p>
          <a:p>
            <a:pPr marL="0" indent="0">
              <a:spcBef>
                <a:spcPts val="0"/>
              </a:spcBef>
              <a:buFont typeface="Wingdings" pitchFamily="2" charset="2"/>
              <a:buNone/>
            </a:pPr>
            <a:r>
              <a:rPr lang="cs-CZ" dirty="0"/>
              <a:t>Obě nemocnice byly </a:t>
            </a:r>
            <a:r>
              <a:rPr lang="cs-CZ" b="1" dirty="0"/>
              <a:t>stejně úspěšné</a:t>
            </a:r>
            <a:r>
              <a:rPr lang="cs-CZ" dirty="0"/>
              <a:t> při léčbě časných a pozdních případů </a:t>
            </a:r>
            <a:r>
              <a:rPr lang="cs-CZ" dirty="0" smtClean="0"/>
              <a:t>nemoci</a:t>
            </a:r>
            <a:r>
              <a:rPr lang="cs-CZ" dirty="0"/>
              <a:t>.</a:t>
            </a:r>
            <a:r>
              <a:rPr lang="cs-CZ" dirty="0" smtClean="0"/>
              <a:t> </a:t>
            </a:r>
          </a:p>
          <a:p>
            <a:pPr marL="0" indent="0">
              <a:spcBef>
                <a:spcPts val="0"/>
              </a:spcBef>
              <a:buFont typeface="Wingdings" pitchFamily="2" charset="2"/>
              <a:buNone/>
            </a:pPr>
            <a:endParaRPr lang="cs-CZ" b="1" i="1" dirty="0"/>
          </a:p>
          <a:p>
            <a:pPr marL="0" indent="0">
              <a:spcBef>
                <a:spcPts val="0"/>
              </a:spcBef>
              <a:buFont typeface="Wingdings" pitchFamily="2" charset="2"/>
              <a:buNone/>
            </a:pPr>
            <a:r>
              <a:rPr lang="cs-CZ" b="1" dirty="0" smtClean="0"/>
              <a:t>Kdyby </a:t>
            </a:r>
            <a:r>
              <a:rPr lang="cs-CZ" b="1" dirty="0"/>
              <a:t>skladba</a:t>
            </a:r>
            <a:r>
              <a:rPr lang="cs-CZ" dirty="0"/>
              <a:t> pacientů byla v obou nemocnicích </a:t>
            </a:r>
            <a:r>
              <a:rPr lang="cs-CZ" b="1" dirty="0"/>
              <a:t>stejná</a:t>
            </a:r>
            <a:r>
              <a:rPr lang="cs-CZ" dirty="0"/>
              <a:t>, byl by </a:t>
            </a:r>
            <a:r>
              <a:rPr lang="cs-CZ" b="1" dirty="0"/>
              <a:t>stejný i podíl zlepšení</a:t>
            </a:r>
            <a:r>
              <a:rPr lang="cs-CZ" dirty="0"/>
              <a:t>.</a:t>
            </a:r>
            <a:endParaRPr lang="cs-CZ" b="1" dirty="0"/>
          </a:p>
          <a:p>
            <a:pPr>
              <a:buFont typeface="Wingdings" pitchFamily="2" charset="2"/>
              <a:buNone/>
            </a:pPr>
            <a:endParaRPr lang="cs-CZ" dirty="0"/>
          </a:p>
          <a:p>
            <a:pPr>
              <a:buFont typeface="Wingdings" pitchFamily="2" charset="2"/>
              <a:buNone/>
            </a:pPr>
            <a:endParaRPr lang="cs-CZ" dirty="0"/>
          </a:p>
        </p:txBody>
      </p:sp>
    </p:spTree>
    <p:extLst>
      <p:ext uri="{BB962C8B-B14F-4D97-AF65-F5344CB8AC3E}">
        <p14:creationId xmlns:p14="http://schemas.microsoft.com/office/powerpoint/2010/main" val="232615560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827584" y="33767"/>
            <a:ext cx="6552728" cy="677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Přímá spojnice 2"/>
          <p:cNvCxnSpPr/>
          <p:nvPr/>
        </p:nvCxnSpPr>
        <p:spPr>
          <a:xfrm>
            <a:off x="3583480" y="4797152"/>
            <a:ext cx="7920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Přímá spojnice 6"/>
          <p:cNvCxnSpPr/>
          <p:nvPr/>
        </p:nvCxnSpPr>
        <p:spPr>
          <a:xfrm>
            <a:off x="3530149" y="5301208"/>
            <a:ext cx="792088"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89168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200" b="1" dirty="0" smtClean="0">
                <a:solidFill>
                  <a:srgbClr val="3608B8"/>
                </a:solidFill>
              </a:rPr>
              <a:t>Vlastnosti relativních ukazatelů</a:t>
            </a:r>
            <a:endParaRPr lang="cs-CZ" sz="3200" b="1" dirty="0">
              <a:solidFill>
                <a:srgbClr val="3608B8"/>
              </a:solidFill>
            </a:endParaRPr>
          </a:p>
        </p:txBody>
      </p:sp>
      <p:sp>
        <p:nvSpPr>
          <p:cNvPr id="3" name="Zástupný symbol pro obsah 2"/>
          <p:cNvSpPr>
            <a:spLocks noGrp="1"/>
          </p:cNvSpPr>
          <p:nvPr>
            <p:ph idx="1"/>
          </p:nvPr>
        </p:nvSpPr>
        <p:spPr>
          <a:xfrm>
            <a:off x="323528" y="1457400"/>
            <a:ext cx="8229600" cy="5400600"/>
          </a:xfrm>
        </p:spPr>
        <p:txBody>
          <a:bodyPr>
            <a:normAutofit/>
          </a:bodyPr>
          <a:lstStyle/>
          <a:p>
            <a:r>
              <a:rPr lang="cs-CZ" sz="2800" dirty="0" smtClean="0"/>
              <a:t>Relativní ukazatele vyjadřují</a:t>
            </a:r>
          </a:p>
          <a:p>
            <a:pPr lvl="3"/>
            <a:r>
              <a:rPr lang="cs-CZ" sz="2800" dirty="0" smtClean="0"/>
              <a:t>jak</a:t>
            </a:r>
            <a:r>
              <a:rPr lang="cs-CZ" sz="2800" b="1" dirty="0" smtClean="0">
                <a:solidFill>
                  <a:srgbClr val="FF0000"/>
                </a:solidFill>
              </a:rPr>
              <a:t> frekvenci</a:t>
            </a:r>
            <a:r>
              <a:rPr lang="cs-CZ" sz="2800" dirty="0" smtClean="0"/>
              <a:t> výskytu jevu, </a:t>
            </a:r>
          </a:p>
          <a:p>
            <a:pPr lvl="3"/>
            <a:r>
              <a:rPr lang="cs-CZ" sz="2800" dirty="0" smtClean="0"/>
              <a:t>tak</a:t>
            </a:r>
            <a:r>
              <a:rPr lang="cs-CZ" sz="2800" b="1" dirty="0" smtClean="0">
                <a:solidFill>
                  <a:srgbClr val="FF0000"/>
                </a:solidFill>
              </a:rPr>
              <a:t> strukturu </a:t>
            </a:r>
            <a:r>
              <a:rPr lang="cs-CZ" sz="2800" dirty="0" smtClean="0"/>
              <a:t>populace.</a:t>
            </a:r>
          </a:p>
          <a:p>
            <a:pPr marL="400050" lvl="1" indent="0">
              <a:buNone/>
            </a:pPr>
            <a:endParaRPr lang="cs-CZ" dirty="0" smtClean="0"/>
          </a:p>
        </p:txBody>
      </p:sp>
    </p:spTree>
    <p:extLst>
      <p:ext uri="{BB962C8B-B14F-4D97-AF65-F5344CB8AC3E}">
        <p14:creationId xmlns:p14="http://schemas.microsoft.com/office/powerpoint/2010/main" val="170511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600" b="1" dirty="0" smtClean="0">
                <a:solidFill>
                  <a:srgbClr val="3608B8"/>
                </a:solidFill>
              </a:rPr>
              <a:t>Srovnávání relativních ukazatelů</a:t>
            </a:r>
            <a:endParaRPr lang="cs-CZ" sz="3600" b="1" dirty="0">
              <a:solidFill>
                <a:srgbClr val="3608B8"/>
              </a:solidFill>
            </a:endParaRPr>
          </a:p>
        </p:txBody>
      </p:sp>
      <p:sp>
        <p:nvSpPr>
          <p:cNvPr id="3" name="Zástupný symbol pro obsah 2"/>
          <p:cNvSpPr>
            <a:spLocks noGrp="1"/>
          </p:cNvSpPr>
          <p:nvPr>
            <p:ph idx="1"/>
          </p:nvPr>
        </p:nvSpPr>
        <p:spPr>
          <a:xfrm>
            <a:off x="395536" y="1196752"/>
            <a:ext cx="8229600" cy="5400600"/>
          </a:xfrm>
        </p:spPr>
        <p:txBody>
          <a:bodyPr>
            <a:normAutofit/>
          </a:bodyPr>
          <a:lstStyle/>
          <a:p>
            <a:r>
              <a:rPr lang="cs-CZ" dirty="0" smtClean="0"/>
              <a:t>pouze k </a:t>
            </a:r>
            <a:r>
              <a:rPr lang="cs-CZ" dirty="0"/>
              <a:t>orientačnímu </a:t>
            </a:r>
            <a:r>
              <a:rPr lang="cs-CZ" dirty="0" smtClean="0"/>
              <a:t>srovnání</a:t>
            </a:r>
            <a:endParaRPr lang="cs-CZ" dirty="0"/>
          </a:p>
          <a:p>
            <a:r>
              <a:rPr lang="cs-CZ" dirty="0" smtClean="0"/>
              <a:t>je žádoucí </a:t>
            </a:r>
            <a:r>
              <a:rPr lang="cs-CZ" dirty="0"/>
              <a:t>používat vhodné </a:t>
            </a:r>
            <a:r>
              <a:rPr lang="cs-CZ" dirty="0" smtClean="0"/>
              <a:t>ukazatele, tzv. srovnávací či standardizované ukazatele</a:t>
            </a:r>
            <a:endParaRPr lang="cs-CZ" dirty="0"/>
          </a:p>
          <a:p>
            <a:endParaRPr lang="cs-CZ" dirty="0" smtClean="0"/>
          </a:p>
          <a:p>
            <a:pPr marL="1371600" lvl="3" indent="0">
              <a:buNone/>
            </a:pPr>
            <a:endParaRPr lang="cs-CZ" sz="3200" dirty="0"/>
          </a:p>
        </p:txBody>
      </p:sp>
    </p:spTree>
    <p:extLst>
      <p:ext uri="{BB962C8B-B14F-4D97-AF65-F5344CB8AC3E}">
        <p14:creationId xmlns:p14="http://schemas.microsoft.com/office/powerpoint/2010/main" val="264348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3063</TotalTime>
  <Words>1852</Words>
  <Application>Microsoft Office PowerPoint</Application>
  <PresentationFormat>Předvádění na obrazovce (4:3)</PresentationFormat>
  <Paragraphs>720</Paragraphs>
  <Slides>70</Slides>
  <Notes>22</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70</vt:i4>
      </vt:variant>
    </vt:vector>
  </HeadingPairs>
  <TitlesOfParts>
    <vt:vector size="73" baseType="lpstr">
      <vt:lpstr>Motiv systému Office</vt:lpstr>
      <vt:lpstr>Dokument</vt:lpstr>
      <vt:lpstr>Graf</vt:lpstr>
      <vt:lpstr>   2. SEMINÁŘ    </vt:lpstr>
      <vt:lpstr>STANDARDIZACE RELATIVNÍCH UKAZATELŮ</vt:lpstr>
      <vt:lpstr>Standardizace - příklad</vt:lpstr>
      <vt:lpstr>Standardizace - příklad</vt:lpstr>
      <vt:lpstr>Standardizace - příklad</vt:lpstr>
      <vt:lpstr>Standardizace – příklad  </vt:lpstr>
      <vt:lpstr>Standardizace – příklad</vt:lpstr>
      <vt:lpstr>Vlastnosti relativních ukazatelů</vt:lpstr>
      <vt:lpstr>Srovnávání relativních ukazatelů</vt:lpstr>
      <vt:lpstr>Ukazatele vhodné pro srovnávání</vt:lpstr>
      <vt:lpstr>Prezentace aplikace PowerPoint</vt:lpstr>
      <vt:lpstr>Prezentace aplikace PowerPoint</vt:lpstr>
      <vt:lpstr>Prezentace aplikace PowerPoint</vt:lpstr>
      <vt:lpstr>Ukazatele vhodné pro srovnávání</vt:lpstr>
      <vt:lpstr>Standardizace</vt:lpstr>
      <vt:lpstr>Prezentace aplikace PowerPoint</vt:lpstr>
      <vt:lpstr>Standardizace ukazatelů</vt:lpstr>
      <vt:lpstr>Volba standardu </vt:lpstr>
      <vt:lpstr>Prezentace aplikace PowerPoint</vt:lpstr>
      <vt:lpstr>Volba standardu </vt:lpstr>
      <vt:lpstr>Standardizované ukazatele</vt:lpstr>
      <vt:lpstr>Prezentace aplikace PowerPoint</vt:lpstr>
      <vt:lpstr>Prezentace aplikace PowerPoint</vt:lpstr>
      <vt:lpstr>Metody standardizace</vt:lpstr>
      <vt:lpstr>Přímá standardizace</vt:lpstr>
      <vt:lpstr>Příklad: Přímá standardizace úmrtnosti podle věku </vt:lpstr>
      <vt:lpstr>Příklad: Přímá standardizace úmrtnosti podle věku 1. Potřebné údaje:</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1. Potřebné údaje:</vt:lpstr>
      <vt:lpstr>Příklad: Přímá standardizace úmrtnosti podle věku 1. Potřebné údaje:</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 3. Srovnání  </vt:lpstr>
      <vt:lpstr>Prezentace aplikace PowerPoint</vt:lpstr>
      <vt:lpstr>Prezentace aplikace PowerPoint</vt:lpstr>
      <vt:lpstr>Prezentace aplikace PowerPoint</vt:lpstr>
      <vt:lpstr>Příklad na standardizaci ukazatelů</vt:lpstr>
      <vt:lpstr>Výsledky pro kontrolu</vt:lpstr>
      <vt:lpstr>ÚMRTNOSTNÍ TABULKY</vt:lpstr>
      <vt:lpstr>Úmrtnostní tabulky</vt:lpstr>
      <vt:lpstr>Úmrtnostní tabulky - využití</vt:lpstr>
      <vt:lpstr>Prezentace aplikace PowerPoint</vt:lpstr>
      <vt:lpstr>Úmrtnostní tabulky - metodika</vt:lpstr>
      <vt:lpstr>Úmrtnostní tabulky - metodika</vt:lpstr>
      <vt:lpstr>Střední délka života ex</vt:lpstr>
      <vt:lpstr>Úmrtnostní tabulky - příklad</vt:lpstr>
      <vt:lpstr>Úmrtnostní tabulky - příklad</vt:lpstr>
      <vt:lpstr>Prezentace aplikace PowerPoint</vt:lpstr>
      <vt:lpstr>Prezentace aplikace PowerPoint</vt:lpstr>
      <vt:lpstr>Prezentace aplikace PowerPoint</vt:lpstr>
      <vt:lpstr>Prezentace aplikace PowerPoint</vt:lpstr>
      <vt:lpstr>SDŽ podle vzdělání</vt:lpstr>
      <vt:lpstr>Paradox SDŽ</vt:lpstr>
      <vt:lpstr>Prezentace aplikace PowerPoint</vt:lpstr>
      <vt:lpstr>Souhrnné ukazatele zdravotního stavu</vt:lpstr>
      <vt:lpstr>Prezentace aplikace PowerPoint</vt:lpstr>
      <vt:lpstr>Prezentace aplikace PowerPoint</vt:lpstr>
      <vt:lpstr>Prezentace aplikace PowerPoint</vt:lpstr>
      <vt:lpstr>Prezentace aplikace PowerPoint</vt:lpstr>
    </vt:vector>
  </TitlesOfParts>
  <Company>UVT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Standardizace ukazatelů úmrtnostní tabulky</dc:title>
  <dc:creator>Pavlína Kaňová</dc:creator>
  <cp:lastModifiedBy>Pavlína Kaňová</cp:lastModifiedBy>
  <cp:revision>136</cp:revision>
  <dcterms:created xsi:type="dcterms:W3CDTF">2011-09-20T10:24:33Z</dcterms:created>
  <dcterms:modified xsi:type="dcterms:W3CDTF">2012-09-21T10:22:51Z</dcterms:modified>
</cp:coreProperties>
</file>